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notesSlides/notesSlide6.xml" ContentType="application/vnd.openxmlformats-officedocument.presentationml.notesSlide+xml"/>
  <Override PartName="/ppt/charts/chart3.xml" ContentType="application/vnd.openxmlformats-officedocument.drawingml.chart+xml"/>
  <Override PartName="/ppt/notesSlides/notesSlide7.xml" ContentType="application/vnd.openxmlformats-officedocument.presentationml.notesSlide+xml"/>
  <Override PartName="/ppt/charts/chart4.xml" ContentType="application/vnd.openxmlformats-officedocument.drawingml.chart+xml"/>
  <Override PartName="/ppt/notesSlides/notesSlide8.xml" ContentType="application/vnd.openxmlformats-officedocument.presentationml.notesSlide+xml"/>
  <Override PartName="/ppt/charts/chart5.xml" ContentType="application/vnd.openxmlformats-officedocument.drawingml.chart+xml"/>
  <Override PartName="/ppt/notesSlides/notesSlide9.xml" ContentType="application/vnd.openxmlformats-officedocument.presentationml.notesSlide+xml"/>
  <Override PartName="/ppt/charts/chart6.xml" ContentType="application/vnd.openxmlformats-officedocument.drawingml.chart+xml"/>
  <Override PartName="/ppt/notesSlides/notesSlide10.xml" ContentType="application/vnd.openxmlformats-officedocument.presentationml.notesSlide+xml"/>
  <Override PartName="/ppt/charts/chart7.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8.xml" ContentType="application/vnd.openxmlformats-officedocument.drawingml.chart+xml"/>
  <Override PartName="/ppt/notesSlides/notesSlide20.xml" ContentType="application/vnd.openxmlformats-officedocument.presentationml.notesSlide+xml"/>
  <Override PartName="/ppt/charts/chart9.xml" ContentType="application/vnd.openxmlformats-officedocument.drawingml.chart+xml"/>
  <Override PartName="/ppt/charts/chart10.xml" ContentType="application/vnd.openxmlformats-officedocument.drawingml.chart+xml"/>
  <Override PartName="/ppt/notesSlides/notesSlide21.xml" ContentType="application/vnd.openxmlformats-officedocument.presentationml.notesSlide+xml"/>
  <Override PartName="/ppt/charts/chart11.xml" ContentType="application/vnd.openxmlformats-officedocument.drawingml.chart+xml"/>
  <Override PartName="/ppt/drawings/drawing1.xml" ContentType="application/vnd.openxmlformats-officedocument.drawingml.chartshapes+xml"/>
  <Override PartName="/ppt/charts/chart12.xml" ContentType="application/vnd.openxmlformats-officedocument.drawingml.chart+xml"/>
  <Override PartName="/ppt/notesSlides/notesSlide22.xml" ContentType="application/vnd.openxmlformats-officedocument.presentationml.notesSlide+xml"/>
  <Override PartName="/ppt/charts/chart13.xml" ContentType="application/vnd.openxmlformats-officedocument.drawingml.chart+xml"/>
  <Override PartName="/ppt/notesSlides/notesSlide23.xml" ContentType="application/vnd.openxmlformats-officedocument.presentationml.notesSlide+xml"/>
  <Override PartName="/ppt/charts/chart14.xml" ContentType="application/vnd.openxmlformats-officedocument.drawingml.chart+xml"/>
  <Override PartName="/ppt/notesSlides/notesSlide24.xml" ContentType="application/vnd.openxmlformats-officedocument.presentationml.notesSlide+xml"/>
  <Override PartName="/ppt/charts/chart15.xml" ContentType="application/vnd.openxmlformats-officedocument.drawingml.chart+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16.xml" ContentType="application/vnd.openxmlformats-officedocument.drawingml.chart+xml"/>
  <Override PartName="/ppt/notesSlides/notesSlide28.xml" ContentType="application/vnd.openxmlformats-officedocument.presentationml.notesSlide+xml"/>
  <Override PartName="/ppt/charts/chart17.xml" ContentType="application/vnd.openxmlformats-officedocument.drawingml.chart+xml"/>
  <Override PartName="/ppt/notesSlides/notesSlide29.xml" ContentType="application/vnd.openxmlformats-officedocument.presentationml.notesSlide+xml"/>
  <Override PartName="/ppt/charts/chart18.xml" ContentType="application/vnd.openxmlformats-officedocument.drawingml.chart+xml"/>
  <Override PartName="/ppt/notesSlides/notesSlide30.xml" ContentType="application/vnd.openxmlformats-officedocument.presentationml.notesSlide+xml"/>
  <Override PartName="/ppt/charts/chart19.xml" ContentType="application/vnd.openxmlformats-officedocument.drawingml.chart+xml"/>
  <Override PartName="/ppt/notesSlides/notesSlide31.xml" ContentType="application/vnd.openxmlformats-officedocument.presentationml.notesSlide+xml"/>
  <Override PartName="/ppt/charts/chart20.xml" ContentType="application/vnd.openxmlformats-officedocument.drawingml.chart+xml"/>
  <Override PartName="/ppt/notesSlides/notesSlide32.xml" ContentType="application/vnd.openxmlformats-officedocument.presentationml.notesSlide+xml"/>
  <Override PartName="/ppt/charts/chart21.xml" ContentType="application/vnd.openxmlformats-officedocument.drawingml.chart+xml"/>
  <Override PartName="/ppt/notesSlides/notesSlide33.xml" ContentType="application/vnd.openxmlformats-officedocument.presentationml.notesSlide+xml"/>
  <Override PartName="/ppt/charts/chart22.xml" ContentType="application/vnd.openxmlformats-officedocument.drawingml.chart+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harts/chart23.xml" ContentType="application/vnd.openxmlformats-officedocument.drawingml.chart+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rts/chart24.xml" ContentType="application/vnd.openxmlformats-officedocument.drawingml.chart+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726" r:id="rId2"/>
  </p:sldMasterIdLst>
  <p:notesMasterIdLst>
    <p:notesMasterId r:id="rId70"/>
  </p:notesMasterIdLst>
  <p:handoutMasterIdLst>
    <p:handoutMasterId r:id="rId71"/>
  </p:handoutMasterIdLst>
  <p:sldIdLst>
    <p:sldId id="256" r:id="rId3"/>
    <p:sldId id="257" r:id="rId4"/>
    <p:sldId id="261" r:id="rId5"/>
    <p:sldId id="294" r:id="rId6"/>
    <p:sldId id="295" r:id="rId7"/>
    <p:sldId id="296" r:id="rId8"/>
    <p:sldId id="297" r:id="rId9"/>
    <p:sldId id="298" r:id="rId10"/>
    <p:sldId id="299" r:id="rId11"/>
    <p:sldId id="300" r:id="rId12"/>
    <p:sldId id="293" r:id="rId13"/>
    <p:sldId id="301" r:id="rId14"/>
    <p:sldId id="304" r:id="rId15"/>
    <p:sldId id="314" r:id="rId16"/>
    <p:sldId id="330" r:id="rId17"/>
    <p:sldId id="315" r:id="rId18"/>
    <p:sldId id="326" r:id="rId19"/>
    <p:sldId id="307" r:id="rId20"/>
    <p:sldId id="309" r:id="rId21"/>
    <p:sldId id="354" r:id="rId22"/>
    <p:sldId id="355" r:id="rId23"/>
    <p:sldId id="356" r:id="rId24"/>
    <p:sldId id="357" r:id="rId25"/>
    <p:sldId id="328" r:id="rId26"/>
    <p:sldId id="331" r:id="rId27"/>
    <p:sldId id="342" r:id="rId28"/>
    <p:sldId id="358" r:id="rId29"/>
    <p:sldId id="360" r:id="rId30"/>
    <p:sldId id="359" r:id="rId31"/>
    <p:sldId id="332" r:id="rId32"/>
    <p:sldId id="364" r:id="rId33"/>
    <p:sldId id="362" r:id="rId34"/>
    <p:sldId id="363" r:id="rId35"/>
    <p:sldId id="312" r:id="rId36"/>
    <p:sldId id="365" r:id="rId37"/>
    <p:sldId id="288" r:id="rId38"/>
    <p:sldId id="316" r:id="rId39"/>
    <p:sldId id="303" r:id="rId40"/>
    <p:sldId id="302" r:id="rId41"/>
    <p:sldId id="313" r:id="rId42"/>
    <p:sldId id="352" r:id="rId43"/>
    <p:sldId id="346" r:id="rId44"/>
    <p:sldId id="347" r:id="rId45"/>
    <p:sldId id="348" r:id="rId46"/>
    <p:sldId id="350" r:id="rId47"/>
    <p:sldId id="351" r:id="rId48"/>
    <p:sldId id="353" r:id="rId49"/>
    <p:sldId id="333" r:id="rId50"/>
    <p:sldId id="310" r:id="rId51"/>
    <p:sldId id="334" r:id="rId52"/>
    <p:sldId id="361" r:id="rId53"/>
    <p:sldId id="345" r:id="rId54"/>
    <p:sldId id="341" r:id="rId55"/>
    <p:sldId id="324" r:id="rId56"/>
    <p:sldId id="325" r:id="rId57"/>
    <p:sldId id="260" r:id="rId58"/>
    <p:sldId id="264" r:id="rId59"/>
    <p:sldId id="276" r:id="rId60"/>
    <p:sldId id="269" r:id="rId61"/>
    <p:sldId id="271" r:id="rId62"/>
    <p:sldId id="272" r:id="rId63"/>
    <p:sldId id="289" r:id="rId64"/>
    <p:sldId id="290" r:id="rId65"/>
    <p:sldId id="291" r:id="rId66"/>
    <p:sldId id="273" r:id="rId67"/>
    <p:sldId id="274" r:id="rId68"/>
    <p:sldId id="287" r:id="rId6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FB49"/>
    <a:srgbClr val="0900C0"/>
    <a:srgbClr val="4D3B63"/>
    <a:srgbClr val="663861"/>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00" autoAdjust="0"/>
    <p:restoredTop sz="80866" autoAdjust="0"/>
  </p:normalViewPr>
  <p:slideViewPr>
    <p:cSldViewPr>
      <p:cViewPr varScale="1">
        <p:scale>
          <a:sx n="75" d="100"/>
          <a:sy n="75" d="100"/>
        </p:scale>
        <p:origin x="-1766" y="-77"/>
      </p:cViewPr>
      <p:guideLst>
        <p:guide orient="horz" pos="2160"/>
        <p:guide pos="2880"/>
      </p:guideLst>
    </p:cSldViewPr>
  </p:slideViewPr>
  <p:notesTextViewPr>
    <p:cViewPr>
      <p:scale>
        <a:sx n="100" d="100"/>
        <a:sy n="100" d="100"/>
      </p:scale>
      <p:origin x="0" y="0"/>
    </p:cViewPr>
  </p:notesTextViewPr>
  <p:notesViewPr>
    <p:cSldViewPr>
      <p:cViewPr varScale="1">
        <p:scale>
          <a:sx n="68" d="100"/>
          <a:sy n="68" d="100"/>
        </p:scale>
        <p:origin x="2246" y="4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 Type="http://schemas.openxmlformats.org/officeDocument/2006/relationships/slide" Target="slides/slide5.xml"/><Relationship Id="rId71"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ern.ch\dfs\Users\j\jnavarro\Documents\Dogleg\Loaded-unloaded%20power%20scaling.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ern.ch\dfs\Users\j\jnavarro\Documents\Dogleg\Loaded-unloaded%20power%20scaling.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cern.ch\dfs\Users\j\jnavarro\Documents\Dogleg\Loaded-unloaded%20power%20scaling.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Loadings.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cern.ch\dfs\Users\j\jnavarro\Documents\Dogleg\Loaded-unloaded%20power%20scaling.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cern.ch\dfs\Users\j\jnavarro\Documents\Dogleg\Loadings.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cern.ch\dfs\Users\j\jnavarro\Documents\Dogleg\Loaded-unloaded%20power%20scaling.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cern.ch\dfs\Users\j\jnavarro\Documents\Dogleg\Loading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cern.ch\dfs\Users\j\jnavarro\Documents\Dogleg\Loaded-unloaded%20power%20scaling.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cern.ch\dfs\Users\j\jnavarro\Documents\Dogleg\Loadings.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cern.ch\dfs\Users\j\jnavarro\Documents\Dogleg\Loadings.xlsx" TargetMode="External"/></Relationships>
</file>

<file path=ppt/charts/_rels/chart23.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Loadings.xlsx" TargetMode="External"/></Relationships>
</file>

<file path=ppt/charts/_rels/chart24.xml.rels><?xml version="1.0" encoding="UTF-8" standalone="yes"?>
<Relationships xmlns="http://schemas.openxmlformats.org/package/2006/relationships"><Relationship Id="rId1" Type="http://schemas.openxmlformats.org/officeDocument/2006/relationships/oleObject" Target="file:///\\cern.ch\dfs\Users\j\jnavarro\Documents\Dogleg\Loading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ern.ch\dfs\Users\j\jnavarro\Documents\Dogleg\Loaded-unloaded%20power%20scaling.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ern.ch\dfs\Users\j\jnavarro\Documents\Dogleg\Loaded-unloaded%20power%20scaling.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dLbls>
          <c:showLegendKey val="0"/>
          <c:showVal val="0"/>
          <c:showCatName val="0"/>
          <c:showSerName val="0"/>
          <c:showPercent val="0"/>
          <c:showBubbleSize val="0"/>
        </c:dLbls>
        <c:axId val="120731520"/>
        <c:axId val="120733056"/>
      </c:scatterChart>
      <c:valAx>
        <c:axId val="120731520"/>
        <c:scaling>
          <c:orientation val="minMax"/>
          <c:max val="0.25"/>
          <c:min val="0"/>
        </c:scaling>
        <c:delete val="0"/>
        <c:axPos val="b"/>
        <c:numFmt formatCode="General" sourceLinked="0"/>
        <c:majorTickMark val="out"/>
        <c:minorTickMark val="none"/>
        <c:tickLblPos val="nextTo"/>
        <c:txPr>
          <a:bodyPr/>
          <a:lstStyle/>
          <a:p>
            <a:pPr>
              <a:defRPr sz="1600"/>
            </a:pPr>
            <a:endParaRPr lang="fr-FR"/>
          </a:p>
        </c:txPr>
        <c:crossAx val="120733056"/>
        <c:crosses val="autoZero"/>
        <c:crossBetween val="midCat"/>
      </c:valAx>
      <c:valAx>
        <c:axId val="120733056"/>
        <c:scaling>
          <c:orientation val="minMax"/>
          <c:max val="120"/>
          <c:min val="60"/>
        </c:scaling>
        <c:delete val="0"/>
        <c:axPos val="l"/>
        <c:majorGridlines>
          <c:spPr>
            <a:ln>
              <a:prstDash val="sysDash"/>
            </a:ln>
          </c:spPr>
        </c:majorGridlines>
        <c:numFmt formatCode="General" sourceLinked="0"/>
        <c:majorTickMark val="out"/>
        <c:minorTickMark val="none"/>
        <c:tickLblPos val="nextTo"/>
        <c:spPr>
          <a:ln w="15875"/>
        </c:spPr>
        <c:txPr>
          <a:bodyPr/>
          <a:lstStyle/>
          <a:p>
            <a:pPr>
              <a:defRPr sz="1600"/>
            </a:pPr>
            <a:endParaRPr lang="fr-FR"/>
          </a:p>
        </c:txPr>
        <c:crossAx val="120731520"/>
        <c:crosses val="autoZero"/>
        <c:crossBetween val="midCat"/>
      </c:valAx>
    </c:plotArea>
    <c:legend>
      <c:legendPos val="r"/>
      <c:layout/>
      <c:overlay val="0"/>
    </c:legend>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ser>
          <c:idx val="1"/>
          <c:order val="1"/>
          <c:tx>
            <c:v>1.2 A</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Sheet1!$C$2:$C$14</c:f>
              <c:numCache>
                <c:formatCode>0.00E+00</c:formatCode>
                <c:ptCount val="13"/>
                <c:pt idx="0">
                  <c:v>97.66</c:v>
                </c:pt>
                <c:pt idx="1">
                  <c:v>96.66</c:v>
                </c:pt>
                <c:pt idx="2">
                  <c:v>95.559999999999988</c:v>
                </c:pt>
                <c:pt idx="3">
                  <c:v>93.259999999999991</c:v>
                </c:pt>
                <c:pt idx="4">
                  <c:v>91.16</c:v>
                </c:pt>
                <c:pt idx="5">
                  <c:v>88.36</c:v>
                </c:pt>
                <c:pt idx="6">
                  <c:v>86.059999999999988</c:v>
                </c:pt>
                <c:pt idx="7">
                  <c:v>83.36</c:v>
                </c:pt>
                <c:pt idx="8">
                  <c:v>79.309999999999988</c:v>
                </c:pt>
                <c:pt idx="9">
                  <c:v>75.759999999999991</c:v>
                </c:pt>
                <c:pt idx="10">
                  <c:v>70.279999999999987</c:v>
                </c:pt>
                <c:pt idx="11">
                  <c:v>64.36</c:v>
                </c:pt>
                <c:pt idx="12">
                  <c:v>57.36999999999999</c:v>
                </c:pt>
              </c:numCache>
            </c:numRef>
          </c:yVal>
          <c:smooth val="1"/>
        </c:ser>
        <c:dLbls>
          <c:showLegendKey val="0"/>
          <c:showVal val="0"/>
          <c:showCatName val="0"/>
          <c:showSerName val="0"/>
          <c:showPercent val="0"/>
          <c:showBubbleSize val="0"/>
        </c:dLbls>
        <c:axId val="137309184"/>
        <c:axId val="137323264"/>
      </c:scatterChart>
      <c:valAx>
        <c:axId val="137309184"/>
        <c:scaling>
          <c:orientation val="minMax"/>
          <c:max val="0.25"/>
          <c:min val="0"/>
        </c:scaling>
        <c:delete val="0"/>
        <c:axPos val="b"/>
        <c:numFmt formatCode="General" sourceLinked="0"/>
        <c:majorTickMark val="out"/>
        <c:minorTickMark val="none"/>
        <c:tickLblPos val="nextTo"/>
        <c:txPr>
          <a:bodyPr/>
          <a:lstStyle/>
          <a:p>
            <a:pPr>
              <a:defRPr sz="1600"/>
            </a:pPr>
            <a:endParaRPr lang="fr-FR"/>
          </a:p>
        </c:txPr>
        <c:crossAx val="137323264"/>
        <c:crosses val="autoZero"/>
        <c:crossBetween val="midCat"/>
      </c:valAx>
      <c:valAx>
        <c:axId val="137323264"/>
        <c:scaling>
          <c:orientation val="minMax"/>
          <c:max val="120"/>
          <c:min val="6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fr-FR"/>
          </a:p>
        </c:txPr>
        <c:crossAx val="137309184"/>
        <c:crosses val="autoZero"/>
        <c:crossBetween val="midCat"/>
      </c:valAx>
      <c:spPr>
        <a:noFill/>
      </c:spPr>
    </c:plotArea>
    <c:plotVisOnly val="1"/>
    <c:dispBlanksAs val="gap"/>
    <c:showDLblsOverMax val="0"/>
  </c:chart>
  <c:spPr>
    <a:noFill/>
    <a:ln>
      <a:noFill/>
    </a:ln>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1"/>
          <c:tx>
            <c:v>loaded grad.</c:v>
          </c:tx>
          <c:marker>
            <c:symbol val="none"/>
          </c:marker>
          <c:xVal>
            <c:numRef>
              <c:f>Sheet1!$E$4:$E$16</c:f>
              <c:numCache>
                <c:formatCode>General</c:formatCode>
                <c:ptCount val="13"/>
                <c:pt idx="0">
                  <c:v>1.3607439999999997</c:v>
                </c:pt>
                <c:pt idx="1">
                  <c:v>3.1933440000000002</c:v>
                </c:pt>
                <c:pt idx="2">
                  <c:v>5.7959440000000004</c:v>
                </c:pt>
                <c:pt idx="3">
                  <c:v>9.1685439999999989</c:v>
                </c:pt>
                <c:pt idx="4">
                  <c:v>13.311144000000002</c:v>
                </c:pt>
                <c:pt idx="5">
                  <c:v>18.223744</c:v>
                </c:pt>
                <c:pt idx="6">
                  <c:v>23.906344000000001</c:v>
                </c:pt>
                <c:pt idx="7">
                  <c:v>30.358943999999997</c:v>
                </c:pt>
                <c:pt idx="8">
                  <c:v>37.581544000000001</c:v>
                </c:pt>
                <c:pt idx="9">
                  <c:v>45.574143999999997</c:v>
                </c:pt>
                <c:pt idx="10">
                  <c:v>54.336743999999996</c:v>
                </c:pt>
                <c:pt idx="11">
                  <c:v>63.869344000000005</c:v>
                </c:pt>
                <c:pt idx="12">
                  <c:v>74.171944000000011</c:v>
                </c:pt>
              </c:numCache>
            </c:numRef>
          </c:xVal>
          <c:yVal>
            <c:numRef>
              <c:f>Sheet1!$B$4:$B$16</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120</c:v>
                </c:pt>
              </c:numCache>
            </c:numRef>
          </c:yVal>
          <c:smooth val="1"/>
        </c:ser>
        <c:ser>
          <c:idx val="0"/>
          <c:order val="0"/>
          <c:tx>
            <c:v>Unloaded grad.</c:v>
          </c:tx>
          <c:marker>
            <c:symbol val="none"/>
          </c:marker>
          <c:xVal>
            <c:numRef>
              <c:f>Sheet1!$C$4:$C$16</c:f>
              <c:numCache>
                <c:formatCode>General</c:formatCode>
                <c:ptCount val="13"/>
                <c:pt idx="0">
                  <c:v>0</c:v>
                </c:pt>
                <c:pt idx="1">
                  <c:v>0.38500000000000006</c:v>
                </c:pt>
                <c:pt idx="2">
                  <c:v>1.5400000000000003</c:v>
                </c:pt>
                <c:pt idx="3">
                  <c:v>3.4649999999999999</c:v>
                </c:pt>
                <c:pt idx="4">
                  <c:v>6.160000000000001</c:v>
                </c:pt>
                <c:pt idx="5">
                  <c:v>9.625</c:v>
                </c:pt>
                <c:pt idx="6">
                  <c:v>13.86</c:v>
                </c:pt>
                <c:pt idx="7">
                  <c:v>18.864999999999998</c:v>
                </c:pt>
                <c:pt idx="8">
                  <c:v>24.640000000000004</c:v>
                </c:pt>
                <c:pt idx="9">
                  <c:v>31.185000000000002</c:v>
                </c:pt>
                <c:pt idx="10">
                  <c:v>38.5</c:v>
                </c:pt>
                <c:pt idx="11">
                  <c:v>46.585000000000008</c:v>
                </c:pt>
                <c:pt idx="12">
                  <c:v>55.44</c:v>
                </c:pt>
              </c:numCache>
            </c:numRef>
          </c:xVal>
          <c:yVal>
            <c:numRef>
              <c:f>Sheet1!$B$4:$B$16</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120</c:v>
                </c:pt>
              </c:numCache>
            </c:numRef>
          </c:yVal>
          <c:smooth val="1"/>
        </c:ser>
        <c:dLbls>
          <c:showLegendKey val="0"/>
          <c:showVal val="0"/>
          <c:showCatName val="0"/>
          <c:showSerName val="0"/>
          <c:showPercent val="0"/>
          <c:showBubbleSize val="0"/>
        </c:dLbls>
        <c:axId val="137370624"/>
        <c:axId val="137393280"/>
      </c:scatterChart>
      <c:valAx>
        <c:axId val="137370624"/>
        <c:scaling>
          <c:orientation val="minMax"/>
          <c:max val="60"/>
          <c:min val="0"/>
        </c:scaling>
        <c:delete val="0"/>
        <c:axPos val="b"/>
        <c:majorGridlines/>
        <c:minorGridlines>
          <c:spPr>
            <a:ln>
              <a:noFill/>
            </a:ln>
          </c:spPr>
        </c:minorGridlines>
        <c:title>
          <c:tx>
            <c:rich>
              <a:bodyPr/>
              <a:lstStyle/>
              <a:p>
                <a:pPr>
                  <a:defRPr sz="1400"/>
                </a:pPr>
                <a:r>
                  <a:rPr lang="en-GB" sz="2400"/>
                  <a:t>Input Power [MW]</a:t>
                </a:r>
              </a:p>
            </c:rich>
          </c:tx>
          <c:layout/>
          <c:overlay val="0"/>
        </c:title>
        <c:numFmt formatCode="General" sourceLinked="1"/>
        <c:majorTickMark val="out"/>
        <c:minorTickMark val="none"/>
        <c:tickLblPos val="nextTo"/>
        <c:txPr>
          <a:bodyPr/>
          <a:lstStyle/>
          <a:p>
            <a:pPr>
              <a:defRPr sz="2400" baseline="0"/>
            </a:pPr>
            <a:endParaRPr lang="fr-FR"/>
          </a:p>
        </c:txPr>
        <c:crossAx val="137393280"/>
        <c:crossesAt val="-20"/>
        <c:crossBetween val="midCat"/>
        <c:minorUnit val="1"/>
      </c:valAx>
      <c:valAx>
        <c:axId val="137393280"/>
        <c:scaling>
          <c:orientation val="minMax"/>
          <c:max val="125"/>
          <c:min val="0"/>
        </c:scaling>
        <c:delete val="0"/>
        <c:axPos val="l"/>
        <c:majorGridlines/>
        <c:minorGridlines>
          <c:spPr>
            <a:ln>
              <a:noFill/>
            </a:ln>
          </c:spPr>
        </c:minorGridlines>
        <c:title>
          <c:tx>
            <c:rich>
              <a:bodyPr/>
              <a:lstStyle/>
              <a:p>
                <a:pPr>
                  <a:defRPr sz="1400"/>
                </a:pPr>
                <a:r>
                  <a:rPr lang="en-GB" sz="2400"/>
                  <a:t>Gradient [MV/m]</a:t>
                </a:r>
              </a:p>
            </c:rich>
          </c:tx>
          <c:layout/>
          <c:overlay val="0"/>
        </c:title>
        <c:numFmt formatCode="General" sourceLinked="1"/>
        <c:majorTickMark val="out"/>
        <c:minorTickMark val="none"/>
        <c:tickLblPos val="nextTo"/>
        <c:txPr>
          <a:bodyPr/>
          <a:lstStyle/>
          <a:p>
            <a:pPr>
              <a:defRPr sz="2400" baseline="0"/>
            </a:pPr>
            <a:endParaRPr lang="fr-FR"/>
          </a:p>
        </c:txPr>
        <c:crossAx val="137370624"/>
        <c:crossesAt val="0"/>
        <c:crossBetween val="midCat"/>
      </c:valAx>
    </c:plotArea>
    <c:plotVisOnly val="1"/>
    <c:dispBlanksAs val="gap"/>
    <c:showDLblsOverMax val="0"/>
  </c:chart>
  <c:externalData r:id="rId1">
    <c:autoUpdate val="0"/>
  </c:externalData>
  <c:userShapes r:id="rId2"/>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ser>
          <c:idx val="1"/>
          <c:order val="1"/>
          <c:tx>
            <c:v>63 MW</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Sheet1!$B$2:$B$14</c:f>
              <c:numCache>
                <c:formatCode>0.00E+00</c:formatCode>
                <c:ptCount val="13"/>
                <c:pt idx="0">
                  <c:v>116.2</c:v>
                </c:pt>
                <c:pt idx="1">
                  <c:v>115.2</c:v>
                </c:pt>
                <c:pt idx="2">
                  <c:v>114.1</c:v>
                </c:pt>
                <c:pt idx="3">
                  <c:v>111.8</c:v>
                </c:pt>
                <c:pt idx="4">
                  <c:v>109.7</c:v>
                </c:pt>
                <c:pt idx="5">
                  <c:v>106.9</c:v>
                </c:pt>
                <c:pt idx="6">
                  <c:v>104.6</c:v>
                </c:pt>
                <c:pt idx="7">
                  <c:v>101.9</c:v>
                </c:pt>
                <c:pt idx="8">
                  <c:v>97.85</c:v>
                </c:pt>
                <c:pt idx="9">
                  <c:v>94.3</c:v>
                </c:pt>
                <c:pt idx="10">
                  <c:v>88.82</c:v>
                </c:pt>
                <c:pt idx="11">
                  <c:v>82.9</c:v>
                </c:pt>
                <c:pt idx="12">
                  <c:v>75.91</c:v>
                </c:pt>
              </c:numCache>
            </c:numRef>
          </c:yVal>
          <c:smooth val="1"/>
        </c:ser>
        <c:dLbls>
          <c:showLegendKey val="0"/>
          <c:showVal val="0"/>
          <c:showCatName val="0"/>
          <c:showSerName val="0"/>
          <c:showPercent val="0"/>
          <c:showBubbleSize val="0"/>
        </c:dLbls>
        <c:axId val="137422720"/>
        <c:axId val="137424256"/>
      </c:scatterChart>
      <c:valAx>
        <c:axId val="137422720"/>
        <c:scaling>
          <c:orientation val="minMax"/>
          <c:max val="0.25"/>
          <c:min val="0"/>
        </c:scaling>
        <c:delete val="0"/>
        <c:axPos val="b"/>
        <c:numFmt formatCode="General" sourceLinked="0"/>
        <c:majorTickMark val="out"/>
        <c:minorTickMark val="none"/>
        <c:tickLblPos val="nextTo"/>
        <c:txPr>
          <a:bodyPr/>
          <a:lstStyle/>
          <a:p>
            <a:pPr>
              <a:defRPr sz="1600"/>
            </a:pPr>
            <a:endParaRPr lang="fr-FR"/>
          </a:p>
        </c:txPr>
        <c:crossAx val="137424256"/>
        <c:crosses val="autoZero"/>
        <c:crossBetween val="midCat"/>
      </c:valAx>
      <c:valAx>
        <c:axId val="137424256"/>
        <c:scaling>
          <c:orientation val="minMax"/>
          <c:max val="120"/>
          <c:min val="6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fr-FR"/>
          </a:p>
        </c:txPr>
        <c:crossAx val="137422720"/>
        <c:crosses val="autoZero"/>
        <c:crossBetween val="midCat"/>
      </c:valAx>
    </c:plotArea>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1"/>
          <c:tx>
            <c:v>loaded grad.</c:v>
          </c:tx>
          <c:marker>
            <c:symbol val="none"/>
          </c:marker>
          <c:xVal>
            <c:numRef>
              <c:f>Sheet1!$E$4:$E$16</c:f>
              <c:numCache>
                <c:formatCode>General</c:formatCode>
                <c:ptCount val="13"/>
                <c:pt idx="0">
                  <c:v>1.3607439999999997</c:v>
                </c:pt>
                <c:pt idx="1">
                  <c:v>3.1933440000000002</c:v>
                </c:pt>
                <c:pt idx="2">
                  <c:v>5.7959440000000004</c:v>
                </c:pt>
                <c:pt idx="3">
                  <c:v>9.1685439999999989</c:v>
                </c:pt>
                <c:pt idx="4">
                  <c:v>13.311144000000002</c:v>
                </c:pt>
                <c:pt idx="5">
                  <c:v>18.223744</c:v>
                </c:pt>
                <c:pt idx="6">
                  <c:v>23.906344000000001</c:v>
                </c:pt>
                <c:pt idx="7">
                  <c:v>30.358943999999997</c:v>
                </c:pt>
                <c:pt idx="8">
                  <c:v>37.581544000000001</c:v>
                </c:pt>
                <c:pt idx="9">
                  <c:v>45.574143999999997</c:v>
                </c:pt>
                <c:pt idx="10">
                  <c:v>54.336743999999996</c:v>
                </c:pt>
                <c:pt idx="11">
                  <c:v>63.869344000000005</c:v>
                </c:pt>
                <c:pt idx="12">
                  <c:v>74.171944000000011</c:v>
                </c:pt>
              </c:numCache>
            </c:numRef>
          </c:xVal>
          <c:yVal>
            <c:numRef>
              <c:f>Sheet1!$B$4:$B$16</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120</c:v>
                </c:pt>
              </c:numCache>
            </c:numRef>
          </c:yVal>
          <c:smooth val="1"/>
        </c:ser>
        <c:ser>
          <c:idx val="0"/>
          <c:order val="0"/>
          <c:tx>
            <c:v>Unloaded grad.</c:v>
          </c:tx>
          <c:marker>
            <c:symbol val="none"/>
          </c:marker>
          <c:xVal>
            <c:numRef>
              <c:f>Sheet1!$C$4:$C$16</c:f>
              <c:numCache>
                <c:formatCode>General</c:formatCode>
                <c:ptCount val="13"/>
                <c:pt idx="0">
                  <c:v>0</c:v>
                </c:pt>
                <c:pt idx="1">
                  <c:v>0.38500000000000006</c:v>
                </c:pt>
                <c:pt idx="2">
                  <c:v>1.5400000000000003</c:v>
                </c:pt>
                <c:pt idx="3">
                  <c:v>3.4649999999999999</c:v>
                </c:pt>
                <c:pt idx="4">
                  <c:v>6.160000000000001</c:v>
                </c:pt>
                <c:pt idx="5">
                  <c:v>9.625</c:v>
                </c:pt>
                <c:pt idx="6">
                  <c:v>13.86</c:v>
                </c:pt>
                <c:pt idx="7">
                  <c:v>18.864999999999998</c:v>
                </c:pt>
                <c:pt idx="8">
                  <c:v>24.640000000000004</c:v>
                </c:pt>
                <c:pt idx="9">
                  <c:v>31.185000000000002</c:v>
                </c:pt>
                <c:pt idx="10">
                  <c:v>38.5</c:v>
                </c:pt>
                <c:pt idx="11">
                  <c:v>46.585000000000008</c:v>
                </c:pt>
                <c:pt idx="12">
                  <c:v>55.44</c:v>
                </c:pt>
              </c:numCache>
            </c:numRef>
          </c:xVal>
          <c:yVal>
            <c:numRef>
              <c:f>Sheet1!$B$4:$B$16</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120</c:v>
                </c:pt>
              </c:numCache>
            </c:numRef>
          </c:yVal>
          <c:smooth val="1"/>
        </c:ser>
        <c:dLbls>
          <c:showLegendKey val="0"/>
          <c:showVal val="0"/>
          <c:showCatName val="0"/>
          <c:showSerName val="0"/>
          <c:showPercent val="0"/>
          <c:showBubbleSize val="0"/>
        </c:dLbls>
        <c:axId val="122209792"/>
        <c:axId val="122211712"/>
      </c:scatterChart>
      <c:valAx>
        <c:axId val="122209792"/>
        <c:scaling>
          <c:orientation val="minMax"/>
          <c:max val="60"/>
          <c:min val="0"/>
        </c:scaling>
        <c:delete val="0"/>
        <c:axPos val="b"/>
        <c:majorGridlines/>
        <c:minorGridlines>
          <c:spPr>
            <a:ln>
              <a:noFill/>
            </a:ln>
          </c:spPr>
        </c:minorGridlines>
        <c:title>
          <c:tx>
            <c:rich>
              <a:bodyPr/>
              <a:lstStyle/>
              <a:p>
                <a:pPr>
                  <a:defRPr sz="1400"/>
                </a:pPr>
                <a:r>
                  <a:rPr lang="en-GB" sz="2400"/>
                  <a:t>Input Power [MW]</a:t>
                </a:r>
              </a:p>
            </c:rich>
          </c:tx>
          <c:layout/>
          <c:overlay val="0"/>
        </c:title>
        <c:numFmt formatCode="General" sourceLinked="1"/>
        <c:majorTickMark val="out"/>
        <c:minorTickMark val="none"/>
        <c:tickLblPos val="nextTo"/>
        <c:txPr>
          <a:bodyPr/>
          <a:lstStyle/>
          <a:p>
            <a:pPr>
              <a:defRPr sz="2400" baseline="0"/>
            </a:pPr>
            <a:endParaRPr lang="fr-FR"/>
          </a:p>
        </c:txPr>
        <c:crossAx val="122211712"/>
        <c:crossesAt val="-20"/>
        <c:crossBetween val="midCat"/>
        <c:minorUnit val="1"/>
      </c:valAx>
      <c:valAx>
        <c:axId val="122211712"/>
        <c:scaling>
          <c:orientation val="minMax"/>
          <c:max val="125"/>
          <c:min val="0"/>
        </c:scaling>
        <c:delete val="0"/>
        <c:axPos val="l"/>
        <c:majorGridlines/>
        <c:minorGridlines>
          <c:spPr>
            <a:ln>
              <a:noFill/>
            </a:ln>
          </c:spPr>
        </c:minorGridlines>
        <c:title>
          <c:tx>
            <c:rich>
              <a:bodyPr/>
              <a:lstStyle/>
              <a:p>
                <a:pPr>
                  <a:defRPr sz="1400"/>
                </a:pPr>
                <a:r>
                  <a:rPr lang="en-GB" sz="2400"/>
                  <a:t>Gradient [MV/m]</a:t>
                </a:r>
              </a:p>
            </c:rich>
          </c:tx>
          <c:layout/>
          <c:overlay val="0"/>
        </c:title>
        <c:numFmt formatCode="General" sourceLinked="1"/>
        <c:majorTickMark val="out"/>
        <c:minorTickMark val="none"/>
        <c:tickLblPos val="nextTo"/>
        <c:txPr>
          <a:bodyPr/>
          <a:lstStyle/>
          <a:p>
            <a:pPr>
              <a:defRPr sz="2400" baseline="0"/>
            </a:pPr>
            <a:endParaRPr lang="fr-FR"/>
          </a:p>
        </c:txPr>
        <c:crossAx val="122209792"/>
        <c:crossesAt val="0"/>
        <c:crossBetween val="midCat"/>
      </c:valAx>
    </c:plotArea>
    <c:plotVisOnly val="1"/>
    <c:dispBlanksAs val="gap"/>
    <c:showDLblsOverMax val="0"/>
  </c:chart>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1"/>
          <c:tx>
            <c:v>loaded grad.</c:v>
          </c:tx>
          <c:marker>
            <c:symbol val="none"/>
          </c:marker>
          <c:xVal>
            <c:numRef>
              <c:f>Sheet1!$E$4:$E$16</c:f>
              <c:numCache>
                <c:formatCode>General</c:formatCode>
                <c:ptCount val="13"/>
                <c:pt idx="0">
                  <c:v>1.3607439999999997</c:v>
                </c:pt>
                <c:pt idx="1">
                  <c:v>3.1933440000000002</c:v>
                </c:pt>
                <c:pt idx="2">
                  <c:v>5.7959440000000004</c:v>
                </c:pt>
                <c:pt idx="3">
                  <c:v>9.1685439999999989</c:v>
                </c:pt>
                <c:pt idx="4">
                  <c:v>13.311144000000002</c:v>
                </c:pt>
                <c:pt idx="5">
                  <c:v>18.223744</c:v>
                </c:pt>
                <c:pt idx="6">
                  <c:v>23.906344000000001</c:v>
                </c:pt>
                <c:pt idx="7">
                  <c:v>30.358943999999997</c:v>
                </c:pt>
                <c:pt idx="8">
                  <c:v>37.581544000000001</c:v>
                </c:pt>
                <c:pt idx="9">
                  <c:v>45.574143999999997</c:v>
                </c:pt>
                <c:pt idx="10">
                  <c:v>54.336743999999996</c:v>
                </c:pt>
                <c:pt idx="11">
                  <c:v>63.869344000000005</c:v>
                </c:pt>
                <c:pt idx="12">
                  <c:v>74.171944000000011</c:v>
                </c:pt>
              </c:numCache>
            </c:numRef>
          </c:xVal>
          <c:yVal>
            <c:numRef>
              <c:f>Sheet1!$B$4:$B$16</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120</c:v>
                </c:pt>
              </c:numCache>
            </c:numRef>
          </c:yVal>
          <c:smooth val="1"/>
        </c:ser>
        <c:ser>
          <c:idx val="0"/>
          <c:order val="0"/>
          <c:tx>
            <c:v>Unloaded grad.</c:v>
          </c:tx>
          <c:marker>
            <c:symbol val="none"/>
          </c:marker>
          <c:xVal>
            <c:numRef>
              <c:f>Sheet1!$C$4:$C$16</c:f>
              <c:numCache>
                <c:formatCode>General</c:formatCode>
                <c:ptCount val="13"/>
                <c:pt idx="0">
                  <c:v>0</c:v>
                </c:pt>
                <c:pt idx="1">
                  <c:v>0.38500000000000006</c:v>
                </c:pt>
                <c:pt idx="2">
                  <c:v>1.5400000000000003</c:v>
                </c:pt>
                <c:pt idx="3">
                  <c:v>3.4649999999999999</c:v>
                </c:pt>
                <c:pt idx="4">
                  <c:v>6.160000000000001</c:v>
                </c:pt>
                <c:pt idx="5">
                  <c:v>9.625</c:v>
                </c:pt>
                <c:pt idx="6">
                  <c:v>13.86</c:v>
                </c:pt>
                <c:pt idx="7">
                  <c:v>18.864999999999998</c:v>
                </c:pt>
                <c:pt idx="8">
                  <c:v>24.640000000000004</c:v>
                </c:pt>
                <c:pt idx="9">
                  <c:v>31.185000000000002</c:v>
                </c:pt>
                <c:pt idx="10">
                  <c:v>38.5</c:v>
                </c:pt>
                <c:pt idx="11">
                  <c:v>46.585000000000008</c:v>
                </c:pt>
                <c:pt idx="12">
                  <c:v>55.44</c:v>
                </c:pt>
              </c:numCache>
            </c:numRef>
          </c:xVal>
          <c:yVal>
            <c:numRef>
              <c:f>Sheet1!$B$4:$B$16</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120</c:v>
                </c:pt>
              </c:numCache>
            </c:numRef>
          </c:yVal>
          <c:smooth val="1"/>
        </c:ser>
        <c:dLbls>
          <c:showLegendKey val="0"/>
          <c:showVal val="0"/>
          <c:showCatName val="0"/>
          <c:showSerName val="0"/>
          <c:showPercent val="0"/>
          <c:showBubbleSize val="0"/>
        </c:dLbls>
        <c:axId val="137060352"/>
        <c:axId val="137062272"/>
      </c:scatterChart>
      <c:valAx>
        <c:axId val="137060352"/>
        <c:scaling>
          <c:orientation val="minMax"/>
          <c:max val="60"/>
          <c:min val="0"/>
        </c:scaling>
        <c:delete val="0"/>
        <c:axPos val="b"/>
        <c:majorGridlines/>
        <c:minorGridlines>
          <c:spPr>
            <a:ln>
              <a:noFill/>
            </a:ln>
          </c:spPr>
        </c:minorGridlines>
        <c:title>
          <c:tx>
            <c:rich>
              <a:bodyPr/>
              <a:lstStyle/>
              <a:p>
                <a:pPr>
                  <a:defRPr sz="1400"/>
                </a:pPr>
                <a:r>
                  <a:rPr lang="en-GB" sz="2400"/>
                  <a:t>Input Power [MW]</a:t>
                </a:r>
              </a:p>
            </c:rich>
          </c:tx>
          <c:layout/>
          <c:overlay val="0"/>
        </c:title>
        <c:numFmt formatCode="General" sourceLinked="1"/>
        <c:majorTickMark val="out"/>
        <c:minorTickMark val="none"/>
        <c:tickLblPos val="nextTo"/>
        <c:txPr>
          <a:bodyPr/>
          <a:lstStyle/>
          <a:p>
            <a:pPr>
              <a:defRPr sz="2400" baseline="0"/>
            </a:pPr>
            <a:endParaRPr lang="fr-FR"/>
          </a:p>
        </c:txPr>
        <c:crossAx val="137062272"/>
        <c:crossesAt val="-20"/>
        <c:crossBetween val="midCat"/>
        <c:minorUnit val="1"/>
      </c:valAx>
      <c:valAx>
        <c:axId val="137062272"/>
        <c:scaling>
          <c:orientation val="minMax"/>
          <c:max val="125"/>
          <c:min val="0"/>
        </c:scaling>
        <c:delete val="0"/>
        <c:axPos val="l"/>
        <c:majorGridlines/>
        <c:minorGridlines>
          <c:spPr>
            <a:ln>
              <a:noFill/>
            </a:ln>
          </c:spPr>
        </c:minorGridlines>
        <c:title>
          <c:tx>
            <c:rich>
              <a:bodyPr/>
              <a:lstStyle/>
              <a:p>
                <a:pPr>
                  <a:defRPr sz="1400"/>
                </a:pPr>
                <a:r>
                  <a:rPr lang="en-GB" sz="2400"/>
                  <a:t>Gradient [MV/m]</a:t>
                </a:r>
              </a:p>
            </c:rich>
          </c:tx>
          <c:layout/>
          <c:overlay val="0"/>
        </c:title>
        <c:numFmt formatCode="General" sourceLinked="1"/>
        <c:majorTickMark val="out"/>
        <c:minorTickMark val="none"/>
        <c:tickLblPos val="nextTo"/>
        <c:txPr>
          <a:bodyPr/>
          <a:lstStyle/>
          <a:p>
            <a:pPr>
              <a:defRPr sz="2400" baseline="0"/>
            </a:pPr>
            <a:endParaRPr lang="fr-FR"/>
          </a:p>
        </c:txPr>
        <c:crossAx val="137060352"/>
        <c:crossesAt val="0"/>
        <c:crossBetween val="midCat"/>
      </c:valAx>
    </c:plotArea>
    <c:plotVisOnly val="1"/>
    <c:dispBlanksAs val="gap"/>
    <c:showDLblsOverMax val="0"/>
  </c:chart>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5.1400554097404488E-2"/>
          <c:w val="0.71030327972695306"/>
          <c:h val="0.8418788276465442"/>
        </c:manualLayout>
      </c:layout>
      <c:scatterChart>
        <c:scatterStyle val="smoothMarker"/>
        <c:varyColors val="0"/>
        <c:ser>
          <c:idx val="0"/>
          <c:order val="0"/>
          <c:tx>
            <c:v>Unloaded 29 MW</c:v>
          </c:tx>
          <c:spPr>
            <a:ln>
              <a:solidFill>
                <a:srgbClr val="25FB49"/>
              </a:solidFill>
            </a:ln>
          </c:spPr>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Sheet1!$O$2:$O$13</c:f>
              <c:numCache>
                <c:formatCode>0.00E+00</c:formatCode>
                <c:ptCount val="12"/>
                <c:pt idx="0">
                  <c:v>81.66</c:v>
                </c:pt>
                <c:pt idx="1">
                  <c:v>82.18</c:v>
                </c:pt>
                <c:pt idx="2">
                  <c:v>83</c:v>
                </c:pt>
                <c:pt idx="3">
                  <c:v>83.67</c:v>
                </c:pt>
                <c:pt idx="4">
                  <c:v>84.2</c:v>
                </c:pt>
                <c:pt idx="5">
                  <c:v>84.9</c:v>
                </c:pt>
                <c:pt idx="6">
                  <c:v>85.2</c:v>
                </c:pt>
                <c:pt idx="7">
                  <c:v>85.5</c:v>
                </c:pt>
                <c:pt idx="8">
                  <c:v>85.5</c:v>
                </c:pt>
                <c:pt idx="9">
                  <c:v>85.2</c:v>
                </c:pt>
                <c:pt idx="10">
                  <c:v>84.6</c:v>
                </c:pt>
                <c:pt idx="11">
                  <c:v>84.3</c:v>
                </c:pt>
              </c:numCache>
            </c:numRef>
          </c:yVal>
          <c:smooth val="1"/>
        </c:ser>
        <c:ser>
          <c:idx val="1"/>
          <c:order val="1"/>
          <c:tx>
            <c:v>Loaded 29 MW</c:v>
          </c:tx>
          <c:spPr>
            <a:ln>
              <a:solidFill>
                <a:srgbClr val="FF0000"/>
              </a:solidFill>
            </a:ln>
          </c:spPr>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Sheet1!$F$19:$F$31</c:f>
              <c:numCache>
                <c:formatCode>0.00E+00</c:formatCode>
                <c:ptCount val="13"/>
                <c:pt idx="0">
                  <c:v>81.66</c:v>
                </c:pt>
                <c:pt idx="1">
                  <c:v>80.66</c:v>
                </c:pt>
                <c:pt idx="2">
                  <c:v>79.559999999999988</c:v>
                </c:pt>
                <c:pt idx="3">
                  <c:v>77.259999999999991</c:v>
                </c:pt>
                <c:pt idx="4">
                  <c:v>75.16</c:v>
                </c:pt>
                <c:pt idx="5">
                  <c:v>72.36</c:v>
                </c:pt>
                <c:pt idx="6">
                  <c:v>70.059999999999988</c:v>
                </c:pt>
                <c:pt idx="7">
                  <c:v>67.36</c:v>
                </c:pt>
                <c:pt idx="8">
                  <c:v>63.309999999999988</c:v>
                </c:pt>
                <c:pt idx="9">
                  <c:v>59.759999999999991</c:v>
                </c:pt>
                <c:pt idx="10">
                  <c:v>54.279999999999987</c:v>
                </c:pt>
                <c:pt idx="11">
                  <c:v>48.36</c:v>
                </c:pt>
                <c:pt idx="12">
                  <c:v>41.36999999999999</c:v>
                </c:pt>
              </c:numCache>
            </c:numRef>
          </c:yVal>
          <c:smooth val="1"/>
        </c:ser>
        <c:dLbls>
          <c:showLegendKey val="0"/>
          <c:showVal val="0"/>
          <c:showCatName val="0"/>
          <c:showSerName val="0"/>
          <c:showPercent val="0"/>
          <c:showBubbleSize val="0"/>
        </c:dLbls>
        <c:axId val="120920320"/>
        <c:axId val="120922112"/>
      </c:scatterChart>
      <c:valAx>
        <c:axId val="120920320"/>
        <c:scaling>
          <c:orientation val="minMax"/>
          <c:max val="0.25"/>
          <c:min val="0"/>
        </c:scaling>
        <c:delete val="0"/>
        <c:axPos val="b"/>
        <c:numFmt formatCode="General" sourceLinked="0"/>
        <c:majorTickMark val="out"/>
        <c:minorTickMark val="none"/>
        <c:tickLblPos val="nextTo"/>
        <c:spPr>
          <a:ln w="9525"/>
        </c:spPr>
        <c:txPr>
          <a:bodyPr/>
          <a:lstStyle/>
          <a:p>
            <a:pPr>
              <a:defRPr sz="1600"/>
            </a:pPr>
            <a:endParaRPr lang="fr-FR"/>
          </a:p>
        </c:txPr>
        <c:crossAx val="120922112"/>
        <c:crosses val="autoZero"/>
        <c:crossBetween val="midCat"/>
      </c:valAx>
      <c:valAx>
        <c:axId val="120922112"/>
        <c:scaling>
          <c:orientation val="minMax"/>
          <c:max val="105"/>
          <c:min val="4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fr-FR"/>
          </a:p>
        </c:txPr>
        <c:crossAx val="120920320"/>
        <c:crosses val="autoZero"/>
        <c:crossBetween val="midCat"/>
      </c:valAx>
    </c:plotArea>
    <c:plotVisOnly val="1"/>
    <c:dispBlanksAs val="gap"/>
    <c:showDLblsOverMax val="0"/>
  </c:chart>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1"/>
          <c:tx>
            <c:v>loaded grad.</c:v>
          </c:tx>
          <c:marker>
            <c:symbol val="none"/>
          </c:marker>
          <c:xVal>
            <c:numRef>
              <c:f>Sheet1!$E$4:$E$16</c:f>
              <c:numCache>
                <c:formatCode>General</c:formatCode>
                <c:ptCount val="13"/>
                <c:pt idx="0">
                  <c:v>1.3607439999999997</c:v>
                </c:pt>
                <c:pt idx="1">
                  <c:v>3.1933440000000002</c:v>
                </c:pt>
                <c:pt idx="2">
                  <c:v>5.7959440000000004</c:v>
                </c:pt>
                <c:pt idx="3">
                  <c:v>9.1685439999999989</c:v>
                </c:pt>
                <c:pt idx="4">
                  <c:v>13.311144000000002</c:v>
                </c:pt>
                <c:pt idx="5">
                  <c:v>18.223744</c:v>
                </c:pt>
                <c:pt idx="6">
                  <c:v>23.906344000000001</c:v>
                </c:pt>
                <c:pt idx="7">
                  <c:v>30.358943999999997</c:v>
                </c:pt>
                <c:pt idx="8">
                  <c:v>37.581544000000001</c:v>
                </c:pt>
                <c:pt idx="9">
                  <c:v>45.574143999999997</c:v>
                </c:pt>
                <c:pt idx="10">
                  <c:v>54.336743999999996</c:v>
                </c:pt>
                <c:pt idx="11">
                  <c:v>63.869344000000005</c:v>
                </c:pt>
                <c:pt idx="12">
                  <c:v>74.171944000000011</c:v>
                </c:pt>
              </c:numCache>
            </c:numRef>
          </c:xVal>
          <c:yVal>
            <c:numRef>
              <c:f>Sheet1!$B$4:$B$16</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120</c:v>
                </c:pt>
              </c:numCache>
            </c:numRef>
          </c:yVal>
          <c:smooth val="1"/>
        </c:ser>
        <c:ser>
          <c:idx val="0"/>
          <c:order val="0"/>
          <c:tx>
            <c:v>Unloaded grad.</c:v>
          </c:tx>
          <c:marker>
            <c:symbol val="none"/>
          </c:marker>
          <c:xVal>
            <c:numRef>
              <c:f>Sheet1!$C$4:$C$16</c:f>
              <c:numCache>
                <c:formatCode>General</c:formatCode>
                <c:ptCount val="13"/>
                <c:pt idx="0">
                  <c:v>0</c:v>
                </c:pt>
                <c:pt idx="1">
                  <c:v>0.38500000000000006</c:v>
                </c:pt>
                <c:pt idx="2">
                  <c:v>1.5400000000000003</c:v>
                </c:pt>
                <c:pt idx="3">
                  <c:v>3.4649999999999999</c:v>
                </c:pt>
                <c:pt idx="4">
                  <c:v>6.160000000000001</c:v>
                </c:pt>
                <c:pt idx="5">
                  <c:v>9.625</c:v>
                </c:pt>
                <c:pt idx="6">
                  <c:v>13.86</c:v>
                </c:pt>
                <c:pt idx="7">
                  <c:v>18.864999999999998</c:v>
                </c:pt>
                <c:pt idx="8">
                  <c:v>24.640000000000004</c:v>
                </c:pt>
                <c:pt idx="9">
                  <c:v>31.185000000000002</c:v>
                </c:pt>
                <c:pt idx="10">
                  <c:v>38.5</c:v>
                </c:pt>
                <c:pt idx="11">
                  <c:v>46.585000000000008</c:v>
                </c:pt>
                <c:pt idx="12">
                  <c:v>55.44</c:v>
                </c:pt>
              </c:numCache>
            </c:numRef>
          </c:xVal>
          <c:yVal>
            <c:numRef>
              <c:f>Sheet1!$B$4:$B$16</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120</c:v>
                </c:pt>
              </c:numCache>
            </c:numRef>
          </c:yVal>
          <c:smooth val="1"/>
        </c:ser>
        <c:dLbls>
          <c:showLegendKey val="0"/>
          <c:showVal val="0"/>
          <c:showCatName val="0"/>
          <c:showSerName val="0"/>
          <c:showPercent val="0"/>
          <c:showBubbleSize val="0"/>
        </c:dLbls>
        <c:axId val="121004800"/>
        <c:axId val="121006720"/>
      </c:scatterChart>
      <c:valAx>
        <c:axId val="121004800"/>
        <c:scaling>
          <c:orientation val="minMax"/>
          <c:max val="60"/>
          <c:min val="0"/>
        </c:scaling>
        <c:delete val="0"/>
        <c:axPos val="b"/>
        <c:majorGridlines/>
        <c:minorGridlines>
          <c:spPr>
            <a:ln>
              <a:noFill/>
            </a:ln>
          </c:spPr>
        </c:minorGridlines>
        <c:title>
          <c:tx>
            <c:rich>
              <a:bodyPr/>
              <a:lstStyle/>
              <a:p>
                <a:pPr>
                  <a:defRPr sz="1400"/>
                </a:pPr>
                <a:r>
                  <a:rPr lang="en-GB" sz="2400"/>
                  <a:t>Input Power [MW]</a:t>
                </a:r>
              </a:p>
            </c:rich>
          </c:tx>
          <c:layout/>
          <c:overlay val="0"/>
        </c:title>
        <c:numFmt formatCode="General" sourceLinked="1"/>
        <c:majorTickMark val="out"/>
        <c:minorTickMark val="none"/>
        <c:tickLblPos val="nextTo"/>
        <c:txPr>
          <a:bodyPr/>
          <a:lstStyle/>
          <a:p>
            <a:pPr>
              <a:defRPr sz="2400" baseline="0"/>
            </a:pPr>
            <a:endParaRPr lang="fr-FR"/>
          </a:p>
        </c:txPr>
        <c:crossAx val="121006720"/>
        <c:crossesAt val="-20"/>
        <c:crossBetween val="midCat"/>
        <c:minorUnit val="1"/>
      </c:valAx>
      <c:valAx>
        <c:axId val="121006720"/>
        <c:scaling>
          <c:orientation val="minMax"/>
          <c:max val="125"/>
          <c:min val="0"/>
        </c:scaling>
        <c:delete val="0"/>
        <c:axPos val="l"/>
        <c:majorGridlines/>
        <c:minorGridlines>
          <c:spPr>
            <a:ln>
              <a:noFill/>
            </a:ln>
          </c:spPr>
        </c:minorGridlines>
        <c:title>
          <c:tx>
            <c:rich>
              <a:bodyPr/>
              <a:lstStyle/>
              <a:p>
                <a:pPr>
                  <a:defRPr sz="1400"/>
                </a:pPr>
                <a:r>
                  <a:rPr lang="en-GB" sz="2400"/>
                  <a:t>Gradient [MV/m]</a:t>
                </a:r>
              </a:p>
            </c:rich>
          </c:tx>
          <c:layout/>
          <c:overlay val="0"/>
        </c:title>
        <c:numFmt formatCode="General" sourceLinked="1"/>
        <c:majorTickMark val="out"/>
        <c:minorTickMark val="none"/>
        <c:tickLblPos val="nextTo"/>
        <c:txPr>
          <a:bodyPr/>
          <a:lstStyle/>
          <a:p>
            <a:pPr>
              <a:defRPr sz="2400" baseline="0"/>
            </a:pPr>
            <a:endParaRPr lang="fr-FR"/>
          </a:p>
        </c:txPr>
        <c:crossAx val="121004800"/>
        <c:crossesAt val="0"/>
        <c:crossBetween val="midCat"/>
      </c:valAx>
    </c:plotArea>
    <c:plotVisOnly val="1"/>
    <c:dispBlanksAs val="gap"/>
    <c:showDLblsOverMax val="0"/>
  </c:chart>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5.1400554097404488E-2"/>
          <c:w val="0.86293165212456546"/>
          <c:h val="0.8418788276465442"/>
        </c:manualLayout>
      </c:layout>
      <c:scatterChart>
        <c:scatterStyle val="smoothMarker"/>
        <c:varyColors val="0"/>
        <c:ser>
          <c:idx val="0"/>
          <c:order val="0"/>
          <c:tx>
            <c:v>Unloaded 34 MW</c:v>
          </c:tx>
          <c:spPr>
            <a:ln>
              <a:solidFill>
                <a:srgbClr val="25FB49"/>
              </a:solidFill>
            </a:ln>
          </c:spPr>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Sheet1!$P$2:$P$13</c:f>
              <c:numCache>
                <c:formatCode>0.00E+00</c:formatCode>
                <c:ptCount val="12"/>
                <c:pt idx="0">
                  <c:v>91.66</c:v>
                </c:pt>
                <c:pt idx="1">
                  <c:v>92.18</c:v>
                </c:pt>
                <c:pt idx="2">
                  <c:v>93</c:v>
                </c:pt>
                <c:pt idx="3">
                  <c:v>93.67</c:v>
                </c:pt>
                <c:pt idx="4">
                  <c:v>94.2</c:v>
                </c:pt>
                <c:pt idx="5">
                  <c:v>94.9</c:v>
                </c:pt>
                <c:pt idx="6">
                  <c:v>95.2</c:v>
                </c:pt>
                <c:pt idx="7">
                  <c:v>95.5</c:v>
                </c:pt>
                <c:pt idx="8">
                  <c:v>95.5</c:v>
                </c:pt>
                <c:pt idx="9">
                  <c:v>95.2</c:v>
                </c:pt>
                <c:pt idx="10">
                  <c:v>94.6</c:v>
                </c:pt>
                <c:pt idx="11">
                  <c:v>94.3</c:v>
                </c:pt>
              </c:numCache>
            </c:numRef>
          </c:yVal>
          <c:smooth val="1"/>
        </c:ser>
        <c:ser>
          <c:idx val="1"/>
          <c:order val="1"/>
          <c:tx>
            <c:v>Loaded 34 MW</c:v>
          </c:tx>
          <c:spPr>
            <a:ln>
              <a:solidFill>
                <a:srgbClr val="FF0000"/>
              </a:solidFill>
            </a:ln>
          </c:spPr>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Sheet1!$I$19:$I$31</c:f>
              <c:numCache>
                <c:formatCode>0.00E+00</c:formatCode>
                <c:ptCount val="13"/>
                <c:pt idx="0">
                  <c:v>91.66</c:v>
                </c:pt>
                <c:pt idx="1">
                  <c:v>90.66</c:v>
                </c:pt>
                <c:pt idx="2">
                  <c:v>89.559999999999988</c:v>
                </c:pt>
                <c:pt idx="3">
                  <c:v>87.259999999999991</c:v>
                </c:pt>
                <c:pt idx="4">
                  <c:v>85.16</c:v>
                </c:pt>
                <c:pt idx="5">
                  <c:v>82.36</c:v>
                </c:pt>
                <c:pt idx="6">
                  <c:v>80.059999999999988</c:v>
                </c:pt>
                <c:pt idx="7">
                  <c:v>77.36</c:v>
                </c:pt>
                <c:pt idx="8">
                  <c:v>73.309999999999988</c:v>
                </c:pt>
                <c:pt idx="9">
                  <c:v>69.759999999999991</c:v>
                </c:pt>
                <c:pt idx="10">
                  <c:v>64.279999999999987</c:v>
                </c:pt>
                <c:pt idx="11">
                  <c:v>58.36</c:v>
                </c:pt>
                <c:pt idx="12">
                  <c:v>51.36999999999999</c:v>
                </c:pt>
              </c:numCache>
            </c:numRef>
          </c:yVal>
          <c:smooth val="1"/>
        </c:ser>
        <c:ser>
          <c:idx val="2"/>
          <c:order val="2"/>
          <c:tx>
            <c:v>Unloaded 22MW</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Sheet1!$Q$2:$Q$13</c:f>
              <c:numCache>
                <c:formatCode>0.00E+00</c:formatCode>
                <c:ptCount val="12"/>
                <c:pt idx="0">
                  <c:v>72.66</c:v>
                </c:pt>
                <c:pt idx="1">
                  <c:v>73.180000000000007</c:v>
                </c:pt>
                <c:pt idx="2">
                  <c:v>74</c:v>
                </c:pt>
                <c:pt idx="3">
                  <c:v>74.67</c:v>
                </c:pt>
                <c:pt idx="4">
                  <c:v>75.2</c:v>
                </c:pt>
                <c:pt idx="5">
                  <c:v>75.900000000000006</c:v>
                </c:pt>
                <c:pt idx="6">
                  <c:v>76.2</c:v>
                </c:pt>
                <c:pt idx="7">
                  <c:v>76.5</c:v>
                </c:pt>
                <c:pt idx="8">
                  <c:v>76.5</c:v>
                </c:pt>
                <c:pt idx="9">
                  <c:v>76.2</c:v>
                </c:pt>
                <c:pt idx="10">
                  <c:v>75.599999999999994</c:v>
                </c:pt>
                <c:pt idx="11">
                  <c:v>75.3</c:v>
                </c:pt>
              </c:numCache>
            </c:numRef>
          </c:yVal>
          <c:smooth val="1"/>
        </c:ser>
        <c:dLbls>
          <c:showLegendKey val="0"/>
          <c:showVal val="0"/>
          <c:showCatName val="0"/>
          <c:showSerName val="0"/>
          <c:showPercent val="0"/>
          <c:showBubbleSize val="0"/>
        </c:dLbls>
        <c:axId val="121102720"/>
        <c:axId val="121104256"/>
      </c:scatterChart>
      <c:valAx>
        <c:axId val="121102720"/>
        <c:scaling>
          <c:orientation val="minMax"/>
          <c:max val="0.25"/>
          <c:min val="0"/>
        </c:scaling>
        <c:delete val="0"/>
        <c:axPos val="b"/>
        <c:numFmt formatCode="General" sourceLinked="0"/>
        <c:majorTickMark val="out"/>
        <c:minorTickMark val="none"/>
        <c:tickLblPos val="nextTo"/>
        <c:txPr>
          <a:bodyPr/>
          <a:lstStyle/>
          <a:p>
            <a:pPr>
              <a:defRPr sz="1600"/>
            </a:pPr>
            <a:endParaRPr lang="fr-FR"/>
          </a:p>
        </c:txPr>
        <c:crossAx val="121104256"/>
        <c:crosses val="autoZero"/>
        <c:crossBetween val="midCat"/>
      </c:valAx>
      <c:valAx>
        <c:axId val="121104256"/>
        <c:scaling>
          <c:orientation val="minMax"/>
          <c:max val="105"/>
          <c:min val="4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fr-FR"/>
          </a:p>
        </c:txPr>
        <c:crossAx val="121102720"/>
        <c:crosses val="autoZero"/>
        <c:crossBetween val="midCat"/>
      </c:valAx>
    </c:plotArea>
    <c:plotVisOnly val="1"/>
    <c:dispBlanksAs val="gap"/>
    <c:showDLblsOverMax val="0"/>
  </c:chart>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1"/>
          <c:tx>
            <c:v>loaded grad.</c:v>
          </c:tx>
          <c:marker>
            <c:symbol val="none"/>
          </c:marker>
          <c:xVal>
            <c:numRef>
              <c:f>Sheet1!$E$4:$E$16</c:f>
              <c:numCache>
                <c:formatCode>General</c:formatCode>
                <c:ptCount val="13"/>
                <c:pt idx="0">
                  <c:v>1.3607439999999997</c:v>
                </c:pt>
                <c:pt idx="1">
                  <c:v>3.1933440000000002</c:v>
                </c:pt>
                <c:pt idx="2">
                  <c:v>5.7959440000000004</c:v>
                </c:pt>
                <c:pt idx="3">
                  <c:v>9.1685439999999989</c:v>
                </c:pt>
                <c:pt idx="4">
                  <c:v>13.311144000000002</c:v>
                </c:pt>
                <c:pt idx="5">
                  <c:v>18.223744</c:v>
                </c:pt>
                <c:pt idx="6">
                  <c:v>23.906344000000001</c:v>
                </c:pt>
                <c:pt idx="7">
                  <c:v>30.358943999999997</c:v>
                </c:pt>
                <c:pt idx="8">
                  <c:v>37.581544000000001</c:v>
                </c:pt>
                <c:pt idx="9">
                  <c:v>45.574143999999997</c:v>
                </c:pt>
                <c:pt idx="10">
                  <c:v>54.336743999999996</c:v>
                </c:pt>
                <c:pt idx="11">
                  <c:v>63.869344000000005</c:v>
                </c:pt>
                <c:pt idx="12">
                  <c:v>74.171944000000011</c:v>
                </c:pt>
              </c:numCache>
            </c:numRef>
          </c:xVal>
          <c:yVal>
            <c:numRef>
              <c:f>Sheet1!$B$4:$B$16</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120</c:v>
                </c:pt>
              </c:numCache>
            </c:numRef>
          </c:yVal>
          <c:smooth val="1"/>
        </c:ser>
        <c:ser>
          <c:idx val="0"/>
          <c:order val="0"/>
          <c:tx>
            <c:v>Unloaded grad.</c:v>
          </c:tx>
          <c:marker>
            <c:symbol val="none"/>
          </c:marker>
          <c:xVal>
            <c:numRef>
              <c:f>Sheet1!$C$4:$C$16</c:f>
              <c:numCache>
                <c:formatCode>General</c:formatCode>
                <c:ptCount val="13"/>
                <c:pt idx="0">
                  <c:v>0</c:v>
                </c:pt>
                <c:pt idx="1">
                  <c:v>0.38500000000000006</c:v>
                </c:pt>
                <c:pt idx="2">
                  <c:v>1.5400000000000003</c:v>
                </c:pt>
                <c:pt idx="3">
                  <c:v>3.4649999999999999</c:v>
                </c:pt>
                <c:pt idx="4">
                  <c:v>6.160000000000001</c:v>
                </c:pt>
                <c:pt idx="5">
                  <c:v>9.625</c:v>
                </c:pt>
                <c:pt idx="6">
                  <c:v>13.86</c:v>
                </c:pt>
                <c:pt idx="7">
                  <c:v>18.864999999999998</c:v>
                </c:pt>
                <c:pt idx="8">
                  <c:v>24.640000000000004</c:v>
                </c:pt>
                <c:pt idx="9">
                  <c:v>31.185000000000002</c:v>
                </c:pt>
                <c:pt idx="10">
                  <c:v>38.5</c:v>
                </c:pt>
                <c:pt idx="11">
                  <c:v>46.585000000000008</c:v>
                </c:pt>
                <c:pt idx="12">
                  <c:v>55.44</c:v>
                </c:pt>
              </c:numCache>
            </c:numRef>
          </c:xVal>
          <c:yVal>
            <c:numRef>
              <c:f>Sheet1!$B$4:$B$16</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120</c:v>
                </c:pt>
              </c:numCache>
            </c:numRef>
          </c:yVal>
          <c:smooth val="1"/>
        </c:ser>
        <c:dLbls>
          <c:showLegendKey val="0"/>
          <c:showVal val="0"/>
          <c:showCatName val="0"/>
          <c:showSerName val="0"/>
          <c:showPercent val="0"/>
          <c:showBubbleSize val="0"/>
        </c:dLbls>
        <c:axId val="137218688"/>
        <c:axId val="137220864"/>
      </c:scatterChart>
      <c:valAx>
        <c:axId val="137218688"/>
        <c:scaling>
          <c:orientation val="minMax"/>
          <c:max val="60"/>
          <c:min val="0"/>
        </c:scaling>
        <c:delete val="0"/>
        <c:axPos val="b"/>
        <c:majorGridlines/>
        <c:minorGridlines>
          <c:spPr>
            <a:ln>
              <a:noFill/>
            </a:ln>
          </c:spPr>
        </c:minorGridlines>
        <c:title>
          <c:tx>
            <c:rich>
              <a:bodyPr/>
              <a:lstStyle/>
              <a:p>
                <a:pPr>
                  <a:defRPr sz="1400"/>
                </a:pPr>
                <a:r>
                  <a:rPr lang="en-GB" sz="2400"/>
                  <a:t>Input Power [MW]</a:t>
                </a:r>
              </a:p>
            </c:rich>
          </c:tx>
          <c:layout/>
          <c:overlay val="0"/>
        </c:title>
        <c:numFmt formatCode="General" sourceLinked="1"/>
        <c:majorTickMark val="out"/>
        <c:minorTickMark val="none"/>
        <c:tickLblPos val="nextTo"/>
        <c:txPr>
          <a:bodyPr/>
          <a:lstStyle/>
          <a:p>
            <a:pPr>
              <a:defRPr sz="2400" baseline="0"/>
            </a:pPr>
            <a:endParaRPr lang="fr-FR"/>
          </a:p>
        </c:txPr>
        <c:crossAx val="137220864"/>
        <c:crossesAt val="-20"/>
        <c:crossBetween val="midCat"/>
        <c:minorUnit val="1"/>
      </c:valAx>
      <c:valAx>
        <c:axId val="137220864"/>
        <c:scaling>
          <c:orientation val="minMax"/>
          <c:max val="125"/>
          <c:min val="0"/>
        </c:scaling>
        <c:delete val="0"/>
        <c:axPos val="l"/>
        <c:majorGridlines/>
        <c:minorGridlines>
          <c:spPr>
            <a:ln>
              <a:noFill/>
            </a:ln>
          </c:spPr>
        </c:minorGridlines>
        <c:title>
          <c:tx>
            <c:rich>
              <a:bodyPr/>
              <a:lstStyle/>
              <a:p>
                <a:pPr>
                  <a:defRPr sz="1400"/>
                </a:pPr>
                <a:r>
                  <a:rPr lang="en-GB" sz="2400"/>
                  <a:t>Gradient [MV/m]</a:t>
                </a:r>
              </a:p>
            </c:rich>
          </c:tx>
          <c:layout/>
          <c:overlay val="0"/>
        </c:title>
        <c:numFmt formatCode="General" sourceLinked="1"/>
        <c:majorTickMark val="out"/>
        <c:minorTickMark val="none"/>
        <c:tickLblPos val="nextTo"/>
        <c:txPr>
          <a:bodyPr/>
          <a:lstStyle/>
          <a:p>
            <a:pPr>
              <a:defRPr sz="2400" baseline="0"/>
            </a:pPr>
            <a:endParaRPr lang="fr-FR"/>
          </a:p>
        </c:txPr>
        <c:crossAx val="137218688"/>
        <c:crossesAt val="0"/>
        <c:crossBetween val="midCat"/>
      </c:valAx>
    </c:plotArea>
    <c:plotVisOnly val="1"/>
    <c:dispBlanksAs val="gap"/>
    <c:showDLblsOverMax val="0"/>
  </c:chart>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5.1400554097404488E-2"/>
          <c:w val="0.86293165212456546"/>
          <c:h val="0.8418788276465442"/>
        </c:manualLayout>
      </c:layout>
      <c:scatterChart>
        <c:scatterStyle val="smoothMarker"/>
        <c:varyColors val="0"/>
        <c:ser>
          <c:idx val="0"/>
          <c:order val="0"/>
          <c:tx>
            <c:v>Unloaded 34 MW</c:v>
          </c:tx>
          <c:spPr>
            <a:ln>
              <a:solidFill>
                <a:srgbClr val="25FB49"/>
              </a:solidFill>
            </a:ln>
          </c:spPr>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Sheet1!$P$2:$P$13</c:f>
              <c:numCache>
                <c:formatCode>0.00E+00</c:formatCode>
                <c:ptCount val="12"/>
                <c:pt idx="0">
                  <c:v>91.66</c:v>
                </c:pt>
                <c:pt idx="1">
                  <c:v>92.18</c:v>
                </c:pt>
                <c:pt idx="2">
                  <c:v>93</c:v>
                </c:pt>
                <c:pt idx="3">
                  <c:v>93.67</c:v>
                </c:pt>
                <c:pt idx="4">
                  <c:v>94.2</c:v>
                </c:pt>
                <c:pt idx="5">
                  <c:v>94.9</c:v>
                </c:pt>
                <c:pt idx="6">
                  <c:v>95.2</c:v>
                </c:pt>
                <c:pt idx="7">
                  <c:v>95.5</c:v>
                </c:pt>
                <c:pt idx="8">
                  <c:v>95.5</c:v>
                </c:pt>
                <c:pt idx="9">
                  <c:v>95.2</c:v>
                </c:pt>
                <c:pt idx="10">
                  <c:v>94.6</c:v>
                </c:pt>
                <c:pt idx="11">
                  <c:v>94.3</c:v>
                </c:pt>
              </c:numCache>
            </c:numRef>
          </c:yVal>
          <c:smooth val="1"/>
        </c:ser>
        <c:ser>
          <c:idx val="2"/>
          <c:order val="1"/>
          <c:tx>
            <c:v>Unloaded 22MW</c:v>
          </c:tx>
          <c:spPr>
            <a:ln>
              <a:solidFill>
                <a:srgbClr val="00B050"/>
              </a:solidFill>
            </a:ln>
          </c:spPr>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Sheet1!$Q$2:$Q$13</c:f>
              <c:numCache>
                <c:formatCode>0.00E+00</c:formatCode>
                <c:ptCount val="12"/>
                <c:pt idx="0">
                  <c:v>72.66</c:v>
                </c:pt>
                <c:pt idx="1">
                  <c:v>73.180000000000007</c:v>
                </c:pt>
                <c:pt idx="2">
                  <c:v>74</c:v>
                </c:pt>
                <c:pt idx="3">
                  <c:v>74.67</c:v>
                </c:pt>
                <c:pt idx="4">
                  <c:v>75.2</c:v>
                </c:pt>
                <c:pt idx="5">
                  <c:v>75.900000000000006</c:v>
                </c:pt>
                <c:pt idx="6">
                  <c:v>76.2</c:v>
                </c:pt>
                <c:pt idx="7">
                  <c:v>76.5</c:v>
                </c:pt>
                <c:pt idx="8">
                  <c:v>76.5</c:v>
                </c:pt>
                <c:pt idx="9">
                  <c:v>76.2</c:v>
                </c:pt>
                <c:pt idx="10">
                  <c:v>75.599999999999994</c:v>
                </c:pt>
                <c:pt idx="11">
                  <c:v>75.3</c:v>
                </c:pt>
              </c:numCache>
            </c:numRef>
          </c:yVal>
          <c:smooth val="1"/>
        </c:ser>
        <c:dLbls>
          <c:showLegendKey val="0"/>
          <c:showVal val="0"/>
          <c:showCatName val="0"/>
          <c:showSerName val="0"/>
          <c:showPercent val="0"/>
          <c:showBubbleSize val="0"/>
        </c:dLbls>
        <c:axId val="137237632"/>
        <c:axId val="137239168"/>
      </c:scatterChart>
      <c:valAx>
        <c:axId val="137237632"/>
        <c:scaling>
          <c:orientation val="minMax"/>
          <c:max val="0.25"/>
          <c:min val="0"/>
        </c:scaling>
        <c:delete val="0"/>
        <c:axPos val="b"/>
        <c:numFmt formatCode="General" sourceLinked="0"/>
        <c:majorTickMark val="out"/>
        <c:minorTickMark val="none"/>
        <c:tickLblPos val="nextTo"/>
        <c:txPr>
          <a:bodyPr/>
          <a:lstStyle/>
          <a:p>
            <a:pPr>
              <a:defRPr sz="1600"/>
            </a:pPr>
            <a:endParaRPr lang="fr-FR"/>
          </a:p>
        </c:txPr>
        <c:crossAx val="137239168"/>
        <c:crosses val="autoZero"/>
        <c:crossBetween val="midCat"/>
      </c:valAx>
      <c:valAx>
        <c:axId val="137239168"/>
        <c:scaling>
          <c:orientation val="minMax"/>
          <c:max val="105"/>
          <c:min val="4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fr-FR"/>
          </a:p>
        </c:txPr>
        <c:crossAx val="137237632"/>
        <c:crosses val="autoZero"/>
        <c:crossBetween val="midCat"/>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ser>
          <c:idx val="1"/>
          <c:order val="1"/>
          <c:tx>
            <c:v>0.35 A</c:v>
          </c:tx>
          <c:marker>
            <c:symbol val="none"/>
          </c:marker>
          <c:xVal>
            <c:numRef>
              <c:f>Sheet1!$J$2:$J$11</c:f>
              <c:numCache>
                <c:formatCode>0.00E+00</c:formatCode>
                <c:ptCount val="10"/>
                <c:pt idx="0">
                  <c:v>0</c:v>
                </c:pt>
                <c:pt idx="1">
                  <c:v>1.5740000000000001E-2</c:v>
                </c:pt>
                <c:pt idx="2">
                  <c:v>4.4240000000000002E-2</c:v>
                </c:pt>
                <c:pt idx="3">
                  <c:v>6.9150000000000003E-2</c:v>
                </c:pt>
                <c:pt idx="4">
                  <c:v>9.3799999999999994E-2</c:v>
                </c:pt>
                <c:pt idx="5">
                  <c:v>0.11609999999999999</c:v>
                </c:pt>
                <c:pt idx="6">
                  <c:v>0.13930000000000001</c:v>
                </c:pt>
                <c:pt idx="7">
                  <c:v>0.16259999999999999</c:v>
                </c:pt>
                <c:pt idx="8">
                  <c:v>0.18390000000000001</c:v>
                </c:pt>
                <c:pt idx="9">
                  <c:v>0.20810000000000001</c:v>
                </c:pt>
              </c:numCache>
            </c:numRef>
          </c:xVal>
          <c:yVal>
            <c:numRef>
              <c:f>Sheet1!$L$2:$L$11</c:f>
              <c:numCache>
                <c:formatCode>0.00E+00</c:formatCode>
                <c:ptCount val="10"/>
                <c:pt idx="0">
                  <c:v>97.66</c:v>
                </c:pt>
                <c:pt idx="1">
                  <c:v>97.66</c:v>
                </c:pt>
                <c:pt idx="2">
                  <c:v>97.96</c:v>
                </c:pt>
                <c:pt idx="3">
                  <c:v>97.66</c:v>
                </c:pt>
                <c:pt idx="4">
                  <c:v>97.06</c:v>
                </c:pt>
                <c:pt idx="5">
                  <c:v>96.56</c:v>
                </c:pt>
                <c:pt idx="6">
                  <c:v>95.47999999999999</c:v>
                </c:pt>
                <c:pt idx="7">
                  <c:v>93.84</c:v>
                </c:pt>
                <c:pt idx="8">
                  <c:v>92.06</c:v>
                </c:pt>
                <c:pt idx="9">
                  <c:v>89.539999999999992</c:v>
                </c:pt>
              </c:numCache>
            </c:numRef>
          </c:yVal>
          <c:smooth val="1"/>
        </c:ser>
        <c:dLbls>
          <c:showLegendKey val="0"/>
          <c:showVal val="0"/>
          <c:showCatName val="0"/>
          <c:showSerName val="0"/>
          <c:showPercent val="0"/>
          <c:showBubbleSize val="0"/>
        </c:dLbls>
        <c:axId val="123177600"/>
        <c:axId val="123203968"/>
      </c:scatterChart>
      <c:valAx>
        <c:axId val="123177600"/>
        <c:scaling>
          <c:orientation val="minMax"/>
          <c:max val="0.25"/>
          <c:min val="0"/>
        </c:scaling>
        <c:delete val="0"/>
        <c:axPos val="b"/>
        <c:numFmt formatCode="General" sourceLinked="0"/>
        <c:majorTickMark val="out"/>
        <c:minorTickMark val="none"/>
        <c:tickLblPos val="nextTo"/>
        <c:txPr>
          <a:bodyPr/>
          <a:lstStyle/>
          <a:p>
            <a:pPr>
              <a:defRPr sz="1600"/>
            </a:pPr>
            <a:endParaRPr lang="fr-FR"/>
          </a:p>
        </c:txPr>
        <c:crossAx val="123203968"/>
        <c:crosses val="autoZero"/>
        <c:crossBetween val="midCat"/>
      </c:valAx>
      <c:valAx>
        <c:axId val="123203968"/>
        <c:scaling>
          <c:orientation val="minMax"/>
          <c:max val="120"/>
          <c:min val="6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fr-FR"/>
          </a:p>
        </c:txPr>
        <c:crossAx val="123177600"/>
        <c:crosses val="autoZero"/>
        <c:crossBetween val="midCat"/>
      </c:valAx>
    </c:plotArea>
    <c:legend>
      <c:legendPos val="r"/>
      <c:layout/>
      <c:overlay val="0"/>
    </c:legend>
    <c:plotVisOnly val="1"/>
    <c:dispBlanksAs val="gap"/>
    <c:showDLblsOverMax val="0"/>
  </c:chart>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1"/>
          <c:tx>
            <c:v>loaded grad.</c:v>
          </c:tx>
          <c:marker>
            <c:symbol val="none"/>
          </c:marker>
          <c:xVal>
            <c:numRef>
              <c:f>Sheet1!$E$4:$E$16</c:f>
              <c:numCache>
                <c:formatCode>General</c:formatCode>
                <c:ptCount val="13"/>
                <c:pt idx="0">
                  <c:v>1.3607439999999997</c:v>
                </c:pt>
                <c:pt idx="1">
                  <c:v>3.1933440000000002</c:v>
                </c:pt>
                <c:pt idx="2">
                  <c:v>5.7959440000000004</c:v>
                </c:pt>
                <c:pt idx="3">
                  <c:v>9.1685439999999989</c:v>
                </c:pt>
                <c:pt idx="4">
                  <c:v>13.311144000000002</c:v>
                </c:pt>
                <c:pt idx="5">
                  <c:v>18.223744</c:v>
                </c:pt>
                <c:pt idx="6">
                  <c:v>23.906344000000001</c:v>
                </c:pt>
                <c:pt idx="7">
                  <c:v>30.358943999999997</c:v>
                </c:pt>
                <c:pt idx="8">
                  <c:v>37.581544000000001</c:v>
                </c:pt>
                <c:pt idx="9">
                  <c:v>45.574143999999997</c:v>
                </c:pt>
                <c:pt idx="10">
                  <c:v>54.336743999999996</c:v>
                </c:pt>
                <c:pt idx="11">
                  <c:v>63.869344000000005</c:v>
                </c:pt>
                <c:pt idx="12">
                  <c:v>74.171944000000011</c:v>
                </c:pt>
              </c:numCache>
            </c:numRef>
          </c:xVal>
          <c:yVal>
            <c:numRef>
              <c:f>Sheet1!$B$4:$B$16</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120</c:v>
                </c:pt>
              </c:numCache>
            </c:numRef>
          </c:yVal>
          <c:smooth val="1"/>
        </c:ser>
        <c:ser>
          <c:idx val="0"/>
          <c:order val="0"/>
          <c:tx>
            <c:v>Unloaded grad.</c:v>
          </c:tx>
          <c:marker>
            <c:symbol val="none"/>
          </c:marker>
          <c:xVal>
            <c:numRef>
              <c:f>Sheet1!$C$4:$C$16</c:f>
              <c:numCache>
                <c:formatCode>General</c:formatCode>
                <c:ptCount val="13"/>
                <c:pt idx="0">
                  <c:v>0</c:v>
                </c:pt>
                <c:pt idx="1">
                  <c:v>0.38500000000000006</c:v>
                </c:pt>
                <c:pt idx="2">
                  <c:v>1.5400000000000003</c:v>
                </c:pt>
                <c:pt idx="3">
                  <c:v>3.4649999999999999</c:v>
                </c:pt>
                <c:pt idx="4">
                  <c:v>6.160000000000001</c:v>
                </c:pt>
                <c:pt idx="5">
                  <c:v>9.625</c:v>
                </c:pt>
                <c:pt idx="6">
                  <c:v>13.86</c:v>
                </c:pt>
                <c:pt idx="7">
                  <c:v>18.864999999999998</c:v>
                </c:pt>
                <c:pt idx="8">
                  <c:v>24.640000000000004</c:v>
                </c:pt>
                <c:pt idx="9">
                  <c:v>31.185000000000002</c:v>
                </c:pt>
                <c:pt idx="10">
                  <c:v>38.5</c:v>
                </c:pt>
                <c:pt idx="11">
                  <c:v>46.585000000000008</c:v>
                </c:pt>
                <c:pt idx="12">
                  <c:v>55.44</c:v>
                </c:pt>
              </c:numCache>
            </c:numRef>
          </c:xVal>
          <c:yVal>
            <c:numRef>
              <c:f>Sheet1!$B$4:$B$16</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120</c:v>
                </c:pt>
              </c:numCache>
            </c:numRef>
          </c:yVal>
          <c:smooth val="1"/>
        </c:ser>
        <c:dLbls>
          <c:showLegendKey val="0"/>
          <c:showVal val="0"/>
          <c:showCatName val="0"/>
          <c:showSerName val="0"/>
          <c:showPercent val="0"/>
          <c:showBubbleSize val="0"/>
        </c:dLbls>
        <c:axId val="120773248"/>
        <c:axId val="137274112"/>
      </c:scatterChart>
      <c:valAx>
        <c:axId val="120773248"/>
        <c:scaling>
          <c:orientation val="minMax"/>
          <c:max val="60"/>
          <c:min val="0"/>
        </c:scaling>
        <c:delete val="0"/>
        <c:axPos val="b"/>
        <c:majorGridlines/>
        <c:minorGridlines>
          <c:spPr>
            <a:ln>
              <a:noFill/>
            </a:ln>
          </c:spPr>
        </c:minorGridlines>
        <c:title>
          <c:tx>
            <c:rich>
              <a:bodyPr/>
              <a:lstStyle/>
              <a:p>
                <a:pPr>
                  <a:defRPr sz="1400"/>
                </a:pPr>
                <a:r>
                  <a:rPr lang="en-GB" sz="2400"/>
                  <a:t>Input Power [MW]</a:t>
                </a:r>
              </a:p>
            </c:rich>
          </c:tx>
          <c:layout/>
          <c:overlay val="0"/>
        </c:title>
        <c:numFmt formatCode="General" sourceLinked="1"/>
        <c:majorTickMark val="out"/>
        <c:minorTickMark val="none"/>
        <c:tickLblPos val="nextTo"/>
        <c:txPr>
          <a:bodyPr/>
          <a:lstStyle/>
          <a:p>
            <a:pPr>
              <a:defRPr sz="2400" baseline="0"/>
            </a:pPr>
            <a:endParaRPr lang="fr-FR"/>
          </a:p>
        </c:txPr>
        <c:crossAx val="137274112"/>
        <c:crossesAt val="-20"/>
        <c:crossBetween val="midCat"/>
        <c:minorUnit val="1"/>
      </c:valAx>
      <c:valAx>
        <c:axId val="137274112"/>
        <c:scaling>
          <c:orientation val="minMax"/>
          <c:max val="125"/>
          <c:min val="0"/>
        </c:scaling>
        <c:delete val="0"/>
        <c:axPos val="l"/>
        <c:majorGridlines/>
        <c:minorGridlines>
          <c:spPr>
            <a:ln>
              <a:noFill/>
            </a:ln>
          </c:spPr>
        </c:minorGridlines>
        <c:title>
          <c:tx>
            <c:rich>
              <a:bodyPr/>
              <a:lstStyle/>
              <a:p>
                <a:pPr>
                  <a:defRPr sz="1400"/>
                </a:pPr>
                <a:r>
                  <a:rPr lang="en-GB" sz="2400"/>
                  <a:t>Gradient [MV/m]</a:t>
                </a:r>
              </a:p>
            </c:rich>
          </c:tx>
          <c:layout/>
          <c:overlay val="0"/>
        </c:title>
        <c:numFmt formatCode="General" sourceLinked="1"/>
        <c:majorTickMark val="out"/>
        <c:minorTickMark val="none"/>
        <c:tickLblPos val="nextTo"/>
        <c:txPr>
          <a:bodyPr/>
          <a:lstStyle/>
          <a:p>
            <a:pPr>
              <a:defRPr sz="2400" baseline="0"/>
            </a:pPr>
            <a:endParaRPr lang="fr-FR"/>
          </a:p>
        </c:txPr>
        <c:crossAx val="120773248"/>
        <c:crossesAt val="0"/>
        <c:crossBetween val="midCat"/>
      </c:valAx>
    </c:plotArea>
    <c:plotVisOnly val="1"/>
    <c:dispBlanksAs val="gap"/>
    <c:showDLblsOverMax val="0"/>
  </c:chart>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5.1400554097404488E-2"/>
          <c:w val="0.86293165212456546"/>
          <c:h val="0.8418788276465442"/>
        </c:manualLayout>
      </c:layout>
      <c:scatterChart>
        <c:scatterStyle val="smoothMarker"/>
        <c:varyColors val="0"/>
        <c:ser>
          <c:idx val="0"/>
          <c:order val="0"/>
          <c:tx>
            <c:v>Unloaded 34 MW</c:v>
          </c:tx>
          <c:spPr>
            <a:ln>
              <a:solidFill>
                <a:srgbClr val="25FB49"/>
              </a:solidFill>
            </a:ln>
          </c:spPr>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Sheet1!$P$2:$P$13</c:f>
              <c:numCache>
                <c:formatCode>0.00E+00</c:formatCode>
                <c:ptCount val="12"/>
                <c:pt idx="0">
                  <c:v>91.66</c:v>
                </c:pt>
                <c:pt idx="1">
                  <c:v>92.18</c:v>
                </c:pt>
                <c:pt idx="2">
                  <c:v>93</c:v>
                </c:pt>
                <c:pt idx="3">
                  <c:v>93.67</c:v>
                </c:pt>
                <c:pt idx="4">
                  <c:v>94.2</c:v>
                </c:pt>
                <c:pt idx="5">
                  <c:v>94.9</c:v>
                </c:pt>
                <c:pt idx="6">
                  <c:v>95.2</c:v>
                </c:pt>
                <c:pt idx="7">
                  <c:v>95.5</c:v>
                </c:pt>
                <c:pt idx="8">
                  <c:v>95.5</c:v>
                </c:pt>
                <c:pt idx="9">
                  <c:v>95.2</c:v>
                </c:pt>
                <c:pt idx="10">
                  <c:v>94.6</c:v>
                </c:pt>
                <c:pt idx="11">
                  <c:v>94.3</c:v>
                </c:pt>
              </c:numCache>
            </c:numRef>
          </c:yVal>
          <c:smooth val="1"/>
        </c:ser>
        <c:ser>
          <c:idx val="1"/>
          <c:order val="1"/>
          <c:tx>
            <c:v>Loaded 34 MW</c:v>
          </c:tx>
          <c:spPr>
            <a:ln>
              <a:solidFill>
                <a:srgbClr val="FF0000"/>
              </a:solidFill>
            </a:ln>
          </c:spPr>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Sheet1!$I$19:$I$31</c:f>
              <c:numCache>
                <c:formatCode>0.00E+00</c:formatCode>
                <c:ptCount val="13"/>
                <c:pt idx="0">
                  <c:v>91.66</c:v>
                </c:pt>
                <c:pt idx="1">
                  <c:v>90.66</c:v>
                </c:pt>
                <c:pt idx="2">
                  <c:v>89.559999999999988</c:v>
                </c:pt>
                <c:pt idx="3">
                  <c:v>87.259999999999991</c:v>
                </c:pt>
                <c:pt idx="4">
                  <c:v>85.16</c:v>
                </c:pt>
                <c:pt idx="5">
                  <c:v>82.36</c:v>
                </c:pt>
                <c:pt idx="6">
                  <c:v>80.059999999999988</c:v>
                </c:pt>
                <c:pt idx="7">
                  <c:v>77.36</c:v>
                </c:pt>
                <c:pt idx="8">
                  <c:v>73.309999999999988</c:v>
                </c:pt>
                <c:pt idx="9">
                  <c:v>69.759999999999991</c:v>
                </c:pt>
                <c:pt idx="10">
                  <c:v>64.279999999999987</c:v>
                </c:pt>
                <c:pt idx="11">
                  <c:v>58.36</c:v>
                </c:pt>
                <c:pt idx="12">
                  <c:v>51.36999999999999</c:v>
                </c:pt>
              </c:numCache>
            </c:numRef>
          </c:yVal>
          <c:smooth val="1"/>
        </c:ser>
        <c:ser>
          <c:idx val="2"/>
          <c:order val="2"/>
          <c:tx>
            <c:v>Unloaded 22MW</c:v>
          </c:tx>
          <c:spPr>
            <a:ln>
              <a:prstDash val="dash"/>
            </a:ln>
          </c:spPr>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Sheet1!$Q$2:$Q$13</c:f>
              <c:numCache>
                <c:formatCode>0.00E+00</c:formatCode>
                <c:ptCount val="12"/>
                <c:pt idx="0">
                  <c:v>72.66</c:v>
                </c:pt>
                <c:pt idx="1">
                  <c:v>73.180000000000007</c:v>
                </c:pt>
                <c:pt idx="2">
                  <c:v>74</c:v>
                </c:pt>
                <c:pt idx="3">
                  <c:v>74.67</c:v>
                </c:pt>
                <c:pt idx="4">
                  <c:v>75.2</c:v>
                </c:pt>
                <c:pt idx="5">
                  <c:v>75.900000000000006</c:v>
                </c:pt>
                <c:pt idx="6">
                  <c:v>76.2</c:v>
                </c:pt>
                <c:pt idx="7">
                  <c:v>76.5</c:v>
                </c:pt>
                <c:pt idx="8">
                  <c:v>76.5</c:v>
                </c:pt>
                <c:pt idx="9">
                  <c:v>76.2</c:v>
                </c:pt>
                <c:pt idx="10">
                  <c:v>75.599999999999994</c:v>
                </c:pt>
                <c:pt idx="11">
                  <c:v>75.3</c:v>
                </c:pt>
              </c:numCache>
            </c:numRef>
          </c:yVal>
          <c:smooth val="1"/>
        </c:ser>
        <c:dLbls>
          <c:showLegendKey val="0"/>
          <c:showVal val="0"/>
          <c:showCatName val="0"/>
          <c:showSerName val="0"/>
          <c:showPercent val="0"/>
          <c:showBubbleSize val="0"/>
        </c:dLbls>
        <c:axId val="138162560"/>
        <c:axId val="138164096"/>
      </c:scatterChart>
      <c:valAx>
        <c:axId val="138162560"/>
        <c:scaling>
          <c:orientation val="minMax"/>
          <c:max val="0.25"/>
          <c:min val="0"/>
        </c:scaling>
        <c:delete val="0"/>
        <c:axPos val="b"/>
        <c:numFmt formatCode="General" sourceLinked="0"/>
        <c:majorTickMark val="out"/>
        <c:minorTickMark val="none"/>
        <c:tickLblPos val="nextTo"/>
        <c:txPr>
          <a:bodyPr/>
          <a:lstStyle/>
          <a:p>
            <a:pPr>
              <a:defRPr sz="1600"/>
            </a:pPr>
            <a:endParaRPr lang="fr-FR"/>
          </a:p>
        </c:txPr>
        <c:crossAx val="138164096"/>
        <c:crosses val="autoZero"/>
        <c:crossBetween val="midCat"/>
      </c:valAx>
      <c:valAx>
        <c:axId val="138164096"/>
        <c:scaling>
          <c:orientation val="minMax"/>
          <c:max val="105"/>
          <c:min val="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fr-FR"/>
          </a:p>
        </c:txPr>
        <c:crossAx val="138162560"/>
        <c:crosses val="autoZero"/>
        <c:crossBetween val="midCat"/>
      </c:valAx>
    </c:plotArea>
    <c:plotVisOnly val="1"/>
    <c:dispBlanksAs val="gap"/>
    <c:showDLblsOverMax val="0"/>
  </c:chart>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5.1400554097404488E-2"/>
          <c:w val="0.86293165212456546"/>
          <c:h val="0.8418788276465442"/>
        </c:manualLayout>
      </c:layout>
      <c:scatterChart>
        <c:scatterStyle val="smoothMarker"/>
        <c:varyColors val="0"/>
        <c:ser>
          <c:idx val="0"/>
          <c:order val="0"/>
          <c:tx>
            <c:v>Unloaded 34 MW</c:v>
          </c:tx>
          <c:spPr>
            <a:ln>
              <a:solidFill>
                <a:schemeClr val="accent3"/>
              </a:solidFill>
              <a:prstDash val="dash"/>
            </a:ln>
          </c:spPr>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Sheet1!$P$2:$P$13</c:f>
              <c:numCache>
                <c:formatCode>0.00E+00</c:formatCode>
                <c:ptCount val="12"/>
                <c:pt idx="0">
                  <c:v>91.66</c:v>
                </c:pt>
                <c:pt idx="1">
                  <c:v>92.18</c:v>
                </c:pt>
                <c:pt idx="2">
                  <c:v>93</c:v>
                </c:pt>
                <c:pt idx="3">
                  <c:v>93.67</c:v>
                </c:pt>
                <c:pt idx="4">
                  <c:v>94.2</c:v>
                </c:pt>
                <c:pt idx="5">
                  <c:v>94.9</c:v>
                </c:pt>
                <c:pt idx="6">
                  <c:v>95.2</c:v>
                </c:pt>
                <c:pt idx="7">
                  <c:v>95.5</c:v>
                </c:pt>
                <c:pt idx="8">
                  <c:v>95.5</c:v>
                </c:pt>
                <c:pt idx="9">
                  <c:v>95.2</c:v>
                </c:pt>
                <c:pt idx="10">
                  <c:v>94.6</c:v>
                </c:pt>
                <c:pt idx="11">
                  <c:v>94.3</c:v>
                </c:pt>
              </c:numCache>
            </c:numRef>
          </c:yVal>
          <c:smooth val="1"/>
        </c:ser>
        <c:ser>
          <c:idx val="1"/>
          <c:order val="1"/>
          <c:tx>
            <c:v>Loaded 34 MW</c:v>
          </c:tx>
          <c:spPr>
            <a:ln>
              <a:solidFill>
                <a:srgbClr val="FF0000"/>
              </a:solidFill>
            </a:ln>
          </c:spPr>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Sheet1!$I$19:$I$31</c:f>
              <c:numCache>
                <c:formatCode>0.00E+00</c:formatCode>
                <c:ptCount val="13"/>
                <c:pt idx="0">
                  <c:v>91.66</c:v>
                </c:pt>
                <c:pt idx="1">
                  <c:v>90.66</c:v>
                </c:pt>
                <c:pt idx="2">
                  <c:v>89.559999999999988</c:v>
                </c:pt>
                <c:pt idx="3">
                  <c:v>87.259999999999991</c:v>
                </c:pt>
                <c:pt idx="4">
                  <c:v>85.16</c:v>
                </c:pt>
                <c:pt idx="5">
                  <c:v>82.36</c:v>
                </c:pt>
                <c:pt idx="6">
                  <c:v>80.059999999999988</c:v>
                </c:pt>
                <c:pt idx="7">
                  <c:v>77.36</c:v>
                </c:pt>
                <c:pt idx="8">
                  <c:v>73.309999999999988</c:v>
                </c:pt>
                <c:pt idx="9">
                  <c:v>69.759999999999991</c:v>
                </c:pt>
                <c:pt idx="10">
                  <c:v>64.279999999999987</c:v>
                </c:pt>
                <c:pt idx="11">
                  <c:v>58.36</c:v>
                </c:pt>
                <c:pt idx="12">
                  <c:v>51.36999999999999</c:v>
                </c:pt>
              </c:numCache>
            </c:numRef>
          </c:yVal>
          <c:smooth val="1"/>
        </c:ser>
        <c:ser>
          <c:idx val="2"/>
          <c:order val="2"/>
          <c:tx>
            <c:v>Unloaded 22MW</c:v>
          </c:tx>
          <c:spPr>
            <a:ln>
              <a:solidFill>
                <a:srgbClr val="25FB49"/>
              </a:solidFill>
              <a:prstDash val="solid"/>
            </a:ln>
          </c:spPr>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Sheet1!$Q$2:$Q$13</c:f>
              <c:numCache>
                <c:formatCode>0.00E+00</c:formatCode>
                <c:ptCount val="12"/>
                <c:pt idx="0">
                  <c:v>72.66</c:v>
                </c:pt>
                <c:pt idx="1">
                  <c:v>73.180000000000007</c:v>
                </c:pt>
                <c:pt idx="2">
                  <c:v>74</c:v>
                </c:pt>
                <c:pt idx="3">
                  <c:v>74.67</c:v>
                </c:pt>
                <c:pt idx="4">
                  <c:v>75.2</c:v>
                </c:pt>
                <c:pt idx="5">
                  <c:v>75.900000000000006</c:v>
                </c:pt>
                <c:pt idx="6">
                  <c:v>76.2</c:v>
                </c:pt>
                <c:pt idx="7">
                  <c:v>76.5</c:v>
                </c:pt>
                <c:pt idx="8">
                  <c:v>76.5</c:v>
                </c:pt>
                <c:pt idx="9">
                  <c:v>76.2</c:v>
                </c:pt>
                <c:pt idx="10">
                  <c:v>75.599999999999994</c:v>
                </c:pt>
                <c:pt idx="11">
                  <c:v>75.3</c:v>
                </c:pt>
              </c:numCache>
            </c:numRef>
          </c:yVal>
          <c:smooth val="1"/>
        </c:ser>
        <c:dLbls>
          <c:showLegendKey val="0"/>
          <c:showVal val="0"/>
          <c:showCatName val="0"/>
          <c:showSerName val="0"/>
          <c:showPercent val="0"/>
          <c:showBubbleSize val="0"/>
        </c:dLbls>
        <c:axId val="137978624"/>
        <c:axId val="137980160"/>
      </c:scatterChart>
      <c:valAx>
        <c:axId val="137978624"/>
        <c:scaling>
          <c:orientation val="minMax"/>
          <c:max val="0.25"/>
          <c:min val="0"/>
        </c:scaling>
        <c:delete val="0"/>
        <c:axPos val="b"/>
        <c:numFmt formatCode="General" sourceLinked="0"/>
        <c:majorTickMark val="out"/>
        <c:minorTickMark val="none"/>
        <c:tickLblPos val="nextTo"/>
        <c:txPr>
          <a:bodyPr/>
          <a:lstStyle/>
          <a:p>
            <a:pPr>
              <a:defRPr sz="1600"/>
            </a:pPr>
            <a:endParaRPr lang="fr-FR"/>
          </a:p>
        </c:txPr>
        <c:crossAx val="137980160"/>
        <c:crosses val="autoZero"/>
        <c:crossBetween val="midCat"/>
      </c:valAx>
      <c:valAx>
        <c:axId val="137980160"/>
        <c:scaling>
          <c:orientation val="minMax"/>
          <c:max val="105"/>
          <c:min val="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fr-FR"/>
          </a:p>
        </c:txPr>
        <c:crossAx val="137978624"/>
        <c:crosses val="autoZero"/>
        <c:crossBetween val="midCat"/>
      </c:valAx>
    </c:plotArea>
    <c:plotVisOnly val="1"/>
    <c:dispBlanksAs val="gap"/>
    <c:showDLblsOverMax val="0"/>
  </c:chart>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5.1400554097404488E-2"/>
          <c:w val="0.61257327209098855"/>
          <c:h val="0.8418788276465442"/>
        </c:manualLayout>
      </c:layout>
      <c:scatterChart>
        <c:scatterStyle val="smoothMarker"/>
        <c:varyColors val="0"/>
        <c:ser>
          <c:idx val="0"/>
          <c:order val="0"/>
          <c:tx>
            <c:v>Unloaded 29 MW</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Sheet1!$O$2:$O$13</c:f>
              <c:numCache>
                <c:formatCode>0.00E+00</c:formatCode>
                <c:ptCount val="12"/>
                <c:pt idx="0">
                  <c:v>81.66</c:v>
                </c:pt>
                <c:pt idx="1">
                  <c:v>82.18</c:v>
                </c:pt>
                <c:pt idx="2">
                  <c:v>83</c:v>
                </c:pt>
                <c:pt idx="3">
                  <c:v>83.67</c:v>
                </c:pt>
                <c:pt idx="4">
                  <c:v>84.2</c:v>
                </c:pt>
                <c:pt idx="5">
                  <c:v>84.9</c:v>
                </c:pt>
                <c:pt idx="6">
                  <c:v>85.2</c:v>
                </c:pt>
                <c:pt idx="7">
                  <c:v>85.5</c:v>
                </c:pt>
                <c:pt idx="8">
                  <c:v>85.5</c:v>
                </c:pt>
                <c:pt idx="9">
                  <c:v>85.2</c:v>
                </c:pt>
                <c:pt idx="10">
                  <c:v>84.6</c:v>
                </c:pt>
                <c:pt idx="11">
                  <c:v>84.3</c:v>
                </c:pt>
              </c:numCache>
            </c:numRef>
          </c:yVal>
          <c:smooth val="1"/>
        </c:ser>
        <c:ser>
          <c:idx val="1"/>
          <c:order val="1"/>
          <c:tx>
            <c:v>Loaded 29 MW</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Sheet1!$F$19:$F$31</c:f>
              <c:numCache>
                <c:formatCode>0.00E+00</c:formatCode>
                <c:ptCount val="13"/>
                <c:pt idx="0">
                  <c:v>81.66</c:v>
                </c:pt>
                <c:pt idx="1">
                  <c:v>80.66</c:v>
                </c:pt>
                <c:pt idx="2">
                  <c:v>79.559999999999988</c:v>
                </c:pt>
                <c:pt idx="3">
                  <c:v>77.259999999999991</c:v>
                </c:pt>
                <c:pt idx="4">
                  <c:v>75.16</c:v>
                </c:pt>
                <c:pt idx="5">
                  <c:v>72.36</c:v>
                </c:pt>
                <c:pt idx="6">
                  <c:v>70.059999999999988</c:v>
                </c:pt>
                <c:pt idx="7">
                  <c:v>67.36</c:v>
                </c:pt>
                <c:pt idx="8">
                  <c:v>63.309999999999988</c:v>
                </c:pt>
                <c:pt idx="9">
                  <c:v>59.759999999999991</c:v>
                </c:pt>
                <c:pt idx="10">
                  <c:v>54.279999999999987</c:v>
                </c:pt>
                <c:pt idx="11">
                  <c:v>48.36</c:v>
                </c:pt>
                <c:pt idx="12">
                  <c:v>41.36999999999999</c:v>
                </c:pt>
              </c:numCache>
            </c:numRef>
          </c:yVal>
          <c:smooth val="1"/>
        </c:ser>
        <c:dLbls>
          <c:showLegendKey val="0"/>
          <c:showVal val="0"/>
          <c:showCatName val="0"/>
          <c:showSerName val="0"/>
          <c:showPercent val="0"/>
          <c:showBubbleSize val="0"/>
        </c:dLbls>
        <c:axId val="138023680"/>
        <c:axId val="138025216"/>
      </c:scatterChart>
      <c:valAx>
        <c:axId val="138023680"/>
        <c:scaling>
          <c:orientation val="minMax"/>
          <c:max val="0.25"/>
          <c:min val="0"/>
        </c:scaling>
        <c:delete val="0"/>
        <c:axPos val="b"/>
        <c:numFmt formatCode="General" sourceLinked="0"/>
        <c:majorTickMark val="out"/>
        <c:minorTickMark val="none"/>
        <c:tickLblPos val="nextTo"/>
        <c:txPr>
          <a:bodyPr/>
          <a:lstStyle/>
          <a:p>
            <a:pPr>
              <a:defRPr sz="1600"/>
            </a:pPr>
            <a:endParaRPr lang="fr-FR"/>
          </a:p>
        </c:txPr>
        <c:crossAx val="138025216"/>
        <c:crosses val="autoZero"/>
        <c:crossBetween val="midCat"/>
      </c:valAx>
      <c:valAx>
        <c:axId val="138025216"/>
        <c:scaling>
          <c:orientation val="minMax"/>
          <c:max val="105"/>
          <c:min val="4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fr-FR"/>
          </a:p>
        </c:txPr>
        <c:crossAx val="138023680"/>
        <c:crosses val="autoZero"/>
        <c:crossBetween val="midCat"/>
      </c:valAx>
    </c:plotArea>
    <c:legend>
      <c:legendPos val="r"/>
      <c:overlay val="0"/>
    </c:legend>
    <c:plotVisOnly val="1"/>
    <c:dispBlanksAs val="gap"/>
    <c:showDLblsOverMax val="0"/>
  </c:chart>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5.1400554097404488E-2"/>
          <c:w val="0.86293165212456546"/>
          <c:h val="0.8418788276465442"/>
        </c:manualLayout>
      </c:layout>
      <c:scatterChart>
        <c:scatterStyle val="smoothMarker"/>
        <c:varyColors val="0"/>
        <c:ser>
          <c:idx val="0"/>
          <c:order val="0"/>
          <c:tx>
            <c:v>Unloaded 34 MW</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Sheet1!$P$2:$P$13</c:f>
              <c:numCache>
                <c:formatCode>0.00E+00</c:formatCode>
                <c:ptCount val="12"/>
                <c:pt idx="0">
                  <c:v>91.66</c:v>
                </c:pt>
                <c:pt idx="1">
                  <c:v>92.18</c:v>
                </c:pt>
                <c:pt idx="2">
                  <c:v>93</c:v>
                </c:pt>
                <c:pt idx="3">
                  <c:v>93.67</c:v>
                </c:pt>
                <c:pt idx="4">
                  <c:v>94.2</c:v>
                </c:pt>
                <c:pt idx="5">
                  <c:v>94.9</c:v>
                </c:pt>
                <c:pt idx="6">
                  <c:v>95.2</c:v>
                </c:pt>
                <c:pt idx="7">
                  <c:v>95.5</c:v>
                </c:pt>
                <c:pt idx="8">
                  <c:v>95.5</c:v>
                </c:pt>
                <c:pt idx="9">
                  <c:v>95.2</c:v>
                </c:pt>
                <c:pt idx="10">
                  <c:v>94.6</c:v>
                </c:pt>
                <c:pt idx="11">
                  <c:v>94.3</c:v>
                </c:pt>
              </c:numCache>
            </c:numRef>
          </c:yVal>
          <c:smooth val="1"/>
        </c:ser>
        <c:ser>
          <c:idx val="1"/>
          <c:order val="1"/>
          <c:tx>
            <c:v>Loaded 34 MW</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Sheet1!$I$19:$I$31</c:f>
              <c:numCache>
                <c:formatCode>0.00E+00</c:formatCode>
                <c:ptCount val="13"/>
                <c:pt idx="0">
                  <c:v>91.66</c:v>
                </c:pt>
                <c:pt idx="1">
                  <c:v>90.66</c:v>
                </c:pt>
                <c:pt idx="2">
                  <c:v>89.559999999999988</c:v>
                </c:pt>
                <c:pt idx="3">
                  <c:v>87.259999999999991</c:v>
                </c:pt>
                <c:pt idx="4">
                  <c:v>85.16</c:v>
                </c:pt>
                <c:pt idx="5">
                  <c:v>82.36</c:v>
                </c:pt>
                <c:pt idx="6">
                  <c:v>80.059999999999988</c:v>
                </c:pt>
                <c:pt idx="7">
                  <c:v>77.36</c:v>
                </c:pt>
                <c:pt idx="8">
                  <c:v>73.309999999999988</c:v>
                </c:pt>
                <c:pt idx="9">
                  <c:v>69.759999999999991</c:v>
                </c:pt>
                <c:pt idx="10">
                  <c:v>64.279999999999987</c:v>
                </c:pt>
                <c:pt idx="11">
                  <c:v>58.36</c:v>
                </c:pt>
                <c:pt idx="12">
                  <c:v>51.36999999999999</c:v>
                </c:pt>
              </c:numCache>
            </c:numRef>
          </c:yVal>
          <c:smooth val="1"/>
        </c:ser>
        <c:ser>
          <c:idx val="2"/>
          <c:order val="2"/>
          <c:tx>
            <c:v>Unloaded 22MW</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Sheet1!$Q$2:$Q$13</c:f>
              <c:numCache>
                <c:formatCode>0.00E+00</c:formatCode>
                <c:ptCount val="12"/>
                <c:pt idx="0">
                  <c:v>72.66</c:v>
                </c:pt>
                <c:pt idx="1">
                  <c:v>73.180000000000007</c:v>
                </c:pt>
                <c:pt idx="2">
                  <c:v>74</c:v>
                </c:pt>
                <c:pt idx="3">
                  <c:v>74.67</c:v>
                </c:pt>
                <c:pt idx="4">
                  <c:v>75.2</c:v>
                </c:pt>
                <c:pt idx="5">
                  <c:v>75.900000000000006</c:v>
                </c:pt>
                <c:pt idx="6">
                  <c:v>76.2</c:v>
                </c:pt>
                <c:pt idx="7">
                  <c:v>76.5</c:v>
                </c:pt>
                <c:pt idx="8">
                  <c:v>76.5</c:v>
                </c:pt>
                <c:pt idx="9">
                  <c:v>76.2</c:v>
                </c:pt>
                <c:pt idx="10">
                  <c:v>75.599999999999994</c:v>
                </c:pt>
                <c:pt idx="11">
                  <c:v>75.3</c:v>
                </c:pt>
              </c:numCache>
            </c:numRef>
          </c:yVal>
          <c:smooth val="1"/>
        </c:ser>
        <c:dLbls>
          <c:showLegendKey val="0"/>
          <c:showVal val="0"/>
          <c:showCatName val="0"/>
          <c:showSerName val="0"/>
          <c:showPercent val="0"/>
          <c:showBubbleSize val="0"/>
        </c:dLbls>
        <c:axId val="138495488"/>
        <c:axId val="138497024"/>
      </c:scatterChart>
      <c:valAx>
        <c:axId val="138495488"/>
        <c:scaling>
          <c:orientation val="minMax"/>
          <c:max val="0.25"/>
          <c:min val="0"/>
        </c:scaling>
        <c:delete val="0"/>
        <c:axPos val="b"/>
        <c:numFmt formatCode="General" sourceLinked="0"/>
        <c:majorTickMark val="out"/>
        <c:minorTickMark val="none"/>
        <c:tickLblPos val="nextTo"/>
        <c:txPr>
          <a:bodyPr/>
          <a:lstStyle/>
          <a:p>
            <a:pPr>
              <a:defRPr sz="1600"/>
            </a:pPr>
            <a:endParaRPr lang="fr-FR"/>
          </a:p>
        </c:txPr>
        <c:crossAx val="138497024"/>
        <c:crosses val="autoZero"/>
        <c:crossBetween val="midCat"/>
      </c:valAx>
      <c:valAx>
        <c:axId val="138497024"/>
        <c:scaling>
          <c:orientation val="minMax"/>
          <c:max val="105"/>
          <c:min val="4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fr-FR"/>
          </a:p>
        </c:txPr>
        <c:crossAx val="138495488"/>
        <c:crosses val="autoZero"/>
        <c:crossBetween val="midCat"/>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ser>
          <c:idx val="1"/>
          <c:order val="1"/>
          <c:tx>
            <c:v>0.6 A</c:v>
          </c:tx>
          <c:marker>
            <c:symbol val="none"/>
          </c:marker>
          <c:xVal>
            <c:numRef>
              <c:f>Sheet1!$G$2:$G$14</c:f>
              <c:numCache>
                <c:formatCode>0.00E+00</c:formatCode>
                <c:ptCount val="13"/>
                <c:pt idx="0">
                  <c:v>0</c:v>
                </c:pt>
                <c:pt idx="1">
                  <c:v>1.4449999999999999E-2</c:v>
                </c:pt>
                <c:pt idx="2">
                  <c:v>3.9109999999999999E-2</c:v>
                </c:pt>
                <c:pt idx="3">
                  <c:v>5.5800000000000002E-2</c:v>
                </c:pt>
                <c:pt idx="4">
                  <c:v>7.5829999999999995E-2</c:v>
                </c:pt>
                <c:pt idx="5">
                  <c:v>8.9690000000000006E-2</c:v>
                </c:pt>
                <c:pt idx="6">
                  <c:v>0.1095</c:v>
                </c:pt>
                <c:pt idx="7">
                  <c:v>0.12690000000000001</c:v>
                </c:pt>
                <c:pt idx="8">
                  <c:v>0.14180000000000001</c:v>
                </c:pt>
                <c:pt idx="9">
                  <c:v>0.15620000000000001</c:v>
                </c:pt>
                <c:pt idx="10">
                  <c:v>0.1719</c:v>
                </c:pt>
                <c:pt idx="11">
                  <c:v>0.18729999999999999</c:v>
                </c:pt>
                <c:pt idx="12">
                  <c:v>0.20780000000000001</c:v>
                </c:pt>
              </c:numCache>
            </c:numRef>
          </c:xVal>
          <c:yVal>
            <c:numRef>
              <c:f>Sheet1!$I$2:$I$14</c:f>
              <c:numCache>
                <c:formatCode>0.00E+00</c:formatCode>
                <c:ptCount val="13"/>
                <c:pt idx="0">
                  <c:v>97.66</c:v>
                </c:pt>
                <c:pt idx="1">
                  <c:v>97.66</c:v>
                </c:pt>
                <c:pt idx="2">
                  <c:v>96.86</c:v>
                </c:pt>
                <c:pt idx="3">
                  <c:v>96.26</c:v>
                </c:pt>
                <c:pt idx="4">
                  <c:v>94.96</c:v>
                </c:pt>
                <c:pt idx="5">
                  <c:v>94.16</c:v>
                </c:pt>
                <c:pt idx="6">
                  <c:v>92.36</c:v>
                </c:pt>
                <c:pt idx="7">
                  <c:v>90.88</c:v>
                </c:pt>
                <c:pt idx="8">
                  <c:v>89.1</c:v>
                </c:pt>
                <c:pt idx="9">
                  <c:v>87.17</c:v>
                </c:pt>
                <c:pt idx="10">
                  <c:v>84.94</c:v>
                </c:pt>
                <c:pt idx="11">
                  <c:v>82.57</c:v>
                </c:pt>
                <c:pt idx="12">
                  <c:v>79.08</c:v>
                </c:pt>
              </c:numCache>
            </c:numRef>
          </c:yVal>
          <c:smooth val="1"/>
        </c:ser>
        <c:dLbls>
          <c:showLegendKey val="0"/>
          <c:showVal val="0"/>
          <c:showCatName val="0"/>
          <c:showSerName val="0"/>
          <c:showPercent val="0"/>
          <c:showBubbleSize val="0"/>
        </c:dLbls>
        <c:axId val="123832960"/>
        <c:axId val="123847040"/>
      </c:scatterChart>
      <c:valAx>
        <c:axId val="123832960"/>
        <c:scaling>
          <c:orientation val="minMax"/>
          <c:max val="0.25"/>
          <c:min val="0"/>
        </c:scaling>
        <c:delete val="0"/>
        <c:axPos val="b"/>
        <c:numFmt formatCode="General" sourceLinked="0"/>
        <c:majorTickMark val="out"/>
        <c:minorTickMark val="none"/>
        <c:tickLblPos val="nextTo"/>
        <c:txPr>
          <a:bodyPr/>
          <a:lstStyle/>
          <a:p>
            <a:pPr>
              <a:defRPr sz="1600"/>
            </a:pPr>
            <a:endParaRPr lang="fr-FR"/>
          </a:p>
        </c:txPr>
        <c:crossAx val="123847040"/>
        <c:crosses val="autoZero"/>
        <c:crossBetween val="midCat"/>
      </c:valAx>
      <c:valAx>
        <c:axId val="123847040"/>
        <c:scaling>
          <c:orientation val="minMax"/>
          <c:max val="120"/>
          <c:min val="6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fr-FR"/>
          </a:p>
        </c:txPr>
        <c:crossAx val="123832960"/>
        <c:crosses val="autoZero"/>
        <c:crossBetween val="midCat"/>
      </c:valAx>
    </c:plotArea>
    <c:legend>
      <c:legendPos val="r"/>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ser>
          <c:idx val="1"/>
          <c:order val="1"/>
          <c:tx>
            <c:v>0.95 A</c:v>
          </c:tx>
          <c:marker>
            <c:symbol val="none"/>
          </c:marker>
          <c:xVal>
            <c:numRef>
              <c:f>Sheet1!$D$2:$D$16</c:f>
              <c:numCache>
                <c:formatCode>0.00E+00</c:formatCode>
                <c:ptCount val="15"/>
                <c:pt idx="0">
                  <c:v>0</c:v>
                </c:pt>
                <c:pt idx="1">
                  <c:v>1.702E-2</c:v>
                </c:pt>
                <c:pt idx="2">
                  <c:v>3.6540000000000003E-2</c:v>
                </c:pt>
                <c:pt idx="3">
                  <c:v>4.938E-2</c:v>
                </c:pt>
                <c:pt idx="4">
                  <c:v>6.4530000000000004E-2</c:v>
                </c:pt>
                <c:pt idx="5">
                  <c:v>8.1989999999999993E-2</c:v>
                </c:pt>
                <c:pt idx="6">
                  <c:v>0.10150000000000001</c:v>
                </c:pt>
                <c:pt idx="7">
                  <c:v>0.1149</c:v>
                </c:pt>
                <c:pt idx="8">
                  <c:v>0.13</c:v>
                </c:pt>
                <c:pt idx="9">
                  <c:v>0.1429</c:v>
                </c:pt>
                <c:pt idx="10">
                  <c:v>0.157</c:v>
                </c:pt>
                <c:pt idx="11">
                  <c:v>0.16980000000000001</c:v>
                </c:pt>
                <c:pt idx="12">
                  <c:v>0.18160000000000001</c:v>
                </c:pt>
                <c:pt idx="13">
                  <c:v>0.19339999999999999</c:v>
                </c:pt>
                <c:pt idx="14">
                  <c:v>0.20810000000000001</c:v>
                </c:pt>
              </c:numCache>
            </c:numRef>
          </c:xVal>
          <c:yVal>
            <c:numRef>
              <c:f>Sheet1!$F$2:$F$16</c:f>
              <c:numCache>
                <c:formatCode>0.00E+00</c:formatCode>
                <c:ptCount val="15"/>
                <c:pt idx="0">
                  <c:v>97.66</c:v>
                </c:pt>
                <c:pt idx="1">
                  <c:v>96.76</c:v>
                </c:pt>
                <c:pt idx="2">
                  <c:v>95.56</c:v>
                </c:pt>
                <c:pt idx="3">
                  <c:v>94.46</c:v>
                </c:pt>
                <c:pt idx="4">
                  <c:v>92.96</c:v>
                </c:pt>
                <c:pt idx="5">
                  <c:v>90.86</c:v>
                </c:pt>
                <c:pt idx="6">
                  <c:v>88.56</c:v>
                </c:pt>
                <c:pt idx="7">
                  <c:v>87.06</c:v>
                </c:pt>
                <c:pt idx="8">
                  <c:v>84.19</c:v>
                </c:pt>
                <c:pt idx="9">
                  <c:v>82.04</c:v>
                </c:pt>
                <c:pt idx="10">
                  <c:v>79.37</c:v>
                </c:pt>
                <c:pt idx="11">
                  <c:v>76.84</c:v>
                </c:pt>
                <c:pt idx="12">
                  <c:v>74.099999999999994</c:v>
                </c:pt>
                <c:pt idx="13">
                  <c:v>71.13</c:v>
                </c:pt>
                <c:pt idx="14">
                  <c:v>67.34</c:v>
                </c:pt>
              </c:numCache>
            </c:numRef>
          </c:yVal>
          <c:smooth val="1"/>
        </c:ser>
        <c:dLbls>
          <c:showLegendKey val="0"/>
          <c:showVal val="0"/>
          <c:showCatName val="0"/>
          <c:showSerName val="0"/>
          <c:showPercent val="0"/>
          <c:showBubbleSize val="0"/>
        </c:dLbls>
        <c:axId val="123890304"/>
        <c:axId val="123912576"/>
      </c:scatterChart>
      <c:valAx>
        <c:axId val="123890304"/>
        <c:scaling>
          <c:orientation val="minMax"/>
          <c:max val="0.25"/>
          <c:min val="0"/>
        </c:scaling>
        <c:delete val="0"/>
        <c:axPos val="b"/>
        <c:numFmt formatCode="General" sourceLinked="0"/>
        <c:majorTickMark val="out"/>
        <c:minorTickMark val="none"/>
        <c:tickLblPos val="nextTo"/>
        <c:txPr>
          <a:bodyPr/>
          <a:lstStyle/>
          <a:p>
            <a:pPr>
              <a:defRPr sz="1600"/>
            </a:pPr>
            <a:endParaRPr lang="fr-FR"/>
          </a:p>
        </c:txPr>
        <c:crossAx val="123912576"/>
        <c:crosses val="autoZero"/>
        <c:crossBetween val="midCat"/>
      </c:valAx>
      <c:valAx>
        <c:axId val="123912576"/>
        <c:scaling>
          <c:orientation val="minMax"/>
          <c:max val="120"/>
          <c:min val="6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fr-FR"/>
          </a:p>
        </c:txPr>
        <c:crossAx val="123890304"/>
        <c:crosses val="autoZero"/>
        <c:crossBetween val="midCat"/>
      </c:valAx>
    </c:plotArea>
    <c:legend>
      <c:legendPos val="r"/>
      <c:layout/>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ser>
          <c:idx val="1"/>
          <c:order val="1"/>
          <c:tx>
            <c:v>1.2 A</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Sheet1!$C$2:$C$14</c:f>
              <c:numCache>
                <c:formatCode>0.00E+00</c:formatCode>
                <c:ptCount val="13"/>
                <c:pt idx="0">
                  <c:v>97.66</c:v>
                </c:pt>
                <c:pt idx="1">
                  <c:v>96.66</c:v>
                </c:pt>
                <c:pt idx="2">
                  <c:v>95.559999999999988</c:v>
                </c:pt>
                <c:pt idx="3">
                  <c:v>93.259999999999991</c:v>
                </c:pt>
                <c:pt idx="4">
                  <c:v>91.16</c:v>
                </c:pt>
                <c:pt idx="5">
                  <c:v>88.36</c:v>
                </c:pt>
                <c:pt idx="6">
                  <c:v>86.059999999999988</c:v>
                </c:pt>
                <c:pt idx="7">
                  <c:v>83.36</c:v>
                </c:pt>
                <c:pt idx="8">
                  <c:v>79.309999999999988</c:v>
                </c:pt>
                <c:pt idx="9">
                  <c:v>75.759999999999991</c:v>
                </c:pt>
                <c:pt idx="10">
                  <c:v>70.279999999999987</c:v>
                </c:pt>
                <c:pt idx="11">
                  <c:v>64.36</c:v>
                </c:pt>
                <c:pt idx="12">
                  <c:v>57.36999999999999</c:v>
                </c:pt>
              </c:numCache>
            </c:numRef>
          </c:yVal>
          <c:smooth val="1"/>
        </c:ser>
        <c:dLbls>
          <c:showLegendKey val="0"/>
          <c:showVal val="0"/>
          <c:showCatName val="0"/>
          <c:showSerName val="0"/>
          <c:showPercent val="0"/>
          <c:showBubbleSize val="0"/>
        </c:dLbls>
        <c:axId val="123959936"/>
        <c:axId val="123982208"/>
      </c:scatterChart>
      <c:valAx>
        <c:axId val="123959936"/>
        <c:scaling>
          <c:orientation val="minMax"/>
          <c:max val="0.25"/>
          <c:min val="0"/>
        </c:scaling>
        <c:delete val="0"/>
        <c:axPos val="b"/>
        <c:numFmt formatCode="General" sourceLinked="0"/>
        <c:majorTickMark val="out"/>
        <c:minorTickMark val="none"/>
        <c:tickLblPos val="nextTo"/>
        <c:txPr>
          <a:bodyPr/>
          <a:lstStyle/>
          <a:p>
            <a:pPr>
              <a:defRPr sz="1600"/>
            </a:pPr>
            <a:endParaRPr lang="fr-FR"/>
          </a:p>
        </c:txPr>
        <c:crossAx val="123982208"/>
        <c:crosses val="autoZero"/>
        <c:crossBetween val="midCat"/>
      </c:valAx>
      <c:valAx>
        <c:axId val="123982208"/>
        <c:scaling>
          <c:orientation val="minMax"/>
          <c:max val="120"/>
          <c:min val="6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fr-FR"/>
          </a:p>
        </c:txPr>
        <c:crossAx val="123959936"/>
        <c:crosses val="autoZero"/>
        <c:crossBetween val="midCat"/>
      </c:valAx>
    </c:plotArea>
    <c:legend>
      <c:legendPos val="r"/>
      <c:layout/>
      <c:overlay val="0"/>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ser>
          <c:idx val="1"/>
          <c:order val="1"/>
          <c:tx>
            <c:v>53 MW</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Sheet1!$B$19:$B$32</c:f>
              <c:numCache>
                <c:formatCode>0.00E+00</c:formatCode>
                <c:ptCount val="14"/>
                <c:pt idx="0">
                  <c:v>106.93</c:v>
                </c:pt>
                <c:pt idx="1">
                  <c:v>105.93</c:v>
                </c:pt>
                <c:pt idx="2">
                  <c:v>104.82999999999998</c:v>
                </c:pt>
                <c:pt idx="3">
                  <c:v>102.53</c:v>
                </c:pt>
                <c:pt idx="4">
                  <c:v>100.43</c:v>
                </c:pt>
                <c:pt idx="5">
                  <c:v>97.63</c:v>
                </c:pt>
                <c:pt idx="6">
                  <c:v>95.329999999999984</c:v>
                </c:pt>
                <c:pt idx="7">
                  <c:v>92.63</c:v>
                </c:pt>
                <c:pt idx="8">
                  <c:v>88.579999999999984</c:v>
                </c:pt>
                <c:pt idx="9">
                  <c:v>85.03</c:v>
                </c:pt>
                <c:pt idx="10">
                  <c:v>79.549999999999983</c:v>
                </c:pt>
                <c:pt idx="11">
                  <c:v>73.63</c:v>
                </c:pt>
                <c:pt idx="12">
                  <c:v>66.639999999999986</c:v>
                </c:pt>
                <c:pt idx="13">
                  <c:v>9.2700000000000031</c:v>
                </c:pt>
              </c:numCache>
            </c:numRef>
          </c:yVal>
          <c:smooth val="1"/>
        </c:ser>
        <c:dLbls>
          <c:showLegendKey val="0"/>
          <c:showVal val="0"/>
          <c:showCatName val="0"/>
          <c:showSerName val="0"/>
          <c:showPercent val="0"/>
          <c:showBubbleSize val="0"/>
        </c:dLbls>
        <c:axId val="123632256"/>
        <c:axId val="123658624"/>
      </c:scatterChart>
      <c:valAx>
        <c:axId val="123632256"/>
        <c:scaling>
          <c:orientation val="minMax"/>
          <c:max val="0.25"/>
          <c:min val="0"/>
        </c:scaling>
        <c:delete val="0"/>
        <c:axPos val="b"/>
        <c:numFmt formatCode="General" sourceLinked="0"/>
        <c:majorTickMark val="out"/>
        <c:minorTickMark val="none"/>
        <c:tickLblPos val="nextTo"/>
        <c:txPr>
          <a:bodyPr/>
          <a:lstStyle/>
          <a:p>
            <a:pPr>
              <a:defRPr sz="1600"/>
            </a:pPr>
            <a:endParaRPr lang="fr-FR"/>
          </a:p>
        </c:txPr>
        <c:crossAx val="123658624"/>
        <c:crosses val="autoZero"/>
        <c:crossBetween val="midCat"/>
      </c:valAx>
      <c:valAx>
        <c:axId val="123658624"/>
        <c:scaling>
          <c:orientation val="minMax"/>
          <c:max val="120"/>
          <c:min val="6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fr-FR"/>
          </a:p>
        </c:txPr>
        <c:crossAx val="123632256"/>
        <c:crosses val="autoZero"/>
        <c:crossBetween val="midCat"/>
      </c:valAx>
    </c:plotArea>
    <c:legend>
      <c:legendPos val="r"/>
      <c:layout/>
      <c:overlay val="0"/>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ser>
          <c:idx val="1"/>
          <c:order val="1"/>
          <c:tx>
            <c:v>63 MW</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Sheet1!$B$2:$B$14</c:f>
              <c:numCache>
                <c:formatCode>0.00E+00</c:formatCode>
                <c:ptCount val="13"/>
                <c:pt idx="0">
                  <c:v>116.2</c:v>
                </c:pt>
                <c:pt idx="1">
                  <c:v>115.2</c:v>
                </c:pt>
                <c:pt idx="2">
                  <c:v>114.1</c:v>
                </c:pt>
                <c:pt idx="3">
                  <c:v>111.8</c:v>
                </c:pt>
                <c:pt idx="4">
                  <c:v>109.7</c:v>
                </c:pt>
                <c:pt idx="5">
                  <c:v>106.9</c:v>
                </c:pt>
                <c:pt idx="6">
                  <c:v>104.6</c:v>
                </c:pt>
                <c:pt idx="7">
                  <c:v>101.9</c:v>
                </c:pt>
                <c:pt idx="8">
                  <c:v>97.85</c:v>
                </c:pt>
                <c:pt idx="9">
                  <c:v>94.3</c:v>
                </c:pt>
                <c:pt idx="10">
                  <c:v>88.82</c:v>
                </c:pt>
                <c:pt idx="11">
                  <c:v>82.9</c:v>
                </c:pt>
                <c:pt idx="12">
                  <c:v>75.91</c:v>
                </c:pt>
              </c:numCache>
            </c:numRef>
          </c:yVal>
          <c:smooth val="1"/>
        </c:ser>
        <c:dLbls>
          <c:showLegendKey val="0"/>
          <c:showVal val="0"/>
          <c:showCatName val="0"/>
          <c:showSerName val="0"/>
          <c:showPercent val="0"/>
          <c:showBubbleSize val="0"/>
        </c:dLbls>
        <c:axId val="123701888"/>
        <c:axId val="123732352"/>
      </c:scatterChart>
      <c:valAx>
        <c:axId val="123701888"/>
        <c:scaling>
          <c:orientation val="minMax"/>
          <c:max val="0.25"/>
          <c:min val="0"/>
        </c:scaling>
        <c:delete val="0"/>
        <c:axPos val="b"/>
        <c:numFmt formatCode="General" sourceLinked="0"/>
        <c:majorTickMark val="out"/>
        <c:minorTickMark val="none"/>
        <c:tickLblPos val="nextTo"/>
        <c:txPr>
          <a:bodyPr/>
          <a:lstStyle/>
          <a:p>
            <a:pPr>
              <a:defRPr sz="1600"/>
            </a:pPr>
            <a:endParaRPr lang="fr-FR"/>
          </a:p>
        </c:txPr>
        <c:crossAx val="123732352"/>
        <c:crosses val="autoZero"/>
        <c:crossBetween val="midCat"/>
      </c:valAx>
      <c:valAx>
        <c:axId val="123732352"/>
        <c:scaling>
          <c:orientation val="minMax"/>
          <c:max val="120"/>
          <c:min val="6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fr-FR"/>
          </a:p>
        </c:txPr>
        <c:crossAx val="123701888"/>
        <c:crosses val="autoZero"/>
        <c:crossBetween val="midCat"/>
      </c:valAx>
    </c:plotArea>
    <c:legend>
      <c:legendPos val="r"/>
      <c:layout/>
      <c:overlay val="0"/>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1"/>
          <c:tx>
            <c:v>loaded grad.</c:v>
          </c:tx>
          <c:marker>
            <c:symbol val="none"/>
          </c:marker>
          <c:xVal>
            <c:numRef>
              <c:f>Sheet1!$E$4:$E$16</c:f>
              <c:numCache>
                <c:formatCode>General</c:formatCode>
                <c:ptCount val="13"/>
                <c:pt idx="0">
                  <c:v>1.3607439999999997</c:v>
                </c:pt>
                <c:pt idx="1">
                  <c:v>3.1933440000000002</c:v>
                </c:pt>
                <c:pt idx="2">
                  <c:v>5.7959440000000004</c:v>
                </c:pt>
                <c:pt idx="3">
                  <c:v>9.1685439999999989</c:v>
                </c:pt>
                <c:pt idx="4">
                  <c:v>13.311144000000002</c:v>
                </c:pt>
                <c:pt idx="5">
                  <c:v>18.223744</c:v>
                </c:pt>
                <c:pt idx="6">
                  <c:v>23.906344000000001</c:v>
                </c:pt>
                <c:pt idx="7">
                  <c:v>30.358943999999997</c:v>
                </c:pt>
                <c:pt idx="8">
                  <c:v>37.581544000000001</c:v>
                </c:pt>
                <c:pt idx="9">
                  <c:v>45.574143999999997</c:v>
                </c:pt>
                <c:pt idx="10">
                  <c:v>54.336743999999996</c:v>
                </c:pt>
                <c:pt idx="11">
                  <c:v>63.869344000000005</c:v>
                </c:pt>
                <c:pt idx="12">
                  <c:v>74.171944000000011</c:v>
                </c:pt>
              </c:numCache>
            </c:numRef>
          </c:xVal>
          <c:yVal>
            <c:numRef>
              <c:f>Sheet1!$B$4:$B$16</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120</c:v>
                </c:pt>
              </c:numCache>
            </c:numRef>
          </c:yVal>
          <c:smooth val="1"/>
        </c:ser>
        <c:ser>
          <c:idx val="0"/>
          <c:order val="0"/>
          <c:tx>
            <c:v>Unloaded grad.</c:v>
          </c:tx>
          <c:marker>
            <c:symbol val="none"/>
          </c:marker>
          <c:xVal>
            <c:numRef>
              <c:f>Sheet1!$C$4:$C$16</c:f>
              <c:numCache>
                <c:formatCode>General</c:formatCode>
                <c:ptCount val="13"/>
                <c:pt idx="0">
                  <c:v>0</c:v>
                </c:pt>
                <c:pt idx="1">
                  <c:v>0.38500000000000006</c:v>
                </c:pt>
                <c:pt idx="2">
                  <c:v>1.5400000000000003</c:v>
                </c:pt>
                <c:pt idx="3">
                  <c:v>3.4649999999999999</c:v>
                </c:pt>
                <c:pt idx="4">
                  <c:v>6.160000000000001</c:v>
                </c:pt>
                <c:pt idx="5">
                  <c:v>9.625</c:v>
                </c:pt>
                <c:pt idx="6">
                  <c:v>13.86</c:v>
                </c:pt>
                <c:pt idx="7">
                  <c:v>18.864999999999998</c:v>
                </c:pt>
                <c:pt idx="8">
                  <c:v>24.640000000000004</c:v>
                </c:pt>
                <c:pt idx="9">
                  <c:v>31.185000000000002</c:v>
                </c:pt>
                <c:pt idx="10">
                  <c:v>38.5</c:v>
                </c:pt>
                <c:pt idx="11">
                  <c:v>46.585000000000008</c:v>
                </c:pt>
                <c:pt idx="12">
                  <c:v>55.44</c:v>
                </c:pt>
              </c:numCache>
            </c:numRef>
          </c:xVal>
          <c:yVal>
            <c:numRef>
              <c:f>Sheet1!$B$4:$B$16</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120</c:v>
                </c:pt>
              </c:numCache>
            </c:numRef>
          </c:yVal>
          <c:smooth val="1"/>
        </c:ser>
        <c:dLbls>
          <c:showLegendKey val="0"/>
          <c:showVal val="0"/>
          <c:showCatName val="0"/>
          <c:showSerName val="0"/>
          <c:showPercent val="0"/>
          <c:showBubbleSize val="0"/>
        </c:dLbls>
        <c:axId val="136960640"/>
        <c:axId val="136971008"/>
      </c:scatterChart>
      <c:valAx>
        <c:axId val="136960640"/>
        <c:scaling>
          <c:orientation val="minMax"/>
          <c:max val="60"/>
          <c:min val="0"/>
        </c:scaling>
        <c:delete val="0"/>
        <c:axPos val="b"/>
        <c:majorGridlines/>
        <c:minorGridlines>
          <c:spPr>
            <a:ln>
              <a:noFill/>
            </a:ln>
          </c:spPr>
        </c:minorGridlines>
        <c:title>
          <c:tx>
            <c:rich>
              <a:bodyPr/>
              <a:lstStyle/>
              <a:p>
                <a:pPr>
                  <a:defRPr sz="1400"/>
                </a:pPr>
                <a:r>
                  <a:rPr lang="en-GB" sz="2400"/>
                  <a:t>Input Power [MW]</a:t>
                </a:r>
              </a:p>
            </c:rich>
          </c:tx>
          <c:layout/>
          <c:overlay val="0"/>
        </c:title>
        <c:numFmt formatCode="General" sourceLinked="1"/>
        <c:majorTickMark val="out"/>
        <c:minorTickMark val="none"/>
        <c:tickLblPos val="nextTo"/>
        <c:txPr>
          <a:bodyPr/>
          <a:lstStyle/>
          <a:p>
            <a:pPr>
              <a:defRPr sz="2400" baseline="0"/>
            </a:pPr>
            <a:endParaRPr lang="fr-FR"/>
          </a:p>
        </c:txPr>
        <c:crossAx val="136971008"/>
        <c:crossesAt val="-20"/>
        <c:crossBetween val="midCat"/>
        <c:minorUnit val="1"/>
      </c:valAx>
      <c:valAx>
        <c:axId val="136971008"/>
        <c:scaling>
          <c:orientation val="minMax"/>
          <c:max val="125"/>
          <c:min val="0"/>
        </c:scaling>
        <c:delete val="0"/>
        <c:axPos val="l"/>
        <c:majorGridlines/>
        <c:minorGridlines>
          <c:spPr>
            <a:ln>
              <a:noFill/>
            </a:ln>
          </c:spPr>
        </c:minorGridlines>
        <c:title>
          <c:tx>
            <c:rich>
              <a:bodyPr/>
              <a:lstStyle/>
              <a:p>
                <a:pPr>
                  <a:defRPr sz="1400"/>
                </a:pPr>
                <a:r>
                  <a:rPr lang="en-GB" sz="2400"/>
                  <a:t>Gradient [MV/m]</a:t>
                </a:r>
              </a:p>
            </c:rich>
          </c:tx>
          <c:layout/>
          <c:overlay val="0"/>
        </c:title>
        <c:numFmt formatCode="General" sourceLinked="1"/>
        <c:majorTickMark val="out"/>
        <c:minorTickMark val="none"/>
        <c:tickLblPos val="nextTo"/>
        <c:txPr>
          <a:bodyPr/>
          <a:lstStyle/>
          <a:p>
            <a:pPr>
              <a:defRPr sz="2400" baseline="0"/>
            </a:pPr>
            <a:endParaRPr lang="fr-FR"/>
          </a:p>
        </c:txPr>
        <c:crossAx val="136960640"/>
        <c:crossesAt val="0"/>
        <c:crossBetween val="midCat"/>
      </c:valAx>
    </c:plotArea>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1"/>
          <c:tx>
            <c:v>loaded grad.</c:v>
          </c:tx>
          <c:marker>
            <c:symbol val="none"/>
          </c:marker>
          <c:xVal>
            <c:numRef>
              <c:f>Sheet1!$E$4:$E$16</c:f>
              <c:numCache>
                <c:formatCode>General</c:formatCode>
                <c:ptCount val="13"/>
                <c:pt idx="0">
                  <c:v>1.3607439999999997</c:v>
                </c:pt>
                <c:pt idx="1">
                  <c:v>3.1933440000000002</c:v>
                </c:pt>
                <c:pt idx="2">
                  <c:v>5.7959440000000004</c:v>
                </c:pt>
                <c:pt idx="3">
                  <c:v>9.1685439999999989</c:v>
                </c:pt>
                <c:pt idx="4">
                  <c:v>13.311144000000002</c:v>
                </c:pt>
                <c:pt idx="5">
                  <c:v>18.223744</c:v>
                </c:pt>
                <c:pt idx="6">
                  <c:v>23.906344000000001</c:v>
                </c:pt>
                <c:pt idx="7">
                  <c:v>30.358943999999997</c:v>
                </c:pt>
                <c:pt idx="8">
                  <c:v>37.581544000000001</c:v>
                </c:pt>
                <c:pt idx="9">
                  <c:v>45.574143999999997</c:v>
                </c:pt>
                <c:pt idx="10">
                  <c:v>54.336743999999996</c:v>
                </c:pt>
                <c:pt idx="11">
                  <c:v>63.869344000000005</c:v>
                </c:pt>
                <c:pt idx="12">
                  <c:v>74.171944000000011</c:v>
                </c:pt>
              </c:numCache>
            </c:numRef>
          </c:xVal>
          <c:yVal>
            <c:numRef>
              <c:f>Sheet1!$B$4:$B$16</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120</c:v>
                </c:pt>
              </c:numCache>
            </c:numRef>
          </c:yVal>
          <c:smooth val="1"/>
        </c:ser>
        <c:ser>
          <c:idx val="0"/>
          <c:order val="0"/>
          <c:tx>
            <c:v>Unloaded grad.</c:v>
          </c:tx>
          <c:marker>
            <c:symbol val="none"/>
          </c:marker>
          <c:xVal>
            <c:numRef>
              <c:f>Sheet1!$C$4:$C$16</c:f>
              <c:numCache>
                <c:formatCode>General</c:formatCode>
                <c:ptCount val="13"/>
                <c:pt idx="0">
                  <c:v>0</c:v>
                </c:pt>
                <c:pt idx="1">
                  <c:v>0.38500000000000006</c:v>
                </c:pt>
                <c:pt idx="2">
                  <c:v>1.5400000000000003</c:v>
                </c:pt>
                <c:pt idx="3">
                  <c:v>3.4649999999999999</c:v>
                </c:pt>
                <c:pt idx="4">
                  <c:v>6.160000000000001</c:v>
                </c:pt>
                <c:pt idx="5">
                  <c:v>9.625</c:v>
                </c:pt>
                <c:pt idx="6">
                  <c:v>13.86</c:v>
                </c:pt>
                <c:pt idx="7">
                  <c:v>18.864999999999998</c:v>
                </c:pt>
                <c:pt idx="8">
                  <c:v>24.640000000000004</c:v>
                </c:pt>
                <c:pt idx="9">
                  <c:v>31.185000000000002</c:v>
                </c:pt>
                <c:pt idx="10">
                  <c:v>38.5</c:v>
                </c:pt>
                <c:pt idx="11">
                  <c:v>46.585000000000008</c:v>
                </c:pt>
                <c:pt idx="12">
                  <c:v>55.44</c:v>
                </c:pt>
              </c:numCache>
            </c:numRef>
          </c:xVal>
          <c:yVal>
            <c:numRef>
              <c:f>Sheet1!$B$4:$B$16</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120</c:v>
                </c:pt>
              </c:numCache>
            </c:numRef>
          </c:yVal>
          <c:smooth val="1"/>
        </c:ser>
        <c:dLbls>
          <c:showLegendKey val="0"/>
          <c:showVal val="0"/>
          <c:showCatName val="0"/>
          <c:showSerName val="0"/>
          <c:showPercent val="0"/>
          <c:showBubbleSize val="0"/>
        </c:dLbls>
        <c:axId val="137025024"/>
        <c:axId val="137026944"/>
      </c:scatterChart>
      <c:valAx>
        <c:axId val="137025024"/>
        <c:scaling>
          <c:orientation val="minMax"/>
          <c:max val="60"/>
          <c:min val="0"/>
        </c:scaling>
        <c:delete val="0"/>
        <c:axPos val="b"/>
        <c:majorGridlines/>
        <c:minorGridlines>
          <c:spPr>
            <a:ln>
              <a:noFill/>
            </a:ln>
          </c:spPr>
        </c:minorGridlines>
        <c:title>
          <c:tx>
            <c:rich>
              <a:bodyPr/>
              <a:lstStyle/>
              <a:p>
                <a:pPr>
                  <a:defRPr sz="1400"/>
                </a:pPr>
                <a:r>
                  <a:rPr lang="en-GB" sz="2400"/>
                  <a:t>Input Power [MW]</a:t>
                </a:r>
              </a:p>
            </c:rich>
          </c:tx>
          <c:layout/>
          <c:overlay val="0"/>
        </c:title>
        <c:numFmt formatCode="General" sourceLinked="1"/>
        <c:majorTickMark val="out"/>
        <c:minorTickMark val="none"/>
        <c:tickLblPos val="nextTo"/>
        <c:txPr>
          <a:bodyPr/>
          <a:lstStyle/>
          <a:p>
            <a:pPr>
              <a:defRPr sz="2400" baseline="0"/>
            </a:pPr>
            <a:endParaRPr lang="fr-FR"/>
          </a:p>
        </c:txPr>
        <c:crossAx val="137026944"/>
        <c:crossesAt val="-20"/>
        <c:crossBetween val="midCat"/>
        <c:minorUnit val="1"/>
      </c:valAx>
      <c:valAx>
        <c:axId val="137026944"/>
        <c:scaling>
          <c:orientation val="minMax"/>
          <c:max val="125"/>
          <c:min val="0"/>
        </c:scaling>
        <c:delete val="0"/>
        <c:axPos val="l"/>
        <c:majorGridlines/>
        <c:minorGridlines>
          <c:spPr>
            <a:ln>
              <a:noFill/>
            </a:ln>
          </c:spPr>
        </c:minorGridlines>
        <c:title>
          <c:tx>
            <c:rich>
              <a:bodyPr/>
              <a:lstStyle/>
              <a:p>
                <a:pPr>
                  <a:defRPr sz="1400"/>
                </a:pPr>
                <a:r>
                  <a:rPr lang="en-GB" sz="2400"/>
                  <a:t>Gradient [MV/m]</a:t>
                </a:r>
              </a:p>
            </c:rich>
          </c:tx>
          <c:layout/>
          <c:overlay val="0"/>
        </c:title>
        <c:numFmt formatCode="General" sourceLinked="1"/>
        <c:majorTickMark val="out"/>
        <c:minorTickMark val="none"/>
        <c:tickLblPos val="nextTo"/>
        <c:txPr>
          <a:bodyPr/>
          <a:lstStyle/>
          <a:p>
            <a:pPr>
              <a:defRPr sz="2400" baseline="0"/>
            </a:pPr>
            <a:endParaRPr lang="fr-FR"/>
          </a:p>
        </c:txPr>
        <c:crossAx val="137025024"/>
        <c:crossesAt val="0"/>
        <c:crossBetween val="midCat"/>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drawings/drawing1.xml><?xml version="1.0" encoding="utf-8"?>
<c:userShapes xmlns:c="http://schemas.openxmlformats.org/drawingml/2006/chart">
  <cdr:relSizeAnchor xmlns:cdr="http://schemas.openxmlformats.org/drawingml/2006/chartDrawing">
    <cdr:from>
      <cdr:x>0.68333</cdr:x>
      <cdr:y>0.19643</cdr:y>
    </cdr:from>
    <cdr:to>
      <cdr:x>0.875</cdr:x>
      <cdr:y>0.19643</cdr:y>
    </cdr:to>
    <cdr:cxnSp macro="">
      <cdr:nvCxnSpPr>
        <cdr:cNvPr id="3" name="Straight Arrow Connector 2"/>
        <cdr:cNvCxnSpPr/>
      </cdr:nvCxnSpPr>
      <cdr:spPr>
        <a:xfrm xmlns:a="http://schemas.openxmlformats.org/drawingml/2006/main" flipH="1">
          <a:off x="6248401" y="1257300"/>
          <a:ext cx="1752599" cy="0"/>
        </a:xfrm>
        <a:prstGeom xmlns:a="http://schemas.openxmlformats.org/drawingml/2006/main" prst="straightConnector1">
          <a:avLst/>
        </a:prstGeom>
        <a:ln xmlns:a="http://schemas.openxmlformats.org/drawingml/2006/main" w="76200">
          <a:solidFill>
            <a:schemeClr val="tx1"/>
          </a:solidFill>
          <a:headEnd type="triangle" w="med" len="med"/>
          <a:tailEnd type="triangle" w="med" len="me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94EFC7D-8C3A-4C1F-893F-E87D00564A4B}" type="datetimeFigureOut">
              <a:rPr lang="en-GB" smtClean="0"/>
              <a:t>28/01/2015</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A61D616-5CBF-46B7-B9F1-DB92F98007C7}" type="slidenum">
              <a:rPr lang="en-GB" smtClean="0"/>
              <a:t>‹#›</a:t>
            </a:fld>
            <a:endParaRPr lang="en-GB"/>
          </a:p>
        </p:txBody>
      </p:sp>
    </p:spTree>
    <p:extLst>
      <p:ext uri="{BB962C8B-B14F-4D97-AF65-F5344CB8AC3E}">
        <p14:creationId xmlns:p14="http://schemas.microsoft.com/office/powerpoint/2010/main" val="596462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084E25-E757-4A98-A36E-7E7B7F2465B8}" type="datetimeFigureOut">
              <a:rPr lang="en-GB" smtClean="0"/>
              <a:t>28/01/2015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EC82FE-F383-478D-B364-098C53F7F8A8}" type="slidenum">
              <a:rPr lang="en-GB" smtClean="0"/>
              <a:t>‹#›</a:t>
            </a:fld>
            <a:endParaRPr lang="en-GB"/>
          </a:p>
        </p:txBody>
      </p:sp>
    </p:spTree>
    <p:extLst>
      <p:ext uri="{BB962C8B-B14F-4D97-AF65-F5344CB8AC3E}">
        <p14:creationId xmlns:p14="http://schemas.microsoft.com/office/powerpoint/2010/main" val="40882729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a:t>
            </a:fld>
            <a:endParaRPr lang="en-GB"/>
          </a:p>
        </p:txBody>
      </p:sp>
    </p:spTree>
    <p:extLst>
      <p:ext uri="{BB962C8B-B14F-4D97-AF65-F5344CB8AC3E}">
        <p14:creationId xmlns:p14="http://schemas.microsoft.com/office/powerpoint/2010/main" val="33394736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And in this conditions the breakdown</a:t>
            </a:r>
            <a:r>
              <a:rPr lang="en-GB" baseline="0" dirty="0" smtClean="0"/>
              <a:t> rate is unpredicted. </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10</a:t>
            </a:fld>
            <a:endParaRPr lang="en-GB"/>
          </a:p>
        </p:txBody>
      </p:sp>
    </p:spTree>
    <p:extLst>
      <p:ext uri="{BB962C8B-B14F-4D97-AF65-F5344CB8AC3E}">
        <p14:creationId xmlns:p14="http://schemas.microsoft.com/office/powerpoint/2010/main" val="42790578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11</a:t>
            </a:fld>
            <a:endParaRPr lang="en-GB"/>
          </a:p>
        </p:txBody>
      </p:sp>
    </p:spTree>
    <p:extLst>
      <p:ext uri="{BB962C8B-B14F-4D97-AF65-F5344CB8AC3E}">
        <p14:creationId xmlns:p14="http://schemas.microsoft.com/office/powerpoint/2010/main" val="21661501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drive</a:t>
            </a:r>
            <a:r>
              <a:rPr lang="en-GB" baseline="0" dirty="0" smtClean="0"/>
              <a:t> beam </a:t>
            </a:r>
            <a:r>
              <a:rPr lang="en-GB" baseline="0" dirty="0" err="1" smtClean="0"/>
              <a:t>linac</a:t>
            </a:r>
            <a:r>
              <a:rPr lang="en-GB" baseline="0" dirty="0" smtClean="0"/>
              <a:t> is flexible enough to mimic the CLIC main beam characteristics, so we use this injector to provide 1.2 A 250 ns beam to load the accelerating structure which is installed in a dogleg </a:t>
            </a:r>
            <a:r>
              <a:rPr lang="en-GB" baseline="0" dirty="0" err="1" smtClean="0"/>
              <a:t>linac</a:t>
            </a:r>
            <a:r>
              <a:rPr lang="en-GB" baseline="0" dirty="0" smtClean="0"/>
              <a:t> branching off the </a:t>
            </a:r>
            <a:r>
              <a:rPr lang="en-GB" baseline="0" dirty="0" err="1" smtClean="0"/>
              <a:t>linac</a:t>
            </a:r>
            <a:r>
              <a:rPr lang="en-GB" baseline="0" dirty="0" smtClean="0"/>
              <a:t>. The structure is fed with 12GHz RF provided by the XBOX system through 35 m off low loss RF network.</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12</a:t>
            </a:fld>
            <a:endParaRPr lang="en-GB"/>
          </a:p>
        </p:txBody>
      </p:sp>
    </p:spTree>
    <p:extLst>
      <p:ext uri="{BB962C8B-B14F-4D97-AF65-F5344CB8AC3E}">
        <p14:creationId xmlns:p14="http://schemas.microsoft.com/office/powerpoint/2010/main" val="3964396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13</a:t>
            </a:fld>
            <a:endParaRPr lang="en-GB"/>
          </a:p>
        </p:txBody>
      </p:sp>
    </p:spTree>
    <p:extLst>
      <p:ext uri="{BB962C8B-B14F-4D97-AF65-F5344CB8AC3E}">
        <p14:creationId xmlns:p14="http://schemas.microsoft.com/office/powerpoint/2010/main" val="26159057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14</a:t>
            </a:fld>
            <a:endParaRPr lang="en-GB"/>
          </a:p>
        </p:txBody>
      </p:sp>
    </p:spTree>
    <p:extLst>
      <p:ext uri="{BB962C8B-B14F-4D97-AF65-F5344CB8AC3E}">
        <p14:creationId xmlns:p14="http://schemas.microsoft.com/office/powerpoint/2010/main" val="39418545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15</a:t>
            </a:fld>
            <a:endParaRPr lang="en-GB"/>
          </a:p>
        </p:txBody>
      </p:sp>
    </p:spTree>
    <p:extLst>
      <p:ext uri="{BB962C8B-B14F-4D97-AF65-F5344CB8AC3E}">
        <p14:creationId xmlns:p14="http://schemas.microsoft.com/office/powerpoint/2010/main" val="41678407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16</a:t>
            </a:fld>
            <a:endParaRPr lang="en-GB"/>
          </a:p>
        </p:txBody>
      </p:sp>
    </p:spTree>
    <p:extLst>
      <p:ext uri="{BB962C8B-B14F-4D97-AF65-F5344CB8AC3E}">
        <p14:creationId xmlns:p14="http://schemas.microsoft.com/office/powerpoint/2010/main" val="24557173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17</a:t>
            </a:fld>
            <a:endParaRPr lang="en-GB"/>
          </a:p>
        </p:txBody>
      </p:sp>
    </p:spTree>
    <p:extLst>
      <p:ext uri="{BB962C8B-B14F-4D97-AF65-F5344CB8AC3E}">
        <p14:creationId xmlns:p14="http://schemas.microsoft.com/office/powerpoint/2010/main" val="23792498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18</a:t>
            </a:fld>
            <a:endParaRPr lang="en-GB"/>
          </a:p>
        </p:txBody>
      </p:sp>
    </p:spTree>
    <p:extLst>
      <p:ext uri="{BB962C8B-B14F-4D97-AF65-F5344CB8AC3E}">
        <p14:creationId xmlns:p14="http://schemas.microsoft.com/office/powerpoint/2010/main" val="26853954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19</a:t>
            </a:fld>
            <a:endParaRPr lang="en-GB"/>
          </a:p>
        </p:txBody>
      </p:sp>
    </p:spTree>
    <p:extLst>
      <p:ext uri="{BB962C8B-B14F-4D97-AF65-F5344CB8AC3E}">
        <p14:creationId xmlns:p14="http://schemas.microsoft.com/office/powerpoint/2010/main" val="3010912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a:t>
            </a:fld>
            <a:endParaRPr lang="en-GB"/>
          </a:p>
        </p:txBody>
      </p:sp>
    </p:spTree>
    <p:extLst>
      <p:ext uri="{BB962C8B-B14F-4D97-AF65-F5344CB8AC3E}">
        <p14:creationId xmlns:p14="http://schemas.microsoft.com/office/powerpoint/2010/main" val="5824325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20</a:t>
            </a:fld>
            <a:endParaRPr lang="en-GB"/>
          </a:p>
        </p:txBody>
      </p:sp>
    </p:spTree>
    <p:extLst>
      <p:ext uri="{BB962C8B-B14F-4D97-AF65-F5344CB8AC3E}">
        <p14:creationId xmlns:p14="http://schemas.microsoft.com/office/powerpoint/2010/main" val="29076575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21</a:t>
            </a:fld>
            <a:endParaRPr lang="en-GB"/>
          </a:p>
        </p:txBody>
      </p:sp>
    </p:spTree>
    <p:extLst>
      <p:ext uri="{BB962C8B-B14F-4D97-AF65-F5344CB8AC3E}">
        <p14:creationId xmlns:p14="http://schemas.microsoft.com/office/powerpoint/2010/main" val="14712459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22</a:t>
            </a:fld>
            <a:endParaRPr lang="en-GB"/>
          </a:p>
        </p:txBody>
      </p:sp>
    </p:spTree>
    <p:extLst>
      <p:ext uri="{BB962C8B-B14F-4D97-AF65-F5344CB8AC3E}">
        <p14:creationId xmlns:p14="http://schemas.microsoft.com/office/powerpoint/2010/main" val="6174778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23</a:t>
            </a:fld>
            <a:endParaRPr lang="en-GB"/>
          </a:p>
        </p:txBody>
      </p:sp>
    </p:spTree>
    <p:extLst>
      <p:ext uri="{BB962C8B-B14F-4D97-AF65-F5344CB8AC3E}">
        <p14:creationId xmlns:p14="http://schemas.microsoft.com/office/powerpoint/2010/main" val="29256439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24</a:t>
            </a:fld>
            <a:endParaRPr lang="en-GB"/>
          </a:p>
        </p:txBody>
      </p:sp>
    </p:spTree>
    <p:extLst>
      <p:ext uri="{BB962C8B-B14F-4D97-AF65-F5344CB8AC3E}">
        <p14:creationId xmlns:p14="http://schemas.microsoft.com/office/powerpoint/2010/main" val="10422526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25</a:t>
            </a:fld>
            <a:endParaRPr lang="en-GB"/>
          </a:p>
        </p:txBody>
      </p:sp>
    </p:spTree>
    <p:extLst>
      <p:ext uri="{BB962C8B-B14F-4D97-AF65-F5344CB8AC3E}">
        <p14:creationId xmlns:p14="http://schemas.microsoft.com/office/powerpoint/2010/main" val="41488864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26</a:t>
            </a:fld>
            <a:endParaRPr lang="en-GB"/>
          </a:p>
        </p:txBody>
      </p:sp>
    </p:spTree>
    <p:extLst>
      <p:ext uri="{BB962C8B-B14F-4D97-AF65-F5344CB8AC3E}">
        <p14:creationId xmlns:p14="http://schemas.microsoft.com/office/powerpoint/2010/main" val="15297648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27</a:t>
            </a:fld>
            <a:endParaRPr lang="en-GB"/>
          </a:p>
        </p:txBody>
      </p:sp>
    </p:spTree>
    <p:extLst>
      <p:ext uri="{BB962C8B-B14F-4D97-AF65-F5344CB8AC3E}">
        <p14:creationId xmlns:p14="http://schemas.microsoft.com/office/powerpoint/2010/main" val="19215131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28</a:t>
            </a:fld>
            <a:endParaRPr lang="en-GB"/>
          </a:p>
        </p:txBody>
      </p:sp>
    </p:spTree>
    <p:extLst>
      <p:ext uri="{BB962C8B-B14F-4D97-AF65-F5344CB8AC3E}">
        <p14:creationId xmlns:p14="http://schemas.microsoft.com/office/powerpoint/2010/main" val="24702031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29</a:t>
            </a:fld>
            <a:endParaRPr lang="en-GB"/>
          </a:p>
        </p:txBody>
      </p:sp>
    </p:spTree>
    <p:extLst>
      <p:ext uri="{BB962C8B-B14F-4D97-AF65-F5344CB8AC3E}">
        <p14:creationId xmlns:p14="http://schemas.microsoft.com/office/powerpoint/2010/main" val="13450650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study is focused on the high gradient accelerating structures</a:t>
            </a:r>
            <a:r>
              <a:rPr lang="en-GB" baseline="0" dirty="0" smtClean="0"/>
              <a:t> of the main </a:t>
            </a:r>
            <a:r>
              <a:rPr lang="en-GB" baseline="0" dirty="0" err="1" smtClean="0"/>
              <a:t>linac</a:t>
            </a:r>
            <a:r>
              <a:rPr lang="en-GB" baseline="0" dirty="0" smtClean="0"/>
              <a:t> of CLIC, </a:t>
            </a:r>
            <a:r>
              <a:rPr lang="en-GB" baseline="0" dirty="0" err="1" smtClean="0"/>
              <a:t>althoug</a:t>
            </a:r>
            <a:r>
              <a:rPr lang="en-GB" baseline="0" dirty="0" smtClean="0"/>
              <a:t> the results are of general interest for the high gradient community.</a:t>
            </a:r>
          </a:p>
          <a:p>
            <a:r>
              <a:rPr lang="en-GB" dirty="0" smtClean="0"/>
              <a:t>The limiting factor to achieve</a:t>
            </a:r>
            <a:r>
              <a:rPr lang="en-GB" baseline="0" dirty="0" smtClean="0"/>
              <a:t> those strong accelerating gradients are breakdowns.</a:t>
            </a:r>
            <a:endParaRPr lang="en-GB" dirty="0" smtClean="0"/>
          </a:p>
          <a:p>
            <a:r>
              <a:rPr lang="en-GB" dirty="0" smtClean="0"/>
              <a:t>A</a:t>
            </a:r>
            <a:r>
              <a:rPr lang="en-GB" baseline="0" dirty="0" smtClean="0"/>
              <a:t> break down is nothing else that a very fast and localized dissipation of energy.</a:t>
            </a:r>
          </a:p>
          <a:p>
            <a:r>
              <a:rPr lang="en-GB" baseline="0" dirty="0" smtClean="0"/>
              <a:t>This energy dissipation has collateral effects with a direct impact in luminosity.</a:t>
            </a:r>
          </a:p>
          <a:p>
            <a:r>
              <a:rPr lang="en-GB" baseline="0" dirty="0" smtClean="0"/>
              <a:t>We need to keep this effect under control to meet the CLIC luminosity specifications.</a:t>
            </a:r>
          </a:p>
          <a:p>
            <a:r>
              <a:rPr lang="en-GB" baseline="0" dirty="0" smtClean="0"/>
              <a:t>So far, some structures have been already tested only with RF power demonstrating that the CLIC specifications are indeed achievable.</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3</a:t>
            </a:fld>
            <a:endParaRPr lang="en-GB"/>
          </a:p>
        </p:txBody>
      </p:sp>
    </p:spTree>
    <p:extLst>
      <p:ext uri="{BB962C8B-B14F-4D97-AF65-F5344CB8AC3E}">
        <p14:creationId xmlns:p14="http://schemas.microsoft.com/office/powerpoint/2010/main" val="31024348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30</a:t>
            </a:fld>
            <a:endParaRPr lang="en-GB"/>
          </a:p>
        </p:txBody>
      </p:sp>
    </p:spTree>
    <p:extLst>
      <p:ext uri="{BB962C8B-B14F-4D97-AF65-F5344CB8AC3E}">
        <p14:creationId xmlns:p14="http://schemas.microsoft.com/office/powerpoint/2010/main" val="298536629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Lest put all the information together. </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31</a:t>
            </a:fld>
            <a:endParaRPr lang="en-GB"/>
          </a:p>
        </p:txBody>
      </p:sp>
    </p:spTree>
    <p:extLst>
      <p:ext uri="{BB962C8B-B14F-4D97-AF65-F5344CB8AC3E}">
        <p14:creationId xmlns:p14="http://schemas.microsoft.com/office/powerpoint/2010/main" val="3623248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32</a:t>
            </a:fld>
            <a:endParaRPr lang="en-GB"/>
          </a:p>
        </p:txBody>
      </p:sp>
    </p:spTree>
    <p:extLst>
      <p:ext uri="{BB962C8B-B14F-4D97-AF65-F5344CB8AC3E}">
        <p14:creationId xmlns:p14="http://schemas.microsoft.com/office/powerpoint/2010/main" val="1678550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33</a:t>
            </a:fld>
            <a:endParaRPr lang="en-GB"/>
          </a:p>
        </p:txBody>
      </p:sp>
    </p:spTree>
    <p:extLst>
      <p:ext uri="{BB962C8B-B14F-4D97-AF65-F5344CB8AC3E}">
        <p14:creationId xmlns:p14="http://schemas.microsoft.com/office/powerpoint/2010/main" val="133400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34</a:t>
            </a:fld>
            <a:endParaRPr lang="en-GB"/>
          </a:p>
        </p:txBody>
      </p:sp>
    </p:spTree>
    <p:extLst>
      <p:ext uri="{BB962C8B-B14F-4D97-AF65-F5344CB8AC3E}">
        <p14:creationId xmlns:p14="http://schemas.microsoft.com/office/powerpoint/2010/main" val="12169765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35</a:t>
            </a:fld>
            <a:endParaRPr lang="en-GB"/>
          </a:p>
        </p:txBody>
      </p:sp>
    </p:spTree>
    <p:extLst>
      <p:ext uri="{BB962C8B-B14F-4D97-AF65-F5344CB8AC3E}">
        <p14:creationId xmlns:p14="http://schemas.microsoft.com/office/powerpoint/2010/main" val="121697654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experiment is the result of the collaboration of many people from</a:t>
            </a:r>
            <a:r>
              <a:rPr lang="en-GB" baseline="0" dirty="0" smtClean="0"/>
              <a:t> different sections, thanks to all of them.</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36</a:t>
            </a:fld>
            <a:endParaRPr lang="en-GB"/>
          </a:p>
        </p:txBody>
      </p:sp>
    </p:spTree>
    <p:extLst>
      <p:ext uri="{BB962C8B-B14F-4D97-AF65-F5344CB8AC3E}">
        <p14:creationId xmlns:p14="http://schemas.microsoft.com/office/powerpoint/2010/main" val="1270352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It is surrounded by a full set of </a:t>
            </a:r>
            <a:r>
              <a:rPr lang="en-GB" dirty="0" err="1" smtClean="0"/>
              <a:t>equipement</a:t>
            </a:r>
            <a:endParaRPr lang="en-GB" dirty="0" smtClean="0"/>
          </a:p>
          <a:p>
            <a:r>
              <a:rPr lang="en-GB" dirty="0" smtClean="0"/>
              <a:t>An</a:t>
            </a:r>
            <a:r>
              <a:rPr lang="en-GB" baseline="0" dirty="0" smtClean="0"/>
              <a:t> upstream and a downstream BPM allows to measure beam </a:t>
            </a:r>
            <a:r>
              <a:rPr lang="en-GB" baseline="0" dirty="0" err="1" smtClean="0"/>
              <a:t>transmition</a:t>
            </a:r>
            <a:r>
              <a:rPr lang="en-GB" baseline="0" dirty="0" smtClean="0"/>
              <a:t> through the structure.</a:t>
            </a:r>
          </a:p>
          <a:p>
            <a:r>
              <a:rPr lang="en-GB" baseline="0" dirty="0" smtClean="0"/>
              <a:t>A 6mm collimator prevents damages to the structure in case of uncontrolled beam losses</a:t>
            </a:r>
          </a:p>
          <a:p>
            <a:r>
              <a:rPr lang="en-GB" baseline="0" dirty="0" smtClean="0"/>
              <a:t>Fibre optic and diamond detectors allow to check beam loses and detects breakdowns.</a:t>
            </a:r>
          </a:p>
          <a:p>
            <a:r>
              <a:rPr lang="en-GB" dirty="0" smtClean="0"/>
              <a:t>Directional RF couplers</a:t>
            </a:r>
            <a:r>
              <a:rPr lang="en-GB" baseline="0" dirty="0" smtClean="0"/>
              <a:t> allow measurements of input, output and reflected power from the structure.</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38</a:t>
            </a:fld>
            <a:endParaRPr lang="en-GB"/>
          </a:p>
        </p:txBody>
      </p:sp>
    </p:spTree>
    <p:extLst>
      <p:ext uri="{BB962C8B-B14F-4D97-AF65-F5344CB8AC3E}">
        <p14:creationId xmlns:p14="http://schemas.microsoft.com/office/powerpoint/2010/main" val="387431425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RF is provided </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39</a:t>
            </a:fld>
            <a:endParaRPr lang="en-GB"/>
          </a:p>
        </p:txBody>
      </p:sp>
    </p:spTree>
    <p:extLst>
      <p:ext uri="{BB962C8B-B14F-4D97-AF65-F5344CB8AC3E}">
        <p14:creationId xmlns:p14="http://schemas.microsoft.com/office/powerpoint/2010/main" val="275299486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40</a:t>
            </a:fld>
            <a:endParaRPr lang="en-GB"/>
          </a:p>
        </p:txBody>
      </p:sp>
    </p:spTree>
    <p:extLst>
      <p:ext uri="{BB962C8B-B14F-4D97-AF65-F5344CB8AC3E}">
        <p14:creationId xmlns:p14="http://schemas.microsoft.com/office/powerpoint/2010/main" val="8570711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When we speak about an</a:t>
            </a:r>
            <a:r>
              <a:rPr lang="en-GB" baseline="0" dirty="0" smtClean="0"/>
              <a:t> accelerating gradient of 100MV/m we are speaking about the longitudinal profile along the structure of the upper figure.</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4</a:t>
            </a:fld>
            <a:endParaRPr lang="en-GB"/>
          </a:p>
        </p:txBody>
      </p:sp>
    </p:spTree>
    <p:extLst>
      <p:ext uri="{BB962C8B-B14F-4D97-AF65-F5344CB8AC3E}">
        <p14:creationId xmlns:p14="http://schemas.microsoft.com/office/powerpoint/2010/main" val="146443502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41</a:t>
            </a:fld>
            <a:endParaRPr lang="en-GB"/>
          </a:p>
        </p:txBody>
      </p:sp>
    </p:spTree>
    <p:extLst>
      <p:ext uri="{BB962C8B-B14F-4D97-AF65-F5344CB8AC3E}">
        <p14:creationId xmlns:p14="http://schemas.microsoft.com/office/powerpoint/2010/main" val="158796942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42</a:t>
            </a:fld>
            <a:endParaRPr lang="en-GB"/>
          </a:p>
        </p:txBody>
      </p:sp>
    </p:spTree>
    <p:extLst>
      <p:ext uri="{BB962C8B-B14F-4D97-AF65-F5344CB8AC3E}">
        <p14:creationId xmlns:p14="http://schemas.microsoft.com/office/powerpoint/2010/main" val="381349370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43</a:t>
            </a:fld>
            <a:endParaRPr lang="en-GB"/>
          </a:p>
        </p:txBody>
      </p:sp>
    </p:spTree>
    <p:extLst>
      <p:ext uri="{BB962C8B-B14F-4D97-AF65-F5344CB8AC3E}">
        <p14:creationId xmlns:p14="http://schemas.microsoft.com/office/powerpoint/2010/main" val="421933014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44</a:t>
            </a:fld>
            <a:endParaRPr lang="en-GB"/>
          </a:p>
        </p:txBody>
      </p:sp>
    </p:spTree>
    <p:extLst>
      <p:ext uri="{BB962C8B-B14F-4D97-AF65-F5344CB8AC3E}">
        <p14:creationId xmlns:p14="http://schemas.microsoft.com/office/powerpoint/2010/main" val="208264987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45</a:t>
            </a:fld>
            <a:endParaRPr lang="en-GB"/>
          </a:p>
        </p:txBody>
      </p:sp>
    </p:spTree>
    <p:extLst>
      <p:ext uri="{BB962C8B-B14F-4D97-AF65-F5344CB8AC3E}">
        <p14:creationId xmlns:p14="http://schemas.microsoft.com/office/powerpoint/2010/main" val="146524312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46</a:t>
            </a:fld>
            <a:endParaRPr lang="en-GB"/>
          </a:p>
        </p:txBody>
      </p:sp>
    </p:spTree>
    <p:extLst>
      <p:ext uri="{BB962C8B-B14F-4D97-AF65-F5344CB8AC3E}">
        <p14:creationId xmlns:p14="http://schemas.microsoft.com/office/powerpoint/2010/main" val="26356641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47</a:t>
            </a:fld>
            <a:endParaRPr lang="en-GB"/>
          </a:p>
        </p:txBody>
      </p:sp>
    </p:spTree>
    <p:extLst>
      <p:ext uri="{BB962C8B-B14F-4D97-AF65-F5344CB8AC3E}">
        <p14:creationId xmlns:p14="http://schemas.microsoft.com/office/powerpoint/2010/main" val="299992417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48</a:t>
            </a:fld>
            <a:endParaRPr lang="en-GB"/>
          </a:p>
        </p:txBody>
      </p:sp>
    </p:spTree>
    <p:extLst>
      <p:ext uri="{BB962C8B-B14F-4D97-AF65-F5344CB8AC3E}">
        <p14:creationId xmlns:p14="http://schemas.microsoft.com/office/powerpoint/2010/main" val="223161644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main goal is to measure and compare the DB rate in loaded and unloaded structure. The structure for the test is in our argot a T24: linearly tapered structure, with 24 cells without damping coupling. This experiment has been organized in two phases. We already have finished the first one that is basically all the optics design, and hardware and beam commissioning and we expect to begin with the second one by middle of this year.</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49</a:t>
            </a:fld>
            <a:endParaRPr lang="en-GB"/>
          </a:p>
        </p:txBody>
      </p:sp>
    </p:spTree>
    <p:extLst>
      <p:ext uri="{BB962C8B-B14F-4D97-AF65-F5344CB8AC3E}">
        <p14:creationId xmlns:p14="http://schemas.microsoft.com/office/powerpoint/2010/main" val="284237452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main goal is to measure and compare the DB rate in loaded and unloaded structure. The structure for the test is in our argot a T24: linearly tapered structure, with 24 cells without damping coupling. This experiment has been organized in two phases. We already have finished the first one that is basically all the optics design, and hardware and beam commissioning and we expect to begin with the second one by middle of this year.</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50</a:t>
            </a:fld>
            <a:endParaRPr lang="en-GB"/>
          </a:p>
        </p:txBody>
      </p:sp>
    </p:spTree>
    <p:extLst>
      <p:ext uri="{BB962C8B-B14F-4D97-AF65-F5344CB8AC3E}">
        <p14:creationId xmlns:p14="http://schemas.microsoft.com/office/powerpoint/2010/main" val="30521982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When</a:t>
            </a:r>
            <a:r>
              <a:rPr lang="en-GB" baseline="0" dirty="0" smtClean="0"/>
              <a:t> we start loading the structure, the profile is modified due to the beam loading effect.</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5</a:t>
            </a:fld>
            <a:endParaRPr lang="en-GB"/>
          </a:p>
        </p:txBody>
      </p:sp>
    </p:spTree>
    <p:extLst>
      <p:ext uri="{BB962C8B-B14F-4D97-AF65-F5344CB8AC3E}">
        <p14:creationId xmlns:p14="http://schemas.microsoft.com/office/powerpoint/2010/main" val="80699438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main goal is to measure and compare the DB rate in loaded and unloaded structure. The structure for the test is in our argot a T24: linearly tapered structure, with 24 cells without damping coupling. This experiment has been organized in two phases. We already have finished the first one that is basically all the optics design, and hardware and beam commissioning and we expect to begin with the second one by middle of this year.</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51</a:t>
            </a:fld>
            <a:endParaRPr lang="en-GB"/>
          </a:p>
        </p:txBody>
      </p:sp>
    </p:spTree>
    <p:extLst>
      <p:ext uri="{BB962C8B-B14F-4D97-AF65-F5344CB8AC3E}">
        <p14:creationId xmlns:p14="http://schemas.microsoft.com/office/powerpoint/2010/main" val="172521924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52</a:t>
            </a:fld>
            <a:endParaRPr lang="en-GB"/>
          </a:p>
        </p:txBody>
      </p:sp>
    </p:spTree>
    <p:extLst>
      <p:ext uri="{BB962C8B-B14F-4D97-AF65-F5344CB8AC3E}">
        <p14:creationId xmlns:p14="http://schemas.microsoft.com/office/powerpoint/2010/main" val="315954485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53</a:t>
            </a:fld>
            <a:endParaRPr lang="en-GB"/>
          </a:p>
        </p:txBody>
      </p:sp>
    </p:spTree>
    <p:extLst>
      <p:ext uri="{BB962C8B-B14F-4D97-AF65-F5344CB8AC3E}">
        <p14:creationId xmlns:p14="http://schemas.microsoft.com/office/powerpoint/2010/main" val="82160620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need a careful design</a:t>
            </a:r>
            <a:r>
              <a:rPr lang="en-GB" baseline="0" dirty="0" smtClean="0"/>
              <a:t> of the optics to perform this experiment. We need to design </a:t>
            </a:r>
            <a:r>
              <a:rPr lang="en-GB" dirty="0" smtClean="0"/>
              <a:t>the optics </a:t>
            </a:r>
            <a:r>
              <a:rPr lang="en-GB" baseline="0" dirty="0" smtClean="0"/>
              <a:t>in order to have the minimum beam side possible and no dispersion inside the structure to ensure no beam looses inside the structure. The left plot shows the designed optics to keep the minimum beam size in average inside the structure and the right one the measured optics during the last running.</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57</a:t>
            </a:fld>
            <a:endParaRPr lang="en-GB"/>
          </a:p>
        </p:txBody>
      </p:sp>
    </p:spTree>
    <p:extLst>
      <p:ext uri="{BB962C8B-B14F-4D97-AF65-F5344CB8AC3E}">
        <p14:creationId xmlns:p14="http://schemas.microsoft.com/office/powerpoint/2010/main" val="2770293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On the other hand we compared the measured</a:t>
            </a:r>
            <a:r>
              <a:rPr lang="en-GB" baseline="0" dirty="0" smtClean="0"/>
              <a:t> pulse shape with the expected one. Black line shows the current profile crossing the structure and Red line shows the expected produced power when the current cross the structure. The blue line is the measured power scaled down by 3dB. It suggest that we had and error in the calibration that was confirmed with a calibration during the summer shutdown.</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58</a:t>
            </a:fld>
            <a:endParaRPr lang="en-GB"/>
          </a:p>
        </p:txBody>
      </p:sp>
    </p:spTree>
    <p:extLst>
      <p:ext uri="{BB962C8B-B14F-4D97-AF65-F5344CB8AC3E}">
        <p14:creationId xmlns:p14="http://schemas.microsoft.com/office/powerpoint/2010/main" val="31835383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higher</a:t>
            </a:r>
            <a:r>
              <a:rPr lang="en-GB" baseline="0" dirty="0" smtClean="0"/>
              <a:t> the current, the higher the beam loading effect</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6</a:t>
            </a:fld>
            <a:endParaRPr lang="en-GB"/>
          </a:p>
        </p:txBody>
      </p:sp>
    </p:spTree>
    <p:extLst>
      <p:ext uri="{BB962C8B-B14F-4D97-AF65-F5344CB8AC3E}">
        <p14:creationId xmlns:p14="http://schemas.microsoft.com/office/powerpoint/2010/main" val="23225782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7</a:t>
            </a:fld>
            <a:endParaRPr lang="en-GB"/>
          </a:p>
        </p:txBody>
      </p:sp>
    </p:spTree>
    <p:extLst>
      <p:ext uri="{BB962C8B-B14F-4D97-AF65-F5344CB8AC3E}">
        <p14:creationId xmlns:p14="http://schemas.microsoft.com/office/powerpoint/2010/main" val="7029922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And for CLIC nominal current,</a:t>
            </a:r>
            <a:r>
              <a:rPr lang="en-GB" baseline="0" dirty="0" smtClean="0"/>
              <a:t> the average accelerating gradient is not anymore 100MV/m for the same input power</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8</a:t>
            </a:fld>
            <a:endParaRPr lang="en-GB"/>
          </a:p>
        </p:txBody>
      </p:sp>
    </p:spTree>
    <p:extLst>
      <p:ext uri="{BB962C8B-B14F-4D97-AF65-F5344CB8AC3E}">
        <p14:creationId xmlns:p14="http://schemas.microsoft.com/office/powerpoint/2010/main" val="1083061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compensate the effect increasing the input power</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9</a:t>
            </a:fld>
            <a:endParaRPr lang="en-GB"/>
          </a:p>
        </p:txBody>
      </p:sp>
    </p:spTree>
    <p:extLst>
      <p:ext uri="{BB962C8B-B14F-4D97-AF65-F5344CB8AC3E}">
        <p14:creationId xmlns:p14="http://schemas.microsoft.com/office/powerpoint/2010/main" val="785802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1884400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89407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672746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28020" y="1769541"/>
            <a:ext cx="7080026" cy="1828801"/>
          </a:xfrm>
        </p:spPr>
        <p:txBody>
          <a:bodyPr anchor="b">
            <a:normAutofit/>
          </a:bodyPr>
          <a:lstStyle>
            <a:lvl1pPr algn="ct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028020" y="3598339"/>
            <a:ext cx="7080026"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6412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785686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71551" y="1761068"/>
            <a:ext cx="7192913" cy="1828813"/>
          </a:xfrm>
        </p:spPr>
        <p:txBody>
          <a:bodyPr anchor="b"/>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971551" y="3589879"/>
            <a:ext cx="7192913"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846442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347" y="1732449"/>
            <a:ext cx="3795373" cy="4058750"/>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52169" y="1732450"/>
            <a:ext cx="3798499" cy="4058751"/>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457197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Slate-V2-S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345" y="1770323"/>
            <a:ext cx="3787423" cy="4112953"/>
          </a:xfrm>
          <a:prstGeom prst="rect">
            <a:avLst/>
          </a:prstGeom>
        </p:spPr>
      </p:pic>
      <p:pic>
        <p:nvPicPr>
          <p:cNvPr id="14" name="Picture 13" descr="Slate-V2-S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3245" y="1770323"/>
            <a:ext cx="3787423" cy="4112953"/>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4404" y="1835254"/>
            <a:ext cx="3657258"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4404" y="2380138"/>
            <a:ext cx="3657258"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21225" y="1835255"/>
            <a:ext cx="3671498"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21225" y="2380138"/>
            <a:ext cx="3671498"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924672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40100027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0533292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347" y="609600"/>
            <a:ext cx="2780167" cy="1821918"/>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641725" y="609600"/>
            <a:ext cx="4808943" cy="51816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347" y="2431518"/>
            <a:ext cx="2780167"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85436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Footer Placeholder 2"/>
          <p:cNvSpPr txBox="1">
            <a:spLocks/>
          </p:cNvSpPr>
          <p:nvPr userDrawn="1"/>
        </p:nvSpPr>
        <p:spPr>
          <a:xfrm>
            <a:off x="0" y="6629400"/>
            <a:ext cx="4114800" cy="22860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t>J.L. Navarro. CLIC Project Meeting, 16 December 2014</a:t>
            </a:r>
            <a:endParaRPr lang="en-US" dirty="0"/>
          </a:p>
        </p:txBody>
      </p:sp>
      <p:sp>
        <p:nvSpPr>
          <p:cNvPr id="8" name="Slide Number Placeholder 5"/>
          <p:cNvSpPr>
            <a:spLocks noGrp="1"/>
          </p:cNvSpPr>
          <p:nvPr>
            <p:ph type="sldNum" sz="quarter" idx="4"/>
          </p:nvPr>
        </p:nvSpPr>
        <p:spPr>
          <a:xfrm>
            <a:off x="7696200" y="0"/>
            <a:ext cx="741946" cy="365125"/>
          </a:xfrm>
          <a:prstGeom prst="rect">
            <a:avLst/>
          </a:prstGeom>
        </p:spPr>
        <p:txBody>
          <a:bodyPr vert="horz" lIns="91440" tIns="45720" rIns="91440" bIns="45720" rtlCol="0" anchor="ctr"/>
          <a:lstStyle>
            <a:lvl1pPr algn="r">
              <a:defRPr sz="1400">
                <a:solidFill>
                  <a:schemeClr val="tx1">
                    <a:tint val="75000"/>
                  </a:schemeClr>
                </a:solidFill>
              </a:defRPr>
            </a:lvl1pPr>
          </a:lstStyle>
          <a:p>
            <a:fld id="{B6F15528-21DE-4FAA-801E-634DDDAF4B2B}" type="slidenum">
              <a:rPr lang="en-US" smtClean="0"/>
              <a:pPr/>
              <a:t>‹#›</a:t>
            </a:fld>
            <a:r>
              <a:rPr lang="en-US" dirty="0" smtClean="0"/>
              <a:t>/22</a:t>
            </a:r>
            <a:endParaRPr lang="en-US" dirty="0"/>
          </a:p>
        </p:txBody>
      </p:sp>
      <p:pic>
        <p:nvPicPr>
          <p:cNvPr id="4" name="Picture 14" descr="Screen Shot 2013-10-04 at 3.45.04 PM.png"/>
          <p:cNvPicPr>
            <a:picLocks noChangeAspect="1"/>
          </p:cNvPicPr>
          <p:nvPr userDrawn="1"/>
        </p:nvPicPr>
        <p:blipFill>
          <a:blip r:embed="rId2" cstate="print"/>
          <a:srcRect/>
          <a:stretch>
            <a:fillRect/>
          </a:stretch>
        </p:blipFill>
        <p:spPr bwMode="auto">
          <a:xfrm>
            <a:off x="8671229" y="0"/>
            <a:ext cx="472771" cy="457200"/>
          </a:xfrm>
          <a:prstGeom prst="rect">
            <a:avLst/>
          </a:prstGeom>
          <a:noFill/>
          <a:ln w="9525">
            <a:noFill/>
            <a:miter lim="800000"/>
            <a:headEnd/>
            <a:tailEnd/>
          </a:ln>
        </p:spPr>
      </p:pic>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0556" y="-100556"/>
            <a:ext cx="710156" cy="710156"/>
          </a:xfrm>
          <a:prstGeom prst="rect">
            <a:avLst/>
          </a:prstGeom>
        </p:spPr>
      </p:pic>
    </p:spTree>
    <p:extLst>
      <p:ext uri="{BB962C8B-B14F-4D97-AF65-F5344CB8AC3E}">
        <p14:creationId xmlns:p14="http://schemas.microsoft.com/office/powerpoint/2010/main" val="215226934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2" name="Picture 11" descr="Slate-V2-S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4987" y="609923"/>
            <a:ext cx="3428146" cy="5205472"/>
          </a:xfrm>
          <a:prstGeom prst="rect">
            <a:avLst/>
          </a:prstGeom>
        </p:spPr>
      </p:pic>
      <p:sp>
        <p:nvSpPr>
          <p:cNvPr id="2" name="Title 1"/>
          <p:cNvSpPr>
            <a:spLocks noGrp="1"/>
          </p:cNvSpPr>
          <p:nvPr>
            <p:ph type="title"/>
          </p:nvPr>
        </p:nvSpPr>
        <p:spPr>
          <a:xfrm>
            <a:off x="685347" y="609923"/>
            <a:ext cx="3924676" cy="1829338"/>
          </a:xfrm>
        </p:spPr>
        <p:txBody>
          <a:bodyPr anchor="b">
            <a:noAutofit/>
          </a:bodyPr>
          <a:lstStyle>
            <a:lvl1pPr algn="ctr">
              <a:defRPr sz="32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976728" y="743989"/>
            <a:ext cx="3165375"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347" y="2439261"/>
            <a:ext cx="3924676"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681081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Slate-V2-S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995" y="540085"/>
            <a:ext cx="7656010" cy="3834374"/>
          </a:xfrm>
          <a:prstGeom prst="rect">
            <a:avLst/>
          </a:prstGeom>
        </p:spPr>
      </p:pic>
      <p:sp>
        <p:nvSpPr>
          <p:cNvPr id="2" name="Title 1"/>
          <p:cNvSpPr>
            <a:spLocks noGrp="1"/>
          </p:cNvSpPr>
          <p:nvPr>
            <p:ph type="title"/>
          </p:nvPr>
        </p:nvSpPr>
        <p:spPr>
          <a:xfrm>
            <a:off x="685354" y="4565255"/>
            <a:ext cx="7766495" cy="543472"/>
          </a:xfrm>
        </p:spPr>
        <p:txBody>
          <a:bodyPr anchor="b">
            <a:normAutofit/>
          </a:bodyPr>
          <a:lstStyle>
            <a:lvl1pPr algn="ct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926217" y="695010"/>
            <a:ext cx="7285600"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5108728"/>
            <a:ext cx="776532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r>
              <a:rPr lang="en-US" smtClean="0"/>
              <a:t>/15</a:t>
            </a:r>
            <a:endParaRPr lang="en-US" dirty="0"/>
          </a:p>
        </p:txBody>
      </p:sp>
    </p:spTree>
    <p:extLst>
      <p:ext uri="{BB962C8B-B14F-4D97-AF65-F5344CB8AC3E}">
        <p14:creationId xmlns:p14="http://schemas.microsoft.com/office/powerpoint/2010/main" val="3460211065"/>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346" y="608437"/>
            <a:ext cx="7765322" cy="3534344"/>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46" y="4295180"/>
            <a:ext cx="7765322"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r>
              <a:rPr lang="en-US" smtClean="0"/>
              <a:t>/15</a:t>
            </a:r>
            <a:endParaRPr lang="en-US" dirty="0"/>
          </a:p>
        </p:txBody>
      </p:sp>
    </p:spTree>
    <p:extLst>
      <p:ext uri="{BB962C8B-B14F-4D97-AF65-F5344CB8AC3E}">
        <p14:creationId xmlns:p14="http://schemas.microsoft.com/office/powerpoint/2010/main" val="4077679918"/>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610033"/>
            <a:ext cx="6564224"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5346" y="4304353"/>
            <a:ext cx="7765322"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r>
              <a:rPr lang="en-US" smtClean="0"/>
              <a:t>/15</a:t>
            </a:r>
            <a:endParaRPr lang="en-US" dirty="0"/>
          </a:p>
        </p:txBody>
      </p:sp>
      <p:sp>
        <p:nvSpPr>
          <p:cNvPr id="11" name="TextBox 10"/>
          <p:cNvSpPr txBox="1"/>
          <p:nvPr/>
        </p:nvSpPr>
        <p:spPr>
          <a:xfrm>
            <a:off x="627459" y="87391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7828359" y="2933245"/>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383747635"/>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346" y="2126943"/>
            <a:ext cx="7765322"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9" y="4650556"/>
            <a:ext cx="776414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r>
              <a:rPr lang="en-US" smtClean="0"/>
              <a:t>/15</a:t>
            </a:r>
            <a:endParaRPr lang="en-US" dirty="0"/>
          </a:p>
        </p:txBody>
      </p:sp>
    </p:spTree>
    <p:extLst>
      <p:ext uri="{BB962C8B-B14F-4D97-AF65-F5344CB8AC3E}">
        <p14:creationId xmlns:p14="http://schemas.microsoft.com/office/powerpoint/2010/main" val="1422886855"/>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346" y="609600"/>
            <a:ext cx="7765322" cy="97045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346"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346"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335033"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331076"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974929"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974929"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r>
              <a:rPr lang="en-US" smtClean="0"/>
              <a:t>/15</a:t>
            </a:r>
            <a:endParaRPr lang="en-US" dirty="0"/>
          </a:p>
        </p:txBody>
      </p:sp>
    </p:spTree>
    <p:extLst>
      <p:ext uri="{BB962C8B-B14F-4D97-AF65-F5344CB8AC3E}">
        <p14:creationId xmlns:p14="http://schemas.microsoft.com/office/powerpoint/2010/main" val="3317957726"/>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6" name="Picture 5"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239" y="1826045"/>
            <a:ext cx="2529046" cy="1833558"/>
          </a:xfrm>
          <a:prstGeom prst="rect">
            <a:avLst/>
          </a:prstGeom>
        </p:spPr>
      </p:pic>
      <p:pic>
        <p:nvPicPr>
          <p:cNvPr id="28" name="Picture 27"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3813" y="1826045"/>
            <a:ext cx="2529046" cy="1833558"/>
          </a:xfrm>
          <a:prstGeom prst="rect">
            <a:avLst/>
          </a:prstGeom>
        </p:spPr>
      </p:pic>
      <p:pic>
        <p:nvPicPr>
          <p:cNvPr id="29" name="Picture 28"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1715" y="1826045"/>
            <a:ext cx="2529046" cy="1833558"/>
          </a:xfrm>
          <a:prstGeom prst="rect">
            <a:avLst/>
          </a:prstGeom>
        </p:spPr>
      </p:pic>
      <p:sp>
        <p:nvSpPr>
          <p:cNvPr id="30" name="Title 1"/>
          <p:cNvSpPr>
            <a:spLocks noGrp="1"/>
          </p:cNvSpPr>
          <p:nvPr>
            <p:ph type="title"/>
          </p:nvPr>
        </p:nvSpPr>
        <p:spPr>
          <a:xfrm>
            <a:off x="685346" y="609600"/>
            <a:ext cx="7765322" cy="97045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5346"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763577" y="1938918"/>
            <a:ext cx="2319276"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5346" y="4480369"/>
            <a:ext cx="2475738"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332091"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409307" y="1939094"/>
            <a:ext cx="2319276"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331075" y="4480368"/>
            <a:ext cx="2476753"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975023"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6056774" y="1934432"/>
            <a:ext cx="2319276"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74929" y="4480366"/>
            <a:ext cx="2475738"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r>
              <a:rPr lang="en-US" smtClean="0"/>
              <a:t>/15</a:t>
            </a:r>
            <a:endParaRPr lang="en-US" dirty="0"/>
          </a:p>
        </p:txBody>
      </p:sp>
    </p:spTree>
    <p:extLst>
      <p:ext uri="{BB962C8B-B14F-4D97-AF65-F5344CB8AC3E}">
        <p14:creationId xmlns:p14="http://schemas.microsoft.com/office/powerpoint/2010/main" val="3702473632"/>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967926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7302" y="609600"/>
            <a:ext cx="1713365"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347" y="609600"/>
            <a:ext cx="5937654" cy="5181601"/>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0309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96182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50773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67777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3323636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4850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78681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20290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54454" y="0"/>
            <a:ext cx="58954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r>
              <a:rPr lang="en-US" dirty="0" smtClean="0"/>
              <a:t>/15</a:t>
            </a:r>
            <a:endParaRPr lang="en-US" dirty="0"/>
          </a:p>
        </p:txBody>
      </p:sp>
    </p:spTree>
    <p:extLst>
      <p:ext uri="{BB962C8B-B14F-4D97-AF65-F5344CB8AC3E}">
        <p14:creationId xmlns:p14="http://schemas.microsoft.com/office/powerpoint/2010/main" val="383034285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346" y="609600"/>
            <a:ext cx="776532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346" y="1732450"/>
            <a:ext cx="776532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59052" y="5883276"/>
            <a:ext cx="20574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5" name="Footer Placeholder 4"/>
          <p:cNvSpPr>
            <a:spLocks noGrp="1"/>
          </p:cNvSpPr>
          <p:nvPr>
            <p:ph type="ftr" sz="quarter" idx="3"/>
          </p:nvPr>
        </p:nvSpPr>
        <p:spPr>
          <a:xfrm>
            <a:off x="685347" y="5883276"/>
            <a:ext cx="5004649"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7885509" y="5883276"/>
            <a:ext cx="565159"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B6F15528-21DE-4FAA-801E-634DDDAF4B2B}" type="slidenum">
              <a:rPr lang="en-US" smtClean="0"/>
              <a:pPr/>
              <a:t>‹#›</a:t>
            </a:fld>
            <a:r>
              <a:rPr lang="en-US" smtClean="0"/>
              <a:t>/15</a:t>
            </a:r>
            <a:endParaRPr lang="en-US" dirty="0"/>
          </a:p>
        </p:txBody>
      </p:sp>
    </p:spTree>
    <p:extLst>
      <p:ext uri="{BB962C8B-B14F-4D97-AF65-F5344CB8AC3E}">
        <p14:creationId xmlns:p14="http://schemas.microsoft.com/office/powerpoint/2010/main" val="166550814"/>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hf hdr="0" ftr="0" dt="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image" Target="../media/image14.png"/><Relationship Id="rId7"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 Id="rId9" Type="http://schemas.openxmlformats.org/officeDocument/2006/relationships/image" Target="../media/image20.jp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2.png"/><Relationship Id="rId5" Type="http://schemas.openxmlformats.org/officeDocument/2006/relationships/image" Target="../media/image21.emf"/><Relationship Id="rId4" Type="http://schemas.openxmlformats.org/officeDocument/2006/relationships/package" Target="../embeddings/Microsoft_Visio_Drawing1111111.vsdx"/></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chart" Target="../charts/chart10.xml"/></Relationships>
</file>

<file path=ppt/slides/_rels/slide21.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chart" Target="../charts/chart12.xml"/></Relationships>
</file>

<file path=ppt/slides/_rels/slide22.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chart" Target="../charts/chart15.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27.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chart" Target="../charts/chart17.xml"/></Relationships>
</file>

<file path=ppt/slides/_rels/slide29.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chart" Target="../charts/chart19.xml"/></Relationships>
</file>

<file path=ppt/slides/_rels/slide31.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chart" Target="../charts/chart21.xml"/></Relationships>
</file>

<file path=ppt/slides/_rels/slide3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chart" Target="../charts/chart2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38.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53.emf"/><Relationship Id="rId4" Type="http://schemas.openxmlformats.org/officeDocument/2006/relationships/image" Target="../media/image52.jpe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25.PNG"/><Relationship Id="rId4" Type="http://schemas.openxmlformats.org/officeDocument/2006/relationships/image" Target="../media/image23.PNG"/></Relationships>
</file>

<file path=ppt/slides/_rels/slide4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4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4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5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5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1.xml"/><Relationship Id="rId1" Type="http://schemas.openxmlformats.org/officeDocument/2006/relationships/slideLayout" Target="../slideLayouts/slideLayout2.xml"/><Relationship Id="rId5" Type="http://schemas.openxmlformats.org/officeDocument/2006/relationships/image" Target="../media/image68.PNG"/><Relationship Id="rId4" Type="http://schemas.openxmlformats.org/officeDocument/2006/relationships/image" Target="../media/image67.PNG"/></Relationships>
</file>

<file path=ppt/slides/_rels/slide53.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54.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75.emf"/></Relationships>
</file>

<file path=ppt/slides/_rels/slide58.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60.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png"/><Relationship Id="rId1" Type="http://schemas.openxmlformats.org/officeDocument/2006/relationships/slideLayout" Target="../slideLayouts/slideLayout7.xml"/><Relationship Id="rId5" Type="http://schemas.openxmlformats.org/officeDocument/2006/relationships/image" Target="../media/image81.png"/><Relationship Id="rId4" Type="http://schemas.openxmlformats.org/officeDocument/2006/relationships/image" Target="../media/image80.png"/></Relationships>
</file>

<file path=ppt/slides/_rels/slide61.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png"/><Relationship Id="rId1" Type="http://schemas.openxmlformats.org/officeDocument/2006/relationships/slideLayout" Target="../slideLayouts/slideLayout7.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62.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7.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6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7.xml"/><Relationship Id="rId6" Type="http://schemas.openxmlformats.org/officeDocument/2006/relationships/image" Target="../media/image96.png"/><Relationship Id="rId5" Type="http://schemas.openxmlformats.org/officeDocument/2006/relationships/image" Target="../media/image95.png"/><Relationship Id="rId4" Type="http://schemas.openxmlformats.org/officeDocument/2006/relationships/image" Target="../media/image94.png"/></Relationships>
</file>

<file path=ppt/slides/_rels/slide64.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36518" y="2330714"/>
            <a:ext cx="3505200" cy="646331"/>
          </a:xfrm>
          <a:prstGeom prst="rect">
            <a:avLst/>
          </a:prstGeom>
          <a:noFill/>
        </p:spPr>
        <p:txBody>
          <a:bodyPr wrap="square" rtlCol="0">
            <a:spAutoFit/>
          </a:bodyPr>
          <a:lstStyle/>
          <a:p>
            <a:r>
              <a:rPr lang="en-GB" dirty="0" smtClean="0"/>
              <a:t>J.L. Navarro (CERN),</a:t>
            </a:r>
          </a:p>
          <a:p>
            <a:r>
              <a:rPr lang="en-GB" dirty="0" smtClean="0"/>
              <a:t>for the CLIC/CTF3 collaboration</a:t>
            </a:r>
            <a:endParaRPr lang="en-GB" dirty="0"/>
          </a:p>
        </p:txBody>
      </p:sp>
      <p:sp>
        <p:nvSpPr>
          <p:cNvPr id="2" name="Title 1"/>
          <p:cNvSpPr>
            <a:spLocks noGrp="1"/>
          </p:cNvSpPr>
          <p:nvPr>
            <p:ph type="ctrTitle"/>
          </p:nvPr>
        </p:nvSpPr>
        <p:spPr>
          <a:xfrm>
            <a:off x="-1524000" y="0"/>
            <a:ext cx="7772400" cy="1014876"/>
          </a:xfrm>
        </p:spPr>
        <p:txBody>
          <a:bodyPr>
            <a:normAutofit/>
          </a:bodyPr>
          <a:lstStyle/>
          <a:p>
            <a:pPr algn="ctr"/>
            <a:r>
              <a:rPr lang="en-GB" sz="4400" dirty="0" smtClean="0"/>
              <a:t>Dogleg Results</a:t>
            </a:r>
            <a:endParaRPr lang="en-GB" sz="4400" dirty="0"/>
          </a:p>
        </p:txBody>
      </p:sp>
      <p:pic>
        <p:nvPicPr>
          <p:cNvPr id="13314" name="940DBBCC-8C03-4B12-B712-B6CBC8E6835A" descr="E310E725-5085-4FEF-A3E7-4696BB26B541@telen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10823" y="2301592"/>
            <a:ext cx="704577" cy="704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 y="1210844"/>
            <a:ext cx="3848100" cy="2886075"/>
          </a:xfrm>
          <a:prstGeom prst="rect">
            <a:avLst/>
          </a:prstGeom>
          <a:ln>
            <a:noFill/>
          </a:ln>
          <a:effectLst>
            <a:softEdge rad="112500"/>
          </a:effectLst>
        </p:spPr>
      </p:pic>
      <p:pic>
        <p:nvPicPr>
          <p:cNvPr id="1126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62" y="4814985"/>
            <a:ext cx="9026938" cy="19668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81049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Chart 18"/>
          <p:cNvGraphicFramePr>
            <a:graphicFrameLocks/>
          </p:cNvGraphicFramePr>
          <p:nvPr>
            <p:extLst/>
          </p:nvPr>
        </p:nvGraphicFramePr>
        <p:xfrm>
          <a:off x="4648200" y="762000"/>
          <a:ext cx="5486400" cy="3842266"/>
        </p:xfrm>
        <a:graphic>
          <a:graphicData uri="http://schemas.openxmlformats.org/drawingml/2006/chart">
            <c:chart xmlns:c="http://schemas.openxmlformats.org/drawingml/2006/chart" xmlns:r="http://schemas.openxmlformats.org/officeDocument/2006/relationships" r:id="rId3"/>
          </a:graphicData>
        </a:graphic>
      </p:graphicFrame>
      <p:grpSp>
        <p:nvGrpSpPr>
          <p:cNvPr id="20" name="Group 19"/>
          <p:cNvGrpSpPr/>
          <p:nvPr/>
        </p:nvGrpSpPr>
        <p:grpSpPr>
          <a:xfrm>
            <a:off x="0" y="2438400"/>
            <a:ext cx="4343400" cy="4090141"/>
            <a:chOff x="133026" y="2649033"/>
            <a:chExt cx="4343400" cy="4090141"/>
          </a:xfrm>
        </p:grpSpPr>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026" y="2649033"/>
              <a:ext cx="4343400" cy="4090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1894982" y="4038600"/>
              <a:ext cx="1133644" cy="307777"/>
            </a:xfrm>
            <a:prstGeom prst="rect">
              <a:avLst/>
            </a:prstGeom>
            <a:noFill/>
          </p:spPr>
          <p:txBody>
            <a:bodyPr wrap="none" rtlCol="0">
              <a:spAutoFit/>
            </a:bodyPr>
            <a:lstStyle/>
            <a:p>
              <a:r>
                <a:rPr lang="en-GB" sz="1400" dirty="0" smtClean="0">
                  <a:solidFill>
                    <a:srgbClr val="FF0000"/>
                  </a:solidFill>
                </a:rPr>
                <a:t>CLIC nominal</a:t>
              </a:r>
              <a:endParaRPr lang="en-GB" sz="1400" dirty="0">
                <a:solidFill>
                  <a:srgbClr val="FF0000"/>
                </a:solidFill>
              </a:endParaRPr>
            </a:p>
          </p:txBody>
        </p:sp>
        <p:sp>
          <p:nvSpPr>
            <p:cNvPr id="18" name="Oval 17"/>
            <p:cNvSpPr/>
            <p:nvPr/>
          </p:nvSpPr>
          <p:spPr>
            <a:xfrm>
              <a:off x="827372" y="5677185"/>
              <a:ext cx="144016" cy="15388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Beam loading effect</a:t>
            </a:r>
            <a:endParaRPr lang="en-GB" sz="3600" dirty="0">
              <a:solidFill>
                <a:srgbClr val="FFFF00"/>
              </a:solidFill>
            </a:endParaRPr>
          </a:p>
        </p:txBody>
      </p:sp>
      <p:sp>
        <p:nvSpPr>
          <p:cNvPr id="4" name="Explosion 2 3"/>
          <p:cNvSpPr/>
          <p:nvPr/>
        </p:nvSpPr>
        <p:spPr>
          <a:xfrm>
            <a:off x="4267200" y="5029200"/>
            <a:ext cx="4800600" cy="1447800"/>
          </a:xfrm>
          <a:prstGeom prst="irregularSeal2">
            <a:avLst/>
          </a:prstGeom>
          <a:solidFill>
            <a:srgbClr val="FFFF00"/>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What is the effect on BD rate?</a:t>
            </a:r>
            <a:endParaRPr lang="en-GB" dirty="0"/>
          </a:p>
        </p:txBody>
      </p:sp>
      <p:sp>
        <p:nvSpPr>
          <p:cNvPr id="21" name="TextBox 20"/>
          <p:cNvSpPr txBox="1"/>
          <p:nvPr/>
        </p:nvSpPr>
        <p:spPr>
          <a:xfrm>
            <a:off x="470779" y="1106269"/>
            <a:ext cx="3720221" cy="646331"/>
          </a:xfrm>
          <a:prstGeom prst="rect">
            <a:avLst/>
          </a:prstGeom>
          <a:noFill/>
        </p:spPr>
        <p:txBody>
          <a:bodyPr wrap="square" rtlCol="0">
            <a:spAutoFit/>
          </a:bodyPr>
          <a:lstStyle/>
          <a:p>
            <a:r>
              <a:rPr lang="en-GB" dirty="0" smtClean="0"/>
              <a:t>Beam Loading modifies the gradient distribution along the structure</a:t>
            </a:r>
            <a:endParaRPr lang="en-GB" dirty="0"/>
          </a:p>
        </p:txBody>
      </p:sp>
      <p:sp>
        <p:nvSpPr>
          <p:cNvPr id="6" name="TextBox 5"/>
          <p:cNvSpPr txBox="1"/>
          <p:nvPr/>
        </p:nvSpPr>
        <p:spPr>
          <a:xfrm rot="16200000">
            <a:off x="3549134" y="1872735"/>
            <a:ext cx="1981200" cy="369332"/>
          </a:xfrm>
          <a:prstGeom prst="rect">
            <a:avLst/>
          </a:prstGeom>
          <a:noFill/>
        </p:spPr>
        <p:txBody>
          <a:bodyPr wrap="square" rtlCol="0">
            <a:spAutoFit/>
          </a:bodyPr>
          <a:lstStyle/>
          <a:p>
            <a:r>
              <a:rPr lang="en-GB" dirty="0" smtClean="0"/>
              <a:t>Gradient, MV/m</a:t>
            </a:r>
            <a:endParaRPr lang="fr-FR" dirty="0"/>
          </a:p>
        </p:txBody>
      </p:sp>
      <p:sp>
        <p:nvSpPr>
          <p:cNvPr id="8" name="TextBox 7"/>
          <p:cNvSpPr txBox="1"/>
          <p:nvPr/>
        </p:nvSpPr>
        <p:spPr>
          <a:xfrm>
            <a:off x="6424839" y="4419600"/>
            <a:ext cx="1118961" cy="369332"/>
          </a:xfrm>
          <a:prstGeom prst="rect">
            <a:avLst/>
          </a:prstGeom>
          <a:noFill/>
        </p:spPr>
        <p:txBody>
          <a:bodyPr wrap="none" rtlCol="0">
            <a:spAutoFit/>
          </a:bodyPr>
          <a:lstStyle/>
          <a:p>
            <a:r>
              <a:rPr lang="en-GB" dirty="0" smtClean="0"/>
              <a:t>Length, m</a:t>
            </a:r>
            <a:endParaRPr lang="fr-FR" dirty="0"/>
          </a:p>
        </p:txBody>
      </p:sp>
      <p:sp>
        <p:nvSpPr>
          <p:cNvPr id="11" name="Rectangle 10"/>
          <p:cNvSpPr/>
          <p:nvPr/>
        </p:nvSpPr>
        <p:spPr>
          <a:xfrm>
            <a:off x="5334000" y="3257145"/>
            <a:ext cx="1219200" cy="78145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I = 1.2 A</a:t>
            </a:r>
          </a:p>
          <a:p>
            <a:r>
              <a:rPr lang="en-GB" dirty="0" smtClean="0">
                <a:solidFill>
                  <a:schemeClr val="tx1"/>
                </a:solidFill>
              </a:rPr>
              <a:t>P ~ 63 MW</a:t>
            </a:r>
            <a:endParaRPr lang="fr-FR" dirty="0">
              <a:solidFill>
                <a:schemeClr val="tx1"/>
              </a:solidFill>
            </a:endParaRPr>
          </a:p>
        </p:txBody>
      </p:sp>
      <p:sp>
        <p:nvSpPr>
          <p:cNvPr id="26" name="Oval 25"/>
          <p:cNvSpPr/>
          <p:nvPr/>
        </p:nvSpPr>
        <p:spPr>
          <a:xfrm>
            <a:off x="2608444" y="4158405"/>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5880606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Experiment Mounting Instructions</a:t>
            </a:r>
            <a:endParaRPr lang="en-GB" sz="3600" dirty="0">
              <a:solidFill>
                <a:srgbClr val="FFFF00"/>
              </a:solidFill>
            </a:endParaRPr>
          </a:p>
        </p:txBody>
      </p:sp>
      <p:grpSp>
        <p:nvGrpSpPr>
          <p:cNvPr id="6" name="Group 5"/>
          <p:cNvGrpSpPr/>
          <p:nvPr/>
        </p:nvGrpSpPr>
        <p:grpSpPr>
          <a:xfrm>
            <a:off x="4751722" y="1828800"/>
            <a:ext cx="4163262" cy="3033355"/>
            <a:chOff x="4876800" y="1066801"/>
            <a:chExt cx="4163262" cy="3033355"/>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76800" y="1066801"/>
              <a:ext cx="4163262" cy="3026583"/>
            </a:xfrm>
            <a:prstGeom prst="rect">
              <a:avLst/>
            </a:prstGeom>
          </p:spPr>
        </p:pic>
        <p:sp>
          <p:nvSpPr>
            <p:cNvPr id="11" name="Rectangle 10"/>
            <p:cNvSpPr/>
            <p:nvPr/>
          </p:nvSpPr>
          <p:spPr>
            <a:xfrm>
              <a:off x="6091017" y="3514459"/>
              <a:ext cx="228600" cy="152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Connector 12"/>
            <p:cNvCxnSpPr/>
            <p:nvPr/>
          </p:nvCxnSpPr>
          <p:spPr>
            <a:xfrm>
              <a:off x="6074994" y="3389422"/>
              <a:ext cx="113233" cy="27743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285216" y="3761602"/>
              <a:ext cx="719171" cy="338554"/>
            </a:xfrm>
            <a:prstGeom prst="rect">
              <a:avLst/>
            </a:prstGeom>
            <a:noFill/>
          </p:spPr>
          <p:txBody>
            <a:bodyPr wrap="none" rtlCol="0">
              <a:spAutoFit/>
            </a:bodyPr>
            <a:lstStyle/>
            <a:p>
              <a:r>
                <a:rPr lang="en-GB" sz="1600" b="1" dirty="0" smtClean="0"/>
                <a:t>XBox1</a:t>
              </a:r>
              <a:endParaRPr lang="en-GB" sz="1600" b="1" dirty="0"/>
            </a:p>
          </p:txBody>
        </p:sp>
        <p:cxnSp>
          <p:nvCxnSpPr>
            <p:cNvPr id="20" name="Straight Connector 19"/>
            <p:cNvCxnSpPr/>
            <p:nvPr/>
          </p:nvCxnSpPr>
          <p:spPr>
            <a:xfrm>
              <a:off x="6316417" y="3666860"/>
              <a:ext cx="155425" cy="1431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876802" y="2754868"/>
              <a:ext cx="843501" cy="369332"/>
            </a:xfrm>
            <a:prstGeom prst="rect">
              <a:avLst/>
            </a:prstGeom>
            <a:noFill/>
          </p:spPr>
          <p:txBody>
            <a:bodyPr wrap="none" rtlCol="0">
              <a:spAutoFit/>
            </a:bodyPr>
            <a:lstStyle/>
            <a:p>
              <a:r>
                <a:rPr lang="en-GB" b="1" dirty="0" smtClean="0"/>
                <a:t>Dogleg</a:t>
              </a:r>
              <a:endParaRPr lang="en-GB" b="1" dirty="0"/>
            </a:p>
          </p:txBody>
        </p:sp>
        <p:cxnSp>
          <p:nvCxnSpPr>
            <p:cNvPr id="26" name="Straight Connector 25"/>
            <p:cNvCxnSpPr/>
            <p:nvPr/>
          </p:nvCxnSpPr>
          <p:spPr>
            <a:xfrm flipH="1" flipV="1">
              <a:off x="5636087" y="2971802"/>
              <a:ext cx="345615" cy="19599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27" name="Picture 26" descr="DSC06573_0.tmp"/>
          <p:cNvPicPr>
            <a:picLocks noChangeAspect="1"/>
          </p:cNvPicPr>
          <p:nvPr/>
        </p:nvPicPr>
        <p:blipFill>
          <a:blip r:embed="rId4" cstate="print"/>
          <a:stretch>
            <a:fillRect/>
          </a:stretch>
        </p:blipFill>
        <p:spPr>
          <a:xfrm>
            <a:off x="4062987" y="514294"/>
            <a:ext cx="1956813" cy="2389961"/>
          </a:xfrm>
          <a:prstGeom prst="rect">
            <a:avLst/>
          </a:prstGeom>
          <a:ln>
            <a:noFill/>
          </a:ln>
          <a:effectLst>
            <a:softEdge rad="112500"/>
          </a:effectLst>
        </p:spPr>
      </p:pic>
      <p:sp>
        <p:nvSpPr>
          <p:cNvPr id="12" name="TextBox 11"/>
          <p:cNvSpPr txBox="1"/>
          <p:nvPr/>
        </p:nvSpPr>
        <p:spPr>
          <a:xfrm>
            <a:off x="6248400" y="856010"/>
            <a:ext cx="538633" cy="369332"/>
          </a:xfrm>
          <a:prstGeom prst="rect">
            <a:avLst/>
          </a:prstGeom>
          <a:noFill/>
        </p:spPr>
        <p:txBody>
          <a:bodyPr wrap="square" rtlCol="0">
            <a:spAutoFit/>
          </a:bodyPr>
          <a:lstStyle/>
          <a:p>
            <a:r>
              <a:rPr lang="en-GB" dirty="0"/>
              <a:t>?</a:t>
            </a:r>
            <a:r>
              <a:rPr lang="en-GB" dirty="0" smtClean="0"/>
              <a:t>x</a:t>
            </a:r>
            <a:endParaRPr lang="en-GB" dirty="0"/>
          </a:p>
        </p:txBody>
      </p:sp>
      <p:sp>
        <p:nvSpPr>
          <p:cNvPr id="3" name="Oval 2"/>
          <p:cNvSpPr/>
          <p:nvPr/>
        </p:nvSpPr>
        <p:spPr>
          <a:xfrm>
            <a:off x="4751721" y="2956218"/>
            <a:ext cx="1649079" cy="190593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4234158" y="2091702"/>
            <a:ext cx="1709442" cy="74590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p:cNvPicPr>
            <a:picLocks noChangeAspect="1"/>
          </p:cNvPicPr>
          <p:nvPr/>
        </p:nvPicPr>
        <p:blipFill rotWithShape="1">
          <a:blip r:embed="rId5" cstate="print">
            <a:extLst>
              <a:ext uri="{28A0092B-C50C-407E-A947-70E740481C1C}">
                <a14:useLocalDpi xmlns:a14="http://schemas.microsoft.com/office/drawing/2010/main" val="0"/>
              </a:ext>
            </a:extLst>
          </a:blip>
          <a:srcRect l="5906" t="6799" r="7083" b="13379"/>
          <a:stretch/>
        </p:blipFill>
        <p:spPr>
          <a:xfrm>
            <a:off x="4853646" y="4938935"/>
            <a:ext cx="4105978" cy="1831588"/>
          </a:xfrm>
          <a:prstGeom prst="rect">
            <a:avLst/>
          </a:prstGeom>
        </p:spPr>
      </p:pic>
      <p:sp>
        <p:nvSpPr>
          <p:cNvPr id="7" name="TextBox 6"/>
          <p:cNvSpPr txBox="1"/>
          <p:nvPr/>
        </p:nvSpPr>
        <p:spPr>
          <a:xfrm>
            <a:off x="990600" y="5948566"/>
            <a:ext cx="489158" cy="369332"/>
          </a:xfrm>
          <a:prstGeom prst="rect">
            <a:avLst/>
          </a:prstGeom>
          <a:noFill/>
        </p:spPr>
        <p:txBody>
          <a:bodyPr wrap="square" rtlCol="0">
            <a:spAutoFit/>
          </a:bodyPr>
          <a:lstStyle/>
          <a:p>
            <a:r>
              <a:rPr lang="en-GB" dirty="0" smtClean="0"/>
              <a:t>?x</a:t>
            </a:r>
            <a:endParaRPr lang="en-GB" dirty="0"/>
          </a:p>
        </p:txBody>
      </p:sp>
      <p:sp>
        <p:nvSpPr>
          <p:cNvPr id="21" name="TextBox 20"/>
          <p:cNvSpPr txBox="1"/>
          <p:nvPr/>
        </p:nvSpPr>
        <p:spPr>
          <a:xfrm>
            <a:off x="4193684" y="3402568"/>
            <a:ext cx="538633" cy="369332"/>
          </a:xfrm>
          <a:prstGeom prst="rect">
            <a:avLst/>
          </a:prstGeom>
          <a:noFill/>
        </p:spPr>
        <p:txBody>
          <a:bodyPr wrap="square" rtlCol="0">
            <a:spAutoFit/>
          </a:bodyPr>
          <a:lstStyle/>
          <a:p>
            <a:r>
              <a:rPr lang="en-GB" dirty="0" smtClean="0"/>
              <a:t>1x</a:t>
            </a:r>
            <a:endParaRPr lang="en-GB" dirty="0"/>
          </a:p>
        </p:txBody>
      </p:sp>
      <p:pic>
        <p:nvPicPr>
          <p:cNvPr id="22"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86320" y="560441"/>
            <a:ext cx="2128664" cy="960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Box 22"/>
          <p:cNvSpPr txBox="1"/>
          <p:nvPr/>
        </p:nvSpPr>
        <p:spPr>
          <a:xfrm>
            <a:off x="3733800" y="926068"/>
            <a:ext cx="538633" cy="369332"/>
          </a:xfrm>
          <a:prstGeom prst="rect">
            <a:avLst/>
          </a:prstGeom>
          <a:noFill/>
        </p:spPr>
        <p:txBody>
          <a:bodyPr wrap="square" rtlCol="0">
            <a:spAutoFit/>
          </a:bodyPr>
          <a:lstStyle/>
          <a:p>
            <a:r>
              <a:rPr lang="en-GB" dirty="0" smtClean="0"/>
              <a:t>1x</a:t>
            </a:r>
            <a:endParaRPr lang="en-GB" dirty="0"/>
          </a:p>
        </p:txBody>
      </p:sp>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530721" y="5715000"/>
            <a:ext cx="1926404" cy="836465"/>
          </a:xfrm>
          <a:prstGeom prst="rect">
            <a:avLst/>
          </a:prstGeom>
        </p:spPr>
      </p:pic>
      <p:sp>
        <p:nvSpPr>
          <p:cNvPr id="25" name="TextBox 24"/>
          <p:cNvSpPr txBox="1"/>
          <p:nvPr/>
        </p:nvSpPr>
        <p:spPr>
          <a:xfrm>
            <a:off x="4267200" y="5574268"/>
            <a:ext cx="656495" cy="369332"/>
          </a:xfrm>
          <a:prstGeom prst="rect">
            <a:avLst/>
          </a:prstGeom>
          <a:noFill/>
        </p:spPr>
        <p:txBody>
          <a:bodyPr wrap="square" rtlCol="0">
            <a:spAutoFit/>
          </a:bodyPr>
          <a:lstStyle/>
          <a:p>
            <a:r>
              <a:rPr lang="en-GB" dirty="0" smtClean="0"/>
              <a:t>1x</a:t>
            </a:r>
            <a:endParaRPr lang="en-GB" dirty="0"/>
          </a:p>
        </p:txBody>
      </p:sp>
      <p:grpSp>
        <p:nvGrpSpPr>
          <p:cNvPr id="19" name="Group 18"/>
          <p:cNvGrpSpPr/>
          <p:nvPr/>
        </p:nvGrpSpPr>
        <p:grpSpPr>
          <a:xfrm>
            <a:off x="171450" y="533400"/>
            <a:ext cx="3334652" cy="4953697"/>
            <a:chOff x="171450" y="533400"/>
            <a:chExt cx="3334652" cy="4953697"/>
          </a:xfrm>
        </p:grpSpPr>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1450" y="533400"/>
              <a:ext cx="3333750" cy="1905000"/>
            </a:xfrm>
            <a:prstGeom prst="rect">
              <a:avLst/>
            </a:prstGeom>
          </p:spPr>
        </p:pic>
        <p:pic>
          <p:nvPicPr>
            <p:cNvPr id="10" name="Picture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04730" y="2091702"/>
              <a:ext cx="3201372" cy="3395395"/>
            </a:xfrm>
            <a:prstGeom prst="rect">
              <a:avLst/>
            </a:prstGeom>
          </p:spPr>
        </p:pic>
        <p:sp>
          <p:nvSpPr>
            <p:cNvPr id="4" name="Rounded Rectangle 3"/>
            <p:cNvSpPr/>
            <p:nvPr/>
          </p:nvSpPr>
          <p:spPr>
            <a:xfrm>
              <a:off x="412899" y="4428858"/>
              <a:ext cx="3027048" cy="942037"/>
            </a:xfrm>
            <a:prstGeom prst="roundRect">
              <a:avLst>
                <a:gd name="adj" fmla="val 7532"/>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2971800" y="4800600"/>
              <a:ext cx="267603"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2871109" y="4741174"/>
              <a:ext cx="511835" cy="184666"/>
            </a:xfrm>
            <a:prstGeom prst="rect">
              <a:avLst/>
            </a:prstGeom>
            <a:noFill/>
            <a:ln>
              <a:noFill/>
            </a:ln>
          </p:spPr>
          <p:txBody>
            <a:bodyPr wrap="square" rtlCol="0">
              <a:spAutoFit/>
            </a:bodyPr>
            <a:lstStyle/>
            <a:p>
              <a:r>
                <a:rPr lang="en-GB" sz="600" b="1" dirty="0" smtClean="0">
                  <a:solidFill>
                    <a:srgbClr val="FF0000"/>
                  </a:solidFill>
                </a:rPr>
                <a:t>RF team</a:t>
              </a:r>
              <a:endParaRPr lang="en-GB" sz="1000" b="1" dirty="0">
                <a:solidFill>
                  <a:srgbClr val="FF0000"/>
                </a:solidFill>
              </a:endParaRPr>
            </a:p>
          </p:txBody>
        </p:sp>
      </p:grpSp>
    </p:spTree>
    <p:extLst>
      <p:ext uri="{BB962C8B-B14F-4D97-AF65-F5344CB8AC3E}">
        <p14:creationId xmlns:p14="http://schemas.microsoft.com/office/powerpoint/2010/main" val="36208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121386" y="-2209800"/>
            <a:ext cx="6889014" cy="5415044"/>
            <a:chOff x="76200" y="1290556"/>
            <a:chExt cx="6889014" cy="5415044"/>
          </a:xfrm>
        </p:grpSpPr>
        <p:grpSp>
          <p:nvGrpSpPr>
            <p:cNvPr id="60" name="Group 59"/>
            <p:cNvGrpSpPr/>
            <p:nvPr/>
          </p:nvGrpSpPr>
          <p:grpSpPr>
            <a:xfrm>
              <a:off x="76200" y="1290556"/>
              <a:ext cx="6889014" cy="5415044"/>
              <a:chOff x="76200" y="1290556"/>
              <a:chExt cx="6889014" cy="5415044"/>
            </a:xfrm>
          </p:grpSpPr>
          <p:grpSp>
            <p:nvGrpSpPr>
              <p:cNvPr id="62" name="Group 61"/>
              <p:cNvGrpSpPr/>
              <p:nvPr/>
            </p:nvGrpSpPr>
            <p:grpSpPr>
              <a:xfrm>
                <a:off x="76200" y="1290556"/>
                <a:ext cx="6889014" cy="5415044"/>
                <a:chOff x="4876800" y="1066801"/>
                <a:chExt cx="4163262" cy="3026583"/>
              </a:xfrm>
            </p:grpSpPr>
            <p:pic>
              <p:nvPicPr>
                <p:cNvPr id="64" name="Picture 6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76800" y="1066801"/>
                  <a:ext cx="4163262" cy="3026583"/>
                </a:xfrm>
                <a:prstGeom prst="rect">
                  <a:avLst/>
                </a:prstGeom>
                <a:noFill/>
              </p:spPr>
            </p:pic>
            <p:sp>
              <p:nvSpPr>
                <p:cNvPr id="65" name="Rectangle 64"/>
                <p:cNvSpPr/>
                <p:nvPr/>
              </p:nvSpPr>
              <p:spPr>
                <a:xfrm>
                  <a:off x="6065212" y="3514459"/>
                  <a:ext cx="182550" cy="152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6" name="Straight Connector 65"/>
                <p:cNvCxnSpPr/>
                <p:nvPr/>
              </p:nvCxnSpPr>
              <p:spPr>
                <a:xfrm>
                  <a:off x="6074994" y="3389422"/>
                  <a:ext cx="113233" cy="27743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5879360" y="3716848"/>
                  <a:ext cx="719171" cy="338554"/>
                </a:xfrm>
                <a:prstGeom prst="rect">
                  <a:avLst/>
                </a:prstGeom>
                <a:noFill/>
              </p:spPr>
              <p:txBody>
                <a:bodyPr wrap="none" rtlCol="0">
                  <a:spAutoFit/>
                </a:bodyPr>
                <a:lstStyle/>
                <a:p>
                  <a:r>
                    <a:rPr lang="en-GB" sz="1600" b="1" dirty="0" smtClean="0"/>
                    <a:t>XBox1</a:t>
                  </a:r>
                  <a:endParaRPr lang="en-GB" sz="1600" b="1" dirty="0"/>
                </a:p>
              </p:txBody>
            </p:sp>
            <p:cxnSp>
              <p:nvCxnSpPr>
                <p:cNvPr id="68" name="Straight Connector 67"/>
                <p:cNvCxnSpPr>
                  <a:stCxn id="65" idx="2"/>
                </p:cNvCxnSpPr>
                <p:nvPr/>
              </p:nvCxnSpPr>
              <p:spPr>
                <a:xfrm flipH="1">
                  <a:off x="6074994" y="3666859"/>
                  <a:ext cx="81493" cy="11017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4876802" y="2754868"/>
                  <a:ext cx="843501" cy="369332"/>
                </a:xfrm>
                <a:prstGeom prst="rect">
                  <a:avLst/>
                </a:prstGeom>
                <a:noFill/>
              </p:spPr>
              <p:txBody>
                <a:bodyPr wrap="none" rtlCol="0">
                  <a:spAutoFit/>
                </a:bodyPr>
                <a:lstStyle/>
                <a:p>
                  <a:r>
                    <a:rPr lang="en-GB" b="1" dirty="0" smtClean="0"/>
                    <a:t>Dogleg</a:t>
                  </a:r>
                  <a:endParaRPr lang="en-GB" b="1" dirty="0"/>
                </a:p>
              </p:txBody>
            </p:sp>
            <p:cxnSp>
              <p:nvCxnSpPr>
                <p:cNvPr id="70" name="Straight Connector 69"/>
                <p:cNvCxnSpPr/>
                <p:nvPr/>
              </p:nvCxnSpPr>
              <p:spPr>
                <a:xfrm flipH="1" flipV="1">
                  <a:off x="5636087" y="2971802"/>
                  <a:ext cx="345615" cy="19599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3" name="Rectangle 62"/>
              <p:cNvSpPr/>
              <p:nvPr/>
            </p:nvSpPr>
            <p:spPr>
              <a:xfrm>
                <a:off x="2362632" y="1290556"/>
                <a:ext cx="4592854" cy="5186444"/>
              </a:xfrm>
              <a:prstGeom prst="rect">
                <a:avLst/>
              </a:prstGeom>
              <a:solidFill>
                <a:schemeClr val="bg1"/>
              </a:solidFill>
              <a:ln>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1" name="Rectangle 60"/>
            <p:cNvSpPr/>
            <p:nvPr/>
          </p:nvSpPr>
          <p:spPr>
            <a:xfrm>
              <a:off x="1066800" y="3200400"/>
              <a:ext cx="1600200" cy="11103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Experiment layout</a:t>
            </a:r>
            <a:endParaRPr lang="en-GB" sz="3600" dirty="0">
              <a:solidFill>
                <a:srgbClr val="FFFF00"/>
              </a:solidFill>
            </a:endParaRPr>
          </a:p>
        </p:txBody>
      </p:sp>
      <p:sp>
        <p:nvSpPr>
          <p:cNvPr id="3" name="Rectangle 2"/>
          <p:cNvSpPr/>
          <p:nvPr/>
        </p:nvSpPr>
        <p:spPr>
          <a:xfrm>
            <a:off x="457200" y="6235009"/>
            <a:ext cx="7391400" cy="16579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rot="19776558">
            <a:off x="5834421" y="5971403"/>
            <a:ext cx="1088807" cy="1653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6801256" y="5705273"/>
            <a:ext cx="2209800" cy="15229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rot="1030577">
            <a:off x="7790475" y="6384968"/>
            <a:ext cx="1041373" cy="17067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Snip Same Side Corner Rectangle 7"/>
          <p:cNvSpPr/>
          <p:nvPr/>
        </p:nvSpPr>
        <p:spPr>
          <a:xfrm>
            <a:off x="2667000" y="6148992"/>
            <a:ext cx="609600" cy="185336"/>
          </a:xfrm>
          <a:prstGeom prst="snip2SameRect">
            <a:avLst>
              <a:gd name="adj1" fmla="val 50000"/>
              <a:gd name="adj2" fmla="val 0"/>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Lightning Bolt 9"/>
          <p:cNvSpPr/>
          <p:nvPr/>
        </p:nvSpPr>
        <p:spPr>
          <a:xfrm>
            <a:off x="336415" y="6117051"/>
            <a:ext cx="228600" cy="346724"/>
          </a:xfrm>
          <a:prstGeom prst="lightningBol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ounded Rectangle 10"/>
          <p:cNvSpPr/>
          <p:nvPr/>
        </p:nvSpPr>
        <p:spPr>
          <a:xfrm>
            <a:off x="914400" y="6126779"/>
            <a:ext cx="228600" cy="346724"/>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ounded Rectangle 23"/>
          <p:cNvSpPr/>
          <p:nvPr/>
        </p:nvSpPr>
        <p:spPr>
          <a:xfrm>
            <a:off x="1295400" y="6130276"/>
            <a:ext cx="456698" cy="346724"/>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ounded Rectangle 24"/>
          <p:cNvSpPr/>
          <p:nvPr/>
        </p:nvSpPr>
        <p:spPr>
          <a:xfrm>
            <a:off x="2057400" y="6130276"/>
            <a:ext cx="456698" cy="346724"/>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ounded Rectangle 25"/>
          <p:cNvSpPr/>
          <p:nvPr/>
        </p:nvSpPr>
        <p:spPr>
          <a:xfrm>
            <a:off x="3505200" y="6130276"/>
            <a:ext cx="456698" cy="346724"/>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ounded Rectangle 26"/>
          <p:cNvSpPr/>
          <p:nvPr/>
        </p:nvSpPr>
        <p:spPr>
          <a:xfrm>
            <a:off x="4343400" y="6130276"/>
            <a:ext cx="456698" cy="346724"/>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ounded Rectangle 34"/>
          <p:cNvSpPr/>
          <p:nvPr/>
        </p:nvSpPr>
        <p:spPr>
          <a:xfrm>
            <a:off x="5181600" y="6130276"/>
            <a:ext cx="456698" cy="346724"/>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an 11"/>
          <p:cNvSpPr/>
          <p:nvPr/>
        </p:nvSpPr>
        <p:spPr>
          <a:xfrm rot="16200000">
            <a:off x="8171355" y="5534918"/>
            <a:ext cx="142571" cy="483281"/>
          </a:xfrm>
          <a:prstGeom prst="can">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lowchart: Or 14"/>
          <p:cNvSpPr/>
          <p:nvPr/>
        </p:nvSpPr>
        <p:spPr>
          <a:xfrm>
            <a:off x="7685503" y="5687440"/>
            <a:ext cx="172825" cy="176487"/>
          </a:xfrm>
          <a:prstGeom prst="flowChartOr">
            <a:avLst/>
          </a:prstGeom>
          <a:solidFill>
            <a:srgbClr val="FFFF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lowchart: Sort 15"/>
          <p:cNvSpPr/>
          <p:nvPr/>
        </p:nvSpPr>
        <p:spPr>
          <a:xfrm rot="19710582">
            <a:off x="6199177" y="5951797"/>
            <a:ext cx="124517" cy="330330"/>
          </a:xfrm>
          <a:prstGeom prst="flowChartSor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Flowchart: Sort 38"/>
          <p:cNvSpPr/>
          <p:nvPr/>
        </p:nvSpPr>
        <p:spPr>
          <a:xfrm rot="19710582">
            <a:off x="6685561" y="5661817"/>
            <a:ext cx="124517" cy="330330"/>
          </a:xfrm>
          <a:prstGeom prst="flowChartSor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lowchart: Collate 16"/>
          <p:cNvSpPr/>
          <p:nvPr/>
        </p:nvSpPr>
        <p:spPr>
          <a:xfrm rot="19769281">
            <a:off x="6453557" y="5845506"/>
            <a:ext cx="138041" cy="283789"/>
          </a:xfrm>
          <a:prstGeom prst="flowChartCol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1" name="Flowchart: Sort 40"/>
          <p:cNvSpPr/>
          <p:nvPr/>
        </p:nvSpPr>
        <p:spPr>
          <a:xfrm>
            <a:off x="6934200" y="5613270"/>
            <a:ext cx="150674" cy="330330"/>
          </a:xfrm>
          <a:prstGeom prst="flowChartSor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Flowchart: Collate 41"/>
          <p:cNvSpPr/>
          <p:nvPr/>
        </p:nvSpPr>
        <p:spPr>
          <a:xfrm>
            <a:off x="7094146" y="5640355"/>
            <a:ext cx="144854" cy="283789"/>
          </a:xfrm>
          <a:prstGeom prst="flowChartCol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3" name="Flowchart: Sort 42"/>
          <p:cNvSpPr/>
          <p:nvPr/>
        </p:nvSpPr>
        <p:spPr>
          <a:xfrm>
            <a:off x="7240726" y="5613270"/>
            <a:ext cx="150674" cy="330330"/>
          </a:xfrm>
          <a:prstGeom prst="flowChartSor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Flowchart: Or 43"/>
          <p:cNvSpPr/>
          <p:nvPr/>
        </p:nvSpPr>
        <p:spPr>
          <a:xfrm>
            <a:off x="8610600" y="5690913"/>
            <a:ext cx="172825" cy="176487"/>
          </a:xfrm>
          <a:prstGeom prst="flowChartOr">
            <a:avLst/>
          </a:prstGeom>
          <a:solidFill>
            <a:srgbClr val="FFFF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7" name="Straight Connector 46"/>
          <p:cNvCxnSpPr/>
          <p:nvPr/>
        </p:nvCxnSpPr>
        <p:spPr>
          <a:xfrm flipH="1">
            <a:off x="8106384" y="1344040"/>
            <a:ext cx="9400" cy="4434425"/>
          </a:xfrm>
          <a:prstGeom prst="line">
            <a:avLst/>
          </a:prstGeom>
          <a:ln w="76200">
            <a:solidFill>
              <a:srgbClr val="00B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8411184" y="5186444"/>
            <a:ext cx="0" cy="551485"/>
          </a:xfrm>
          <a:prstGeom prst="line">
            <a:avLst/>
          </a:prstGeom>
          <a:ln w="76200">
            <a:solidFill>
              <a:srgbClr val="00B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3" name="Flowchart: Predefined Process 82"/>
          <p:cNvSpPr/>
          <p:nvPr/>
        </p:nvSpPr>
        <p:spPr>
          <a:xfrm rot="16200000">
            <a:off x="8190883" y="4885099"/>
            <a:ext cx="440602" cy="152400"/>
          </a:xfrm>
          <a:prstGeom prst="flowChartPredefinedProcess">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6" name="Group 85"/>
          <p:cNvGrpSpPr/>
          <p:nvPr/>
        </p:nvGrpSpPr>
        <p:grpSpPr>
          <a:xfrm>
            <a:off x="5257800" y="685800"/>
            <a:ext cx="2848584" cy="1907422"/>
            <a:chOff x="5257800" y="685800"/>
            <a:chExt cx="2848584" cy="1907422"/>
          </a:xfrm>
        </p:grpSpPr>
        <p:sp>
          <p:nvSpPr>
            <p:cNvPr id="84" name="Rounded Rectangle 83"/>
            <p:cNvSpPr/>
            <p:nvPr/>
          </p:nvSpPr>
          <p:spPr>
            <a:xfrm>
              <a:off x="5257800" y="685800"/>
              <a:ext cx="2590800" cy="1907422"/>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Flowchart: Extract 17"/>
            <p:cNvSpPr/>
            <p:nvPr/>
          </p:nvSpPr>
          <p:spPr>
            <a:xfrm rot="5400000">
              <a:off x="5753100" y="1057288"/>
              <a:ext cx="876084" cy="647484"/>
            </a:xfrm>
            <a:prstGeom prst="flowChartExtra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dirty="0"/>
            </a:p>
          </p:txBody>
        </p:sp>
        <p:cxnSp>
          <p:nvCxnSpPr>
            <p:cNvPr id="23" name="Straight Connector 22"/>
            <p:cNvCxnSpPr>
              <a:stCxn id="18" idx="0"/>
            </p:cNvCxnSpPr>
            <p:nvPr/>
          </p:nvCxnSpPr>
          <p:spPr>
            <a:xfrm>
              <a:off x="6514884" y="1381030"/>
              <a:ext cx="1591500" cy="0"/>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46" name="Flowchart: Summing Junction 45"/>
            <p:cNvSpPr/>
            <p:nvPr/>
          </p:nvSpPr>
          <p:spPr>
            <a:xfrm>
              <a:off x="6858000" y="914400"/>
              <a:ext cx="457702" cy="45720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Flowchart: Summing Junction 19"/>
            <p:cNvSpPr/>
            <p:nvPr/>
          </p:nvSpPr>
          <p:spPr>
            <a:xfrm>
              <a:off x="6858000" y="1371600"/>
              <a:ext cx="457702" cy="45720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TextBox 84"/>
            <p:cNvSpPr txBox="1"/>
            <p:nvPr/>
          </p:nvSpPr>
          <p:spPr>
            <a:xfrm>
              <a:off x="6025950" y="1828800"/>
              <a:ext cx="1136850" cy="646331"/>
            </a:xfrm>
            <a:prstGeom prst="rect">
              <a:avLst/>
            </a:prstGeom>
            <a:noFill/>
          </p:spPr>
          <p:txBody>
            <a:bodyPr wrap="none" rtlCol="0">
              <a:spAutoFit/>
            </a:bodyPr>
            <a:lstStyle/>
            <a:p>
              <a:pPr algn="ctr"/>
              <a:r>
                <a:rPr lang="en-GB" b="1" dirty="0" smtClean="0"/>
                <a:t>XBOX1</a:t>
              </a:r>
            </a:p>
            <a:p>
              <a:pPr algn="ctr"/>
              <a:r>
                <a:rPr lang="en-GB" b="1" dirty="0" smtClean="0"/>
                <a:t>12 GHz RF</a:t>
              </a:r>
              <a:endParaRPr lang="en-GB" b="1" dirty="0"/>
            </a:p>
          </p:txBody>
        </p:sp>
      </p:grpSp>
      <p:grpSp>
        <p:nvGrpSpPr>
          <p:cNvPr id="87" name="Group 86"/>
          <p:cNvGrpSpPr/>
          <p:nvPr/>
        </p:nvGrpSpPr>
        <p:grpSpPr>
          <a:xfrm>
            <a:off x="76200" y="3610584"/>
            <a:ext cx="1275944" cy="1185756"/>
            <a:chOff x="5439123" y="685800"/>
            <a:chExt cx="2667261" cy="2512528"/>
          </a:xfrm>
        </p:grpSpPr>
        <p:sp>
          <p:nvSpPr>
            <p:cNvPr id="88" name="Rounded Rectangle 87"/>
            <p:cNvSpPr/>
            <p:nvPr/>
          </p:nvSpPr>
          <p:spPr>
            <a:xfrm>
              <a:off x="5439123" y="685800"/>
              <a:ext cx="2409477" cy="2457101"/>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9" name="Flowchart: Extract 88"/>
            <p:cNvSpPr/>
            <p:nvPr/>
          </p:nvSpPr>
          <p:spPr>
            <a:xfrm rot="5400000">
              <a:off x="5753100" y="1057288"/>
              <a:ext cx="876084" cy="647484"/>
            </a:xfrm>
            <a:prstGeom prst="flowChartExtra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dirty="0"/>
            </a:p>
          </p:txBody>
        </p:sp>
        <p:cxnSp>
          <p:nvCxnSpPr>
            <p:cNvPr id="90" name="Straight Connector 89"/>
            <p:cNvCxnSpPr>
              <a:stCxn id="89" idx="0"/>
            </p:cNvCxnSpPr>
            <p:nvPr/>
          </p:nvCxnSpPr>
          <p:spPr>
            <a:xfrm>
              <a:off x="6514884" y="1381030"/>
              <a:ext cx="1591500" cy="0"/>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91" name="Flowchart: Summing Junction 90"/>
            <p:cNvSpPr/>
            <p:nvPr/>
          </p:nvSpPr>
          <p:spPr>
            <a:xfrm>
              <a:off x="6858000" y="914400"/>
              <a:ext cx="457702" cy="45720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Flowchart: Summing Junction 91"/>
            <p:cNvSpPr/>
            <p:nvPr/>
          </p:nvSpPr>
          <p:spPr>
            <a:xfrm>
              <a:off x="6858000" y="1371600"/>
              <a:ext cx="457702" cy="45720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TextBox 92"/>
            <p:cNvSpPr txBox="1"/>
            <p:nvPr/>
          </p:nvSpPr>
          <p:spPr>
            <a:xfrm>
              <a:off x="5520064" y="1828801"/>
              <a:ext cx="2148629" cy="1369527"/>
            </a:xfrm>
            <a:prstGeom prst="rect">
              <a:avLst/>
            </a:prstGeom>
            <a:noFill/>
          </p:spPr>
          <p:txBody>
            <a:bodyPr wrap="none" rtlCol="0">
              <a:spAutoFit/>
            </a:bodyPr>
            <a:lstStyle/>
            <a:p>
              <a:pPr algn="ctr"/>
              <a:r>
                <a:rPr lang="en-GB" b="1" dirty="0" smtClean="0"/>
                <a:t>MKS02</a:t>
              </a:r>
            </a:p>
            <a:p>
              <a:pPr algn="ctr"/>
              <a:r>
                <a:rPr lang="en-GB" b="1" dirty="0" smtClean="0"/>
                <a:t>3 GHz RF</a:t>
              </a:r>
              <a:endParaRPr lang="en-GB" b="1" dirty="0"/>
            </a:p>
          </p:txBody>
        </p:sp>
      </p:grpSp>
      <p:cxnSp>
        <p:nvCxnSpPr>
          <p:cNvPr id="94" name="Straight Connector 93"/>
          <p:cNvCxnSpPr/>
          <p:nvPr/>
        </p:nvCxnSpPr>
        <p:spPr>
          <a:xfrm>
            <a:off x="1371600" y="3905055"/>
            <a:ext cx="8916" cy="2281970"/>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990600" y="5620715"/>
            <a:ext cx="0" cy="551485"/>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990600" y="5653620"/>
            <a:ext cx="381000" cy="0"/>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00" name="Rounded Rectangle 99"/>
          <p:cNvSpPr/>
          <p:nvPr/>
        </p:nvSpPr>
        <p:spPr>
          <a:xfrm>
            <a:off x="1714500" y="5128026"/>
            <a:ext cx="952500" cy="510774"/>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MKS03</a:t>
            </a:r>
            <a:endParaRPr lang="en-GB" b="1" dirty="0">
              <a:solidFill>
                <a:schemeClr val="tx1"/>
              </a:solidFill>
            </a:endParaRPr>
          </a:p>
        </p:txBody>
      </p:sp>
      <p:sp>
        <p:nvSpPr>
          <p:cNvPr id="102" name="Rounded Rectangle 101"/>
          <p:cNvSpPr/>
          <p:nvPr/>
        </p:nvSpPr>
        <p:spPr>
          <a:xfrm>
            <a:off x="2743200" y="5128026"/>
            <a:ext cx="952500" cy="510774"/>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MKS05</a:t>
            </a:r>
            <a:endParaRPr lang="en-GB" b="1" dirty="0">
              <a:solidFill>
                <a:schemeClr val="tx1"/>
              </a:solidFill>
            </a:endParaRPr>
          </a:p>
        </p:txBody>
      </p:sp>
      <p:sp>
        <p:nvSpPr>
          <p:cNvPr id="103" name="Rounded Rectangle 102"/>
          <p:cNvSpPr/>
          <p:nvPr/>
        </p:nvSpPr>
        <p:spPr>
          <a:xfrm>
            <a:off x="3810000" y="5128026"/>
            <a:ext cx="952500" cy="510774"/>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MKS06</a:t>
            </a:r>
            <a:endParaRPr lang="en-GB" b="1" dirty="0">
              <a:solidFill>
                <a:schemeClr val="tx1"/>
              </a:solidFill>
            </a:endParaRPr>
          </a:p>
        </p:txBody>
      </p:sp>
      <p:sp>
        <p:nvSpPr>
          <p:cNvPr id="104" name="Rounded Rectangle 103"/>
          <p:cNvSpPr/>
          <p:nvPr/>
        </p:nvSpPr>
        <p:spPr>
          <a:xfrm>
            <a:off x="4876800" y="5128026"/>
            <a:ext cx="952500" cy="510774"/>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MKS07</a:t>
            </a:r>
            <a:endParaRPr lang="en-GB" b="1" dirty="0">
              <a:solidFill>
                <a:schemeClr val="tx1"/>
              </a:solidFill>
            </a:endParaRPr>
          </a:p>
        </p:txBody>
      </p:sp>
      <p:cxnSp>
        <p:nvCxnSpPr>
          <p:cNvPr id="105" name="Straight Connector 104"/>
          <p:cNvCxnSpPr/>
          <p:nvPr/>
        </p:nvCxnSpPr>
        <p:spPr>
          <a:xfrm>
            <a:off x="2190344" y="5609616"/>
            <a:ext cx="0" cy="551485"/>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3599232" y="5610987"/>
            <a:ext cx="0" cy="551485"/>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4458512" y="5601259"/>
            <a:ext cx="0" cy="551485"/>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5304816" y="5601512"/>
            <a:ext cx="0" cy="551485"/>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pic>
        <p:nvPicPr>
          <p:cNvPr id="109" name="Picture 10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556" y="-100556"/>
            <a:ext cx="710156" cy="710156"/>
          </a:xfrm>
          <a:prstGeom prst="rect">
            <a:avLst/>
          </a:prstGeom>
        </p:spPr>
      </p:pic>
      <p:cxnSp>
        <p:nvCxnSpPr>
          <p:cNvPr id="111" name="Straight Arrow Connector 110"/>
          <p:cNvCxnSpPr/>
          <p:nvPr/>
        </p:nvCxnSpPr>
        <p:spPr>
          <a:xfrm>
            <a:off x="2362632" y="2305788"/>
            <a:ext cx="2895168"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a:stCxn id="19" idx="1"/>
          </p:cNvCxnSpPr>
          <p:nvPr/>
        </p:nvCxnSpPr>
        <p:spPr>
          <a:xfrm flipV="1">
            <a:off x="7813697" y="6309535"/>
            <a:ext cx="1197359" cy="7004"/>
          </a:xfrm>
          <a:prstGeom prst="line">
            <a:avLst/>
          </a:prstGeom>
          <a:ln w="1587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6" name="TextBox 115"/>
          <p:cNvSpPr txBox="1"/>
          <p:nvPr/>
        </p:nvSpPr>
        <p:spPr>
          <a:xfrm>
            <a:off x="1600200" y="3198674"/>
            <a:ext cx="3327188" cy="1754326"/>
          </a:xfrm>
          <a:prstGeom prst="rect">
            <a:avLst/>
          </a:prstGeom>
          <a:noFill/>
        </p:spPr>
        <p:txBody>
          <a:bodyPr wrap="square" rtlCol="0">
            <a:spAutoFit/>
          </a:bodyPr>
          <a:lstStyle/>
          <a:p>
            <a:r>
              <a:rPr lang="en-GB" b="1" dirty="0" smtClean="0"/>
              <a:t>Beam:</a:t>
            </a:r>
          </a:p>
          <a:p>
            <a:pPr marL="285750" indent="-285750">
              <a:buFont typeface="Wingdings" panose="05000000000000000000" pitchFamily="2" charset="2"/>
              <a:buChar char="ü"/>
            </a:pPr>
            <a:r>
              <a:rPr lang="en-GB" dirty="0" smtClean="0"/>
              <a:t>CTF3 Drive Beam modified </a:t>
            </a:r>
          </a:p>
          <a:p>
            <a:pPr marL="285750" indent="-285750">
              <a:buFont typeface="Wingdings" panose="05000000000000000000" pitchFamily="2" charset="2"/>
              <a:buChar char="ü"/>
            </a:pPr>
            <a:r>
              <a:rPr lang="en-GB" dirty="0" smtClean="0"/>
              <a:t>3GHz beam at ~1.2 A</a:t>
            </a:r>
          </a:p>
          <a:p>
            <a:pPr marL="285750" indent="-285750">
              <a:buFont typeface="Wingdings" panose="05000000000000000000" pitchFamily="2" charset="2"/>
              <a:buChar char="ü"/>
            </a:pPr>
            <a:r>
              <a:rPr lang="en-GB" dirty="0" smtClean="0"/>
              <a:t>Pulse length up to 250 ns</a:t>
            </a:r>
          </a:p>
          <a:p>
            <a:pPr marL="285750" indent="-285750">
              <a:buFont typeface="Wingdings" panose="05000000000000000000" pitchFamily="2" charset="2"/>
              <a:buChar char="ü"/>
            </a:pPr>
            <a:r>
              <a:rPr lang="en-GB" dirty="0" smtClean="0"/>
              <a:t>Energy ~125 </a:t>
            </a:r>
            <a:r>
              <a:rPr lang="en-GB" dirty="0"/>
              <a:t>MeV at </a:t>
            </a:r>
            <a:r>
              <a:rPr lang="en-GB" dirty="0" smtClean="0"/>
              <a:t>structure</a:t>
            </a:r>
          </a:p>
          <a:p>
            <a:pPr marL="285750" indent="-285750">
              <a:buFont typeface="Wingdings" panose="05000000000000000000" pitchFamily="2" charset="2"/>
              <a:buChar char="ü"/>
            </a:pPr>
            <a:r>
              <a:rPr lang="en-GB" dirty="0" smtClean="0"/>
              <a:t>Up to 25 Hz pulse rep. rate</a:t>
            </a:r>
          </a:p>
        </p:txBody>
      </p:sp>
      <p:sp>
        <p:nvSpPr>
          <p:cNvPr id="117" name="TextBox 116"/>
          <p:cNvSpPr txBox="1"/>
          <p:nvPr/>
        </p:nvSpPr>
        <p:spPr>
          <a:xfrm>
            <a:off x="2848073" y="1140820"/>
            <a:ext cx="2538620" cy="923330"/>
          </a:xfrm>
          <a:prstGeom prst="rect">
            <a:avLst/>
          </a:prstGeom>
          <a:noFill/>
        </p:spPr>
        <p:txBody>
          <a:bodyPr wrap="square" rtlCol="0">
            <a:spAutoFit/>
          </a:bodyPr>
          <a:lstStyle/>
          <a:p>
            <a:r>
              <a:rPr lang="en-GB" b="1" dirty="0" smtClean="0"/>
              <a:t>12 GHz RF:</a:t>
            </a:r>
            <a:endParaRPr lang="en-GB" b="1" dirty="0"/>
          </a:p>
          <a:p>
            <a:pPr marL="285750" indent="-285750">
              <a:buFont typeface="Wingdings" panose="05000000000000000000" pitchFamily="2" charset="2"/>
              <a:buChar char="ü"/>
            </a:pPr>
            <a:r>
              <a:rPr lang="en-GB" dirty="0"/>
              <a:t>90 </a:t>
            </a:r>
            <a:r>
              <a:rPr lang="en-GB" dirty="0" smtClean="0"/>
              <a:t>MW RF power</a:t>
            </a:r>
          </a:p>
          <a:p>
            <a:pPr marL="285750" indent="-285750">
              <a:buFont typeface="Wingdings" panose="05000000000000000000" pitchFamily="2" charset="2"/>
              <a:buChar char="ü"/>
            </a:pPr>
            <a:r>
              <a:rPr lang="en-GB" dirty="0" smtClean="0"/>
              <a:t>Up to 50 Hz rep. rate </a:t>
            </a:r>
          </a:p>
        </p:txBody>
      </p:sp>
      <p:sp>
        <p:nvSpPr>
          <p:cNvPr id="71" name="Rounded Rectangle 70"/>
          <p:cNvSpPr/>
          <p:nvPr/>
        </p:nvSpPr>
        <p:spPr>
          <a:xfrm>
            <a:off x="76200" y="5494820"/>
            <a:ext cx="678752" cy="448780"/>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Gun</a:t>
            </a:r>
            <a:endParaRPr lang="en-GB" b="1" dirty="0">
              <a:solidFill>
                <a:schemeClr val="tx1"/>
              </a:solidFill>
            </a:endParaRPr>
          </a:p>
        </p:txBody>
      </p:sp>
      <p:sp>
        <p:nvSpPr>
          <p:cNvPr id="4" name="TextBox 3"/>
          <p:cNvSpPr txBox="1"/>
          <p:nvPr/>
        </p:nvSpPr>
        <p:spPr>
          <a:xfrm rot="5400000">
            <a:off x="6998533" y="2783699"/>
            <a:ext cx="2750070" cy="369332"/>
          </a:xfrm>
          <a:prstGeom prst="rect">
            <a:avLst/>
          </a:prstGeom>
          <a:noFill/>
        </p:spPr>
        <p:txBody>
          <a:bodyPr wrap="square" rtlCol="0">
            <a:spAutoFit/>
          </a:bodyPr>
          <a:lstStyle/>
          <a:p>
            <a:r>
              <a:rPr lang="en-GB" dirty="0" smtClean="0"/>
              <a:t>35 m low loss waveguide</a:t>
            </a:r>
            <a:endParaRPr lang="en-GB" dirty="0"/>
          </a:p>
        </p:txBody>
      </p:sp>
      <p:sp>
        <p:nvSpPr>
          <p:cNvPr id="5" name="Rectangle 4"/>
          <p:cNvSpPr/>
          <p:nvPr/>
        </p:nvSpPr>
        <p:spPr>
          <a:xfrm>
            <a:off x="336415" y="2819400"/>
            <a:ext cx="1955009" cy="3178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CTF3 Injector</a:t>
            </a:r>
            <a:endParaRPr lang="en-GB" b="1" dirty="0">
              <a:solidFill>
                <a:schemeClr val="tx1"/>
              </a:solidFill>
            </a:endParaRPr>
          </a:p>
        </p:txBody>
      </p:sp>
      <p:sp>
        <p:nvSpPr>
          <p:cNvPr id="73" name="Flowchart: Summing Junction 72"/>
          <p:cNvSpPr/>
          <p:nvPr/>
        </p:nvSpPr>
        <p:spPr>
          <a:xfrm>
            <a:off x="1956268" y="5666086"/>
            <a:ext cx="218952" cy="21577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Flowchart: Summing Junction 73"/>
          <p:cNvSpPr/>
          <p:nvPr/>
        </p:nvSpPr>
        <p:spPr>
          <a:xfrm>
            <a:off x="2198101" y="5666086"/>
            <a:ext cx="218952" cy="21577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Flowchart: Summing Junction 74"/>
          <p:cNvSpPr/>
          <p:nvPr/>
        </p:nvSpPr>
        <p:spPr>
          <a:xfrm>
            <a:off x="4231563" y="5671045"/>
            <a:ext cx="218952" cy="21577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Flowchart: Summing Junction 75"/>
          <p:cNvSpPr/>
          <p:nvPr/>
        </p:nvSpPr>
        <p:spPr>
          <a:xfrm>
            <a:off x="4457467" y="5671045"/>
            <a:ext cx="218952" cy="21577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Flowchart: Summing Junction 76"/>
          <p:cNvSpPr/>
          <p:nvPr/>
        </p:nvSpPr>
        <p:spPr>
          <a:xfrm>
            <a:off x="5093776" y="5663247"/>
            <a:ext cx="218952" cy="21577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Flowchart: Summing Junction 77"/>
          <p:cNvSpPr/>
          <p:nvPr/>
        </p:nvSpPr>
        <p:spPr>
          <a:xfrm>
            <a:off x="5317981" y="5661943"/>
            <a:ext cx="218952" cy="21577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Flowchart: Summing Junction 78"/>
          <p:cNvSpPr/>
          <p:nvPr/>
        </p:nvSpPr>
        <p:spPr>
          <a:xfrm>
            <a:off x="3613785" y="5670699"/>
            <a:ext cx="218952" cy="21577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Flowchart: Summing Junction 79"/>
          <p:cNvSpPr/>
          <p:nvPr/>
        </p:nvSpPr>
        <p:spPr>
          <a:xfrm>
            <a:off x="3369899" y="5671045"/>
            <a:ext cx="218952" cy="21577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Folded Corner 80"/>
          <p:cNvSpPr/>
          <p:nvPr/>
        </p:nvSpPr>
        <p:spPr>
          <a:xfrm>
            <a:off x="5762828" y="3886200"/>
            <a:ext cx="2269081" cy="1282779"/>
          </a:xfrm>
          <a:prstGeom prst="foldedCorner">
            <a:avLst>
              <a:gd name="adj" fmla="val 0"/>
            </a:avLst>
          </a:prstGeom>
        </p:spPr>
        <p:style>
          <a:lnRef idx="1">
            <a:schemeClr val="accent1"/>
          </a:lnRef>
          <a:fillRef idx="2">
            <a:schemeClr val="accent1"/>
          </a:fillRef>
          <a:effectRef idx="1">
            <a:schemeClr val="accent1"/>
          </a:effectRef>
          <a:fontRef idx="minor">
            <a:schemeClr val="dk1"/>
          </a:fontRef>
        </p:style>
        <p:txBody>
          <a:bodyPr rtlCol="0" anchor="ctr"/>
          <a:lstStyle/>
          <a:p>
            <a:r>
              <a:rPr lang="en-GB" b="1" dirty="0" smtClean="0"/>
              <a:t>Structure (T24):</a:t>
            </a:r>
          </a:p>
          <a:p>
            <a:pPr marL="285750" indent="-285750">
              <a:buFont typeface="Arial" panose="020B0604020202020204" pitchFamily="34" charset="0"/>
              <a:buChar char="•"/>
            </a:pPr>
            <a:r>
              <a:rPr lang="en-GB" b="1" dirty="0" smtClean="0"/>
              <a:t>24 cells</a:t>
            </a:r>
            <a:r>
              <a:rPr lang="en-GB" dirty="0" smtClean="0"/>
              <a:t> </a:t>
            </a:r>
          </a:p>
          <a:p>
            <a:pPr marL="285750" indent="-285750">
              <a:buFont typeface="Arial" panose="020B0604020202020204" pitchFamily="34" charset="0"/>
              <a:buChar char="•"/>
            </a:pPr>
            <a:r>
              <a:rPr lang="en-GB" b="1" dirty="0" smtClean="0"/>
              <a:t>T</a:t>
            </a:r>
            <a:r>
              <a:rPr lang="en-GB" dirty="0" smtClean="0"/>
              <a:t>apered linearly </a:t>
            </a:r>
          </a:p>
          <a:p>
            <a:pPr marL="285750" indent="-285750">
              <a:buFont typeface="Arial" panose="020B0604020202020204" pitchFamily="34" charset="0"/>
              <a:buChar char="•"/>
            </a:pPr>
            <a:r>
              <a:rPr lang="en-GB" dirty="0" smtClean="0"/>
              <a:t>No HOM </a:t>
            </a:r>
            <a:r>
              <a:rPr lang="en-GB" b="1" strike="sngStrike" dirty="0" smtClean="0"/>
              <a:t>D</a:t>
            </a:r>
            <a:r>
              <a:rPr lang="en-GB" dirty="0" smtClean="0"/>
              <a:t>amping</a:t>
            </a:r>
          </a:p>
        </p:txBody>
      </p:sp>
      <p:sp>
        <p:nvSpPr>
          <p:cNvPr id="6" name="Right Arrow 5"/>
          <p:cNvSpPr/>
          <p:nvPr/>
        </p:nvSpPr>
        <p:spPr>
          <a:xfrm rot="2963118">
            <a:off x="7543801" y="5313847"/>
            <a:ext cx="457200" cy="2365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497381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Control and DAQ system</a:t>
            </a:r>
            <a:endParaRPr lang="en-GB" sz="3600" dirty="0">
              <a:solidFill>
                <a:srgbClr val="FFFF00"/>
              </a:solidFill>
            </a:endParaRPr>
          </a:p>
        </p:txBody>
      </p:sp>
      <p:grpSp>
        <p:nvGrpSpPr>
          <p:cNvPr id="13" name="Group 12"/>
          <p:cNvGrpSpPr/>
          <p:nvPr/>
        </p:nvGrpSpPr>
        <p:grpSpPr>
          <a:xfrm>
            <a:off x="162801" y="538200"/>
            <a:ext cx="9514599" cy="4054125"/>
            <a:chOff x="162801" y="538200"/>
            <a:chExt cx="9514599" cy="4054125"/>
          </a:xfrm>
        </p:grpSpPr>
        <p:graphicFrame>
          <p:nvGraphicFramePr>
            <p:cNvPr id="4" name="Object 3"/>
            <p:cNvGraphicFramePr>
              <a:graphicFrameLocks noChangeAspect="1"/>
            </p:cNvGraphicFramePr>
            <p:nvPr>
              <p:extLst>
                <p:ext uri="{D42A27DB-BD31-4B8C-83A1-F6EECF244321}">
                  <p14:modId xmlns:p14="http://schemas.microsoft.com/office/powerpoint/2010/main" val="4003813058"/>
                </p:ext>
              </p:extLst>
            </p:nvPr>
          </p:nvGraphicFramePr>
          <p:xfrm>
            <a:off x="4319165" y="538200"/>
            <a:ext cx="5358235" cy="4054125"/>
          </p:xfrm>
          <a:graphic>
            <a:graphicData uri="http://schemas.openxmlformats.org/presentationml/2006/ole">
              <mc:AlternateContent xmlns:mc="http://schemas.openxmlformats.org/markup-compatibility/2006">
                <mc:Choice xmlns:v="urn:schemas-microsoft-com:vml" Requires="v">
                  <p:oleObj spid="_x0000_s10494" name="Visio" r:id="rId4" imgW="4259672" imgH="3223368" progId="Visio.Drawing.15">
                    <p:embed/>
                  </p:oleObj>
                </mc:Choice>
                <mc:Fallback>
                  <p:oleObj name="Visio" r:id="rId4" imgW="4259672" imgH="3223368" progId="Visio.Drawing.15">
                    <p:embed/>
                    <p:pic>
                      <p:nvPicPr>
                        <p:cNvPr id="0" name=""/>
                        <p:cNvPicPr/>
                        <p:nvPr/>
                      </p:nvPicPr>
                      <p:blipFill>
                        <a:blip r:embed="rId5"/>
                        <a:stretch>
                          <a:fillRect/>
                        </a:stretch>
                      </p:blipFill>
                      <p:spPr>
                        <a:xfrm>
                          <a:off x="4319165" y="538200"/>
                          <a:ext cx="5358235" cy="4054125"/>
                        </a:xfrm>
                        <a:prstGeom prst="rect">
                          <a:avLst/>
                        </a:prstGeom>
                      </p:spPr>
                    </p:pic>
                  </p:oleObj>
                </mc:Fallback>
              </mc:AlternateContent>
            </a:graphicData>
          </a:graphic>
        </p:graphicFrame>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2801" y="1371600"/>
              <a:ext cx="4191000" cy="2159441"/>
            </a:xfrm>
            <a:prstGeom prst="rect">
              <a:avLst/>
            </a:prstGeom>
          </p:spPr>
        </p:pic>
        <p:cxnSp>
          <p:nvCxnSpPr>
            <p:cNvPr id="12" name="Straight Arrow Connector 11"/>
            <p:cNvCxnSpPr/>
            <p:nvPr/>
          </p:nvCxnSpPr>
          <p:spPr>
            <a:xfrm flipH="1">
              <a:off x="4319165" y="2286000"/>
              <a:ext cx="786235"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381000" y="3810000"/>
            <a:ext cx="3810000" cy="147732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b="1" u="sng" dirty="0" smtClean="0"/>
              <a:t>PXI NI unit:</a:t>
            </a:r>
          </a:p>
          <a:p>
            <a:pPr marL="285750" indent="-285750">
              <a:buFont typeface="Wingdings" panose="05000000000000000000" pitchFamily="2" charset="2"/>
              <a:buChar char="§"/>
            </a:pPr>
            <a:r>
              <a:rPr lang="en-GB" dirty="0" smtClean="0"/>
              <a:t>Real time </a:t>
            </a:r>
            <a:r>
              <a:rPr lang="en-GB" b="1" dirty="0" smtClean="0"/>
              <a:t>interlocking</a:t>
            </a:r>
          </a:p>
          <a:p>
            <a:pPr marL="285750" indent="-285750">
              <a:buFont typeface="Wingdings" panose="05000000000000000000" pitchFamily="2" charset="2"/>
              <a:buChar char="§"/>
            </a:pPr>
            <a:r>
              <a:rPr lang="en-GB" b="1" dirty="0" smtClean="0"/>
              <a:t>Data taking </a:t>
            </a:r>
            <a:r>
              <a:rPr lang="en-GB" dirty="0" smtClean="0"/>
              <a:t>and storage</a:t>
            </a:r>
          </a:p>
          <a:p>
            <a:pPr marL="285750" indent="-285750">
              <a:buFont typeface="Wingdings" panose="05000000000000000000" pitchFamily="2" charset="2"/>
              <a:buChar char="§"/>
            </a:pPr>
            <a:r>
              <a:rPr lang="en-GB" dirty="0" smtClean="0"/>
              <a:t>12 GHz RF </a:t>
            </a:r>
            <a:r>
              <a:rPr lang="en-GB" b="1" dirty="0" smtClean="0"/>
              <a:t>control</a:t>
            </a:r>
          </a:p>
          <a:p>
            <a:pPr marL="285750" indent="-285750">
              <a:buFont typeface="Wingdings" panose="05000000000000000000" pitchFamily="2" charset="2"/>
              <a:buChar char="§"/>
            </a:pPr>
            <a:r>
              <a:rPr lang="en-GB" b="1" dirty="0" smtClean="0"/>
              <a:t>User interfaced </a:t>
            </a:r>
            <a:r>
              <a:rPr lang="en-GB" dirty="0" smtClean="0"/>
              <a:t>with </a:t>
            </a:r>
            <a:r>
              <a:rPr lang="en-GB" dirty="0" err="1" smtClean="0"/>
              <a:t>Labview</a:t>
            </a:r>
            <a:endParaRPr lang="en-GB" dirty="0" smtClean="0"/>
          </a:p>
        </p:txBody>
      </p:sp>
    </p:spTree>
    <p:extLst>
      <p:ext uri="{BB962C8B-B14F-4D97-AF65-F5344CB8AC3E}">
        <p14:creationId xmlns:p14="http://schemas.microsoft.com/office/powerpoint/2010/main" val="24625459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438400" y="3505200"/>
            <a:ext cx="6643568" cy="3095375"/>
          </a:xfrm>
          <a:prstGeom prst="rect">
            <a:avLst/>
          </a:prstGeom>
        </p:spPr>
      </p:pic>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RF – Beam Phase adjustment</a:t>
            </a:r>
            <a:endParaRPr lang="en-GB" sz="3600" dirty="0">
              <a:solidFill>
                <a:srgbClr val="FFFF00"/>
              </a:solidFill>
            </a:endParaRP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03751" y="533400"/>
            <a:ext cx="4107536" cy="2979678"/>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4800" y="609600"/>
            <a:ext cx="3817951" cy="3017782"/>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1438" y="3627382"/>
            <a:ext cx="4084674" cy="2987299"/>
          </a:xfrm>
          <a:prstGeom prst="rect">
            <a:avLst/>
          </a:prstGeom>
        </p:spPr>
      </p:pic>
      <p:sp>
        <p:nvSpPr>
          <p:cNvPr id="12" name="TextBox 11"/>
          <p:cNvSpPr txBox="1"/>
          <p:nvPr/>
        </p:nvSpPr>
        <p:spPr>
          <a:xfrm>
            <a:off x="1447800" y="2330119"/>
            <a:ext cx="1828800" cy="369332"/>
          </a:xfrm>
          <a:prstGeom prst="rect">
            <a:avLst/>
          </a:prstGeom>
          <a:noFill/>
        </p:spPr>
        <p:txBody>
          <a:bodyPr wrap="square" rtlCol="0">
            <a:spAutoFit/>
          </a:bodyPr>
          <a:lstStyle/>
          <a:p>
            <a:r>
              <a:rPr lang="en-GB" dirty="0" smtClean="0">
                <a:solidFill>
                  <a:srgbClr val="FFFF00"/>
                </a:solidFill>
              </a:rPr>
              <a:t>RF Phase</a:t>
            </a:r>
            <a:endParaRPr lang="en-GB" dirty="0">
              <a:solidFill>
                <a:srgbClr val="FFFF00"/>
              </a:solidFill>
            </a:endParaRPr>
          </a:p>
        </p:txBody>
      </p:sp>
      <p:sp>
        <p:nvSpPr>
          <p:cNvPr id="13" name="TextBox 12"/>
          <p:cNvSpPr txBox="1"/>
          <p:nvPr/>
        </p:nvSpPr>
        <p:spPr>
          <a:xfrm>
            <a:off x="6103428" y="2330119"/>
            <a:ext cx="1828800" cy="369332"/>
          </a:xfrm>
          <a:prstGeom prst="rect">
            <a:avLst/>
          </a:prstGeom>
          <a:noFill/>
        </p:spPr>
        <p:txBody>
          <a:bodyPr wrap="square" rtlCol="0">
            <a:spAutoFit/>
          </a:bodyPr>
          <a:lstStyle/>
          <a:p>
            <a:r>
              <a:rPr lang="en-GB" dirty="0" smtClean="0">
                <a:solidFill>
                  <a:srgbClr val="FFFF00"/>
                </a:solidFill>
              </a:rPr>
              <a:t>Beam Phase</a:t>
            </a:r>
            <a:endParaRPr lang="en-GB" dirty="0">
              <a:solidFill>
                <a:srgbClr val="FFFF00"/>
              </a:solidFill>
            </a:endParaRPr>
          </a:p>
        </p:txBody>
      </p:sp>
      <p:sp>
        <p:nvSpPr>
          <p:cNvPr id="14" name="TextBox 13"/>
          <p:cNvSpPr txBox="1"/>
          <p:nvPr/>
        </p:nvSpPr>
        <p:spPr>
          <a:xfrm>
            <a:off x="1299374" y="4888468"/>
            <a:ext cx="1977225" cy="646331"/>
          </a:xfrm>
          <a:prstGeom prst="rect">
            <a:avLst/>
          </a:prstGeom>
          <a:noFill/>
        </p:spPr>
        <p:txBody>
          <a:bodyPr wrap="square" rtlCol="0">
            <a:spAutoFit/>
          </a:bodyPr>
          <a:lstStyle/>
          <a:p>
            <a:r>
              <a:rPr lang="en-GB" dirty="0" smtClean="0">
                <a:solidFill>
                  <a:srgbClr val="FFFF00"/>
                </a:solidFill>
              </a:rPr>
              <a:t>Beam + RF Phase</a:t>
            </a:r>
          </a:p>
          <a:p>
            <a:r>
              <a:rPr lang="en-GB" dirty="0">
                <a:solidFill>
                  <a:srgbClr val="FFFF00"/>
                </a:solidFill>
              </a:rPr>
              <a:t>w</a:t>
            </a:r>
            <a:r>
              <a:rPr lang="en-GB" dirty="0" smtClean="0">
                <a:solidFill>
                  <a:srgbClr val="FFFF00"/>
                </a:solidFill>
              </a:rPr>
              <a:t>ith correct slope</a:t>
            </a:r>
            <a:endParaRPr lang="en-GB" dirty="0">
              <a:solidFill>
                <a:srgbClr val="FFFF00"/>
              </a:solidFill>
            </a:endParaRPr>
          </a:p>
        </p:txBody>
      </p:sp>
      <p:sp>
        <p:nvSpPr>
          <p:cNvPr id="15" name="TextBox 14"/>
          <p:cNvSpPr txBox="1"/>
          <p:nvPr/>
        </p:nvSpPr>
        <p:spPr>
          <a:xfrm>
            <a:off x="5391676" y="5424285"/>
            <a:ext cx="1828800" cy="646331"/>
          </a:xfrm>
          <a:prstGeom prst="rect">
            <a:avLst/>
          </a:prstGeom>
          <a:noFill/>
        </p:spPr>
        <p:txBody>
          <a:bodyPr wrap="square" rtlCol="0">
            <a:spAutoFit/>
          </a:bodyPr>
          <a:lstStyle/>
          <a:p>
            <a:r>
              <a:rPr lang="en-GB" dirty="0" smtClean="0">
                <a:solidFill>
                  <a:srgbClr val="FFFF00"/>
                </a:solidFill>
              </a:rPr>
              <a:t>Phase function programed</a:t>
            </a:r>
            <a:endParaRPr lang="en-GB" dirty="0">
              <a:solidFill>
                <a:srgbClr val="FFFF00"/>
              </a:solidFill>
            </a:endParaRPr>
          </a:p>
        </p:txBody>
      </p:sp>
      <p:sp>
        <p:nvSpPr>
          <p:cNvPr id="16" name="Rectangle 15"/>
          <p:cNvSpPr/>
          <p:nvPr/>
        </p:nvSpPr>
        <p:spPr>
          <a:xfrm>
            <a:off x="3962400" y="3276600"/>
            <a:ext cx="2057400" cy="13530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Phase variation along the pulse is around 10 degrees</a:t>
            </a:r>
          </a:p>
        </p:txBody>
      </p:sp>
      <p:cxnSp>
        <p:nvCxnSpPr>
          <p:cNvPr id="6" name="Straight Arrow Connector 5"/>
          <p:cNvCxnSpPr/>
          <p:nvPr/>
        </p:nvCxnSpPr>
        <p:spPr>
          <a:xfrm>
            <a:off x="7543800" y="5257800"/>
            <a:ext cx="762000" cy="0"/>
          </a:xfrm>
          <a:prstGeom prst="straightConnector1">
            <a:avLst/>
          </a:prstGeom>
          <a:ln w="38100">
            <a:solidFill>
              <a:srgbClr val="FFFF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505581" y="5375190"/>
            <a:ext cx="800219" cy="369332"/>
          </a:xfrm>
          <a:prstGeom prst="rect">
            <a:avLst/>
          </a:prstGeom>
          <a:noFill/>
        </p:spPr>
        <p:txBody>
          <a:bodyPr wrap="none" rtlCol="0">
            <a:spAutoFit/>
          </a:bodyPr>
          <a:lstStyle/>
          <a:p>
            <a:r>
              <a:rPr lang="en-GB" dirty="0" smtClean="0">
                <a:solidFill>
                  <a:srgbClr val="FFFF00"/>
                </a:solidFill>
              </a:rPr>
              <a:t>200 ns</a:t>
            </a:r>
            <a:endParaRPr lang="en-GB" dirty="0">
              <a:solidFill>
                <a:srgbClr val="FFFF00"/>
              </a:solidFill>
            </a:endParaRPr>
          </a:p>
        </p:txBody>
      </p:sp>
    </p:spTree>
    <p:extLst>
      <p:ext uri="{BB962C8B-B14F-4D97-AF65-F5344CB8AC3E}">
        <p14:creationId xmlns:p14="http://schemas.microsoft.com/office/powerpoint/2010/main" val="20391478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Big improvements in hardware/software</a:t>
            </a:r>
            <a:endParaRPr lang="en-GB" sz="3600" dirty="0">
              <a:solidFill>
                <a:srgbClr val="FFFF00"/>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2739403"/>
            <a:ext cx="5638800" cy="2518397"/>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2622" y="734819"/>
            <a:ext cx="3092144" cy="4141981"/>
          </a:xfrm>
          <a:prstGeom prst="rect">
            <a:avLst/>
          </a:prstGeom>
        </p:spPr>
      </p:pic>
      <p:sp>
        <p:nvSpPr>
          <p:cNvPr id="8" name="TextBox 7"/>
          <p:cNvSpPr txBox="1"/>
          <p:nvPr/>
        </p:nvSpPr>
        <p:spPr>
          <a:xfrm>
            <a:off x="152400" y="838200"/>
            <a:ext cx="5638800" cy="175432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dirty="0" smtClean="0"/>
              <a:t>Big effort was done improving acquisition and control system:</a:t>
            </a:r>
          </a:p>
          <a:p>
            <a:pPr marL="285750" indent="-285750">
              <a:buFontTx/>
              <a:buChar char="-"/>
            </a:pPr>
            <a:r>
              <a:rPr lang="en-GB" dirty="0" smtClean="0"/>
              <a:t>Implementation of beam control</a:t>
            </a:r>
          </a:p>
          <a:p>
            <a:pPr marL="285750" indent="-285750">
              <a:buFontTx/>
              <a:buChar char="-"/>
            </a:pPr>
            <a:r>
              <a:rPr lang="en-GB" dirty="0" smtClean="0"/>
              <a:t>Modifications of tuning algorithm (pulse compressor)</a:t>
            </a:r>
          </a:p>
          <a:p>
            <a:pPr marL="285750" indent="-285750">
              <a:buFontTx/>
              <a:buChar char="-"/>
            </a:pPr>
            <a:r>
              <a:rPr lang="en-GB" dirty="0" smtClean="0"/>
              <a:t>Debugging control and data logging</a:t>
            </a:r>
          </a:p>
          <a:p>
            <a:pPr marL="285750" indent="-285750">
              <a:buFontTx/>
              <a:buChar char="-"/>
            </a:pPr>
            <a:r>
              <a:rPr lang="en-GB" dirty="0" smtClean="0"/>
              <a:t>Running efficiency over period ~75%</a:t>
            </a:r>
            <a:endParaRPr lang="en-GB" dirty="0"/>
          </a:p>
        </p:txBody>
      </p:sp>
      <p:sp>
        <p:nvSpPr>
          <p:cNvPr id="12" name="TextBox 11"/>
          <p:cNvSpPr txBox="1"/>
          <p:nvPr/>
        </p:nvSpPr>
        <p:spPr>
          <a:xfrm rot="540434">
            <a:off x="6355176" y="4724400"/>
            <a:ext cx="2514600" cy="1754326"/>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GB" dirty="0" smtClean="0"/>
              <a:t>Thanks to </a:t>
            </a:r>
            <a:r>
              <a:rPr lang="en-GB" b="1" dirty="0" smtClean="0"/>
              <a:t>A. Degiovanni, D. Gamba, J. Giner, J. </a:t>
            </a:r>
            <a:r>
              <a:rPr lang="en-GB" b="1" dirty="0" err="1" smtClean="0"/>
              <a:t>Tagg</a:t>
            </a:r>
            <a:r>
              <a:rPr lang="en-GB" b="1" dirty="0" smtClean="0"/>
              <a:t>, F. </a:t>
            </a:r>
            <a:r>
              <a:rPr lang="en-GB" b="1" dirty="0" err="1" smtClean="0"/>
              <a:t>Tecker</a:t>
            </a:r>
            <a:r>
              <a:rPr lang="en-GB" b="1" dirty="0" smtClean="0"/>
              <a:t> and B. Woolley </a:t>
            </a:r>
            <a:r>
              <a:rPr lang="en-GB" dirty="0" smtClean="0"/>
              <a:t>for the efforts debugging and improving the software.</a:t>
            </a:r>
            <a:endParaRPr lang="en-GB" dirty="0"/>
          </a:p>
        </p:txBody>
      </p:sp>
      <p:sp>
        <p:nvSpPr>
          <p:cNvPr id="7" name="TextBox 6"/>
          <p:cNvSpPr txBox="1"/>
          <p:nvPr/>
        </p:nvSpPr>
        <p:spPr>
          <a:xfrm>
            <a:off x="381000" y="5602069"/>
            <a:ext cx="5257800"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dirty="0" smtClean="0">
                <a:solidFill>
                  <a:schemeClr val="tx1"/>
                </a:solidFill>
              </a:rPr>
              <a:t>We are successfully running the </a:t>
            </a:r>
            <a:r>
              <a:rPr lang="en-GB" b="1" dirty="0" smtClean="0">
                <a:solidFill>
                  <a:schemeClr val="tx1"/>
                </a:solidFill>
              </a:rPr>
              <a:t>first facility to test heavy beam-loaded high-gradient structures.</a:t>
            </a:r>
            <a:endParaRPr lang="fr-FR" b="1" dirty="0">
              <a:solidFill>
                <a:schemeClr val="tx1"/>
              </a:solidFill>
            </a:endParaRPr>
          </a:p>
        </p:txBody>
      </p:sp>
    </p:spTree>
    <p:extLst>
      <p:ext uri="{BB962C8B-B14F-4D97-AF65-F5344CB8AC3E}">
        <p14:creationId xmlns:p14="http://schemas.microsoft.com/office/powerpoint/2010/main" val="3607077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995842" y="4027888"/>
            <a:ext cx="3919503" cy="2496827"/>
            <a:chOff x="5105400" y="663829"/>
            <a:chExt cx="3919503" cy="2496827"/>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5400" y="663829"/>
              <a:ext cx="3919503" cy="2496827"/>
            </a:xfrm>
            <a:prstGeom prst="rect">
              <a:avLst/>
            </a:prstGeom>
          </p:spPr>
        </p:pic>
        <p:sp>
          <p:nvSpPr>
            <p:cNvPr id="15" name="TextBox 14"/>
            <p:cNvSpPr txBox="1"/>
            <p:nvPr/>
          </p:nvSpPr>
          <p:spPr>
            <a:xfrm>
              <a:off x="5943600" y="1295400"/>
              <a:ext cx="2209800" cy="646331"/>
            </a:xfrm>
            <a:prstGeom prst="rect">
              <a:avLst/>
            </a:prstGeom>
            <a:noFill/>
          </p:spPr>
          <p:txBody>
            <a:bodyPr wrap="square" rtlCol="0">
              <a:spAutoFit/>
            </a:bodyPr>
            <a:lstStyle/>
            <a:p>
              <a:r>
                <a:rPr lang="en-GB" dirty="0" smtClean="0">
                  <a:solidFill>
                    <a:srgbClr val="FFFF00"/>
                  </a:solidFill>
                </a:rPr>
                <a:t>Loaded output signal</a:t>
              </a:r>
            </a:p>
            <a:p>
              <a:r>
                <a:rPr lang="en-GB" dirty="0" smtClean="0">
                  <a:solidFill>
                    <a:srgbClr val="FFFF00"/>
                  </a:solidFill>
                </a:rPr>
                <a:t>(beam presence)</a:t>
              </a:r>
              <a:endParaRPr lang="en-GB" dirty="0">
                <a:solidFill>
                  <a:srgbClr val="FFFF00"/>
                </a:solidFill>
              </a:endParaRPr>
            </a:p>
          </p:txBody>
        </p:sp>
      </p:grpSp>
      <p:grpSp>
        <p:nvGrpSpPr>
          <p:cNvPr id="25" name="Group 24"/>
          <p:cNvGrpSpPr/>
          <p:nvPr/>
        </p:nvGrpSpPr>
        <p:grpSpPr>
          <a:xfrm>
            <a:off x="404091" y="3024703"/>
            <a:ext cx="8229599" cy="1074224"/>
            <a:chOff x="404091" y="3024703"/>
            <a:chExt cx="8229599" cy="1074224"/>
          </a:xfrm>
        </p:grpSpPr>
        <p:grpSp>
          <p:nvGrpSpPr>
            <p:cNvPr id="22" name="Group 21"/>
            <p:cNvGrpSpPr/>
            <p:nvPr/>
          </p:nvGrpSpPr>
          <p:grpSpPr>
            <a:xfrm>
              <a:off x="937491" y="3024703"/>
              <a:ext cx="7696199" cy="1074224"/>
              <a:chOff x="762000" y="2965978"/>
              <a:chExt cx="7696199" cy="1074224"/>
            </a:xfrm>
          </p:grpSpPr>
          <p:pic>
            <p:nvPicPr>
              <p:cNvPr id="17" name="Picture 16"/>
              <p:cNvPicPr/>
              <p:nvPr/>
            </p:nvPicPr>
            <p:blipFill>
              <a:blip r:embed="rId4"/>
              <a:stretch>
                <a:fillRect/>
              </a:stretch>
            </p:blipFill>
            <p:spPr>
              <a:xfrm>
                <a:off x="762001" y="2996247"/>
                <a:ext cx="7676144" cy="1043955"/>
              </a:xfrm>
              <a:prstGeom prst="rect">
                <a:avLst/>
              </a:prstGeom>
            </p:spPr>
          </p:pic>
          <p:sp>
            <p:nvSpPr>
              <p:cNvPr id="18" name="Rectangle 17"/>
              <p:cNvSpPr/>
              <p:nvPr/>
            </p:nvSpPr>
            <p:spPr>
              <a:xfrm>
                <a:off x="762000" y="3792228"/>
                <a:ext cx="7696199" cy="23790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7543800" y="3657600"/>
                <a:ext cx="304800" cy="134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990600" y="3657600"/>
                <a:ext cx="228600" cy="134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1881909" y="2965978"/>
                <a:ext cx="5105400" cy="4206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4" name="TextBox 23"/>
            <p:cNvSpPr txBox="1"/>
            <p:nvPr/>
          </p:nvSpPr>
          <p:spPr>
            <a:xfrm>
              <a:off x="404091" y="3476275"/>
              <a:ext cx="762000" cy="382602"/>
            </a:xfrm>
            <a:prstGeom prst="rect">
              <a:avLst/>
            </a:prstGeom>
            <a:noFill/>
          </p:spPr>
          <p:txBody>
            <a:bodyPr wrap="square" rtlCol="0">
              <a:spAutoFit/>
            </a:bodyPr>
            <a:lstStyle/>
            <a:p>
              <a:r>
                <a:rPr lang="en-GB" b="1" dirty="0" smtClean="0"/>
                <a:t>Beam</a:t>
              </a:r>
              <a:endParaRPr lang="en-GB" b="1" dirty="0"/>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How the signals looks like?</a:t>
            </a:r>
            <a:endParaRPr lang="en-GB" sz="3600" dirty="0">
              <a:solidFill>
                <a:srgbClr val="FFFF00"/>
              </a:solidFill>
            </a:endParaRPr>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609600"/>
            <a:ext cx="3919503" cy="2551056"/>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400" y="4114800"/>
            <a:ext cx="3919503" cy="2309298"/>
          </a:xfrm>
          <a:prstGeom prst="rect">
            <a:avLst/>
          </a:prstGeom>
        </p:spPr>
      </p:pic>
      <p:sp>
        <p:nvSpPr>
          <p:cNvPr id="13" name="TextBox 12"/>
          <p:cNvSpPr txBox="1"/>
          <p:nvPr/>
        </p:nvSpPr>
        <p:spPr>
          <a:xfrm>
            <a:off x="1295400" y="1295400"/>
            <a:ext cx="1752600" cy="369332"/>
          </a:xfrm>
          <a:prstGeom prst="rect">
            <a:avLst/>
          </a:prstGeom>
          <a:noFill/>
        </p:spPr>
        <p:txBody>
          <a:bodyPr wrap="square" rtlCol="0">
            <a:spAutoFit/>
          </a:bodyPr>
          <a:lstStyle/>
          <a:p>
            <a:r>
              <a:rPr lang="en-GB" dirty="0" smtClean="0">
                <a:solidFill>
                  <a:srgbClr val="FFFF00"/>
                </a:solidFill>
              </a:rPr>
              <a:t>Incident Signal</a:t>
            </a:r>
            <a:endParaRPr lang="en-GB" dirty="0">
              <a:solidFill>
                <a:srgbClr val="FFFF00"/>
              </a:solidFill>
            </a:endParaRPr>
          </a:p>
        </p:txBody>
      </p:sp>
      <p:sp>
        <p:nvSpPr>
          <p:cNvPr id="14" name="TextBox 13"/>
          <p:cNvSpPr txBox="1"/>
          <p:nvPr/>
        </p:nvSpPr>
        <p:spPr>
          <a:xfrm>
            <a:off x="1371600" y="4964668"/>
            <a:ext cx="1752600" cy="369332"/>
          </a:xfrm>
          <a:prstGeom prst="rect">
            <a:avLst/>
          </a:prstGeom>
          <a:noFill/>
        </p:spPr>
        <p:txBody>
          <a:bodyPr wrap="square" rtlCol="0">
            <a:spAutoFit/>
          </a:bodyPr>
          <a:lstStyle/>
          <a:p>
            <a:r>
              <a:rPr lang="en-GB" dirty="0" smtClean="0">
                <a:solidFill>
                  <a:srgbClr val="FFFF00"/>
                </a:solidFill>
              </a:rPr>
              <a:t>Reflected Signal</a:t>
            </a:r>
            <a:endParaRPr lang="en-GB" dirty="0">
              <a:solidFill>
                <a:srgbClr val="FFFF00"/>
              </a:solidFill>
            </a:endParaRPr>
          </a:p>
        </p:txBody>
      </p:sp>
      <p:grpSp>
        <p:nvGrpSpPr>
          <p:cNvPr id="5" name="Group 4"/>
          <p:cNvGrpSpPr/>
          <p:nvPr/>
        </p:nvGrpSpPr>
        <p:grpSpPr>
          <a:xfrm>
            <a:off x="4853985" y="533400"/>
            <a:ext cx="3981585" cy="2458494"/>
            <a:chOff x="4980305" y="4040202"/>
            <a:chExt cx="3981585" cy="2458494"/>
          </a:xfrm>
        </p:grpSpPr>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80305" y="4040202"/>
              <a:ext cx="3981585" cy="2458494"/>
            </a:xfrm>
            <a:prstGeom prst="rect">
              <a:avLst/>
            </a:prstGeom>
          </p:spPr>
        </p:pic>
        <p:sp>
          <p:nvSpPr>
            <p:cNvPr id="16" name="TextBox 15"/>
            <p:cNvSpPr txBox="1"/>
            <p:nvPr/>
          </p:nvSpPr>
          <p:spPr>
            <a:xfrm>
              <a:off x="5562600" y="4192602"/>
              <a:ext cx="2446055" cy="646331"/>
            </a:xfrm>
            <a:prstGeom prst="rect">
              <a:avLst/>
            </a:prstGeom>
            <a:noFill/>
          </p:spPr>
          <p:txBody>
            <a:bodyPr wrap="square" rtlCol="0">
              <a:spAutoFit/>
            </a:bodyPr>
            <a:lstStyle/>
            <a:p>
              <a:r>
                <a:rPr lang="en-GB" dirty="0" smtClean="0">
                  <a:solidFill>
                    <a:srgbClr val="FFFF00"/>
                  </a:solidFill>
                </a:rPr>
                <a:t>Unloaded output signal</a:t>
              </a:r>
            </a:p>
            <a:p>
              <a:r>
                <a:rPr lang="en-GB" dirty="0" smtClean="0">
                  <a:solidFill>
                    <a:srgbClr val="FFFF00"/>
                  </a:solidFill>
                </a:rPr>
                <a:t>(No beam presence)</a:t>
              </a:r>
              <a:endParaRPr lang="en-GB" dirty="0">
                <a:solidFill>
                  <a:srgbClr val="FFFF00"/>
                </a:solidFill>
              </a:endParaRPr>
            </a:p>
          </p:txBody>
        </p:sp>
      </p:grpSp>
      <p:sp>
        <p:nvSpPr>
          <p:cNvPr id="26" name="Bent Arrow 25"/>
          <p:cNvSpPr/>
          <p:nvPr/>
        </p:nvSpPr>
        <p:spPr>
          <a:xfrm rot="5400000">
            <a:off x="6431065" y="3649136"/>
            <a:ext cx="571500" cy="685800"/>
          </a:xfrm>
          <a:prstGeom prst="bentArrow">
            <a:avLst>
              <a:gd name="adj1" fmla="val 11667"/>
              <a:gd name="adj2" fmla="val 24259"/>
              <a:gd name="adj3" fmla="val 25000"/>
              <a:gd name="adj4" fmla="val 4375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8" name="Bent Arrow 27"/>
          <p:cNvSpPr/>
          <p:nvPr/>
        </p:nvSpPr>
        <p:spPr>
          <a:xfrm rot="10800000" flipH="1">
            <a:off x="2217443" y="2760855"/>
            <a:ext cx="571500" cy="944850"/>
          </a:xfrm>
          <a:prstGeom prst="bentArrow">
            <a:avLst>
              <a:gd name="adj1" fmla="val 11667"/>
              <a:gd name="adj2" fmla="val 24259"/>
              <a:gd name="adj3" fmla="val 25000"/>
              <a:gd name="adj4" fmla="val 43750"/>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solidFill>
                <a:schemeClr val="tx1"/>
              </a:solidFill>
            </a:endParaRPr>
          </a:p>
        </p:txBody>
      </p:sp>
      <p:sp>
        <p:nvSpPr>
          <p:cNvPr id="29" name="Bent Arrow 28"/>
          <p:cNvSpPr/>
          <p:nvPr/>
        </p:nvSpPr>
        <p:spPr>
          <a:xfrm rot="16200000" flipH="1">
            <a:off x="1931817" y="3868718"/>
            <a:ext cx="1002228" cy="685800"/>
          </a:xfrm>
          <a:prstGeom prst="bentArrow">
            <a:avLst>
              <a:gd name="adj1" fmla="val 11667"/>
              <a:gd name="adj2" fmla="val 24259"/>
              <a:gd name="adj3" fmla="val 25000"/>
              <a:gd name="adj4" fmla="val 4375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sp>
        <p:nvSpPr>
          <p:cNvPr id="27" name="Bent Arrow 26"/>
          <p:cNvSpPr/>
          <p:nvPr/>
        </p:nvSpPr>
        <p:spPr>
          <a:xfrm rot="5400000" flipH="1">
            <a:off x="6291575" y="2843195"/>
            <a:ext cx="850480" cy="685800"/>
          </a:xfrm>
          <a:prstGeom prst="bentArrow">
            <a:avLst>
              <a:gd name="adj1" fmla="val 11667"/>
              <a:gd name="adj2" fmla="val 24259"/>
              <a:gd name="adj3" fmla="val 25000"/>
              <a:gd name="adj4" fmla="val 4375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0960832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How do we detect breakdowns?</a:t>
            </a:r>
            <a:endParaRPr lang="en-GB" sz="3600" dirty="0">
              <a:solidFill>
                <a:srgbClr val="FFFF00"/>
              </a:solidFill>
            </a:endParaRP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7459" y="469605"/>
            <a:ext cx="8093141" cy="6119390"/>
          </a:xfrm>
          <a:prstGeom prst="rect">
            <a:avLst/>
          </a:prstGeom>
        </p:spPr>
      </p:pic>
      <p:sp>
        <p:nvSpPr>
          <p:cNvPr id="3" name="TextBox 2"/>
          <p:cNvSpPr txBox="1"/>
          <p:nvPr/>
        </p:nvSpPr>
        <p:spPr>
          <a:xfrm>
            <a:off x="3352800" y="3200400"/>
            <a:ext cx="3429000" cy="381000"/>
          </a:xfrm>
          <a:prstGeom prst="rect">
            <a:avLst/>
          </a:prstGeom>
          <a:noFill/>
        </p:spPr>
        <p:txBody>
          <a:bodyPr wrap="square" rtlCol="0">
            <a:spAutoFit/>
          </a:bodyPr>
          <a:lstStyle/>
          <a:p>
            <a:r>
              <a:rPr lang="en-GB" dirty="0" smtClean="0">
                <a:solidFill>
                  <a:srgbClr val="FF0000"/>
                </a:solidFill>
              </a:rPr>
              <a:t>Typical Unloaded Real Breakdown</a:t>
            </a:r>
            <a:endParaRPr lang="en-GB" dirty="0">
              <a:solidFill>
                <a:srgbClr val="FF0000"/>
              </a:solidFill>
            </a:endParaRPr>
          </a:p>
        </p:txBody>
      </p:sp>
    </p:spTree>
    <p:extLst>
      <p:ext uri="{BB962C8B-B14F-4D97-AF65-F5344CB8AC3E}">
        <p14:creationId xmlns:p14="http://schemas.microsoft.com/office/powerpoint/2010/main" val="18324214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Overview of running history</a:t>
            </a:r>
            <a:endParaRPr lang="en-GB" sz="3600" dirty="0">
              <a:solidFill>
                <a:srgbClr val="FFFF00"/>
              </a:solidFill>
            </a:endParaRPr>
          </a:p>
        </p:txBody>
      </p:sp>
      <p:sp>
        <p:nvSpPr>
          <p:cNvPr id="4" name="TextBox 3"/>
          <p:cNvSpPr txBox="1"/>
          <p:nvPr/>
        </p:nvSpPr>
        <p:spPr>
          <a:xfrm>
            <a:off x="5791200" y="6488668"/>
            <a:ext cx="3733800" cy="369332"/>
          </a:xfrm>
          <a:prstGeom prst="rect">
            <a:avLst/>
          </a:prstGeom>
          <a:noFill/>
        </p:spPr>
        <p:txBody>
          <a:bodyPr wrap="square" rtlCol="0">
            <a:spAutoFit/>
          </a:bodyPr>
          <a:lstStyle/>
          <a:p>
            <a:r>
              <a:rPr lang="en-GB" dirty="0" smtClean="0"/>
              <a:t>Data</a:t>
            </a:r>
            <a:r>
              <a:rPr lang="en-GB" dirty="0" smtClean="0"/>
              <a:t> </a:t>
            </a:r>
            <a:r>
              <a:rPr lang="en-GB" dirty="0" smtClean="0"/>
              <a:t>provided by A. Degiovanni</a:t>
            </a:r>
            <a:endParaRPr lang="en-GB"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835652"/>
            <a:ext cx="9144000" cy="4641348"/>
          </a:xfrm>
          <a:prstGeom prst="rect">
            <a:avLst/>
          </a:prstGeom>
        </p:spPr>
      </p:pic>
      <p:sp>
        <p:nvSpPr>
          <p:cNvPr id="5" name="TextBox 4"/>
          <p:cNvSpPr txBox="1"/>
          <p:nvPr/>
        </p:nvSpPr>
        <p:spPr>
          <a:xfrm>
            <a:off x="609600" y="649069"/>
            <a:ext cx="6553200" cy="646331"/>
          </a:xfrm>
          <a:prstGeom prst="rect">
            <a:avLst/>
          </a:prstGeom>
          <a:noFill/>
        </p:spPr>
        <p:txBody>
          <a:bodyPr wrap="square" rtlCol="0">
            <a:spAutoFit/>
          </a:bodyPr>
          <a:lstStyle/>
          <a:p>
            <a:r>
              <a:rPr lang="en-GB" dirty="0" smtClean="0"/>
              <a:t>Gradient normalized only to pulse width (not to number of BDs)</a:t>
            </a:r>
          </a:p>
          <a:p>
            <a:r>
              <a:rPr lang="en-GB" dirty="0" smtClean="0"/>
              <a:t>Number of BDs divided by 25.</a:t>
            </a:r>
            <a:endParaRPr lang="fr-FR" dirty="0"/>
          </a:p>
        </p:txBody>
      </p:sp>
      <mc:AlternateContent xmlns:mc="http://schemas.openxmlformats.org/markup-compatibility/2006">
        <mc:Choice xmlns:a14="http://schemas.microsoft.com/office/drawing/2010/main" Requires="a14">
          <p:sp>
            <p:nvSpPr>
              <p:cNvPr id="6" name="テキスト ボックス 5"/>
              <p:cNvSpPr txBox="1"/>
              <p:nvPr/>
            </p:nvSpPr>
            <p:spPr>
              <a:xfrm>
                <a:off x="6019800" y="1094959"/>
                <a:ext cx="2976881" cy="581441"/>
              </a:xfrm>
              <a:prstGeom prst="rect">
                <a:avLst/>
              </a:prstGeom>
              <a:noFill/>
            </p:spPr>
            <p:txBody>
              <a:bodyPr wrap="square" lIns="0" tIns="0" rIns="0" bIns="0" rtlCol="0">
                <a:spAutoFit/>
              </a:bodyPr>
              <a:lstStyle/>
              <a:p>
                <a:pPr algn="ctr"/>
                <a14:m>
                  <m:oMathPara xmlns:m="http://schemas.openxmlformats.org/officeDocument/2006/math">
                    <m:oMathParaPr>
                      <m:jc m:val="centerGroup"/>
                    </m:oMathParaPr>
                    <m:oMath xmlns:m="http://schemas.openxmlformats.org/officeDocument/2006/math">
                      <m:sSup>
                        <m:sSupPr>
                          <m:ctrlPr>
                            <a:rPr lang="en-US" altLang="ja-JP" sz="1350" i="1">
                              <a:latin typeface="Cambria Math"/>
                              <a:ea typeface="Cambria Math" panose="02040503050406030204" pitchFamily="18" charset="0"/>
                            </a:rPr>
                          </m:ctrlPr>
                        </m:sSupPr>
                        <m:e>
                          <m:r>
                            <a:rPr lang="en-US" altLang="ja-JP" sz="1350" i="1">
                              <a:latin typeface="Cambria Math" panose="02040503050406030204" pitchFamily="18" charset="0"/>
                            </a:rPr>
                            <m:t>𝐸</m:t>
                          </m:r>
                        </m:e>
                        <m:sup>
                          <m:r>
                            <a:rPr lang="en-US" altLang="ja-JP" sz="1350" i="1">
                              <a:latin typeface="Cambria Math" panose="02040503050406030204" pitchFamily="18" charset="0"/>
                              <a:ea typeface="Cambria Math" panose="02040503050406030204" pitchFamily="18" charset="0"/>
                            </a:rPr>
                            <m:t>∗</m:t>
                          </m:r>
                        </m:sup>
                      </m:sSup>
                      <m:r>
                        <a:rPr lang="en-US" altLang="ja-JP" sz="1350" i="1">
                          <a:latin typeface="Cambria Math" panose="02040503050406030204" pitchFamily="18" charset="0"/>
                        </a:rPr>
                        <m:t>=</m:t>
                      </m:r>
                      <m:r>
                        <a:rPr lang="en-US" altLang="ja-JP" sz="1350" i="1">
                          <a:latin typeface="Cambria Math" panose="02040503050406030204" pitchFamily="18" charset="0"/>
                        </a:rPr>
                        <m:t>𝐸</m:t>
                      </m:r>
                      <m:r>
                        <a:rPr lang="en-US" altLang="ja-JP" sz="1350" i="1">
                          <a:latin typeface="Cambria Math" panose="02040503050406030204" pitchFamily="18" charset="0"/>
                          <a:ea typeface="Cambria Math" panose="02040503050406030204" pitchFamily="18" charset="0"/>
                        </a:rPr>
                        <m:t>⋅</m:t>
                      </m:r>
                      <m:sSup>
                        <m:sSupPr>
                          <m:ctrlPr>
                            <a:rPr lang="en-US" altLang="ja-JP" sz="1350" i="1">
                              <a:latin typeface="Cambria Math"/>
                              <a:ea typeface="Cambria Math" panose="02040503050406030204" pitchFamily="18" charset="0"/>
                            </a:rPr>
                          </m:ctrlPr>
                        </m:sSupPr>
                        <m:e>
                          <m:d>
                            <m:dPr>
                              <m:ctrlPr>
                                <a:rPr lang="en-US" altLang="ja-JP" sz="1350" i="1">
                                  <a:latin typeface="Cambria Math"/>
                                </a:rPr>
                              </m:ctrlPr>
                            </m:dPr>
                            <m:e>
                              <m:f>
                                <m:fPr>
                                  <m:ctrlPr>
                                    <a:rPr lang="en-US" altLang="ja-JP" sz="1350" i="1">
                                      <a:latin typeface="Cambria Math"/>
                                    </a:rPr>
                                  </m:ctrlPr>
                                </m:fPr>
                                <m:num>
                                  <m:sSub>
                                    <m:sSubPr>
                                      <m:ctrlPr>
                                        <a:rPr lang="en-US" altLang="ja-JP" sz="1350" i="1">
                                          <a:latin typeface="Cambria Math"/>
                                          <a:ea typeface="Cambria Math" panose="02040503050406030204" pitchFamily="18" charset="0"/>
                                        </a:rPr>
                                      </m:ctrlPr>
                                    </m:sSubPr>
                                    <m:e>
                                      <m:r>
                                        <a:rPr lang="en-US" altLang="ja-JP" sz="1350" i="1">
                                          <a:latin typeface="Cambria Math" panose="02040503050406030204" pitchFamily="18" charset="0"/>
                                          <a:ea typeface="Cambria Math" panose="02040503050406030204" pitchFamily="18" charset="0"/>
                                        </a:rPr>
                                        <m:t>𝑡</m:t>
                                      </m:r>
                                    </m:e>
                                    <m:sub>
                                      <m:r>
                                        <a:rPr lang="en-US" altLang="ja-JP" sz="1350" i="1">
                                          <a:latin typeface="Cambria Math" panose="02040503050406030204" pitchFamily="18" charset="0"/>
                                          <a:ea typeface="Cambria Math" panose="02040503050406030204" pitchFamily="18" charset="0"/>
                                        </a:rPr>
                                        <m:t>𝑝𝑢𝑙𝑠𝑒</m:t>
                                      </m:r>
                                    </m:sub>
                                  </m:sSub>
                                </m:num>
                                <m:den>
                                  <m:r>
                                    <a:rPr lang="en-US" altLang="ja-JP" sz="1350" i="1">
                                      <a:latin typeface="Cambria Math"/>
                                      <a:ea typeface="Cambria Math" panose="02040503050406030204" pitchFamily="18" charset="0"/>
                                    </a:rPr>
                                    <m:t>252</m:t>
                                  </m:r>
                                  <m:r>
                                    <a:rPr lang="en-US" altLang="ja-JP" sz="1350" i="1">
                                      <a:latin typeface="Cambria Math" panose="02040503050406030204" pitchFamily="18" charset="0"/>
                                    </a:rPr>
                                    <m:t>𝑛𝑠</m:t>
                                  </m:r>
                                </m:den>
                              </m:f>
                            </m:e>
                          </m:d>
                        </m:e>
                        <m:sup>
                          <m:f>
                            <m:fPr>
                              <m:ctrlPr>
                                <a:rPr lang="en-US" altLang="ja-JP" sz="1350" i="1">
                                  <a:latin typeface="Cambria Math"/>
                                  <a:ea typeface="Cambria Math" panose="02040503050406030204" pitchFamily="18" charset="0"/>
                                </a:rPr>
                              </m:ctrlPr>
                            </m:fPr>
                            <m:num>
                              <m:r>
                                <a:rPr lang="en-US" altLang="ja-JP" sz="1350" i="1">
                                  <a:latin typeface="Cambria Math" panose="02040503050406030204" pitchFamily="18" charset="0"/>
                                  <a:ea typeface="Cambria Math" panose="02040503050406030204" pitchFamily="18" charset="0"/>
                                </a:rPr>
                                <m:t>1</m:t>
                              </m:r>
                            </m:num>
                            <m:den>
                              <m:r>
                                <a:rPr lang="en-US" altLang="ja-JP" sz="1350" i="1">
                                  <a:latin typeface="Cambria Math" panose="02040503050406030204" pitchFamily="18" charset="0"/>
                                  <a:ea typeface="Cambria Math" panose="02040503050406030204" pitchFamily="18" charset="0"/>
                                </a:rPr>
                                <m:t>6</m:t>
                              </m:r>
                            </m:den>
                          </m:f>
                        </m:sup>
                      </m:sSup>
                      <m:r>
                        <a:rPr lang="en-US" altLang="ja-JP" sz="1350" i="1">
                          <a:latin typeface="Cambria Math"/>
                          <a:ea typeface="Cambria Math"/>
                        </a:rPr>
                        <m:t>∙</m:t>
                      </m:r>
                      <m:sSup>
                        <m:sSupPr>
                          <m:ctrlPr>
                            <a:rPr lang="en-US" altLang="ja-JP" sz="1350" i="1">
                              <a:latin typeface="Cambria Math"/>
                              <a:ea typeface="Cambria Math" panose="02040503050406030204" pitchFamily="18" charset="0"/>
                            </a:rPr>
                          </m:ctrlPr>
                        </m:sSupPr>
                        <m:e>
                          <m:d>
                            <m:dPr>
                              <m:ctrlPr>
                                <a:rPr lang="en-US" altLang="ja-JP" sz="1350" i="1">
                                  <a:latin typeface="Cambria Math"/>
                                </a:rPr>
                              </m:ctrlPr>
                            </m:dPr>
                            <m:e>
                              <m:f>
                                <m:fPr>
                                  <m:ctrlPr>
                                    <a:rPr lang="en-US" altLang="ja-JP" sz="1350" i="1">
                                      <a:latin typeface="Cambria Math"/>
                                    </a:rPr>
                                  </m:ctrlPr>
                                </m:fPr>
                                <m:num>
                                  <m:r>
                                    <a:rPr lang="en-US" altLang="ja-JP" sz="1350" i="1">
                                      <a:latin typeface="Cambria Math"/>
                                      <a:ea typeface="Cambria Math" panose="02040503050406030204" pitchFamily="18" charset="0"/>
                                    </a:rPr>
                                    <m:t>𝐵𝐷𝑅</m:t>
                                  </m:r>
                                </m:num>
                                <m:den>
                                  <m:r>
                                    <a:rPr lang="en-US" altLang="ja-JP" sz="1350" i="1">
                                      <a:latin typeface="Cambria Math"/>
                                      <a:ea typeface="Cambria Math" panose="02040503050406030204" pitchFamily="18" charset="0"/>
                                    </a:rPr>
                                    <m:t>2</m:t>
                                  </m:r>
                                  <m:r>
                                    <a:rPr lang="en-US" altLang="ja-JP" sz="1350" i="1">
                                      <a:latin typeface="Cambria Math"/>
                                      <a:ea typeface="Cambria Math"/>
                                    </a:rPr>
                                    <m:t>×</m:t>
                                  </m:r>
                                  <m:sSup>
                                    <m:sSupPr>
                                      <m:ctrlPr>
                                        <a:rPr lang="en-US" altLang="ja-JP" sz="1350" i="1">
                                          <a:latin typeface="Cambria Math"/>
                                          <a:ea typeface="Cambria Math"/>
                                        </a:rPr>
                                      </m:ctrlPr>
                                    </m:sSupPr>
                                    <m:e>
                                      <m:r>
                                        <a:rPr lang="en-US" altLang="ja-JP" sz="1350" i="1">
                                          <a:latin typeface="Cambria Math"/>
                                          <a:ea typeface="Cambria Math"/>
                                        </a:rPr>
                                        <m:t>10</m:t>
                                      </m:r>
                                    </m:e>
                                    <m:sup>
                                      <m:r>
                                        <a:rPr lang="en-US" altLang="ja-JP" sz="1350" i="1">
                                          <a:latin typeface="Cambria Math"/>
                                          <a:ea typeface="Cambria Math"/>
                                        </a:rPr>
                                        <m:t>−5</m:t>
                                      </m:r>
                                    </m:sup>
                                  </m:sSup>
                                  <m:r>
                                    <a:rPr lang="en-US" altLang="ja-JP" sz="1350" i="1">
                                      <a:latin typeface="Cambria Math"/>
                                      <a:ea typeface="Cambria Math"/>
                                    </a:rPr>
                                    <m:t>𝑏𝑝𝑝</m:t>
                                  </m:r>
                                </m:den>
                              </m:f>
                            </m:e>
                          </m:d>
                        </m:e>
                        <m:sup>
                          <m:r>
                            <a:rPr lang="en-US" altLang="ja-JP" sz="1350" i="1">
                              <a:latin typeface="Cambria Math"/>
                            </a:rPr>
                            <m:t>−</m:t>
                          </m:r>
                          <m:f>
                            <m:fPr>
                              <m:ctrlPr>
                                <a:rPr lang="en-US" altLang="ja-JP" sz="1350" i="1">
                                  <a:latin typeface="Cambria Math"/>
                                  <a:ea typeface="Cambria Math" panose="02040503050406030204" pitchFamily="18" charset="0"/>
                                </a:rPr>
                              </m:ctrlPr>
                            </m:fPr>
                            <m:num>
                              <m:r>
                                <a:rPr lang="en-US" altLang="ja-JP" sz="1350" i="1">
                                  <a:latin typeface="Cambria Math" panose="02040503050406030204" pitchFamily="18" charset="0"/>
                                  <a:ea typeface="Cambria Math" panose="02040503050406030204" pitchFamily="18" charset="0"/>
                                </a:rPr>
                                <m:t>1</m:t>
                              </m:r>
                            </m:num>
                            <m:den>
                              <m:r>
                                <a:rPr lang="en-US" altLang="ja-JP" sz="1350" i="1">
                                  <a:latin typeface="Cambria Math"/>
                                  <a:ea typeface="Cambria Math" panose="02040503050406030204" pitchFamily="18" charset="0"/>
                                </a:rPr>
                                <m:t>30</m:t>
                              </m:r>
                            </m:den>
                          </m:f>
                        </m:sup>
                      </m:sSup>
                    </m:oMath>
                  </m:oMathPara>
                </a14:m>
                <a:endParaRPr lang="ja-JP" altLang="en-US" sz="1350" dirty="0"/>
              </a:p>
            </p:txBody>
          </p:sp>
        </mc:Choice>
        <mc:Fallback>
          <p:sp>
            <p:nvSpPr>
              <p:cNvPr id="6" name="テキスト ボックス 5"/>
              <p:cNvSpPr txBox="1">
                <a:spLocks noRot="1" noChangeAspect="1" noMove="1" noResize="1" noEditPoints="1" noAdjustHandles="1" noChangeArrowheads="1" noChangeShapeType="1" noTextEdit="1"/>
              </p:cNvSpPr>
              <p:nvPr/>
            </p:nvSpPr>
            <p:spPr>
              <a:xfrm>
                <a:off x="6019800" y="1094959"/>
                <a:ext cx="2976881" cy="581441"/>
              </a:xfrm>
              <a:prstGeom prst="rect">
                <a:avLst/>
              </a:prstGeom>
              <a:blipFill rotWithShape="1">
                <a:blip r:embed="rId4"/>
                <a:stretch>
                  <a:fillRect/>
                </a:stretch>
              </a:blipFill>
            </p:spPr>
            <p:txBody>
              <a:bodyPr/>
              <a:lstStyle/>
              <a:p>
                <a:r>
                  <a:rPr lang="fr-FR">
                    <a:noFill/>
                  </a:rPr>
                  <a:t> </a:t>
                </a:r>
              </a:p>
            </p:txBody>
          </p:sp>
        </mc:Fallback>
      </mc:AlternateContent>
      <p:cxnSp>
        <p:nvCxnSpPr>
          <p:cNvPr id="8" name="Straight Connector 7"/>
          <p:cNvCxnSpPr/>
          <p:nvPr/>
        </p:nvCxnSpPr>
        <p:spPr>
          <a:xfrm flipH="1" flipV="1">
            <a:off x="7632700" y="1156092"/>
            <a:ext cx="1181100" cy="48474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7632700" y="1156092"/>
            <a:ext cx="1181100" cy="48474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5943600" y="990601"/>
            <a:ext cx="1689100" cy="845052"/>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5" name="Straight Connector 14"/>
          <p:cNvCxnSpPr/>
          <p:nvPr/>
        </p:nvCxnSpPr>
        <p:spPr>
          <a:xfrm>
            <a:off x="457200" y="812800"/>
            <a:ext cx="1524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57200" y="1097280"/>
            <a:ext cx="152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60056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The loading effect for the T24 structure</a:t>
            </a:r>
            <a:endParaRPr lang="en-GB" sz="3600" dirty="0">
              <a:solidFill>
                <a:srgbClr val="FFFF00"/>
              </a:solidFill>
            </a:endParaRPr>
          </a:p>
        </p:txBody>
      </p:sp>
      <p:graphicFrame>
        <p:nvGraphicFramePr>
          <p:cNvPr id="20" name="Chart 19"/>
          <p:cNvGraphicFramePr>
            <a:graphicFrameLocks noGrp="1"/>
          </p:cNvGraphicFramePr>
          <p:nvPr>
            <p:extLst>
              <p:ext uri="{D42A27DB-BD31-4B8C-83A1-F6EECF244321}">
                <p14:modId xmlns:p14="http://schemas.microsoft.com/office/powerpoint/2010/main" val="3924714261"/>
              </p:ext>
            </p:extLst>
          </p:nvPr>
        </p:nvGraphicFramePr>
        <p:xfrm>
          <a:off x="0" y="457200"/>
          <a:ext cx="9144000" cy="6400800"/>
        </p:xfrm>
        <a:graphic>
          <a:graphicData uri="http://schemas.openxmlformats.org/drawingml/2006/chart">
            <c:chart xmlns:c="http://schemas.openxmlformats.org/drawingml/2006/chart" xmlns:r="http://schemas.openxmlformats.org/officeDocument/2006/relationships" r:id="rId3"/>
          </a:graphicData>
        </a:graphic>
      </p:graphicFrame>
      <p:grpSp>
        <p:nvGrpSpPr>
          <p:cNvPr id="26" name="Group 25"/>
          <p:cNvGrpSpPr/>
          <p:nvPr/>
        </p:nvGrpSpPr>
        <p:grpSpPr>
          <a:xfrm>
            <a:off x="1752600" y="990600"/>
            <a:ext cx="1772094" cy="646331"/>
            <a:chOff x="1752600" y="1066800"/>
            <a:chExt cx="1772094" cy="646331"/>
          </a:xfrm>
        </p:grpSpPr>
        <p:sp>
          <p:nvSpPr>
            <p:cNvPr id="27" name="Rectangle 26"/>
            <p:cNvSpPr/>
            <p:nvPr/>
          </p:nvSpPr>
          <p:spPr>
            <a:xfrm>
              <a:off x="1752600" y="1066800"/>
              <a:ext cx="1600200" cy="64633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8" name="Straight Connector 27"/>
            <p:cNvCxnSpPr/>
            <p:nvPr/>
          </p:nvCxnSpPr>
          <p:spPr>
            <a:xfrm>
              <a:off x="1924495" y="1240466"/>
              <a:ext cx="381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924495" y="1545266"/>
              <a:ext cx="381000" cy="0"/>
            </a:xfrm>
            <a:prstGeom prst="line">
              <a:avLst/>
            </a:prstGeom>
            <a:ln/>
            <a:effectLst/>
          </p:spPr>
          <p:style>
            <a:lnRef idx="3">
              <a:schemeClr val="accent2"/>
            </a:lnRef>
            <a:fillRef idx="0">
              <a:schemeClr val="accent2"/>
            </a:fillRef>
            <a:effectRef idx="2">
              <a:schemeClr val="accent2"/>
            </a:effectRef>
            <a:fontRef idx="minor">
              <a:schemeClr val="tx1"/>
            </a:fontRef>
          </p:style>
        </p:cxnSp>
        <p:sp>
          <p:nvSpPr>
            <p:cNvPr id="30" name="TextBox 29"/>
            <p:cNvSpPr txBox="1"/>
            <p:nvPr/>
          </p:nvSpPr>
          <p:spPr>
            <a:xfrm>
              <a:off x="2285999" y="1066800"/>
              <a:ext cx="1238695" cy="646331"/>
            </a:xfrm>
            <a:prstGeom prst="rect">
              <a:avLst/>
            </a:prstGeom>
            <a:noFill/>
          </p:spPr>
          <p:txBody>
            <a:bodyPr wrap="square" rtlCol="0">
              <a:spAutoFit/>
            </a:bodyPr>
            <a:lstStyle/>
            <a:p>
              <a:r>
                <a:rPr lang="en-GB" dirty="0" smtClean="0">
                  <a:solidFill>
                    <a:schemeClr val="accent1">
                      <a:lumMod val="75000"/>
                    </a:schemeClr>
                  </a:solidFill>
                </a:rPr>
                <a:t>Unloaded</a:t>
              </a:r>
            </a:p>
            <a:p>
              <a:r>
                <a:rPr lang="en-GB" dirty="0" smtClean="0">
                  <a:solidFill>
                    <a:schemeClr val="accent2"/>
                  </a:solidFill>
                </a:rPr>
                <a:t>Loaded</a:t>
              </a:r>
              <a:endParaRPr lang="en-GB" dirty="0">
                <a:solidFill>
                  <a:schemeClr val="accent2"/>
                </a:solidFill>
              </a:endParaRPr>
            </a:p>
          </p:txBody>
        </p:sp>
      </p:grpSp>
      <p:sp>
        <p:nvSpPr>
          <p:cNvPr id="3" name="Rectangle 2"/>
          <p:cNvSpPr/>
          <p:nvPr/>
        </p:nvSpPr>
        <p:spPr>
          <a:xfrm rot="568559">
            <a:off x="5257800" y="3657600"/>
            <a:ext cx="3048000" cy="160020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GB" dirty="0" smtClean="0"/>
              <a:t>Gradient dependency with power for the T24 structure for unloaded and nominal CLIC loaded conditions.</a:t>
            </a:r>
            <a:endParaRPr lang="en-GB" dirty="0"/>
          </a:p>
        </p:txBody>
      </p:sp>
      <p:sp>
        <p:nvSpPr>
          <p:cNvPr id="4" name="TextBox 3"/>
          <p:cNvSpPr txBox="1"/>
          <p:nvPr/>
        </p:nvSpPr>
        <p:spPr>
          <a:xfrm>
            <a:off x="6935972" y="6488668"/>
            <a:ext cx="2209800" cy="369332"/>
          </a:xfrm>
          <a:prstGeom prst="rect">
            <a:avLst/>
          </a:prstGeom>
          <a:noFill/>
        </p:spPr>
        <p:txBody>
          <a:bodyPr wrap="square" rtlCol="0">
            <a:spAutoFit/>
          </a:bodyPr>
          <a:lstStyle/>
          <a:p>
            <a:r>
              <a:rPr lang="en-GB" dirty="0" smtClean="0"/>
              <a:t>Plot by A. Degiovanni</a:t>
            </a:r>
            <a:endParaRPr lang="en-GB" dirty="0"/>
          </a:p>
        </p:txBody>
      </p:sp>
    </p:spTree>
    <p:extLst>
      <p:ext uri="{BB962C8B-B14F-4D97-AF65-F5344CB8AC3E}">
        <p14:creationId xmlns:p14="http://schemas.microsoft.com/office/powerpoint/2010/main" val="6292866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Outline</a:t>
            </a:r>
            <a:endParaRPr lang="en-GB" sz="3600" dirty="0">
              <a:solidFill>
                <a:srgbClr val="FFFF00"/>
              </a:solidFill>
            </a:endParaRPr>
          </a:p>
        </p:txBody>
      </p:sp>
      <p:sp>
        <p:nvSpPr>
          <p:cNvPr id="3" name="TextBox 2"/>
          <p:cNvSpPr txBox="1"/>
          <p:nvPr/>
        </p:nvSpPr>
        <p:spPr>
          <a:xfrm>
            <a:off x="457200" y="914400"/>
            <a:ext cx="8229600" cy="4524315"/>
          </a:xfrm>
          <a:prstGeom prst="rect">
            <a:avLst/>
          </a:prstGeom>
          <a:noFill/>
        </p:spPr>
        <p:txBody>
          <a:bodyPr wrap="square" rtlCol="0">
            <a:spAutoFit/>
          </a:bodyPr>
          <a:lstStyle/>
          <a:p>
            <a:pPr marL="285750" indent="-285750">
              <a:buFontTx/>
              <a:buChar char="-"/>
            </a:pPr>
            <a:r>
              <a:rPr lang="en-GB" sz="3200" dirty="0" smtClean="0"/>
              <a:t>The breakdown problem</a:t>
            </a:r>
          </a:p>
          <a:p>
            <a:pPr marL="285750" indent="-285750">
              <a:buFontTx/>
              <a:buChar char="-"/>
            </a:pPr>
            <a:endParaRPr lang="en-GB" sz="3200" dirty="0" smtClean="0"/>
          </a:p>
          <a:p>
            <a:pPr marL="285750" indent="-285750">
              <a:buFontTx/>
              <a:buChar char="-"/>
            </a:pPr>
            <a:r>
              <a:rPr lang="en-GB" sz="3200" dirty="0" smtClean="0"/>
              <a:t>The Dogleg experiment layout</a:t>
            </a:r>
          </a:p>
          <a:p>
            <a:pPr marL="285750" indent="-285750">
              <a:buFontTx/>
              <a:buChar char="-"/>
            </a:pPr>
            <a:endParaRPr lang="en-GB" sz="3200" dirty="0" smtClean="0"/>
          </a:p>
          <a:p>
            <a:pPr marL="285750" indent="-285750">
              <a:buFontTx/>
              <a:buChar char="-"/>
            </a:pPr>
            <a:r>
              <a:rPr lang="en-GB" sz="3200" dirty="0" smtClean="0"/>
              <a:t>First Results</a:t>
            </a:r>
          </a:p>
          <a:p>
            <a:pPr marL="285750" indent="-285750">
              <a:buFontTx/>
              <a:buChar char="-"/>
            </a:pPr>
            <a:endParaRPr lang="en-GB" sz="3200" dirty="0" smtClean="0"/>
          </a:p>
          <a:p>
            <a:pPr marL="285750" indent="-285750">
              <a:buFontTx/>
              <a:buChar char="-"/>
            </a:pPr>
            <a:r>
              <a:rPr lang="en-GB" sz="3200" dirty="0" smtClean="0"/>
              <a:t>Next steps</a:t>
            </a:r>
          </a:p>
          <a:p>
            <a:pPr marL="285750" indent="-285750">
              <a:buFontTx/>
              <a:buChar char="-"/>
            </a:pPr>
            <a:endParaRPr lang="en-GB" sz="3200" dirty="0" smtClean="0"/>
          </a:p>
          <a:p>
            <a:pPr marL="285750" indent="-285750">
              <a:buFontTx/>
              <a:buChar char="-"/>
            </a:pPr>
            <a:r>
              <a:rPr lang="en-GB" sz="3200" dirty="0" smtClean="0"/>
              <a:t>Conclusions</a:t>
            </a:r>
          </a:p>
        </p:txBody>
      </p:sp>
    </p:spTree>
    <p:extLst>
      <p:ext uri="{BB962C8B-B14F-4D97-AF65-F5344CB8AC3E}">
        <p14:creationId xmlns:p14="http://schemas.microsoft.com/office/powerpoint/2010/main" val="18688619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Measure at constant input power</a:t>
            </a:r>
            <a:endParaRPr lang="en-GB" sz="3600" dirty="0">
              <a:solidFill>
                <a:srgbClr val="FFFF00"/>
              </a:solidFill>
            </a:endParaRPr>
          </a:p>
        </p:txBody>
      </p:sp>
      <p:graphicFrame>
        <p:nvGraphicFramePr>
          <p:cNvPr id="20" name="Chart 19"/>
          <p:cNvGraphicFramePr>
            <a:graphicFrameLocks noGrp="1"/>
          </p:cNvGraphicFramePr>
          <p:nvPr>
            <p:extLst>
              <p:ext uri="{D42A27DB-BD31-4B8C-83A1-F6EECF244321}">
                <p14:modId xmlns:p14="http://schemas.microsoft.com/office/powerpoint/2010/main" val="1200868810"/>
              </p:ext>
            </p:extLst>
          </p:nvPr>
        </p:nvGraphicFramePr>
        <p:xfrm>
          <a:off x="0" y="457200"/>
          <a:ext cx="9144000" cy="6400800"/>
        </p:xfrm>
        <a:graphic>
          <a:graphicData uri="http://schemas.openxmlformats.org/drawingml/2006/chart">
            <c:chart xmlns:c="http://schemas.openxmlformats.org/drawingml/2006/chart" xmlns:r="http://schemas.openxmlformats.org/officeDocument/2006/relationships" r:id="rId3"/>
          </a:graphicData>
        </a:graphic>
      </p:graphicFrame>
      <p:grpSp>
        <p:nvGrpSpPr>
          <p:cNvPr id="9" name="Group 8"/>
          <p:cNvGrpSpPr/>
          <p:nvPr/>
        </p:nvGrpSpPr>
        <p:grpSpPr>
          <a:xfrm>
            <a:off x="5410200" y="3048000"/>
            <a:ext cx="3446642" cy="2557362"/>
            <a:chOff x="5163958" y="2819400"/>
            <a:chExt cx="3446642" cy="2557362"/>
          </a:xfrm>
        </p:grpSpPr>
        <p:sp>
          <p:nvSpPr>
            <p:cNvPr id="8" name="Rectangle 7"/>
            <p:cNvSpPr/>
            <p:nvPr/>
          </p:nvSpPr>
          <p:spPr>
            <a:xfrm>
              <a:off x="5163958" y="2819400"/>
              <a:ext cx="3294242" cy="255736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5" name="Chart 4"/>
            <p:cNvGraphicFramePr>
              <a:graphicFrameLocks/>
            </p:cNvGraphicFramePr>
            <p:nvPr>
              <p:extLst>
                <p:ext uri="{D42A27DB-BD31-4B8C-83A1-F6EECF244321}">
                  <p14:modId xmlns:p14="http://schemas.microsoft.com/office/powerpoint/2010/main" val="2453748327"/>
                </p:ext>
              </p:extLst>
            </p:nvPr>
          </p:nvGraphicFramePr>
          <p:xfrm>
            <a:off x="5366592" y="2895600"/>
            <a:ext cx="3244008" cy="2315448"/>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rot="16200000">
              <a:off x="4705497" y="3537741"/>
              <a:ext cx="1193922" cy="276999"/>
            </a:xfrm>
            <a:prstGeom prst="rect">
              <a:avLst/>
            </a:prstGeom>
            <a:noFill/>
            <a:ln>
              <a:noFill/>
            </a:ln>
          </p:spPr>
          <p:txBody>
            <a:bodyPr wrap="square" rtlCol="0">
              <a:spAutoFit/>
            </a:bodyPr>
            <a:lstStyle/>
            <a:p>
              <a:r>
                <a:rPr lang="en-GB" sz="1200" dirty="0" smtClean="0"/>
                <a:t>Gradient, MV/m</a:t>
              </a:r>
              <a:endParaRPr lang="fr-FR" sz="1200" dirty="0"/>
            </a:p>
          </p:txBody>
        </p:sp>
        <p:sp>
          <p:nvSpPr>
            <p:cNvPr id="7" name="TextBox 6"/>
            <p:cNvSpPr txBox="1"/>
            <p:nvPr/>
          </p:nvSpPr>
          <p:spPr>
            <a:xfrm>
              <a:off x="6417086" y="5099763"/>
              <a:ext cx="804323" cy="276999"/>
            </a:xfrm>
            <a:prstGeom prst="rect">
              <a:avLst/>
            </a:prstGeom>
            <a:noFill/>
            <a:ln>
              <a:noFill/>
            </a:ln>
          </p:spPr>
          <p:txBody>
            <a:bodyPr wrap="none" rtlCol="0">
              <a:spAutoFit/>
            </a:bodyPr>
            <a:lstStyle/>
            <a:p>
              <a:r>
                <a:rPr lang="en-GB" sz="1200" dirty="0" smtClean="0"/>
                <a:t>Length, m</a:t>
              </a:r>
              <a:endParaRPr lang="fr-FR" sz="1200" dirty="0"/>
            </a:p>
          </p:txBody>
        </p:sp>
      </p:grpSp>
      <p:sp>
        <p:nvSpPr>
          <p:cNvPr id="10" name="Oval 9"/>
          <p:cNvSpPr/>
          <p:nvPr/>
        </p:nvSpPr>
        <p:spPr>
          <a:xfrm>
            <a:off x="6041066" y="1589567"/>
            <a:ext cx="228600" cy="2286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6042835" y="2349798"/>
            <a:ext cx="228600" cy="2286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3" name="Group 12"/>
          <p:cNvGrpSpPr/>
          <p:nvPr/>
        </p:nvGrpSpPr>
        <p:grpSpPr>
          <a:xfrm>
            <a:off x="1752600" y="990600"/>
            <a:ext cx="1772094" cy="646331"/>
            <a:chOff x="1752600" y="1066800"/>
            <a:chExt cx="1772094" cy="646331"/>
          </a:xfrm>
        </p:grpSpPr>
        <p:sp>
          <p:nvSpPr>
            <p:cNvPr id="14" name="Rectangle 13"/>
            <p:cNvSpPr/>
            <p:nvPr/>
          </p:nvSpPr>
          <p:spPr>
            <a:xfrm>
              <a:off x="1752600" y="1066800"/>
              <a:ext cx="1600200" cy="64633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Straight Connector 14"/>
            <p:cNvCxnSpPr/>
            <p:nvPr/>
          </p:nvCxnSpPr>
          <p:spPr>
            <a:xfrm>
              <a:off x="1924495" y="1240466"/>
              <a:ext cx="381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924495" y="1545266"/>
              <a:ext cx="381000" cy="0"/>
            </a:xfrm>
            <a:prstGeom prst="line">
              <a:avLst/>
            </a:prstGeom>
            <a:ln/>
            <a:effectLst/>
          </p:spPr>
          <p:style>
            <a:lnRef idx="3">
              <a:schemeClr val="accent2"/>
            </a:lnRef>
            <a:fillRef idx="0">
              <a:schemeClr val="accent2"/>
            </a:fillRef>
            <a:effectRef idx="2">
              <a:schemeClr val="accent2"/>
            </a:effectRef>
            <a:fontRef idx="minor">
              <a:schemeClr val="tx1"/>
            </a:fontRef>
          </p:style>
        </p:cxnSp>
        <p:sp>
          <p:nvSpPr>
            <p:cNvPr id="17" name="TextBox 16"/>
            <p:cNvSpPr txBox="1"/>
            <p:nvPr/>
          </p:nvSpPr>
          <p:spPr>
            <a:xfrm>
              <a:off x="2285999" y="1066800"/>
              <a:ext cx="1238695" cy="646331"/>
            </a:xfrm>
            <a:prstGeom prst="rect">
              <a:avLst/>
            </a:prstGeom>
            <a:noFill/>
          </p:spPr>
          <p:txBody>
            <a:bodyPr wrap="square" rtlCol="0">
              <a:spAutoFit/>
            </a:bodyPr>
            <a:lstStyle/>
            <a:p>
              <a:r>
                <a:rPr lang="en-GB" dirty="0" smtClean="0">
                  <a:solidFill>
                    <a:schemeClr val="accent1">
                      <a:lumMod val="75000"/>
                    </a:schemeClr>
                  </a:solidFill>
                </a:rPr>
                <a:t>Unloaded</a:t>
              </a:r>
            </a:p>
            <a:p>
              <a:r>
                <a:rPr lang="en-GB" dirty="0" smtClean="0">
                  <a:solidFill>
                    <a:schemeClr val="accent2"/>
                  </a:solidFill>
                </a:rPr>
                <a:t>Loaded</a:t>
              </a:r>
              <a:endParaRPr lang="en-GB" dirty="0">
                <a:solidFill>
                  <a:schemeClr val="accent2"/>
                </a:solidFill>
              </a:endParaRPr>
            </a:p>
          </p:txBody>
        </p:sp>
      </p:grpSp>
      <p:cxnSp>
        <p:nvCxnSpPr>
          <p:cNvPr id="18" name="Straight Arrow Connector 17"/>
          <p:cNvCxnSpPr/>
          <p:nvPr/>
        </p:nvCxnSpPr>
        <p:spPr>
          <a:xfrm flipV="1">
            <a:off x="6161567" y="1733103"/>
            <a:ext cx="0" cy="685800"/>
          </a:xfrm>
          <a:prstGeom prst="straightConnector1">
            <a:avLst/>
          </a:prstGeom>
          <a:ln w="762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50354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Measure at constant gradient</a:t>
            </a:r>
            <a:endParaRPr lang="en-GB" sz="3600" dirty="0">
              <a:solidFill>
                <a:srgbClr val="FFFF00"/>
              </a:solidFill>
            </a:endParaRPr>
          </a:p>
        </p:txBody>
      </p:sp>
      <p:graphicFrame>
        <p:nvGraphicFramePr>
          <p:cNvPr id="20" name="Chart 19"/>
          <p:cNvGraphicFramePr>
            <a:graphicFrameLocks noGrp="1"/>
          </p:cNvGraphicFramePr>
          <p:nvPr>
            <p:extLst>
              <p:ext uri="{D42A27DB-BD31-4B8C-83A1-F6EECF244321}">
                <p14:modId xmlns:p14="http://schemas.microsoft.com/office/powerpoint/2010/main" val="739142840"/>
              </p:ext>
            </p:extLst>
          </p:nvPr>
        </p:nvGraphicFramePr>
        <p:xfrm>
          <a:off x="0" y="457200"/>
          <a:ext cx="9144000" cy="6400800"/>
        </p:xfrm>
        <a:graphic>
          <a:graphicData uri="http://schemas.openxmlformats.org/drawingml/2006/chart">
            <c:chart xmlns:c="http://schemas.openxmlformats.org/drawingml/2006/chart" xmlns:r="http://schemas.openxmlformats.org/officeDocument/2006/relationships" r:id="rId3"/>
          </a:graphicData>
        </a:graphic>
      </p:graphicFrame>
      <p:sp>
        <p:nvSpPr>
          <p:cNvPr id="12" name="Oval 11"/>
          <p:cNvSpPr/>
          <p:nvPr/>
        </p:nvSpPr>
        <p:spPr>
          <a:xfrm>
            <a:off x="8001000" y="1600200"/>
            <a:ext cx="228600" cy="2286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p:nvPr/>
        </p:nvSpPr>
        <p:spPr>
          <a:xfrm>
            <a:off x="6019800" y="1600200"/>
            <a:ext cx="228600" cy="2286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p:cNvGrpSpPr/>
          <p:nvPr/>
        </p:nvGrpSpPr>
        <p:grpSpPr>
          <a:xfrm>
            <a:off x="4933802" y="3124200"/>
            <a:ext cx="3752998" cy="2514600"/>
            <a:chOff x="4389883" y="2286000"/>
            <a:chExt cx="5809249" cy="4114800"/>
          </a:xfrm>
        </p:grpSpPr>
        <p:sp>
          <p:nvSpPr>
            <p:cNvPr id="4" name="Rectangle 3"/>
            <p:cNvSpPr/>
            <p:nvPr/>
          </p:nvSpPr>
          <p:spPr>
            <a:xfrm>
              <a:off x="4419600" y="2286000"/>
              <a:ext cx="5715000" cy="411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3" name="Chart 12"/>
            <p:cNvGraphicFramePr>
              <a:graphicFrameLocks/>
            </p:cNvGraphicFramePr>
            <p:nvPr>
              <p:extLst>
                <p:ext uri="{D42A27DB-BD31-4B8C-83A1-F6EECF244321}">
                  <p14:modId xmlns:p14="http://schemas.microsoft.com/office/powerpoint/2010/main" val="1522943397"/>
                </p:ext>
              </p:extLst>
            </p:nvPr>
          </p:nvGraphicFramePr>
          <p:xfrm>
            <a:off x="4712732" y="2286000"/>
            <a:ext cx="5486400" cy="3842266"/>
          </p:xfrm>
          <a:graphic>
            <a:graphicData uri="http://schemas.openxmlformats.org/drawingml/2006/chart">
              <c:chart xmlns:c="http://schemas.openxmlformats.org/drawingml/2006/chart" xmlns:r="http://schemas.openxmlformats.org/officeDocument/2006/relationships" r:id="rId4"/>
            </a:graphicData>
          </a:graphic>
        </p:graphicFrame>
        <p:sp>
          <p:nvSpPr>
            <p:cNvPr id="14" name="TextBox 13"/>
            <p:cNvSpPr txBox="1"/>
            <p:nvPr/>
          </p:nvSpPr>
          <p:spPr>
            <a:xfrm rot="16200000">
              <a:off x="3613666" y="3367018"/>
              <a:ext cx="1981199" cy="428765"/>
            </a:xfrm>
            <a:prstGeom prst="rect">
              <a:avLst/>
            </a:prstGeom>
            <a:noFill/>
          </p:spPr>
          <p:txBody>
            <a:bodyPr wrap="square" rtlCol="0">
              <a:spAutoFit/>
            </a:bodyPr>
            <a:lstStyle/>
            <a:p>
              <a:r>
                <a:rPr lang="en-GB" sz="1200" dirty="0" smtClean="0"/>
                <a:t>Gradient, MV/m</a:t>
              </a:r>
              <a:endParaRPr lang="fr-FR" sz="1200" dirty="0"/>
            </a:p>
          </p:txBody>
        </p:sp>
        <p:sp>
          <p:nvSpPr>
            <p:cNvPr id="15" name="TextBox 14"/>
            <p:cNvSpPr txBox="1"/>
            <p:nvPr/>
          </p:nvSpPr>
          <p:spPr>
            <a:xfrm>
              <a:off x="6489371" y="5943600"/>
              <a:ext cx="1245008" cy="453271"/>
            </a:xfrm>
            <a:prstGeom prst="rect">
              <a:avLst/>
            </a:prstGeom>
            <a:noFill/>
          </p:spPr>
          <p:txBody>
            <a:bodyPr wrap="none" rtlCol="0">
              <a:spAutoFit/>
            </a:bodyPr>
            <a:lstStyle/>
            <a:p>
              <a:r>
                <a:rPr lang="en-GB" sz="1200" dirty="0" smtClean="0"/>
                <a:t>Length, m</a:t>
              </a:r>
              <a:endParaRPr lang="fr-FR" sz="1200" dirty="0"/>
            </a:p>
          </p:txBody>
        </p:sp>
      </p:grpSp>
      <p:grpSp>
        <p:nvGrpSpPr>
          <p:cNvPr id="18" name="Group 17"/>
          <p:cNvGrpSpPr/>
          <p:nvPr/>
        </p:nvGrpSpPr>
        <p:grpSpPr>
          <a:xfrm>
            <a:off x="1752600" y="990600"/>
            <a:ext cx="1772094" cy="646331"/>
            <a:chOff x="1752600" y="1066800"/>
            <a:chExt cx="1772094" cy="646331"/>
          </a:xfrm>
        </p:grpSpPr>
        <p:sp>
          <p:nvSpPr>
            <p:cNvPr id="19" name="Rectangle 18"/>
            <p:cNvSpPr/>
            <p:nvPr/>
          </p:nvSpPr>
          <p:spPr>
            <a:xfrm>
              <a:off x="1752600" y="1066800"/>
              <a:ext cx="1600200" cy="64633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Connector 20"/>
            <p:cNvCxnSpPr/>
            <p:nvPr/>
          </p:nvCxnSpPr>
          <p:spPr>
            <a:xfrm>
              <a:off x="1924495" y="1240466"/>
              <a:ext cx="381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924495" y="1545266"/>
              <a:ext cx="381000" cy="0"/>
            </a:xfrm>
            <a:prstGeom prst="line">
              <a:avLst/>
            </a:prstGeom>
            <a:ln/>
            <a:effectLst/>
          </p:spPr>
          <p:style>
            <a:lnRef idx="3">
              <a:schemeClr val="accent2"/>
            </a:lnRef>
            <a:fillRef idx="0">
              <a:schemeClr val="accent2"/>
            </a:fillRef>
            <a:effectRef idx="2">
              <a:schemeClr val="accent2"/>
            </a:effectRef>
            <a:fontRef idx="minor">
              <a:schemeClr val="tx1"/>
            </a:fontRef>
          </p:style>
        </p:cxnSp>
        <p:sp>
          <p:nvSpPr>
            <p:cNvPr id="23" name="TextBox 22"/>
            <p:cNvSpPr txBox="1"/>
            <p:nvPr/>
          </p:nvSpPr>
          <p:spPr>
            <a:xfrm>
              <a:off x="2285999" y="1066800"/>
              <a:ext cx="1238695" cy="646331"/>
            </a:xfrm>
            <a:prstGeom prst="rect">
              <a:avLst/>
            </a:prstGeom>
            <a:noFill/>
          </p:spPr>
          <p:txBody>
            <a:bodyPr wrap="square" rtlCol="0">
              <a:spAutoFit/>
            </a:bodyPr>
            <a:lstStyle/>
            <a:p>
              <a:r>
                <a:rPr lang="en-GB" dirty="0" smtClean="0">
                  <a:solidFill>
                    <a:schemeClr val="accent1">
                      <a:lumMod val="75000"/>
                    </a:schemeClr>
                  </a:solidFill>
                </a:rPr>
                <a:t>Unloaded</a:t>
              </a:r>
            </a:p>
            <a:p>
              <a:r>
                <a:rPr lang="en-GB" dirty="0" smtClean="0">
                  <a:solidFill>
                    <a:schemeClr val="accent2"/>
                  </a:solidFill>
                </a:rPr>
                <a:t>Loaded</a:t>
              </a:r>
              <a:endParaRPr lang="en-GB" dirty="0">
                <a:solidFill>
                  <a:schemeClr val="accent2"/>
                </a:solidFill>
              </a:endParaRPr>
            </a:p>
          </p:txBody>
        </p:sp>
      </p:grpSp>
    </p:spTree>
    <p:extLst>
      <p:ext uri="{BB962C8B-B14F-4D97-AF65-F5344CB8AC3E}">
        <p14:creationId xmlns:p14="http://schemas.microsoft.com/office/powerpoint/2010/main" val="37431594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Chart 19"/>
          <p:cNvGraphicFramePr>
            <a:graphicFrameLocks noGrp="1"/>
          </p:cNvGraphicFramePr>
          <p:nvPr>
            <p:extLst>
              <p:ext uri="{D42A27DB-BD31-4B8C-83A1-F6EECF244321}">
                <p14:modId xmlns:p14="http://schemas.microsoft.com/office/powerpoint/2010/main" val="3868656622"/>
              </p:ext>
            </p:extLst>
          </p:nvPr>
        </p:nvGraphicFramePr>
        <p:xfrm>
          <a:off x="0" y="457200"/>
          <a:ext cx="9144000" cy="6400800"/>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Experiments performed</a:t>
            </a:r>
            <a:endParaRPr lang="en-GB" sz="3600" dirty="0">
              <a:solidFill>
                <a:srgbClr val="FFFF00"/>
              </a:solidFill>
            </a:endParaRPr>
          </a:p>
        </p:txBody>
      </p:sp>
      <p:sp>
        <p:nvSpPr>
          <p:cNvPr id="21" name="Oval 20"/>
          <p:cNvSpPr/>
          <p:nvPr/>
        </p:nvSpPr>
        <p:spPr>
          <a:xfrm>
            <a:off x="4811233" y="2156635"/>
            <a:ext cx="152400" cy="17366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p:cNvGrpSpPr/>
          <p:nvPr/>
        </p:nvGrpSpPr>
        <p:grpSpPr>
          <a:xfrm>
            <a:off x="1752600" y="990600"/>
            <a:ext cx="1772094" cy="646331"/>
            <a:chOff x="1752600" y="1066800"/>
            <a:chExt cx="1772094" cy="646331"/>
          </a:xfrm>
        </p:grpSpPr>
        <p:sp>
          <p:nvSpPr>
            <p:cNvPr id="7" name="Rectangle 6"/>
            <p:cNvSpPr/>
            <p:nvPr/>
          </p:nvSpPr>
          <p:spPr>
            <a:xfrm>
              <a:off x="1752600" y="1066800"/>
              <a:ext cx="1600200" cy="64633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p:cNvCxnSpPr/>
            <p:nvPr/>
          </p:nvCxnSpPr>
          <p:spPr>
            <a:xfrm>
              <a:off x="1924495" y="1240466"/>
              <a:ext cx="381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924495" y="1545266"/>
              <a:ext cx="381000" cy="0"/>
            </a:xfrm>
            <a:prstGeom prst="line">
              <a:avLst/>
            </a:prstGeom>
            <a:ln/>
            <a:effectLst/>
          </p:spPr>
          <p:style>
            <a:lnRef idx="3">
              <a:schemeClr val="accent2"/>
            </a:lnRef>
            <a:fillRef idx="0">
              <a:schemeClr val="accent2"/>
            </a:fillRef>
            <a:effectRef idx="2">
              <a:schemeClr val="accent2"/>
            </a:effectRef>
            <a:fontRef idx="minor">
              <a:schemeClr val="tx1"/>
            </a:fontRef>
          </p:style>
        </p:cxnSp>
        <p:sp>
          <p:nvSpPr>
            <p:cNvPr id="6" name="TextBox 5"/>
            <p:cNvSpPr txBox="1"/>
            <p:nvPr/>
          </p:nvSpPr>
          <p:spPr>
            <a:xfrm>
              <a:off x="2285999" y="1066800"/>
              <a:ext cx="1238695" cy="646331"/>
            </a:xfrm>
            <a:prstGeom prst="rect">
              <a:avLst/>
            </a:prstGeom>
            <a:noFill/>
          </p:spPr>
          <p:txBody>
            <a:bodyPr wrap="square" rtlCol="0">
              <a:spAutoFit/>
            </a:bodyPr>
            <a:lstStyle/>
            <a:p>
              <a:r>
                <a:rPr lang="en-GB" dirty="0" smtClean="0">
                  <a:solidFill>
                    <a:schemeClr val="accent1">
                      <a:lumMod val="75000"/>
                    </a:schemeClr>
                  </a:solidFill>
                </a:rPr>
                <a:t>Unloaded</a:t>
              </a:r>
            </a:p>
            <a:p>
              <a:r>
                <a:rPr lang="en-GB" dirty="0" smtClean="0">
                  <a:solidFill>
                    <a:schemeClr val="accent2"/>
                  </a:solidFill>
                </a:rPr>
                <a:t>Loaded</a:t>
              </a:r>
              <a:endParaRPr lang="en-GB" dirty="0">
                <a:solidFill>
                  <a:schemeClr val="accent2"/>
                </a:solidFill>
              </a:endParaRPr>
            </a:p>
          </p:txBody>
        </p:sp>
      </p:grpSp>
      <p:sp>
        <p:nvSpPr>
          <p:cNvPr id="23" name="Oval 22"/>
          <p:cNvSpPr/>
          <p:nvPr/>
        </p:nvSpPr>
        <p:spPr>
          <a:xfrm>
            <a:off x="4821866" y="2925725"/>
            <a:ext cx="152400" cy="17366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4495800" y="2340934"/>
            <a:ext cx="152400" cy="152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4495800" y="3124200"/>
            <a:ext cx="152400" cy="152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3156099" y="3124200"/>
            <a:ext cx="152400" cy="152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Isosceles Triangle 9"/>
          <p:cNvSpPr/>
          <p:nvPr/>
        </p:nvSpPr>
        <p:spPr>
          <a:xfrm>
            <a:off x="5334000" y="1905000"/>
            <a:ext cx="152400" cy="1524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Isosceles Triangle 29"/>
          <p:cNvSpPr/>
          <p:nvPr/>
        </p:nvSpPr>
        <p:spPr>
          <a:xfrm>
            <a:off x="3886200" y="2667000"/>
            <a:ext cx="152400" cy="1524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2" name="Straight Connector 31"/>
          <p:cNvCxnSpPr/>
          <p:nvPr/>
        </p:nvCxnSpPr>
        <p:spPr>
          <a:xfrm>
            <a:off x="5410200" y="1862468"/>
            <a:ext cx="0" cy="91440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30" idx="5"/>
          </p:cNvCxnSpPr>
          <p:nvPr/>
        </p:nvCxnSpPr>
        <p:spPr>
          <a:xfrm>
            <a:off x="4000500" y="2743200"/>
            <a:ext cx="1437167" cy="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200400" y="3200400"/>
            <a:ext cx="1437167" cy="0"/>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572000" y="2493334"/>
            <a:ext cx="0" cy="630866"/>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887433" y="2307266"/>
            <a:ext cx="0" cy="630866"/>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grpSp>
        <p:nvGrpSpPr>
          <p:cNvPr id="46" name="Group 45"/>
          <p:cNvGrpSpPr/>
          <p:nvPr/>
        </p:nvGrpSpPr>
        <p:grpSpPr>
          <a:xfrm>
            <a:off x="6477000" y="3657600"/>
            <a:ext cx="2362200" cy="935666"/>
            <a:chOff x="6400800" y="3788734"/>
            <a:chExt cx="2362200" cy="935666"/>
          </a:xfrm>
        </p:grpSpPr>
        <p:sp>
          <p:nvSpPr>
            <p:cNvPr id="45" name="Rectangle 44"/>
            <p:cNvSpPr/>
            <p:nvPr/>
          </p:nvSpPr>
          <p:spPr>
            <a:xfrm>
              <a:off x="6400800" y="3810000"/>
              <a:ext cx="2209800" cy="914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6477000" y="3896833"/>
              <a:ext cx="152400" cy="17366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6477000" y="4191000"/>
              <a:ext cx="152400" cy="152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p:cNvSpPr txBox="1"/>
            <p:nvPr/>
          </p:nvSpPr>
          <p:spPr>
            <a:xfrm>
              <a:off x="6629400" y="3788734"/>
              <a:ext cx="2133600" cy="923330"/>
            </a:xfrm>
            <a:prstGeom prst="rect">
              <a:avLst/>
            </a:prstGeom>
            <a:noFill/>
          </p:spPr>
          <p:txBody>
            <a:bodyPr wrap="square" rtlCol="0">
              <a:spAutoFit/>
            </a:bodyPr>
            <a:lstStyle/>
            <a:p>
              <a:r>
                <a:rPr lang="en-GB" dirty="0" smtClean="0">
                  <a:solidFill>
                    <a:srgbClr val="FF0000"/>
                  </a:solidFill>
                </a:rPr>
                <a:t>29MW (68MV/m)</a:t>
              </a:r>
            </a:p>
            <a:p>
              <a:r>
                <a:rPr lang="en-GB" dirty="0" smtClean="0">
                  <a:solidFill>
                    <a:srgbClr val="00B050"/>
                  </a:solidFill>
                </a:rPr>
                <a:t>26MW (63MV/m)</a:t>
              </a:r>
            </a:p>
            <a:p>
              <a:r>
                <a:rPr lang="en-GB" dirty="0" smtClean="0"/>
                <a:t>34MW (75MV/m)</a:t>
              </a:r>
              <a:endParaRPr lang="en-GB" dirty="0"/>
            </a:p>
          </p:txBody>
        </p:sp>
        <p:sp>
          <p:nvSpPr>
            <p:cNvPr id="44" name="Isosceles Triangle 43"/>
            <p:cNvSpPr/>
            <p:nvPr/>
          </p:nvSpPr>
          <p:spPr>
            <a:xfrm>
              <a:off x="6477000" y="4451499"/>
              <a:ext cx="152400" cy="1524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9" name="Isosceles Triangle 28"/>
          <p:cNvSpPr/>
          <p:nvPr/>
        </p:nvSpPr>
        <p:spPr>
          <a:xfrm>
            <a:off x="5334000" y="2667000"/>
            <a:ext cx="152400" cy="152400"/>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c</a:t>
            </a:r>
            <a:endParaRPr lang="en-GB" dirty="0"/>
          </a:p>
        </p:txBody>
      </p:sp>
      <p:cxnSp>
        <p:nvCxnSpPr>
          <p:cNvPr id="31" name="Straight Arrow Connector 30"/>
          <p:cNvCxnSpPr/>
          <p:nvPr/>
        </p:nvCxnSpPr>
        <p:spPr>
          <a:xfrm flipH="1">
            <a:off x="5181600" y="2853068"/>
            <a:ext cx="256067" cy="11873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1145740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Chart 19"/>
          <p:cNvGraphicFramePr>
            <a:graphicFrameLocks noGrp="1"/>
          </p:cNvGraphicFramePr>
          <p:nvPr>
            <p:extLst>
              <p:ext uri="{D42A27DB-BD31-4B8C-83A1-F6EECF244321}">
                <p14:modId xmlns:p14="http://schemas.microsoft.com/office/powerpoint/2010/main" val="2353535474"/>
              </p:ext>
            </p:extLst>
          </p:nvPr>
        </p:nvGraphicFramePr>
        <p:xfrm>
          <a:off x="0" y="457200"/>
          <a:ext cx="9144000" cy="6400800"/>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 </a:t>
            </a:r>
            <a:r>
              <a:rPr lang="en-GB" sz="3600" dirty="0" err="1" smtClean="0">
                <a:solidFill>
                  <a:srgbClr val="FFFF00"/>
                </a:solidFill>
              </a:rPr>
              <a:t>BDr</a:t>
            </a:r>
            <a:r>
              <a:rPr lang="en-GB" sz="3600" dirty="0" smtClean="0">
                <a:solidFill>
                  <a:srgbClr val="FFFF00"/>
                </a:solidFill>
              </a:rPr>
              <a:t> at 29MW input power</a:t>
            </a:r>
            <a:endParaRPr lang="en-GB" sz="3600" dirty="0">
              <a:solidFill>
                <a:srgbClr val="FFFF00"/>
              </a:solidFill>
            </a:endParaRPr>
          </a:p>
        </p:txBody>
      </p:sp>
      <p:sp>
        <p:nvSpPr>
          <p:cNvPr id="21" name="Oval 20"/>
          <p:cNvSpPr/>
          <p:nvPr/>
        </p:nvSpPr>
        <p:spPr>
          <a:xfrm>
            <a:off x="4811233" y="2156635"/>
            <a:ext cx="152400" cy="17366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p:cNvGrpSpPr/>
          <p:nvPr/>
        </p:nvGrpSpPr>
        <p:grpSpPr>
          <a:xfrm>
            <a:off x="1752600" y="990600"/>
            <a:ext cx="1772094" cy="646331"/>
            <a:chOff x="1752600" y="1066800"/>
            <a:chExt cx="1772094" cy="646331"/>
          </a:xfrm>
        </p:grpSpPr>
        <p:sp>
          <p:nvSpPr>
            <p:cNvPr id="7" name="Rectangle 6"/>
            <p:cNvSpPr/>
            <p:nvPr/>
          </p:nvSpPr>
          <p:spPr>
            <a:xfrm>
              <a:off x="1752600" y="1066800"/>
              <a:ext cx="1600200" cy="64633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p:cNvCxnSpPr/>
            <p:nvPr/>
          </p:nvCxnSpPr>
          <p:spPr>
            <a:xfrm>
              <a:off x="1924495" y="1240466"/>
              <a:ext cx="381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924495" y="1545266"/>
              <a:ext cx="381000" cy="0"/>
            </a:xfrm>
            <a:prstGeom prst="line">
              <a:avLst/>
            </a:prstGeom>
            <a:ln/>
            <a:effectLst/>
          </p:spPr>
          <p:style>
            <a:lnRef idx="3">
              <a:schemeClr val="accent2"/>
            </a:lnRef>
            <a:fillRef idx="0">
              <a:schemeClr val="accent2"/>
            </a:fillRef>
            <a:effectRef idx="2">
              <a:schemeClr val="accent2"/>
            </a:effectRef>
            <a:fontRef idx="minor">
              <a:schemeClr val="tx1"/>
            </a:fontRef>
          </p:style>
        </p:cxnSp>
        <p:sp>
          <p:nvSpPr>
            <p:cNvPr id="6" name="TextBox 5"/>
            <p:cNvSpPr txBox="1"/>
            <p:nvPr/>
          </p:nvSpPr>
          <p:spPr>
            <a:xfrm>
              <a:off x="2285999" y="1066800"/>
              <a:ext cx="1238695" cy="646331"/>
            </a:xfrm>
            <a:prstGeom prst="rect">
              <a:avLst/>
            </a:prstGeom>
            <a:noFill/>
          </p:spPr>
          <p:txBody>
            <a:bodyPr wrap="square" rtlCol="0">
              <a:spAutoFit/>
            </a:bodyPr>
            <a:lstStyle/>
            <a:p>
              <a:r>
                <a:rPr lang="en-GB" dirty="0" smtClean="0">
                  <a:solidFill>
                    <a:schemeClr val="accent1">
                      <a:lumMod val="75000"/>
                    </a:schemeClr>
                  </a:solidFill>
                </a:rPr>
                <a:t>Unloaded</a:t>
              </a:r>
            </a:p>
            <a:p>
              <a:r>
                <a:rPr lang="en-GB" dirty="0" smtClean="0">
                  <a:solidFill>
                    <a:schemeClr val="accent2"/>
                  </a:solidFill>
                </a:rPr>
                <a:t>Loaded</a:t>
              </a:r>
              <a:endParaRPr lang="en-GB" dirty="0">
                <a:solidFill>
                  <a:schemeClr val="accent2"/>
                </a:solidFill>
              </a:endParaRPr>
            </a:p>
          </p:txBody>
        </p:sp>
      </p:grpSp>
      <p:sp>
        <p:nvSpPr>
          <p:cNvPr id="23" name="Oval 22"/>
          <p:cNvSpPr/>
          <p:nvPr/>
        </p:nvSpPr>
        <p:spPr>
          <a:xfrm>
            <a:off x="4821866" y="2925725"/>
            <a:ext cx="152400" cy="17366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4495800" y="2340934"/>
            <a:ext cx="152400" cy="152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4495800" y="3124200"/>
            <a:ext cx="152400" cy="152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3156099" y="3124200"/>
            <a:ext cx="152400" cy="152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Isosceles Triangle 9"/>
          <p:cNvSpPr/>
          <p:nvPr/>
        </p:nvSpPr>
        <p:spPr>
          <a:xfrm>
            <a:off x="5334000" y="1905000"/>
            <a:ext cx="152400" cy="1524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Isosceles Triangle 29"/>
          <p:cNvSpPr/>
          <p:nvPr/>
        </p:nvSpPr>
        <p:spPr>
          <a:xfrm>
            <a:off x="3886200" y="2667000"/>
            <a:ext cx="152400" cy="1524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2" name="Straight Connector 31"/>
          <p:cNvCxnSpPr/>
          <p:nvPr/>
        </p:nvCxnSpPr>
        <p:spPr>
          <a:xfrm>
            <a:off x="5410200" y="1862468"/>
            <a:ext cx="0" cy="91440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30" idx="5"/>
          </p:cNvCxnSpPr>
          <p:nvPr/>
        </p:nvCxnSpPr>
        <p:spPr>
          <a:xfrm>
            <a:off x="4000500" y="2743200"/>
            <a:ext cx="1437167" cy="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200400" y="3200400"/>
            <a:ext cx="1437167" cy="0"/>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572000" y="2493334"/>
            <a:ext cx="0" cy="630866"/>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887433" y="2307266"/>
            <a:ext cx="0" cy="630866"/>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grpSp>
        <p:nvGrpSpPr>
          <p:cNvPr id="46" name="Group 45"/>
          <p:cNvGrpSpPr/>
          <p:nvPr/>
        </p:nvGrpSpPr>
        <p:grpSpPr>
          <a:xfrm>
            <a:off x="6477000" y="3657600"/>
            <a:ext cx="2362200" cy="935666"/>
            <a:chOff x="6400800" y="3788734"/>
            <a:chExt cx="2362200" cy="935666"/>
          </a:xfrm>
        </p:grpSpPr>
        <p:sp>
          <p:nvSpPr>
            <p:cNvPr id="45" name="Rectangle 44"/>
            <p:cNvSpPr/>
            <p:nvPr/>
          </p:nvSpPr>
          <p:spPr>
            <a:xfrm>
              <a:off x="6400800" y="3810000"/>
              <a:ext cx="2209800" cy="914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6477000" y="3896833"/>
              <a:ext cx="152400" cy="17366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6477000" y="4191000"/>
              <a:ext cx="152400" cy="152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p:cNvSpPr txBox="1"/>
            <p:nvPr/>
          </p:nvSpPr>
          <p:spPr>
            <a:xfrm>
              <a:off x="6629400" y="3788734"/>
              <a:ext cx="2133600" cy="923330"/>
            </a:xfrm>
            <a:prstGeom prst="rect">
              <a:avLst/>
            </a:prstGeom>
            <a:noFill/>
          </p:spPr>
          <p:txBody>
            <a:bodyPr wrap="square" rtlCol="0">
              <a:spAutoFit/>
            </a:bodyPr>
            <a:lstStyle/>
            <a:p>
              <a:r>
                <a:rPr lang="en-GB" dirty="0" smtClean="0">
                  <a:solidFill>
                    <a:srgbClr val="FF0000"/>
                  </a:solidFill>
                </a:rPr>
                <a:t>29MW (68MV/m)</a:t>
              </a:r>
            </a:p>
            <a:p>
              <a:r>
                <a:rPr lang="en-GB" dirty="0" smtClean="0">
                  <a:solidFill>
                    <a:srgbClr val="00B050"/>
                  </a:solidFill>
                </a:rPr>
                <a:t>26MW (63MV/m)</a:t>
              </a:r>
            </a:p>
            <a:p>
              <a:r>
                <a:rPr lang="en-GB" dirty="0" smtClean="0"/>
                <a:t>34MW (75MV/m)</a:t>
              </a:r>
              <a:endParaRPr lang="en-GB" dirty="0"/>
            </a:p>
          </p:txBody>
        </p:sp>
        <p:sp>
          <p:nvSpPr>
            <p:cNvPr id="44" name="Isosceles Triangle 43"/>
            <p:cNvSpPr/>
            <p:nvPr/>
          </p:nvSpPr>
          <p:spPr>
            <a:xfrm>
              <a:off x="6477000" y="4451499"/>
              <a:ext cx="152400" cy="1524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Right Arrow 2"/>
          <p:cNvSpPr/>
          <p:nvPr/>
        </p:nvSpPr>
        <p:spPr>
          <a:xfrm>
            <a:off x="5899294" y="3657600"/>
            <a:ext cx="533400" cy="3810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ight Arrow 28"/>
          <p:cNvSpPr/>
          <p:nvPr/>
        </p:nvSpPr>
        <p:spPr>
          <a:xfrm flipH="1">
            <a:off x="8582243" y="3657600"/>
            <a:ext cx="523653" cy="3810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541076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451522"/>
            <a:ext cx="7315200" cy="5393167"/>
          </a:xfrm>
          <a:prstGeom prst="rect">
            <a:avLst/>
          </a:prstGeom>
        </p:spPr>
      </p:pic>
      <p:sp>
        <p:nvSpPr>
          <p:cNvPr id="30" name="Rectangle 29"/>
          <p:cNvSpPr/>
          <p:nvPr/>
        </p:nvSpPr>
        <p:spPr>
          <a:xfrm>
            <a:off x="380999" y="685800"/>
            <a:ext cx="288249" cy="2362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4419600" y="5503272"/>
            <a:ext cx="2952990" cy="2879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 </a:t>
            </a:r>
            <a:r>
              <a:rPr lang="en-GB" sz="3600" dirty="0" err="1" smtClean="0">
                <a:solidFill>
                  <a:srgbClr val="FFFF00"/>
                </a:solidFill>
              </a:rPr>
              <a:t>BDr</a:t>
            </a:r>
            <a:endParaRPr lang="en-GB" sz="3600" dirty="0">
              <a:solidFill>
                <a:srgbClr val="FFFF00"/>
              </a:solidFill>
            </a:endParaRPr>
          </a:p>
        </p:txBody>
      </p:sp>
      <p:sp>
        <p:nvSpPr>
          <p:cNvPr id="5" name="Explosion 2 4"/>
          <p:cNvSpPr/>
          <p:nvPr/>
        </p:nvSpPr>
        <p:spPr>
          <a:xfrm rot="1043002">
            <a:off x="5109102" y="225119"/>
            <a:ext cx="4800600" cy="1219200"/>
          </a:xfrm>
          <a:prstGeom prst="irregularSeal2">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chemeClr val="tx1"/>
                </a:solidFill>
              </a:rPr>
              <a:t>Very preliminary results!!!!!!</a:t>
            </a:r>
            <a:endParaRPr lang="en-GB" sz="2000" b="1" dirty="0">
              <a:solidFill>
                <a:schemeClr val="tx1"/>
              </a:solidFill>
            </a:endParaRPr>
          </a:p>
        </p:txBody>
      </p:sp>
      <p:sp>
        <p:nvSpPr>
          <p:cNvPr id="6" name="TextBox 5"/>
          <p:cNvSpPr txBox="1"/>
          <p:nvPr/>
        </p:nvSpPr>
        <p:spPr>
          <a:xfrm rot="16200000">
            <a:off x="-379736" y="1717252"/>
            <a:ext cx="1834966" cy="369332"/>
          </a:xfrm>
          <a:prstGeom prst="rect">
            <a:avLst/>
          </a:prstGeom>
          <a:noFill/>
        </p:spPr>
        <p:txBody>
          <a:bodyPr wrap="square" rtlCol="0">
            <a:spAutoFit/>
          </a:bodyPr>
          <a:lstStyle/>
          <a:p>
            <a:r>
              <a:rPr lang="en-GB" dirty="0" smtClean="0"/>
              <a:t>Structure BD rate</a:t>
            </a:r>
            <a:endParaRPr lang="en-GB" dirty="0"/>
          </a:p>
        </p:txBody>
      </p:sp>
      <p:sp>
        <p:nvSpPr>
          <p:cNvPr id="22" name="TextBox 21"/>
          <p:cNvSpPr txBox="1"/>
          <p:nvPr/>
        </p:nvSpPr>
        <p:spPr>
          <a:xfrm>
            <a:off x="1191953" y="3641431"/>
            <a:ext cx="1477513" cy="646331"/>
          </a:xfrm>
          <a:prstGeom prst="rect">
            <a:avLst/>
          </a:prstGeom>
          <a:noFill/>
        </p:spPr>
        <p:txBody>
          <a:bodyPr wrap="square" rtlCol="0">
            <a:spAutoFit/>
          </a:bodyPr>
          <a:lstStyle/>
          <a:p>
            <a:pPr algn="ctr"/>
            <a:r>
              <a:rPr lang="en-GB" dirty="0" smtClean="0"/>
              <a:t>4.1 M pulses</a:t>
            </a:r>
          </a:p>
          <a:p>
            <a:pPr algn="ctr"/>
            <a:r>
              <a:rPr lang="en-GB" dirty="0" smtClean="0"/>
              <a:t>34 BD</a:t>
            </a:r>
            <a:endParaRPr lang="en-GB" dirty="0"/>
          </a:p>
        </p:txBody>
      </p:sp>
      <p:sp>
        <p:nvSpPr>
          <p:cNvPr id="23" name="TextBox 22"/>
          <p:cNvSpPr txBox="1"/>
          <p:nvPr/>
        </p:nvSpPr>
        <p:spPr>
          <a:xfrm>
            <a:off x="2819400" y="2734270"/>
            <a:ext cx="1477513" cy="923330"/>
          </a:xfrm>
          <a:prstGeom prst="rect">
            <a:avLst/>
          </a:prstGeom>
          <a:noFill/>
        </p:spPr>
        <p:txBody>
          <a:bodyPr wrap="square" rtlCol="0">
            <a:spAutoFit/>
          </a:bodyPr>
          <a:lstStyle/>
          <a:p>
            <a:pPr algn="ctr"/>
            <a:r>
              <a:rPr lang="en-GB" dirty="0" smtClean="0"/>
              <a:t>7.6 M pulses</a:t>
            </a:r>
          </a:p>
          <a:p>
            <a:pPr algn="ctr"/>
            <a:r>
              <a:rPr lang="en-GB" dirty="0" smtClean="0"/>
              <a:t>63 BD</a:t>
            </a:r>
          </a:p>
          <a:p>
            <a:endParaRPr lang="en-GB" dirty="0"/>
          </a:p>
        </p:txBody>
      </p:sp>
      <p:sp>
        <p:nvSpPr>
          <p:cNvPr id="24" name="TextBox 23"/>
          <p:cNvSpPr txBox="1"/>
          <p:nvPr/>
        </p:nvSpPr>
        <p:spPr>
          <a:xfrm>
            <a:off x="2873164" y="4211165"/>
            <a:ext cx="1477513" cy="646331"/>
          </a:xfrm>
          <a:prstGeom prst="rect">
            <a:avLst/>
          </a:prstGeom>
          <a:noFill/>
        </p:spPr>
        <p:txBody>
          <a:bodyPr wrap="square" rtlCol="0">
            <a:spAutoFit/>
          </a:bodyPr>
          <a:lstStyle/>
          <a:p>
            <a:pPr algn="ctr"/>
            <a:r>
              <a:rPr lang="en-GB" dirty="0" smtClean="0"/>
              <a:t>4.5 M pulses</a:t>
            </a:r>
          </a:p>
          <a:p>
            <a:pPr algn="ctr"/>
            <a:r>
              <a:rPr lang="en-GB" dirty="0" smtClean="0"/>
              <a:t>24 BD</a:t>
            </a:r>
            <a:endParaRPr lang="en-GB" dirty="0"/>
          </a:p>
        </p:txBody>
      </p:sp>
      <p:sp>
        <p:nvSpPr>
          <p:cNvPr id="25" name="TextBox 24"/>
          <p:cNvSpPr txBox="1"/>
          <p:nvPr/>
        </p:nvSpPr>
        <p:spPr>
          <a:xfrm>
            <a:off x="4179657" y="4411670"/>
            <a:ext cx="1477513" cy="646331"/>
          </a:xfrm>
          <a:prstGeom prst="rect">
            <a:avLst/>
          </a:prstGeom>
          <a:noFill/>
        </p:spPr>
        <p:txBody>
          <a:bodyPr wrap="square" rtlCol="0">
            <a:spAutoFit/>
          </a:bodyPr>
          <a:lstStyle/>
          <a:p>
            <a:pPr algn="ctr"/>
            <a:r>
              <a:rPr lang="en-GB" dirty="0" smtClean="0"/>
              <a:t>10 M pulses</a:t>
            </a:r>
          </a:p>
          <a:p>
            <a:pPr algn="ctr"/>
            <a:r>
              <a:rPr lang="en-GB" dirty="0" smtClean="0"/>
              <a:t>46 BD</a:t>
            </a:r>
            <a:endParaRPr lang="en-GB" dirty="0"/>
          </a:p>
        </p:txBody>
      </p:sp>
      <p:sp>
        <p:nvSpPr>
          <p:cNvPr id="11" name="TextBox 10"/>
          <p:cNvSpPr txBox="1"/>
          <p:nvPr/>
        </p:nvSpPr>
        <p:spPr>
          <a:xfrm>
            <a:off x="4419600" y="5421868"/>
            <a:ext cx="2819400" cy="369332"/>
          </a:xfrm>
          <a:prstGeom prst="rect">
            <a:avLst/>
          </a:prstGeom>
          <a:noFill/>
        </p:spPr>
        <p:txBody>
          <a:bodyPr wrap="square" rtlCol="0">
            <a:spAutoFit/>
          </a:bodyPr>
          <a:lstStyle/>
          <a:p>
            <a:r>
              <a:rPr lang="en-GB" dirty="0" smtClean="0"/>
              <a:t>Accumulated Pulses</a:t>
            </a:r>
            <a:endParaRPr lang="en-GB" dirty="0"/>
          </a:p>
        </p:txBody>
      </p:sp>
      <p:sp>
        <p:nvSpPr>
          <p:cNvPr id="28" name="Rectangle 27"/>
          <p:cNvSpPr/>
          <p:nvPr/>
        </p:nvSpPr>
        <p:spPr>
          <a:xfrm>
            <a:off x="5598744" y="1213283"/>
            <a:ext cx="1268282" cy="65446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rgbClr val="25FB49"/>
                </a:solidFill>
              </a:rPr>
              <a:t>Unloaded</a:t>
            </a:r>
          </a:p>
          <a:p>
            <a:r>
              <a:rPr lang="en-GB" dirty="0" smtClean="0">
                <a:solidFill>
                  <a:srgbClr val="FF0000"/>
                </a:solidFill>
              </a:rPr>
              <a:t>Loaded</a:t>
            </a:r>
            <a:endParaRPr lang="en-GB" dirty="0">
              <a:solidFill>
                <a:srgbClr val="FF0000"/>
              </a:solidFill>
            </a:endParaRPr>
          </a:p>
        </p:txBody>
      </p:sp>
      <p:sp>
        <p:nvSpPr>
          <p:cNvPr id="29" name="Folded Corner 28"/>
          <p:cNvSpPr/>
          <p:nvPr/>
        </p:nvSpPr>
        <p:spPr>
          <a:xfrm rot="580056">
            <a:off x="6702013" y="2189226"/>
            <a:ext cx="2239224" cy="1136021"/>
          </a:xfrm>
          <a:prstGeom prst="foldedCorner">
            <a:avLst/>
          </a:prstGeom>
        </p:spPr>
        <p:style>
          <a:lnRef idx="1">
            <a:schemeClr val="accent1"/>
          </a:lnRef>
          <a:fillRef idx="2">
            <a:schemeClr val="accent1"/>
          </a:fillRef>
          <a:effectRef idx="1">
            <a:schemeClr val="accent1"/>
          </a:effectRef>
          <a:fontRef idx="minor">
            <a:schemeClr val="dk1"/>
          </a:fontRef>
        </p:style>
        <p:txBody>
          <a:bodyPr rtlCol="0" anchor="ctr"/>
          <a:lstStyle/>
          <a:p>
            <a:r>
              <a:rPr lang="en-GB" b="1" dirty="0" smtClean="0"/>
              <a:t>Beam transmission not perfect </a:t>
            </a:r>
          </a:p>
          <a:p>
            <a:r>
              <a:rPr lang="en-GB" dirty="0" smtClean="0"/>
              <a:t>(but better than 90%)</a:t>
            </a:r>
          </a:p>
        </p:txBody>
      </p:sp>
      <p:sp>
        <p:nvSpPr>
          <p:cNvPr id="31" name="TextBox 30"/>
          <p:cNvSpPr txBox="1"/>
          <p:nvPr/>
        </p:nvSpPr>
        <p:spPr>
          <a:xfrm>
            <a:off x="4800832" y="2522954"/>
            <a:ext cx="1477513" cy="646331"/>
          </a:xfrm>
          <a:prstGeom prst="rect">
            <a:avLst/>
          </a:prstGeom>
          <a:noFill/>
        </p:spPr>
        <p:txBody>
          <a:bodyPr wrap="square" rtlCol="0">
            <a:spAutoFit/>
          </a:bodyPr>
          <a:lstStyle/>
          <a:p>
            <a:pPr algn="ctr"/>
            <a:r>
              <a:rPr lang="en-GB" dirty="0"/>
              <a:t>4</a:t>
            </a:r>
            <a:r>
              <a:rPr lang="en-GB" dirty="0" smtClean="0"/>
              <a:t>.6 M pulses</a:t>
            </a:r>
          </a:p>
          <a:p>
            <a:pPr algn="ctr"/>
            <a:r>
              <a:rPr lang="en-GB" dirty="0" smtClean="0"/>
              <a:t>31 BD</a:t>
            </a:r>
            <a:endParaRPr lang="en-GB" dirty="0"/>
          </a:p>
        </p:txBody>
      </p:sp>
      <p:sp>
        <p:nvSpPr>
          <p:cNvPr id="32" name="TextBox 31"/>
          <p:cNvSpPr txBox="1"/>
          <p:nvPr/>
        </p:nvSpPr>
        <p:spPr>
          <a:xfrm>
            <a:off x="5932517" y="3947151"/>
            <a:ext cx="1477513" cy="646331"/>
          </a:xfrm>
          <a:prstGeom prst="rect">
            <a:avLst/>
          </a:prstGeom>
          <a:noFill/>
        </p:spPr>
        <p:txBody>
          <a:bodyPr wrap="square" rtlCol="0">
            <a:spAutoFit/>
          </a:bodyPr>
          <a:lstStyle/>
          <a:p>
            <a:pPr algn="ctr"/>
            <a:r>
              <a:rPr lang="en-GB" dirty="0"/>
              <a:t>1</a:t>
            </a:r>
            <a:r>
              <a:rPr lang="en-GB" dirty="0" smtClean="0"/>
              <a:t>0 M pulses</a:t>
            </a:r>
          </a:p>
          <a:p>
            <a:pPr algn="ctr"/>
            <a:r>
              <a:rPr lang="en-GB" dirty="0" smtClean="0"/>
              <a:t>63 BD</a:t>
            </a:r>
            <a:endParaRPr lang="en-GB" dirty="0"/>
          </a:p>
        </p:txBody>
      </p:sp>
      <p:sp>
        <p:nvSpPr>
          <p:cNvPr id="3" name="Rectangle 2"/>
          <p:cNvSpPr/>
          <p:nvPr/>
        </p:nvSpPr>
        <p:spPr>
          <a:xfrm>
            <a:off x="353080" y="5797433"/>
            <a:ext cx="8028920" cy="6096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lang="en-GB" dirty="0" smtClean="0"/>
              <a:t>Central value and errors computed using 1</a:t>
            </a:r>
            <a:r>
              <a:rPr lang="el-GR" dirty="0" smtClean="0"/>
              <a:t>σ</a:t>
            </a:r>
            <a:r>
              <a:rPr lang="en-GB" dirty="0" smtClean="0"/>
              <a:t> Feldman-Cousins confident intervals.</a:t>
            </a:r>
            <a:endParaRPr lang="en-GB" dirty="0"/>
          </a:p>
        </p:txBody>
      </p:sp>
      <p:sp>
        <p:nvSpPr>
          <p:cNvPr id="4" name="Rectangle 3"/>
          <p:cNvSpPr/>
          <p:nvPr/>
        </p:nvSpPr>
        <p:spPr>
          <a:xfrm>
            <a:off x="1126656" y="750370"/>
            <a:ext cx="2759776" cy="191443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1" name="Group 20"/>
          <p:cNvGrpSpPr/>
          <p:nvPr/>
        </p:nvGrpSpPr>
        <p:grpSpPr>
          <a:xfrm>
            <a:off x="1143000" y="604922"/>
            <a:ext cx="2881322" cy="2107295"/>
            <a:chOff x="-266178" y="1447799"/>
            <a:chExt cx="7710918" cy="5213210"/>
          </a:xfrm>
        </p:grpSpPr>
        <p:graphicFrame>
          <p:nvGraphicFramePr>
            <p:cNvPr id="33" name="Chart 32"/>
            <p:cNvGraphicFramePr>
              <a:graphicFrameLocks/>
            </p:cNvGraphicFramePr>
            <p:nvPr>
              <p:extLst>
                <p:ext uri="{D42A27DB-BD31-4B8C-83A1-F6EECF244321}">
                  <p14:modId xmlns:p14="http://schemas.microsoft.com/office/powerpoint/2010/main" val="3658541709"/>
                </p:ext>
              </p:extLst>
            </p:nvPr>
          </p:nvGraphicFramePr>
          <p:xfrm>
            <a:off x="304800" y="1523999"/>
            <a:ext cx="7139940" cy="4495801"/>
          </p:xfrm>
          <a:graphic>
            <a:graphicData uri="http://schemas.openxmlformats.org/drawingml/2006/chart">
              <c:chart xmlns:c="http://schemas.openxmlformats.org/drawingml/2006/chart" xmlns:r="http://schemas.openxmlformats.org/officeDocument/2006/relationships" r:id="rId4"/>
            </a:graphicData>
          </a:graphic>
        </p:graphicFrame>
        <p:sp>
          <p:nvSpPr>
            <p:cNvPr id="34" name="TextBox 33"/>
            <p:cNvSpPr txBox="1"/>
            <p:nvPr/>
          </p:nvSpPr>
          <p:spPr>
            <a:xfrm rot="16200000">
              <a:off x="-2000998" y="3182619"/>
              <a:ext cx="4375669" cy="906029"/>
            </a:xfrm>
            <a:prstGeom prst="rect">
              <a:avLst/>
            </a:prstGeom>
            <a:noFill/>
          </p:spPr>
          <p:txBody>
            <a:bodyPr wrap="square" rtlCol="0">
              <a:spAutoFit/>
            </a:bodyPr>
            <a:lstStyle/>
            <a:p>
              <a:r>
                <a:rPr lang="en-GB" sz="1600" dirty="0" smtClean="0"/>
                <a:t>Gradient, MV/m</a:t>
              </a:r>
              <a:endParaRPr lang="fr-FR" sz="1600" dirty="0"/>
            </a:p>
          </p:txBody>
        </p:sp>
        <p:sp>
          <p:nvSpPr>
            <p:cNvPr id="35" name="TextBox 34"/>
            <p:cNvSpPr txBox="1"/>
            <p:nvPr/>
          </p:nvSpPr>
          <p:spPr>
            <a:xfrm>
              <a:off x="2471989" y="5823465"/>
              <a:ext cx="2761771" cy="837544"/>
            </a:xfrm>
            <a:prstGeom prst="rect">
              <a:avLst/>
            </a:prstGeom>
            <a:noFill/>
          </p:spPr>
          <p:txBody>
            <a:bodyPr wrap="square" rtlCol="0">
              <a:spAutoFit/>
            </a:bodyPr>
            <a:lstStyle/>
            <a:p>
              <a:r>
                <a:rPr lang="en-GB" sz="1600" dirty="0" smtClean="0"/>
                <a:t>Length, m</a:t>
              </a:r>
              <a:endParaRPr lang="fr-FR" sz="1600" dirty="0"/>
            </a:p>
          </p:txBody>
        </p:sp>
      </p:grpSp>
    </p:spTree>
    <p:extLst>
      <p:ext uri="{BB962C8B-B14F-4D97-AF65-F5344CB8AC3E}">
        <p14:creationId xmlns:p14="http://schemas.microsoft.com/office/powerpoint/2010/main" val="6018569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542" y="655211"/>
            <a:ext cx="5019865" cy="3764899"/>
          </a:xfrm>
          <a:prstGeom prst="rect">
            <a:avLst/>
          </a:prstGeom>
        </p:spPr>
      </p:pic>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72012" y="640171"/>
            <a:ext cx="5039919" cy="3779939"/>
          </a:xfrm>
          <a:prstGeom prst="rect">
            <a:avLst/>
          </a:prstGeom>
        </p:spPr>
      </p:pic>
      <p:sp>
        <p:nvSpPr>
          <p:cNvPr id="10" name="Rectangle 9"/>
          <p:cNvSpPr/>
          <p:nvPr/>
        </p:nvSpPr>
        <p:spPr>
          <a:xfrm>
            <a:off x="4419600" y="5503272"/>
            <a:ext cx="2952990" cy="2879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 </a:t>
            </a:r>
            <a:r>
              <a:rPr lang="en-GB" sz="3600" dirty="0" err="1" smtClean="0">
                <a:solidFill>
                  <a:srgbClr val="FFFF00"/>
                </a:solidFill>
              </a:rPr>
              <a:t>BDr</a:t>
            </a:r>
            <a:r>
              <a:rPr lang="en-GB" sz="3600" dirty="0" smtClean="0">
                <a:solidFill>
                  <a:srgbClr val="FFFF00"/>
                </a:solidFill>
              </a:rPr>
              <a:t> at constant input Power</a:t>
            </a:r>
            <a:endParaRPr lang="en-GB" sz="3600" dirty="0">
              <a:solidFill>
                <a:srgbClr val="FFFF00"/>
              </a:solidFill>
            </a:endParaRPr>
          </a:p>
        </p:txBody>
      </p:sp>
      <p:sp>
        <p:nvSpPr>
          <p:cNvPr id="13" name="Rectangle 12"/>
          <p:cNvSpPr/>
          <p:nvPr/>
        </p:nvSpPr>
        <p:spPr>
          <a:xfrm>
            <a:off x="533400" y="4807012"/>
            <a:ext cx="8274025" cy="954107"/>
          </a:xfrm>
          <a:prstGeom prst="rect">
            <a:avLst/>
          </a:prstGeom>
          <a:ln w="28575"/>
        </p:spPr>
        <p:style>
          <a:lnRef idx="2">
            <a:schemeClr val="accent1"/>
          </a:lnRef>
          <a:fillRef idx="1">
            <a:schemeClr val="lt1"/>
          </a:fillRef>
          <a:effectRef idx="0">
            <a:schemeClr val="accent1"/>
          </a:effectRef>
          <a:fontRef idx="minor">
            <a:schemeClr val="dk1"/>
          </a:fontRef>
        </p:style>
        <p:txBody>
          <a:bodyPr wrap="square">
            <a:spAutoFit/>
          </a:bodyPr>
          <a:lstStyle/>
          <a:p>
            <a:r>
              <a:rPr lang="en-GB" sz="2000" b="1" u="sng" dirty="0" smtClean="0"/>
              <a:t>Combined Results at 29 MW RF input power:</a:t>
            </a:r>
          </a:p>
          <a:p>
            <a:pPr marL="342900" indent="-342900">
              <a:buFont typeface="Arial" panose="020B0604020202020204" pitchFamily="34" charset="0"/>
              <a:buChar char="•"/>
            </a:pPr>
            <a:r>
              <a:rPr lang="en-GB" dirty="0" smtClean="0"/>
              <a:t>Unloaded </a:t>
            </a:r>
            <a:r>
              <a:rPr lang="en-GB" dirty="0" err="1" smtClean="0"/>
              <a:t>BDr</a:t>
            </a:r>
            <a:r>
              <a:rPr lang="en-GB" dirty="0" smtClean="0"/>
              <a:t>: (6.9 ± 0.5) 10</a:t>
            </a:r>
            <a:r>
              <a:rPr lang="en-GB" baseline="30000" dirty="0" smtClean="0"/>
              <a:t>-6</a:t>
            </a:r>
          </a:p>
          <a:p>
            <a:pPr marL="342900" indent="-342900">
              <a:buFont typeface="Arial" panose="020B0604020202020204" pitchFamily="34" charset="0"/>
              <a:buChar char="•"/>
            </a:pPr>
            <a:r>
              <a:rPr lang="en-GB" dirty="0" smtClean="0"/>
              <a:t>Loaded </a:t>
            </a:r>
            <a:r>
              <a:rPr lang="en-GB" dirty="0" err="1" smtClean="0"/>
              <a:t>BDr</a:t>
            </a:r>
            <a:r>
              <a:rPr lang="en-GB" dirty="0" smtClean="0"/>
              <a:t>: </a:t>
            </a:r>
            <a:r>
              <a:rPr lang="en-GB" dirty="0"/>
              <a:t>(</a:t>
            </a:r>
            <a:r>
              <a:rPr lang="en-GB" dirty="0" smtClean="0"/>
              <a:t>6.7 </a:t>
            </a:r>
            <a:r>
              <a:rPr lang="en-GB" dirty="0"/>
              <a:t>± </a:t>
            </a:r>
            <a:r>
              <a:rPr lang="en-GB" dirty="0" smtClean="0"/>
              <a:t>0.7) 10</a:t>
            </a:r>
            <a:r>
              <a:rPr lang="en-GB" baseline="30000" dirty="0" smtClean="0"/>
              <a:t>-6</a:t>
            </a:r>
            <a:endParaRPr lang="en-GB" baseline="30000" dirty="0"/>
          </a:p>
        </p:txBody>
      </p:sp>
      <p:sp>
        <p:nvSpPr>
          <p:cNvPr id="29" name="Folded Corner 28"/>
          <p:cNvSpPr/>
          <p:nvPr/>
        </p:nvSpPr>
        <p:spPr>
          <a:xfrm rot="580056">
            <a:off x="6457561" y="5024720"/>
            <a:ext cx="2403381" cy="1659624"/>
          </a:xfrm>
          <a:prstGeom prst="foldedCorner">
            <a:avLst/>
          </a:prstGeom>
        </p:spPr>
        <p:style>
          <a:lnRef idx="1">
            <a:schemeClr val="accent1"/>
          </a:lnRef>
          <a:fillRef idx="2">
            <a:schemeClr val="accent1"/>
          </a:fillRef>
          <a:effectRef idx="1">
            <a:schemeClr val="accent1"/>
          </a:effectRef>
          <a:fontRef idx="minor">
            <a:schemeClr val="dk1"/>
          </a:fontRef>
        </p:style>
        <p:txBody>
          <a:bodyPr rtlCol="0" anchor="ctr"/>
          <a:lstStyle/>
          <a:p>
            <a:r>
              <a:rPr lang="en-GB" b="1" u="sng" dirty="0" smtClean="0"/>
              <a:t>Preliminary Conclusion</a:t>
            </a:r>
          </a:p>
          <a:p>
            <a:r>
              <a:rPr lang="en-GB" b="1" dirty="0" smtClean="0"/>
              <a:t>Beam does not increase </a:t>
            </a:r>
            <a:r>
              <a:rPr lang="en-GB" b="1" dirty="0" err="1" smtClean="0"/>
              <a:t>BDr</a:t>
            </a:r>
            <a:r>
              <a:rPr lang="en-GB" b="1" dirty="0" smtClean="0"/>
              <a:t> at constant input power</a:t>
            </a:r>
            <a:endParaRPr lang="en-GB" dirty="0" smtClean="0"/>
          </a:p>
        </p:txBody>
      </p:sp>
      <p:sp>
        <p:nvSpPr>
          <p:cNvPr id="14" name="TextBox 13"/>
          <p:cNvSpPr txBox="1"/>
          <p:nvPr/>
        </p:nvSpPr>
        <p:spPr>
          <a:xfrm>
            <a:off x="1867853" y="649559"/>
            <a:ext cx="1447800" cy="369332"/>
          </a:xfrm>
          <a:prstGeom prst="rect">
            <a:avLst/>
          </a:prstGeom>
          <a:noFill/>
        </p:spPr>
        <p:txBody>
          <a:bodyPr wrap="square" rtlCol="0">
            <a:spAutoFit/>
          </a:bodyPr>
          <a:lstStyle/>
          <a:p>
            <a:r>
              <a:rPr lang="en-GB" dirty="0" smtClean="0"/>
              <a:t>Unloaded</a:t>
            </a:r>
            <a:endParaRPr lang="en-GB" dirty="0"/>
          </a:p>
        </p:txBody>
      </p:sp>
      <p:sp>
        <p:nvSpPr>
          <p:cNvPr id="26" name="TextBox 25"/>
          <p:cNvSpPr txBox="1"/>
          <p:nvPr/>
        </p:nvSpPr>
        <p:spPr>
          <a:xfrm>
            <a:off x="6648690" y="649559"/>
            <a:ext cx="1447800" cy="369332"/>
          </a:xfrm>
          <a:prstGeom prst="rect">
            <a:avLst/>
          </a:prstGeom>
          <a:noFill/>
        </p:spPr>
        <p:txBody>
          <a:bodyPr wrap="square" rtlCol="0">
            <a:spAutoFit/>
          </a:bodyPr>
          <a:lstStyle/>
          <a:p>
            <a:r>
              <a:rPr lang="en-GB" dirty="0"/>
              <a:t>L</a:t>
            </a:r>
            <a:r>
              <a:rPr lang="en-GB" dirty="0" smtClean="0"/>
              <a:t>oaded</a:t>
            </a:r>
            <a:endParaRPr lang="en-GB" dirty="0"/>
          </a:p>
        </p:txBody>
      </p:sp>
      <p:sp>
        <p:nvSpPr>
          <p:cNvPr id="15" name="TextBox 14"/>
          <p:cNvSpPr txBox="1"/>
          <p:nvPr/>
        </p:nvSpPr>
        <p:spPr>
          <a:xfrm>
            <a:off x="631846" y="1082627"/>
            <a:ext cx="1524000" cy="646331"/>
          </a:xfrm>
          <a:prstGeom prst="rect">
            <a:avLst/>
          </a:prstGeom>
          <a:noFill/>
        </p:spPr>
        <p:txBody>
          <a:bodyPr wrap="square" rtlCol="0">
            <a:spAutoFit/>
          </a:bodyPr>
          <a:lstStyle/>
          <a:p>
            <a:r>
              <a:rPr lang="en-GB" dirty="0" smtClean="0">
                <a:solidFill>
                  <a:schemeClr val="accent1">
                    <a:lumMod val="50000"/>
                  </a:schemeClr>
                </a:solidFill>
              </a:rPr>
              <a:t>Normal Pulses</a:t>
            </a:r>
          </a:p>
          <a:p>
            <a:r>
              <a:rPr lang="en-GB" dirty="0" smtClean="0">
                <a:solidFill>
                  <a:schemeClr val="accent2">
                    <a:lumMod val="75000"/>
                  </a:schemeClr>
                </a:solidFill>
              </a:rPr>
              <a:t>BDs</a:t>
            </a:r>
            <a:endParaRPr lang="en-GB" dirty="0">
              <a:solidFill>
                <a:schemeClr val="accent2">
                  <a:lumMod val="75000"/>
                </a:schemeClr>
              </a:solidFill>
            </a:endParaRPr>
          </a:p>
        </p:txBody>
      </p:sp>
      <p:sp>
        <p:nvSpPr>
          <p:cNvPr id="35" name="TextBox 34"/>
          <p:cNvSpPr txBox="1"/>
          <p:nvPr/>
        </p:nvSpPr>
        <p:spPr>
          <a:xfrm>
            <a:off x="5155406" y="1099742"/>
            <a:ext cx="1524000" cy="646331"/>
          </a:xfrm>
          <a:prstGeom prst="rect">
            <a:avLst/>
          </a:prstGeom>
          <a:noFill/>
        </p:spPr>
        <p:txBody>
          <a:bodyPr wrap="square" rtlCol="0">
            <a:spAutoFit/>
          </a:bodyPr>
          <a:lstStyle/>
          <a:p>
            <a:r>
              <a:rPr lang="en-GB" dirty="0" smtClean="0">
                <a:solidFill>
                  <a:schemeClr val="accent1">
                    <a:lumMod val="50000"/>
                  </a:schemeClr>
                </a:solidFill>
              </a:rPr>
              <a:t>Normal Pulses</a:t>
            </a:r>
          </a:p>
          <a:p>
            <a:r>
              <a:rPr lang="en-GB" dirty="0" smtClean="0">
                <a:solidFill>
                  <a:schemeClr val="accent2">
                    <a:lumMod val="75000"/>
                  </a:schemeClr>
                </a:solidFill>
              </a:rPr>
              <a:t>BDs</a:t>
            </a:r>
            <a:endParaRPr lang="en-GB" dirty="0">
              <a:solidFill>
                <a:schemeClr val="accent2">
                  <a:lumMod val="75000"/>
                </a:schemeClr>
              </a:solidFill>
            </a:endParaRPr>
          </a:p>
        </p:txBody>
      </p:sp>
      <p:sp>
        <p:nvSpPr>
          <p:cNvPr id="3" name="TextBox 2"/>
          <p:cNvSpPr txBox="1"/>
          <p:nvPr/>
        </p:nvSpPr>
        <p:spPr>
          <a:xfrm>
            <a:off x="2532645" y="1099743"/>
            <a:ext cx="1631788" cy="646331"/>
          </a:xfrm>
          <a:prstGeom prst="rect">
            <a:avLst/>
          </a:prstGeom>
          <a:noFill/>
        </p:spPr>
        <p:txBody>
          <a:bodyPr wrap="square" rtlCol="0">
            <a:spAutoFit/>
          </a:bodyPr>
          <a:lstStyle/>
          <a:p>
            <a:r>
              <a:rPr lang="en-GB" dirty="0" smtClean="0">
                <a:solidFill>
                  <a:schemeClr val="accent1">
                    <a:lumMod val="50000"/>
                  </a:schemeClr>
                </a:solidFill>
              </a:rPr>
              <a:t>&lt;P&gt; = 26.8 MW</a:t>
            </a:r>
          </a:p>
          <a:p>
            <a:r>
              <a:rPr lang="en-GB" dirty="0" smtClean="0">
                <a:solidFill>
                  <a:srgbClr val="C00000"/>
                </a:solidFill>
              </a:rPr>
              <a:t>&lt;P&gt; = 26.6 MW</a:t>
            </a:r>
            <a:endParaRPr lang="en-GB" dirty="0">
              <a:solidFill>
                <a:srgbClr val="C00000"/>
              </a:solidFill>
            </a:endParaRPr>
          </a:p>
        </p:txBody>
      </p:sp>
      <p:sp>
        <p:nvSpPr>
          <p:cNvPr id="18" name="TextBox 17"/>
          <p:cNvSpPr txBox="1"/>
          <p:nvPr/>
        </p:nvSpPr>
        <p:spPr>
          <a:xfrm>
            <a:off x="7263784" y="1092620"/>
            <a:ext cx="1631788" cy="646331"/>
          </a:xfrm>
          <a:prstGeom prst="rect">
            <a:avLst/>
          </a:prstGeom>
          <a:noFill/>
        </p:spPr>
        <p:txBody>
          <a:bodyPr wrap="square" rtlCol="0">
            <a:spAutoFit/>
          </a:bodyPr>
          <a:lstStyle/>
          <a:p>
            <a:r>
              <a:rPr lang="en-GB" dirty="0" smtClean="0">
                <a:solidFill>
                  <a:schemeClr val="accent1">
                    <a:lumMod val="50000"/>
                  </a:schemeClr>
                </a:solidFill>
              </a:rPr>
              <a:t>&lt;P&gt; = 26.5 MW</a:t>
            </a:r>
          </a:p>
          <a:p>
            <a:r>
              <a:rPr lang="en-GB" dirty="0" smtClean="0">
                <a:solidFill>
                  <a:srgbClr val="C00000"/>
                </a:solidFill>
              </a:rPr>
              <a:t>&lt;P&gt; = 26.3 MW</a:t>
            </a:r>
            <a:endParaRPr lang="en-GB" dirty="0">
              <a:solidFill>
                <a:srgbClr val="C00000"/>
              </a:solidFill>
            </a:endParaRPr>
          </a:p>
        </p:txBody>
      </p:sp>
    </p:spTree>
    <p:extLst>
      <p:ext uri="{BB962C8B-B14F-4D97-AF65-F5344CB8AC3E}">
        <p14:creationId xmlns:p14="http://schemas.microsoft.com/office/powerpoint/2010/main" val="41320883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 </a:t>
            </a:r>
            <a:r>
              <a:rPr lang="en-GB" sz="3600" dirty="0" err="1" smtClean="0">
                <a:solidFill>
                  <a:srgbClr val="FFFF00"/>
                </a:solidFill>
              </a:rPr>
              <a:t>BDr</a:t>
            </a:r>
            <a:r>
              <a:rPr lang="en-GB" sz="3600" dirty="0" smtClean="0">
                <a:solidFill>
                  <a:srgbClr val="FFFF00"/>
                </a:solidFill>
              </a:rPr>
              <a:t> at constant input Power</a:t>
            </a:r>
            <a:endParaRPr lang="en-GB" sz="3600" dirty="0">
              <a:solidFill>
                <a:srgbClr val="FFFF00"/>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533400"/>
            <a:ext cx="3810000" cy="2806543"/>
          </a:xfrm>
          <a:prstGeom prst="rect">
            <a:avLst/>
          </a:prstGeom>
        </p:spPr>
      </p:pic>
      <p:sp>
        <p:nvSpPr>
          <p:cNvPr id="7" name="TextBox 6"/>
          <p:cNvSpPr txBox="1"/>
          <p:nvPr/>
        </p:nvSpPr>
        <p:spPr>
          <a:xfrm>
            <a:off x="4572000" y="762000"/>
            <a:ext cx="4038600" cy="646331"/>
          </a:xfrm>
          <a:prstGeom prst="rect">
            <a:avLst/>
          </a:prstGeom>
          <a:noFill/>
        </p:spPr>
        <p:txBody>
          <a:bodyPr wrap="square" rtlCol="0">
            <a:spAutoFit/>
          </a:bodyPr>
          <a:lstStyle/>
          <a:p>
            <a:r>
              <a:rPr lang="en-GB" dirty="0" smtClean="0"/>
              <a:t>Breakdown cell distribution for unloaded data.</a:t>
            </a:r>
            <a:endParaRPr lang="en-GB" dirty="0"/>
          </a:p>
        </p:txBody>
      </p:sp>
      <p:sp>
        <p:nvSpPr>
          <p:cNvPr id="8" name="TextBox 7"/>
          <p:cNvSpPr txBox="1"/>
          <p:nvPr/>
        </p:nvSpPr>
        <p:spPr>
          <a:xfrm>
            <a:off x="2758701" y="3300411"/>
            <a:ext cx="3505200" cy="369332"/>
          </a:xfrm>
          <a:prstGeom prst="rect">
            <a:avLst/>
          </a:prstGeom>
          <a:noFill/>
        </p:spPr>
        <p:txBody>
          <a:bodyPr wrap="square" rtlCol="0">
            <a:spAutoFit/>
          </a:bodyPr>
          <a:lstStyle/>
          <a:p>
            <a:r>
              <a:rPr lang="en-GB" b="1" dirty="0" smtClean="0"/>
              <a:t>Acknowledgement: A. Degiovanni</a:t>
            </a:r>
            <a:endParaRPr lang="en-GB" b="1" dirty="0"/>
          </a:p>
        </p:txBody>
      </p:sp>
      <p:sp>
        <p:nvSpPr>
          <p:cNvPr id="10" name="TextBox 9"/>
          <p:cNvSpPr txBox="1"/>
          <p:nvPr/>
        </p:nvSpPr>
        <p:spPr>
          <a:xfrm>
            <a:off x="4572000" y="1487269"/>
            <a:ext cx="4038600" cy="646331"/>
          </a:xfrm>
          <a:prstGeom prst="rect">
            <a:avLst/>
          </a:prstGeom>
          <a:noFill/>
        </p:spPr>
        <p:txBody>
          <a:bodyPr wrap="square" rtlCol="0">
            <a:spAutoFit/>
          </a:bodyPr>
          <a:lstStyle/>
          <a:p>
            <a:r>
              <a:rPr lang="en-GB" dirty="0" smtClean="0"/>
              <a:t>WARNING: Cell distribution still under analysis.</a:t>
            </a:r>
            <a:endParaRPr lang="en-GB"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3647871"/>
            <a:ext cx="4539205" cy="2884520"/>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3647871"/>
            <a:ext cx="4539205" cy="2884520"/>
          </a:xfrm>
          <a:prstGeom prst="rect">
            <a:avLst/>
          </a:prstGeom>
        </p:spPr>
      </p:pic>
      <p:sp>
        <p:nvSpPr>
          <p:cNvPr id="12" name="Explosion 2 11"/>
          <p:cNvSpPr/>
          <p:nvPr/>
        </p:nvSpPr>
        <p:spPr>
          <a:xfrm rot="1043002">
            <a:off x="4949299" y="2402411"/>
            <a:ext cx="4800600" cy="1219200"/>
          </a:xfrm>
          <a:prstGeom prst="irregularSeal2">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chemeClr val="tx1"/>
                </a:solidFill>
              </a:rPr>
              <a:t>Very preliminary results!!!!!!</a:t>
            </a:r>
            <a:endParaRPr lang="en-GB" sz="2000" b="1" dirty="0">
              <a:solidFill>
                <a:schemeClr val="tx1"/>
              </a:solidFill>
            </a:endParaRPr>
          </a:p>
        </p:txBody>
      </p:sp>
      <p:sp>
        <p:nvSpPr>
          <p:cNvPr id="3" name="TextBox 2"/>
          <p:cNvSpPr txBox="1"/>
          <p:nvPr/>
        </p:nvSpPr>
        <p:spPr>
          <a:xfrm rot="20904795">
            <a:off x="762000" y="4876800"/>
            <a:ext cx="1752600" cy="461665"/>
          </a:xfrm>
          <a:prstGeom prst="rect">
            <a:avLst/>
          </a:prstGeom>
          <a:noFill/>
        </p:spPr>
        <p:txBody>
          <a:bodyPr wrap="square" rtlCol="0">
            <a:spAutoFit/>
          </a:bodyPr>
          <a:lstStyle/>
          <a:p>
            <a:r>
              <a:rPr lang="en-GB" sz="2400" dirty="0" smtClean="0">
                <a:solidFill>
                  <a:srgbClr val="FF0000"/>
                </a:solidFill>
              </a:rPr>
              <a:t>Unloaded</a:t>
            </a:r>
            <a:endParaRPr lang="en-GB" sz="2400" dirty="0">
              <a:solidFill>
                <a:srgbClr val="FF0000"/>
              </a:solidFill>
            </a:endParaRPr>
          </a:p>
        </p:txBody>
      </p:sp>
      <p:sp>
        <p:nvSpPr>
          <p:cNvPr id="11" name="TextBox 10"/>
          <p:cNvSpPr txBox="1"/>
          <p:nvPr/>
        </p:nvSpPr>
        <p:spPr>
          <a:xfrm rot="665690">
            <a:off x="6096000" y="4202916"/>
            <a:ext cx="1752600" cy="461665"/>
          </a:xfrm>
          <a:prstGeom prst="rect">
            <a:avLst/>
          </a:prstGeom>
          <a:noFill/>
        </p:spPr>
        <p:txBody>
          <a:bodyPr wrap="square" rtlCol="0">
            <a:spAutoFit/>
          </a:bodyPr>
          <a:lstStyle/>
          <a:p>
            <a:r>
              <a:rPr lang="en-GB" sz="2400" dirty="0" smtClean="0">
                <a:solidFill>
                  <a:srgbClr val="FF0000"/>
                </a:solidFill>
              </a:rPr>
              <a:t>Loaded</a:t>
            </a:r>
            <a:endParaRPr lang="en-GB" sz="2400" dirty="0">
              <a:solidFill>
                <a:srgbClr val="FF0000"/>
              </a:solidFill>
            </a:endParaRPr>
          </a:p>
        </p:txBody>
      </p:sp>
    </p:spTree>
    <p:extLst>
      <p:ext uri="{BB962C8B-B14F-4D97-AF65-F5344CB8AC3E}">
        <p14:creationId xmlns:p14="http://schemas.microsoft.com/office/powerpoint/2010/main" val="19813001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Chart 19"/>
          <p:cNvGraphicFramePr>
            <a:graphicFrameLocks noGrp="1"/>
          </p:cNvGraphicFramePr>
          <p:nvPr>
            <p:extLst>
              <p:ext uri="{D42A27DB-BD31-4B8C-83A1-F6EECF244321}">
                <p14:modId xmlns:p14="http://schemas.microsoft.com/office/powerpoint/2010/main" val="1657630618"/>
              </p:ext>
            </p:extLst>
          </p:nvPr>
        </p:nvGraphicFramePr>
        <p:xfrm>
          <a:off x="0" y="457200"/>
          <a:ext cx="9144000" cy="6400800"/>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 </a:t>
            </a:r>
            <a:r>
              <a:rPr lang="en-GB" sz="3600" dirty="0" err="1" smtClean="0">
                <a:solidFill>
                  <a:srgbClr val="FFFF00"/>
                </a:solidFill>
              </a:rPr>
              <a:t>BDr</a:t>
            </a:r>
            <a:endParaRPr lang="en-GB" sz="3600" dirty="0">
              <a:solidFill>
                <a:srgbClr val="FFFF00"/>
              </a:solidFill>
            </a:endParaRPr>
          </a:p>
        </p:txBody>
      </p:sp>
      <p:sp>
        <p:nvSpPr>
          <p:cNvPr id="21" name="Oval 20"/>
          <p:cNvSpPr/>
          <p:nvPr/>
        </p:nvSpPr>
        <p:spPr>
          <a:xfrm>
            <a:off x="4811233" y="2156635"/>
            <a:ext cx="152400" cy="17366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p:cNvGrpSpPr/>
          <p:nvPr/>
        </p:nvGrpSpPr>
        <p:grpSpPr>
          <a:xfrm>
            <a:off x="1752600" y="990600"/>
            <a:ext cx="1772094" cy="646331"/>
            <a:chOff x="1752600" y="1066800"/>
            <a:chExt cx="1772094" cy="646331"/>
          </a:xfrm>
        </p:grpSpPr>
        <p:sp>
          <p:nvSpPr>
            <p:cNvPr id="7" name="Rectangle 6"/>
            <p:cNvSpPr/>
            <p:nvPr/>
          </p:nvSpPr>
          <p:spPr>
            <a:xfrm>
              <a:off x="1752600" y="1066800"/>
              <a:ext cx="1600200" cy="64633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p:cNvCxnSpPr/>
            <p:nvPr/>
          </p:nvCxnSpPr>
          <p:spPr>
            <a:xfrm>
              <a:off x="1924495" y="1240466"/>
              <a:ext cx="381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924495" y="1545266"/>
              <a:ext cx="381000" cy="0"/>
            </a:xfrm>
            <a:prstGeom prst="line">
              <a:avLst/>
            </a:prstGeom>
            <a:ln/>
            <a:effectLst/>
          </p:spPr>
          <p:style>
            <a:lnRef idx="3">
              <a:schemeClr val="accent2"/>
            </a:lnRef>
            <a:fillRef idx="0">
              <a:schemeClr val="accent2"/>
            </a:fillRef>
            <a:effectRef idx="2">
              <a:schemeClr val="accent2"/>
            </a:effectRef>
            <a:fontRef idx="minor">
              <a:schemeClr val="tx1"/>
            </a:fontRef>
          </p:style>
        </p:cxnSp>
        <p:sp>
          <p:nvSpPr>
            <p:cNvPr id="6" name="TextBox 5"/>
            <p:cNvSpPr txBox="1"/>
            <p:nvPr/>
          </p:nvSpPr>
          <p:spPr>
            <a:xfrm>
              <a:off x="2285999" y="1066800"/>
              <a:ext cx="1238695" cy="646331"/>
            </a:xfrm>
            <a:prstGeom prst="rect">
              <a:avLst/>
            </a:prstGeom>
            <a:noFill/>
          </p:spPr>
          <p:txBody>
            <a:bodyPr wrap="square" rtlCol="0">
              <a:spAutoFit/>
            </a:bodyPr>
            <a:lstStyle/>
            <a:p>
              <a:r>
                <a:rPr lang="en-GB" dirty="0" smtClean="0">
                  <a:solidFill>
                    <a:schemeClr val="accent1">
                      <a:lumMod val="75000"/>
                    </a:schemeClr>
                  </a:solidFill>
                </a:rPr>
                <a:t>Unloaded</a:t>
              </a:r>
            </a:p>
            <a:p>
              <a:r>
                <a:rPr lang="en-GB" dirty="0" smtClean="0">
                  <a:solidFill>
                    <a:schemeClr val="accent2"/>
                  </a:solidFill>
                </a:rPr>
                <a:t>Loaded</a:t>
              </a:r>
              <a:endParaRPr lang="en-GB" dirty="0">
                <a:solidFill>
                  <a:schemeClr val="accent2"/>
                </a:solidFill>
              </a:endParaRPr>
            </a:p>
          </p:txBody>
        </p:sp>
      </p:grpSp>
      <p:sp>
        <p:nvSpPr>
          <p:cNvPr id="23" name="Oval 22"/>
          <p:cNvSpPr/>
          <p:nvPr/>
        </p:nvSpPr>
        <p:spPr>
          <a:xfrm>
            <a:off x="4821866" y="2925725"/>
            <a:ext cx="152400" cy="17366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4495800" y="2340934"/>
            <a:ext cx="152400" cy="152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4495800" y="3124200"/>
            <a:ext cx="152400" cy="152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3156099" y="3124200"/>
            <a:ext cx="152400" cy="152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Isosceles Triangle 9"/>
          <p:cNvSpPr/>
          <p:nvPr/>
        </p:nvSpPr>
        <p:spPr>
          <a:xfrm>
            <a:off x="5334000" y="1905000"/>
            <a:ext cx="152400" cy="1524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Isosceles Triangle 29"/>
          <p:cNvSpPr/>
          <p:nvPr/>
        </p:nvSpPr>
        <p:spPr>
          <a:xfrm>
            <a:off x="3886200" y="2667000"/>
            <a:ext cx="152400" cy="1524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2" name="Straight Connector 31"/>
          <p:cNvCxnSpPr/>
          <p:nvPr/>
        </p:nvCxnSpPr>
        <p:spPr>
          <a:xfrm>
            <a:off x="5410200" y="1862468"/>
            <a:ext cx="0" cy="91440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30" idx="5"/>
          </p:cNvCxnSpPr>
          <p:nvPr/>
        </p:nvCxnSpPr>
        <p:spPr>
          <a:xfrm>
            <a:off x="4000500" y="2743200"/>
            <a:ext cx="1437167" cy="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200400" y="3200400"/>
            <a:ext cx="1437167" cy="0"/>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572000" y="2493334"/>
            <a:ext cx="0" cy="630866"/>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887433" y="2307266"/>
            <a:ext cx="0" cy="630866"/>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grpSp>
        <p:nvGrpSpPr>
          <p:cNvPr id="46" name="Group 45"/>
          <p:cNvGrpSpPr/>
          <p:nvPr/>
        </p:nvGrpSpPr>
        <p:grpSpPr>
          <a:xfrm>
            <a:off x="6477000" y="3657600"/>
            <a:ext cx="2362200" cy="935666"/>
            <a:chOff x="6400800" y="3788734"/>
            <a:chExt cx="2362200" cy="935666"/>
          </a:xfrm>
        </p:grpSpPr>
        <p:sp>
          <p:nvSpPr>
            <p:cNvPr id="45" name="Rectangle 44"/>
            <p:cNvSpPr/>
            <p:nvPr/>
          </p:nvSpPr>
          <p:spPr>
            <a:xfrm>
              <a:off x="6400800" y="3810000"/>
              <a:ext cx="2209800" cy="914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6477000" y="3896833"/>
              <a:ext cx="152400" cy="17366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6477000" y="4191000"/>
              <a:ext cx="152400" cy="152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p:cNvSpPr txBox="1"/>
            <p:nvPr/>
          </p:nvSpPr>
          <p:spPr>
            <a:xfrm>
              <a:off x="6629400" y="3788734"/>
              <a:ext cx="2133600" cy="923330"/>
            </a:xfrm>
            <a:prstGeom prst="rect">
              <a:avLst/>
            </a:prstGeom>
            <a:noFill/>
          </p:spPr>
          <p:txBody>
            <a:bodyPr wrap="square" rtlCol="0">
              <a:spAutoFit/>
            </a:bodyPr>
            <a:lstStyle/>
            <a:p>
              <a:r>
                <a:rPr lang="en-GB" dirty="0" smtClean="0">
                  <a:solidFill>
                    <a:srgbClr val="FF0000"/>
                  </a:solidFill>
                </a:rPr>
                <a:t>29MW (68MV/m)</a:t>
              </a:r>
            </a:p>
            <a:p>
              <a:r>
                <a:rPr lang="en-GB" dirty="0" smtClean="0">
                  <a:solidFill>
                    <a:srgbClr val="00B050"/>
                  </a:solidFill>
                </a:rPr>
                <a:t>26MW (63MV/m)</a:t>
              </a:r>
            </a:p>
            <a:p>
              <a:r>
                <a:rPr lang="en-GB" dirty="0" smtClean="0"/>
                <a:t>34MW (75MV/m)</a:t>
              </a:r>
              <a:endParaRPr lang="en-GB" dirty="0"/>
            </a:p>
          </p:txBody>
        </p:sp>
        <p:sp>
          <p:nvSpPr>
            <p:cNvPr id="44" name="Isosceles Triangle 43"/>
            <p:cNvSpPr/>
            <p:nvPr/>
          </p:nvSpPr>
          <p:spPr>
            <a:xfrm>
              <a:off x="6477000" y="4451499"/>
              <a:ext cx="152400" cy="1524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Right Arrow 2"/>
          <p:cNvSpPr/>
          <p:nvPr/>
        </p:nvSpPr>
        <p:spPr>
          <a:xfrm>
            <a:off x="5899294" y="3941134"/>
            <a:ext cx="533400" cy="381000"/>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ight Arrow 28"/>
          <p:cNvSpPr/>
          <p:nvPr/>
        </p:nvSpPr>
        <p:spPr>
          <a:xfrm flipH="1">
            <a:off x="8582243" y="3941134"/>
            <a:ext cx="523653" cy="381000"/>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Isosceles Triangle 30"/>
          <p:cNvSpPr/>
          <p:nvPr/>
        </p:nvSpPr>
        <p:spPr>
          <a:xfrm>
            <a:off x="5334000" y="2667000"/>
            <a:ext cx="152400" cy="152400"/>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c</a:t>
            </a:r>
            <a:endParaRPr lang="en-GB" dirty="0"/>
          </a:p>
        </p:txBody>
      </p:sp>
      <p:cxnSp>
        <p:nvCxnSpPr>
          <p:cNvPr id="33" name="Straight Arrow Connector 32"/>
          <p:cNvCxnSpPr/>
          <p:nvPr/>
        </p:nvCxnSpPr>
        <p:spPr>
          <a:xfrm flipH="1">
            <a:off x="5181600" y="2853068"/>
            <a:ext cx="256067" cy="11873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0738954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25929"/>
            <a:ext cx="8382000" cy="6179671"/>
          </a:xfrm>
          <a:prstGeom prst="rect">
            <a:avLst/>
          </a:prstGeom>
        </p:spPr>
      </p:pic>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 </a:t>
            </a:r>
            <a:r>
              <a:rPr lang="en-GB" sz="3600" dirty="0" err="1" smtClean="0">
                <a:solidFill>
                  <a:srgbClr val="FFFF00"/>
                </a:solidFill>
              </a:rPr>
              <a:t>BDr</a:t>
            </a:r>
            <a:endParaRPr lang="en-GB" sz="3600" dirty="0">
              <a:solidFill>
                <a:srgbClr val="FFFF00"/>
              </a:solidFill>
            </a:endParaRPr>
          </a:p>
        </p:txBody>
      </p:sp>
      <p:grpSp>
        <p:nvGrpSpPr>
          <p:cNvPr id="4" name="Group 3"/>
          <p:cNvGrpSpPr/>
          <p:nvPr/>
        </p:nvGrpSpPr>
        <p:grpSpPr>
          <a:xfrm>
            <a:off x="2215633" y="2988191"/>
            <a:ext cx="3640099" cy="2728078"/>
            <a:chOff x="2215633" y="2988191"/>
            <a:chExt cx="3640099" cy="2728078"/>
          </a:xfrm>
        </p:grpSpPr>
        <p:sp>
          <p:nvSpPr>
            <p:cNvPr id="3" name="Rectangle 2"/>
            <p:cNvSpPr/>
            <p:nvPr/>
          </p:nvSpPr>
          <p:spPr>
            <a:xfrm>
              <a:off x="2215633" y="2988191"/>
              <a:ext cx="3499367" cy="272807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 name="Group 4"/>
            <p:cNvGrpSpPr/>
            <p:nvPr/>
          </p:nvGrpSpPr>
          <p:grpSpPr>
            <a:xfrm>
              <a:off x="2215634" y="2988191"/>
              <a:ext cx="3640098" cy="2728078"/>
              <a:chOff x="48641" y="1320759"/>
              <a:chExt cx="5971159" cy="5719864"/>
            </a:xfrm>
          </p:grpSpPr>
          <p:graphicFrame>
            <p:nvGraphicFramePr>
              <p:cNvPr id="6" name="Chart 5"/>
              <p:cNvGraphicFramePr>
                <a:graphicFrameLocks/>
              </p:cNvGraphicFramePr>
              <p:nvPr>
                <p:extLst>
                  <p:ext uri="{D42A27DB-BD31-4B8C-83A1-F6EECF244321}">
                    <p14:modId xmlns:p14="http://schemas.microsoft.com/office/powerpoint/2010/main" val="318132127"/>
                  </p:ext>
                </p:extLst>
              </p:nvPr>
            </p:nvGraphicFramePr>
            <p:xfrm>
              <a:off x="533400" y="1343799"/>
              <a:ext cx="5486400" cy="5133201"/>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rot="16200000">
                <a:off x="-1708207" y="3077607"/>
                <a:ext cx="4119541" cy="605846"/>
              </a:xfrm>
              <a:prstGeom prst="rect">
                <a:avLst/>
              </a:prstGeom>
              <a:noFill/>
            </p:spPr>
            <p:txBody>
              <a:bodyPr wrap="square" rtlCol="0">
                <a:spAutoFit/>
              </a:bodyPr>
              <a:lstStyle/>
              <a:p>
                <a:r>
                  <a:rPr lang="en-GB" dirty="0" smtClean="0"/>
                  <a:t>Gradient, MV/m</a:t>
                </a:r>
                <a:endParaRPr lang="fr-FR" dirty="0"/>
              </a:p>
            </p:txBody>
          </p:sp>
          <p:sp>
            <p:nvSpPr>
              <p:cNvPr id="8" name="TextBox 7"/>
              <p:cNvSpPr txBox="1"/>
              <p:nvPr/>
            </p:nvSpPr>
            <p:spPr>
              <a:xfrm>
                <a:off x="3663992" y="6266258"/>
                <a:ext cx="2316823" cy="774365"/>
              </a:xfrm>
              <a:prstGeom prst="rect">
                <a:avLst/>
              </a:prstGeom>
              <a:noFill/>
            </p:spPr>
            <p:txBody>
              <a:bodyPr wrap="square" rtlCol="0">
                <a:spAutoFit/>
              </a:bodyPr>
              <a:lstStyle/>
              <a:p>
                <a:r>
                  <a:rPr lang="en-GB" dirty="0" smtClean="0"/>
                  <a:t>Length, m</a:t>
                </a:r>
                <a:endParaRPr lang="fr-FR" dirty="0"/>
              </a:p>
            </p:txBody>
          </p:sp>
        </p:grpSp>
      </p:grpSp>
      <p:cxnSp>
        <p:nvCxnSpPr>
          <p:cNvPr id="12" name="Straight Arrow Connector 11"/>
          <p:cNvCxnSpPr/>
          <p:nvPr/>
        </p:nvCxnSpPr>
        <p:spPr>
          <a:xfrm flipH="1" flipV="1">
            <a:off x="3657600" y="2286000"/>
            <a:ext cx="307716" cy="145086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3" name="Straight Arrow Connector 12"/>
          <p:cNvCxnSpPr/>
          <p:nvPr/>
        </p:nvCxnSpPr>
        <p:spPr>
          <a:xfrm flipH="1" flipV="1">
            <a:off x="2622388" y="2151965"/>
            <a:ext cx="806612" cy="128500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a:off x="5361212" y="4054437"/>
            <a:ext cx="1877788" cy="89856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9" name="Rectangle 8"/>
          <p:cNvSpPr/>
          <p:nvPr/>
        </p:nvSpPr>
        <p:spPr>
          <a:xfrm>
            <a:off x="5029200" y="762000"/>
            <a:ext cx="2514600" cy="9906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smtClean="0"/>
              <a:t>Compatible with previous result at 29 MW input power</a:t>
            </a:r>
            <a:endParaRPr lang="fr-FR" dirty="0"/>
          </a:p>
        </p:txBody>
      </p:sp>
    </p:spTree>
    <p:extLst>
      <p:ext uri="{BB962C8B-B14F-4D97-AF65-F5344CB8AC3E}">
        <p14:creationId xmlns:p14="http://schemas.microsoft.com/office/powerpoint/2010/main" val="24988345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Chart 19"/>
          <p:cNvGraphicFramePr>
            <a:graphicFrameLocks noGrp="1"/>
          </p:cNvGraphicFramePr>
          <p:nvPr>
            <p:extLst>
              <p:ext uri="{D42A27DB-BD31-4B8C-83A1-F6EECF244321}">
                <p14:modId xmlns:p14="http://schemas.microsoft.com/office/powerpoint/2010/main" val="1226403923"/>
              </p:ext>
            </p:extLst>
          </p:nvPr>
        </p:nvGraphicFramePr>
        <p:xfrm>
          <a:off x="0" y="457200"/>
          <a:ext cx="9144000" cy="6400800"/>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 </a:t>
            </a:r>
            <a:r>
              <a:rPr lang="en-GB" sz="3600" dirty="0" err="1" smtClean="0">
                <a:solidFill>
                  <a:srgbClr val="FFFF00"/>
                </a:solidFill>
              </a:rPr>
              <a:t>BDr</a:t>
            </a:r>
            <a:endParaRPr lang="en-GB" sz="3600" dirty="0">
              <a:solidFill>
                <a:srgbClr val="FFFF00"/>
              </a:solidFill>
            </a:endParaRPr>
          </a:p>
        </p:txBody>
      </p:sp>
      <p:sp>
        <p:nvSpPr>
          <p:cNvPr id="21" name="Oval 20"/>
          <p:cNvSpPr/>
          <p:nvPr/>
        </p:nvSpPr>
        <p:spPr>
          <a:xfrm>
            <a:off x="4811233" y="2156635"/>
            <a:ext cx="152400" cy="17366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p:cNvGrpSpPr/>
          <p:nvPr/>
        </p:nvGrpSpPr>
        <p:grpSpPr>
          <a:xfrm>
            <a:off x="1752600" y="990600"/>
            <a:ext cx="1772094" cy="646331"/>
            <a:chOff x="1752600" y="1066800"/>
            <a:chExt cx="1772094" cy="646331"/>
          </a:xfrm>
        </p:grpSpPr>
        <p:sp>
          <p:nvSpPr>
            <p:cNvPr id="7" name="Rectangle 6"/>
            <p:cNvSpPr/>
            <p:nvPr/>
          </p:nvSpPr>
          <p:spPr>
            <a:xfrm>
              <a:off x="1752600" y="1066800"/>
              <a:ext cx="1600200" cy="64633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p:cNvCxnSpPr/>
            <p:nvPr/>
          </p:nvCxnSpPr>
          <p:spPr>
            <a:xfrm>
              <a:off x="1924495" y="1240466"/>
              <a:ext cx="381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924495" y="1545266"/>
              <a:ext cx="381000" cy="0"/>
            </a:xfrm>
            <a:prstGeom prst="line">
              <a:avLst/>
            </a:prstGeom>
            <a:ln/>
            <a:effectLst/>
          </p:spPr>
          <p:style>
            <a:lnRef idx="3">
              <a:schemeClr val="accent2"/>
            </a:lnRef>
            <a:fillRef idx="0">
              <a:schemeClr val="accent2"/>
            </a:fillRef>
            <a:effectRef idx="2">
              <a:schemeClr val="accent2"/>
            </a:effectRef>
            <a:fontRef idx="minor">
              <a:schemeClr val="tx1"/>
            </a:fontRef>
          </p:style>
        </p:cxnSp>
        <p:sp>
          <p:nvSpPr>
            <p:cNvPr id="6" name="TextBox 5"/>
            <p:cNvSpPr txBox="1"/>
            <p:nvPr/>
          </p:nvSpPr>
          <p:spPr>
            <a:xfrm>
              <a:off x="2285999" y="1066800"/>
              <a:ext cx="1238695" cy="646331"/>
            </a:xfrm>
            <a:prstGeom prst="rect">
              <a:avLst/>
            </a:prstGeom>
            <a:noFill/>
          </p:spPr>
          <p:txBody>
            <a:bodyPr wrap="square" rtlCol="0">
              <a:spAutoFit/>
            </a:bodyPr>
            <a:lstStyle/>
            <a:p>
              <a:r>
                <a:rPr lang="en-GB" dirty="0" smtClean="0">
                  <a:solidFill>
                    <a:schemeClr val="accent1">
                      <a:lumMod val="75000"/>
                    </a:schemeClr>
                  </a:solidFill>
                </a:rPr>
                <a:t>Unloaded</a:t>
              </a:r>
            </a:p>
            <a:p>
              <a:r>
                <a:rPr lang="en-GB" dirty="0" smtClean="0">
                  <a:solidFill>
                    <a:schemeClr val="accent2"/>
                  </a:solidFill>
                </a:rPr>
                <a:t>Loaded</a:t>
              </a:r>
              <a:endParaRPr lang="en-GB" dirty="0">
                <a:solidFill>
                  <a:schemeClr val="accent2"/>
                </a:solidFill>
              </a:endParaRPr>
            </a:p>
          </p:txBody>
        </p:sp>
      </p:grpSp>
      <p:sp>
        <p:nvSpPr>
          <p:cNvPr id="23" name="Oval 22"/>
          <p:cNvSpPr/>
          <p:nvPr/>
        </p:nvSpPr>
        <p:spPr>
          <a:xfrm>
            <a:off x="4821866" y="2925725"/>
            <a:ext cx="152400" cy="17366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4495800" y="2340934"/>
            <a:ext cx="152400" cy="152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4495800" y="3124200"/>
            <a:ext cx="152400" cy="152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3156099" y="3124200"/>
            <a:ext cx="152400" cy="152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Isosceles Triangle 9"/>
          <p:cNvSpPr/>
          <p:nvPr/>
        </p:nvSpPr>
        <p:spPr>
          <a:xfrm>
            <a:off x="5334000" y="1905000"/>
            <a:ext cx="152400" cy="1524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Isosceles Triangle 29"/>
          <p:cNvSpPr/>
          <p:nvPr/>
        </p:nvSpPr>
        <p:spPr>
          <a:xfrm>
            <a:off x="3886200" y="2667000"/>
            <a:ext cx="152400" cy="1524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2" name="Straight Connector 31"/>
          <p:cNvCxnSpPr/>
          <p:nvPr/>
        </p:nvCxnSpPr>
        <p:spPr>
          <a:xfrm>
            <a:off x="5410200" y="1862468"/>
            <a:ext cx="0" cy="91440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30" idx="5"/>
          </p:cNvCxnSpPr>
          <p:nvPr/>
        </p:nvCxnSpPr>
        <p:spPr>
          <a:xfrm>
            <a:off x="4000500" y="2743200"/>
            <a:ext cx="1437167" cy="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200400" y="3200400"/>
            <a:ext cx="1437167" cy="0"/>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572000" y="2493334"/>
            <a:ext cx="0" cy="630866"/>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887433" y="2307266"/>
            <a:ext cx="0" cy="630866"/>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grpSp>
        <p:nvGrpSpPr>
          <p:cNvPr id="46" name="Group 45"/>
          <p:cNvGrpSpPr/>
          <p:nvPr/>
        </p:nvGrpSpPr>
        <p:grpSpPr>
          <a:xfrm>
            <a:off x="6477000" y="3657600"/>
            <a:ext cx="2362200" cy="935666"/>
            <a:chOff x="6400800" y="3788734"/>
            <a:chExt cx="2362200" cy="935666"/>
          </a:xfrm>
        </p:grpSpPr>
        <p:sp>
          <p:nvSpPr>
            <p:cNvPr id="45" name="Rectangle 44"/>
            <p:cNvSpPr/>
            <p:nvPr/>
          </p:nvSpPr>
          <p:spPr>
            <a:xfrm>
              <a:off x="6400800" y="3810000"/>
              <a:ext cx="2209800" cy="914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6477000" y="3896833"/>
              <a:ext cx="152400" cy="17366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6477000" y="4191000"/>
              <a:ext cx="152400" cy="152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p:cNvSpPr txBox="1"/>
            <p:nvPr/>
          </p:nvSpPr>
          <p:spPr>
            <a:xfrm>
              <a:off x="6629400" y="3788734"/>
              <a:ext cx="2133600" cy="923330"/>
            </a:xfrm>
            <a:prstGeom prst="rect">
              <a:avLst/>
            </a:prstGeom>
            <a:noFill/>
          </p:spPr>
          <p:txBody>
            <a:bodyPr wrap="square" rtlCol="0">
              <a:spAutoFit/>
            </a:bodyPr>
            <a:lstStyle/>
            <a:p>
              <a:r>
                <a:rPr lang="en-GB" dirty="0" smtClean="0">
                  <a:solidFill>
                    <a:srgbClr val="FF0000"/>
                  </a:solidFill>
                </a:rPr>
                <a:t>29MW (68MV/m)</a:t>
              </a:r>
            </a:p>
            <a:p>
              <a:r>
                <a:rPr lang="en-GB" dirty="0" smtClean="0">
                  <a:solidFill>
                    <a:srgbClr val="00B050"/>
                  </a:solidFill>
                </a:rPr>
                <a:t>26MW (63MV/m)</a:t>
              </a:r>
            </a:p>
            <a:p>
              <a:r>
                <a:rPr lang="en-GB" dirty="0" smtClean="0"/>
                <a:t>34MW (75MV/m)</a:t>
              </a:r>
              <a:endParaRPr lang="en-GB" dirty="0"/>
            </a:p>
          </p:txBody>
        </p:sp>
        <p:sp>
          <p:nvSpPr>
            <p:cNvPr id="44" name="Isosceles Triangle 43"/>
            <p:cNvSpPr/>
            <p:nvPr/>
          </p:nvSpPr>
          <p:spPr>
            <a:xfrm>
              <a:off x="6477000" y="4451499"/>
              <a:ext cx="152400" cy="1524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Right Arrow 2"/>
          <p:cNvSpPr/>
          <p:nvPr/>
        </p:nvSpPr>
        <p:spPr>
          <a:xfrm>
            <a:off x="5899294" y="4191000"/>
            <a:ext cx="533400" cy="381000"/>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ight Arrow 28"/>
          <p:cNvSpPr/>
          <p:nvPr/>
        </p:nvSpPr>
        <p:spPr>
          <a:xfrm flipH="1">
            <a:off x="8582243" y="4191000"/>
            <a:ext cx="523653" cy="381000"/>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Isosceles Triangle 30"/>
          <p:cNvSpPr/>
          <p:nvPr/>
        </p:nvSpPr>
        <p:spPr>
          <a:xfrm>
            <a:off x="5334000" y="2667000"/>
            <a:ext cx="152400" cy="152400"/>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c</a:t>
            </a:r>
            <a:endParaRPr lang="en-GB" dirty="0"/>
          </a:p>
        </p:txBody>
      </p:sp>
      <p:cxnSp>
        <p:nvCxnSpPr>
          <p:cNvPr id="11" name="Straight Arrow Connector 10"/>
          <p:cNvCxnSpPr/>
          <p:nvPr/>
        </p:nvCxnSpPr>
        <p:spPr>
          <a:xfrm flipH="1">
            <a:off x="5181600" y="2853068"/>
            <a:ext cx="256067" cy="11873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7712441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BDR_graph_04-10-1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60876" y="2895600"/>
            <a:ext cx="6410608" cy="3587290"/>
          </a:xfrm>
          <a:prstGeom prst="rect">
            <a:avLst/>
          </a:prstGeom>
        </p:spPr>
      </p:pic>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The breakdown problem</a:t>
            </a:r>
            <a:endParaRPr lang="en-GB" sz="3600" dirty="0">
              <a:solidFill>
                <a:srgbClr val="FFFF00"/>
              </a:solidFill>
            </a:endParaRPr>
          </a:p>
        </p:txBody>
      </p:sp>
      <p:sp>
        <p:nvSpPr>
          <p:cNvPr id="3" name="Rectangle 2"/>
          <p:cNvSpPr/>
          <p:nvPr/>
        </p:nvSpPr>
        <p:spPr>
          <a:xfrm>
            <a:off x="3810000" y="609600"/>
            <a:ext cx="4267200" cy="6096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b="1" dirty="0" smtClean="0"/>
              <a:t>Strong </a:t>
            </a:r>
            <a:r>
              <a:rPr lang="en-GB" dirty="0" smtClean="0"/>
              <a:t>Accelerating </a:t>
            </a:r>
            <a:r>
              <a:rPr lang="en-GB" b="1" dirty="0" smtClean="0"/>
              <a:t>fields</a:t>
            </a:r>
            <a:r>
              <a:rPr lang="en-GB" dirty="0" smtClean="0"/>
              <a:t> (~100 MV/m)</a:t>
            </a:r>
            <a:endParaRPr lang="en-GB" dirty="0"/>
          </a:p>
        </p:txBody>
      </p:sp>
      <p:sp>
        <p:nvSpPr>
          <p:cNvPr id="4" name="Rectangle 3"/>
          <p:cNvSpPr/>
          <p:nvPr/>
        </p:nvSpPr>
        <p:spPr>
          <a:xfrm>
            <a:off x="3200400" y="1752600"/>
            <a:ext cx="5867400" cy="762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GB" dirty="0" smtClean="0"/>
              <a:t>Problem of </a:t>
            </a:r>
            <a:r>
              <a:rPr lang="en-GB" b="1" dirty="0" smtClean="0"/>
              <a:t>Break Downs</a:t>
            </a:r>
            <a:r>
              <a:rPr lang="en-GB" dirty="0" smtClean="0"/>
              <a:t> (BD): Very fast (10 ns – 100 ns) and localized </a:t>
            </a:r>
            <a:r>
              <a:rPr lang="en-GB" b="1" dirty="0" smtClean="0"/>
              <a:t>dissipation of stored energy </a:t>
            </a:r>
            <a:r>
              <a:rPr lang="en-GB" dirty="0" smtClean="0"/>
              <a:t>in the structure.</a:t>
            </a:r>
            <a:endParaRPr lang="en-GB" dirty="0"/>
          </a:p>
        </p:txBody>
      </p:sp>
      <p:sp>
        <p:nvSpPr>
          <p:cNvPr id="11" name="Folded Corner 10"/>
          <p:cNvSpPr/>
          <p:nvPr/>
        </p:nvSpPr>
        <p:spPr>
          <a:xfrm>
            <a:off x="457200" y="4476216"/>
            <a:ext cx="2438400" cy="2000784"/>
          </a:xfrm>
          <a:prstGeom prst="foldedCorner">
            <a:avLst/>
          </a:prstGeom>
          <a:solidFill>
            <a:srgbClr val="FFC00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b="1" dirty="0" smtClean="0"/>
              <a:t>Luminosity Reduction</a:t>
            </a:r>
            <a:r>
              <a:rPr lang="en-GB" dirty="0" smtClean="0"/>
              <a:t>:</a:t>
            </a:r>
          </a:p>
          <a:p>
            <a:pPr algn="ctr"/>
            <a:endParaRPr lang="en-GB" dirty="0" smtClean="0"/>
          </a:p>
          <a:p>
            <a:pPr algn="ctr"/>
            <a:r>
              <a:rPr lang="en-GB" b="1" dirty="0" smtClean="0"/>
              <a:t>Max DB rate</a:t>
            </a:r>
            <a:r>
              <a:rPr lang="en-GB" dirty="0" smtClean="0"/>
              <a:t> allow for CLIC specifications:</a:t>
            </a:r>
          </a:p>
          <a:p>
            <a:pPr lvl="0" algn="ctr"/>
            <a:r>
              <a:rPr lang="en-GB" b="1" dirty="0">
                <a:solidFill>
                  <a:srgbClr val="C00000"/>
                </a:solidFill>
              </a:rPr>
              <a:t>3 10</a:t>
            </a:r>
            <a:r>
              <a:rPr lang="en-GB" b="1" baseline="30000" dirty="0">
                <a:solidFill>
                  <a:srgbClr val="C00000"/>
                </a:solidFill>
              </a:rPr>
              <a:t>-7  </a:t>
            </a:r>
            <a:r>
              <a:rPr lang="en-GB" b="1" dirty="0" smtClean="0">
                <a:solidFill>
                  <a:srgbClr val="C00000"/>
                </a:solidFill>
              </a:rPr>
              <a:t>BD pulse</a:t>
            </a:r>
            <a:r>
              <a:rPr lang="en-GB" b="1" baseline="30000" dirty="0" smtClean="0">
                <a:solidFill>
                  <a:srgbClr val="C00000"/>
                </a:solidFill>
              </a:rPr>
              <a:t>-1 </a:t>
            </a:r>
            <a:r>
              <a:rPr lang="en-GB" b="1" dirty="0" smtClean="0">
                <a:solidFill>
                  <a:srgbClr val="C00000"/>
                </a:solidFill>
              </a:rPr>
              <a:t>m</a:t>
            </a:r>
            <a:r>
              <a:rPr lang="en-GB" b="1" baseline="30000" dirty="0" smtClean="0">
                <a:solidFill>
                  <a:srgbClr val="C00000"/>
                </a:solidFill>
              </a:rPr>
              <a:t>-1</a:t>
            </a:r>
            <a:endParaRPr lang="en-GB" b="1" baseline="30000" dirty="0">
              <a:solidFill>
                <a:srgbClr val="C00000"/>
              </a:solidFill>
            </a:endParaRPr>
          </a:p>
        </p:txBody>
      </p:sp>
      <p:sp>
        <p:nvSpPr>
          <p:cNvPr id="6" name="TextBox 5"/>
          <p:cNvSpPr txBox="1"/>
          <p:nvPr/>
        </p:nvSpPr>
        <p:spPr>
          <a:xfrm>
            <a:off x="4419600" y="6246776"/>
            <a:ext cx="3823483" cy="369332"/>
          </a:xfrm>
          <a:prstGeom prst="rect">
            <a:avLst/>
          </a:prstGeom>
          <a:solidFill>
            <a:schemeClr val="bg1"/>
          </a:solidFill>
          <a:ln>
            <a:noFill/>
          </a:ln>
        </p:spPr>
        <p:txBody>
          <a:bodyPr wrap="none" rtlCol="0">
            <a:spAutoFit/>
          </a:bodyPr>
          <a:lstStyle/>
          <a:p>
            <a:r>
              <a:rPr lang="en-GB" b="1" dirty="0" smtClean="0">
                <a:solidFill>
                  <a:srgbClr val="FF0000"/>
                </a:solidFill>
              </a:rPr>
              <a:t>Unloaded</a:t>
            </a:r>
            <a:r>
              <a:rPr lang="en-GB" dirty="0" smtClean="0"/>
              <a:t> Accelerating Gradient MV/m</a:t>
            </a:r>
            <a:endParaRPr lang="en-GB" dirty="0"/>
          </a:p>
        </p:txBody>
      </p:sp>
      <p:sp>
        <p:nvSpPr>
          <p:cNvPr id="8" name="TextBox 7"/>
          <p:cNvSpPr txBox="1"/>
          <p:nvPr/>
        </p:nvSpPr>
        <p:spPr>
          <a:xfrm rot="16200000">
            <a:off x="2278190" y="4379099"/>
            <a:ext cx="2082621" cy="369332"/>
          </a:xfrm>
          <a:prstGeom prst="rect">
            <a:avLst/>
          </a:prstGeom>
          <a:solidFill>
            <a:schemeClr val="bg1"/>
          </a:solidFill>
          <a:ln>
            <a:solidFill>
              <a:schemeClr val="bg1"/>
            </a:solidFill>
          </a:ln>
        </p:spPr>
        <p:txBody>
          <a:bodyPr wrap="none" rtlCol="0">
            <a:spAutoFit/>
          </a:bodyPr>
          <a:lstStyle/>
          <a:p>
            <a:r>
              <a:rPr lang="en-GB" dirty="0" smtClean="0"/>
              <a:t>Log(BDR) 1/pulse/m</a:t>
            </a:r>
            <a:endParaRPr lang="en-GB" dirty="0"/>
          </a:p>
        </p:txBody>
      </p:sp>
      <p:sp>
        <p:nvSpPr>
          <p:cNvPr id="5" name="Rectangle 4"/>
          <p:cNvSpPr/>
          <p:nvPr/>
        </p:nvSpPr>
        <p:spPr>
          <a:xfrm>
            <a:off x="228600" y="2734655"/>
            <a:ext cx="2932276" cy="1524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b="1" dirty="0" smtClean="0"/>
              <a:t>BD Undesired effects:</a:t>
            </a:r>
          </a:p>
          <a:p>
            <a:pPr marL="285750" indent="-285750">
              <a:buFont typeface="Arial" panose="020B0604020202020204" pitchFamily="34" charset="0"/>
              <a:buChar char="•"/>
            </a:pPr>
            <a:r>
              <a:rPr lang="en-GB" dirty="0" smtClean="0"/>
              <a:t>Loss of acceleration</a:t>
            </a:r>
          </a:p>
          <a:p>
            <a:pPr marL="285750" indent="-285750">
              <a:buFont typeface="Arial" panose="020B0604020202020204" pitchFamily="34" charset="0"/>
              <a:buChar char="•"/>
            </a:pPr>
            <a:r>
              <a:rPr lang="en-GB" dirty="0"/>
              <a:t>Kick in the beam</a:t>
            </a:r>
          </a:p>
          <a:p>
            <a:pPr marL="285750" indent="-285750">
              <a:buFont typeface="Arial" panose="020B0604020202020204" pitchFamily="34" charset="0"/>
              <a:buChar char="•"/>
            </a:pPr>
            <a:r>
              <a:rPr lang="en-GB" dirty="0" smtClean="0"/>
              <a:t>Damage in the structure</a:t>
            </a:r>
          </a:p>
          <a:p>
            <a:pPr marL="285750" indent="-285750">
              <a:buFont typeface="Arial" panose="020B0604020202020204" pitchFamily="34" charset="0"/>
              <a:buChar char="•"/>
            </a:pPr>
            <a:r>
              <a:rPr lang="en-GB" dirty="0" smtClean="0"/>
              <a:t>…</a:t>
            </a:r>
            <a:endParaRPr lang="en-GB" dirty="0"/>
          </a:p>
        </p:txBody>
      </p:sp>
      <p:sp>
        <p:nvSpPr>
          <p:cNvPr id="9" name="Down Arrow 8"/>
          <p:cNvSpPr/>
          <p:nvPr/>
        </p:nvSpPr>
        <p:spPr>
          <a:xfrm>
            <a:off x="5791200" y="1253836"/>
            <a:ext cx="3810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 y="611962"/>
            <a:ext cx="2667000" cy="2055038"/>
          </a:xfrm>
          <a:prstGeom prst="rect">
            <a:avLst/>
          </a:prstGeom>
        </p:spPr>
      </p:pic>
    </p:spTree>
    <p:extLst>
      <p:ext uri="{BB962C8B-B14F-4D97-AF65-F5344CB8AC3E}">
        <p14:creationId xmlns:p14="http://schemas.microsoft.com/office/powerpoint/2010/main" val="26472010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attempt at constant average gradient</a:t>
            </a:r>
            <a:endParaRPr lang="en-GB" sz="3600" dirty="0">
              <a:solidFill>
                <a:srgbClr val="FFFF0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51523"/>
            <a:ext cx="8379569" cy="6177878"/>
          </a:xfrm>
          <a:prstGeom prst="rect">
            <a:avLst/>
          </a:prstGeom>
        </p:spPr>
      </p:pic>
      <p:grpSp>
        <p:nvGrpSpPr>
          <p:cNvPr id="14" name="Group 13"/>
          <p:cNvGrpSpPr/>
          <p:nvPr/>
        </p:nvGrpSpPr>
        <p:grpSpPr>
          <a:xfrm>
            <a:off x="1534251" y="2057397"/>
            <a:ext cx="3342547" cy="2731480"/>
            <a:chOff x="1534251" y="2057397"/>
            <a:chExt cx="3342547" cy="2731480"/>
          </a:xfrm>
        </p:grpSpPr>
        <p:sp>
          <p:nvSpPr>
            <p:cNvPr id="13" name="Rectangle 12"/>
            <p:cNvSpPr/>
            <p:nvPr/>
          </p:nvSpPr>
          <p:spPr>
            <a:xfrm>
              <a:off x="1534251" y="2133599"/>
              <a:ext cx="3190149" cy="265527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 name="Group 3"/>
            <p:cNvGrpSpPr/>
            <p:nvPr/>
          </p:nvGrpSpPr>
          <p:grpSpPr>
            <a:xfrm>
              <a:off x="1534252" y="2057397"/>
              <a:ext cx="3342546" cy="2731480"/>
              <a:chOff x="46214" y="1320757"/>
              <a:chExt cx="5973586" cy="5645196"/>
            </a:xfrm>
          </p:grpSpPr>
          <p:graphicFrame>
            <p:nvGraphicFramePr>
              <p:cNvPr id="5" name="Chart 4"/>
              <p:cNvGraphicFramePr>
                <a:graphicFrameLocks/>
              </p:cNvGraphicFramePr>
              <p:nvPr>
                <p:extLst>
                  <p:ext uri="{D42A27DB-BD31-4B8C-83A1-F6EECF244321}">
                    <p14:modId xmlns:p14="http://schemas.microsoft.com/office/powerpoint/2010/main" val="2248384413"/>
                  </p:ext>
                </p:extLst>
              </p:nvPr>
            </p:nvGraphicFramePr>
            <p:xfrm>
              <a:off x="533400" y="1343799"/>
              <a:ext cx="5486400" cy="5133201"/>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rot="16200000">
                <a:off x="-1541075" y="2908046"/>
                <a:ext cx="3779619" cy="605042"/>
              </a:xfrm>
              <a:prstGeom prst="rect">
                <a:avLst/>
              </a:prstGeom>
              <a:noFill/>
            </p:spPr>
            <p:txBody>
              <a:bodyPr wrap="square" rtlCol="0">
                <a:spAutoFit/>
              </a:bodyPr>
              <a:lstStyle/>
              <a:p>
                <a:r>
                  <a:rPr lang="en-GB" sz="1600" dirty="0" smtClean="0"/>
                  <a:t>Gradient, MV/m</a:t>
                </a:r>
                <a:endParaRPr lang="fr-FR" sz="1600" dirty="0"/>
              </a:p>
            </p:txBody>
          </p:sp>
          <p:sp>
            <p:nvSpPr>
              <p:cNvPr id="7" name="TextBox 6"/>
              <p:cNvSpPr txBox="1"/>
              <p:nvPr/>
            </p:nvSpPr>
            <p:spPr>
              <a:xfrm>
                <a:off x="3704747" y="6266258"/>
                <a:ext cx="2276067" cy="699695"/>
              </a:xfrm>
              <a:prstGeom prst="rect">
                <a:avLst/>
              </a:prstGeom>
              <a:noFill/>
            </p:spPr>
            <p:txBody>
              <a:bodyPr wrap="square" rtlCol="0">
                <a:spAutoFit/>
              </a:bodyPr>
              <a:lstStyle/>
              <a:p>
                <a:r>
                  <a:rPr lang="en-GB" sz="1600" dirty="0" smtClean="0"/>
                  <a:t>Length, m</a:t>
                </a:r>
                <a:endParaRPr lang="fr-FR" sz="1600" dirty="0"/>
              </a:p>
            </p:txBody>
          </p:sp>
        </p:grpSp>
      </p:grpSp>
      <p:cxnSp>
        <p:nvCxnSpPr>
          <p:cNvPr id="9" name="Straight Arrow Connector 8"/>
          <p:cNvCxnSpPr/>
          <p:nvPr/>
        </p:nvCxnSpPr>
        <p:spPr>
          <a:xfrm flipH="1" flipV="1">
            <a:off x="2667000" y="1219200"/>
            <a:ext cx="304800" cy="12192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0" name="Straight Arrow Connector 9"/>
          <p:cNvCxnSpPr/>
          <p:nvPr/>
        </p:nvCxnSpPr>
        <p:spPr>
          <a:xfrm>
            <a:off x="4343400" y="3200400"/>
            <a:ext cx="2819400" cy="8382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4739127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Chart 19"/>
          <p:cNvGraphicFramePr>
            <a:graphicFrameLocks noGrp="1"/>
          </p:cNvGraphicFramePr>
          <p:nvPr>
            <p:extLst/>
          </p:nvPr>
        </p:nvGraphicFramePr>
        <p:xfrm>
          <a:off x="0" y="457200"/>
          <a:ext cx="9144000" cy="6400800"/>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 </a:t>
            </a:r>
            <a:r>
              <a:rPr lang="en-GB" sz="3600" dirty="0" err="1" smtClean="0">
                <a:solidFill>
                  <a:srgbClr val="FFFF00"/>
                </a:solidFill>
              </a:rPr>
              <a:t>BDr</a:t>
            </a:r>
            <a:endParaRPr lang="en-GB" sz="3600" dirty="0">
              <a:solidFill>
                <a:srgbClr val="FFFF00"/>
              </a:solidFill>
            </a:endParaRPr>
          </a:p>
        </p:txBody>
      </p:sp>
      <p:sp>
        <p:nvSpPr>
          <p:cNvPr id="21" name="Oval 20"/>
          <p:cNvSpPr/>
          <p:nvPr/>
        </p:nvSpPr>
        <p:spPr>
          <a:xfrm>
            <a:off x="4811233" y="2156635"/>
            <a:ext cx="152400" cy="17366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p:cNvGrpSpPr/>
          <p:nvPr/>
        </p:nvGrpSpPr>
        <p:grpSpPr>
          <a:xfrm>
            <a:off x="1752600" y="990600"/>
            <a:ext cx="1772094" cy="646331"/>
            <a:chOff x="1752600" y="1066800"/>
            <a:chExt cx="1772094" cy="646331"/>
          </a:xfrm>
        </p:grpSpPr>
        <p:sp>
          <p:nvSpPr>
            <p:cNvPr id="7" name="Rectangle 6"/>
            <p:cNvSpPr/>
            <p:nvPr/>
          </p:nvSpPr>
          <p:spPr>
            <a:xfrm>
              <a:off x="1752600" y="1066800"/>
              <a:ext cx="1600200" cy="64633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p:cNvCxnSpPr/>
            <p:nvPr/>
          </p:nvCxnSpPr>
          <p:spPr>
            <a:xfrm>
              <a:off x="1924495" y="1240466"/>
              <a:ext cx="381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924495" y="1545266"/>
              <a:ext cx="381000" cy="0"/>
            </a:xfrm>
            <a:prstGeom prst="line">
              <a:avLst/>
            </a:prstGeom>
            <a:ln/>
            <a:effectLst/>
          </p:spPr>
          <p:style>
            <a:lnRef idx="3">
              <a:schemeClr val="accent2"/>
            </a:lnRef>
            <a:fillRef idx="0">
              <a:schemeClr val="accent2"/>
            </a:fillRef>
            <a:effectRef idx="2">
              <a:schemeClr val="accent2"/>
            </a:effectRef>
            <a:fontRef idx="minor">
              <a:schemeClr val="tx1"/>
            </a:fontRef>
          </p:style>
        </p:cxnSp>
        <p:sp>
          <p:nvSpPr>
            <p:cNvPr id="6" name="TextBox 5"/>
            <p:cNvSpPr txBox="1"/>
            <p:nvPr/>
          </p:nvSpPr>
          <p:spPr>
            <a:xfrm>
              <a:off x="2285999" y="1066800"/>
              <a:ext cx="1238695" cy="646331"/>
            </a:xfrm>
            <a:prstGeom prst="rect">
              <a:avLst/>
            </a:prstGeom>
            <a:noFill/>
          </p:spPr>
          <p:txBody>
            <a:bodyPr wrap="square" rtlCol="0">
              <a:spAutoFit/>
            </a:bodyPr>
            <a:lstStyle/>
            <a:p>
              <a:r>
                <a:rPr lang="en-GB" dirty="0" smtClean="0">
                  <a:solidFill>
                    <a:schemeClr val="accent1">
                      <a:lumMod val="75000"/>
                    </a:schemeClr>
                  </a:solidFill>
                </a:rPr>
                <a:t>Unloaded</a:t>
              </a:r>
            </a:p>
            <a:p>
              <a:r>
                <a:rPr lang="en-GB" dirty="0" smtClean="0">
                  <a:solidFill>
                    <a:schemeClr val="accent2"/>
                  </a:solidFill>
                </a:rPr>
                <a:t>Loaded</a:t>
              </a:r>
              <a:endParaRPr lang="en-GB" dirty="0">
                <a:solidFill>
                  <a:schemeClr val="accent2"/>
                </a:solidFill>
              </a:endParaRPr>
            </a:p>
          </p:txBody>
        </p:sp>
      </p:grpSp>
      <p:sp>
        <p:nvSpPr>
          <p:cNvPr id="23" name="Oval 22"/>
          <p:cNvSpPr/>
          <p:nvPr/>
        </p:nvSpPr>
        <p:spPr>
          <a:xfrm>
            <a:off x="4821866" y="2925725"/>
            <a:ext cx="152400" cy="17366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4495800" y="2340934"/>
            <a:ext cx="152400" cy="152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4495800" y="3124200"/>
            <a:ext cx="152400" cy="152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3156099" y="3124200"/>
            <a:ext cx="152400" cy="152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Isosceles Triangle 9"/>
          <p:cNvSpPr/>
          <p:nvPr/>
        </p:nvSpPr>
        <p:spPr>
          <a:xfrm>
            <a:off x="5334000" y="1905000"/>
            <a:ext cx="152400" cy="1524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Isosceles Triangle 29"/>
          <p:cNvSpPr/>
          <p:nvPr/>
        </p:nvSpPr>
        <p:spPr>
          <a:xfrm>
            <a:off x="3886200" y="2667000"/>
            <a:ext cx="152400" cy="1524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2" name="Straight Connector 31"/>
          <p:cNvCxnSpPr/>
          <p:nvPr/>
        </p:nvCxnSpPr>
        <p:spPr>
          <a:xfrm>
            <a:off x="5410200" y="1862468"/>
            <a:ext cx="0" cy="91440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30" idx="5"/>
          </p:cNvCxnSpPr>
          <p:nvPr/>
        </p:nvCxnSpPr>
        <p:spPr>
          <a:xfrm>
            <a:off x="4000500" y="2743200"/>
            <a:ext cx="1437167" cy="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200400" y="3200400"/>
            <a:ext cx="1437167" cy="0"/>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572000" y="2493334"/>
            <a:ext cx="0" cy="630866"/>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887433" y="2307266"/>
            <a:ext cx="0" cy="630866"/>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grpSp>
        <p:nvGrpSpPr>
          <p:cNvPr id="46" name="Group 45"/>
          <p:cNvGrpSpPr/>
          <p:nvPr/>
        </p:nvGrpSpPr>
        <p:grpSpPr>
          <a:xfrm>
            <a:off x="6477000" y="3657600"/>
            <a:ext cx="2362200" cy="935666"/>
            <a:chOff x="6400800" y="3788734"/>
            <a:chExt cx="2362200" cy="935666"/>
          </a:xfrm>
        </p:grpSpPr>
        <p:sp>
          <p:nvSpPr>
            <p:cNvPr id="45" name="Rectangle 44"/>
            <p:cNvSpPr/>
            <p:nvPr/>
          </p:nvSpPr>
          <p:spPr>
            <a:xfrm>
              <a:off x="6400800" y="3810000"/>
              <a:ext cx="2209800" cy="914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6477000" y="3896833"/>
              <a:ext cx="152400" cy="17366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6477000" y="4191000"/>
              <a:ext cx="152400" cy="152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p:cNvSpPr txBox="1"/>
            <p:nvPr/>
          </p:nvSpPr>
          <p:spPr>
            <a:xfrm>
              <a:off x="6629400" y="3788734"/>
              <a:ext cx="2133600" cy="923330"/>
            </a:xfrm>
            <a:prstGeom prst="rect">
              <a:avLst/>
            </a:prstGeom>
            <a:noFill/>
          </p:spPr>
          <p:txBody>
            <a:bodyPr wrap="square" rtlCol="0">
              <a:spAutoFit/>
            </a:bodyPr>
            <a:lstStyle/>
            <a:p>
              <a:r>
                <a:rPr lang="en-GB" dirty="0" smtClean="0">
                  <a:solidFill>
                    <a:srgbClr val="FF0000"/>
                  </a:solidFill>
                </a:rPr>
                <a:t>29MW (68MV/m)</a:t>
              </a:r>
            </a:p>
            <a:p>
              <a:r>
                <a:rPr lang="en-GB" dirty="0" smtClean="0">
                  <a:solidFill>
                    <a:srgbClr val="00B050"/>
                  </a:solidFill>
                </a:rPr>
                <a:t>26MW (63MV/m)</a:t>
              </a:r>
            </a:p>
            <a:p>
              <a:r>
                <a:rPr lang="en-GB" dirty="0" smtClean="0"/>
                <a:t>34MW (75MV/m)</a:t>
              </a:r>
              <a:endParaRPr lang="en-GB" dirty="0"/>
            </a:p>
          </p:txBody>
        </p:sp>
        <p:sp>
          <p:nvSpPr>
            <p:cNvPr id="44" name="Isosceles Triangle 43"/>
            <p:cNvSpPr/>
            <p:nvPr/>
          </p:nvSpPr>
          <p:spPr>
            <a:xfrm>
              <a:off x="6477000" y="4451499"/>
              <a:ext cx="152400" cy="1524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1" name="Isosceles Triangle 30"/>
          <p:cNvSpPr/>
          <p:nvPr/>
        </p:nvSpPr>
        <p:spPr>
          <a:xfrm>
            <a:off x="5334000" y="2667000"/>
            <a:ext cx="152400" cy="152400"/>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Arrow Connector 28"/>
          <p:cNvCxnSpPr/>
          <p:nvPr/>
        </p:nvCxnSpPr>
        <p:spPr>
          <a:xfrm flipH="1">
            <a:off x="5181600" y="2853068"/>
            <a:ext cx="256067" cy="11873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9999946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err="1" smtClean="0">
                <a:solidFill>
                  <a:srgbClr val="FFFF00"/>
                </a:solidFill>
              </a:rPr>
              <a:t>BDr</a:t>
            </a:r>
            <a:r>
              <a:rPr lang="en-GB" sz="3600" dirty="0" smtClean="0">
                <a:solidFill>
                  <a:srgbClr val="FFFF00"/>
                </a:solidFill>
              </a:rPr>
              <a:t> dependency with input power</a:t>
            </a:r>
            <a:endParaRPr lang="en-GB" sz="3600" dirty="0">
              <a:solidFill>
                <a:srgbClr val="FFFF00"/>
              </a:solidFill>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01128"/>
            <a:ext cx="8333348" cy="6143802"/>
          </a:xfrm>
          <a:prstGeom prst="rect">
            <a:avLst/>
          </a:prstGeom>
        </p:spPr>
      </p:pic>
      <p:sp>
        <p:nvSpPr>
          <p:cNvPr id="10" name="Explosion 2 9"/>
          <p:cNvSpPr/>
          <p:nvPr/>
        </p:nvSpPr>
        <p:spPr>
          <a:xfrm rot="450281">
            <a:off x="4859658" y="3661075"/>
            <a:ext cx="4800600" cy="1219200"/>
          </a:xfrm>
          <a:prstGeom prst="irregularSeal2">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rPr>
              <a:t>P</a:t>
            </a:r>
            <a:r>
              <a:rPr lang="en-GB" sz="2000" b="1" dirty="0" smtClean="0">
                <a:solidFill>
                  <a:schemeClr val="tx1"/>
                </a:solidFill>
              </a:rPr>
              <a:t>reliminary results!!!!!!</a:t>
            </a:r>
            <a:endParaRPr lang="en-GB" sz="2000" b="1" dirty="0">
              <a:solidFill>
                <a:schemeClr val="tx1"/>
              </a:solidFill>
            </a:endParaRPr>
          </a:p>
        </p:txBody>
      </p:sp>
      <p:grpSp>
        <p:nvGrpSpPr>
          <p:cNvPr id="18" name="Group 17"/>
          <p:cNvGrpSpPr/>
          <p:nvPr/>
        </p:nvGrpSpPr>
        <p:grpSpPr>
          <a:xfrm>
            <a:off x="5334000" y="838200"/>
            <a:ext cx="1600200" cy="646331"/>
            <a:chOff x="1752600" y="990600"/>
            <a:chExt cx="1600200" cy="646331"/>
          </a:xfrm>
        </p:grpSpPr>
        <p:grpSp>
          <p:nvGrpSpPr>
            <p:cNvPr id="11" name="Group 10"/>
            <p:cNvGrpSpPr/>
            <p:nvPr/>
          </p:nvGrpSpPr>
          <p:grpSpPr>
            <a:xfrm>
              <a:off x="1752600" y="990600"/>
              <a:ext cx="1600200" cy="646331"/>
              <a:chOff x="1752600" y="1066800"/>
              <a:chExt cx="1600200" cy="646331"/>
            </a:xfrm>
          </p:grpSpPr>
          <p:sp>
            <p:nvSpPr>
              <p:cNvPr id="12" name="Rectangle 11"/>
              <p:cNvSpPr/>
              <p:nvPr/>
            </p:nvSpPr>
            <p:spPr>
              <a:xfrm>
                <a:off x="1752600" y="1066800"/>
                <a:ext cx="1600200" cy="64633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2114105" y="1066800"/>
                <a:ext cx="1238695" cy="646331"/>
              </a:xfrm>
              <a:prstGeom prst="rect">
                <a:avLst/>
              </a:prstGeom>
              <a:noFill/>
            </p:spPr>
            <p:txBody>
              <a:bodyPr wrap="square" rtlCol="0">
                <a:spAutoFit/>
              </a:bodyPr>
              <a:lstStyle/>
              <a:p>
                <a:r>
                  <a:rPr lang="en-GB" dirty="0" smtClean="0">
                    <a:solidFill>
                      <a:srgbClr val="25FB49"/>
                    </a:solidFill>
                  </a:rPr>
                  <a:t>Unloaded</a:t>
                </a:r>
              </a:p>
              <a:p>
                <a:r>
                  <a:rPr lang="en-GB" dirty="0" smtClean="0">
                    <a:solidFill>
                      <a:srgbClr val="FF0000"/>
                    </a:solidFill>
                  </a:rPr>
                  <a:t>Loaded</a:t>
                </a:r>
                <a:endParaRPr lang="en-GB" dirty="0">
                  <a:solidFill>
                    <a:srgbClr val="FF0000"/>
                  </a:solidFill>
                </a:endParaRPr>
              </a:p>
            </p:txBody>
          </p:sp>
        </p:grpSp>
        <p:sp>
          <p:nvSpPr>
            <p:cNvPr id="16" name="Oval 15"/>
            <p:cNvSpPr/>
            <p:nvPr/>
          </p:nvSpPr>
          <p:spPr>
            <a:xfrm>
              <a:off x="1905000" y="1066800"/>
              <a:ext cx="152400" cy="152400"/>
            </a:xfrm>
            <a:prstGeom prst="ellipse">
              <a:avLst/>
            </a:prstGeom>
            <a:solidFill>
              <a:srgbClr val="25FB49"/>
            </a:solidFill>
            <a:ln>
              <a:solidFill>
                <a:srgbClr val="25FB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1905000" y="1371600"/>
              <a:ext cx="152400" cy="152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 name="Rectangle 3"/>
          <p:cNvSpPr/>
          <p:nvPr/>
        </p:nvSpPr>
        <p:spPr>
          <a:xfrm>
            <a:off x="4800600" y="5188550"/>
            <a:ext cx="3352800" cy="6096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GB" dirty="0" smtClean="0"/>
              <a:t>Note: X axis ~ Peak gradient</a:t>
            </a:r>
            <a:endParaRPr lang="fr-FR" dirty="0"/>
          </a:p>
        </p:txBody>
      </p:sp>
      <p:grpSp>
        <p:nvGrpSpPr>
          <p:cNvPr id="23" name="Group 22"/>
          <p:cNvGrpSpPr/>
          <p:nvPr/>
        </p:nvGrpSpPr>
        <p:grpSpPr>
          <a:xfrm>
            <a:off x="1160501" y="838200"/>
            <a:ext cx="3640099" cy="2728078"/>
            <a:chOff x="2215633" y="2988191"/>
            <a:chExt cx="3640099" cy="2728078"/>
          </a:xfrm>
        </p:grpSpPr>
        <p:sp>
          <p:nvSpPr>
            <p:cNvPr id="24" name="Rectangle 23"/>
            <p:cNvSpPr/>
            <p:nvPr/>
          </p:nvSpPr>
          <p:spPr>
            <a:xfrm>
              <a:off x="2215633" y="2988191"/>
              <a:ext cx="3499367" cy="272807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5" name="Group 24"/>
            <p:cNvGrpSpPr/>
            <p:nvPr/>
          </p:nvGrpSpPr>
          <p:grpSpPr>
            <a:xfrm>
              <a:off x="2215634" y="2988191"/>
              <a:ext cx="3640098" cy="2728078"/>
              <a:chOff x="48641" y="1320759"/>
              <a:chExt cx="5971159" cy="5719864"/>
            </a:xfrm>
          </p:grpSpPr>
          <p:graphicFrame>
            <p:nvGraphicFramePr>
              <p:cNvPr id="26" name="Chart 25"/>
              <p:cNvGraphicFramePr>
                <a:graphicFrameLocks/>
              </p:cNvGraphicFramePr>
              <p:nvPr>
                <p:extLst>
                  <p:ext uri="{D42A27DB-BD31-4B8C-83A1-F6EECF244321}">
                    <p14:modId xmlns:p14="http://schemas.microsoft.com/office/powerpoint/2010/main" val="1151886550"/>
                  </p:ext>
                </p:extLst>
              </p:nvPr>
            </p:nvGraphicFramePr>
            <p:xfrm>
              <a:off x="533400" y="1343799"/>
              <a:ext cx="5486400" cy="5133201"/>
            </p:xfrm>
            <a:graphic>
              <a:graphicData uri="http://schemas.openxmlformats.org/drawingml/2006/chart">
                <c:chart xmlns:c="http://schemas.openxmlformats.org/drawingml/2006/chart" xmlns:r="http://schemas.openxmlformats.org/officeDocument/2006/relationships" r:id="rId4"/>
              </a:graphicData>
            </a:graphic>
          </p:graphicFrame>
          <p:sp>
            <p:nvSpPr>
              <p:cNvPr id="27" name="TextBox 26"/>
              <p:cNvSpPr txBox="1"/>
              <p:nvPr/>
            </p:nvSpPr>
            <p:spPr>
              <a:xfrm rot="16200000">
                <a:off x="-1708207" y="3077607"/>
                <a:ext cx="4119541" cy="605846"/>
              </a:xfrm>
              <a:prstGeom prst="rect">
                <a:avLst/>
              </a:prstGeom>
              <a:noFill/>
            </p:spPr>
            <p:txBody>
              <a:bodyPr wrap="square" rtlCol="0">
                <a:spAutoFit/>
              </a:bodyPr>
              <a:lstStyle/>
              <a:p>
                <a:r>
                  <a:rPr lang="en-GB" dirty="0" smtClean="0"/>
                  <a:t>Gradient, (au)</a:t>
                </a:r>
                <a:endParaRPr lang="fr-FR" dirty="0"/>
              </a:p>
            </p:txBody>
          </p:sp>
          <p:sp>
            <p:nvSpPr>
              <p:cNvPr id="28" name="TextBox 27"/>
              <p:cNvSpPr txBox="1"/>
              <p:nvPr/>
            </p:nvSpPr>
            <p:spPr>
              <a:xfrm>
                <a:off x="3663992" y="6266258"/>
                <a:ext cx="2316823" cy="774365"/>
              </a:xfrm>
              <a:prstGeom prst="rect">
                <a:avLst/>
              </a:prstGeom>
              <a:noFill/>
            </p:spPr>
            <p:txBody>
              <a:bodyPr wrap="square" rtlCol="0">
                <a:spAutoFit/>
              </a:bodyPr>
              <a:lstStyle/>
              <a:p>
                <a:r>
                  <a:rPr lang="en-GB" dirty="0" smtClean="0"/>
                  <a:t>Length, m</a:t>
                </a:r>
                <a:endParaRPr lang="fr-FR" dirty="0"/>
              </a:p>
            </p:txBody>
          </p:sp>
        </p:grpSp>
      </p:grpSp>
    </p:spTree>
    <p:extLst>
      <p:ext uri="{BB962C8B-B14F-4D97-AF65-F5344CB8AC3E}">
        <p14:creationId xmlns:p14="http://schemas.microsoft.com/office/powerpoint/2010/main" val="5374940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25929"/>
            <a:ext cx="8278644" cy="6103471"/>
          </a:xfrm>
          <a:prstGeom prst="rect">
            <a:avLst/>
          </a:prstGeom>
        </p:spPr>
      </p:pic>
      <p:sp>
        <p:nvSpPr>
          <p:cNvPr id="5" name="Explosion 2 4"/>
          <p:cNvSpPr/>
          <p:nvPr/>
        </p:nvSpPr>
        <p:spPr>
          <a:xfrm rot="21442633">
            <a:off x="2844782" y="490200"/>
            <a:ext cx="4800600" cy="1219200"/>
          </a:xfrm>
          <a:prstGeom prst="irregularSeal2">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rPr>
              <a:t>P</a:t>
            </a:r>
            <a:r>
              <a:rPr lang="en-GB" sz="2000" b="1" dirty="0" smtClean="0">
                <a:solidFill>
                  <a:schemeClr val="tx1"/>
                </a:solidFill>
              </a:rPr>
              <a:t>reliminary results!!!!!!</a:t>
            </a:r>
            <a:endParaRPr lang="en-GB" sz="2000" b="1" dirty="0">
              <a:solidFill>
                <a:schemeClr val="tx1"/>
              </a:solidFill>
            </a:endParaRPr>
          </a:p>
        </p:txBody>
      </p:sp>
      <p:grpSp>
        <p:nvGrpSpPr>
          <p:cNvPr id="6" name="Group 5"/>
          <p:cNvGrpSpPr/>
          <p:nvPr/>
        </p:nvGrpSpPr>
        <p:grpSpPr>
          <a:xfrm>
            <a:off x="1143000" y="762000"/>
            <a:ext cx="1600200" cy="646331"/>
            <a:chOff x="1752600" y="990600"/>
            <a:chExt cx="1600200" cy="646331"/>
          </a:xfrm>
        </p:grpSpPr>
        <p:grpSp>
          <p:nvGrpSpPr>
            <p:cNvPr id="7" name="Group 6"/>
            <p:cNvGrpSpPr/>
            <p:nvPr/>
          </p:nvGrpSpPr>
          <p:grpSpPr>
            <a:xfrm>
              <a:off x="1752600" y="990600"/>
              <a:ext cx="1600200" cy="646331"/>
              <a:chOff x="1752600" y="1066800"/>
              <a:chExt cx="1600200" cy="646331"/>
            </a:xfrm>
          </p:grpSpPr>
          <p:sp>
            <p:nvSpPr>
              <p:cNvPr id="12" name="Rectangle 11"/>
              <p:cNvSpPr/>
              <p:nvPr/>
            </p:nvSpPr>
            <p:spPr>
              <a:xfrm>
                <a:off x="1752600" y="1066800"/>
                <a:ext cx="1600200" cy="64633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2114105" y="1066800"/>
                <a:ext cx="1238695" cy="646331"/>
              </a:xfrm>
              <a:prstGeom prst="rect">
                <a:avLst/>
              </a:prstGeom>
              <a:noFill/>
            </p:spPr>
            <p:txBody>
              <a:bodyPr wrap="square" rtlCol="0">
                <a:spAutoFit/>
              </a:bodyPr>
              <a:lstStyle/>
              <a:p>
                <a:r>
                  <a:rPr lang="en-GB" dirty="0" smtClean="0">
                    <a:solidFill>
                      <a:srgbClr val="25FB49"/>
                    </a:solidFill>
                  </a:rPr>
                  <a:t>Unloaded</a:t>
                </a:r>
              </a:p>
              <a:p>
                <a:r>
                  <a:rPr lang="en-GB" dirty="0" smtClean="0">
                    <a:solidFill>
                      <a:srgbClr val="FF0000"/>
                    </a:solidFill>
                  </a:rPr>
                  <a:t>Loaded</a:t>
                </a:r>
                <a:endParaRPr lang="en-GB" dirty="0">
                  <a:solidFill>
                    <a:srgbClr val="FF0000"/>
                  </a:solidFill>
                </a:endParaRPr>
              </a:p>
            </p:txBody>
          </p:sp>
        </p:grpSp>
        <p:sp>
          <p:nvSpPr>
            <p:cNvPr id="10" name="Oval 9"/>
            <p:cNvSpPr/>
            <p:nvPr/>
          </p:nvSpPr>
          <p:spPr>
            <a:xfrm>
              <a:off x="1905000" y="1066800"/>
              <a:ext cx="152400" cy="152400"/>
            </a:xfrm>
            <a:prstGeom prst="ellipse">
              <a:avLst/>
            </a:prstGeom>
            <a:solidFill>
              <a:srgbClr val="25FB49"/>
            </a:solidFill>
            <a:ln>
              <a:solidFill>
                <a:srgbClr val="25FB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1905000" y="1371600"/>
              <a:ext cx="152400" cy="152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4" name="TextBox 13"/>
          <p:cNvSpPr txBox="1"/>
          <p:nvPr/>
        </p:nvSpPr>
        <p:spPr>
          <a:xfrm>
            <a:off x="3505200" y="4206895"/>
            <a:ext cx="5486400" cy="150810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2000" b="1" u="sng" dirty="0" smtClean="0"/>
              <a:t>Results need to be revalidated this year but:</a:t>
            </a:r>
          </a:p>
          <a:p>
            <a:pPr marL="285750" indent="-285750">
              <a:buFontTx/>
              <a:buChar char="-"/>
            </a:pPr>
            <a:r>
              <a:rPr lang="en-GB" dirty="0" smtClean="0"/>
              <a:t>The </a:t>
            </a:r>
            <a:r>
              <a:rPr lang="en-GB" b="1" dirty="0" err="1" smtClean="0"/>
              <a:t>BDr</a:t>
            </a:r>
            <a:r>
              <a:rPr lang="en-GB" dirty="0" smtClean="0"/>
              <a:t> seems to be </a:t>
            </a:r>
            <a:r>
              <a:rPr lang="en-GB" b="1" dirty="0" smtClean="0"/>
              <a:t>dominated by the peak gradient </a:t>
            </a:r>
            <a:r>
              <a:rPr lang="en-GB" dirty="0" smtClean="0"/>
              <a:t>rather than the average gradient</a:t>
            </a:r>
          </a:p>
          <a:p>
            <a:pPr marL="285750" indent="-285750">
              <a:buFontTx/>
              <a:buChar char="-"/>
            </a:pPr>
            <a:r>
              <a:rPr lang="en-GB" dirty="0" smtClean="0"/>
              <a:t>It suggest to </a:t>
            </a:r>
            <a:r>
              <a:rPr lang="en-GB" b="1" dirty="0" smtClean="0"/>
              <a:t>taper differently </a:t>
            </a:r>
            <a:r>
              <a:rPr lang="en-GB" dirty="0" smtClean="0"/>
              <a:t>the structures</a:t>
            </a:r>
          </a:p>
          <a:p>
            <a:pPr marL="285750" indent="-285750">
              <a:buFontTx/>
              <a:buChar char="-"/>
            </a:pPr>
            <a:r>
              <a:rPr lang="en-GB" b="1" dirty="0" smtClean="0"/>
              <a:t>Tests loading with anti-phase </a:t>
            </a:r>
            <a:r>
              <a:rPr lang="en-GB" dirty="0" smtClean="0"/>
              <a:t>will be done next run</a:t>
            </a:r>
          </a:p>
        </p:txBody>
      </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err="1" smtClean="0">
                <a:solidFill>
                  <a:srgbClr val="FFFF00"/>
                </a:solidFill>
              </a:rPr>
              <a:t>BDr</a:t>
            </a:r>
            <a:r>
              <a:rPr lang="en-GB" sz="3600" dirty="0" smtClean="0">
                <a:solidFill>
                  <a:srgbClr val="FFFF00"/>
                </a:solidFill>
              </a:rPr>
              <a:t> dependency with gradient</a:t>
            </a:r>
            <a:endParaRPr lang="en-GB" sz="3600" dirty="0">
              <a:solidFill>
                <a:srgbClr val="FFFF00"/>
              </a:solidFill>
            </a:endParaRPr>
          </a:p>
        </p:txBody>
      </p:sp>
      <p:sp>
        <p:nvSpPr>
          <p:cNvPr id="3" name="TextBox 2"/>
          <p:cNvSpPr txBox="1"/>
          <p:nvPr/>
        </p:nvSpPr>
        <p:spPr>
          <a:xfrm>
            <a:off x="4800600" y="6248400"/>
            <a:ext cx="1447800" cy="461665"/>
          </a:xfrm>
          <a:prstGeom prst="rect">
            <a:avLst/>
          </a:prstGeom>
          <a:noFill/>
        </p:spPr>
        <p:txBody>
          <a:bodyPr wrap="square" rtlCol="0">
            <a:spAutoFit/>
          </a:bodyPr>
          <a:lstStyle/>
          <a:p>
            <a:r>
              <a:rPr lang="en-GB" sz="2400" b="1" dirty="0" smtClean="0"/>
              <a:t>Average</a:t>
            </a:r>
            <a:endParaRPr lang="fr-FR" sz="2400" b="1" dirty="0"/>
          </a:p>
        </p:txBody>
      </p:sp>
      <p:grpSp>
        <p:nvGrpSpPr>
          <p:cNvPr id="15" name="Group 14"/>
          <p:cNvGrpSpPr/>
          <p:nvPr/>
        </p:nvGrpSpPr>
        <p:grpSpPr>
          <a:xfrm>
            <a:off x="6454543" y="2025132"/>
            <a:ext cx="2689457" cy="1925597"/>
            <a:chOff x="2215633" y="2941616"/>
            <a:chExt cx="3640099" cy="2779641"/>
          </a:xfrm>
        </p:grpSpPr>
        <p:sp>
          <p:nvSpPr>
            <p:cNvPr id="16" name="Rectangle 15"/>
            <p:cNvSpPr/>
            <p:nvPr/>
          </p:nvSpPr>
          <p:spPr>
            <a:xfrm>
              <a:off x="2215633" y="2988191"/>
              <a:ext cx="3499367" cy="272807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7" name="Group 16"/>
            <p:cNvGrpSpPr/>
            <p:nvPr/>
          </p:nvGrpSpPr>
          <p:grpSpPr>
            <a:xfrm>
              <a:off x="2261820" y="2941616"/>
              <a:ext cx="3593912" cy="2779641"/>
              <a:chOff x="124403" y="1223110"/>
              <a:chExt cx="5895397" cy="5827976"/>
            </a:xfrm>
          </p:grpSpPr>
          <p:graphicFrame>
            <p:nvGraphicFramePr>
              <p:cNvPr id="18" name="Chart 17"/>
              <p:cNvGraphicFramePr>
                <a:graphicFrameLocks/>
              </p:cNvGraphicFramePr>
              <p:nvPr>
                <p:extLst>
                  <p:ext uri="{D42A27DB-BD31-4B8C-83A1-F6EECF244321}">
                    <p14:modId xmlns:p14="http://schemas.microsoft.com/office/powerpoint/2010/main" val="2208283321"/>
                  </p:ext>
                </p:extLst>
              </p:nvPr>
            </p:nvGraphicFramePr>
            <p:xfrm>
              <a:off x="533401" y="1343799"/>
              <a:ext cx="5486399" cy="5133201"/>
            </p:xfrm>
            <a:graphic>
              <a:graphicData uri="http://schemas.openxmlformats.org/drawingml/2006/chart">
                <c:chart xmlns:c="http://schemas.openxmlformats.org/drawingml/2006/chart" xmlns:r="http://schemas.openxmlformats.org/officeDocument/2006/relationships" r:id="rId4"/>
              </a:graphicData>
            </a:graphic>
          </p:graphicFrame>
          <p:sp>
            <p:nvSpPr>
              <p:cNvPr id="19" name="TextBox 18"/>
              <p:cNvSpPr txBox="1"/>
              <p:nvPr/>
            </p:nvSpPr>
            <p:spPr>
              <a:xfrm rot="16200000">
                <a:off x="-2051310" y="3398823"/>
                <a:ext cx="5171421" cy="819995"/>
              </a:xfrm>
              <a:prstGeom prst="rect">
                <a:avLst/>
              </a:prstGeom>
              <a:noFill/>
            </p:spPr>
            <p:txBody>
              <a:bodyPr wrap="square" rtlCol="0">
                <a:spAutoFit/>
              </a:bodyPr>
              <a:lstStyle/>
              <a:p>
                <a:r>
                  <a:rPr lang="en-GB" dirty="0" smtClean="0"/>
                  <a:t>Gradient, (au)</a:t>
                </a:r>
                <a:endParaRPr lang="fr-FR" dirty="0"/>
              </a:p>
            </p:txBody>
          </p:sp>
          <p:sp>
            <p:nvSpPr>
              <p:cNvPr id="20" name="TextBox 19"/>
              <p:cNvSpPr txBox="1"/>
              <p:nvPr/>
            </p:nvSpPr>
            <p:spPr>
              <a:xfrm>
                <a:off x="2805379" y="5933273"/>
                <a:ext cx="2876061" cy="1117813"/>
              </a:xfrm>
              <a:prstGeom prst="rect">
                <a:avLst/>
              </a:prstGeom>
              <a:noFill/>
            </p:spPr>
            <p:txBody>
              <a:bodyPr wrap="square" rtlCol="0">
                <a:spAutoFit/>
              </a:bodyPr>
              <a:lstStyle/>
              <a:p>
                <a:r>
                  <a:rPr lang="en-GB" dirty="0" smtClean="0"/>
                  <a:t>Length, m</a:t>
                </a:r>
                <a:endParaRPr lang="fr-FR" dirty="0"/>
              </a:p>
            </p:txBody>
          </p:sp>
        </p:grpSp>
      </p:grpSp>
    </p:spTree>
    <p:extLst>
      <p:ext uri="{BB962C8B-B14F-4D97-AF65-F5344CB8AC3E}">
        <p14:creationId xmlns:p14="http://schemas.microsoft.com/office/powerpoint/2010/main" val="31573063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Prospects</a:t>
            </a:r>
            <a:endParaRPr lang="en-GB" sz="3600" dirty="0">
              <a:solidFill>
                <a:srgbClr val="FFFF00"/>
              </a:solidFill>
            </a:endParaRPr>
          </a:p>
        </p:txBody>
      </p:sp>
      <p:sp>
        <p:nvSpPr>
          <p:cNvPr id="5" name="TextBox 4"/>
          <p:cNvSpPr txBox="1"/>
          <p:nvPr/>
        </p:nvSpPr>
        <p:spPr>
          <a:xfrm>
            <a:off x="457200" y="560487"/>
            <a:ext cx="8305800" cy="5909310"/>
          </a:xfrm>
          <a:prstGeom prst="rect">
            <a:avLst/>
          </a:prstGeom>
          <a:noFill/>
        </p:spPr>
        <p:txBody>
          <a:bodyPr wrap="square" rtlCol="0">
            <a:spAutoFit/>
          </a:bodyPr>
          <a:lstStyle/>
          <a:p>
            <a:pPr marL="285750" indent="-285750">
              <a:buFont typeface="Wingdings" panose="05000000000000000000" pitchFamily="2" charset="2"/>
              <a:buChar char="ü"/>
            </a:pPr>
            <a:r>
              <a:rPr lang="en-GB" dirty="0" smtClean="0"/>
              <a:t>During the first run </a:t>
            </a:r>
            <a:r>
              <a:rPr lang="en-GB" b="1" dirty="0" smtClean="0"/>
              <a:t>the experiment has been tested</a:t>
            </a:r>
            <a:r>
              <a:rPr lang="en-GB" dirty="0" smtClean="0"/>
              <a:t>, solving all ‘challenges’ and improving stability </a:t>
            </a:r>
          </a:p>
          <a:p>
            <a:endParaRPr lang="en-GB" dirty="0" smtClean="0"/>
          </a:p>
          <a:p>
            <a:pPr marL="285750" indent="-285750">
              <a:buFont typeface="Wingdings" panose="05000000000000000000" pitchFamily="2" charset="2"/>
              <a:buChar char="ü"/>
            </a:pPr>
            <a:r>
              <a:rPr lang="en-GB" b="1" dirty="0" smtClean="0"/>
              <a:t>A second run </a:t>
            </a:r>
            <a:r>
              <a:rPr lang="en-GB" b="1" dirty="0" smtClean="0"/>
              <a:t>starting mid-February </a:t>
            </a:r>
            <a:r>
              <a:rPr lang="en-GB" dirty="0" smtClean="0"/>
              <a:t>2015 </a:t>
            </a:r>
            <a:r>
              <a:rPr lang="en-GB" dirty="0" smtClean="0"/>
              <a:t>will allow </a:t>
            </a:r>
            <a:r>
              <a:rPr lang="en-GB" b="1" dirty="0" smtClean="0"/>
              <a:t>to revalidate the first results and further explore the breakdown phenomena </a:t>
            </a:r>
            <a:r>
              <a:rPr lang="en-GB" dirty="0" smtClean="0"/>
              <a:t>under heavy beam-loading conditions</a:t>
            </a:r>
          </a:p>
          <a:p>
            <a:pPr marL="742950" lvl="1" indent="-285750">
              <a:buFont typeface="Wingdings" panose="05000000000000000000" pitchFamily="2" charset="2"/>
              <a:buChar char="§"/>
            </a:pPr>
            <a:r>
              <a:rPr lang="en-GB" dirty="0" smtClean="0"/>
              <a:t>Beam-RF phase </a:t>
            </a:r>
            <a:r>
              <a:rPr lang="en-GB" dirty="0" smtClean="0"/>
              <a:t>dependency</a:t>
            </a:r>
          </a:p>
          <a:p>
            <a:pPr marL="742950" lvl="1" indent="-285750">
              <a:buFont typeface="Wingdings" panose="05000000000000000000" pitchFamily="2" charset="2"/>
              <a:buChar char="§"/>
            </a:pPr>
            <a:endParaRPr lang="en-GB" dirty="0"/>
          </a:p>
          <a:p>
            <a:pPr marL="742950" lvl="1" indent="-285750">
              <a:buFont typeface="Wingdings" panose="05000000000000000000" pitchFamily="2" charset="2"/>
              <a:buChar char="§"/>
            </a:pPr>
            <a:endParaRPr lang="en-GB" dirty="0" smtClean="0"/>
          </a:p>
          <a:p>
            <a:pPr marL="742950" lvl="1" indent="-285750">
              <a:buFont typeface="Wingdings" panose="05000000000000000000" pitchFamily="2" charset="2"/>
              <a:buChar char="§"/>
            </a:pPr>
            <a:endParaRPr lang="en-GB" dirty="0"/>
          </a:p>
          <a:p>
            <a:pPr marL="742950" lvl="1" indent="-285750">
              <a:buFont typeface="Wingdings" panose="05000000000000000000" pitchFamily="2" charset="2"/>
              <a:buChar char="§"/>
            </a:pPr>
            <a:endParaRPr lang="en-GB" dirty="0" smtClean="0"/>
          </a:p>
          <a:p>
            <a:pPr marL="742950" lvl="1" indent="-285750">
              <a:buFont typeface="Wingdings" panose="05000000000000000000" pitchFamily="2" charset="2"/>
              <a:buChar char="§"/>
            </a:pPr>
            <a:endParaRPr lang="en-GB" dirty="0"/>
          </a:p>
          <a:p>
            <a:pPr marL="742950" lvl="1" indent="-285750">
              <a:buFont typeface="Wingdings" panose="05000000000000000000" pitchFamily="2" charset="2"/>
              <a:buChar char="§"/>
            </a:pPr>
            <a:endParaRPr lang="en-GB" dirty="0" smtClean="0"/>
          </a:p>
          <a:p>
            <a:pPr marL="742950" lvl="1" indent="-285750">
              <a:buFont typeface="Wingdings" panose="05000000000000000000" pitchFamily="2" charset="2"/>
              <a:buChar char="§"/>
            </a:pPr>
            <a:endParaRPr lang="en-GB" dirty="0"/>
          </a:p>
          <a:p>
            <a:pPr marL="742950" lvl="1" indent="-285750">
              <a:buFont typeface="Wingdings" panose="05000000000000000000" pitchFamily="2" charset="2"/>
              <a:buChar char="§"/>
            </a:pPr>
            <a:endParaRPr lang="en-GB" dirty="0" smtClean="0"/>
          </a:p>
          <a:p>
            <a:pPr marL="742950" lvl="1" indent="-285750">
              <a:buFont typeface="Wingdings" panose="05000000000000000000" pitchFamily="2" charset="2"/>
              <a:buChar char="§"/>
            </a:pPr>
            <a:endParaRPr lang="en-GB" dirty="0" smtClean="0"/>
          </a:p>
          <a:p>
            <a:pPr marL="742950" lvl="1" indent="-285750">
              <a:buFont typeface="Wingdings" panose="05000000000000000000" pitchFamily="2" charset="2"/>
              <a:buChar char="§"/>
            </a:pPr>
            <a:r>
              <a:rPr lang="en-GB" dirty="0" smtClean="0"/>
              <a:t>Beam current</a:t>
            </a:r>
          </a:p>
          <a:p>
            <a:pPr marL="742950" lvl="1" indent="-285750">
              <a:buFont typeface="Wingdings" panose="05000000000000000000" pitchFamily="2" charset="2"/>
              <a:buChar char="§"/>
            </a:pPr>
            <a:r>
              <a:rPr lang="en-GB" dirty="0" smtClean="0"/>
              <a:t>Beam size</a:t>
            </a:r>
          </a:p>
          <a:p>
            <a:pPr marL="742950" lvl="1" indent="-285750">
              <a:buFont typeface="Wingdings" panose="05000000000000000000" pitchFamily="2" charset="2"/>
              <a:buChar char="§"/>
            </a:pPr>
            <a:r>
              <a:rPr lang="en-GB" dirty="0" smtClean="0"/>
              <a:t>…</a:t>
            </a:r>
            <a:endParaRPr lang="en-GB" dirty="0"/>
          </a:p>
          <a:p>
            <a:pPr marL="285750" indent="-285750">
              <a:buFont typeface="Wingdings" panose="05000000000000000000" pitchFamily="2" charset="2"/>
              <a:buChar char="ü"/>
            </a:pPr>
            <a:r>
              <a:rPr lang="en-GB" dirty="0" smtClean="0"/>
              <a:t>Technical stop on May to change pulse compressor will improve stability and pulse quality.</a:t>
            </a:r>
            <a:endParaRPr lang="en-GB" dirty="0" smtClean="0"/>
          </a:p>
        </p:txBody>
      </p:sp>
      <p:grpSp>
        <p:nvGrpSpPr>
          <p:cNvPr id="6" name="Group 5"/>
          <p:cNvGrpSpPr/>
          <p:nvPr/>
        </p:nvGrpSpPr>
        <p:grpSpPr>
          <a:xfrm>
            <a:off x="4179139" y="2590800"/>
            <a:ext cx="4736261" cy="2655331"/>
            <a:chOff x="1981200" y="2743200"/>
            <a:chExt cx="4736261" cy="2655331"/>
          </a:xfrm>
        </p:grpSpPr>
        <p:grpSp>
          <p:nvGrpSpPr>
            <p:cNvPr id="7" name="Group 6"/>
            <p:cNvGrpSpPr/>
            <p:nvPr/>
          </p:nvGrpSpPr>
          <p:grpSpPr>
            <a:xfrm>
              <a:off x="1981200" y="2743200"/>
              <a:ext cx="4736261" cy="2655331"/>
              <a:chOff x="2179285" y="2668670"/>
              <a:chExt cx="3404189" cy="1980203"/>
            </a:xfrm>
          </p:grpSpPr>
          <p:cxnSp>
            <p:nvCxnSpPr>
              <p:cNvPr id="10" name="Straight Connector 9"/>
              <p:cNvCxnSpPr/>
              <p:nvPr/>
            </p:nvCxnSpPr>
            <p:spPr>
              <a:xfrm>
                <a:off x="2615672" y="2895600"/>
                <a:ext cx="0" cy="16002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615672" y="4495800"/>
                <a:ext cx="2590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179285" y="2668670"/>
                <a:ext cx="574006" cy="275428"/>
              </a:xfrm>
              <a:prstGeom prst="rect">
                <a:avLst/>
              </a:prstGeom>
              <a:noFill/>
            </p:spPr>
            <p:txBody>
              <a:bodyPr wrap="none" rtlCol="0">
                <a:spAutoFit/>
              </a:bodyPr>
              <a:lstStyle/>
              <a:p>
                <a:r>
                  <a:rPr lang="en-GB" dirty="0" smtClean="0"/>
                  <a:t>E Field</a:t>
                </a:r>
                <a:endParaRPr lang="fr-FR" dirty="0"/>
              </a:p>
            </p:txBody>
          </p:sp>
          <p:sp>
            <p:nvSpPr>
              <p:cNvPr id="13" name="TextBox 12"/>
              <p:cNvSpPr txBox="1"/>
              <p:nvPr/>
            </p:nvSpPr>
            <p:spPr>
              <a:xfrm>
                <a:off x="5203031" y="4373445"/>
                <a:ext cx="380443" cy="275428"/>
              </a:xfrm>
              <a:prstGeom prst="rect">
                <a:avLst/>
              </a:prstGeom>
              <a:noFill/>
            </p:spPr>
            <p:txBody>
              <a:bodyPr wrap="none" rtlCol="0">
                <a:spAutoFit/>
              </a:bodyPr>
              <a:lstStyle/>
              <a:p>
                <a:r>
                  <a:rPr lang="en-GB" dirty="0" smtClean="0"/>
                  <a:t>Cell</a:t>
                </a:r>
                <a:endParaRPr lang="fr-FR" dirty="0"/>
              </a:p>
            </p:txBody>
          </p:sp>
          <p:cxnSp>
            <p:nvCxnSpPr>
              <p:cNvPr id="14" name="Straight Connector 13"/>
              <p:cNvCxnSpPr/>
              <p:nvPr/>
            </p:nvCxnSpPr>
            <p:spPr>
              <a:xfrm flipV="1">
                <a:off x="2743200" y="3188732"/>
                <a:ext cx="2269608" cy="316468"/>
              </a:xfrm>
              <a:prstGeom prst="line">
                <a:avLst/>
              </a:prstGeom>
              <a:ln w="28575">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720746" y="3505200"/>
                <a:ext cx="2308454" cy="76200"/>
              </a:xfrm>
              <a:prstGeom prst="line">
                <a:avLst/>
              </a:prstGeom>
              <a:ln w="28575">
                <a:solidFill>
                  <a:srgbClr val="0900C0"/>
                </a:solidFill>
              </a:ln>
            </p:spPr>
            <p:style>
              <a:lnRef idx="1">
                <a:schemeClr val="accent1"/>
              </a:lnRef>
              <a:fillRef idx="0">
                <a:schemeClr val="accent1"/>
              </a:fillRef>
              <a:effectRef idx="0">
                <a:schemeClr val="accent1"/>
              </a:effectRef>
              <a:fontRef idx="minor">
                <a:schemeClr val="tx1"/>
              </a:fontRef>
            </p:style>
          </p:cxnSp>
        </p:grpSp>
        <p:cxnSp>
          <p:nvCxnSpPr>
            <p:cNvPr id="8" name="Straight Connector 7"/>
            <p:cNvCxnSpPr/>
            <p:nvPr/>
          </p:nvCxnSpPr>
          <p:spPr>
            <a:xfrm>
              <a:off x="2765777" y="3864936"/>
              <a:ext cx="3180521" cy="1164263"/>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grpSp>
      <p:cxnSp>
        <p:nvCxnSpPr>
          <p:cNvPr id="16" name="Straight Connector 15"/>
          <p:cNvCxnSpPr/>
          <p:nvPr/>
        </p:nvCxnSpPr>
        <p:spPr>
          <a:xfrm flipV="1">
            <a:off x="4945385" y="2764465"/>
            <a:ext cx="3111706" cy="94807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894304" y="2764465"/>
            <a:ext cx="3104312" cy="2057400"/>
            <a:chOff x="437104" y="4038600"/>
            <a:chExt cx="3104312" cy="2057400"/>
          </a:xfrm>
        </p:grpSpPr>
        <p:cxnSp>
          <p:nvCxnSpPr>
            <p:cNvPr id="25" name="Straight Connector 24"/>
            <p:cNvCxnSpPr/>
            <p:nvPr/>
          </p:nvCxnSpPr>
          <p:spPr>
            <a:xfrm flipH="1">
              <a:off x="547632" y="5067905"/>
              <a:ext cx="2895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Freeform 18"/>
            <p:cNvSpPr/>
            <p:nvPr/>
          </p:nvSpPr>
          <p:spPr>
            <a:xfrm>
              <a:off x="838200" y="4210248"/>
              <a:ext cx="2351314" cy="1718279"/>
            </a:xfrm>
            <a:custGeom>
              <a:avLst/>
              <a:gdLst>
                <a:gd name="connsiteX0" fmla="*/ 0 w 2351314"/>
                <a:gd name="connsiteY0" fmla="*/ 1718279 h 1718279"/>
                <a:gd name="connsiteX1" fmla="*/ 472273 w 2351314"/>
                <a:gd name="connsiteY1" fmla="*/ 11 h 1718279"/>
                <a:gd name="connsiteX2" fmla="*/ 854110 w 2351314"/>
                <a:gd name="connsiteY2" fmla="*/ 1688134 h 1718279"/>
                <a:gd name="connsiteX3" fmla="*/ 1276141 w 2351314"/>
                <a:gd name="connsiteY3" fmla="*/ 40205 h 1718279"/>
                <a:gd name="connsiteX4" fmla="*/ 1657978 w 2351314"/>
                <a:gd name="connsiteY4" fmla="*/ 1668038 h 1718279"/>
                <a:gd name="connsiteX5" fmla="*/ 2029767 w 2351314"/>
                <a:gd name="connsiteY5" fmla="*/ 50253 h 1718279"/>
                <a:gd name="connsiteX6" fmla="*/ 2351314 w 2351314"/>
                <a:gd name="connsiteY6" fmla="*/ 1698183 h 1718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1314" h="1718279">
                  <a:moveTo>
                    <a:pt x="0" y="1718279"/>
                  </a:moveTo>
                  <a:cubicBezTo>
                    <a:pt x="164960" y="861657"/>
                    <a:pt x="329921" y="5035"/>
                    <a:pt x="472273" y="11"/>
                  </a:cubicBezTo>
                  <a:cubicBezTo>
                    <a:pt x="614625" y="-5013"/>
                    <a:pt x="720132" y="1681435"/>
                    <a:pt x="854110" y="1688134"/>
                  </a:cubicBezTo>
                  <a:cubicBezTo>
                    <a:pt x="988088" y="1694833"/>
                    <a:pt x="1142163" y="43554"/>
                    <a:pt x="1276141" y="40205"/>
                  </a:cubicBezTo>
                  <a:cubicBezTo>
                    <a:pt x="1410119" y="36856"/>
                    <a:pt x="1532374" y="1666363"/>
                    <a:pt x="1657978" y="1668038"/>
                  </a:cubicBezTo>
                  <a:cubicBezTo>
                    <a:pt x="1783582" y="1669713"/>
                    <a:pt x="1914211" y="45229"/>
                    <a:pt x="2029767" y="50253"/>
                  </a:cubicBezTo>
                  <a:cubicBezTo>
                    <a:pt x="2145323" y="55277"/>
                    <a:pt x="2240782" y="1696508"/>
                    <a:pt x="2351314" y="169818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Oval 19"/>
            <p:cNvSpPr/>
            <p:nvPr/>
          </p:nvSpPr>
          <p:spPr>
            <a:xfrm>
              <a:off x="1219200" y="4159994"/>
              <a:ext cx="152400" cy="14993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Oval 20"/>
            <p:cNvSpPr/>
            <p:nvPr/>
          </p:nvSpPr>
          <p:spPr>
            <a:xfrm>
              <a:off x="1431888" y="4987328"/>
              <a:ext cx="152400" cy="14993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Oval 21"/>
            <p:cNvSpPr/>
            <p:nvPr/>
          </p:nvSpPr>
          <p:spPr>
            <a:xfrm>
              <a:off x="1483808" y="5344048"/>
              <a:ext cx="152400" cy="14993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Oval 22"/>
            <p:cNvSpPr/>
            <p:nvPr/>
          </p:nvSpPr>
          <p:spPr>
            <a:xfrm>
              <a:off x="1620296" y="5773565"/>
              <a:ext cx="152400" cy="14993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7" name="Straight Connector 26"/>
            <p:cNvCxnSpPr/>
            <p:nvPr/>
          </p:nvCxnSpPr>
          <p:spPr>
            <a:xfrm>
              <a:off x="990600" y="4112561"/>
              <a:ext cx="0" cy="198343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437104" y="4038600"/>
              <a:ext cx="5334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TextBox 30"/>
            <p:cNvSpPr txBox="1"/>
            <p:nvPr/>
          </p:nvSpPr>
          <p:spPr>
            <a:xfrm>
              <a:off x="3276600" y="5040868"/>
              <a:ext cx="264816" cy="369332"/>
            </a:xfrm>
            <a:prstGeom prst="rect">
              <a:avLst/>
            </a:prstGeom>
            <a:noFill/>
          </p:spPr>
          <p:txBody>
            <a:bodyPr wrap="none" rtlCol="0">
              <a:spAutoFit/>
            </a:bodyPr>
            <a:lstStyle/>
            <a:p>
              <a:r>
                <a:rPr lang="en-GB" b="1" dirty="0" smtClean="0"/>
                <a:t>t</a:t>
              </a:r>
              <a:endParaRPr lang="fr-FR" b="1" dirty="0"/>
            </a:p>
          </p:txBody>
        </p:sp>
        <p:sp>
          <p:nvSpPr>
            <p:cNvPr id="32" name="TextBox 31"/>
            <p:cNvSpPr txBox="1"/>
            <p:nvPr/>
          </p:nvSpPr>
          <p:spPr>
            <a:xfrm>
              <a:off x="693756" y="4112561"/>
              <a:ext cx="247378" cy="369332"/>
            </a:xfrm>
            <a:prstGeom prst="rect">
              <a:avLst/>
            </a:prstGeom>
            <a:noFill/>
          </p:spPr>
          <p:txBody>
            <a:bodyPr wrap="square" rtlCol="0">
              <a:spAutoFit/>
            </a:bodyPr>
            <a:lstStyle/>
            <a:p>
              <a:r>
                <a:rPr lang="en-GB" b="1" dirty="0"/>
                <a:t>V</a:t>
              </a:r>
              <a:endParaRPr lang="fr-FR" b="1" dirty="0"/>
            </a:p>
          </p:txBody>
        </p:sp>
      </p:grpSp>
    </p:spTree>
    <p:extLst>
      <p:ext uri="{BB962C8B-B14F-4D97-AF65-F5344CB8AC3E}">
        <p14:creationId xmlns:p14="http://schemas.microsoft.com/office/powerpoint/2010/main" val="77157707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Summary</a:t>
            </a:r>
            <a:endParaRPr lang="en-GB" sz="3600" dirty="0">
              <a:solidFill>
                <a:srgbClr val="FFFF00"/>
              </a:solidFill>
            </a:endParaRPr>
          </a:p>
        </p:txBody>
      </p:sp>
      <p:sp>
        <p:nvSpPr>
          <p:cNvPr id="5" name="TextBox 4"/>
          <p:cNvSpPr txBox="1"/>
          <p:nvPr/>
        </p:nvSpPr>
        <p:spPr>
          <a:xfrm>
            <a:off x="457200" y="560487"/>
            <a:ext cx="8305800" cy="5909310"/>
          </a:xfrm>
          <a:prstGeom prst="rect">
            <a:avLst/>
          </a:prstGeom>
          <a:noFill/>
        </p:spPr>
        <p:txBody>
          <a:bodyPr wrap="square" rtlCol="0">
            <a:spAutoFit/>
          </a:bodyPr>
          <a:lstStyle/>
          <a:p>
            <a:pPr marL="285750" indent="-285750">
              <a:buFont typeface="Wingdings" panose="05000000000000000000" pitchFamily="2" charset="2"/>
              <a:buChar char="ü"/>
            </a:pPr>
            <a:r>
              <a:rPr lang="en-GB" b="1" dirty="0" smtClean="0"/>
              <a:t>Breakdown rate </a:t>
            </a:r>
            <a:r>
              <a:rPr lang="en-GB" dirty="0" smtClean="0"/>
              <a:t>measurements </a:t>
            </a:r>
            <a:r>
              <a:rPr lang="en-GB" b="1" dirty="0" smtClean="0"/>
              <a:t>in heavy loaded </a:t>
            </a:r>
            <a:r>
              <a:rPr lang="en-GB" dirty="0" smtClean="0"/>
              <a:t>high gradient structures was a </a:t>
            </a:r>
            <a:r>
              <a:rPr lang="en-GB" b="1" dirty="0" smtClean="0"/>
              <a:t>missing block </a:t>
            </a:r>
            <a:r>
              <a:rPr lang="en-GB" dirty="0" smtClean="0"/>
              <a:t>in the high gradient program.</a:t>
            </a:r>
          </a:p>
          <a:p>
            <a:pPr marL="285750" indent="-285750">
              <a:buFont typeface="Wingdings" panose="05000000000000000000" pitchFamily="2" charset="2"/>
              <a:buChar char="ü"/>
            </a:pPr>
            <a:endParaRPr lang="en-GB" dirty="0" smtClean="0"/>
          </a:p>
          <a:p>
            <a:pPr marL="285750" indent="-285750">
              <a:buFont typeface="Wingdings" panose="05000000000000000000" pitchFamily="2" charset="2"/>
              <a:buChar char="ü"/>
            </a:pPr>
            <a:r>
              <a:rPr lang="en-GB" b="1" dirty="0" smtClean="0"/>
              <a:t>CTF3/CLIC</a:t>
            </a:r>
            <a:r>
              <a:rPr lang="en-GB" dirty="0" smtClean="0"/>
              <a:t> collaboration has </a:t>
            </a:r>
            <a:r>
              <a:rPr lang="en-GB" b="1" dirty="0" smtClean="0"/>
              <a:t>successfully set up an experiment </a:t>
            </a:r>
            <a:r>
              <a:rPr lang="en-GB" dirty="0" smtClean="0"/>
              <a:t>to measure the effect of beam loading at nominal CLIC gradients.</a:t>
            </a:r>
          </a:p>
          <a:p>
            <a:pPr marL="285750" indent="-285750">
              <a:buFont typeface="Wingdings" panose="05000000000000000000" pitchFamily="2" charset="2"/>
              <a:buChar char="ü"/>
            </a:pPr>
            <a:endParaRPr lang="en-GB" dirty="0" smtClean="0"/>
          </a:p>
          <a:p>
            <a:pPr marL="285750" indent="-285750">
              <a:buFont typeface="Wingdings" panose="05000000000000000000" pitchFamily="2" charset="2"/>
              <a:buChar char="ü"/>
            </a:pPr>
            <a:r>
              <a:rPr lang="en-GB" dirty="0" smtClean="0"/>
              <a:t>The experiment </a:t>
            </a:r>
            <a:r>
              <a:rPr lang="en-GB" b="1" dirty="0" smtClean="0"/>
              <a:t>has started collecting data </a:t>
            </a:r>
            <a:r>
              <a:rPr lang="en-GB" dirty="0" smtClean="0"/>
              <a:t>from end of September.</a:t>
            </a:r>
          </a:p>
          <a:p>
            <a:pPr marL="285750" indent="-285750">
              <a:buFont typeface="Wingdings" panose="05000000000000000000" pitchFamily="2" charset="2"/>
              <a:buChar char="ü"/>
            </a:pPr>
            <a:endParaRPr lang="en-GB" dirty="0"/>
          </a:p>
          <a:p>
            <a:pPr marL="285750" indent="-285750">
              <a:buFont typeface="Wingdings" panose="05000000000000000000" pitchFamily="2" charset="2"/>
              <a:buChar char="ü"/>
            </a:pPr>
            <a:r>
              <a:rPr lang="en-GB" dirty="0" smtClean="0"/>
              <a:t>Preliminary analysis shows that the </a:t>
            </a:r>
            <a:r>
              <a:rPr lang="en-GB" b="1" dirty="0" smtClean="0"/>
              <a:t>beam presence does not have a harmful effect on the breakdown rate at constant input power.</a:t>
            </a:r>
          </a:p>
          <a:p>
            <a:pPr marL="285750" indent="-285750">
              <a:buFont typeface="Wingdings" panose="05000000000000000000" pitchFamily="2" charset="2"/>
              <a:buChar char="ü"/>
            </a:pPr>
            <a:endParaRPr lang="en-GB" b="1" dirty="0"/>
          </a:p>
          <a:p>
            <a:pPr marL="285750" indent="-285750">
              <a:buFont typeface="Wingdings" panose="05000000000000000000" pitchFamily="2" charset="2"/>
              <a:buChar char="ü"/>
            </a:pPr>
            <a:r>
              <a:rPr lang="en-GB" dirty="0" smtClean="0"/>
              <a:t>The </a:t>
            </a:r>
            <a:r>
              <a:rPr lang="en-GB" b="1" dirty="0" smtClean="0"/>
              <a:t>breakdown rate </a:t>
            </a:r>
            <a:r>
              <a:rPr lang="en-GB" dirty="0" smtClean="0"/>
              <a:t>seems to be </a:t>
            </a:r>
            <a:r>
              <a:rPr lang="en-GB" b="1" dirty="0" smtClean="0"/>
              <a:t>dominated by the peak gradient </a:t>
            </a:r>
            <a:r>
              <a:rPr lang="en-GB" dirty="0" smtClean="0"/>
              <a:t>rather than the average gradient along the structure.</a:t>
            </a:r>
            <a:endParaRPr lang="en-GB" dirty="0"/>
          </a:p>
          <a:p>
            <a:pPr marL="285750" indent="-285750">
              <a:buFont typeface="Wingdings" panose="05000000000000000000" pitchFamily="2" charset="2"/>
              <a:buChar char="ü"/>
            </a:pPr>
            <a:endParaRPr lang="en-GB" dirty="0" smtClean="0"/>
          </a:p>
          <a:p>
            <a:pPr marL="285750" indent="-285750">
              <a:buFont typeface="Wingdings" panose="05000000000000000000" pitchFamily="2" charset="2"/>
              <a:buChar char="ü"/>
            </a:pPr>
            <a:r>
              <a:rPr lang="en-GB" b="1" dirty="0"/>
              <a:t>More detailed analysis will be done </a:t>
            </a:r>
            <a:r>
              <a:rPr lang="en-GB" dirty="0"/>
              <a:t>to draw further conclusions</a:t>
            </a:r>
            <a:r>
              <a:rPr lang="en-GB" dirty="0" smtClean="0"/>
              <a:t>.</a:t>
            </a:r>
          </a:p>
          <a:p>
            <a:pPr marL="285750" indent="-285750">
              <a:buFont typeface="Wingdings" panose="05000000000000000000" pitchFamily="2" charset="2"/>
              <a:buChar char="ü"/>
            </a:pPr>
            <a:endParaRPr lang="en-GB" dirty="0"/>
          </a:p>
          <a:p>
            <a:pPr marL="285750" indent="-285750">
              <a:buFont typeface="Wingdings" panose="05000000000000000000" pitchFamily="2" charset="2"/>
              <a:buChar char="ü"/>
            </a:pPr>
            <a:r>
              <a:rPr lang="en-GB" b="1" dirty="0" smtClean="0"/>
              <a:t>More measurements </a:t>
            </a:r>
            <a:r>
              <a:rPr lang="en-GB" dirty="0" smtClean="0"/>
              <a:t>will be done </a:t>
            </a:r>
            <a:r>
              <a:rPr lang="en-GB" b="1" dirty="0" smtClean="0"/>
              <a:t>to</a:t>
            </a:r>
            <a:r>
              <a:rPr lang="en-GB" dirty="0" smtClean="0"/>
              <a:t> </a:t>
            </a:r>
            <a:r>
              <a:rPr lang="en-GB" b="1" dirty="0" smtClean="0"/>
              <a:t>validate the results.</a:t>
            </a:r>
          </a:p>
          <a:p>
            <a:pPr marL="285750" indent="-285750">
              <a:buFont typeface="Wingdings" panose="05000000000000000000" pitchFamily="2" charset="2"/>
              <a:buChar char="ü"/>
            </a:pPr>
            <a:endParaRPr lang="en-GB" dirty="0"/>
          </a:p>
          <a:p>
            <a:pPr marL="285750" indent="-285750">
              <a:buFont typeface="Wingdings" panose="05000000000000000000" pitchFamily="2" charset="2"/>
              <a:buChar char="ü"/>
            </a:pPr>
            <a:r>
              <a:rPr lang="en-GB" dirty="0" smtClean="0"/>
              <a:t>A </a:t>
            </a:r>
            <a:r>
              <a:rPr lang="en-GB" b="1" dirty="0" smtClean="0"/>
              <a:t>long-term program of tests </a:t>
            </a:r>
            <a:r>
              <a:rPr lang="en-GB" dirty="0" smtClean="0"/>
              <a:t>under beam loading conditions of new structures with a different tapering </a:t>
            </a:r>
            <a:r>
              <a:rPr lang="en-GB" b="1" dirty="0" smtClean="0"/>
              <a:t>should be considered</a:t>
            </a:r>
            <a:r>
              <a:rPr lang="en-GB" dirty="0" smtClean="0"/>
              <a:t>.</a:t>
            </a:r>
          </a:p>
          <a:p>
            <a:pPr marL="285750" indent="-285750">
              <a:buFont typeface="Wingdings" panose="05000000000000000000" pitchFamily="2" charset="2"/>
              <a:buChar char="ü"/>
            </a:pPr>
            <a:endParaRPr lang="en-GB" dirty="0"/>
          </a:p>
        </p:txBody>
      </p:sp>
      <p:sp>
        <p:nvSpPr>
          <p:cNvPr id="9" name="Rectangle 8"/>
          <p:cNvSpPr/>
          <p:nvPr/>
        </p:nvSpPr>
        <p:spPr>
          <a:xfrm>
            <a:off x="4038600" y="6229978"/>
            <a:ext cx="4953000" cy="475622"/>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dirty="0" smtClean="0"/>
              <a:t>We are ready for a more exciting 2015 running!!! </a:t>
            </a:r>
            <a:endParaRPr lang="en-GB" dirty="0"/>
          </a:p>
        </p:txBody>
      </p:sp>
    </p:spTree>
    <p:extLst>
      <p:ext uri="{BB962C8B-B14F-4D97-AF65-F5344CB8AC3E}">
        <p14:creationId xmlns:p14="http://schemas.microsoft.com/office/powerpoint/2010/main" val="69315737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590800" y="1632677"/>
            <a:ext cx="2142574" cy="3108543"/>
          </a:xfrm>
          <a:prstGeom prst="rect">
            <a:avLst/>
          </a:prstGeom>
        </p:spPr>
        <p:txBody>
          <a:bodyPr wrap="none">
            <a:spAutoFit/>
          </a:bodyPr>
          <a:lstStyle/>
          <a:p>
            <a:r>
              <a:rPr lang="en-GB" sz="2800" dirty="0" smtClean="0"/>
              <a:t>R. </a:t>
            </a:r>
            <a:r>
              <a:rPr lang="en-GB" sz="2800" dirty="0" err="1" smtClean="0"/>
              <a:t>Corsini</a:t>
            </a:r>
            <a:endParaRPr lang="en-GB" sz="2800" dirty="0" smtClean="0"/>
          </a:p>
          <a:p>
            <a:r>
              <a:rPr lang="en-GB" sz="2800" dirty="0" smtClean="0"/>
              <a:t>S</a:t>
            </a:r>
            <a:r>
              <a:rPr lang="en-GB" sz="2800" dirty="0"/>
              <a:t>. </a:t>
            </a:r>
            <a:r>
              <a:rPr lang="en-GB" sz="2800" dirty="0" err="1" smtClean="0"/>
              <a:t>Doebert</a:t>
            </a:r>
            <a:endParaRPr lang="en-GB" sz="2800" dirty="0" smtClean="0"/>
          </a:p>
          <a:p>
            <a:r>
              <a:rPr lang="en-GB" sz="2800" dirty="0" smtClean="0"/>
              <a:t>D. Gamba</a:t>
            </a:r>
          </a:p>
          <a:p>
            <a:r>
              <a:rPr lang="en-GB" sz="2800" dirty="0"/>
              <a:t>J.L. </a:t>
            </a:r>
            <a:r>
              <a:rPr lang="en-GB" sz="2800" dirty="0" smtClean="0"/>
              <a:t>Navarro</a:t>
            </a:r>
          </a:p>
          <a:p>
            <a:r>
              <a:rPr lang="en-GB" sz="2800" dirty="0" smtClean="0"/>
              <a:t>T. </a:t>
            </a:r>
            <a:r>
              <a:rPr lang="en-GB" sz="2800" dirty="0" err="1" smtClean="0"/>
              <a:t>Persson</a:t>
            </a:r>
            <a:endParaRPr lang="en-GB" sz="2800" dirty="0" smtClean="0"/>
          </a:p>
          <a:p>
            <a:r>
              <a:rPr lang="en-GB" sz="2800" dirty="0" smtClean="0"/>
              <a:t>P. </a:t>
            </a:r>
            <a:r>
              <a:rPr lang="en-GB" sz="2800" dirty="0" err="1" smtClean="0"/>
              <a:t>Skowronski</a:t>
            </a:r>
            <a:endParaRPr lang="en-GB" sz="2800" dirty="0" smtClean="0"/>
          </a:p>
          <a:p>
            <a:r>
              <a:rPr lang="en-GB" sz="2800" dirty="0" smtClean="0"/>
              <a:t>F</a:t>
            </a:r>
            <a:r>
              <a:rPr lang="en-GB" sz="2800" dirty="0"/>
              <a:t>. </a:t>
            </a:r>
            <a:r>
              <a:rPr lang="en-GB" sz="2800" dirty="0" err="1" smtClean="0"/>
              <a:t>Tecker</a:t>
            </a:r>
            <a:endParaRPr lang="en-GB" sz="2800" dirty="0"/>
          </a:p>
        </p:txBody>
      </p:sp>
      <p:sp>
        <p:nvSpPr>
          <p:cNvPr id="7" name="TextBox 6"/>
          <p:cNvSpPr txBox="1"/>
          <p:nvPr/>
        </p:nvSpPr>
        <p:spPr>
          <a:xfrm>
            <a:off x="3124200" y="1037530"/>
            <a:ext cx="796885" cy="461665"/>
          </a:xfrm>
          <a:prstGeom prst="rect">
            <a:avLst/>
          </a:prstGeom>
          <a:noFill/>
        </p:spPr>
        <p:txBody>
          <a:bodyPr wrap="none" rtlCol="0">
            <a:spAutoFit/>
          </a:bodyPr>
          <a:lstStyle/>
          <a:p>
            <a:r>
              <a:rPr lang="en-GB" sz="2400" dirty="0" smtClean="0">
                <a:solidFill>
                  <a:srgbClr val="0000FF"/>
                </a:solidFill>
              </a:rPr>
              <a:t>CTF3</a:t>
            </a:r>
            <a:endParaRPr lang="en-GB" sz="2400" dirty="0">
              <a:solidFill>
                <a:srgbClr val="0000FF"/>
              </a:solidFill>
            </a:endParaRPr>
          </a:p>
        </p:txBody>
      </p:sp>
      <p:sp>
        <p:nvSpPr>
          <p:cNvPr id="8" name="TextBox 7"/>
          <p:cNvSpPr txBox="1"/>
          <p:nvPr/>
        </p:nvSpPr>
        <p:spPr>
          <a:xfrm>
            <a:off x="249704" y="1600200"/>
            <a:ext cx="2334806" cy="3539430"/>
          </a:xfrm>
          <a:prstGeom prst="rect">
            <a:avLst/>
          </a:prstGeom>
          <a:noFill/>
        </p:spPr>
        <p:txBody>
          <a:bodyPr wrap="none" rtlCol="0">
            <a:spAutoFit/>
          </a:bodyPr>
          <a:lstStyle/>
          <a:p>
            <a:r>
              <a:rPr lang="en-GB" sz="2800" dirty="0" smtClean="0"/>
              <a:t>M. Filippova</a:t>
            </a:r>
          </a:p>
          <a:p>
            <a:r>
              <a:rPr lang="en-GB" sz="2800" dirty="0"/>
              <a:t>A. </a:t>
            </a:r>
            <a:r>
              <a:rPr lang="en-GB" sz="2800" dirty="0" err="1"/>
              <a:t>Grudiev</a:t>
            </a:r>
            <a:endParaRPr lang="en-GB" sz="2800" dirty="0"/>
          </a:p>
          <a:p>
            <a:r>
              <a:rPr lang="en-GB" sz="2800" dirty="0" smtClean="0"/>
              <a:t>D</a:t>
            </a:r>
            <a:r>
              <a:rPr lang="en-GB" sz="2800" dirty="0"/>
              <a:t>. </a:t>
            </a:r>
            <a:r>
              <a:rPr lang="en-GB" sz="2800" dirty="0" smtClean="0"/>
              <a:t>Gudkov</a:t>
            </a:r>
          </a:p>
          <a:p>
            <a:r>
              <a:rPr lang="en-GB" sz="2800" dirty="0" smtClean="0"/>
              <a:t>P. </a:t>
            </a:r>
            <a:r>
              <a:rPr lang="en-GB" sz="2800" dirty="0" err="1"/>
              <a:t>Guyard</a:t>
            </a:r>
            <a:endParaRPr lang="en-GB" sz="2800" dirty="0"/>
          </a:p>
          <a:p>
            <a:r>
              <a:rPr lang="en-GB" sz="2800" dirty="0" smtClean="0"/>
              <a:t>A. Olyunin</a:t>
            </a:r>
          </a:p>
          <a:p>
            <a:r>
              <a:rPr lang="en-GB" sz="2800" dirty="0" smtClean="0"/>
              <a:t>A. </a:t>
            </a:r>
            <a:r>
              <a:rPr lang="en-GB" sz="2800" dirty="0" err="1" smtClean="0"/>
              <a:t>Samochkine</a:t>
            </a:r>
            <a:endParaRPr lang="en-GB" sz="2800" dirty="0" smtClean="0"/>
          </a:p>
          <a:p>
            <a:r>
              <a:rPr lang="en-GB" sz="2800" dirty="0" smtClean="0"/>
              <a:t>A. Solodko</a:t>
            </a:r>
          </a:p>
          <a:p>
            <a:r>
              <a:rPr lang="en-GB" sz="2800" dirty="0" smtClean="0"/>
              <a:t>P. </a:t>
            </a:r>
            <a:r>
              <a:rPr lang="en-GB" sz="2800" dirty="0"/>
              <a:t>De </a:t>
            </a:r>
            <a:r>
              <a:rPr lang="en-GB" sz="2800" dirty="0" smtClean="0"/>
              <a:t>Souza</a:t>
            </a:r>
          </a:p>
        </p:txBody>
      </p:sp>
      <p:sp>
        <p:nvSpPr>
          <p:cNvPr id="9" name="TextBox 8"/>
          <p:cNvSpPr txBox="1"/>
          <p:nvPr/>
        </p:nvSpPr>
        <p:spPr>
          <a:xfrm>
            <a:off x="735494" y="1040834"/>
            <a:ext cx="1022909" cy="461665"/>
          </a:xfrm>
          <a:prstGeom prst="rect">
            <a:avLst/>
          </a:prstGeom>
          <a:noFill/>
        </p:spPr>
        <p:txBody>
          <a:bodyPr wrap="none" rtlCol="0">
            <a:spAutoFit/>
          </a:bodyPr>
          <a:lstStyle/>
          <a:p>
            <a:r>
              <a:rPr lang="en-GB" sz="2400" dirty="0" smtClean="0">
                <a:solidFill>
                  <a:srgbClr val="0000FF"/>
                </a:solidFill>
              </a:rPr>
              <a:t>RF/PM</a:t>
            </a:r>
            <a:endParaRPr lang="en-GB" sz="2400" dirty="0">
              <a:solidFill>
                <a:srgbClr val="0000FF"/>
              </a:solidFill>
            </a:endParaRPr>
          </a:p>
        </p:txBody>
      </p:sp>
      <p:sp>
        <p:nvSpPr>
          <p:cNvPr id="10" name="TextBox 9"/>
          <p:cNvSpPr txBox="1"/>
          <p:nvPr/>
        </p:nvSpPr>
        <p:spPr>
          <a:xfrm>
            <a:off x="5257800" y="1031388"/>
            <a:ext cx="865943" cy="461665"/>
          </a:xfrm>
          <a:prstGeom prst="rect">
            <a:avLst/>
          </a:prstGeom>
          <a:noFill/>
        </p:spPr>
        <p:txBody>
          <a:bodyPr wrap="none" rtlCol="0">
            <a:spAutoFit/>
          </a:bodyPr>
          <a:lstStyle/>
          <a:p>
            <a:r>
              <a:rPr lang="en-GB" sz="2400" dirty="0" smtClean="0">
                <a:solidFill>
                  <a:srgbClr val="0000FF"/>
                </a:solidFill>
              </a:rPr>
              <a:t>XBOX</a:t>
            </a:r>
            <a:endParaRPr lang="en-GB" sz="2400" dirty="0">
              <a:solidFill>
                <a:srgbClr val="0000FF"/>
              </a:solidFill>
            </a:endParaRPr>
          </a:p>
        </p:txBody>
      </p:sp>
      <p:sp>
        <p:nvSpPr>
          <p:cNvPr id="11" name="TextBox 10"/>
          <p:cNvSpPr txBox="1"/>
          <p:nvPr/>
        </p:nvSpPr>
        <p:spPr>
          <a:xfrm>
            <a:off x="4724400" y="1636554"/>
            <a:ext cx="2329484" cy="4832092"/>
          </a:xfrm>
          <a:prstGeom prst="rect">
            <a:avLst/>
          </a:prstGeom>
          <a:noFill/>
        </p:spPr>
        <p:txBody>
          <a:bodyPr wrap="none" rtlCol="0">
            <a:spAutoFit/>
          </a:bodyPr>
          <a:lstStyle/>
          <a:p>
            <a:r>
              <a:rPr lang="en-GB" sz="2800" dirty="0" smtClean="0"/>
              <a:t>N. Catalan</a:t>
            </a:r>
          </a:p>
          <a:p>
            <a:r>
              <a:rPr lang="en-GB" sz="2800" dirty="0" smtClean="0"/>
              <a:t>S. Curt</a:t>
            </a:r>
          </a:p>
          <a:p>
            <a:r>
              <a:rPr lang="en-GB" sz="2800" dirty="0" smtClean="0"/>
              <a:t>A. Degiovanni</a:t>
            </a:r>
          </a:p>
          <a:p>
            <a:r>
              <a:rPr lang="en-GB" sz="2800" dirty="0" smtClean="0"/>
              <a:t>J. </a:t>
            </a:r>
            <a:r>
              <a:rPr lang="en-GB" sz="2800" dirty="0" err="1" smtClean="0"/>
              <a:t>Giner</a:t>
            </a:r>
            <a:endParaRPr lang="en-GB" sz="2800" dirty="0" smtClean="0"/>
          </a:p>
          <a:p>
            <a:r>
              <a:rPr lang="en-GB" sz="2800" dirty="0" smtClean="0"/>
              <a:t>G. </a:t>
            </a:r>
            <a:r>
              <a:rPr lang="en-GB" sz="2800" dirty="0" err="1" smtClean="0"/>
              <a:t>McMonagle</a:t>
            </a:r>
            <a:endParaRPr lang="en-GB" sz="2800" dirty="0" smtClean="0"/>
          </a:p>
          <a:p>
            <a:r>
              <a:rPr lang="en-GB" sz="2800" dirty="0" smtClean="0"/>
              <a:t>S. Rey</a:t>
            </a:r>
          </a:p>
          <a:p>
            <a:r>
              <a:rPr lang="en-GB" sz="2800" dirty="0" smtClean="0"/>
              <a:t>I</a:t>
            </a:r>
            <a:r>
              <a:rPr lang="en-GB" sz="2800" dirty="0"/>
              <a:t>. Syratchev</a:t>
            </a:r>
          </a:p>
          <a:p>
            <a:r>
              <a:rPr lang="en-GB" sz="2800" dirty="0" smtClean="0"/>
              <a:t>J. </a:t>
            </a:r>
            <a:r>
              <a:rPr lang="en-GB" sz="2800" dirty="0" err="1" smtClean="0"/>
              <a:t>Tagg</a:t>
            </a:r>
            <a:r>
              <a:rPr lang="en-GB" sz="2800" dirty="0" smtClean="0"/>
              <a:t> </a:t>
            </a:r>
          </a:p>
          <a:p>
            <a:r>
              <a:rPr lang="en-GB" sz="2800" dirty="0" smtClean="0"/>
              <a:t>L. </a:t>
            </a:r>
            <a:r>
              <a:rPr lang="en-GB" sz="2800" dirty="0" err="1" smtClean="0"/>
              <a:t>Timeo</a:t>
            </a:r>
            <a:endParaRPr lang="en-GB" sz="2800" dirty="0" smtClean="0"/>
          </a:p>
          <a:p>
            <a:r>
              <a:rPr lang="en-GB" sz="2800" dirty="0" smtClean="0"/>
              <a:t>B. Woolley</a:t>
            </a:r>
          </a:p>
          <a:p>
            <a:r>
              <a:rPr lang="en-GB" sz="2800" dirty="0" smtClean="0"/>
              <a:t>W</a:t>
            </a:r>
            <a:r>
              <a:rPr lang="en-GB" sz="2800" dirty="0"/>
              <a:t>. </a:t>
            </a:r>
            <a:r>
              <a:rPr lang="en-GB" sz="2800" dirty="0" smtClean="0"/>
              <a:t>Wuensch</a:t>
            </a:r>
          </a:p>
        </p:txBody>
      </p:sp>
      <p:sp>
        <p:nvSpPr>
          <p:cNvPr id="5" name="Slide Number Placeholder 4"/>
          <p:cNvSpPr>
            <a:spLocks noGrp="1"/>
          </p:cNvSpPr>
          <p:nvPr>
            <p:ph type="sldNum" sz="quarter" idx="4"/>
          </p:nvPr>
        </p:nvSpPr>
        <p:spPr/>
        <p:txBody>
          <a:bodyPr/>
          <a:lstStyle/>
          <a:p>
            <a:fld id="{B6F15528-21DE-4FAA-801E-634DDDAF4B2B}" type="slidenum">
              <a:rPr lang="en-US" smtClean="0"/>
              <a:pPr/>
              <a:t>36</a:t>
            </a:fld>
            <a:r>
              <a:rPr lang="en-US" smtClean="0"/>
              <a:t>/22</a:t>
            </a:r>
            <a:endParaRPr lang="en-US" dirty="0"/>
          </a:p>
        </p:txBody>
      </p:sp>
      <p:sp>
        <p:nvSpPr>
          <p:cNvPr id="14" name="Rectangle 13"/>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Acknowledgements</a:t>
            </a:r>
            <a:endParaRPr lang="en-GB" sz="3600" dirty="0">
              <a:solidFill>
                <a:srgbClr val="FFFF00"/>
              </a:solidFill>
            </a:endParaRPr>
          </a:p>
        </p:txBody>
      </p:sp>
      <p:sp>
        <p:nvSpPr>
          <p:cNvPr id="12" name="TextBox 11"/>
          <p:cNvSpPr txBox="1"/>
          <p:nvPr/>
        </p:nvSpPr>
        <p:spPr>
          <a:xfrm>
            <a:off x="7801278" y="1062335"/>
            <a:ext cx="428322" cy="461665"/>
          </a:xfrm>
          <a:prstGeom prst="rect">
            <a:avLst/>
          </a:prstGeom>
          <a:noFill/>
        </p:spPr>
        <p:txBody>
          <a:bodyPr wrap="none" rtlCol="0">
            <a:spAutoFit/>
          </a:bodyPr>
          <a:lstStyle/>
          <a:p>
            <a:r>
              <a:rPr lang="en-GB" sz="2400" dirty="0" smtClean="0">
                <a:solidFill>
                  <a:srgbClr val="0000FF"/>
                </a:solidFill>
              </a:rPr>
              <a:t>BI</a:t>
            </a:r>
            <a:endParaRPr lang="en-GB" sz="2400" dirty="0">
              <a:solidFill>
                <a:srgbClr val="0000FF"/>
              </a:solidFill>
            </a:endParaRPr>
          </a:p>
        </p:txBody>
      </p:sp>
      <p:sp>
        <p:nvSpPr>
          <p:cNvPr id="13" name="TextBox 12"/>
          <p:cNvSpPr txBox="1"/>
          <p:nvPr/>
        </p:nvSpPr>
        <p:spPr>
          <a:xfrm>
            <a:off x="7054927" y="1642170"/>
            <a:ext cx="2165273" cy="954107"/>
          </a:xfrm>
          <a:prstGeom prst="rect">
            <a:avLst/>
          </a:prstGeom>
          <a:noFill/>
        </p:spPr>
        <p:txBody>
          <a:bodyPr wrap="none" rtlCol="0">
            <a:spAutoFit/>
          </a:bodyPr>
          <a:lstStyle/>
          <a:p>
            <a:r>
              <a:rPr lang="en-GB" sz="2800" dirty="0" smtClean="0"/>
              <a:t>M. Kastriotou</a:t>
            </a:r>
          </a:p>
          <a:p>
            <a:r>
              <a:rPr lang="en-GB" sz="2800" dirty="0" smtClean="0"/>
              <a:t>E. </a:t>
            </a:r>
            <a:r>
              <a:rPr lang="en-GB" sz="2800" dirty="0" err="1" smtClean="0"/>
              <a:t>Nebot</a:t>
            </a:r>
            <a:endParaRPr lang="en-GB" sz="2800" dirty="0" smtClean="0"/>
          </a:p>
        </p:txBody>
      </p:sp>
    </p:spTree>
    <p:extLst>
      <p:ext uri="{BB962C8B-B14F-4D97-AF65-F5344CB8AC3E}">
        <p14:creationId xmlns:p14="http://schemas.microsoft.com/office/powerpoint/2010/main" val="42803673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495298"/>
            <a:ext cx="2667000" cy="2667000"/>
          </a:xfrm>
          <a:prstGeom prst="rect">
            <a:avLst/>
          </a:prstGeom>
        </p:spPr>
      </p:pic>
      <p:sp>
        <p:nvSpPr>
          <p:cNvPr id="6" name="TextBox 5"/>
          <p:cNvSpPr txBox="1"/>
          <p:nvPr/>
        </p:nvSpPr>
        <p:spPr>
          <a:xfrm>
            <a:off x="2667000" y="1351744"/>
            <a:ext cx="3810000" cy="954107"/>
          </a:xfrm>
          <a:prstGeom prst="rect">
            <a:avLst/>
          </a:prstGeom>
          <a:noFill/>
        </p:spPr>
        <p:txBody>
          <a:bodyPr wrap="square" rtlCol="0">
            <a:spAutoFit/>
          </a:bodyPr>
          <a:lstStyle/>
          <a:p>
            <a:pPr algn="ctr"/>
            <a:r>
              <a:rPr lang="en-GB" sz="2800" dirty="0" smtClean="0">
                <a:solidFill>
                  <a:schemeClr val="bg1"/>
                </a:solidFill>
              </a:rPr>
              <a:t>J.L. Navarro for the </a:t>
            </a:r>
            <a:r>
              <a:rPr lang="en-GB" sz="2800" b="1" dirty="0" smtClean="0">
                <a:solidFill>
                  <a:schemeClr val="bg1"/>
                </a:solidFill>
              </a:rPr>
              <a:t>CLIC/CTF3 Collaboration</a:t>
            </a:r>
            <a:endParaRPr lang="en-GB" sz="2800" b="1" dirty="0">
              <a:solidFill>
                <a:schemeClr val="bg1"/>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8500" y="3429000"/>
            <a:ext cx="2667000" cy="2667000"/>
          </a:xfrm>
          <a:prstGeom prst="rect">
            <a:avLst/>
          </a:prstGeom>
        </p:spPr>
      </p:pic>
      <p:pic>
        <p:nvPicPr>
          <p:cNvPr id="12290" name="940DBBCC-8C03-4B12-B712-B6CBC8E6835A" descr="E310E725-5085-4FEF-A3E7-4696BB26B541@teleno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7040" y="913917"/>
            <a:ext cx="1829760" cy="1829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505632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199" y="568052"/>
            <a:ext cx="9014795" cy="6670948"/>
          </a:xfrm>
          <a:prstGeom prst="rect">
            <a:avLst/>
          </a:prstGeom>
        </p:spPr>
      </p:pic>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Diagnostic, control and protection</a:t>
            </a:r>
            <a:endParaRPr lang="en-GB" sz="3600" dirty="0">
              <a:solidFill>
                <a:srgbClr val="FFFF00"/>
              </a:solidFill>
            </a:endParaRPr>
          </a:p>
        </p:txBody>
      </p:sp>
      <p:sp>
        <p:nvSpPr>
          <p:cNvPr id="5" name="TextBox 4"/>
          <p:cNvSpPr txBox="1"/>
          <p:nvPr/>
        </p:nvSpPr>
        <p:spPr>
          <a:xfrm>
            <a:off x="516082" y="4800600"/>
            <a:ext cx="6934200" cy="1477328"/>
          </a:xfrm>
          <a:prstGeom prst="rect">
            <a:avLst/>
          </a:prstGeom>
          <a:noFill/>
        </p:spPr>
        <p:txBody>
          <a:bodyPr wrap="square" rtlCol="0">
            <a:spAutoFit/>
          </a:bodyPr>
          <a:lstStyle/>
          <a:p>
            <a:r>
              <a:rPr lang="en-GB" dirty="0" smtClean="0"/>
              <a:t>BPMs</a:t>
            </a:r>
          </a:p>
          <a:p>
            <a:r>
              <a:rPr lang="en-GB" dirty="0" smtClean="0"/>
              <a:t>BLMs</a:t>
            </a:r>
          </a:p>
          <a:p>
            <a:r>
              <a:rPr lang="en-GB" dirty="0" smtClean="0"/>
              <a:t>Collimator</a:t>
            </a:r>
          </a:p>
          <a:p>
            <a:r>
              <a:rPr lang="en-GB" dirty="0" smtClean="0"/>
              <a:t>Vacuum readings</a:t>
            </a:r>
          </a:p>
          <a:p>
            <a:r>
              <a:rPr lang="en-GB" dirty="0" smtClean="0"/>
              <a:t>Interlock system</a:t>
            </a:r>
          </a:p>
        </p:txBody>
      </p:sp>
      <p:sp>
        <p:nvSpPr>
          <p:cNvPr id="10" name="TextBox 9"/>
          <p:cNvSpPr txBox="1"/>
          <p:nvPr/>
        </p:nvSpPr>
        <p:spPr>
          <a:xfrm>
            <a:off x="4419600" y="2221468"/>
            <a:ext cx="762000" cy="369332"/>
          </a:xfrm>
          <a:prstGeom prst="rect">
            <a:avLst/>
          </a:prstGeom>
          <a:solidFill>
            <a:schemeClr val="bg1"/>
          </a:solidFill>
        </p:spPr>
        <p:txBody>
          <a:bodyPr wrap="square" rtlCol="0">
            <a:spAutoFit/>
          </a:bodyPr>
          <a:lstStyle/>
          <a:p>
            <a:r>
              <a:rPr lang="en-GB" dirty="0" smtClean="0">
                <a:solidFill>
                  <a:srgbClr val="FF0000"/>
                </a:solidFill>
              </a:rPr>
              <a:t>Beam</a:t>
            </a:r>
            <a:endParaRPr lang="en-GB" dirty="0">
              <a:solidFill>
                <a:srgbClr val="FF0000"/>
              </a:solidFill>
            </a:endParaRPr>
          </a:p>
        </p:txBody>
      </p:sp>
      <p:cxnSp>
        <p:nvCxnSpPr>
          <p:cNvPr id="9" name="Straight Arrow Connector 8"/>
          <p:cNvCxnSpPr/>
          <p:nvPr/>
        </p:nvCxnSpPr>
        <p:spPr>
          <a:xfrm flipH="1">
            <a:off x="4267200" y="2110615"/>
            <a:ext cx="914400"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3505200" y="2115039"/>
            <a:ext cx="76200" cy="70436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3339053"/>
            <a:ext cx="9144000" cy="3505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3200400" y="2858869"/>
            <a:ext cx="1219200" cy="646331"/>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6 mm collimator</a:t>
            </a:r>
            <a:endParaRPr lang="en-GB" dirty="0">
              <a:solidFill>
                <a:srgbClr val="FF0000"/>
              </a:solidFill>
            </a:endParaRPr>
          </a:p>
        </p:txBody>
      </p:sp>
      <p:cxnSp>
        <p:nvCxnSpPr>
          <p:cNvPr id="19" name="Straight Arrow Connector 18"/>
          <p:cNvCxnSpPr/>
          <p:nvPr/>
        </p:nvCxnSpPr>
        <p:spPr>
          <a:xfrm flipV="1">
            <a:off x="1676400" y="611874"/>
            <a:ext cx="0" cy="62656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04800" y="609600"/>
            <a:ext cx="1219200" cy="646331"/>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12 GHz RF output</a:t>
            </a:r>
            <a:endParaRPr lang="en-GB" dirty="0">
              <a:solidFill>
                <a:srgbClr val="FF0000"/>
              </a:solidFill>
            </a:endParaRPr>
          </a:p>
        </p:txBody>
      </p:sp>
      <p:cxnSp>
        <p:nvCxnSpPr>
          <p:cNvPr id="22" name="Straight Arrow Connector 21"/>
          <p:cNvCxnSpPr/>
          <p:nvPr/>
        </p:nvCxnSpPr>
        <p:spPr>
          <a:xfrm>
            <a:off x="2667000" y="609600"/>
            <a:ext cx="0" cy="628835"/>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819400" y="609600"/>
            <a:ext cx="1219200" cy="646331"/>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12 GHz RF input</a:t>
            </a:r>
            <a:endParaRPr lang="en-GB" dirty="0">
              <a:solidFill>
                <a:srgbClr val="FF0000"/>
              </a:solidFill>
            </a:endParaRPr>
          </a:p>
        </p:txBody>
      </p:sp>
      <p:cxnSp>
        <p:nvCxnSpPr>
          <p:cNvPr id="25" name="Straight Arrow Connector 24"/>
          <p:cNvCxnSpPr/>
          <p:nvPr/>
        </p:nvCxnSpPr>
        <p:spPr>
          <a:xfrm flipH="1" flipV="1">
            <a:off x="6248400" y="2209800"/>
            <a:ext cx="76200" cy="70436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943600" y="2953630"/>
            <a:ext cx="1219200" cy="646331"/>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BPM upstream</a:t>
            </a:r>
            <a:endParaRPr lang="en-GB" dirty="0">
              <a:solidFill>
                <a:srgbClr val="FF0000"/>
              </a:solidFill>
            </a:endParaRPr>
          </a:p>
        </p:txBody>
      </p:sp>
      <p:cxnSp>
        <p:nvCxnSpPr>
          <p:cNvPr id="27" name="Straight Arrow Connector 26"/>
          <p:cNvCxnSpPr/>
          <p:nvPr/>
        </p:nvCxnSpPr>
        <p:spPr>
          <a:xfrm flipH="1" flipV="1">
            <a:off x="152400" y="2110616"/>
            <a:ext cx="225214" cy="232380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1955" y="4392006"/>
            <a:ext cx="1295400" cy="923330"/>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BPM</a:t>
            </a:r>
          </a:p>
          <a:p>
            <a:pPr algn="ctr"/>
            <a:r>
              <a:rPr lang="en-GB" dirty="0" smtClean="0">
                <a:solidFill>
                  <a:srgbClr val="FF0000"/>
                </a:solidFill>
              </a:rPr>
              <a:t>downstream</a:t>
            </a:r>
            <a:endParaRPr lang="en-GB" dirty="0">
              <a:solidFill>
                <a:srgbClr val="FF0000"/>
              </a:solidFill>
            </a:endParaRPr>
          </a:p>
        </p:txBody>
      </p:sp>
      <p:cxnSp>
        <p:nvCxnSpPr>
          <p:cNvPr id="31" name="Straight Arrow Connector 30"/>
          <p:cNvCxnSpPr/>
          <p:nvPr/>
        </p:nvCxnSpPr>
        <p:spPr>
          <a:xfrm flipV="1">
            <a:off x="2133600" y="2221468"/>
            <a:ext cx="76200" cy="75033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875033" y="3011269"/>
            <a:ext cx="1219200" cy="646331"/>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12 GHz</a:t>
            </a:r>
          </a:p>
          <a:p>
            <a:pPr algn="ctr"/>
            <a:r>
              <a:rPr lang="en-GB" dirty="0" smtClean="0">
                <a:solidFill>
                  <a:srgbClr val="FF0000"/>
                </a:solidFill>
              </a:rPr>
              <a:t>ACS</a:t>
            </a:r>
            <a:endParaRPr lang="en-GB" dirty="0">
              <a:solidFill>
                <a:srgbClr val="FF0000"/>
              </a:solidFill>
            </a:endParaRPr>
          </a:p>
        </p:txBody>
      </p:sp>
      <p:cxnSp>
        <p:nvCxnSpPr>
          <p:cNvPr id="35" name="Straight Arrow Connector 34"/>
          <p:cNvCxnSpPr/>
          <p:nvPr/>
        </p:nvCxnSpPr>
        <p:spPr>
          <a:xfrm flipH="1" flipV="1">
            <a:off x="762000" y="2004185"/>
            <a:ext cx="219367" cy="121821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57200" y="3239869"/>
            <a:ext cx="1219200" cy="923330"/>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Fibre and diamond BLMs</a:t>
            </a:r>
            <a:endParaRPr lang="en-GB" dirty="0">
              <a:solidFill>
                <a:srgbClr val="FF0000"/>
              </a:solidFill>
            </a:endParaRPr>
          </a:p>
        </p:txBody>
      </p:sp>
      <p:sp>
        <p:nvSpPr>
          <p:cNvPr id="2049" name="TextBox 2048"/>
          <p:cNvSpPr txBox="1"/>
          <p:nvPr/>
        </p:nvSpPr>
        <p:spPr>
          <a:xfrm>
            <a:off x="808233" y="2717478"/>
            <a:ext cx="184731" cy="369332"/>
          </a:xfrm>
          <a:prstGeom prst="rect">
            <a:avLst/>
          </a:prstGeom>
          <a:noFill/>
        </p:spPr>
        <p:txBody>
          <a:bodyPr wrap="none" rtlCol="0">
            <a:spAutoFit/>
          </a:bodyPr>
          <a:lstStyle/>
          <a:p>
            <a:endParaRPr lang="en-GB" dirty="0"/>
          </a:p>
        </p:txBody>
      </p:sp>
      <p:cxnSp>
        <p:nvCxnSpPr>
          <p:cNvPr id="39" name="Straight Arrow Connector 38"/>
          <p:cNvCxnSpPr/>
          <p:nvPr/>
        </p:nvCxnSpPr>
        <p:spPr>
          <a:xfrm flipV="1">
            <a:off x="1123950" y="1910988"/>
            <a:ext cx="590550" cy="128941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a:off x="6808304" y="1334868"/>
            <a:ext cx="149090" cy="65938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7010399" y="762000"/>
            <a:ext cx="1436205" cy="923330"/>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Vacuum pumps and gauges</a:t>
            </a:r>
            <a:endParaRPr lang="en-GB" dirty="0">
              <a:solidFill>
                <a:srgbClr val="FF0000"/>
              </a:solidFill>
            </a:endParaRPr>
          </a:p>
        </p:txBody>
      </p:sp>
      <p:cxnSp>
        <p:nvCxnSpPr>
          <p:cNvPr id="51" name="Straight Arrow Connector 50"/>
          <p:cNvCxnSpPr/>
          <p:nvPr/>
        </p:nvCxnSpPr>
        <p:spPr>
          <a:xfrm flipH="1" flipV="1">
            <a:off x="6591300" y="595852"/>
            <a:ext cx="419100" cy="64258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63" name="TextBox 2062"/>
          <p:cNvSpPr txBox="1"/>
          <p:nvPr/>
        </p:nvSpPr>
        <p:spPr>
          <a:xfrm>
            <a:off x="2016889" y="4173309"/>
            <a:ext cx="6898511" cy="1754326"/>
          </a:xfrm>
          <a:prstGeom prst="rect">
            <a:avLst/>
          </a:prstGeom>
          <a:noFill/>
        </p:spPr>
        <p:txBody>
          <a:bodyPr wrap="square" rtlCol="0">
            <a:spAutoFit/>
          </a:bodyPr>
          <a:lstStyle/>
          <a:p>
            <a:r>
              <a:rPr lang="en-GB" dirty="0" smtClean="0"/>
              <a:t>12 GHz accelerating structure surrounded by a complete set of instrumentation:</a:t>
            </a:r>
          </a:p>
          <a:p>
            <a:pPr marL="285750" indent="-285750">
              <a:buFontTx/>
              <a:buChar char="-"/>
            </a:pPr>
            <a:r>
              <a:rPr lang="en-GB" dirty="0" smtClean="0"/>
              <a:t>2 inductive BPMs (1 upstream and 1 downstream)</a:t>
            </a:r>
          </a:p>
          <a:p>
            <a:pPr marL="285750" indent="-285750">
              <a:buFontTx/>
              <a:buChar char="-"/>
            </a:pPr>
            <a:r>
              <a:rPr lang="en-GB" dirty="0" smtClean="0"/>
              <a:t>6 mm collimator to protect the structure</a:t>
            </a:r>
          </a:p>
          <a:p>
            <a:pPr marL="285750" indent="-285750">
              <a:buFontTx/>
              <a:buChar char="-"/>
            </a:pPr>
            <a:r>
              <a:rPr lang="en-GB" dirty="0" smtClean="0"/>
              <a:t>Fibre optic and diamond beam loss monitors</a:t>
            </a:r>
          </a:p>
          <a:p>
            <a:pPr marL="285750" indent="-285750">
              <a:buFontTx/>
              <a:buChar char="-"/>
            </a:pPr>
            <a:r>
              <a:rPr lang="en-GB" dirty="0" smtClean="0"/>
              <a:t>Vacuum pumps and gauges in beam chamber and RF waveguides</a:t>
            </a:r>
            <a:endParaRPr lang="en-GB" dirty="0"/>
          </a:p>
        </p:txBody>
      </p:sp>
      <p:sp>
        <p:nvSpPr>
          <p:cNvPr id="4" name="Oval 3"/>
          <p:cNvSpPr/>
          <p:nvPr/>
        </p:nvSpPr>
        <p:spPr>
          <a:xfrm>
            <a:off x="1215814" y="994371"/>
            <a:ext cx="1878419" cy="150119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394243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6172200" y="609602"/>
            <a:ext cx="2874904" cy="553652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dirty="0" smtClean="0"/>
          </a:p>
          <a:p>
            <a:pPr algn="ctr"/>
            <a:endParaRPr lang="en-GB" dirty="0"/>
          </a:p>
        </p:txBody>
      </p:sp>
      <p:sp>
        <p:nvSpPr>
          <p:cNvPr id="12" name="Rectangle 11"/>
          <p:cNvSpPr/>
          <p:nvPr/>
        </p:nvSpPr>
        <p:spPr>
          <a:xfrm>
            <a:off x="3221096" y="609601"/>
            <a:ext cx="2874904" cy="553652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dirty="0"/>
          </a:p>
        </p:txBody>
      </p:sp>
      <p:pic>
        <p:nvPicPr>
          <p:cNvPr id="8" name="Picture 7"/>
          <p:cNvPicPr>
            <a:picLocks noChangeAspect="1"/>
          </p:cNvPicPr>
          <p:nvPr/>
        </p:nvPicPr>
        <p:blipFill>
          <a:blip r:embed="rId3"/>
          <a:stretch>
            <a:fillRect/>
          </a:stretch>
        </p:blipFill>
        <p:spPr>
          <a:xfrm>
            <a:off x="6723182" y="679373"/>
            <a:ext cx="1755800" cy="3816427"/>
          </a:xfrm>
          <a:prstGeom prst="rect">
            <a:avLst/>
          </a:prstGeom>
        </p:spPr>
      </p:pic>
      <p:sp>
        <p:nvSpPr>
          <p:cNvPr id="6" name="Rectangle 5"/>
          <p:cNvSpPr/>
          <p:nvPr/>
        </p:nvSpPr>
        <p:spPr>
          <a:xfrm>
            <a:off x="6629400" y="4114800"/>
            <a:ext cx="1981200" cy="5334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The 12GHz RF source</a:t>
            </a:r>
            <a:endParaRPr lang="en-GB" sz="3600" dirty="0">
              <a:solidFill>
                <a:srgbClr val="FFFF00"/>
              </a:solidFill>
            </a:endParaRPr>
          </a:p>
        </p:txBody>
      </p:sp>
      <p:grpSp>
        <p:nvGrpSpPr>
          <p:cNvPr id="11" name="Group 10"/>
          <p:cNvGrpSpPr/>
          <p:nvPr/>
        </p:nvGrpSpPr>
        <p:grpSpPr>
          <a:xfrm>
            <a:off x="55504" y="609601"/>
            <a:ext cx="3068696" cy="5536524"/>
            <a:chOff x="0" y="609602"/>
            <a:chExt cx="3068696" cy="5268628"/>
          </a:xfrm>
        </p:grpSpPr>
        <p:sp>
          <p:nvSpPr>
            <p:cNvPr id="5" name="Rectangle 4"/>
            <p:cNvSpPr/>
            <p:nvPr/>
          </p:nvSpPr>
          <p:spPr>
            <a:xfrm>
              <a:off x="96896" y="2349911"/>
              <a:ext cx="2874904" cy="2276294"/>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r>
                <a:rPr lang="en-GB" b="1" u="sng" dirty="0" err="1"/>
                <a:t>ScandiNova</a:t>
              </a:r>
              <a:r>
                <a:rPr lang="en-GB" b="1" u="sng" dirty="0"/>
                <a:t> Modulator:</a:t>
              </a:r>
            </a:p>
            <a:p>
              <a:pPr marL="285750" indent="-285750">
                <a:buFontTx/>
                <a:buChar char="-"/>
              </a:pPr>
              <a:r>
                <a:rPr lang="en-GB" dirty="0" smtClean="0"/>
                <a:t>Designed </a:t>
              </a:r>
              <a:r>
                <a:rPr lang="en-GB" dirty="0"/>
                <a:t>for 400kV, </a:t>
              </a:r>
              <a:r>
                <a:rPr lang="en-GB" dirty="0" smtClean="0"/>
                <a:t>300A</a:t>
              </a:r>
              <a:r>
                <a:rPr lang="en-GB" dirty="0"/>
                <a:t>, 3.25us HV pulse width FWHM, 1.5us RF pulse width at 50Hz repetition </a:t>
              </a:r>
              <a:r>
                <a:rPr lang="en-GB" dirty="0" smtClean="0"/>
                <a:t>rate</a:t>
              </a:r>
              <a:endParaRPr lang="en-GB" dirty="0"/>
            </a:p>
          </p:txBody>
        </p:sp>
        <p:pic>
          <p:nvPicPr>
            <p:cNvPr id="10" name="Picture 3" descr="C:\Users\jkoverma\AppData\Local\Microsoft\Windows\Temporary Internet Files\Content.Outlook\N86D1O7I\photo (1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 y="685800"/>
              <a:ext cx="2874904" cy="1922086"/>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0" y="609602"/>
              <a:ext cx="3068696" cy="5268628"/>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sp>
        <p:nvSpPr>
          <p:cNvPr id="15" name="Rectangle 14"/>
          <p:cNvSpPr/>
          <p:nvPr/>
        </p:nvSpPr>
        <p:spPr>
          <a:xfrm>
            <a:off x="3317992" y="4114800"/>
            <a:ext cx="2722590" cy="2031325"/>
          </a:xfrm>
          <a:prstGeom prst="rect">
            <a:avLst/>
          </a:prstGeom>
        </p:spPr>
        <p:txBody>
          <a:bodyPr wrap="square">
            <a:spAutoFit/>
          </a:bodyPr>
          <a:lstStyle/>
          <a:p>
            <a:r>
              <a:rPr lang="en-GB" b="1" u="sng" dirty="0" smtClean="0"/>
              <a:t>CPI</a:t>
            </a:r>
            <a:r>
              <a:rPr lang="en-GB" u="sng" dirty="0"/>
              <a:t> </a:t>
            </a:r>
            <a:r>
              <a:rPr lang="en-GB" b="1" u="sng" dirty="0" smtClean="0"/>
              <a:t>VKX-8311A klystron:</a:t>
            </a:r>
          </a:p>
          <a:p>
            <a:pPr marL="285750" indent="-285750">
              <a:buFontTx/>
              <a:buChar char="-"/>
            </a:pPr>
            <a:r>
              <a:rPr lang="en-GB" dirty="0" smtClean="0"/>
              <a:t>50MW</a:t>
            </a:r>
            <a:r>
              <a:rPr lang="en-GB" dirty="0"/>
              <a:t>, 1.5us </a:t>
            </a:r>
            <a:r>
              <a:rPr lang="en-GB" dirty="0" err="1" smtClean="0"/>
              <a:t>rf</a:t>
            </a:r>
            <a:r>
              <a:rPr lang="en-GB" dirty="0" smtClean="0"/>
              <a:t> pulses</a:t>
            </a:r>
          </a:p>
          <a:p>
            <a:pPr marL="285750" indent="-285750">
              <a:buFontTx/>
              <a:buChar char="-"/>
            </a:pPr>
            <a:r>
              <a:rPr lang="en-GB" dirty="0" smtClean="0"/>
              <a:t>50Hz </a:t>
            </a:r>
            <a:r>
              <a:rPr lang="en-GB" dirty="0"/>
              <a:t>repetition rate at </a:t>
            </a:r>
            <a:r>
              <a:rPr lang="en-GB" dirty="0" smtClean="0"/>
              <a:t>400kV</a:t>
            </a:r>
            <a:r>
              <a:rPr lang="en-GB" dirty="0"/>
              <a:t>, 300A, </a:t>
            </a:r>
            <a:r>
              <a:rPr lang="en-GB" dirty="0" smtClean="0"/>
              <a:t>5kW avg. power</a:t>
            </a:r>
            <a:endParaRPr lang="en-GB" dirty="0"/>
          </a:p>
          <a:p>
            <a:pPr marL="285750" indent="-285750">
              <a:buFontTx/>
              <a:buChar char="-"/>
            </a:pPr>
            <a:r>
              <a:rPr lang="en-GB" dirty="0"/>
              <a:t>Working frequency </a:t>
            </a:r>
            <a:r>
              <a:rPr lang="en-GB" dirty="0" smtClean="0"/>
              <a:t>11.994GHz</a:t>
            </a:r>
            <a:endParaRPr lang="en-GB" dirty="0"/>
          </a:p>
        </p:txBody>
      </p:sp>
      <p:sp>
        <p:nvSpPr>
          <p:cNvPr id="16" name="Rectangle 15"/>
          <p:cNvSpPr/>
          <p:nvPr/>
        </p:nvSpPr>
        <p:spPr>
          <a:xfrm>
            <a:off x="6224069" y="4114800"/>
            <a:ext cx="2823035" cy="2031325"/>
          </a:xfrm>
          <a:prstGeom prst="rect">
            <a:avLst/>
          </a:prstGeom>
        </p:spPr>
        <p:txBody>
          <a:bodyPr wrap="square">
            <a:spAutoFit/>
          </a:bodyPr>
          <a:lstStyle/>
          <a:p>
            <a:r>
              <a:rPr lang="en-GB" b="1" u="sng" dirty="0" smtClean="0"/>
              <a:t>SLED I type pulse compressor:</a:t>
            </a:r>
          </a:p>
          <a:p>
            <a:pPr marL="285750" indent="-285750">
              <a:buFontTx/>
              <a:buChar char="-"/>
            </a:pPr>
            <a:r>
              <a:rPr lang="en-GB" dirty="0" smtClean="0"/>
              <a:t>Power </a:t>
            </a:r>
            <a:r>
              <a:rPr lang="en-GB" dirty="0"/>
              <a:t>gain of </a:t>
            </a:r>
            <a:r>
              <a:rPr lang="en-GB" dirty="0" smtClean="0"/>
              <a:t>2.82</a:t>
            </a:r>
          </a:p>
          <a:p>
            <a:pPr marL="285750" indent="-285750">
              <a:buFontTx/>
              <a:buChar char="-"/>
            </a:pPr>
            <a:r>
              <a:rPr lang="en-GB" dirty="0" err="1" smtClean="0"/>
              <a:t>Q</a:t>
            </a:r>
            <a:r>
              <a:rPr lang="en-GB" baseline="-25000" dirty="0" err="1" smtClean="0"/>
              <a:t>loaded</a:t>
            </a:r>
            <a:r>
              <a:rPr lang="en-GB" dirty="0" smtClean="0"/>
              <a:t> </a:t>
            </a:r>
            <a:r>
              <a:rPr lang="en-GB" dirty="0"/>
              <a:t>= </a:t>
            </a:r>
            <a:r>
              <a:rPr lang="en-GB" dirty="0" smtClean="0"/>
              <a:t>2.375x10</a:t>
            </a:r>
            <a:r>
              <a:rPr lang="en-GB" baseline="30000" dirty="0" smtClean="0"/>
              <a:t>4</a:t>
            </a:r>
            <a:r>
              <a:rPr lang="en-GB" dirty="0" smtClean="0"/>
              <a:t>,</a:t>
            </a:r>
          </a:p>
          <a:p>
            <a:pPr marL="285750" indent="-285750">
              <a:buFontTx/>
              <a:buChar char="-"/>
            </a:pPr>
            <a:r>
              <a:rPr lang="en-GB" dirty="0" smtClean="0"/>
              <a:t>Beta </a:t>
            </a:r>
            <a:r>
              <a:rPr lang="en-GB" dirty="0"/>
              <a:t>= 4.27, </a:t>
            </a:r>
            <a:endParaRPr lang="en-GB" dirty="0" smtClean="0"/>
          </a:p>
          <a:p>
            <a:pPr marL="285750" indent="-285750">
              <a:buFontTx/>
              <a:buChar char="-"/>
            </a:pPr>
            <a:r>
              <a:rPr lang="en-GB" dirty="0" smtClean="0"/>
              <a:t>Q</a:t>
            </a:r>
            <a:r>
              <a:rPr lang="en-GB" baseline="-25000" dirty="0" smtClean="0"/>
              <a:t>0</a:t>
            </a:r>
            <a:r>
              <a:rPr lang="en-GB" dirty="0" smtClean="0"/>
              <a:t> </a:t>
            </a:r>
            <a:r>
              <a:rPr lang="en-GB" dirty="0"/>
              <a:t>= 1.31x10</a:t>
            </a:r>
            <a:r>
              <a:rPr lang="en-GB" baseline="30000" dirty="0"/>
              <a:t>5</a:t>
            </a:r>
          </a:p>
          <a:p>
            <a:pPr marL="285750" indent="-285750">
              <a:buFontTx/>
              <a:buChar char="-"/>
            </a:pPr>
            <a:r>
              <a:rPr lang="en-GB" dirty="0"/>
              <a:t>5% power </a:t>
            </a:r>
            <a:r>
              <a:rPr lang="en-GB" dirty="0" smtClean="0"/>
              <a:t>loss</a:t>
            </a:r>
            <a:endParaRPr lang="en-GB" dirty="0"/>
          </a:p>
        </p:txBody>
      </p:sp>
      <p:sp>
        <p:nvSpPr>
          <p:cNvPr id="4" name="Folded Corner 3"/>
          <p:cNvSpPr/>
          <p:nvPr/>
        </p:nvSpPr>
        <p:spPr>
          <a:xfrm rot="21232435">
            <a:off x="778158" y="4778268"/>
            <a:ext cx="2493904" cy="1646562"/>
          </a:xfrm>
          <a:prstGeom prst="foldedCorner">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Enough power to reach 100 MV/m loaded gradient </a:t>
            </a:r>
          </a:p>
          <a:p>
            <a:pPr algn="ctr"/>
            <a:r>
              <a:rPr lang="en-GB" dirty="0" smtClean="0"/>
              <a:t>(~43 MW)</a:t>
            </a:r>
            <a:endParaRPr lang="en-GB" dirty="0"/>
          </a:p>
        </p:txBody>
      </p:sp>
      <p:pic>
        <p:nvPicPr>
          <p:cNvPr id="14" name="Picture 13"/>
          <p:cNvPicPr>
            <a:picLocks noChangeAspect="1"/>
          </p:cNvPicPr>
          <p:nvPr/>
        </p:nvPicPr>
        <p:blipFill>
          <a:blip r:embed="rId5"/>
          <a:stretch>
            <a:fillRect/>
          </a:stretch>
        </p:blipFill>
        <p:spPr>
          <a:xfrm>
            <a:off x="3507729" y="617003"/>
            <a:ext cx="2343115" cy="3497797"/>
          </a:xfrm>
          <a:prstGeom prst="rect">
            <a:avLst/>
          </a:prstGeom>
        </p:spPr>
      </p:pic>
    </p:spTree>
    <p:extLst>
      <p:ext uri="{BB962C8B-B14F-4D97-AF65-F5344CB8AC3E}">
        <p14:creationId xmlns:p14="http://schemas.microsoft.com/office/powerpoint/2010/main" val="24101537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0" y="2438400"/>
            <a:ext cx="4343400" cy="4090141"/>
            <a:chOff x="133026" y="2649033"/>
            <a:chExt cx="4343400" cy="4090141"/>
          </a:xfrm>
        </p:grpSpPr>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026" y="2649033"/>
              <a:ext cx="4343400" cy="4090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Oval 15"/>
            <p:cNvSpPr/>
            <p:nvPr/>
          </p:nvSpPr>
          <p:spPr>
            <a:xfrm>
              <a:off x="2741470" y="4369038"/>
              <a:ext cx="144016" cy="144016"/>
            </a:xfrm>
            <a:prstGeom prst="ellipse">
              <a:avLst/>
            </a:prstGeom>
            <a:solidFill>
              <a:schemeClr val="tx2">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p:cNvSpPr txBox="1"/>
            <p:nvPr/>
          </p:nvSpPr>
          <p:spPr>
            <a:xfrm>
              <a:off x="1894982" y="4038600"/>
              <a:ext cx="1133644" cy="307777"/>
            </a:xfrm>
            <a:prstGeom prst="rect">
              <a:avLst/>
            </a:prstGeom>
            <a:noFill/>
          </p:spPr>
          <p:txBody>
            <a:bodyPr wrap="none" rtlCol="0">
              <a:spAutoFit/>
            </a:bodyPr>
            <a:lstStyle/>
            <a:p>
              <a:r>
                <a:rPr lang="en-GB" sz="1400" dirty="0" smtClean="0">
                  <a:solidFill>
                    <a:srgbClr val="FF0000"/>
                  </a:solidFill>
                </a:rPr>
                <a:t>CLIC nominal</a:t>
              </a:r>
              <a:endParaRPr lang="en-GB" sz="1400" dirty="0">
                <a:solidFill>
                  <a:srgbClr val="FF0000"/>
                </a:solidFill>
              </a:endParaRPr>
            </a:p>
          </p:txBody>
        </p:sp>
        <p:sp>
          <p:nvSpPr>
            <p:cNvPr id="18" name="Oval 17"/>
            <p:cNvSpPr/>
            <p:nvPr/>
          </p:nvSpPr>
          <p:spPr>
            <a:xfrm>
              <a:off x="827372" y="5677185"/>
              <a:ext cx="144016" cy="15388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p:cNvSpPr txBox="1"/>
            <p:nvPr/>
          </p:nvSpPr>
          <p:spPr>
            <a:xfrm>
              <a:off x="913027" y="5638799"/>
              <a:ext cx="896399" cy="307777"/>
            </a:xfrm>
            <a:prstGeom prst="rect">
              <a:avLst/>
            </a:prstGeom>
            <a:noFill/>
          </p:spPr>
          <p:txBody>
            <a:bodyPr wrap="none" rtlCol="0">
              <a:spAutoFit/>
            </a:bodyPr>
            <a:lstStyle/>
            <a:p>
              <a:r>
                <a:rPr lang="en-GB" sz="1400" dirty="0" smtClean="0">
                  <a:solidFill>
                    <a:srgbClr val="0000FF"/>
                  </a:solidFill>
                </a:rPr>
                <a:t>Unloaded</a:t>
              </a:r>
              <a:endParaRPr lang="en-GB" sz="1400" dirty="0">
                <a:solidFill>
                  <a:srgbClr val="0000FF"/>
                </a:solidFill>
              </a:endParaRPr>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Beam loading effect</a:t>
            </a:r>
            <a:endParaRPr lang="en-GB" sz="3600" dirty="0">
              <a:solidFill>
                <a:srgbClr val="FFFF00"/>
              </a:solidFill>
            </a:endParaRPr>
          </a:p>
        </p:txBody>
      </p:sp>
      <p:sp>
        <p:nvSpPr>
          <p:cNvPr id="21" name="TextBox 20"/>
          <p:cNvSpPr txBox="1"/>
          <p:nvPr/>
        </p:nvSpPr>
        <p:spPr>
          <a:xfrm>
            <a:off x="470779" y="1106269"/>
            <a:ext cx="3720221" cy="646331"/>
          </a:xfrm>
          <a:prstGeom prst="rect">
            <a:avLst/>
          </a:prstGeom>
          <a:noFill/>
        </p:spPr>
        <p:txBody>
          <a:bodyPr wrap="square" rtlCol="0">
            <a:spAutoFit/>
          </a:bodyPr>
          <a:lstStyle/>
          <a:p>
            <a:r>
              <a:rPr lang="en-GB" dirty="0" smtClean="0"/>
              <a:t>Beam Loading modifies the gradient distribution along the structure</a:t>
            </a:r>
            <a:endParaRPr lang="en-GB" dirty="0"/>
          </a:p>
        </p:txBody>
      </p:sp>
      <p:graphicFrame>
        <p:nvGraphicFramePr>
          <p:cNvPr id="22" name="Chart 21"/>
          <p:cNvGraphicFramePr>
            <a:graphicFrameLocks/>
          </p:cNvGraphicFramePr>
          <p:nvPr>
            <p:extLst/>
          </p:nvPr>
        </p:nvGraphicFramePr>
        <p:xfrm>
          <a:off x="4648200" y="762000"/>
          <a:ext cx="5486400" cy="3842266"/>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rot="16200000">
            <a:off x="3549134" y="1872735"/>
            <a:ext cx="1981200" cy="369332"/>
          </a:xfrm>
          <a:prstGeom prst="rect">
            <a:avLst/>
          </a:prstGeom>
          <a:noFill/>
        </p:spPr>
        <p:txBody>
          <a:bodyPr wrap="square" rtlCol="0">
            <a:spAutoFit/>
          </a:bodyPr>
          <a:lstStyle/>
          <a:p>
            <a:r>
              <a:rPr lang="en-GB" dirty="0" smtClean="0"/>
              <a:t>Gradient, MV/m</a:t>
            </a:r>
            <a:endParaRPr lang="fr-FR" dirty="0"/>
          </a:p>
        </p:txBody>
      </p:sp>
      <p:sp>
        <p:nvSpPr>
          <p:cNvPr id="8" name="TextBox 7"/>
          <p:cNvSpPr txBox="1"/>
          <p:nvPr/>
        </p:nvSpPr>
        <p:spPr>
          <a:xfrm>
            <a:off x="6424839" y="4419600"/>
            <a:ext cx="1118961" cy="369332"/>
          </a:xfrm>
          <a:prstGeom prst="rect">
            <a:avLst/>
          </a:prstGeom>
          <a:noFill/>
        </p:spPr>
        <p:txBody>
          <a:bodyPr wrap="none" rtlCol="0">
            <a:spAutoFit/>
          </a:bodyPr>
          <a:lstStyle/>
          <a:p>
            <a:r>
              <a:rPr lang="en-GB" dirty="0" smtClean="0"/>
              <a:t>Length, m</a:t>
            </a:r>
            <a:endParaRPr lang="fr-FR" dirty="0"/>
          </a:p>
        </p:txBody>
      </p:sp>
      <p:sp>
        <p:nvSpPr>
          <p:cNvPr id="11" name="Rectangle 10"/>
          <p:cNvSpPr/>
          <p:nvPr/>
        </p:nvSpPr>
        <p:spPr>
          <a:xfrm>
            <a:off x="5334000" y="3257145"/>
            <a:ext cx="1219200" cy="78145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I = 0 A</a:t>
            </a:r>
          </a:p>
          <a:p>
            <a:r>
              <a:rPr lang="en-GB" dirty="0" smtClean="0">
                <a:solidFill>
                  <a:schemeClr val="tx1"/>
                </a:solidFill>
              </a:rPr>
              <a:t>P ~ 43 MW</a:t>
            </a:r>
            <a:endParaRPr lang="fr-FR" dirty="0">
              <a:solidFill>
                <a:schemeClr val="tx1"/>
              </a:solidFill>
            </a:endParaRPr>
          </a:p>
        </p:txBody>
      </p:sp>
      <p:sp>
        <p:nvSpPr>
          <p:cNvPr id="3" name="Rounded Rectangle 2"/>
          <p:cNvSpPr/>
          <p:nvPr/>
        </p:nvSpPr>
        <p:spPr>
          <a:xfrm>
            <a:off x="4953000" y="5105400"/>
            <a:ext cx="38862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smtClean="0"/>
              <a:t>Gradient profile along the structure without beam loading</a:t>
            </a:r>
            <a:endParaRPr lang="fr-FR" dirty="0"/>
          </a:p>
        </p:txBody>
      </p:sp>
      <p:sp>
        <p:nvSpPr>
          <p:cNvPr id="5" name="Up Arrow 4"/>
          <p:cNvSpPr/>
          <p:nvPr/>
        </p:nvSpPr>
        <p:spPr>
          <a:xfrm>
            <a:off x="6781800" y="4788932"/>
            <a:ext cx="381000" cy="468868"/>
          </a:xfrm>
          <a:prstGeom prst="up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3178957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a:solidFill>
                  <a:srgbClr val="FFFF00"/>
                </a:solidFill>
              </a:rPr>
              <a:t>RF – Beam Phase adjustment</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3751" y="533400"/>
            <a:ext cx="4107536" cy="297967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8400" y="3505200"/>
            <a:ext cx="6643568" cy="3095375"/>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4800" y="609600"/>
            <a:ext cx="3817951" cy="3017782"/>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2736" y="3581400"/>
            <a:ext cx="4069433" cy="2964437"/>
          </a:xfrm>
          <a:prstGeom prst="rect">
            <a:avLst/>
          </a:prstGeom>
        </p:spPr>
      </p:pic>
      <p:sp>
        <p:nvSpPr>
          <p:cNvPr id="11" name="TextBox 10"/>
          <p:cNvSpPr txBox="1"/>
          <p:nvPr/>
        </p:nvSpPr>
        <p:spPr>
          <a:xfrm>
            <a:off x="1447800" y="2286000"/>
            <a:ext cx="1828800" cy="369332"/>
          </a:xfrm>
          <a:prstGeom prst="rect">
            <a:avLst/>
          </a:prstGeom>
          <a:noFill/>
        </p:spPr>
        <p:txBody>
          <a:bodyPr wrap="square" rtlCol="0">
            <a:spAutoFit/>
          </a:bodyPr>
          <a:lstStyle/>
          <a:p>
            <a:r>
              <a:rPr lang="en-GB" dirty="0" smtClean="0">
                <a:solidFill>
                  <a:srgbClr val="FFFF00"/>
                </a:solidFill>
              </a:rPr>
              <a:t>RF Phase sag</a:t>
            </a:r>
            <a:endParaRPr lang="en-GB" dirty="0">
              <a:solidFill>
                <a:srgbClr val="FFFF00"/>
              </a:solidFill>
            </a:endParaRPr>
          </a:p>
        </p:txBody>
      </p:sp>
      <p:sp>
        <p:nvSpPr>
          <p:cNvPr id="12" name="TextBox 11"/>
          <p:cNvSpPr txBox="1"/>
          <p:nvPr/>
        </p:nvSpPr>
        <p:spPr>
          <a:xfrm>
            <a:off x="5943600" y="2286000"/>
            <a:ext cx="1828800" cy="369332"/>
          </a:xfrm>
          <a:prstGeom prst="rect">
            <a:avLst/>
          </a:prstGeom>
          <a:noFill/>
        </p:spPr>
        <p:txBody>
          <a:bodyPr wrap="square" rtlCol="0">
            <a:spAutoFit/>
          </a:bodyPr>
          <a:lstStyle/>
          <a:p>
            <a:r>
              <a:rPr lang="en-GB" dirty="0" smtClean="0">
                <a:solidFill>
                  <a:srgbClr val="FFFF00"/>
                </a:solidFill>
              </a:rPr>
              <a:t>Beam Phase sag</a:t>
            </a:r>
            <a:endParaRPr lang="en-GB" dirty="0">
              <a:solidFill>
                <a:srgbClr val="FFFF00"/>
              </a:solidFill>
            </a:endParaRPr>
          </a:p>
        </p:txBody>
      </p:sp>
      <p:sp>
        <p:nvSpPr>
          <p:cNvPr id="13" name="TextBox 12"/>
          <p:cNvSpPr txBox="1"/>
          <p:nvPr/>
        </p:nvSpPr>
        <p:spPr>
          <a:xfrm>
            <a:off x="1066800" y="4267200"/>
            <a:ext cx="2209800" cy="646331"/>
          </a:xfrm>
          <a:prstGeom prst="rect">
            <a:avLst/>
          </a:prstGeom>
          <a:noFill/>
        </p:spPr>
        <p:txBody>
          <a:bodyPr wrap="square" rtlCol="0">
            <a:spAutoFit/>
          </a:bodyPr>
          <a:lstStyle/>
          <a:p>
            <a:r>
              <a:rPr lang="en-GB" dirty="0" smtClean="0">
                <a:solidFill>
                  <a:srgbClr val="FFFF00"/>
                </a:solidFill>
              </a:rPr>
              <a:t>Beam + RF Phase sag</a:t>
            </a:r>
          </a:p>
          <a:p>
            <a:r>
              <a:rPr lang="en-GB" dirty="0">
                <a:solidFill>
                  <a:srgbClr val="FFFF00"/>
                </a:solidFill>
              </a:rPr>
              <a:t>w</a:t>
            </a:r>
            <a:r>
              <a:rPr lang="en-GB" dirty="0" smtClean="0">
                <a:solidFill>
                  <a:srgbClr val="FFFF00"/>
                </a:solidFill>
              </a:rPr>
              <a:t>ith wrong slope</a:t>
            </a:r>
            <a:endParaRPr lang="en-GB" dirty="0">
              <a:solidFill>
                <a:srgbClr val="FFFF00"/>
              </a:solidFill>
            </a:endParaRPr>
          </a:p>
        </p:txBody>
      </p:sp>
      <p:sp>
        <p:nvSpPr>
          <p:cNvPr id="14" name="TextBox 13"/>
          <p:cNvSpPr txBox="1"/>
          <p:nvPr/>
        </p:nvSpPr>
        <p:spPr>
          <a:xfrm>
            <a:off x="6125199" y="4338750"/>
            <a:ext cx="1828800" cy="646331"/>
          </a:xfrm>
          <a:prstGeom prst="rect">
            <a:avLst/>
          </a:prstGeom>
          <a:noFill/>
        </p:spPr>
        <p:txBody>
          <a:bodyPr wrap="square" rtlCol="0">
            <a:spAutoFit/>
          </a:bodyPr>
          <a:lstStyle/>
          <a:p>
            <a:r>
              <a:rPr lang="en-GB" dirty="0" smtClean="0">
                <a:solidFill>
                  <a:srgbClr val="FFFF00"/>
                </a:solidFill>
              </a:rPr>
              <a:t>Phase function programed</a:t>
            </a:r>
            <a:endParaRPr lang="en-GB" dirty="0">
              <a:solidFill>
                <a:srgbClr val="FFFF00"/>
              </a:solidFill>
            </a:endParaRPr>
          </a:p>
        </p:txBody>
      </p:sp>
      <p:sp>
        <p:nvSpPr>
          <p:cNvPr id="4" name="Rectangle 3"/>
          <p:cNvSpPr/>
          <p:nvPr/>
        </p:nvSpPr>
        <p:spPr>
          <a:xfrm>
            <a:off x="3657600" y="3447550"/>
            <a:ext cx="2057400" cy="13530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A lot of effort was done matching RF and beam phases</a:t>
            </a:r>
            <a:endParaRPr lang="en-GB" dirty="0"/>
          </a:p>
        </p:txBody>
      </p:sp>
      <p:cxnSp>
        <p:nvCxnSpPr>
          <p:cNvPr id="15" name="Straight Arrow Connector 14"/>
          <p:cNvCxnSpPr/>
          <p:nvPr/>
        </p:nvCxnSpPr>
        <p:spPr>
          <a:xfrm>
            <a:off x="7582019" y="5638800"/>
            <a:ext cx="762000" cy="0"/>
          </a:xfrm>
          <a:prstGeom prst="straightConnector1">
            <a:avLst/>
          </a:prstGeom>
          <a:ln w="38100">
            <a:solidFill>
              <a:srgbClr val="FFFF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543800" y="5756190"/>
            <a:ext cx="800219" cy="369332"/>
          </a:xfrm>
          <a:prstGeom prst="rect">
            <a:avLst/>
          </a:prstGeom>
          <a:noFill/>
        </p:spPr>
        <p:txBody>
          <a:bodyPr wrap="none" rtlCol="0">
            <a:spAutoFit/>
          </a:bodyPr>
          <a:lstStyle/>
          <a:p>
            <a:r>
              <a:rPr lang="en-GB" dirty="0" smtClean="0">
                <a:solidFill>
                  <a:srgbClr val="FFFF00"/>
                </a:solidFill>
              </a:rPr>
              <a:t>200 ns</a:t>
            </a:r>
            <a:endParaRPr lang="en-GB" dirty="0">
              <a:solidFill>
                <a:srgbClr val="FFFF00"/>
              </a:solidFill>
            </a:endParaRPr>
          </a:p>
        </p:txBody>
      </p:sp>
    </p:spTree>
    <p:extLst>
      <p:ext uri="{BB962C8B-B14F-4D97-AF65-F5344CB8AC3E}">
        <p14:creationId xmlns:p14="http://schemas.microsoft.com/office/powerpoint/2010/main" val="363595926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Closer view to some signals</a:t>
            </a:r>
            <a:endParaRPr lang="en-GB" sz="3600" dirty="0">
              <a:solidFill>
                <a:srgbClr val="FFFF00"/>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636" y="384546"/>
            <a:ext cx="7940728" cy="6088908"/>
          </a:xfrm>
          <a:prstGeom prst="rect">
            <a:avLst/>
          </a:prstGeom>
        </p:spPr>
      </p:pic>
      <p:sp>
        <p:nvSpPr>
          <p:cNvPr id="4" name="TextBox 3"/>
          <p:cNvSpPr txBox="1"/>
          <p:nvPr/>
        </p:nvSpPr>
        <p:spPr>
          <a:xfrm>
            <a:off x="3352800" y="3200400"/>
            <a:ext cx="3429000" cy="381000"/>
          </a:xfrm>
          <a:prstGeom prst="rect">
            <a:avLst/>
          </a:prstGeom>
          <a:noFill/>
        </p:spPr>
        <p:txBody>
          <a:bodyPr wrap="square" rtlCol="0">
            <a:spAutoFit/>
          </a:bodyPr>
          <a:lstStyle/>
          <a:p>
            <a:r>
              <a:rPr lang="en-GB" dirty="0" smtClean="0">
                <a:solidFill>
                  <a:srgbClr val="FF0000"/>
                </a:solidFill>
              </a:rPr>
              <a:t>Typical loaded Breakdown</a:t>
            </a:r>
            <a:endParaRPr lang="en-GB" dirty="0">
              <a:solidFill>
                <a:srgbClr val="FF0000"/>
              </a:solidFill>
            </a:endParaRPr>
          </a:p>
        </p:txBody>
      </p:sp>
    </p:spTree>
    <p:extLst>
      <p:ext uri="{BB962C8B-B14F-4D97-AF65-F5344CB8AC3E}">
        <p14:creationId xmlns:p14="http://schemas.microsoft.com/office/powerpoint/2010/main" val="330782970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Closer view to some signals</a:t>
            </a:r>
            <a:endParaRPr lang="en-GB" sz="3600" dirty="0">
              <a:solidFill>
                <a:srgbClr val="FFFF0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665" y="3602215"/>
            <a:ext cx="7872142" cy="3055885"/>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298" y="536058"/>
            <a:ext cx="7933107" cy="2987299"/>
          </a:xfrm>
          <a:prstGeom prst="rect">
            <a:avLst/>
          </a:prstGeom>
        </p:spPr>
      </p:pic>
      <p:sp>
        <p:nvSpPr>
          <p:cNvPr id="5" name="TextBox 4"/>
          <p:cNvSpPr txBox="1"/>
          <p:nvPr/>
        </p:nvSpPr>
        <p:spPr>
          <a:xfrm>
            <a:off x="3733800" y="3411715"/>
            <a:ext cx="3429000" cy="381000"/>
          </a:xfrm>
          <a:prstGeom prst="rect">
            <a:avLst/>
          </a:prstGeom>
          <a:noFill/>
        </p:spPr>
        <p:txBody>
          <a:bodyPr wrap="square" rtlCol="0">
            <a:spAutoFit/>
          </a:bodyPr>
          <a:lstStyle/>
          <a:p>
            <a:r>
              <a:rPr lang="en-GB" dirty="0" smtClean="0">
                <a:solidFill>
                  <a:srgbClr val="FF0000"/>
                </a:solidFill>
              </a:rPr>
              <a:t>2 discarded Breakdowns</a:t>
            </a:r>
            <a:endParaRPr lang="en-GB" dirty="0">
              <a:solidFill>
                <a:srgbClr val="FF0000"/>
              </a:solidFill>
            </a:endParaRPr>
          </a:p>
        </p:txBody>
      </p:sp>
    </p:spTree>
    <p:extLst>
      <p:ext uri="{BB962C8B-B14F-4D97-AF65-F5344CB8AC3E}">
        <p14:creationId xmlns:p14="http://schemas.microsoft.com/office/powerpoint/2010/main" val="404509360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Closer view to some signals</a:t>
            </a:r>
            <a:endParaRPr lang="en-GB" sz="3600" dirty="0">
              <a:solidFill>
                <a:srgbClr val="FFFF0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776" y="570968"/>
            <a:ext cx="8123624" cy="6134632"/>
          </a:xfrm>
          <a:prstGeom prst="rect">
            <a:avLst/>
          </a:prstGeom>
        </p:spPr>
      </p:pic>
      <p:sp>
        <p:nvSpPr>
          <p:cNvPr id="4" name="TextBox 3"/>
          <p:cNvSpPr txBox="1"/>
          <p:nvPr/>
        </p:nvSpPr>
        <p:spPr>
          <a:xfrm>
            <a:off x="3352800" y="3352800"/>
            <a:ext cx="3429000" cy="381000"/>
          </a:xfrm>
          <a:prstGeom prst="rect">
            <a:avLst/>
          </a:prstGeom>
          <a:noFill/>
        </p:spPr>
        <p:txBody>
          <a:bodyPr wrap="square" rtlCol="0">
            <a:spAutoFit/>
          </a:bodyPr>
          <a:lstStyle/>
          <a:p>
            <a:r>
              <a:rPr lang="en-GB" dirty="0" smtClean="0">
                <a:solidFill>
                  <a:srgbClr val="FF0000"/>
                </a:solidFill>
              </a:rPr>
              <a:t>Event selected in this analysis</a:t>
            </a:r>
            <a:endParaRPr lang="en-GB" dirty="0">
              <a:solidFill>
                <a:srgbClr val="FF0000"/>
              </a:solidFill>
            </a:endParaRPr>
          </a:p>
        </p:txBody>
      </p:sp>
    </p:spTree>
    <p:extLst>
      <p:ext uri="{BB962C8B-B14F-4D97-AF65-F5344CB8AC3E}">
        <p14:creationId xmlns:p14="http://schemas.microsoft.com/office/powerpoint/2010/main" val="412660016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Closer view to some signals</a:t>
            </a:r>
            <a:endParaRPr lang="en-GB" sz="3600" dirty="0">
              <a:solidFill>
                <a:srgbClr val="FFFF0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7808" y="457200"/>
            <a:ext cx="8108383" cy="6233700"/>
          </a:xfrm>
          <a:prstGeom prst="rect">
            <a:avLst/>
          </a:prstGeom>
        </p:spPr>
      </p:pic>
      <p:sp>
        <p:nvSpPr>
          <p:cNvPr id="4" name="TextBox 3"/>
          <p:cNvSpPr txBox="1"/>
          <p:nvPr/>
        </p:nvSpPr>
        <p:spPr>
          <a:xfrm>
            <a:off x="2743200" y="3276600"/>
            <a:ext cx="5334000" cy="369332"/>
          </a:xfrm>
          <a:prstGeom prst="rect">
            <a:avLst/>
          </a:prstGeom>
          <a:noFill/>
        </p:spPr>
        <p:txBody>
          <a:bodyPr wrap="square" rtlCol="0">
            <a:spAutoFit/>
          </a:bodyPr>
          <a:lstStyle/>
          <a:p>
            <a:r>
              <a:rPr lang="en-GB" dirty="0" smtClean="0">
                <a:solidFill>
                  <a:srgbClr val="FF0000"/>
                </a:solidFill>
              </a:rPr>
              <a:t>Selected in this analysis but in the limit</a:t>
            </a:r>
            <a:endParaRPr lang="en-GB" dirty="0">
              <a:solidFill>
                <a:srgbClr val="FF0000"/>
              </a:solidFill>
            </a:endParaRPr>
          </a:p>
        </p:txBody>
      </p:sp>
    </p:spTree>
    <p:extLst>
      <p:ext uri="{BB962C8B-B14F-4D97-AF65-F5344CB8AC3E}">
        <p14:creationId xmlns:p14="http://schemas.microsoft.com/office/powerpoint/2010/main" val="137269939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Closer view to some signals</a:t>
            </a:r>
            <a:endParaRPr lang="en-GB" sz="3600" dirty="0">
              <a:solidFill>
                <a:srgbClr val="FFFF0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3756404"/>
            <a:ext cx="7887383" cy="2949196"/>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837" y="457200"/>
            <a:ext cx="7879763" cy="2964437"/>
          </a:xfrm>
          <a:prstGeom prst="rect">
            <a:avLst/>
          </a:prstGeom>
        </p:spPr>
      </p:pic>
      <p:sp>
        <p:nvSpPr>
          <p:cNvPr id="6" name="TextBox 5"/>
          <p:cNvSpPr txBox="1"/>
          <p:nvPr/>
        </p:nvSpPr>
        <p:spPr>
          <a:xfrm>
            <a:off x="2362200" y="3429000"/>
            <a:ext cx="4953000" cy="369332"/>
          </a:xfrm>
          <a:prstGeom prst="rect">
            <a:avLst/>
          </a:prstGeom>
          <a:noFill/>
        </p:spPr>
        <p:txBody>
          <a:bodyPr wrap="square" rtlCol="0">
            <a:spAutoFit/>
          </a:bodyPr>
          <a:lstStyle/>
          <a:p>
            <a:r>
              <a:rPr lang="en-GB" dirty="0" smtClean="0">
                <a:solidFill>
                  <a:srgbClr val="FF0000"/>
                </a:solidFill>
              </a:rPr>
              <a:t>Two not selected breakdowns in loaded condition</a:t>
            </a:r>
            <a:endParaRPr lang="en-GB" dirty="0">
              <a:solidFill>
                <a:srgbClr val="FF0000"/>
              </a:solidFill>
            </a:endParaRPr>
          </a:p>
        </p:txBody>
      </p:sp>
    </p:spTree>
    <p:extLst>
      <p:ext uri="{BB962C8B-B14F-4D97-AF65-F5344CB8AC3E}">
        <p14:creationId xmlns:p14="http://schemas.microsoft.com/office/powerpoint/2010/main" val="362104727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0205" y="532865"/>
            <a:ext cx="7963590" cy="6172735"/>
          </a:xfrm>
          <a:prstGeom prst="rect">
            <a:avLst/>
          </a:prstGeom>
        </p:spPr>
      </p:pic>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Closer view to some signals</a:t>
            </a:r>
            <a:endParaRPr lang="en-GB" sz="3600" dirty="0">
              <a:solidFill>
                <a:srgbClr val="FFFF00"/>
              </a:solidFill>
            </a:endParaRPr>
          </a:p>
        </p:txBody>
      </p:sp>
      <p:sp>
        <p:nvSpPr>
          <p:cNvPr id="6" name="TextBox 5"/>
          <p:cNvSpPr txBox="1"/>
          <p:nvPr/>
        </p:nvSpPr>
        <p:spPr>
          <a:xfrm>
            <a:off x="2362200" y="3352800"/>
            <a:ext cx="4953000" cy="369332"/>
          </a:xfrm>
          <a:prstGeom prst="rect">
            <a:avLst/>
          </a:prstGeom>
          <a:noFill/>
        </p:spPr>
        <p:txBody>
          <a:bodyPr wrap="square" rtlCol="0">
            <a:spAutoFit/>
          </a:bodyPr>
          <a:lstStyle/>
          <a:p>
            <a:r>
              <a:rPr lang="en-GB" dirty="0" smtClean="0">
                <a:solidFill>
                  <a:srgbClr val="FF0000"/>
                </a:solidFill>
              </a:rPr>
              <a:t>Breakdown in a missed beam pulse. Not selected.</a:t>
            </a:r>
            <a:endParaRPr lang="en-GB" dirty="0">
              <a:solidFill>
                <a:srgbClr val="FF0000"/>
              </a:solidFill>
            </a:endParaRPr>
          </a:p>
        </p:txBody>
      </p:sp>
    </p:spTree>
    <p:extLst>
      <p:ext uri="{BB962C8B-B14F-4D97-AF65-F5344CB8AC3E}">
        <p14:creationId xmlns:p14="http://schemas.microsoft.com/office/powerpoint/2010/main" val="227224627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 </a:t>
            </a:r>
            <a:r>
              <a:rPr lang="en-GB" sz="3600" dirty="0" err="1" smtClean="0">
                <a:solidFill>
                  <a:srgbClr val="FFFF00"/>
                </a:solidFill>
              </a:rPr>
              <a:t>BDr</a:t>
            </a:r>
            <a:endParaRPr lang="en-GB" sz="3600" dirty="0">
              <a:solidFill>
                <a:srgbClr val="FFFF00"/>
              </a:solidFill>
            </a:endParaRPr>
          </a:p>
        </p:txBody>
      </p:sp>
      <p:sp>
        <p:nvSpPr>
          <p:cNvPr id="7" name="TextBox 6"/>
          <p:cNvSpPr txBox="1"/>
          <p:nvPr/>
        </p:nvSpPr>
        <p:spPr>
          <a:xfrm>
            <a:off x="609600" y="533400"/>
            <a:ext cx="7620000" cy="369332"/>
          </a:xfrm>
          <a:prstGeom prst="rect">
            <a:avLst/>
          </a:prstGeom>
          <a:noFill/>
        </p:spPr>
        <p:txBody>
          <a:bodyPr wrap="square" rtlCol="0">
            <a:spAutoFit/>
          </a:bodyPr>
          <a:lstStyle/>
          <a:p>
            <a:r>
              <a:rPr lang="en-GB" dirty="0" smtClean="0"/>
              <a:t>Data from 23/09/2014 to 08/10/2014</a:t>
            </a:r>
            <a:endParaRPr lang="en-GB" dirty="0"/>
          </a:p>
        </p:txBody>
      </p:sp>
      <p:sp>
        <p:nvSpPr>
          <p:cNvPr id="5" name="Explosion 2 4"/>
          <p:cNvSpPr/>
          <p:nvPr/>
        </p:nvSpPr>
        <p:spPr>
          <a:xfrm rot="1043002">
            <a:off x="3499366" y="219285"/>
            <a:ext cx="4800600" cy="1219200"/>
          </a:xfrm>
          <a:prstGeom prst="irregularSeal2">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chemeClr val="tx1"/>
                </a:solidFill>
              </a:rPr>
              <a:t>Very preliminary results!!!!!!</a:t>
            </a:r>
            <a:endParaRPr lang="en-GB" sz="2000" b="1" dirty="0">
              <a:solidFill>
                <a:schemeClr val="tx1"/>
              </a:solidFill>
            </a:endParaRPr>
          </a:p>
        </p:txBody>
      </p:sp>
      <p:grpSp>
        <p:nvGrpSpPr>
          <p:cNvPr id="15" name="Group 14"/>
          <p:cNvGrpSpPr/>
          <p:nvPr/>
        </p:nvGrpSpPr>
        <p:grpSpPr>
          <a:xfrm>
            <a:off x="-76200" y="533400"/>
            <a:ext cx="7368540" cy="4744997"/>
            <a:chOff x="76200" y="1447800"/>
            <a:chExt cx="7368540" cy="4744997"/>
          </a:xfrm>
        </p:grpSpPr>
        <p:graphicFrame>
          <p:nvGraphicFramePr>
            <p:cNvPr id="14" name="Chart 13"/>
            <p:cNvGraphicFramePr>
              <a:graphicFrameLocks/>
            </p:cNvGraphicFramePr>
            <p:nvPr>
              <p:extLst/>
            </p:nvPr>
          </p:nvGraphicFramePr>
          <p:xfrm>
            <a:off x="304800" y="1523999"/>
            <a:ext cx="7139940" cy="4495801"/>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rot="16200000">
              <a:off x="-729734" y="2253734"/>
              <a:ext cx="1981200" cy="369332"/>
            </a:xfrm>
            <a:prstGeom prst="rect">
              <a:avLst/>
            </a:prstGeom>
            <a:noFill/>
          </p:spPr>
          <p:txBody>
            <a:bodyPr wrap="square" rtlCol="0">
              <a:spAutoFit/>
            </a:bodyPr>
            <a:lstStyle/>
            <a:p>
              <a:r>
                <a:rPr lang="en-GB" dirty="0" smtClean="0"/>
                <a:t>Gradient, MV/m</a:t>
              </a:r>
              <a:endParaRPr lang="fr-FR" dirty="0"/>
            </a:p>
          </p:txBody>
        </p:sp>
        <p:sp>
          <p:nvSpPr>
            <p:cNvPr id="12" name="TextBox 11"/>
            <p:cNvSpPr txBox="1"/>
            <p:nvPr/>
          </p:nvSpPr>
          <p:spPr>
            <a:xfrm>
              <a:off x="4114799" y="5823465"/>
              <a:ext cx="1118961" cy="369332"/>
            </a:xfrm>
            <a:prstGeom prst="rect">
              <a:avLst/>
            </a:prstGeom>
            <a:noFill/>
          </p:spPr>
          <p:txBody>
            <a:bodyPr wrap="none" rtlCol="0">
              <a:spAutoFit/>
            </a:bodyPr>
            <a:lstStyle/>
            <a:p>
              <a:r>
                <a:rPr lang="en-GB" dirty="0" smtClean="0"/>
                <a:t>Length, m</a:t>
              </a:r>
              <a:endParaRPr lang="fr-FR" dirty="0"/>
            </a:p>
          </p:txBody>
        </p:sp>
        <p:sp>
          <p:nvSpPr>
            <p:cNvPr id="4" name="Rectangle 3"/>
            <p:cNvSpPr/>
            <p:nvPr/>
          </p:nvSpPr>
          <p:spPr>
            <a:xfrm>
              <a:off x="5714999" y="3156465"/>
              <a:ext cx="16002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Rectangle 15"/>
          <p:cNvSpPr/>
          <p:nvPr/>
        </p:nvSpPr>
        <p:spPr>
          <a:xfrm>
            <a:off x="4572000" y="1752600"/>
            <a:ext cx="2057400" cy="45023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smtClean="0"/>
              <a:t>Points 1, 3, 5 and 7</a:t>
            </a:r>
            <a:endParaRPr lang="en-GB" dirty="0"/>
          </a:p>
        </p:txBody>
      </p:sp>
      <p:sp>
        <p:nvSpPr>
          <p:cNvPr id="17" name="Rectangle 16"/>
          <p:cNvSpPr/>
          <p:nvPr/>
        </p:nvSpPr>
        <p:spPr>
          <a:xfrm>
            <a:off x="4648200" y="4114800"/>
            <a:ext cx="1794402" cy="450238"/>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GB" dirty="0" smtClean="0"/>
              <a:t>Points 2, 4 and 6</a:t>
            </a:r>
            <a:endParaRPr lang="en-GB" dirty="0"/>
          </a:p>
        </p:txBody>
      </p:sp>
      <p:sp>
        <p:nvSpPr>
          <p:cNvPr id="18" name="Rectangle 17"/>
          <p:cNvSpPr/>
          <p:nvPr/>
        </p:nvSpPr>
        <p:spPr>
          <a:xfrm>
            <a:off x="6705600" y="533400"/>
            <a:ext cx="2438400" cy="6019800"/>
          </a:xfrm>
          <a:prstGeom prst="rect">
            <a:avLst/>
          </a:prstGeom>
          <a:ln w="38100"/>
        </p:spPr>
        <p:style>
          <a:lnRef idx="2">
            <a:schemeClr val="accent4"/>
          </a:lnRef>
          <a:fillRef idx="1">
            <a:schemeClr val="lt1"/>
          </a:fillRef>
          <a:effectRef idx="0">
            <a:schemeClr val="accent4"/>
          </a:effectRef>
          <a:fontRef idx="minor">
            <a:schemeClr val="dk1"/>
          </a:fontRef>
        </p:style>
        <p:txBody>
          <a:bodyPr rtlCol="0" anchor="ctr"/>
          <a:lstStyle/>
          <a:p>
            <a:r>
              <a:rPr lang="en-GB" b="1" u="sng" dirty="0" smtClean="0"/>
              <a:t>Point 1 (no beam):</a:t>
            </a:r>
          </a:p>
          <a:p>
            <a:r>
              <a:rPr lang="en-GB" dirty="0" smtClean="0"/>
              <a:t>BD rate: (</a:t>
            </a:r>
            <a:r>
              <a:rPr lang="en-GB" dirty="0"/>
              <a:t>1.4 ± </a:t>
            </a:r>
            <a:r>
              <a:rPr lang="en-GB" dirty="0" smtClean="0"/>
              <a:t>0.3) 10</a:t>
            </a:r>
            <a:r>
              <a:rPr lang="en-GB" baseline="30000" dirty="0" smtClean="0"/>
              <a:t>-5</a:t>
            </a:r>
            <a:endParaRPr lang="en-GB" dirty="0"/>
          </a:p>
          <a:p>
            <a:endParaRPr lang="en-GB" b="1" u="sng" dirty="0" smtClean="0"/>
          </a:p>
          <a:p>
            <a:r>
              <a:rPr lang="en-GB" b="1" u="sng" dirty="0" smtClean="0"/>
              <a:t>Point 2 (beam):</a:t>
            </a:r>
          </a:p>
          <a:p>
            <a:r>
              <a:rPr lang="en-GB" dirty="0" smtClean="0"/>
              <a:t>BD rate: (8.3 </a:t>
            </a:r>
            <a:r>
              <a:rPr lang="en-GB" dirty="0"/>
              <a:t>± </a:t>
            </a:r>
            <a:r>
              <a:rPr lang="en-GB" dirty="0" smtClean="0"/>
              <a:t>3) </a:t>
            </a:r>
            <a:r>
              <a:rPr lang="en-GB" dirty="0"/>
              <a:t>10</a:t>
            </a:r>
            <a:r>
              <a:rPr lang="en-GB" baseline="30000" dirty="0" smtClean="0"/>
              <a:t>-6</a:t>
            </a:r>
            <a:endParaRPr lang="en-GB" dirty="0" smtClean="0"/>
          </a:p>
          <a:p>
            <a:endParaRPr lang="en-GB" dirty="0" smtClean="0"/>
          </a:p>
          <a:p>
            <a:r>
              <a:rPr lang="en-GB" b="1" u="sng" dirty="0" smtClean="0"/>
              <a:t>Point 3 (no beam):</a:t>
            </a:r>
          </a:p>
          <a:p>
            <a:r>
              <a:rPr lang="en-GB" dirty="0"/>
              <a:t>BD rate: </a:t>
            </a:r>
            <a:r>
              <a:rPr lang="en-GB" dirty="0" smtClean="0"/>
              <a:t>(8.3 </a:t>
            </a:r>
            <a:r>
              <a:rPr lang="en-GB" dirty="0"/>
              <a:t>± </a:t>
            </a:r>
            <a:r>
              <a:rPr lang="en-GB" dirty="0" smtClean="0"/>
              <a:t>1) </a:t>
            </a:r>
            <a:r>
              <a:rPr lang="en-GB" dirty="0"/>
              <a:t>10</a:t>
            </a:r>
            <a:r>
              <a:rPr lang="en-GB" baseline="30000" dirty="0" smtClean="0"/>
              <a:t>-6</a:t>
            </a:r>
            <a:endParaRPr lang="en-GB" dirty="0"/>
          </a:p>
          <a:p>
            <a:endParaRPr lang="en-GB" dirty="0" smtClean="0"/>
          </a:p>
          <a:p>
            <a:r>
              <a:rPr lang="en-GB" b="1" u="sng" dirty="0" smtClean="0"/>
              <a:t>Point 4 (beam</a:t>
            </a:r>
            <a:r>
              <a:rPr lang="en-GB" b="1" u="sng" dirty="0"/>
              <a:t>):</a:t>
            </a:r>
          </a:p>
          <a:p>
            <a:r>
              <a:rPr lang="en-GB" dirty="0"/>
              <a:t>BD rate: </a:t>
            </a:r>
            <a:r>
              <a:rPr lang="en-GB" dirty="0" smtClean="0"/>
              <a:t>(5.3 </a:t>
            </a:r>
            <a:r>
              <a:rPr lang="en-GB" dirty="0"/>
              <a:t>± </a:t>
            </a:r>
            <a:r>
              <a:rPr lang="en-GB" dirty="0" smtClean="0"/>
              <a:t>2) </a:t>
            </a:r>
            <a:r>
              <a:rPr lang="en-GB" dirty="0"/>
              <a:t>10</a:t>
            </a:r>
            <a:r>
              <a:rPr lang="en-GB" baseline="30000" dirty="0" smtClean="0"/>
              <a:t>-6</a:t>
            </a:r>
            <a:endParaRPr lang="en-GB" dirty="0"/>
          </a:p>
          <a:p>
            <a:endParaRPr lang="en-GB" b="1" u="sng" dirty="0" smtClean="0"/>
          </a:p>
          <a:p>
            <a:r>
              <a:rPr lang="en-GB" b="1" u="sng" dirty="0" smtClean="0"/>
              <a:t>Point 5 </a:t>
            </a:r>
            <a:r>
              <a:rPr lang="en-GB" b="1" u="sng" dirty="0"/>
              <a:t>(no beam):</a:t>
            </a:r>
          </a:p>
          <a:p>
            <a:r>
              <a:rPr lang="en-GB" dirty="0"/>
              <a:t>BD rate: </a:t>
            </a:r>
            <a:r>
              <a:rPr lang="en-GB" dirty="0" smtClean="0"/>
              <a:t> (4.6 </a:t>
            </a:r>
            <a:r>
              <a:rPr lang="en-GB" dirty="0"/>
              <a:t>± </a:t>
            </a:r>
            <a:r>
              <a:rPr lang="en-GB" dirty="0" smtClean="0"/>
              <a:t>0.7) 10</a:t>
            </a:r>
            <a:r>
              <a:rPr lang="en-GB" baseline="30000" dirty="0" smtClean="0"/>
              <a:t>-6</a:t>
            </a:r>
            <a:endParaRPr lang="en-GB" dirty="0"/>
          </a:p>
          <a:p>
            <a:endParaRPr lang="en-GB" dirty="0" smtClean="0"/>
          </a:p>
          <a:p>
            <a:r>
              <a:rPr lang="en-GB" b="1" u="sng" dirty="0" smtClean="0"/>
              <a:t>Point 6 (beam</a:t>
            </a:r>
            <a:r>
              <a:rPr lang="en-GB" b="1" u="sng" dirty="0"/>
              <a:t>):</a:t>
            </a:r>
          </a:p>
          <a:p>
            <a:r>
              <a:rPr lang="en-GB" dirty="0"/>
              <a:t>BD rate: </a:t>
            </a:r>
            <a:r>
              <a:rPr lang="en-GB" dirty="0" smtClean="0"/>
              <a:t>(6.7 </a:t>
            </a:r>
            <a:r>
              <a:rPr lang="en-GB" dirty="0"/>
              <a:t>± 1</a:t>
            </a:r>
            <a:r>
              <a:rPr lang="en-GB" dirty="0" smtClean="0"/>
              <a:t>) 10</a:t>
            </a:r>
            <a:r>
              <a:rPr lang="en-GB" baseline="30000" dirty="0" smtClean="0"/>
              <a:t>-6</a:t>
            </a:r>
            <a:endParaRPr lang="en-GB" dirty="0"/>
          </a:p>
          <a:p>
            <a:endParaRPr lang="en-GB" dirty="0" smtClean="0"/>
          </a:p>
          <a:p>
            <a:r>
              <a:rPr lang="en-GB" b="1" u="sng" dirty="0" smtClean="0"/>
              <a:t>Point 7 </a:t>
            </a:r>
            <a:r>
              <a:rPr lang="en-GB" b="1" u="sng" dirty="0"/>
              <a:t>(no beam):</a:t>
            </a:r>
          </a:p>
          <a:p>
            <a:r>
              <a:rPr lang="en-GB" dirty="0"/>
              <a:t>BD rate: </a:t>
            </a:r>
            <a:r>
              <a:rPr lang="en-GB" dirty="0" smtClean="0"/>
              <a:t>(6.3 </a:t>
            </a:r>
            <a:r>
              <a:rPr lang="en-GB" dirty="0"/>
              <a:t>± </a:t>
            </a:r>
            <a:r>
              <a:rPr lang="en-GB" dirty="0" smtClean="0"/>
              <a:t>0.8) </a:t>
            </a:r>
            <a:r>
              <a:rPr lang="en-GB" dirty="0"/>
              <a:t>10</a:t>
            </a:r>
            <a:r>
              <a:rPr lang="en-GB" baseline="30000" dirty="0" smtClean="0"/>
              <a:t>-6</a:t>
            </a:r>
            <a:endParaRPr lang="en-GB" dirty="0"/>
          </a:p>
        </p:txBody>
      </p:sp>
      <p:sp>
        <p:nvSpPr>
          <p:cNvPr id="19" name="TextBox 18"/>
          <p:cNvSpPr txBox="1"/>
          <p:nvPr/>
        </p:nvSpPr>
        <p:spPr>
          <a:xfrm>
            <a:off x="411135" y="5631359"/>
            <a:ext cx="6031467" cy="769441"/>
          </a:xfrm>
          <a:prstGeom prst="rect">
            <a:avLst/>
          </a:prstGeom>
          <a:ln w="38100"/>
        </p:spPr>
        <p:style>
          <a:lnRef idx="2">
            <a:schemeClr val="accent5"/>
          </a:lnRef>
          <a:fillRef idx="1">
            <a:schemeClr val="lt1"/>
          </a:fillRef>
          <a:effectRef idx="0">
            <a:schemeClr val="accent5"/>
          </a:effectRef>
          <a:fontRef idx="minor">
            <a:schemeClr val="dk1"/>
          </a:fontRef>
        </p:style>
        <p:txBody>
          <a:bodyPr wrap="square" rtlCol="0">
            <a:spAutoFit/>
          </a:bodyPr>
          <a:lstStyle/>
          <a:p>
            <a:r>
              <a:rPr lang="en-GB" sz="2400" b="1" u="sng" dirty="0" smtClean="0"/>
              <a:t>Preliminary Conclusion:</a:t>
            </a:r>
            <a:endParaRPr lang="en-GB" sz="2400" dirty="0"/>
          </a:p>
          <a:p>
            <a:pPr marL="342900" indent="-342900">
              <a:buFont typeface="Arial" panose="020B0604020202020204" pitchFamily="34" charset="0"/>
              <a:buChar char="•"/>
            </a:pPr>
            <a:r>
              <a:rPr lang="en-GB" sz="2000" dirty="0" smtClean="0"/>
              <a:t>Need increased statistic to reduce errors</a:t>
            </a:r>
            <a:endParaRPr lang="en-GB" sz="2000" dirty="0"/>
          </a:p>
        </p:txBody>
      </p:sp>
    </p:spTree>
    <p:extLst>
      <p:ext uri="{BB962C8B-B14F-4D97-AF65-F5344CB8AC3E}">
        <p14:creationId xmlns:p14="http://schemas.microsoft.com/office/powerpoint/2010/main" val="21949168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533400"/>
            <a:ext cx="8229600" cy="6067313"/>
          </a:xfrm>
          <a:prstGeom prst="rect">
            <a:avLst/>
          </a:prstGeom>
        </p:spPr>
      </p:pic>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 </a:t>
            </a:r>
            <a:r>
              <a:rPr lang="en-GB" sz="3600" dirty="0" err="1" smtClean="0">
                <a:solidFill>
                  <a:srgbClr val="FFFF00"/>
                </a:solidFill>
              </a:rPr>
              <a:t>BDr</a:t>
            </a:r>
            <a:r>
              <a:rPr lang="en-GB" sz="3600" dirty="0" smtClean="0">
                <a:solidFill>
                  <a:srgbClr val="FFFF00"/>
                </a:solidFill>
              </a:rPr>
              <a:t> at constant input Power</a:t>
            </a:r>
            <a:endParaRPr lang="en-GB" sz="3600" dirty="0">
              <a:solidFill>
                <a:srgbClr val="FFFF00"/>
              </a:solidFill>
            </a:endParaRPr>
          </a:p>
        </p:txBody>
      </p:sp>
      <p:sp>
        <p:nvSpPr>
          <p:cNvPr id="14" name="TextBox 13"/>
          <p:cNvSpPr txBox="1"/>
          <p:nvPr/>
        </p:nvSpPr>
        <p:spPr>
          <a:xfrm>
            <a:off x="1524000" y="914400"/>
            <a:ext cx="1447800" cy="707886"/>
          </a:xfrm>
          <a:prstGeom prst="rect">
            <a:avLst/>
          </a:prstGeom>
          <a:noFill/>
        </p:spPr>
        <p:txBody>
          <a:bodyPr wrap="square" rtlCol="0">
            <a:spAutoFit/>
          </a:bodyPr>
          <a:lstStyle/>
          <a:p>
            <a:r>
              <a:rPr lang="en-GB" sz="2000" b="1" dirty="0" smtClean="0">
                <a:solidFill>
                  <a:srgbClr val="25FB49"/>
                </a:solidFill>
              </a:rPr>
              <a:t>Unloaded</a:t>
            </a:r>
          </a:p>
          <a:p>
            <a:r>
              <a:rPr lang="en-GB" sz="2000" b="1" dirty="0" smtClean="0">
                <a:solidFill>
                  <a:srgbClr val="FF0000"/>
                </a:solidFill>
              </a:rPr>
              <a:t>Loaded</a:t>
            </a:r>
            <a:endParaRPr lang="en-GB" sz="2000" b="1" dirty="0">
              <a:solidFill>
                <a:srgbClr val="FF0000"/>
              </a:solidFill>
            </a:endParaRPr>
          </a:p>
        </p:txBody>
      </p:sp>
    </p:spTree>
    <p:extLst>
      <p:ext uri="{BB962C8B-B14F-4D97-AF65-F5344CB8AC3E}">
        <p14:creationId xmlns:p14="http://schemas.microsoft.com/office/powerpoint/2010/main" val="39112163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attempt at constant average gradient</a:t>
            </a:r>
            <a:endParaRPr lang="en-GB" sz="3600" dirty="0">
              <a:solidFill>
                <a:srgbClr val="FFFF00"/>
              </a:solidFill>
            </a:endParaRPr>
          </a:p>
        </p:txBody>
      </p:sp>
      <p:sp>
        <p:nvSpPr>
          <p:cNvPr id="7" name="TextBox 6"/>
          <p:cNvSpPr txBox="1"/>
          <p:nvPr/>
        </p:nvSpPr>
        <p:spPr>
          <a:xfrm>
            <a:off x="685800" y="697468"/>
            <a:ext cx="7772400" cy="369332"/>
          </a:xfrm>
          <a:prstGeom prst="rect">
            <a:avLst/>
          </a:prstGeom>
          <a:noFill/>
        </p:spPr>
        <p:txBody>
          <a:bodyPr wrap="square" rtlCol="0">
            <a:spAutoFit/>
          </a:bodyPr>
          <a:lstStyle/>
          <a:p>
            <a:r>
              <a:rPr lang="en-GB" b="1" u="sng" dirty="0" smtClean="0"/>
              <a:t>Main goal:</a:t>
            </a:r>
            <a:r>
              <a:rPr lang="en-GB" dirty="0" smtClean="0"/>
              <a:t> Measure loaded and unloaded breakdown rate at same gradient</a:t>
            </a:r>
            <a:endParaRPr lang="en-GB" dirty="0"/>
          </a:p>
        </p:txBody>
      </p:sp>
      <p:grpSp>
        <p:nvGrpSpPr>
          <p:cNvPr id="3" name="Group 2"/>
          <p:cNvGrpSpPr/>
          <p:nvPr/>
        </p:nvGrpSpPr>
        <p:grpSpPr>
          <a:xfrm>
            <a:off x="76200" y="1066800"/>
            <a:ext cx="5855732" cy="5314829"/>
            <a:chOff x="164068" y="1320762"/>
            <a:chExt cx="5855732" cy="5314829"/>
          </a:xfrm>
        </p:grpSpPr>
        <p:graphicFrame>
          <p:nvGraphicFramePr>
            <p:cNvPr id="15" name="Chart 14"/>
            <p:cNvGraphicFramePr>
              <a:graphicFrameLocks/>
            </p:cNvGraphicFramePr>
            <p:nvPr>
              <p:extLst>
                <p:ext uri="{D42A27DB-BD31-4B8C-83A1-F6EECF244321}">
                  <p14:modId xmlns:p14="http://schemas.microsoft.com/office/powerpoint/2010/main" val="3746439852"/>
                </p:ext>
              </p:extLst>
            </p:nvPr>
          </p:nvGraphicFramePr>
          <p:xfrm>
            <a:off x="533400" y="1343799"/>
            <a:ext cx="5486400" cy="5133201"/>
          </p:xfrm>
          <a:graphic>
            <a:graphicData uri="http://schemas.openxmlformats.org/drawingml/2006/chart">
              <c:chart xmlns:c="http://schemas.openxmlformats.org/drawingml/2006/chart" xmlns:r="http://schemas.openxmlformats.org/officeDocument/2006/relationships" r:id="rId3"/>
            </a:graphicData>
          </a:graphic>
        </p:graphicFrame>
        <p:sp>
          <p:nvSpPr>
            <p:cNvPr id="16" name="TextBox 15"/>
            <p:cNvSpPr txBox="1"/>
            <p:nvPr/>
          </p:nvSpPr>
          <p:spPr>
            <a:xfrm rot="16200000">
              <a:off x="-641866" y="2126696"/>
              <a:ext cx="1981200" cy="369332"/>
            </a:xfrm>
            <a:prstGeom prst="rect">
              <a:avLst/>
            </a:prstGeom>
            <a:noFill/>
          </p:spPr>
          <p:txBody>
            <a:bodyPr wrap="square" rtlCol="0">
              <a:spAutoFit/>
            </a:bodyPr>
            <a:lstStyle/>
            <a:p>
              <a:r>
                <a:rPr lang="en-GB" dirty="0" smtClean="0"/>
                <a:t>Gradient, MV/m</a:t>
              </a:r>
              <a:endParaRPr lang="fr-FR" dirty="0"/>
            </a:p>
          </p:txBody>
        </p:sp>
        <p:sp>
          <p:nvSpPr>
            <p:cNvPr id="17" name="TextBox 16"/>
            <p:cNvSpPr txBox="1"/>
            <p:nvPr/>
          </p:nvSpPr>
          <p:spPr>
            <a:xfrm>
              <a:off x="4861853" y="6266259"/>
              <a:ext cx="1118961" cy="369332"/>
            </a:xfrm>
            <a:prstGeom prst="rect">
              <a:avLst/>
            </a:prstGeom>
            <a:noFill/>
          </p:spPr>
          <p:txBody>
            <a:bodyPr wrap="none" rtlCol="0">
              <a:spAutoFit/>
            </a:bodyPr>
            <a:lstStyle/>
            <a:p>
              <a:r>
                <a:rPr lang="en-GB" dirty="0" smtClean="0"/>
                <a:t>Length, m</a:t>
              </a:r>
              <a:endParaRPr lang="fr-FR" dirty="0"/>
            </a:p>
          </p:txBody>
        </p:sp>
      </p:grpSp>
      <p:sp>
        <p:nvSpPr>
          <p:cNvPr id="22" name="TextBox 21"/>
          <p:cNvSpPr txBox="1"/>
          <p:nvPr/>
        </p:nvSpPr>
        <p:spPr>
          <a:xfrm>
            <a:off x="5183372" y="1715869"/>
            <a:ext cx="3276600" cy="646331"/>
          </a:xfrm>
          <a:prstGeom prst="rect">
            <a:avLst/>
          </a:prstGeom>
          <a:noFill/>
        </p:spPr>
        <p:txBody>
          <a:bodyPr wrap="square" rtlCol="0">
            <a:spAutoFit/>
          </a:bodyPr>
          <a:lstStyle/>
          <a:p>
            <a:r>
              <a:rPr lang="en-GB" dirty="0" smtClean="0"/>
              <a:t>215 BDs/ 4.6 M pulses</a:t>
            </a:r>
          </a:p>
          <a:p>
            <a:r>
              <a:rPr lang="en-GB" dirty="0" err="1"/>
              <a:t>BDr</a:t>
            </a:r>
            <a:r>
              <a:rPr lang="en-GB" dirty="0"/>
              <a:t>: (4.6 ± 0.3) 10</a:t>
            </a:r>
            <a:r>
              <a:rPr lang="en-GB" baseline="30000" dirty="0"/>
              <a:t>-5 </a:t>
            </a:r>
          </a:p>
        </p:txBody>
      </p:sp>
      <p:sp>
        <p:nvSpPr>
          <p:cNvPr id="23" name="TextBox 22"/>
          <p:cNvSpPr txBox="1"/>
          <p:nvPr/>
        </p:nvSpPr>
        <p:spPr>
          <a:xfrm>
            <a:off x="5181600" y="3039622"/>
            <a:ext cx="3505200" cy="646331"/>
          </a:xfrm>
          <a:prstGeom prst="rect">
            <a:avLst/>
          </a:prstGeom>
          <a:noFill/>
        </p:spPr>
        <p:txBody>
          <a:bodyPr wrap="square" rtlCol="0">
            <a:spAutoFit/>
          </a:bodyPr>
          <a:lstStyle/>
          <a:p>
            <a:r>
              <a:rPr lang="en-GB" dirty="0" smtClean="0"/>
              <a:t>2 BDs/10.7 M pulses</a:t>
            </a:r>
          </a:p>
          <a:p>
            <a:r>
              <a:rPr lang="en-GB" dirty="0" err="1"/>
              <a:t>BDr</a:t>
            </a:r>
            <a:r>
              <a:rPr lang="en-GB" dirty="0"/>
              <a:t>: (2.3 ± 1.6) 10</a:t>
            </a:r>
            <a:r>
              <a:rPr lang="en-GB" baseline="30000" dirty="0"/>
              <a:t>-7</a:t>
            </a:r>
            <a:r>
              <a:rPr lang="en-GB" dirty="0"/>
              <a:t> </a:t>
            </a:r>
          </a:p>
        </p:txBody>
      </p:sp>
      <p:sp>
        <p:nvSpPr>
          <p:cNvPr id="25" name="TextBox 24"/>
          <p:cNvSpPr txBox="1"/>
          <p:nvPr/>
        </p:nvSpPr>
        <p:spPr>
          <a:xfrm>
            <a:off x="6939516" y="4698566"/>
            <a:ext cx="2133600" cy="646331"/>
          </a:xfrm>
          <a:prstGeom prst="rect">
            <a:avLst/>
          </a:prstGeom>
          <a:noFill/>
          <a:ln>
            <a:solidFill>
              <a:srgbClr val="FF0000"/>
            </a:solidFill>
          </a:ln>
        </p:spPr>
        <p:txBody>
          <a:bodyPr wrap="square" rtlCol="0">
            <a:spAutoFit/>
          </a:bodyPr>
          <a:lstStyle/>
          <a:p>
            <a:r>
              <a:rPr lang="en-GB" dirty="0" smtClean="0">
                <a:solidFill>
                  <a:srgbClr val="FF0000"/>
                </a:solidFill>
              </a:rPr>
              <a:t>Warning!!</a:t>
            </a:r>
          </a:p>
          <a:p>
            <a:r>
              <a:rPr lang="en-GB" dirty="0" smtClean="0">
                <a:solidFill>
                  <a:srgbClr val="FF0000"/>
                </a:solidFill>
              </a:rPr>
              <a:t>Not clean conditions</a:t>
            </a:r>
          </a:p>
        </p:txBody>
      </p:sp>
      <p:sp>
        <p:nvSpPr>
          <p:cNvPr id="12" name="TextBox 11"/>
          <p:cNvSpPr txBox="1"/>
          <p:nvPr/>
        </p:nvSpPr>
        <p:spPr>
          <a:xfrm>
            <a:off x="4898065" y="4677497"/>
            <a:ext cx="2041451" cy="646331"/>
          </a:xfrm>
          <a:prstGeom prst="rect">
            <a:avLst/>
          </a:prstGeom>
          <a:noFill/>
        </p:spPr>
        <p:txBody>
          <a:bodyPr wrap="square" rtlCol="0">
            <a:spAutoFit/>
          </a:bodyPr>
          <a:lstStyle/>
          <a:p>
            <a:r>
              <a:rPr lang="en-GB" dirty="0" smtClean="0"/>
              <a:t> </a:t>
            </a:r>
            <a:r>
              <a:rPr lang="en-GB" dirty="0" smtClean="0">
                <a:solidFill>
                  <a:srgbClr val="FF0000"/>
                </a:solidFill>
              </a:rPr>
              <a:t>12 BD/1.4M pulses</a:t>
            </a:r>
          </a:p>
          <a:p>
            <a:r>
              <a:rPr lang="en-GB" dirty="0" err="1">
                <a:solidFill>
                  <a:srgbClr val="FF0000"/>
                </a:solidFill>
              </a:rPr>
              <a:t>BDr</a:t>
            </a:r>
            <a:r>
              <a:rPr lang="en-GB" dirty="0">
                <a:solidFill>
                  <a:srgbClr val="FF0000"/>
                </a:solidFill>
              </a:rPr>
              <a:t>: </a:t>
            </a:r>
            <a:r>
              <a:rPr lang="en-GB" dirty="0" smtClean="0">
                <a:solidFill>
                  <a:srgbClr val="FF0000"/>
                </a:solidFill>
              </a:rPr>
              <a:t>(9 </a:t>
            </a:r>
            <a:r>
              <a:rPr lang="en-GB" dirty="0">
                <a:solidFill>
                  <a:srgbClr val="FF0000"/>
                </a:solidFill>
              </a:rPr>
              <a:t>± </a:t>
            </a:r>
            <a:r>
              <a:rPr lang="en-GB" dirty="0" smtClean="0">
                <a:solidFill>
                  <a:srgbClr val="FF0000"/>
                </a:solidFill>
              </a:rPr>
              <a:t>3) 10</a:t>
            </a:r>
            <a:r>
              <a:rPr lang="en-GB" baseline="30000" dirty="0" smtClean="0">
                <a:solidFill>
                  <a:srgbClr val="FF0000"/>
                </a:solidFill>
              </a:rPr>
              <a:t>-6</a:t>
            </a:r>
            <a:endParaRPr lang="en-GB" baseline="30000" dirty="0">
              <a:solidFill>
                <a:srgbClr val="FF0000"/>
              </a:solidFill>
            </a:endParaRPr>
          </a:p>
        </p:txBody>
      </p:sp>
    </p:spTree>
    <p:extLst>
      <p:ext uri="{BB962C8B-B14F-4D97-AF65-F5344CB8AC3E}">
        <p14:creationId xmlns:p14="http://schemas.microsoft.com/office/powerpoint/2010/main" val="5290628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Chart 22"/>
          <p:cNvGraphicFramePr>
            <a:graphicFrameLocks/>
          </p:cNvGraphicFramePr>
          <p:nvPr>
            <p:extLst/>
          </p:nvPr>
        </p:nvGraphicFramePr>
        <p:xfrm>
          <a:off x="4648200" y="762000"/>
          <a:ext cx="5486400" cy="3842266"/>
        </p:xfrm>
        <a:graphic>
          <a:graphicData uri="http://schemas.openxmlformats.org/drawingml/2006/chart">
            <c:chart xmlns:c="http://schemas.openxmlformats.org/drawingml/2006/chart" xmlns:r="http://schemas.openxmlformats.org/officeDocument/2006/relationships" r:id="rId3"/>
          </a:graphicData>
        </a:graphic>
      </p:graphicFrame>
      <p:grpSp>
        <p:nvGrpSpPr>
          <p:cNvPr id="20" name="Group 19"/>
          <p:cNvGrpSpPr/>
          <p:nvPr/>
        </p:nvGrpSpPr>
        <p:grpSpPr>
          <a:xfrm>
            <a:off x="0" y="2438400"/>
            <a:ext cx="4343400" cy="4090141"/>
            <a:chOff x="133026" y="2649033"/>
            <a:chExt cx="4343400" cy="4090141"/>
          </a:xfrm>
        </p:grpSpPr>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026" y="2649033"/>
              <a:ext cx="4343400" cy="4090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Oval 15"/>
            <p:cNvSpPr/>
            <p:nvPr/>
          </p:nvSpPr>
          <p:spPr>
            <a:xfrm>
              <a:off x="1235144" y="5677185"/>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p:cNvSpPr txBox="1"/>
            <p:nvPr/>
          </p:nvSpPr>
          <p:spPr>
            <a:xfrm>
              <a:off x="1894982" y="4038600"/>
              <a:ext cx="1133644" cy="307777"/>
            </a:xfrm>
            <a:prstGeom prst="rect">
              <a:avLst/>
            </a:prstGeom>
            <a:noFill/>
          </p:spPr>
          <p:txBody>
            <a:bodyPr wrap="none" rtlCol="0">
              <a:spAutoFit/>
            </a:bodyPr>
            <a:lstStyle/>
            <a:p>
              <a:r>
                <a:rPr lang="en-GB" sz="1400" dirty="0" smtClean="0">
                  <a:solidFill>
                    <a:srgbClr val="FF0000"/>
                  </a:solidFill>
                </a:rPr>
                <a:t>CLIC nominal</a:t>
              </a:r>
              <a:endParaRPr lang="en-GB" sz="1400" dirty="0">
                <a:solidFill>
                  <a:srgbClr val="FF0000"/>
                </a:solidFill>
              </a:endParaRPr>
            </a:p>
          </p:txBody>
        </p:sp>
        <p:sp>
          <p:nvSpPr>
            <p:cNvPr id="18" name="Oval 17"/>
            <p:cNvSpPr/>
            <p:nvPr/>
          </p:nvSpPr>
          <p:spPr>
            <a:xfrm>
              <a:off x="827372" y="5677185"/>
              <a:ext cx="144016" cy="15388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Beam loading effect</a:t>
            </a:r>
            <a:endParaRPr lang="en-GB" sz="3600" dirty="0">
              <a:solidFill>
                <a:srgbClr val="FFFF00"/>
              </a:solidFill>
            </a:endParaRPr>
          </a:p>
        </p:txBody>
      </p:sp>
      <p:sp>
        <p:nvSpPr>
          <p:cNvPr id="21" name="TextBox 20"/>
          <p:cNvSpPr txBox="1"/>
          <p:nvPr/>
        </p:nvSpPr>
        <p:spPr>
          <a:xfrm>
            <a:off x="470779" y="1106269"/>
            <a:ext cx="3720221" cy="646331"/>
          </a:xfrm>
          <a:prstGeom prst="rect">
            <a:avLst/>
          </a:prstGeom>
          <a:noFill/>
        </p:spPr>
        <p:txBody>
          <a:bodyPr wrap="square" rtlCol="0">
            <a:spAutoFit/>
          </a:bodyPr>
          <a:lstStyle/>
          <a:p>
            <a:r>
              <a:rPr lang="en-GB" dirty="0" smtClean="0"/>
              <a:t>Beam Loading modifies the gradient distribution along the structure</a:t>
            </a:r>
            <a:endParaRPr lang="en-GB" dirty="0"/>
          </a:p>
        </p:txBody>
      </p:sp>
      <p:sp>
        <p:nvSpPr>
          <p:cNvPr id="6" name="TextBox 5"/>
          <p:cNvSpPr txBox="1"/>
          <p:nvPr/>
        </p:nvSpPr>
        <p:spPr>
          <a:xfrm rot="16200000">
            <a:off x="3549134" y="1872735"/>
            <a:ext cx="1981200" cy="369332"/>
          </a:xfrm>
          <a:prstGeom prst="rect">
            <a:avLst/>
          </a:prstGeom>
          <a:noFill/>
        </p:spPr>
        <p:txBody>
          <a:bodyPr wrap="square" rtlCol="0">
            <a:spAutoFit/>
          </a:bodyPr>
          <a:lstStyle/>
          <a:p>
            <a:r>
              <a:rPr lang="en-GB" dirty="0" smtClean="0"/>
              <a:t>Gradient, MV/m</a:t>
            </a:r>
            <a:endParaRPr lang="fr-FR" dirty="0"/>
          </a:p>
        </p:txBody>
      </p:sp>
      <p:sp>
        <p:nvSpPr>
          <p:cNvPr id="8" name="TextBox 7"/>
          <p:cNvSpPr txBox="1"/>
          <p:nvPr/>
        </p:nvSpPr>
        <p:spPr>
          <a:xfrm>
            <a:off x="6424839" y="4419600"/>
            <a:ext cx="1118961" cy="369332"/>
          </a:xfrm>
          <a:prstGeom prst="rect">
            <a:avLst/>
          </a:prstGeom>
          <a:noFill/>
        </p:spPr>
        <p:txBody>
          <a:bodyPr wrap="none" rtlCol="0">
            <a:spAutoFit/>
          </a:bodyPr>
          <a:lstStyle/>
          <a:p>
            <a:r>
              <a:rPr lang="en-GB" dirty="0" smtClean="0"/>
              <a:t>Length, m</a:t>
            </a:r>
            <a:endParaRPr lang="fr-FR" dirty="0"/>
          </a:p>
        </p:txBody>
      </p:sp>
      <p:sp>
        <p:nvSpPr>
          <p:cNvPr id="11" name="Rectangle 10"/>
          <p:cNvSpPr/>
          <p:nvPr/>
        </p:nvSpPr>
        <p:spPr>
          <a:xfrm>
            <a:off x="5334000" y="3257145"/>
            <a:ext cx="1219200" cy="78145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I = 0.35 A</a:t>
            </a:r>
          </a:p>
          <a:p>
            <a:r>
              <a:rPr lang="en-GB" dirty="0" smtClean="0">
                <a:solidFill>
                  <a:schemeClr val="tx1"/>
                </a:solidFill>
              </a:rPr>
              <a:t>P ~ 43 MW</a:t>
            </a:r>
            <a:endParaRPr lang="fr-FR" dirty="0">
              <a:solidFill>
                <a:schemeClr val="tx1"/>
              </a:solidFill>
            </a:endParaRPr>
          </a:p>
        </p:txBody>
      </p:sp>
      <p:sp>
        <p:nvSpPr>
          <p:cNvPr id="26" name="Oval 25"/>
          <p:cNvSpPr/>
          <p:nvPr/>
        </p:nvSpPr>
        <p:spPr>
          <a:xfrm>
            <a:off x="2608444" y="4158405"/>
            <a:ext cx="144016" cy="144016"/>
          </a:xfrm>
          <a:prstGeom prst="ellipse">
            <a:avLst/>
          </a:prstGeom>
          <a:solidFill>
            <a:schemeClr val="tx2">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Rounded Rectangle 2"/>
          <p:cNvSpPr/>
          <p:nvPr/>
        </p:nvSpPr>
        <p:spPr>
          <a:xfrm>
            <a:off x="5181600" y="5181600"/>
            <a:ext cx="3429000" cy="1066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The beam loading modifies the gradient profile</a:t>
            </a:r>
            <a:endParaRPr lang="fr-FR" dirty="0"/>
          </a:p>
        </p:txBody>
      </p:sp>
    </p:spTree>
    <p:extLst>
      <p:ext uri="{BB962C8B-B14F-4D97-AF65-F5344CB8AC3E}">
        <p14:creationId xmlns:p14="http://schemas.microsoft.com/office/powerpoint/2010/main" val="79984161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856" y="533204"/>
            <a:ext cx="5080260" cy="3810196"/>
          </a:xfrm>
          <a:prstGeom prst="rect">
            <a:avLst/>
          </a:prstGeom>
        </p:spPr>
      </p:pic>
      <p:pic>
        <p:nvPicPr>
          <p:cNvPr id="18" name="Pictur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59456" y="533204"/>
            <a:ext cx="5124432" cy="3843325"/>
          </a:xfrm>
          <a:prstGeom prst="rect">
            <a:avLst/>
          </a:prstGeom>
        </p:spPr>
      </p:pic>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attempt at constant average gradient</a:t>
            </a:r>
            <a:endParaRPr lang="en-GB" sz="3600" dirty="0">
              <a:solidFill>
                <a:srgbClr val="FFFF00"/>
              </a:solidFill>
            </a:endParaRPr>
          </a:p>
        </p:txBody>
      </p:sp>
      <p:sp>
        <p:nvSpPr>
          <p:cNvPr id="24" name="TextBox 23"/>
          <p:cNvSpPr txBox="1"/>
          <p:nvPr/>
        </p:nvSpPr>
        <p:spPr>
          <a:xfrm>
            <a:off x="990600" y="4572000"/>
            <a:ext cx="3810000" cy="923330"/>
          </a:xfrm>
          <a:prstGeom prst="rect">
            <a:avLst/>
          </a:prstGeom>
          <a:noFill/>
        </p:spPr>
        <p:txBody>
          <a:bodyPr wrap="square" rtlCol="0">
            <a:spAutoFit/>
          </a:bodyPr>
          <a:lstStyle/>
          <a:p>
            <a:r>
              <a:rPr lang="en-GB" dirty="0" smtClean="0"/>
              <a:t> </a:t>
            </a:r>
            <a:r>
              <a:rPr lang="en-GB" dirty="0" smtClean="0">
                <a:solidFill>
                  <a:srgbClr val="FF0000"/>
                </a:solidFill>
              </a:rPr>
              <a:t>1 BD; &lt;P&gt; = 30MW</a:t>
            </a:r>
          </a:p>
          <a:p>
            <a:r>
              <a:rPr lang="en-GB" dirty="0" smtClean="0">
                <a:solidFill>
                  <a:srgbClr val="0070C0"/>
                </a:solidFill>
              </a:rPr>
              <a:t>1M pulses; &lt;P&gt; = 30MW</a:t>
            </a:r>
          </a:p>
          <a:p>
            <a:r>
              <a:rPr lang="en-GB" dirty="0" err="1"/>
              <a:t>BDr</a:t>
            </a:r>
            <a:r>
              <a:rPr lang="en-GB" dirty="0"/>
              <a:t>: (1.6 ± 1.2) </a:t>
            </a:r>
            <a:r>
              <a:rPr lang="en-GB" dirty="0" smtClean="0"/>
              <a:t>10</a:t>
            </a:r>
            <a:r>
              <a:rPr lang="en-GB" baseline="30000" dirty="0" smtClean="0"/>
              <a:t>-6</a:t>
            </a:r>
            <a:endParaRPr lang="en-GB" baseline="30000" dirty="0"/>
          </a:p>
        </p:txBody>
      </p:sp>
      <p:sp>
        <p:nvSpPr>
          <p:cNvPr id="12" name="TextBox 11"/>
          <p:cNvSpPr txBox="1"/>
          <p:nvPr/>
        </p:nvSpPr>
        <p:spPr>
          <a:xfrm>
            <a:off x="5786770" y="4572000"/>
            <a:ext cx="3810000" cy="923330"/>
          </a:xfrm>
          <a:prstGeom prst="rect">
            <a:avLst/>
          </a:prstGeom>
          <a:noFill/>
        </p:spPr>
        <p:txBody>
          <a:bodyPr wrap="square" rtlCol="0">
            <a:spAutoFit/>
          </a:bodyPr>
          <a:lstStyle/>
          <a:p>
            <a:r>
              <a:rPr lang="en-GB" dirty="0" smtClean="0">
                <a:solidFill>
                  <a:srgbClr val="FF0000"/>
                </a:solidFill>
              </a:rPr>
              <a:t>12 BD; &lt;P&gt; = 29 MW</a:t>
            </a:r>
          </a:p>
          <a:p>
            <a:r>
              <a:rPr lang="en-GB" dirty="0" smtClean="0">
                <a:solidFill>
                  <a:srgbClr val="0070C0"/>
                </a:solidFill>
              </a:rPr>
              <a:t>1.4M pulses; &lt;P&gt; = 29.3 MW</a:t>
            </a:r>
          </a:p>
          <a:p>
            <a:r>
              <a:rPr lang="en-GB" dirty="0" err="1"/>
              <a:t>BDr</a:t>
            </a:r>
            <a:r>
              <a:rPr lang="en-GB" dirty="0"/>
              <a:t>: </a:t>
            </a:r>
            <a:r>
              <a:rPr lang="en-GB" dirty="0" smtClean="0"/>
              <a:t>(9 </a:t>
            </a:r>
            <a:r>
              <a:rPr lang="en-GB" dirty="0"/>
              <a:t>± </a:t>
            </a:r>
            <a:r>
              <a:rPr lang="en-GB" dirty="0" smtClean="0"/>
              <a:t>3) 10</a:t>
            </a:r>
            <a:r>
              <a:rPr lang="en-GB" baseline="30000" dirty="0" smtClean="0"/>
              <a:t>-6</a:t>
            </a:r>
          </a:p>
        </p:txBody>
      </p:sp>
      <p:sp>
        <p:nvSpPr>
          <p:cNvPr id="7" name="TextBox 6"/>
          <p:cNvSpPr txBox="1"/>
          <p:nvPr/>
        </p:nvSpPr>
        <p:spPr>
          <a:xfrm>
            <a:off x="1981200" y="990600"/>
            <a:ext cx="1524000" cy="646331"/>
          </a:xfrm>
          <a:prstGeom prst="rect">
            <a:avLst/>
          </a:prstGeom>
          <a:noFill/>
        </p:spPr>
        <p:txBody>
          <a:bodyPr wrap="square" rtlCol="0">
            <a:spAutoFit/>
          </a:bodyPr>
          <a:lstStyle/>
          <a:p>
            <a:r>
              <a:rPr lang="en-GB" dirty="0" smtClean="0">
                <a:solidFill>
                  <a:schemeClr val="accent1">
                    <a:lumMod val="50000"/>
                  </a:schemeClr>
                </a:solidFill>
              </a:rPr>
              <a:t>Normal Pulses</a:t>
            </a:r>
          </a:p>
          <a:p>
            <a:r>
              <a:rPr lang="en-GB" dirty="0" smtClean="0">
                <a:solidFill>
                  <a:schemeClr val="accent2">
                    <a:lumMod val="75000"/>
                  </a:schemeClr>
                </a:solidFill>
              </a:rPr>
              <a:t>BDs</a:t>
            </a:r>
            <a:endParaRPr lang="en-GB" dirty="0">
              <a:solidFill>
                <a:schemeClr val="accent2">
                  <a:lumMod val="75000"/>
                </a:schemeClr>
              </a:solidFill>
            </a:endParaRPr>
          </a:p>
        </p:txBody>
      </p:sp>
      <p:sp>
        <p:nvSpPr>
          <p:cNvPr id="8" name="TextBox 7"/>
          <p:cNvSpPr txBox="1"/>
          <p:nvPr/>
        </p:nvSpPr>
        <p:spPr>
          <a:xfrm>
            <a:off x="7122512" y="990600"/>
            <a:ext cx="1524000" cy="646331"/>
          </a:xfrm>
          <a:prstGeom prst="rect">
            <a:avLst/>
          </a:prstGeom>
          <a:noFill/>
        </p:spPr>
        <p:txBody>
          <a:bodyPr wrap="square" rtlCol="0">
            <a:spAutoFit/>
          </a:bodyPr>
          <a:lstStyle/>
          <a:p>
            <a:r>
              <a:rPr lang="en-GB" dirty="0" smtClean="0">
                <a:solidFill>
                  <a:schemeClr val="accent1">
                    <a:lumMod val="50000"/>
                  </a:schemeClr>
                </a:solidFill>
              </a:rPr>
              <a:t>Normal Pulses</a:t>
            </a:r>
          </a:p>
          <a:p>
            <a:r>
              <a:rPr lang="en-GB" dirty="0" smtClean="0">
                <a:solidFill>
                  <a:schemeClr val="accent2">
                    <a:lumMod val="75000"/>
                  </a:schemeClr>
                </a:solidFill>
              </a:rPr>
              <a:t>BDs</a:t>
            </a:r>
            <a:endParaRPr lang="en-GB" dirty="0">
              <a:solidFill>
                <a:schemeClr val="accent2">
                  <a:lumMod val="75000"/>
                </a:schemeClr>
              </a:solidFill>
            </a:endParaRPr>
          </a:p>
        </p:txBody>
      </p:sp>
      <p:sp>
        <p:nvSpPr>
          <p:cNvPr id="3" name="Rectangle 2"/>
          <p:cNvSpPr/>
          <p:nvPr/>
        </p:nvSpPr>
        <p:spPr>
          <a:xfrm>
            <a:off x="2286000" y="5867400"/>
            <a:ext cx="5638800" cy="60960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GB" dirty="0" smtClean="0"/>
              <a:t>Loaded measurement with different cuts in power</a:t>
            </a:r>
            <a:endParaRPr lang="en-GB" dirty="0"/>
          </a:p>
        </p:txBody>
      </p:sp>
    </p:spTree>
    <p:extLst>
      <p:ext uri="{BB962C8B-B14F-4D97-AF65-F5344CB8AC3E}">
        <p14:creationId xmlns:p14="http://schemas.microsoft.com/office/powerpoint/2010/main" val="346772537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57200"/>
            <a:ext cx="8382000" cy="6179671"/>
          </a:xfrm>
          <a:prstGeom prst="rect">
            <a:avLst/>
          </a:prstGeom>
        </p:spPr>
      </p:pic>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attempt at constant average gradient</a:t>
            </a:r>
            <a:endParaRPr lang="en-GB" sz="3600" dirty="0">
              <a:solidFill>
                <a:srgbClr val="FFFF00"/>
              </a:solidFill>
            </a:endParaRPr>
          </a:p>
        </p:txBody>
      </p:sp>
      <p:sp>
        <p:nvSpPr>
          <p:cNvPr id="22" name="TextBox 21"/>
          <p:cNvSpPr txBox="1"/>
          <p:nvPr/>
        </p:nvSpPr>
        <p:spPr>
          <a:xfrm>
            <a:off x="2819400" y="685800"/>
            <a:ext cx="3276600" cy="923330"/>
          </a:xfrm>
          <a:prstGeom prst="rect">
            <a:avLst/>
          </a:prstGeom>
          <a:noFill/>
        </p:spPr>
        <p:txBody>
          <a:bodyPr wrap="square" rtlCol="0">
            <a:spAutoFit/>
          </a:bodyPr>
          <a:lstStyle/>
          <a:p>
            <a:r>
              <a:rPr lang="en-GB" dirty="0" smtClean="0"/>
              <a:t>215 BDs/ 4.6 M pulses</a:t>
            </a:r>
          </a:p>
          <a:p>
            <a:r>
              <a:rPr lang="en-GB" dirty="0" err="1"/>
              <a:t>BDr</a:t>
            </a:r>
            <a:r>
              <a:rPr lang="en-GB" dirty="0"/>
              <a:t>: (4.6 ± 0.3) </a:t>
            </a:r>
            <a:r>
              <a:rPr lang="en-GB" dirty="0" smtClean="0"/>
              <a:t>10</a:t>
            </a:r>
            <a:r>
              <a:rPr lang="en-GB" baseline="30000" dirty="0" smtClean="0"/>
              <a:t>-5</a:t>
            </a:r>
          </a:p>
          <a:p>
            <a:r>
              <a:rPr lang="en-GB" dirty="0" smtClean="0"/>
              <a:t>&lt;P&gt; =</a:t>
            </a:r>
            <a:r>
              <a:rPr lang="en-GB" baseline="30000" dirty="0" smtClean="0"/>
              <a:t>  </a:t>
            </a:r>
            <a:r>
              <a:rPr lang="en-GB" dirty="0" smtClean="0"/>
              <a:t>32 MW; 92 MV/m</a:t>
            </a:r>
            <a:endParaRPr lang="en-GB" baseline="30000" dirty="0"/>
          </a:p>
        </p:txBody>
      </p:sp>
      <p:sp>
        <p:nvSpPr>
          <p:cNvPr id="23" name="TextBox 22"/>
          <p:cNvSpPr txBox="1"/>
          <p:nvPr/>
        </p:nvSpPr>
        <p:spPr>
          <a:xfrm>
            <a:off x="5029200" y="3949504"/>
            <a:ext cx="3505200" cy="923330"/>
          </a:xfrm>
          <a:prstGeom prst="rect">
            <a:avLst/>
          </a:prstGeom>
          <a:noFill/>
        </p:spPr>
        <p:txBody>
          <a:bodyPr wrap="square" rtlCol="0">
            <a:spAutoFit/>
          </a:bodyPr>
          <a:lstStyle/>
          <a:p>
            <a:r>
              <a:rPr lang="en-GB" dirty="0" smtClean="0"/>
              <a:t>2 BDs/10.7 M pulses</a:t>
            </a:r>
          </a:p>
          <a:p>
            <a:r>
              <a:rPr lang="en-GB" dirty="0" err="1"/>
              <a:t>BDr</a:t>
            </a:r>
            <a:r>
              <a:rPr lang="en-GB" dirty="0"/>
              <a:t>: (2.3 ± 1.6) 10</a:t>
            </a:r>
            <a:r>
              <a:rPr lang="en-GB" baseline="30000" dirty="0"/>
              <a:t>-7</a:t>
            </a:r>
            <a:r>
              <a:rPr lang="en-GB" dirty="0"/>
              <a:t> </a:t>
            </a:r>
            <a:endParaRPr lang="en-GB" dirty="0" smtClean="0"/>
          </a:p>
          <a:p>
            <a:r>
              <a:rPr lang="en-GB" dirty="0" smtClean="0"/>
              <a:t>&lt;P&gt; = 19 MW; 70 MV/m</a:t>
            </a:r>
            <a:endParaRPr lang="en-GB" dirty="0"/>
          </a:p>
        </p:txBody>
      </p:sp>
      <p:sp>
        <p:nvSpPr>
          <p:cNvPr id="24" name="TextBox 23"/>
          <p:cNvSpPr txBox="1"/>
          <p:nvPr/>
        </p:nvSpPr>
        <p:spPr>
          <a:xfrm>
            <a:off x="3276600" y="2886670"/>
            <a:ext cx="3810000" cy="923330"/>
          </a:xfrm>
          <a:prstGeom prst="rect">
            <a:avLst/>
          </a:prstGeom>
          <a:noFill/>
        </p:spPr>
        <p:txBody>
          <a:bodyPr wrap="square" rtlCol="0">
            <a:spAutoFit/>
          </a:bodyPr>
          <a:lstStyle/>
          <a:p>
            <a:r>
              <a:rPr lang="en-GB" dirty="0" smtClean="0"/>
              <a:t> 1 BD/1M pulses</a:t>
            </a:r>
          </a:p>
          <a:p>
            <a:r>
              <a:rPr lang="en-GB" dirty="0" err="1"/>
              <a:t>BDr</a:t>
            </a:r>
            <a:r>
              <a:rPr lang="en-GB" dirty="0"/>
              <a:t>: (1.6 ± 1.2) </a:t>
            </a:r>
            <a:r>
              <a:rPr lang="en-GB" dirty="0" smtClean="0"/>
              <a:t>10</a:t>
            </a:r>
            <a:r>
              <a:rPr lang="en-GB" baseline="30000" dirty="0" smtClean="0"/>
              <a:t>-6</a:t>
            </a:r>
          </a:p>
          <a:p>
            <a:r>
              <a:rPr lang="en-GB" dirty="0" smtClean="0"/>
              <a:t>&lt;P&gt; = 30 MW; 70 MV/m</a:t>
            </a:r>
            <a:endParaRPr lang="en-GB" dirty="0"/>
          </a:p>
        </p:txBody>
      </p:sp>
      <p:sp>
        <p:nvSpPr>
          <p:cNvPr id="25" name="TextBox 24"/>
          <p:cNvSpPr txBox="1"/>
          <p:nvPr/>
        </p:nvSpPr>
        <p:spPr>
          <a:xfrm>
            <a:off x="1071230" y="4545402"/>
            <a:ext cx="2095500" cy="1200329"/>
          </a:xfrm>
          <a:prstGeom prst="rect">
            <a:avLst/>
          </a:prstGeom>
          <a:noFill/>
        </p:spPr>
        <p:txBody>
          <a:bodyPr wrap="square" rtlCol="0">
            <a:spAutoFit/>
          </a:bodyPr>
          <a:lstStyle/>
          <a:p>
            <a:r>
              <a:rPr lang="en-GB" dirty="0" smtClean="0">
                <a:solidFill>
                  <a:srgbClr val="FF0000"/>
                </a:solidFill>
              </a:rPr>
              <a:t>Warning!!</a:t>
            </a:r>
          </a:p>
          <a:p>
            <a:r>
              <a:rPr lang="en-GB" dirty="0" smtClean="0">
                <a:solidFill>
                  <a:srgbClr val="FF0000"/>
                </a:solidFill>
              </a:rPr>
              <a:t>Not clean conditions</a:t>
            </a:r>
          </a:p>
          <a:p>
            <a:r>
              <a:rPr lang="en-GB" dirty="0" smtClean="0">
                <a:solidFill>
                  <a:srgbClr val="FF0000"/>
                </a:solidFill>
              </a:rPr>
              <a:t>Period dominated by RF net activity</a:t>
            </a:r>
            <a:endParaRPr lang="en-GB" dirty="0">
              <a:solidFill>
                <a:srgbClr val="FF0000"/>
              </a:solidFill>
            </a:endParaRPr>
          </a:p>
        </p:txBody>
      </p:sp>
      <p:sp>
        <p:nvSpPr>
          <p:cNvPr id="12" name="TextBox 11"/>
          <p:cNvSpPr txBox="1"/>
          <p:nvPr/>
        </p:nvSpPr>
        <p:spPr>
          <a:xfrm>
            <a:off x="3352800" y="1676400"/>
            <a:ext cx="3810000" cy="923330"/>
          </a:xfrm>
          <a:prstGeom prst="rect">
            <a:avLst/>
          </a:prstGeom>
          <a:noFill/>
        </p:spPr>
        <p:txBody>
          <a:bodyPr wrap="square" rtlCol="0">
            <a:spAutoFit/>
          </a:bodyPr>
          <a:lstStyle/>
          <a:p>
            <a:r>
              <a:rPr lang="en-GB" dirty="0" smtClean="0"/>
              <a:t>12 BD/1.4M pulses</a:t>
            </a:r>
          </a:p>
          <a:p>
            <a:r>
              <a:rPr lang="en-GB" dirty="0" err="1"/>
              <a:t>BDr</a:t>
            </a:r>
            <a:r>
              <a:rPr lang="en-GB" dirty="0"/>
              <a:t>: </a:t>
            </a:r>
            <a:r>
              <a:rPr lang="en-GB" dirty="0" smtClean="0"/>
              <a:t>(9 </a:t>
            </a:r>
            <a:r>
              <a:rPr lang="en-GB" dirty="0"/>
              <a:t>± </a:t>
            </a:r>
            <a:r>
              <a:rPr lang="en-GB" dirty="0" smtClean="0"/>
              <a:t>3) 10</a:t>
            </a:r>
            <a:r>
              <a:rPr lang="en-GB" baseline="30000" dirty="0" smtClean="0"/>
              <a:t>-6</a:t>
            </a:r>
          </a:p>
          <a:p>
            <a:r>
              <a:rPr lang="en-GB" dirty="0" smtClean="0"/>
              <a:t>&lt;P&gt; = 29 MW; 68 MV/m</a:t>
            </a:r>
            <a:endParaRPr lang="en-GB" dirty="0"/>
          </a:p>
        </p:txBody>
      </p:sp>
      <p:cxnSp>
        <p:nvCxnSpPr>
          <p:cNvPr id="10" name="Straight Connector 9"/>
          <p:cNvCxnSpPr/>
          <p:nvPr/>
        </p:nvCxnSpPr>
        <p:spPr>
          <a:xfrm flipV="1">
            <a:off x="885160" y="5924053"/>
            <a:ext cx="2467640" cy="10111"/>
          </a:xfrm>
          <a:prstGeom prst="line">
            <a:avLst/>
          </a:prstGeom>
          <a:ln w="5715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874142" y="5462160"/>
            <a:ext cx="2171700" cy="369332"/>
          </a:xfrm>
          <a:prstGeom prst="rect">
            <a:avLst/>
          </a:prstGeom>
          <a:noFill/>
        </p:spPr>
        <p:txBody>
          <a:bodyPr wrap="square" rtlCol="0">
            <a:spAutoFit/>
          </a:bodyPr>
          <a:lstStyle/>
          <a:p>
            <a:r>
              <a:rPr lang="en-GB" dirty="0" smtClean="0">
                <a:solidFill>
                  <a:srgbClr val="00B050"/>
                </a:solidFill>
              </a:rPr>
              <a:t>Good period</a:t>
            </a:r>
            <a:endParaRPr lang="en-GB" dirty="0">
              <a:solidFill>
                <a:srgbClr val="00B050"/>
              </a:solidFill>
            </a:endParaRPr>
          </a:p>
        </p:txBody>
      </p:sp>
      <p:cxnSp>
        <p:nvCxnSpPr>
          <p:cNvPr id="26" name="Straight Connector 25"/>
          <p:cNvCxnSpPr/>
          <p:nvPr/>
        </p:nvCxnSpPr>
        <p:spPr>
          <a:xfrm flipV="1">
            <a:off x="3352800" y="5924053"/>
            <a:ext cx="4414285" cy="5056"/>
          </a:xfrm>
          <a:prstGeom prst="line">
            <a:avLst/>
          </a:prstGeom>
          <a:ln w="57150">
            <a:solidFill>
              <a:srgbClr val="00B05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885074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 </a:t>
            </a:r>
            <a:r>
              <a:rPr lang="en-GB" sz="3600" dirty="0" err="1" smtClean="0">
                <a:solidFill>
                  <a:srgbClr val="FFFF00"/>
                </a:solidFill>
              </a:rPr>
              <a:t>BDr</a:t>
            </a:r>
            <a:r>
              <a:rPr lang="en-GB" sz="3600" dirty="0" smtClean="0">
                <a:solidFill>
                  <a:srgbClr val="FFFF00"/>
                </a:solidFill>
              </a:rPr>
              <a:t> at constant input Power</a:t>
            </a:r>
            <a:endParaRPr lang="en-GB" sz="3600" dirty="0">
              <a:solidFill>
                <a:srgbClr val="FFFF00"/>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609600"/>
            <a:ext cx="3810000" cy="2806543"/>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400" y="3568543"/>
            <a:ext cx="3810000" cy="2845741"/>
          </a:xfrm>
          <a:prstGeom prst="rect">
            <a:avLst/>
          </a:prstGeom>
        </p:spPr>
      </p:pic>
      <p:sp>
        <p:nvSpPr>
          <p:cNvPr id="7" name="TextBox 6"/>
          <p:cNvSpPr txBox="1"/>
          <p:nvPr/>
        </p:nvSpPr>
        <p:spPr>
          <a:xfrm>
            <a:off x="4572000" y="762000"/>
            <a:ext cx="4038600" cy="646331"/>
          </a:xfrm>
          <a:prstGeom prst="rect">
            <a:avLst/>
          </a:prstGeom>
          <a:noFill/>
        </p:spPr>
        <p:txBody>
          <a:bodyPr wrap="square" rtlCol="0">
            <a:spAutoFit/>
          </a:bodyPr>
          <a:lstStyle/>
          <a:p>
            <a:r>
              <a:rPr lang="en-GB" dirty="0" smtClean="0"/>
              <a:t>Break down cell distribution for unloaded data.</a:t>
            </a:r>
            <a:endParaRPr lang="en-GB" dirty="0"/>
          </a:p>
        </p:txBody>
      </p:sp>
      <p:sp>
        <p:nvSpPr>
          <p:cNvPr id="8" name="TextBox 7"/>
          <p:cNvSpPr txBox="1"/>
          <p:nvPr/>
        </p:nvSpPr>
        <p:spPr>
          <a:xfrm>
            <a:off x="4730575" y="3046811"/>
            <a:ext cx="4038600" cy="369332"/>
          </a:xfrm>
          <a:prstGeom prst="rect">
            <a:avLst/>
          </a:prstGeom>
          <a:noFill/>
        </p:spPr>
        <p:txBody>
          <a:bodyPr wrap="square" rtlCol="0">
            <a:spAutoFit/>
          </a:bodyPr>
          <a:lstStyle/>
          <a:p>
            <a:r>
              <a:rPr lang="en-GB" b="1" dirty="0" smtClean="0"/>
              <a:t>Acknowledgement: A. Degiovanni</a:t>
            </a:r>
            <a:endParaRPr lang="en-GB" b="1" dirty="0"/>
          </a:p>
        </p:txBody>
      </p:sp>
      <p:sp>
        <p:nvSpPr>
          <p:cNvPr id="10" name="TextBox 9"/>
          <p:cNvSpPr txBox="1"/>
          <p:nvPr/>
        </p:nvSpPr>
        <p:spPr>
          <a:xfrm>
            <a:off x="4572000" y="1600200"/>
            <a:ext cx="4038600" cy="646331"/>
          </a:xfrm>
          <a:prstGeom prst="rect">
            <a:avLst/>
          </a:prstGeom>
          <a:noFill/>
        </p:spPr>
        <p:txBody>
          <a:bodyPr wrap="square" rtlCol="0">
            <a:spAutoFit/>
          </a:bodyPr>
          <a:lstStyle/>
          <a:p>
            <a:r>
              <a:rPr lang="en-GB" dirty="0" smtClean="0"/>
              <a:t>Cell distribution for loaded periods still under analysis.</a:t>
            </a:r>
            <a:endParaRPr lang="en-GB" dirty="0"/>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30575" y="3577403"/>
            <a:ext cx="3874709" cy="2845741"/>
          </a:xfrm>
          <a:prstGeom prst="rect">
            <a:avLst/>
          </a:prstGeom>
        </p:spPr>
      </p:pic>
    </p:spTree>
    <p:extLst>
      <p:ext uri="{BB962C8B-B14F-4D97-AF65-F5344CB8AC3E}">
        <p14:creationId xmlns:p14="http://schemas.microsoft.com/office/powerpoint/2010/main" val="91959042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Current limitation</a:t>
            </a:r>
            <a:endParaRPr lang="en-GB" sz="3600" dirty="0">
              <a:solidFill>
                <a:srgbClr val="FFFF00"/>
              </a:solidFill>
            </a:endParaRPr>
          </a:p>
        </p:txBody>
      </p:sp>
      <p:sp>
        <p:nvSpPr>
          <p:cNvPr id="5" name="TextBox 4"/>
          <p:cNvSpPr txBox="1"/>
          <p:nvPr/>
        </p:nvSpPr>
        <p:spPr>
          <a:xfrm>
            <a:off x="4876800" y="6106333"/>
            <a:ext cx="3876675" cy="369332"/>
          </a:xfrm>
          <a:prstGeom prst="rect">
            <a:avLst/>
          </a:prstGeom>
          <a:noFill/>
        </p:spPr>
        <p:txBody>
          <a:bodyPr wrap="square" rtlCol="0">
            <a:spAutoFit/>
          </a:bodyPr>
          <a:lstStyle/>
          <a:p>
            <a:r>
              <a:rPr lang="en-GB" dirty="0" smtClean="0"/>
              <a:t>Courtesy of A. </a:t>
            </a:r>
            <a:r>
              <a:rPr lang="en-GB" dirty="0" err="1" smtClean="0"/>
              <a:t>Olyunin</a:t>
            </a:r>
            <a:r>
              <a:rPr lang="en-GB" dirty="0" smtClean="0"/>
              <a:t> and I. Syratchev </a:t>
            </a:r>
            <a:endParaRPr lang="en-GB" dirty="0"/>
          </a:p>
        </p:txBody>
      </p:sp>
      <p:sp>
        <p:nvSpPr>
          <p:cNvPr id="6" name="TextBox 5"/>
          <p:cNvSpPr txBox="1"/>
          <p:nvPr/>
        </p:nvSpPr>
        <p:spPr>
          <a:xfrm>
            <a:off x="304800" y="4114800"/>
            <a:ext cx="3710339" cy="1477328"/>
          </a:xfrm>
          <a:prstGeom prst="rect">
            <a:avLst/>
          </a:prstGeom>
          <a:noFill/>
        </p:spPr>
        <p:txBody>
          <a:bodyPr wrap="square" rtlCol="0">
            <a:spAutoFit/>
          </a:bodyPr>
          <a:lstStyle/>
          <a:p>
            <a:r>
              <a:rPr lang="en-GB" dirty="0" smtClean="0"/>
              <a:t>High activity in the RF network near a RF valve above 31 MW (at the structure)</a:t>
            </a:r>
          </a:p>
          <a:p>
            <a:endParaRPr lang="en-GB" dirty="0" smtClean="0"/>
          </a:p>
          <a:p>
            <a:r>
              <a:rPr lang="en-GB" dirty="0" smtClean="0"/>
              <a:t>High power is real!</a:t>
            </a:r>
          </a:p>
        </p:txBody>
      </p:sp>
      <p:pic>
        <p:nvPicPr>
          <p:cNvPr id="12290" name="Picture 2" descr="image0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286" y="563563"/>
            <a:ext cx="8251825" cy="332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4"/>
          <a:stretch>
            <a:fillRect/>
          </a:stretch>
        </p:blipFill>
        <p:spPr>
          <a:xfrm>
            <a:off x="4267200" y="3657600"/>
            <a:ext cx="4486274" cy="2457146"/>
          </a:xfrm>
          <a:prstGeom prst="rect">
            <a:avLst/>
          </a:prstGeom>
        </p:spPr>
      </p:pic>
      <p:sp>
        <p:nvSpPr>
          <p:cNvPr id="3" name="TextBox 2"/>
          <p:cNvSpPr txBox="1"/>
          <p:nvPr/>
        </p:nvSpPr>
        <p:spPr>
          <a:xfrm>
            <a:off x="3429000" y="1524000"/>
            <a:ext cx="2667000" cy="369332"/>
          </a:xfrm>
          <a:prstGeom prst="rect">
            <a:avLst/>
          </a:prstGeom>
          <a:noFill/>
        </p:spPr>
        <p:txBody>
          <a:bodyPr wrap="square" rtlCol="0">
            <a:spAutoFit/>
          </a:bodyPr>
          <a:lstStyle/>
          <a:p>
            <a:r>
              <a:rPr lang="en-GB" dirty="0" smtClean="0">
                <a:solidFill>
                  <a:schemeClr val="bg1"/>
                </a:solidFill>
              </a:rPr>
              <a:t>1 - After Pulse compressor</a:t>
            </a:r>
            <a:endParaRPr lang="en-GB" dirty="0">
              <a:solidFill>
                <a:schemeClr val="bg1"/>
              </a:solidFill>
            </a:endParaRPr>
          </a:p>
        </p:txBody>
      </p:sp>
      <p:sp>
        <p:nvSpPr>
          <p:cNvPr id="8" name="TextBox 7"/>
          <p:cNvSpPr txBox="1"/>
          <p:nvPr/>
        </p:nvSpPr>
        <p:spPr>
          <a:xfrm>
            <a:off x="1773236" y="1155746"/>
            <a:ext cx="3789363" cy="369332"/>
          </a:xfrm>
          <a:prstGeom prst="rect">
            <a:avLst/>
          </a:prstGeom>
          <a:noFill/>
        </p:spPr>
        <p:txBody>
          <a:bodyPr wrap="square" rtlCol="0">
            <a:spAutoFit/>
          </a:bodyPr>
          <a:lstStyle/>
          <a:p>
            <a:r>
              <a:rPr lang="en-GB" dirty="0" smtClean="0">
                <a:solidFill>
                  <a:srgbClr val="C00000"/>
                </a:solidFill>
              </a:rPr>
              <a:t>2 - CTF2 after RF valve and circular WG</a:t>
            </a:r>
            <a:endParaRPr lang="en-GB" dirty="0">
              <a:solidFill>
                <a:srgbClr val="C00000"/>
              </a:solidFill>
            </a:endParaRPr>
          </a:p>
        </p:txBody>
      </p:sp>
      <p:sp>
        <p:nvSpPr>
          <p:cNvPr id="9" name="TextBox 8"/>
          <p:cNvSpPr txBox="1"/>
          <p:nvPr/>
        </p:nvSpPr>
        <p:spPr>
          <a:xfrm>
            <a:off x="3124200" y="2188876"/>
            <a:ext cx="2667000" cy="369332"/>
          </a:xfrm>
          <a:prstGeom prst="rect">
            <a:avLst/>
          </a:prstGeom>
          <a:noFill/>
        </p:spPr>
        <p:txBody>
          <a:bodyPr wrap="square" rtlCol="0">
            <a:spAutoFit/>
          </a:bodyPr>
          <a:lstStyle/>
          <a:p>
            <a:r>
              <a:rPr lang="en-GB" dirty="0">
                <a:solidFill>
                  <a:srgbClr val="00B050"/>
                </a:solidFill>
              </a:rPr>
              <a:t>3</a:t>
            </a:r>
            <a:r>
              <a:rPr lang="en-GB" dirty="0" smtClean="0">
                <a:solidFill>
                  <a:srgbClr val="00B050"/>
                </a:solidFill>
              </a:rPr>
              <a:t> – Input to the ACS</a:t>
            </a:r>
            <a:endParaRPr lang="en-GB" dirty="0">
              <a:solidFill>
                <a:srgbClr val="00B050"/>
              </a:solidFill>
            </a:endParaRPr>
          </a:p>
        </p:txBody>
      </p:sp>
      <p:sp>
        <p:nvSpPr>
          <p:cNvPr id="7" name="Rectangle 6"/>
          <p:cNvSpPr/>
          <p:nvPr/>
        </p:nvSpPr>
        <p:spPr>
          <a:xfrm>
            <a:off x="6248400" y="474921"/>
            <a:ext cx="2743200" cy="31649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Pulse is chopped after the circular waveguide</a:t>
            </a:r>
            <a:endParaRPr lang="en-GB" dirty="0">
              <a:solidFill>
                <a:schemeClr val="tx1"/>
              </a:solidFill>
            </a:endParaRPr>
          </a:p>
        </p:txBody>
      </p:sp>
      <p:sp>
        <p:nvSpPr>
          <p:cNvPr id="10" name="TextBox 9"/>
          <p:cNvSpPr txBox="1"/>
          <p:nvPr/>
        </p:nvSpPr>
        <p:spPr>
          <a:xfrm>
            <a:off x="6414977" y="563563"/>
            <a:ext cx="1978134" cy="646331"/>
          </a:xfrm>
          <a:prstGeom prst="rect">
            <a:avLst/>
          </a:prstGeom>
          <a:noFill/>
        </p:spPr>
        <p:txBody>
          <a:bodyPr wrap="square" rtlCol="0">
            <a:spAutoFit/>
          </a:bodyPr>
          <a:lstStyle/>
          <a:p>
            <a:r>
              <a:rPr lang="en-GB" dirty="0" smtClean="0"/>
              <a:t>Signals collected by A. Degiovanni</a:t>
            </a:r>
            <a:endParaRPr lang="en-GB" dirty="0"/>
          </a:p>
        </p:txBody>
      </p:sp>
    </p:spTree>
    <p:extLst>
      <p:ext uri="{BB962C8B-B14F-4D97-AF65-F5344CB8AC3E}">
        <p14:creationId xmlns:p14="http://schemas.microsoft.com/office/powerpoint/2010/main" val="327834875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54</a:t>
            </a:fld>
            <a:endParaRPr lang="en-US"/>
          </a:p>
        </p:txBody>
      </p:sp>
      <p:pic>
        <p:nvPicPr>
          <p:cNvPr id="4" name="Picture 3"/>
          <p:cNvPicPr>
            <a:picLocks noChangeAspect="1"/>
          </p:cNvPicPr>
          <p:nvPr/>
        </p:nvPicPr>
        <p:blipFill>
          <a:blip r:embed="rId2"/>
          <a:stretch>
            <a:fillRect/>
          </a:stretch>
        </p:blipFill>
        <p:spPr>
          <a:xfrm>
            <a:off x="152400" y="26581"/>
            <a:ext cx="8763000" cy="6618266"/>
          </a:xfrm>
          <a:prstGeom prst="rect">
            <a:avLst/>
          </a:prstGeom>
        </p:spPr>
      </p:pic>
      <p:sp>
        <p:nvSpPr>
          <p:cNvPr id="5" name="TextBox 4"/>
          <p:cNvSpPr txBox="1"/>
          <p:nvPr/>
        </p:nvSpPr>
        <p:spPr>
          <a:xfrm>
            <a:off x="6629400" y="6486762"/>
            <a:ext cx="1925054" cy="369332"/>
          </a:xfrm>
          <a:prstGeom prst="rect">
            <a:avLst/>
          </a:prstGeom>
          <a:noFill/>
        </p:spPr>
        <p:txBody>
          <a:bodyPr wrap="square" rtlCol="0">
            <a:spAutoFit/>
          </a:bodyPr>
          <a:lstStyle/>
          <a:p>
            <a:r>
              <a:rPr lang="en-GB" dirty="0" smtClean="0"/>
              <a:t>Input power (MW)</a:t>
            </a:r>
            <a:endParaRPr lang="en-GB" dirty="0"/>
          </a:p>
        </p:txBody>
      </p:sp>
      <p:sp>
        <p:nvSpPr>
          <p:cNvPr id="3" name="TextBox 2"/>
          <p:cNvSpPr txBox="1"/>
          <p:nvPr/>
        </p:nvSpPr>
        <p:spPr>
          <a:xfrm>
            <a:off x="2438400" y="1371600"/>
            <a:ext cx="3124200" cy="369332"/>
          </a:xfrm>
          <a:prstGeom prst="rect">
            <a:avLst/>
          </a:prstGeom>
          <a:noFill/>
        </p:spPr>
        <p:txBody>
          <a:bodyPr wrap="square" rtlCol="0">
            <a:spAutoFit/>
          </a:bodyPr>
          <a:lstStyle/>
          <a:p>
            <a:r>
              <a:rPr lang="en-GB" dirty="0" smtClean="0"/>
              <a:t>RF pulses</a:t>
            </a:r>
            <a:endParaRPr lang="en-GB" dirty="0"/>
          </a:p>
        </p:txBody>
      </p:sp>
    </p:spTree>
    <p:extLst>
      <p:ext uri="{BB962C8B-B14F-4D97-AF65-F5344CB8AC3E}">
        <p14:creationId xmlns:p14="http://schemas.microsoft.com/office/powerpoint/2010/main" val="76335586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28600" y="0"/>
            <a:ext cx="8387037" cy="6569711"/>
          </a:xfrm>
          <a:prstGeom prst="rect">
            <a:avLst/>
          </a:prstGeom>
        </p:spPr>
      </p:pic>
      <p:sp>
        <p:nvSpPr>
          <p:cNvPr id="2" name="Slide Number Placeholder 1"/>
          <p:cNvSpPr>
            <a:spLocks noGrp="1"/>
          </p:cNvSpPr>
          <p:nvPr>
            <p:ph type="sldNum" sz="quarter" idx="12"/>
          </p:nvPr>
        </p:nvSpPr>
        <p:spPr/>
        <p:txBody>
          <a:bodyPr/>
          <a:lstStyle/>
          <a:p>
            <a:fld id="{B6F15528-21DE-4FAA-801E-634DDDAF4B2B}" type="slidenum">
              <a:rPr lang="en-US" smtClean="0"/>
              <a:pPr/>
              <a:t>55</a:t>
            </a:fld>
            <a:endParaRPr lang="en-US"/>
          </a:p>
        </p:txBody>
      </p:sp>
      <p:sp>
        <p:nvSpPr>
          <p:cNvPr id="5" name="TextBox 4"/>
          <p:cNvSpPr txBox="1"/>
          <p:nvPr/>
        </p:nvSpPr>
        <p:spPr>
          <a:xfrm>
            <a:off x="6629400" y="6486762"/>
            <a:ext cx="1925054" cy="369332"/>
          </a:xfrm>
          <a:prstGeom prst="rect">
            <a:avLst/>
          </a:prstGeom>
          <a:noFill/>
        </p:spPr>
        <p:txBody>
          <a:bodyPr wrap="square" rtlCol="0">
            <a:spAutoFit/>
          </a:bodyPr>
          <a:lstStyle/>
          <a:p>
            <a:r>
              <a:rPr lang="en-GB" dirty="0" smtClean="0"/>
              <a:t>Input power (MW)</a:t>
            </a:r>
            <a:endParaRPr lang="en-GB" dirty="0"/>
          </a:p>
        </p:txBody>
      </p:sp>
      <p:sp>
        <p:nvSpPr>
          <p:cNvPr id="3" name="TextBox 2"/>
          <p:cNvSpPr txBox="1"/>
          <p:nvPr/>
        </p:nvSpPr>
        <p:spPr>
          <a:xfrm>
            <a:off x="2438400" y="1371600"/>
            <a:ext cx="3124200" cy="369332"/>
          </a:xfrm>
          <a:prstGeom prst="rect">
            <a:avLst/>
          </a:prstGeom>
          <a:noFill/>
        </p:spPr>
        <p:txBody>
          <a:bodyPr wrap="square" rtlCol="0">
            <a:spAutoFit/>
          </a:bodyPr>
          <a:lstStyle/>
          <a:p>
            <a:r>
              <a:rPr lang="en-GB" dirty="0" smtClean="0"/>
              <a:t>RF BDs</a:t>
            </a:r>
            <a:endParaRPr lang="en-GB" dirty="0"/>
          </a:p>
        </p:txBody>
      </p:sp>
    </p:spTree>
    <p:extLst>
      <p:ext uri="{BB962C8B-B14F-4D97-AF65-F5344CB8AC3E}">
        <p14:creationId xmlns:p14="http://schemas.microsoft.com/office/powerpoint/2010/main" val="122716393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334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Backup: CLIC Nominal parameters</a:t>
            </a:r>
            <a:endParaRPr lang="en-GB" sz="3600" dirty="0">
              <a:solidFill>
                <a:srgbClr val="FFFF00"/>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589965"/>
            <a:ext cx="7162800" cy="6000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4"/>
          </p:nvPr>
        </p:nvSpPr>
        <p:spPr/>
        <p:txBody>
          <a:bodyPr/>
          <a:lstStyle/>
          <a:p>
            <a:fld id="{B6F15528-21DE-4FAA-801E-634DDDAF4B2B}" type="slidenum">
              <a:rPr lang="en-US" smtClean="0"/>
              <a:pPr/>
              <a:t>56</a:t>
            </a:fld>
            <a:r>
              <a:rPr lang="en-US" smtClean="0"/>
              <a:t>/22</a:t>
            </a:r>
            <a:endParaRPr lang="en-US" dirty="0"/>
          </a:p>
        </p:txBody>
      </p:sp>
    </p:spTree>
    <p:extLst>
      <p:ext uri="{BB962C8B-B14F-4D97-AF65-F5344CB8AC3E}">
        <p14:creationId xmlns:p14="http://schemas.microsoft.com/office/powerpoint/2010/main" val="258844803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7132" y="2379838"/>
            <a:ext cx="5126868" cy="44781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Optics design</a:t>
            </a:r>
            <a:endParaRPr lang="en-GB" sz="3600" dirty="0">
              <a:solidFill>
                <a:srgbClr val="FFFF00"/>
              </a:solidFill>
            </a:endParaRP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793" y="3124200"/>
            <a:ext cx="4177937" cy="3550744"/>
          </a:xfrm>
          <a:prstGeom prst="rect">
            <a:avLst/>
          </a:prstGeom>
        </p:spPr>
      </p:pic>
      <p:cxnSp>
        <p:nvCxnSpPr>
          <p:cNvPr id="5" name="Straight Connector 4"/>
          <p:cNvCxnSpPr/>
          <p:nvPr/>
        </p:nvCxnSpPr>
        <p:spPr>
          <a:xfrm flipH="1">
            <a:off x="885598" y="1596753"/>
            <a:ext cx="9058" cy="1430876"/>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109464" y="533400"/>
            <a:ext cx="7815336" cy="936104"/>
          </a:xfrm>
          <a:prstGeom prst="roundRect">
            <a:avLst>
              <a:gd name="adj" fmla="val 5379"/>
            </a:avLst>
          </a:prstGeom>
        </p:spPr>
        <p:style>
          <a:lnRef idx="1">
            <a:schemeClr val="accent4"/>
          </a:lnRef>
          <a:fillRef idx="2">
            <a:schemeClr val="accent4"/>
          </a:fillRef>
          <a:effectRef idx="1">
            <a:schemeClr val="accent4"/>
          </a:effectRef>
          <a:fontRef idx="minor">
            <a:schemeClr val="dk1"/>
          </a:fontRef>
        </p:style>
        <p:txBody>
          <a:bodyPr rtlCol="0" anchor="ctr"/>
          <a:lstStyle/>
          <a:p>
            <a:r>
              <a:rPr lang="en-GB" b="1" dirty="0" smtClean="0"/>
              <a:t>Objective:</a:t>
            </a:r>
            <a:r>
              <a:rPr lang="en-GB" dirty="0" smtClean="0"/>
              <a:t> Transport the beam trough the </a:t>
            </a:r>
            <a:r>
              <a:rPr lang="en-GB" dirty="0" err="1"/>
              <a:t>L</a:t>
            </a:r>
            <a:r>
              <a:rPr lang="en-GB" dirty="0" err="1" smtClean="0"/>
              <a:t>inac</a:t>
            </a:r>
            <a:r>
              <a:rPr lang="en-GB" dirty="0" smtClean="0"/>
              <a:t> up to the structure requiring…</a:t>
            </a:r>
          </a:p>
          <a:p>
            <a:r>
              <a:rPr lang="en-GB" dirty="0"/>
              <a:t> </a:t>
            </a:r>
            <a:r>
              <a:rPr lang="en-GB" dirty="0" smtClean="0"/>
              <a:t>-  Full transmission efficiency</a:t>
            </a:r>
          </a:p>
          <a:p>
            <a:r>
              <a:rPr lang="en-GB" dirty="0" smtClean="0"/>
              <a:t> -  Minimum beam size on average inside the structure</a:t>
            </a:r>
            <a:endParaRPr lang="en-GB" dirty="0"/>
          </a:p>
        </p:txBody>
      </p:sp>
      <p:sp>
        <p:nvSpPr>
          <p:cNvPr id="9" name="Rectangle 8"/>
          <p:cNvSpPr/>
          <p:nvPr/>
        </p:nvSpPr>
        <p:spPr>
          <a:xfrm>
            <a:off x="3657600" y="1600200"/>
            <a:ext cx="5105400" cy="742899"/>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dirty="0" smtClean="0"/>
              <a:t>Maximize relative distances between aperture and beam size (M. </a:t>
            </a:r>
            <a:r>
              <a:rPr lang="en-GB" dirty="0" err="1" smtClean="0"/>
              <a:t>Dayyani</a:t>
            </a:r>
            <a:r>
              <a:rPr lang="en-GB" dirty="0" smtClean="0"/>
              <a:t>). MAD model by F. </a:t>
            </a:r>
            <a:r>
              <a:rPr lang="en-GB" dirty="0" err="1" smtClean="0"/>
              <a:t>Tecker</a:t>
            </a:r>
            <a:r>
              <a:rPr lang="en-GB" dirty="0"/>
              <a:t>.</a:t>
            </a:r>
          </a:p>
        </p:txBody>
      </p:sp>
      <p:cxnSp>
        <p:nvCxnSpPr>
          <p:cNvPr id="11" name="Straight Connector 10"/>
          <p:cNvCxnSpPr/>
          <p:nvPr/>
        </p:nvCxnSpPr>
        <p:spPr>
          <a:xfrm>
            <a:off x="3314162" y="1596753"/>
            <a:ext cx="0" cy="1430876"/>
          </a:xfrm>
          <a:prstGeom prst="line">
            <a:avLst/>
          </a:prstGeom>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545504" y="228600"/>
            <a:ext cx="6336704" cy="4095173"/>
            <a:chOff x="1835696" y="1062019"/>
            <a:chExt cx="6336704" cy="4095173"/>
          </a:xfrm>
        </p:grpSpPr>
        <p:sp>
          <p:nvSpPr>
            <p:cNvPr id="15" name="Flowchart: Manual Input 14"/>
            <p:cNvSpPr/>
            <p:nvPr/>
          </p:nvSpPr>
          <p:spPr>
            <a:xfrm>
              <a:off x="3257740" y="3501008"/>
              <a:ext cx="2437622" cy="351709"/>
            </a:xfrm>
            <a:prstGeom prst="flowChartManualInpu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p:cNvGrpSpPr/>
            <p:nvPr/>
          </p:nvGrpSpPr>
          <p:grpSpPr>
            <a:xfrm>
              <a:off x="1835696" y="1062019"/>
              <a:ext cx="6336704" cy="4095173"/>
              <a:chOff x="1835696" y="1062019"/>
              <a:chExt cx="6336704" cy="4095173"/>
            </a:xfrm>
          </p:grpSpPr>
          <p:grpSp>
            <p:nvGrpSpPr>
              <p:cNvPr id="20" name="Group 19"/>
              <p:cNvGrpSpPr/>
              <p:nvPr/>
            </p:nvGrpSpPr>
            <p:grpSpPr>
              <a:xfrm>
                <a:off x="1835696" y="1062019"/>
                <a:ext cx="6336704" cy="4095173"/>
                <a:chOff x="1835696" y="1062019"/>
                <a:chExt cx="6336704" cy="4095173"/>
              </a:xfrm>
            </p:grpSpPr>
            <p:sp>
              <p:nvSpPr>
                <p:cNvPr id="28" name="Arc 27"/>
                <p:cNvSpPr/>
                <p:nvPr/>
              </p:nvSpPr>
              <p:spPr>
                <a:xfrm rot="10800000">
                  <a:off x="1835696" y="1062019"/>
                  <a:ext cx="6336704" cy="2006942"/>
                </a:xfrm>
                <a:prstGeom prst="arc">
                  <a:avLst>
                    <a:gd name="adj1" fmla="val 13560095"/>
                    <a:gd name="adj2" fmla="val 20247717"/>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9" name="Arc 28"/>
                <p:cNvSpPr/>
                <p:nvPr/>
              </p:nvSpPr>
              <p:spPr>
                <a:xfrm>
                  <a:off x="1835696" y="3150250"/>
                  <a:ext cx="6336704" cy="2006942"/>
                </a:xfrm>
                <a:prstGeom prst="arc">
                  <a:avLst>
                    <a:gd name="adj1" fmla="val 12161608"/>
                    <a:gd name="adj2" fmla="val 18863837"/>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cxnSp>
            <p:nvCxnSpPr>
              <p:cNvPr id="21" name="Straight Arrow Connector 20"/>
              <p:cNvCxnSpPr/>
              <p:nvPr/>
            </p:nvCxnSpPr>
            <p:spPr>
              <a:xfrm flipV="1">
                <a:off x="3779912" y="3231448"/>
                <a:ext cx="0" cy="288032"/>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4283968" y="3194504"/>
                <a:ext cx="0" cy="324976"/>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4788024" y="3176032"/>
                <a:ext cx="0" cy="343448"/>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5220072" y="3159440"/>
                <a:ext cx="0" cy="341568"/>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3275856" y="3320048"/>
                <a:ext cx="6298" cy="252968"/>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5689064" y="3176972"/>
                <a:ext cx="6298" cy="324036"/>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sp>
            <p:nvSpPr>
              <p:cNvPr id="27" name="Flowchart: Manual Input 26"/>
              <p:cNvSpPr/>
              <p:nvPr/>
            </p:nvSpPr>
            <p:spPr>
              <a:xfrm>
                <a:off x="3275856" y="2383944"/>
                <a:ext cx="2419506" cy="351709"/>
              </a:xfrm>
              <a:prstGeom prst="flowChartManualInput">
                <a:avLst/>
              </a:prstGeom>
              <a:solidFill>
                <a:schemeClr val="bg1">
                  <a:lumMod val="75000"/>
                </a:schemeClr>
              </a:solidFill>
              <a:ln>
                <a:solidFill>
                  <a:schemeClr val="tx1"/>
                </a:solidFill>
              </a:ln>
              <a:scene3d>
                <a:camera prst="orthographicFront">
                  <a:rot lat="108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7" name="TextBox 16"/>
            <p:cNvSpPr txBox="1"/>
            <p:nvPr/>
          </p:nvSpPr>
          <p:spPr>
            <a:xfrm>
              <a:off x="3995936" y="2348880"/>
              <a:ext cx="1296144" cy="369332"/>
            </a:xfrm>
            <a:prstGeom prst="rect">
              <a:avLst/>
            </a:prstGeom>
            <a:noFill/>
          </p:spPr>
          <p:txBody>
            <a:bodyPr wrap="square" rtlCol="0">
              <a:spAutoFit/>
            </a:bodyPr>
            <a:lstStyle/>
            <a:p>
              <a:r>
                <a:rPr lang="en-GB" dirty="0" smtClean="0">
                  <a:solidFill>
                    <a:schemeClr val="bg1"/>
                  </a:solidFill>
                </a:rPr>
                <a:t>Structure</a:t>
              </a:r>
              <a:endParaRPr lang="en-GB" dirty="0">
                <a:solidFill>
                  <a:schemeClr val="bg1"/>
                </a:solidFill>
              </a:endParaRPr>
            </a:p>
          </p:txBody>
        </p:sp>
        <p:sp>
          <p:nvSpPr>
            <p:cNvPr id="18" name="TextBox 17"/>
            <p:cNvSpPr txBox="1"/>
            <p:nvPr/>
          </p:nvSpPr>
          <p:spPr>
            <a:xfrm>
              <a:off x="3995936" y="3491716"/>
              <a:ext cx="1296144" cy="369332"/>
            </a:xfrm>
            <a:prstGeom prst="rect">
              <a:avLst/>
            </a:prstGeom>
            <a:noFill/>
          </p:spPr>
          <p:txBody>
            <a:bodyPr wrap="square" rtlCol="0">
              <a:spAutoFit/>
            </a:bodyPr>
            <a:lstStyle/>
            <a:p>
              <a:r>
                <a:rPr lang="en-GB" dirty="0" smtClean="0">
                  <a:solidFill>
                    <a:schemeClr val="bg1"/>
                  </a:solidFill>
                </a:rPr>
                <a:t>Structure</a:t>
              </a:r>
              <a:endParaRPr lang="en-GB" dirty="0">
                <a:solidFill>
                  <a:schemeClr val="bg1"/>
                </a:solidFill>
              </a:endParaRPr>
            </a:p>
          </p:txBody>
        </p:sp>
        <p:sp>
          <p:nvSpPr>
            <p:cNvPr id="19" name="TextBox 18"/>
            <p:cNvSpPr txBox="1"/>
            <p:nvPr/>
          </p:nvSpPr>
          <p:spPr>
            <a:xfrm>
              <a:off x="2339752" y="2915652"/>
              <a:ext cx="1800200" cy="369332"/>
            </a:xfrm>
            <a:prstGeom prst="rect">
              <a:avLst/>
            </a:prstGeom>
            <a:noFill/>
          </p:spPr>
          <p:txBody>
            <a:bodyPr wrap="square" rtlCol="0">
              <a:spAutoFit/>
            </a:bodyPr>
            <a:lstStyle/>
            <a:p>
              <a:r>
                <a:rPr lang="en-GB" dirty="0" smtClean="0">
                  <a:solidFill>
                    <a:srgbClr val="FF0000"/>
                  </a:solidFill>
                </a:rPr>
                <a:t>Beam envelope</a:t>
              </a:r>
              <a:endParaRPr lang="en-GB" dirty="0">
                <a:solidFill>
                  <a:srgbClr val="FF0000"/>
                </a:solidFill>
              </a:endParaRPr>
            </a:p>
          </p:txBody>
        </p:sp>
      </p:grpSp>
      <p:sp>
        <p:nvSpPr>
          <p:cNvPr id="8" name="Down Arrow 7"/>
          <p:cNvSpPr/>
          <p:nvPr/>
        </p:nvSpPr>
        <p:spPr>
          <a:xfrm>
            <a:off x="3192324" y="3429277"/>
            <a:ext cx="132989" cy="2742923"/>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cxnSp>
        <p:nvCxnSpPr>
          <p:cNvPr id="31" name="Straight Arrow Connector 30"/>
          <p:cNvCxnSpPr/>
          <p:nvPr/>
        </p:nvCxnSpPr>
        <p:spPr>
          <a:xfrm>
            <a:off x="2622848" y="2843443"/>
            <a:ext cx="636660" cy="259916"/>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36" name="Folded Corner 35"/>
          <p:cNvSpPr/>
          <p:nvPr/>
        </p:nvSpPr>
        <p:spPr>
          <a:xfrm rot="21298501">
            <a:off x="4781887" y="3733321"/>
            <a:ext cx="1790026" cy="1391178"/>
          </a:xfrm>
          <a:prstGeom prst="foldedCorner">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2"/>
                </a:solidFill>
                <a:latin typeface="Bradley Hand ITC" panose="03070402050302030203" pitchFamily="66" charset="0"/>
              </a:rPr>
              <a:t>Re-matched optics for last running</a:t>
            </a:r>
          </a:p>
          <a:p>
            <a:pPr algn="ctr"/>
            <a:r>
              <a:rPr lang="en-GB" b="1" dirty="0" err="1" smtClean="0">
                <a:solidFill>
                  <a:schemeClr val="tx2"/>
                </a:solidFill>
                <a:latin typeface="Bradley Hand ITC" panose="03070402050302030203" pitchFamily="66" charset="0"/>
              </a:rPr>
              <a:t>Linac+dogleg</a:t>
            </a:r>
            <a:endParaRPr lang="en-GB" b="1" dirty="0">
              <a:solidFill>
                <a:schemeClr val="tx2"/>
              </a:solidFill>
              <a:latin typeface="Bradley Hand ITC" panose="03070402050302030203" pitchFamily="66" charset="0"/>
            </a:endParaRPr>
          </a:p>
        </p:txBody>
      </p:sp>
      <p:sp>
        <p:nvSpPr>
          <p:cNvPr id="4" name="Slide Number Placeholder 3"/>
          <p:cNvSpPr>
            <a:spLocks noGrp="1"/>
          </p:cNvSpPr>
          <p:nvPr>
            <p:ph type="sldNum" sz="quarter" idx="4"/>
          </p:nvPr>
        </p:nvSpPr>
        <p:spPr/>
        <p:txBody>
          <a:bodyPr/>
          <a:lstStyle/>
          <a:p>
            <a:fld id="{B6F15528-21DE-4FAA-801E-634DDDAF4B2B}" type="slidenum">
              <a:rPr lang="en-US" smtClean="0"/>
              <a:pPr/>
              <a:t>57</a:t>
            </a:fld>
            <a:r>
              <a:rPr lang="en-US" smtClean="0"/>
              <a:t>/22</a:t>
            </a:r>
            <a:endParaRPr lang="en-US" dirty="0"/>
          </a:p>
        </p:txBody>
      </p:sp>
    </p:spTree>
    <p:extLst>
      <p:ext uri="{BB962C8B-B14F-4D97-AF65-F5344CB8AC3E}">
        <p14:creationId xmlns:p14="http://schemas.microsoft.com/office/powerpoint/2010/main" val="203748231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Phase I Results: Running of May 2013</a:t>
            </a:r>
            <a:endParaRPr lang="en-GB" sz="3600" dirty="0">
              <a:solidFill>
                <a:srgbClr val="FFFF00"/>
              </a:solidFill>
            </a:endParaRPr>
          </a:p>
        </p:txBody>
      </p:sp>
      <p:pic>
        <p:nvPicPr>
          <p:cNvPr id="27" name="Picture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86784"/>
            <a:ext cx="9144000" cy="5837816"/>
          </a:xfrm>
          <a:prstGeom prst="rect">
            <a:avLst/>
          </a:prstGeom>
        </p:spPr>
      </p:pic>
      <p:sp>
        <p:nvSpPr>
          <p:cNvPr id="29" name="TextBox 28"/>
          <p:cNvSpPr txBox="1"/>
          <p:nvPr/>
        </p:nvSpPr>
        <p:spPr>
          <a:xfrm>
            <a:off x="6324600" y="2819400"/>
            <a:ext cx="2590800" cy="1477328"/>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GB" dirty="0" smtClean="0"/>
              <a:t>Measured power scaled down by 3dB.</a:t>
            </a:r>
          </a:p>
          <a:p>
            <a:endParaRPr lang="en-GB" dirty="0" smtClean="0"/>
          </a:p>
          <a:p>
            <a:r>
              <a:rPr lang="en-GB" dirty="0" smtClean="0"/>
              <a:t>Shape reproduced…</a:t>
            </a:r>
          </a:p>
          <a:p>
            <a:r>
              <a:rPr lang="en-GB" dirty="0" smtClean="0"/>
              <a:t>…but error in calibration</a:t>
            </a:r>
            <a:endParaRPr lang="en-GB" dirty="0"/>
          </a:p>
        </p:txBody>
      </p:sp>
      <p:sp>
        <p:nvSpPr>
          <p:cNvPr id="3" name="Slide Number Placeholder 2"/>
          <p:cNvSpPr>
            <a:spLocks noGrp="1"/>
          </p:cNvSpPr>
          <p:nvPr>
            <p:ph type="sldNum" sz="quarter" idx="4"/>
          </p:nvPr>
        </p:nvSpPr>
        <p:spPr/>
        <p:txBody>
          <a:bodyPr/>
          <a:lstStyle/>
          <a:p>
            <a:fld id="{B6F15528-21DE-4FAA-801E-634DDDAF4B2B}" type="slidenum">
              <a:rPr lang="en-US" smtClean="0"/>
              <a:pPr/>
              <a:t>58</a:t>
            </a:fld>
            <a:r>
              <a:rPr lang="en-US" smtClean="0"/>
              <a:t>/22</a:t>
            </a:r>
            <a:endParaRPr lang="en-US" dirty="0"/>
          </a:p>
        </p:txBody>
      </p:sp>
    </p:spTree>
    <p:extLst>
      <p:ext uri="{BB962C8B-B14F-4D97-AF65-F5344CB8AC3E}">
        <p14:creationId xmlns:p14="http://schemas.microsoft.com/office/powerpoint/2010/main" val="29432279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Backup</a:t>
            </a:r>
            <a:endParaRPr lang="en-GB" sz="3600" dirty="0">
              <a:solidFill>
                <a:srgbClr val="FFFF00"/>
              </a:solidFill>
            </a:endParaRPr>
          </a:p>
        </p:txBody>
      </p:sp>
      <p:pic>
        <p:nvPicPr>
          <p:cNvPr id="7" name="Picture 2" descr="\\CERN\dfs\Workspaces\w\Wuensch\Calculations and experiments\gradient summary\BDR_Graph_30_08_2012.pn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l="3468" r="8141"/>
          <a:stretch/>
        </p:blipFill>
        <p:spPr bwMode="auto">
          <a:xfrm>
            <a:off x="416496" y="1140877"/>
            <a:ext cx="8539688" cy="5336124"/>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144688" y="636821"/>
            <a:ext cx="6480720" cy="830997"/>
          </a:xfrm>
          <a:prstGeom prst="rect">
            <a:avLst/>
          </a:prstGeom>
        </p:spPr>
        <p:txBody>
          <a:bodyPr wrap="square">
            <a:spAutoFit/>
          </a:bodyPr>
          <a:lstStyle/>
          <a:p>
            <a:pPr algn="ctr"/>
            <a:r>
              <a:rPr lang="en-GB" sz="2400" dirty="0" smtClean="0"/>
              <a:t>Accelerating </a:t>
            </a:r>
            <a:r>
              <a:rPr lang="en-GB" sz="2400" dirty="0"/>
              <a:t>gradients achieved in tests. </a:t>
            </a:r>
          </a:p>
          <a:p>
            <a:pPr algn="ctr"/>
            <a:r>
              <a:rPr lang="en-GB" sz="2400" dirty="0"/>
              <a:t>Status: 4-9-2012</a:t>
            </a:r>
          </a:p>
        </p:txBody>
      </p:sp>
      <p:grpSp>
        <p:nvGrpSpPr>
          <p:cNvPr id="9" name="Group 8"/>
          <p:cNvGrpSpPr/>
          <p:nvPr/>
        </p:nvGrpSpPr>
        <p:grpSpPr>
          <a:xfrm>
            <a:off x="2226889" y="2628336"/>
            <a:ext cx="3388720" cy="1180603"/>
            <a:chOff x="2226889" y="2324172"/>
            <a:chExt cx="3388720" cy="1180602"/>
          </a:xfrm>
        </p:grpSpPr>
        <p:sp>
          <p:nvSpPr>
            <p:cNvPr id="10" name="Oval 9"/>
            <p:cNvSpPr/>
            <p:nvPr/>
          </p:nvSpPr>
          <p:spPr>
            <a:xfrm>
              <a:off x="2226889" y="3360774"/>
              <a:ext cx="144000" cy="144000"/>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p:cNvSpPr/>
            <p:nvPr/>
          </p:nvSpPr>
          <p:spPr>
            <a:xfrm>
              <a:off x="2335696" y="2693504"/>
              <a:ext cx="3279913" cy="755374"/>
            </a:xfrm>
            <a:custGeom>
              <a:avLst/>
              <a:gdLst>
                <a:gd name="connsiteX0" fmla="*/ 3279913 w 3279913"/>
                <a:gd name="connsiteY0" fmla="*/ 755374 h 755374"/>
                <a:gd name="connsiteX1" fmla="*/ 2623930 w 3279913"/>
                <a:gd name="connsiteY1" fmla="*/ 347870 h 755374"/>
                <a:gd name="connsiteX2" fmla="*/ 1948069 w 3279913"/>
                <a:gd name="connsiteY2" fmla="*/ 79513 h 755374"/>
                <a:gd name="connsiteX3" fmla="*/ 1282147 w 3279913"/>
                <a:gd name="connsiteY3" fmla="*/ 0 h 755374"/>
                <a:gd name="connsiteX4" fmla="*/ 854765 w 3279913"/>
                <a:gd name="connsiteY4" fmla="*/ 79513 h 755374"/>
                <a:gd name="connsiteX5" fmla="*/ 347869 w 3279913"/>
                <a:gd name="connsiteY5" fmla="*/ 367748 h 755374"/>
                <a:gd name="connsiteX6" fmla="*/ 119269 w 3279913"/>
                <a:gd name="connsiteY6" fmla="*/ 566531 h 755374"/>
                <a:gd name="connsiteX7" fmla="*/ 0 w 3279913"/>
                <a:gd name="connsiteY7" fmla="*/ 695739 h 75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9913" h="755374">
                  <a:moveTo>
                    <a:pt x="3279913" y="755374"/>
                  </a:moveTo>
                  <a:cubicBezTo>
                    <a:pt x="3062908" y="607943"/>
                    <a:pt x="2845904" y="460513"/>
                    <a:pt x="2623930" y="347870"/>
                  </a:cubicBezTo>
                  <a:cubicBezTo>
                    <a:pt x="2401956" y="235227"/>
                    <a:pt x="2171699" y="137491"/>
                    <a:pt x="1948069" y="79513"/>
                  </a:cubicBezTo>
                  <a:cubicBezTo>
                    <a:pt x="1724438" y="21535"/>
                    <a:pt x="1464364" y="0"/>
                    <a:pt x="1282147" y="0"/>
                  </a:cubicBezTo>
                  <a:cubicBezTo>
                    <a:pt x="1099930" y="0"/>
                    <a:pt x="1010478" y="18222"/>
                    <a:pt x="854765" y="79513"/>
                  </a:cubicBezTo>
                  <a:cubicBezTo>
                    <a:pt x="699052" y="140804"/>
                    <a:pt x="470452" y="286578"/>
                    <a:pt x="347869" y="367748"/>
                  </a:cubicBezTo>
                  <a:cubicBezTo>
                    <a:pt x="225286" y="448918"/>
                    <a:pt x="177247" y="511866"/>
                    <a:pt x="119269" y="566531"/>
                  </a:cubicBezTo>
                  <a:cubicBezTo>
                    <a:pt x="61291" y="621196"/>
                    <a:pt x="30645" y="658467"/>
                    <a:pt x="0" y="695739"/>
                  </a:cubicBezTo>
                </a:path>
              </a:pathLst>
            </a:custGeom>
            <a:noFill/>
            <a:ln w="19050">
              <a:solidFill>
                <a:srgbClr val="0000FF"/>
              </a:solidFill>
              <a:prstDash val="lgDash"/>
              <a:headEnd type="none"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3296816" y="2324172"/>
              <a:ext cx="829073" cy="369332"/>
            </a:xfrm>
            <a:prstGeom prst="rect">
              <a:avLst/>
            </a:prstGeom>
            <a:noFill/>
          </p:spPr>
          <p:txBody>
            <a:bodyPr wrap="none" rtlCol="0">
              <a:spAutoFit/>
            </a:bodyPr>
            <a:lstStyle/>
            <a:p>
              <a:r>
                <a:rPr lang="en-GB" dirty="0" smtClean="0">
                  <a:solidFill>
                    <a:srgbClr val="0000FF"/>
                  </a:solidFill>
                </a:rPr>
                <a:t>loaded</a:t>
              </a:r>
              <a:endParaRPr lang="en-GB" dirty="0">
                <a:solidFill>
                  <a:srgbClr val="0000FF"/>
                </a:solidFill>
              </a:endParaRPr>
            </a:p>
          </p:txBody>
        </p:sp>
      </p:grpSp>
      <p:sp>
        <p:nvSpPr>
          <p:cNvPr id="3" name="Slide Number Placeholder 2"/>
          <p:cNvSpPr>
            <a:spLocks noGrp="1"/>
          </p:cNvSpPr>
          <p:nvPr>
            <p:ph type="sldNum" sz="quarter" idx="4"/>
          </p:nvPr>
        </p:nvSpPr>
        <p:spPr/>
        <p:txBody>
          <a:bodyPr/>
          <a:lstStyle/>
          <a:p>
            <a:fld id="{B6F15528-21DE-4FAA-801E-634DDDAF4B2B}" type="slidenum">
              <a:rPr lang="en-US" smtClean="0"/>
              <a:pPr/>
              <a:t>59</a:t>
            </a:fld>
            <a:r>
              <a:rPr lang="en-US" smtClean="0"/>
              <a:t>/22</a:t>
            </a:r>
            <a:endParaRPr lang="en-US" dirty="0"/>
          </a:p>
        </p:txBody>
      </p:sp>
    </p:spTree>
    <p:extLst>
      <p:ext uri="{BB962C8B-B14F-4D97-AF65-F5344CB8AC3E}">
        <p14:creationId xmlns:p14="http://schemas.microsoft.com/office/powerpoint/2010/main" val="1173003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Chart 18"/>
          <p:cNvGraphicFramePr>
            <a:graphicFrameLocks/>
          </p:cNvGraphicFramePr>
          <p:nvPr>
            <p:extLst/>
          </p:nvPr>
        </p:nvGraphicFramePr>
        <p:xfrm>
          <a:off x="4648201" y="762000"/>
          <a:ext cx="5486400" cy="3842266"/>
        </p:xfrm>
        <a:graphic>
          <a:graphicData uri="http://schemas.openxmlformats.org/drawingml/2006/chart">
            <c:chart xmlns:c="http://schemas.openxmlformats.org/drawingml/2006/chart" xmlns:r="http://schemas.openxmlformats.org/officeDocument/2006/relationships" r:id="rId3"/>
          </a:graphicData>
        </a:graphic>
      </p:graphicFrame>
      <p:grpSp>
        <p:nvGrpSpPr>
          <p:cNvPr id="20" name="Group 19"/>
          <p:cNvGrpSpPr/>
          <p:nvPr/>
        </p:nvGrpSpPr>
        <p:grpSpPr>
          <a:xfrm>
            <a:off x="0" y="2438400"/>
            <a:ext cx="4343400" cy="4090141"/>
            <a:chOff x="133026" y="2649033"/>
            <a:chExt cx="4343400" cy="4090141"/>
          </a:xfrm>
        </p:grpSpPr>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026" y="2649033"/>
              <a:ext cx="4343400" cy="4090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Oval 15"/>
            <p:cNvSpPr/>
            <p:nvPr/>
          </p:nvSpPr>
          <p:spPr>
            <a:xfrm>
              <a:off x="1817810" y="5677185"/>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p:cNvSpPr txBox="1"/>
            <p:nvPr/>
          </p:nvSpPr>
          <p:spPr>
            <a:xfrm>
              <a:off x="1894982" y="4038600"/>
              <a:ext cx="1133644" cy="307777"/>
            </a:xfrm>
            <a:prstGeom prst="rect">
              <a:avLst/>
            </a:prstGeom>
            <a:noFill/>
          </p:spPr>
          <p:txBody>
            <a:bodyPr wrap="none" rtlCol="0">
              <a:spAutoFit/>
            </a:bodyPr>
            <a:lstStyle/>
            <a:p>
              <a:r>
                <a:rPr lang="en-GB" sz="1400" dirty="0" smtClean="0">
                  <a:solidFill>
                    <a:srgbClr val="FF0000"/>
                  </a:solidFill>
                </a:rPr>
                <a:t>CLIC nominal</a:t>
              </a:r>
              <a:endParaRPr lang="en-GB" sz="1400" dirty="0">
                <a:solidFill>
                  <a:srgbClr val="FF0000"/>
                </a:solidFill>
              </a:endParaRPr>
            </a:p>
          </p:txBody>
        </p:sp>
        <p:sp>
          <p:nvSpPr>
            <p:cNvPr id="18" name="Oval 17"/>
            <p:cNvSpPr/>
            <p:nvPr/>
          </p:nvSpPr>
          <p:spPr>
            <a:xfrm>
              <a:off x="827372" y="5677185"/>
              <a:ext cx="144016" cy="15388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Beam loading effect</a:t>
            </a:r>
            <a:endParaRPr lang="en-GB" sz="3600" dirty="0">
              <a:solidFill>
                <a:srgbClr val="FFFF00"/>
              </a:solidFill>
            </a:endParaRPr>
          </a:p>
        </p:txBody>
      </p:sp>
      <p:sp>
        <p:nvSpPr>
          <p:cNvPr id="21" name="TextBox 20"/>
          <p:cNvSpPr txBox="1"/>
          <p:nvPr/>
        </p:nvSpPr>
        <p:spPr>
          <a:xfrm>
            <a:off x="470779" y="1106269"/>
            <a:ext cx="3720221" cy="646331"/>
          </a:xfrm>
          <a:prstGeom prst="rect">
            <a:avLst/>
          </a:prstGeom>
          <a:noFill/>
        </p:spPr>
        <p:txBody>
          <a:bodyPr wrap="square" rtlCol="0">
            <a:spAutoFit/>
          </a:bodyPr>
          <a:lstStyle/>
          <a:p>
            <a:r>
              <a:rPr lang="en-GB" dirty="0" smtClean="0"/>
              <a:t>Beam Loading modifies the gradient distribution along the structure</a:t>
            </a:r>
            <a:endParaRPr lang="en-GB" dirty="0"/>
          </a:p>
        </p:txBody>
      </p:sp>
      <p:sp>
        <p:nvSpPr>
          <p:cNvPr id="6" name="TextBox 5"/>
          <p:cNvSpPr txBox="1"/>
          <p:nvPr/>
        </p:nvSpPr>
        <p:spPr>
          <a:xfrm rot="16200000">
            <a:off x="3549134" y="1872735"/>
            <a:ext cx="1981200" cy="369332"/>
          </a:xfrm>
          <a:prstGeom prst="rect">
            <a:avLst/>
          </a:prstGeom>
          <a:noFill/>
        </p:spPr>
        <p:txBody>
          <a:bodyPr wrap="square" rtlCol="0">
            <a:spAutoFit/>
          </a:bodyPr>
          <a:lstStyle/>
          <a:p>
            <a:r>
              <a:rPr lang="en-GB" dirty="0" smtClean="0"/>
              <a:t>Gradient, MV/m</a:t>
            </a:r>
            <a:endParaRPr lang="fr-FR" dirty="0"/>
          </a:p>
        </p:txBody>
      </p:sp>
      <p:sp>
        <p:nvSpPr>
          <p:cNvPr id="8" name="TextBox 7"/>
          <p:cNvSpPr txBox="1"/>
          <p:nvPr/>
        </p:nvSpPr>
        <p:spPr>
          <a:xfrm>
            <a:off x="6424839" y="4419600"/>
            <a:ext cx="1118961" cy="369332"/>
          </a:xfrm>
          <a:prstGeom prst="rect">
            <a:avLst/>
          </a:prstGeom>
          <a:noFill/>
        </p:spPr>
        <p:txBody>
          <a:bodyPr wrap="none" rtlCol="0">
            <a:spAutoFit/>
          </a:bodyPr>
          <a:lstStyle/>
          <a:p>
            <a:r>
              <a:rPr lang="en-GB" dirty="0" smtClean="0"/>
              <a:t>Length, m</a:t>
            </a:r>
            <a:endParaRPr lang="fr-FR" dirty="0"/>
          </a:p>
        </p:txBody>
      </p:sp>
      <p:sp>
        <p:nvSpPr>
          <p:cNvPr id="11" name="Rectangle 10"/>
          <p:cNvSpPr/>
          <p:nvPr/>
        </p:nvSpPr>
        <p:spPr>
          <a:xfrm>
            <a:off x="5334000" y="3257145"/>
            <a:ext cx="1219200" cy="78145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I = 0.6 A</a:t>
            </a:r>
          </a:p>
          <a:p>
            <a:r>
              <a:rPr lang="en-GB" dirty="0" smtClean="0">
                <a:solidFill>
                  <a:schemeClr val="tx1"/>
                </a:solidFill>
              </a:rPr>
              <a:t>P ~ 43 MW</a:t>
            </a:r>
            <a:endParaRPr lang="fr-FR" dirty="0">
              <a:solidFill>
                <a:schemeClr val="tx1"/>
              </a:solidFill>
            </a:endParaRPr>
          </a:p>
        </p:txBody>
      </p:sp>
      <p:sp>
        <p:nvSpPr>
          <p:cNvPr id="26" name="Oval 25"/>
          <p:cNvSpPr/>
          <p:nvPr/>
        </p:nvSpPr>
        <p:spPr>
          <a:xfrm>
            <a:off x="2608444" y="4158405"/>
            <a:ext cx="144016" cy="144016"/>
          </a:xfrm>
          <a:prstGeom prst="ellipse">
            <a:avLst/>
          </a:prstGeom>
          <a:solidFill>
            <a:schemeClr val="tx2">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ounded Rectangle 21"/>
          <p:cNvSpPr/>
          <p:nvPr/>
        </p:nvSpPr>
        <p:spPr>
          <a:xfrm>
            <a:off x="5181600" y="5181600"/>
            <a:ext cx="3429000" cy="1066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The beam loading modifies the gradient profile</a:t>
            </a:r>
            <a:endParaRPr lang="fr-FR" dirty="0"/>
          </a:p>
        </p:txBody>
      </p:sp>
    </p:spTree>
    <p:extLst>
      <p:ext uri="{BB962C8B-B14F-4D97-AF65-F5344CB8AC3E}">
        <p14:creationId xmlns:p14="http://schemas.microsoft.com/office/powerpoint/2010/main" val="229114832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054" y="1393962"/>
            <a:ext cx="3646151" cy="5464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8788" y="2170886"/>
            <a:ext cx="1728192" cy="31819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041032" y="470632"/>
            <a:ext cx="3022687" cy="923330"/>
          </a:xfrm>
          <a:prstGeom prst="rect">
            <a:avLst/>
          </a:prstGeom>
          <a:noFill/>
        </p:spPr>
        <p:txBody>
          <a:bodyPr wrap="none" rtlCol="0">
            <a:spAutoFit/>
          </a:bodyPr>
          <a:lstStyle/>
          <a:p>
            <a:r>
              <a:rPr lang="en-GB" dirty="0" smtClean="0"/>
              <a:t>Structure under test:</a:t>
            </a:r>
          </a:p>
          <a:p>
            <a:r>
              <a:rPr lang="en-GB" dirty="0" smtClean="0"/>
              <a:t>CERN’s T24 (</a:t>
            </a:r>
            <a:r>
              <a:rPr lang="en-GB" sz="1400" dirty="0"/>
              <a:t>12WNDSvg1.8 KEK </a:t>
            </a:r>
            <a:r>
              <a:rPr lang="en-GB" sz="1400" dirty="0" smtClean="0"/>
              <a:t>N1</a:t>
            </a:r>
            <a:r>
              <a:rPr lang="en-GB" dirty="0" smtClean="0"/>
              <a:t>)</a:t>
            </a:r>
          </a:p>
          <a:p>
            <a:r>
              <a:rPr lang="en-GB" dirty="0" smtClean="0"/>
              <a:t>No damping</a:t>
            </a:r>
            <a:endParaRPr lang="en-GB"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1203" y="3483735"/>
            <a:ext cx="3200148" cy="3263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07313" y="470633"/>
            <a:ext cx="3062503" cy="3192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0" y="0"/>
            <a:ext cx="91440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Backup (I. </a:t>
            </a:r>
            <a:r>
              <a:rPr lang="en-GB" sz="3600" dirty="0" err="1" smtClean="0">
                <a:solidFill>
                  <a:srgbClr val="FFFF00"/>
                </a:solidFill>
              </a:rPr>
              <a:t>Syrachev</a:t>
            </a:r>
            <a:r>
              <a:rPr lang="en-GB" sz="3600" dirty="0" smtClean="0">
                <a:solidFill>
                  <a:srgbClr val="FFFF00"/>
                </a:solidFill>
              </a:rPr>
              <a:t>. CLIC Workshop 2013)</a:t>
            </a:r>
            <a:endParaRPr lang="en-GB" sz="3600" dirty="0">
              <a:solidFill>
                <a:srgbClr val="FFFF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60</a:t>
            </a:fld>
            <a:endParaRPr lang="en-US"/>
          </a:p>
        </p:txBody>
      </p:sp>
    </p:spTree>
    <p:extLst>
      <p:ext uri="{BB962C8B-B14F-4D97-AF65-F5344CB8AC3E}">
        <p14:creationId xmlns:p14="http://schemas.microsoft.com/office/powerpoint/2010/main" val="188131787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cstate="print"/>
          <a:srcRect/>
          <a:stretch>
            <a:fillRect/>
          </a:stretch>
        </p:blipFill>
        <p:spPr bwMode="auto">
          <a:xfrm>
            <a:off x="4679913" y="972065"/>
            <a:ext cx="4120866" cy="2920203"/>
          </a:xfrm>
          <a:prstGeom prst="rect">
            <a:avLst/>
          </a:prstGeom>
          <a:noFill/>
          <a:ln w="9525">
            <a:noFill/>
            <a:miter lim="800000"/>
            <a:headEnd/>
            <a:tailEnd/>
          </a:ln>
          <a:effectLst/>
        </p:spPr>
      </p:pic>
      <p:pic>
        <p:nvPicPr>
          <p:cNvPr id="2050" name="Picture 2" descr="G:\Departments\AB\Projects\RF-PM CLIC activities\Projects\RF structure development\photos\20130116\Photo02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0520" y="613713"/>
            <a:ext cx="3533470" cy="2870944"/>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62794" y="1596831"/>
            <a:ext cx="1632806" cy="1565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p:nvPicPr>
        <p:blipFill>
          <a:blip r:embed="rId5" cstate="print"/>
          <a:srcRect/>
          <a:stretch>
            <a:fillRect/>
          </a:stretch>
        </p:blipFill>
        <p:spPr bwMode="auto">
          <a:xfrm>
            <a:off x="4679913" y="3945834"/>
            <a:ext cx="4109526" cy="2912167"/>
          </a:xfrm>
          <a:prstGeom prst="rect">
            <a:avLst/>
          </a:prstGeom>
          <a:noFill/>
          <a:ln w="9525">
            <a:noFill/>
            <a:miter lim="800000"/>
            <a:headEnd/>
            <a:tailEnd/>
          </a:ln>
          <a:effectLst/>
        </p:spPr>
      </p:pic>
      <p:sp>
        <p:nvSpPr>
          <p:cNvPr id="3" name="TextBox 2"/>
          <p:cNvSpPr txBox="1"/>
          <p:nvPr/>
        </p:nvSpPr>
        <p:spPr>
          <a:xfrm>
            <a:off x="5278136" y="5622189"/>
            <a:ext cx="3083971" cy="646331"/>
          </a:xfrm>
          <a:prstGeom prst="rect">
            <a:avLst/>
          </a:prstGeom>
          <a:noFill/>
        </p:spPr>
        <p:txBody>
          <a:bodyPr wrap="square" rtlCol="0">
            <a:spAutoFit/>
          </a:bodyPr>
          <a:lstStyle/>
          <a:p>
            <a:r>
              <a:rPr lang="en-GB" sz="1200" dirty="0" smtClean="0"/>
              <a:t>Insertion losses of the input/output waveguide network (splitter and bends) is -0.15 dB (</a:t>
            </a:r>
            <a:r>
              <a:rPr lang="en-GB" sz="1200" dirty="0" smtClean="0">
                <a:sym typeface="Symbol"/>
              </a:rPr>
              <a:t>=</a:t>
            </a:r>
            <a:r>
              <a:rPr lang="en-GB" sz="1200" dirty="0" smtClean="0"/>
              <a:t>0.967)</a:t>
            </a:r>
            <a:endParaRPr lang="en-GB" sz="1200" dirty="0"/>
          </a:p>
        </p:txBody>
      </p:sp>
      <p:pic>
        <p:nvPicPr>
          <p:cNvPr id="205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2" y="3787275"/>
            <a:ext cx="3655791" cy="294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715150" y="4186393"/>
            <a:ext cx="649537" cy="307777"/>
          </a:xfrm>
          <a:prstGeom prst="rect">
            <a:avLst/>
          </a:prstGeom>
          <a:noFill/>
        </p:spPr>
        <p:txBody>
          <a:bodyPr wrap="none" rtlCol="0">
            <a:spAutoFit/>
          </a:bodyPr>
          <a:lstStyle/>
          <a:p>
            <a:r>
              <a:rPr lang="en-GB" sz="1400" dirty="0" smtClean="0">
                <a:solidFill>
                  <a:srgbClr val="FF0000"/>
                </a:solidFill>
              </a:rPr>
              <a:t>-49.32</a:t>
            </a:r>
            <a:endParaRPr lang="en-GB" sz="1400" dirty="0">
              <a:solidFill>
                <a:srgbClr val="FF0000"/>
              </a:solidFill>
            </a:endParaRPr>
          </a:p>
        </p:txBody>
      </p:sp>
      <p:sp>
        <p:nvSpPr>
          <p:cNvPr id="10" name="TextBox 9"/>
          <p:cNvSpPr txBox="1"/>
          <p:nvPr/>
        </p:nvSpPr>
        <p:spPr>
          <a:xfrm>
            <a:off x="2756341" y="4790180"/>
            <a:ext cx="649537" cy="307777"/>
          </a:xfrm>
          <a:prstGeom prst="rect">
            <a:avLst/>
          </a:prstGeom>
          <a:noFill/>
        </p:spPr>
        <p:txBody>
          <a:bodyPr wrap="none" rtlCol="0">
            <a:spAutoFit/>
          </a:bodyPr>
          <a:lstStyle/>
          <a:p>
            <a:r>
              <a:rPr lang="en-GB" sz="1400" dirty="0" smtClean="0">
                <a:solidFill>
                  <a:srgbClr val="0000FF"/>
                </a:solidFill>
              </a:rPr>
              <a:t>-52.04</a:t>
            </a:r>
            <a:endParaRPr lang="en-GB" sz="1400" dirty="0">
              <a:solidFill>
                <a:srgbClr val="0000FF"/>
              </a:solidFill>
            </a:endParaRPr>
          </a:p>
        </p:txBody>
      </p:sp>
      <p:sp>
        <p:nvSpPr>
          <p:cNvPr id="11" name="Rectangle 10"/>
          <p:cNvSpPr/>
          <p:nvPr/>
        </p:nvSpPr>
        <p:spPr>
          <a:xfrm>
            <a:off x="0" y="0"/>
            <a:ext cx="91440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Calibration (I. </a:t>
            </a:r>
            <a:r>
              <a:rPr lang="en-GB" sz="3600" dirty="0" err="1" smtClean="0">
                <a:solidFill>
                  <a:srgbClr val="FFFF00"/>
                </a:solidFill>
              </a:rPr>
              <a:t>Syrachev</a:t>
            </a:r>
            <a:r>
              <a:rPr lang="en-GB" sz="3600" dirty="0" smtClean="0">
                <a:solidFill>
                  <a:srgbClr val="FFFF00"/>
                </a:solidFill>
              </a:rPr>
              <a:t>. CLIC Workshop 2013)</a:t>
            </a:r>
            <a:endParaRPr lang="en-GB" sz="3600" dirty="0">
              <a:solidFill>
                <a:srgbClr val="FFFF00"/>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pPr/>
              <a:t>61</a:t>
            </a:fld>
            <a:endParaRPr lang="en-US"/>
          </a:p>
        </p:txBody>
      </p:sp>
    </p:spTree>
    <p:extLst>
      <p:ext uri="{BB962C8B-B14F-4D97-AF65-F5344CB8AC3E}">
        <p14:creationId xmlns:p14="http://schemas.microsoft.com/office/powerpoint/2010/main" val="169706934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88" y="1593599"/>
            <a:ext cx="8274912" cy="3317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30369" b="10681"/>
          <a:stretch/>
        </p:blipFill>
        <p:spPr bwMode="auto">
          <a:xfrm flipH="1">
            <a:off x="1184117" y="148524"/>
            <a:ext cx="2100793" cy="21895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l="31028" t="8264"/>
          <a:stretch/>
        </p:blipFill>
        <p:spPr bwMode="auto">
          <a:xfrm>
            <a:off x="2665755" y="3015413"/>
            <a:ext cx="1730156" cy="18697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5051" y="4581128"/>
            <a:ext cx="2610491" cy="2121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1" name="Picture 7"/>
          <p:cNvPicPr>
            <a:picLocks noChangeAspect="1" noChangeArrowheads="1"/>
          </p:cNvPicPr>
          <p:nvPr/>
        </p:nvPicPr>
        <p:blipFill rotWithShape="1">
          <a:blip r:embed="rId6">
            <a:extLst>
              <a:ext uri="{28A0092B-C50C-407E-A947-70E740481C1C}">
                <a14:useLocalDpi xmlns:a14="http://schemas.microsoft.com/office/drawing/2010/main" val="0"/>
              </a:ext>
            </a:extLst>
          </a:blip>
          <a:srcRect t="18973" b="28888"/>
          <a:stretch/>
        </p:blipFill>
        <p:spPr bwMode="auto">
          <a:xfrm>
            <a:off x="3717381" y="567219"/>
            <a:ext cx="4500253" cy="19103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4299749" y="120782"/>
            <a:ext cx="4555286" cy="400110"/>
          </a:xfrm>
          <a:prstGeom prst="rect">
            <a:avLst/>
          </a:prstGeom>
          <a:noFill/>
        </p:spPr>
        <p:txBody>
          <a:bodyPr wrap="none" rtlCol="0">
            <a:spAutoFit/>
          </a:bodyPr>
          <a:lstStyle/>
          <a:p>
            <a:r>
              <a:rPr lang="en-GB" sz="2000" dirty="0" smtClean="0"/>
              <a:t>Dog-leg waveguide line installation status.</a:t>
            </a:r>
            <a:endParaRPr lang="en-GB" sz="2000" dirty="0"/>
          </a:p>
        </p:txBody>
      </p:sp>
      <p:sp>
        <p:nvSpPr>
          <p:cNvPr id="5" name="TextBox 4"/>
          <p:cNvSpPr txBox="1"/>
          <p:nvPr/>
        </p:nvSpPr>
        <p:spPr>
          <a:xfrm>
            <a:off x="2910606" y="5133809"/>
            <a:ext cx="6623288" cy="1015663"/>
          </a:xfrm>
          <a:prstGeom prst="rect">
            <a:avLst/>
          </a:prstGeom>
          <a:noFill/>
        </p:spPr>
        <p:txBody>
          <a:bodyPr wrap="none" rtlCol="0">
            <a:spAutoFit/>
          </a:bodyPr>
          <a:lstStyle/>
          <a:p>
            <a:pPr marL="285750" indent="-285750">
              <a:buFont typeface="Wingdings" panose="05000000000000000000" pitchFamily="2" charset="2"/>
              <a:buChar char="ü"/>
            </a:pPr>
            <a:r>
              <a:rPr lang="en-GB" sz="2000" dirty="0" smtClean="0"/>
              <a:t>All the components are installed.</a:t>
            </a:r>
          </a:p>
          <a:p>
            <a:pPr marL="285750" indent="-285750">
              <a:buFont typeface="Wingdings" panose="05000000000000000000" pitchFamily="2" charset="2"/>
              <a:buChar char="ü"/>
            </a:pPr>
            <a:r>
              <a:rPr lang="en-GB" sz="2000" dirty="0" smtClean="0"/>
              <a:t>Connected to accelerated structure and closed for vacuum.</a:t>
            </a:r>
          </a:p>
          <a:p>
            <a:pPr marL="285750" indent="-285750">
              <a:buFont typeface="Wingdings" panose="05000000000000000000" pitchFamily="2" charset="2"/>
              <a:buChar char="ü"/>
            </a:pPr>
            <a:r>
              <a:rPr lang="en-GB" sz="2000" dirty="0" smtClean="0"/>
              <a:t>Vacuum leaks checked (tight).</a:t>
            </a:r>
            <a:endParaRPr lang="en-GB" sz="2000" dirty="0"/>
          </a:p>
        </p:txBody>
      </p:sp>
      <p:sp>
        <p:nvSpPr>
          <p:cNvPr id="6" name="TextBox 5"/>
          <p:cNvSpPr txBox="1"/>
          <p:nvPr/>
        </p:nvSpPr>
        <p:spPr>
          <a:xfrm>
            <a:off x="4970814" y="6240488"/>
            <a:ext cx="4357603" cy="461665"/>
          </a:xfrm>
          <a:prstGeom prst="rect">
            <a:avLst/>
          </a:prstGeom>
          <a:noFill/>
        </p:spPr>
        <p:txBody>
          <a:bodyPr wrap="none" rtlCol="0">
            <a:spAutoFit/>
          </a:bodyPr>
          <a:lstStyle/>
          <a:p>
            <a:r>
              <a:rPr lang="en-GB" sz="2400" dirty="0" smtClean="0">
                <a:solidFill>
                  <a:srgbClr val="0000FF"/>
                </a:solidFill>
              </a:rPr>
              <a:t>Ready to be connected to XBOX1.</a:t>
            </a:r>
            <a:endParaRPr lang="en-GB" sz="2400" dirty="0">
              <a:solidFill>
                <a:srgbClr val="0000FF"/>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pPr/>
              <a:t>62</a:t>
            </a:fld>
            <a:endParaRPr lang="en-US"/>
          </a:p>
        </p:txBody>
      </p:sp>
    </p:spTree>
    <p:extLst>
      <p:ext uri="{BB962C8B-B14F-4D97-AF65-F5344CB8AC3E}">
        <p14:creationId xmlns:p14="http://schemas.microsoft.com/office/powerpoint/2010/main" val="272507556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5885" y="748071"/>
            <a:ext cx="3253154" cy="2638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7225" y="1270497"/>
            <a:ext cx="3430855" cy="29969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2567" y="2798557"/>
            <a:ext cx="2497015" cy="2181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78639" y="3593458"/>
            <a:ext cx="3147646" cy="2714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6205" y="777082"/>
            <a:ext cx="2497015" cy="2181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4978664" y="143912"/>
            <a:ext cx="4168257" cy="400110"/>
          </a:xfrm>
          <a:prstGeom prst="rect">
            <a:avLst/>
          </a:prstGeom>
          <a:noFill/>
        </p:spPr>
        <p:txBody>
          <a:bodyPr wrap="none" rtlCol="0">
            <a:spAutoFit/>
          </a:bodyPr>
          <a:lstStyle/>
          <a:p>
            <a:r>
              <a:rPr lang="en-GB" sz="2000" dirty="0" smtClean="0"/>
              <a:t>RF power transmission measurements</a:t>
            </a:r>
            <a:endParaRPr lang="en-GB" sz="2000" dirty="0"/>
          </a:p>
        </p:txBody>
      </p:sp>
      <p:sp>
        <p:nvSpPr>
          <p:cNvPr id="4" name="TextBox 3"/>
          <p:cNvSpPr txBox="1"/>
          <p:nvPr/>
        </p:nvSpPr>
        <p:spPr>
          <a:xfrm>
            <a:off x="1240944" y="548482"/>
            <a:ext cx="901593" cy="338554"/>
          </a:xfrm>
          <a:prstGeom prst="rect">
            <a:avLst/>
          </a:prstGeom>
          <a:noFill/>
        </p:spPr>
        <p:txBody>
          <a:bodyPr wrap="none" rtlCol="0">
            <a:spAutoFit/>
          </a:bodyPr>
          <a:lstStyle/>
          <a:p>
            <a:r>
              <a:rPr lang="en-GB" sz="1600" dirty="0" smtClean="0"/>
              <a:t>S11 data</a:t>
            </a:r>
            <a:endParaRPr lang="en-GB" sz="1600" dirty="0"/>
          </a:p>
        </p:txBody>
      </p:sp>
      <p:sp>
        <p:nvSpPr>
          <p:cNvPr id="5" name="TextBox 4"/>
          <p:cNvSpPr txBox="1"/>
          <p:nvPr/>
        </p:nvSpPr>
        <p:spPr>
          <a:xfrm>
            <a:off x="821833" y="2049210"/>
            <a:ext cx="1727076" cy="307777"/>
          </a:xfrm>
          <a:prstGeom prst="rect">
            <a:avLst/>
          </a:prstGeom>
          <a:noFill/>
        </p:spPr>
        <p:txBody>
          <a:bodyPr wrap="none" rtlCol="0">
            <a:spAutoFit/>
          </a:bodyPr>
          <a:lstStyle/>
          <a:p>
            <a:r>
              <a:rPr lang="en-GB" sz="1400" dirty="0" smtClean="0"/>
              <a:t>Short circuit(+offset) </a:t>
            </a:r>
            <a:endParaRPr lang="en-GB" sz="1400" dirty="0"/>
          </a:p>
        </p:txBody>
      </p:sp>
      <p:sp>
        <p:nvSpPr>
          <p:cNvPr id="11" name="TextBox 10"/>
          <p:cNvSpPr txBox="1"/>
          <p:nvPr/>
        </p:nvSpPr>
        <p:spPr>
          <a:xfrm>
            <a:off x="971107" y="4113574"/>
            <a:ext cx="1193917" cy="307777"/>
          </a:xfrm>
          <a:prstGeom prst="rect">
            <a:avLst/>
          </a:prstGeom>
          <a:noFill/>
        </p:spPr>
        <p:txBody>
          <a:bodyPr wrap="none" rtlCol="0">
            <a:spAutoFit/>
          </a:bodyPr>
          <a:lstStyle/>
          <a:p>
            <a:r>
              <a:rPr lang="en-GB" sz="1400" dirty="0" smtClean="0"/>
              <a:t>Matched load</a:t>
            </a:r>
            <a:endParaRPr lang="en-GB" sz="1400" dirty="0"/>
          </a:p>
        </p:txBody>
      </p:sp>
      <p:sp>
        <p:nvSpPr>
          <p:cNvPr id="14" name="TextBox 13"/>
          <p:cNvSpPr txBox="1"/>
          <p:nvPr/>
        </p:nvSpPr>
        <p:spPr>
          <a:xfrm>
            <a:off x="3807016" y="887037"/>
            <a:ext cx="1736181" cy="584775"/>
          </a:xfrm>
          <a:prstGeom prst="rect">
            <a:avLst/>
          </a:prstGeom>
          <a:noFill/>
        </p:spPr>
        <p:txBody>
          <a:bodyPr wrap="none" rtlCol="0">
            <a:spAutoFit/>
          </a:bodyPr>
          <a:lstStyle/>
          <a:p>
            <a:pPr algn="ctr"/>
            <a:r>
              <a:rPr lang="en-GB" sz="1600" dirty="0" smtClean="0"/>
              <a:t>S21 Reconstructed</a:t>
            </a:r>
          </a:p>
          <a:p>
            <a:pPr algn="ctr"/>
            <a:r>
              <a:rPr lang="en-GB" sz="1600" dirty="0" smtClean="0"/>
              <a:t>(Xiaowei  Wu)</a:t>
            </a:r>
            <a:endParaRPr lang="en-GB" sz="1600" dirty="0"/>
          </a:p>
        </p:txBody>
      </p:sp>
      <p:sp>
        <p:nvSpPr>
          <p:cNvPr id="8" name="Right Brace 7"/>
          <p:cNvSpPr/>
          <p:nvPr/>
        </p:nvSpPr>
        <p:spPr>
          <a:xfrm>
            <a:off x="2564287" y="551704"/>
            <a:ext cx="265876" cy="4493705"/>
          </a:xfrm>
          <a:prstGeom prst="rightBrace">
            <a:avLst/>
          </a:prstGeom>
          <a:ln>
            <a:solidFill>
              <a:srgbClr val="66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TextBox 8"/>
          <p:cNvSpPr txBox="1"/>
          <p:nvPr/>
        </p:nvSpPr>
        <p:spPr>
          <a:xfrm>
            <a:off x="6432722" y="551703"/>
            <a:ext cx="2245936" cy="338554"/>
          </a:xfrm>
          <a:prstGeom prst="rect">
            <a:avLst/>
          </a:prstGeom>
          <a:noFill/>
        </p:spPr>
        <p:txBody>
          <a:bodyPr wrap="none" rtlCol="0">
            <a:spAutoFit/>
          </a:bodyPr>
          <a:lstStyle/>
          <a:p>
            <a:r>
              <a:rPr lang="en-GB" sz="1600" dirty="0" smtClean="0"/>
              <a:t>Transmission (simulated)</a:t>
            </a:r>
            <a:endParaRPr lang="en-GB" sz="1600" dirty="0"/>
          </a:p>
        </p:txBody>
      </p:sp>
      <p:sp>
        <p:nvSpPr>
          <p:cNvPr id="17" name="TextBox 16"/>
          <p:cNvSpPr txBox="1"/>
          <p:nvPr/>
        </p:nvSpPr>
        <p:spPr>
          <a:xfrm>
            <a:off x="6996664" y="3386495"/>
            <a:ext cx="1024063" cy="338554"/>
          </a:xfrm>
          <a:prstGeom prst="rect">
            <a:avLst/>
          </a:prstGeom>
          <a:noFill/>
        </p:spPr>
        <p:txBody>
          <a:bodyPr wrap="none" rtlCol="0">
            <a:spAutoFit/>
          </a:bodyPr>
          <a:lstStyle/>
          <a:p>
            <a:r>
              <a:rPr lang="en-GB" sz="1600" dirty="0" smtClean="0"/>
              <a:t>Reflection</a:t>
            </a:r>
            <a:endParaRPr lang="en-GB" sz="1600" dirty="0"/>
          </a:p>
        </p:txBody>
      </p:sp>
      <p:sp>
        <p:nvSpPr>
          <p:cNvPr id="10" name="TextBox 9"/>
          <p:cNvSpPr txBox="1"/>
          <p:nvPr/>
        </p:nvSpPr>
        <p:spPr>
          <a:xfrm>
            <a:off x="172567" y="5373217"/>
            <a:ext cx="6219331" cy="1015663"/>
          </a:xfrm>
          <a:prstGeom prst="rect">
            <a:avLst/>
          </a:prstGeom>
          <a:noFill/>
        </p:spPr>
        <p:txBody>
          <a:bodyPr wrap="none" rtlCol="0">
            <a:spAutoFit/>
          </a:bodyPr>
          <a:lstStyle/>
          <a:p>
            <a:pPr marL="285750" indent="-285750">
              <a:buFont typeface="Arial" panose="020B0604020202020204" pitchFamily="34" charset="0"/>
              <a:buChar char="•"/>
            </a:pPr>
            <a:r>
              <a:rPr lang="en-GB" sz="2000" dirty="0" smtClean="0"/>
              <a:t>The measured RF power transmission efficiency is 80%.</a:t>
            </a:r>
          </a:p>
          <a:p>
            <a:pPr marL="285750" indent="-285750">
              <a:buFont typeface="Arial" panose="020B0604020202020204" pitchFamily="34" charset="0"/>
              <a:buChar char="•"/>
            </a:pPr>
            <a:r>
              <a:rPr lang="en-GB" sz="2000" dirty="0" smtClean="0"/>
              <a:t>Reflection is below -27dB.</a:t>
            </a:r>
          </a:p>
          <a:p>
            <a:pPr marL="285750" indent="-285750">
              <a:buFont typeface="Arial" panose="020B0604020202020204" pitchFamily="34" charset="0"/>
              <a:buChar char="•"/>
            </a:pPr>
            <a:r>
              <a:rPr lang="en-GB" sz="2000" dirty="0" smtClean="0"/>
              <a:t>The group delay time is 75 ns (~23.5 m). </a:t>
            </a:r>
            <a:endParaRPr lang="en-GB" sz="2000"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63</a:t>
            </a:fld>
            <a:endParaRPr lang="en-US"/>
          </a:p>
        </p:txBody>
      </p:sp>
    </p:spTree>
    <p:extLst>
      <p:ext uri="{BB962C8B-B14F-4D97-AF65-F5344CB8AC3E}">
        <p14:creationId xmlns:p14="http://schemas.microsoft.com/office/powerpoint/2010/main" val="355529385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8367" y="620688"/>
            <a:ext cx="6279118" cy="24613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Isosceles Triangle 1"/>
          <p:cNvSpPr/>
          <p:nvPr/>
        </p:nvSpPr>
        <p:spPr>
          <a:xfrm rot="5400000">
            <a:off x="746170" y="3692383"/>
            <a:ext cx="432048" cy="332345"/>
          </a:xfrm>
          <a:prstGeom prs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Oval 2"/>
          <p:cNvSpPr/>
          <p:nvPr/>
        </p:nvSpPr>
        <p:spPr>
          <a:xfrm>
            <a:off x="1169340" y="3642531"/>
            <a:ext cx="199407" cy="216024"/>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p:cNvSpPr/>
          <p:nvPr/>
        </p:nvSpPr>
        <p:spPr>
          <a:xfrm>
            <a:off x="1368747" y="3642531"/>
            <a:ext cx="199407" cy="216024"/>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Connector 5"/>
          <p:cNvCxnSpPr>
            <a:stCxn id="2" idx="0"/>
            <a:endCxn id="10" idx="1"/>
          </p:cNvCxnSpPr>
          <p:nvPr/>
        </p:nvCxnSpPr>
        <p:spPr>
          <a:xfrm>
            <a:off x="1128367" y="3858555"/>
            <a:ext cx="751349"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879716" y="3804549"/>
            <a:ext cx="1342422" cy="108012"/>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Connector 12"/>
          <p:cNvCxnSpPr>
            <a:stCxn id="10" idx="3"/>
          </p:cNvCxnSpPr>
          <p:nvPr/>
        </p:nvCxnSpPr>
        <p:spPr>
          <a:xfrm>
            <a:off x="3222138" y="3858555"/>
            <a:ext cx="930565"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4152702" y="3791034"/>
            <a:ext cx="1653984" cy="108012"/>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6080301" y="3791034"/>
            <a:ext cx="1653984" cy="108012"/>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Connector 16"/>
          <p:cNvCxnSpPr>
            <a:stCxn id="15" idx="3"/>
            <a:endCxn id="16" idx="1"/>
          </p:cNvCxnSpPr>
          <p:nvPr/>
        </p:nvCxnSpPr>
        <p:spPr>
          <a:xfrm>
            <a:off x="5806686" y="3845040"/>
            <a:ext cx="27361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2025697" y="3443957"/>
            <a:ext cx="0" cy="86409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548410" y="3412992"/>
            <a:ext cx="0" cy="86409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615019" y="3426507"/>
            <a:ext cx="0" cy="86409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7874962" y="3412992"/>
            <a:ext cx="0" cy="86409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16" idx="3"/>
          </p:cNvCxnSpPr>
          <p:nvPr/>
        </p:nvCxnSpPr>
        <p:spPr>
          <a:xfrm>
            <a:off x="7734285" y="3845040"/>
            <a:ext cx="207146" cy="0"/>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104372" y="4039724"/>
            <a:ext cx="644279" cy="369332"/>
          </a:xfrm>
          <a:prstGeom prst="rect">
            <a:avLst/>
          </a:prstGeom>
          <a:noFill/>
        </p:spPr>
        <p:txBody>
          <a:bodyPr wrap="none" rtlCol="0">
            <a:spAutoFit/>
          </a:bodyPr>
          <a:lstStyle/>
          <a:p>
            <a:r>
              <a:rPr lang="en-GB" dirty="0" smtClean="0"/>
              <a:t>CTF2</a:t>
            </a:r>
            <a:endParaRPr lang="en-GB" dirty="0"/>
          </a:p>
        </p:txBody>
      </p:sp>
      <p:sp>
        <p:nvSpPr>
          <p:cNvPr id="32" name="TextBox 31"/>
          <p:cNvSpPr txBox="1"/>
          <p:nvPr/>
        </p:nvSpPr>
        <p:spPr>
          <a:xfrm>
            <a:off x="6609934" y="4042313"/>
            <a:ext cx="644279" cy="369332"/>
          </a:xfrm>
          <a:prstGeom prst="rect">
            <a:avLst/>
          </a:prstGeom>
          <a:noFill/>
        </p:spPr>
        <p:txBody>
          <a:bodyPr wrap="none" rtlCol="0">
            <a:spAutoFit/>
          </a:bodyPr>
          <a:lstStyle/>
          <a:p>
            <a:r>
              <a:rPr lang="en-GB" dirty="0" smtClean="0"/>
              <a:t>CTF3</a:t>
            </a:r>
            <a:endParaRPr lang="en-GB" dirty="0"/>
          </a:p>
        </p:txBody>
      </p:sp>
      <p:sp>
        <p:nvSpPr>
          <p:cNvPr id="33" name="TextBox 32"/>
          <p:cNvSpPr txBox="1"/>
          <p:nvPr/>
        </p:nvSpPr>
        <p:spPr>
          <a:xfrm>
            <a:off x="1004774" y="3978914"/>
            <a:ext cx="760465" cy="369332"/>
          </a:xfrm>
          <a:prstGeom prst="rect">
            <a:avLst/>
          </a:prstGeom>
          <a:noFill/>
        </p:spPr>
        <p:txBody>
          <a:bodyPr wrap="none" rtlCol="0">
            <a:spAutoFit/>
          </a:bodyPr>
          <a:lstStyle/>
          <a:p>
            <a:r>
              <a:rPr lang="en-GB" dirty="0" smtClean="0"/>
              <a:t>Xbox1</a:t>
            </a:r>
            <a:endParaRPr lang="en-GB" dirty="0"/>
          </a:p>
        </p:txBody>
      </p:sp>
      <p:sp>
        <p:nvSpPr>
          <p:cNvPr id="29" name="TextBox 28"/>
          <p:cNvSpPr txBox="1"/>
          <p:nvPr/>
        </p:nvSpPr>
        <p:spPr>
          <a:xfrm>
            <a:off x="4836679" y="3978914"/>
            <a:ext cx="563616" cy="369332"/>
          </a:xfrm>
          <a:prstGeom prst="rect">
            <a:avLst/>
          </a:prstGeom>
          <a:noFill/>
        </p:spPr>
        <p:txBody>
          <a:bodyPr wrap="none" rtlCol="0">
            <a:spAutoFit/>
          </a:bodyPr>
          <a:lstStyle/>
          <a:p>
            <a:r>
              <a:rPr lang="en-GB" dirty="0" smtClean="0"/>
              <a:t>wall</a:t>
            </a:r>
            <a:endParaRPr lang="en-GB" dirty="0"/>
          </a:p>
        </p:txBody>
      </p:sp>
      <p:sp>
        <p:nvSpPr>
          <p:cNvPr id="34" name="Rectangle 33"/>
          <p:cNvSpPr/>
          <p:nvPr/>
        </p:nvSpPr>
        <p:spPr>
          <a:xfrm>
            <a:off x="7941431" y="3412993"/>
            <a:ext cx="66469" cy="49956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6" name="Straight Connector 35"/>
          <p:cNvCxnSpPr/>
          <p:nvPr/>
        </p:nvCxnSpPr>
        <p:spPr>
          <a:xfrm flipV="1">
            <a:off x="1706742" y="3191929"/>
            <a:ext cx="0" cy="684076"/>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3699090" y="3174479"/>
            <a:ext cx="0" cy="684076"/>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7867692" y="3160964"/>
            <a:ext cx="0" cy="684076"/>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1706742" y="3545487"/>
            <a:ext cx="1992349"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3699091" y="3557007"/>
            <a:ext cx="4175872"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2429025" y="3007263"/>
            <a:ext cx="593432" cy="369332"/>
          </a:xfrm>
          <a:prstGeom prst="rect">
            <a:avLst/>
          </a:prstGeom>
          <a:noFill/>
        </p:spPr>
        <p:txBody>
          <a:bodyPr wrap="none" rtlCol="0">
            <a:spAutoFit/>
          </a:bodyPr>
          <a:lstStyle/>
          <a:p>
            <a:r>
              <a:rPr lang="en-GB" dirty="0" smtClean="0"/>
              <a:t>0.87</a:t>
            </a:r>
            <a:endParaRPr lang="en-GB" dirty="0"/>
          </a:p>
        </p:txBody>
      </p:sp>
      <p:sp>
        <p:nvSpPr>
          <p:cNvPr id="46" name="TextBox 45"/>
          <p:cNvSpPr txBox="1"/>
          <p:nvPr/>
        </p:nvSpPr>
        <p:spPr>
          <a:xfrm>
            <a:off x="5586804" y="3057175"/>
            <a:ext cx="476412" cy="369332"/>
          </a:xfrm>
          <a:prstGeom prst="rect">
            <a:avLst/>
          </a:prstGeom>
          <a:noFill/>
        </p:spPr>
        <p:txBody>
          <a:bodyPr wrap="none" rtlCol="0">
            <a:spAutoFit/>
          </a:bodyPr>
          <a:lstStyle/>
          <a:p>
            <a:r>
              <a:rPr lang="en-GB" dirty="0" smtClean="0"/>
              <a:t>0.8</a:t>
            </a:r>
            <a:endParaRPr lang="en-GB" dirty="0"/>
          </a:p>
        </p:txBody>
      </p:sp>
      <p:sp>
        <p:nvSpPr>
          <p:cNvPr id="47" name="TextBox 46"/>
          <p:cNvSpPr txBox="1"/>
          <p:nvPr/>
        </p:nvSpPr>
        <p:spPr>
          <a:xfrm>
            <a:off x="5028999" y="168652"/>
            <a:ext cx="4082977" cy="400110"/>
          </a:xfrm>
          <a:prstGeom prst="rect">
            <a:avLst/>
          </a:prstGeom>
          <a:noFill/>
        </p:spPr>
        <p:txBody>
          <a:bodyPr wrap="none" rtlCol="0">
            <a:spAutoFit/>
          </a:bodyPr>
          <a:lstStyle/>
          <a:p>
            <a:r>
              <a:rPr lang="en-GB" sz="2000" dirty="0" smtClean="0"/>
              <a:t>Overall power transmission efficiency</a:t>
            </a:r>
            <a:endParaRPr lang="en-GB" sz="2000" dirty="0"/>
          </a:p>
        </p:txBody>
      </p:sp>
      <p:sp>
        <p:nvSpPr>
          <p:cNvPr id="48" name="TextBox 47"/>
          <p:cNvSpPr txBox="1"/>
          <p:nvPr/>
        </p:nvSpPr>
        <p:spPr>
          <a:xfrm>
            <a:off x="435020" y="4737611"/>
            <a:ext cx="9059788" cy="1015663"/>
          </a:xfrm>
          <a:prstGeom prst="rect">
            <a:avLst/>
          </a:prstGeom>
          <a:noFill/>
        </p:spPr>
        <p:txBody>
          <a:bodyPr wrap="none" rtlCol="0">
            <a:spAutoFit/>
          </a:bodyPr>
          <a:lstStyle/>
          <a:p>
            <a:pPr marL="285750" indent="-285750">
              <a:buFont typeface="Arial" panose="020B0604020202020204" pitchFamily="34" charset="0"/>
              <a:buChar char="•"/>
            </a:pPr>
            <a:r>
              <a:rPr lang="en-GB" sz="2000" dirty="0" smtClean="0"/>
              <a:t>The overall measured RF power transmission efficiency is 67%.</a:t>
            </a:r>
          </a:p>
          <a:p>
            <a:pPr marL="285750" indent="-285750">
              <a:buFont typeface="Arial" panose="020B0604020202020204" pitchFamily="34" charset="0"/>
              <a:buChar char="•"/>
            </a:pPr>
            <a:r>
              <a:rPr lang="en-GB" sz="2000" dirty="0" smtClean="0"/>
              <a:t>The round group delay time is 230 ns (~35 m).</a:t>
            </a:r>
          </a:p>
          <a:p>
            <a:pPr marL="285750" indent="-285750">
              <a:buFont typeface="Arial" panose="020B0604020202020204" pitchFamily="34" charset="0"/>
              <a:buChar char="•"/>
            </a:pPr>
            <a:r>
              <a:rPr lang="en-GB" sz="2000" dirty="0" smtClean="0"/>
              <a:t>To provide nominal CLIC RF pulse, XBOX1 klystrons needs to deliver 36 MW x 1.5</a:t>
            </a:r>
            <a:r>
              <a:rPr lang="en-GB" sz="2000" dirty="0" smtClean="0">
                <a:sym typeface="Symbol"/>
              </a:rPr>
              <a:t>s</a:t>
            </a:r>
            <a:endParaRPr lang="en-GB" sz="2000"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64</a:t>
            </a:fld>
            <a:endParaRPr lang="en-US"/>
          </a:p>
        </p:txBody>
      </p:sp>
    </p:spTree>
    <p:extLst>
      <p:ext uri="{BB962C8B-B14F-4D97-AF65-F5344CB8AC3E}">
        <p14:creationId xmlns:p14="http://schemas.microsoft.com/office/powerpoint/2010/main" val="120021920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Backup</a:t>
            </a:r>
            <a:endParaRPr lang="en-GB" sz="3600" dirty="0">
              <a:solidFill>
                <a:srgbClr val="FFFF00"/>
              </a:solidFill>
            </a:endParaRPr>
          </a:p>
        </p:txBody>
      </p:sp>
      <p:pic>
        <p:nvPicPr>
          <p:cNvPr id="12"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2750" t="14491" r="9103" b="9690"/>
          <a:stretch/>
        </p:blipFill>
        <p:spPr bwMode="auto">
          <a:xfrm>
            <a:off x="76201" y="762001"/>
            <a:ext cx="8929696"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Straight Arrow Connector 12"/>
          <p:cNvCxnSpPr/>
          <p:nvPr/>
        </p:nvCxnSpPr>
        <p:spPr>
          <a:xfrm flipV="1">
            <a:off x="2084377" y="3536519"/>
            <a:ext cx="576064" cy="22207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B6F15528-21DE-4FAA-801E-634DDDAF4B2B}" type="slidenum">
              <a:rPr lang="en-US" smtClean="0"/>
              <a:pPr/>
              <a:t>65</a:t>
            </a:fld>
            <a:endParaRPr lang="en-US"/>
          </a:p>
        </p:txBody>
      </p:sp>
    </p:spTree>
    <p:extLst>
      <p:ext uri="{BB962C8B-B14F-4D97-AF65-F5344CB8AC3E}">
        <p14:creationId xmlns:p14="http://schemas.microsoft.com/office/powerpoint/2010/main" val="303320700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Backup</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838200"/>
            <a:ext cx="4199877"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364" y="838200"/>
            <a:ext cx="4217773"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66</a:t>
            </a:fld>
            <a:endParaRPr lang="en-US"/>
          </a:p>
        </p:txBody>
      </p:sp>
    </p:spTree>
    <p:extLst>
      <p:ext uri="{BB962C8B-B14F-4D97-AF65-F5344CB8AC3E}">
        <p14:creationId xmlns:p14="http://schemas.microsoft.com/office/powerpoint/2010/main" val="303320700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0616"/>
            <a:ext cx="7952698" cy="6400800"/>
          </a:xfrm>
          <a:prstGeom prst="rect">
            <a:avLst/>
          </a:prstGeom>
        </p:spPr>
      </p:pic>
      <p:sp>
        <p:nvSpPr>
          <p:cNvPr id="2" name="Rectangle 1"/>
          <p:cNvSpPr/>
          <p:nvPr/>
        </p:nvSpPr>
        <p:spPr>
          <a:xfrm>
            <a:off x="0" y="0"/>
            <a:ext cx="91440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Phase I Results: Running of Dec 2013</a:t>
            </a:r>
            <a:endParaRPr lang="en-GB" sz="3600" dirty="0">
              <a:solidFill>
                <a:srgbClr val="FFFF00"/>
              </a:solidFill>
            </a:endParaRPr>
          </a:p>
        </p:txBody>
      </p:sp>
      <p:sp>
        <p:nvSpPr>
          <p:cNvPr id="4" name="TextBox 3"/>
          <p:cNvSpPr txBox="1"/>
          <p:nvPr/>
        </p:nvSpPr>
        <p:spPr>
          <a:xfrm>
            <a:off x="529645" y="457200"/>
            <a:ext cx="2213555" cy="369332"/>
          </a:xfrm>
          <a:prstGeom prst="rect">
            <a:avLst/>
          </a:prstGeom>
          <a:noFill/>
        </p:spPr>
        <p:txBody>
          <a:bodyPr wrap="none" rtlCol="0">
            <a:spAutoFit/>
          </a:bodyPr>
          <a:lstStyle/>
          <a:p>
            <a:r>
              <a:rPr lang="en-GB" dirty="0" smtClean="0"/>
              <a:t>And from the RF side:</a:t>
            </a:r>
            <a:endParaRPr lang="en-GB" dirty="0"/>
          </a:p>
        </p:txBody>
      </p:sp>
      <p:sp>
        <p:nvSpPr>
          <p:cNvPr id="15" name="Rectangle 14"/>
          <p:cNvSpPr/>
          <p:nvPr/>
        </p:nvSpPr>
        <p:spPr>
          <a:xfrm>
            <a:off x="6248400" y="685800"/>
            <a:ext cx="2133600" cy="12954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Theoretical model fits within experimental uncertainties</a:t>
            </a:r>
            <a:endParaRPr lang="en-GB" dirty="0"/>
          </a:p>
        </p:txBody>
      </p:sp>
      <p:sp>
        <p:nvSpPr>
          <p:cNvPr id="3" name="Oval 2"/>
          <p:cNvSpPr/>
          <p:nvPr/>
        </p:nvSpPr>
        <p:spPr>
          <a:xfrm rot="19379966">
            <a:off x="4030839" y="1578051"/>
            <a:ext cx="1524000" cy="9906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ounded Rectangle 6"/>
          <p:cNvSpPr/>
          <p:nvPr/>
        </p:nvSpPr>
        <p:spPr>
          <a:xfrm>
            <a:off x="2286000" y="1600200"/>
            <a:ext cx="1600200" cy="9906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Data from May 2013</a:t>
            </a:r>
            <a:endParaRPr lang="en-GB" dirty="0"/>
          </a:p>
        </p:txBody>
      </p:sp>
      <p:sp>
        <p:nvSpPr>
          <p:cNvPr id="8" name="Oval 7"/>
          <p:cNvSpPr/>
          <p:nvPr/>
        </p:nvSpPr>
        <p:spPr>
          <a:xfrm>
            <a:off x="3810000" y="4038600"/>
            <a:ext cx="1524000" cy="6096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ounded Rectangle 8"/>
          <p:cNvSpPr/>
          <p:nvPr/>
        </p:nvSpPr>
        <p:spPr>
          <a:xfrm>
            <a:off x="5410200" y="4267200"/>
            <a:ext cx="2590801" cy="762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smtClean="0"/>
              <a:t>Data from Dec 2013</a:t>
            </a:r>
          </a:p>
          <a:p>
            <a:pPr algn="ctr"/>
            <a:r>
              <a:rPr lang="en-GB" dirty="0" smtClean="0"/>
              <a:t>(after DAQ recalibration)</a:t>
            </a:r>
            <a:endParaRPr lang="en-GB" dirty="0"/>
          </a:p>
        </p:txBody>
      </p:sp>
      <p:sp>
        <p:nvSpPr>
          <p:cNvPr id="10" name="TextBox 9"/>
          <p:cNvSpPr txBox="1"/>
          <p:nvPr/>
        </p:nvSpPr>
        <p:spPr>
          <a:xfrm>
            <a:off x="6096000" y="3505200"/>
            <a:ext cx="1560042" cy="369332"/>
          </a:xfrm>
          <a:prstGeom prst="rect">
            <a:avLst/>
          </a:prstGeom>
          <a:noFill/>
        </p:spPr>
        <p:txBody>
          <a:bodyPr wrap="none" rtlCol="0">
            <a:spAutoFit/>
          </a:bodyPr>
          <a:lstStyle/>
          <a:p>
            <a:r>
              <a:rPr lang="en-GB" dirty="0" smtClean="0">
                <a:solidFill>
                  <a:srgbClr val="FF0000"/>
                </a:solidFill>
              </a:rPr>
              <a:t>P[MW]=1.91 I</a:t>
            </a:r>
            <a:r>
              <a:rPr lang="en-GB" baseline="30000" dirty="0" smtClean="0">
                <a:solidFill>
                  <a:srgbClr val="FF0000"/>
                </a:solidFill>
              </a:rPr>
              <a:t>2</a:t>
            </a:r>
            <a:endParaRPr lang="en-GB" baseline="30000" dirty="0">
              <a:solidFill>
                <a:srgbClr val="FF0000"/>
              </a:solidFill>
            </a:endParaRPr>
          </a:p>
        </p:txBody>
      </p:sp>
      <p:sp>
        <p:nvSpPr>
          <p:cNvPr id="12" name="TextBox 11"/>
          <p:cNvSpPr txBox="1"/>
          <p:nvPr/>
        </p:nvSpPr>
        <p:spPr>
          <a:xfrm>
            <a:off x="3276600" y="3200400"/>
            <a:ext cx="1560042" cy="369332"/>
          </a:xfrm>
          <a:prstGeom prst="rect">
            <a:avLst/>
          </a:prstGeom>
          <a:noFill/>
        </p:spPr>
        <p:txBody>
          <a:bodyPr wrap="none" rtlCol="0">
            <a:spAutoFit/>
          </a:bodyPr>
          <a:lstStyle/>
          <a:p>
            <a:r>
              <a:rPr lang="en-GB" dirty="0" smtClean="0">
                <a:solidFill>
                  <a:srgbClr val="0070C0"/>
                </a:solidFill>
              </a:rPr>
              <a:t>P[MW]=3.17 I</a:t>
            </a:r>
            <a:r>
              <a:rPr lang="en-GB" baseline="30000" dirty="0" smtClean="0">
                <a:solidFill>
                  <a:srgbClr val="0070C0"/>
                </a:solidFill>
              </a:rPr>
              <a:t>2</a:t>
            </a:r>
            <a:endParaRPr lang="en-GB" baseline="30000" dirty="0">
              <a:solidFill>
                <a:srgbClr val="0070C0"/>
              </a:solidFill>
            </a:endParaRPr>
          </a:p>
        </p:txBody>
      </p:sp>
      <p:sp>
        <p:nvSpPr>
          <p:cNvPr id="13" name="TextBox 12"/>
          <p:cNvSpPr txBox="1"/>
          <p:nvPr/>
        </p:nvSpPr>
        <p:spPr>
          <a:xfrm>
            <a:off x="6400800" y="1981200"/>
            <a:ext cx="1560042" cy="369332"/>
          </a:xfrm>
          <a:prstGeom prst="rect">
            <a:avLst/>
          </a:prstGeom>
          <a:noFill/>
        </p:spPr>
        <p:txBody>
          <a:bodyPr wrap="none" rtlCol="0">
            <a:spAutoFit/>
          </a:bodyPr>
          <a:lstStyle/>
          <a:p>
            <a:r>
              <a:rPr lang="en-GB" dirty="0" smtClean="0"/>
              <a:t>P[MW]=2.62 I</a:t>
            </a:r>
            <a:r>
              <a:rPr lang="en-GB" baseline="30000" dirty="0" smtClean="0"/>
              <a:t>2</a:t>
            </a:r>
            <a:endParaRPr lang="en-GB" baseline="30000" dirty="0"/>
          </a:p>
        </p:txBody>
      </p:sp>
      <p:sp>
        <p:nvSpPr>
          <p:cNvPr id="11" name="Slide Number Placeholder 10"/>
          <p:cNvSpPr>
            <a:spLocks noGrp="1"/>
          </p:cNvSpPr>
          <p:nvPr>
            <p:ph type="sldNum" sz="quarter" idx="4"/>
          </p:nvPr>
        </p:nvSpPr>
        <p:spPr/>
        <p:txBody>
          <a:bodyPr/>
          <a:lstStyle/>
          <a:p>
            <a:fld id="{B6F15528-21DE-4FAA-801E-634DDDAF4B2B}" type="slidenum">
              <a:rPr lang="en-US" smtClean="0"/>
              <a:pPr/>
              <a:t>67</a:t>
            </a:fld>
            <a:r>
              <a:rPr lang="en-US" smtClean="0"/>
              <a:t>/22</a:t>
            </a:r>
            <a:endParaRPr lang="en-US" dirty="0"/>
          </a:p>
        </p:txBody>
      </p:sp>
    </p:spTree>
    <p:extLst>
      <p:ext uri="{BB962C8B-B14F-4D97-AF65-F5344CB8AC3E}">
        <p14:creationId xmlns:p14="http://schemas.microsoft.com/office/powerpoint/2010/main" val="35333194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Chart 21"/>
          <p:cNvGraphicFramePr>
            <a:graphicFrameLocks/>
          </p:cNvGraphicFramePr>
          <p:nvPr>
            <p:extLst/>
          </p:nvPr>
        </p:nvGraphicFramePr>
        <p:xfrm>
          <a:off x="4648200" y="762000"/>
          <a:ext cx="5486400" cy="3842266"/>
        </p:xfrm>
        <a:graphic>
          <a:graphicData uri="http://schemas.openxmlformats.org/drawingml/2006/chart">
            <c:chart xmlns:c="http://schemas.openxmlformats.org/drawingml/2006/chart" xmlns:r="http://schemas.openxmlformats.org/officeDocument/2006/relationships" r:id="rId3"/>
          </a:graphicData>
        </a:graphic>
      </p:graphicFrame>
      <p:grpSp>
        <p:nvGrpSpPr>
          <p:cNvPr id="20" name="Group 19"/>
          <p:cNvGrpSpPr/>
          <p:nvPr/>
        </p:nvGrpSpPr>
        <p:grpSpPr>
          <a:xfrm>
            <a:off x="0" y="2438400"/>
            <a:ext cx="4343400" cy="4090141"/>
            <a:chOff x="133026" y="2649033"/>
            <a:chExt cx="4343400" cy="4090141"/>
          </a:xfrm>
        </p:grpSpPr>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026" y="2649033"/>
              <a:ext cx="4343400" cy="4090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Oval 15"/>
            <p:cNvSpPr/>
            <p:nvPr/>
          </p:nvSpPr>
          <p:spPr>
            <a:xfrm>
              <a:off x="2351210" y="5677185"/>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p:cNvSpPr txBox="1"/>
            <p:nvPr/>
          </p:nvSpPr>
          <p:spPr>
            <a:xfrm>
              <a:off x="1894982" y="4038600"/>
              <a:ext cx="1133644" cy="307777"/>
            </a:xfrm>
            <a:prstGeom prst="rect">
              <a:avLst/>
            </a:prstGeom>
            <a:noFill/>
          </p:spPr>
          <p:txBody>
            <a:bodyPr wrap="none" rtlCol="0">
              <a:spAutoFit/>
            </a:bodyPr>
            <a:lstStyle/>
            <a:p>
              <a:r>
                <a:rPr lang="en-GB" sz="1400" dirty="0" smtClean="0">
                  <a:solidFill>
                    <a:srgbClr val="FF0000"/>
                  </a:solidFill>
                </a:rPr>
                <a:t>CLIC nominal</a:t>
              </a:r>
              <a:endParaRPr lang="en-GB" sz="1400" dirty="0">
                <a:solidFill>
                  <a:srgbClr val="FF0000"/>
                </a:solidFill>
              </a:endParaRPr>
            </a:p>
          </p:txBody>
        </p:sp>
        <p:sp>
          <p:nvSpPr>
            <p:cNvPr id="18" name="Oval 17"/>
            <p:cNvSpPr/>
            <p:nvPr/>
          </p:nvSpPr>
          <p:spPr>
            <a:xfrm>
              <a:off x="827372" y="5677185"/>
              <a:ext cx="144016" cy="15388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Beam loading effect</a:t>
            </a:r>
            <a:endParaRPr lang="en-GB" sz="3600" dirty="0">
              <a:solidFill>
                <a:srgbClr val="FFFF00"/>
              </a:solidFill>
            </a:endParaRPr>
          </a:p>
        </p:txBody>
      </p:sp>
      <p:sp>
        <p:nvSpPr>
          <p:cNvPr id="21" name="TextBox 20"/>
          <p:cNvSpPr txBox="1"/>
          <p:nvPr/>
        </p:nvSpPr>
        <p:spPr>
          <a:xfrm>
            <a:off x="470779" y="1106269"/>
            <a:ext cx="3720221" cy="646331"/>
          </a:xfrm>
          <a:prstGeom prst="rect">
            <a:avLst/>
          </a:prstGeom>
          <a:noFill/>
        </p:spPr>
        <p:txBody>
          <a:bodyPr wrap="square" rtlCol="0">
            <a:spAutoFit/>
          </a:bodyPr>
          <a:lstStyle/>
          <a:p>
            <a:r>
              <a:rPr lang="en-GB" dirty="0" smtClean="0"/>
              <a:t>Beam Loading modifies the gradient distribution along the structure</a:t>
            </a:r>
            <a:endParaRPr lang="en-GB" dirty="0"/>
          </a:p>
        </p:txBody>
      </p:sp>
      <p:sp>
        <p:nvSpPr>
          <p:cNvPr id="6" name="TextBox 5"/>
          <p:cNvSpPr txBox="1"/>
          <p:nvPr/>
        </p:nvSpPr>
        <p:spPr>
          <a:xfrm rot="16200000">
            <a:off x="3549134" y="1872735"/>
            <a:ext cx="1981200" cy="369332"/>
          </a:xfrm>
          <a:prstGeom prst="rect">
            <a:avLst/>
          </a:prstGeom>
          <a:noFill/>
        </p:spPr>
        <p:txBody>
          <a:bodyPr wrap="square" rtlCol="0">
            <a:spAutoFit/>
          </a:bodyPr>
          <a:lstStyle/>
          <a:p>
            <a:r>
              <a:rPr lang="en-GB" dirty="0" smtClean="0"/>
              <a:t>Gradient, MV/m</a:t>
            </a:r>
            <a:endParaRPr lang="fr-FR" dirty="0"/>
          </a:p>
        </p:txBody>
      </p:sp>
      <p:sp>
        <p:nvSpPr>
          <p:cNvPr id="8" name="TextBox 7"/>
          <p:cNvSpPr txBox="1"/>
          <p:nvPr/>
        </p:nvSpPr>
        <p:spPr>
          <a:xfrm>
            <a:off x="6424839" y="4419600"/>
            <a:ext cx="1118961" cy="369332"/>
          </a:xfrm>
          <a:prstGeom prst="rect">
            <a:avLst/>
          </a:prstGeom>
          <a:noFill/>
        </p:spPr>
        <p:txBody>
          <a:bodyPr wrap="none" rtlCol="0">
            <a:spAutoFit/>
          </a:bodyPr>
          <a:lstStyle/>
          <a:p>
            <a:r>
              <a:rPr lang="en-GB" dirty="0" smtClean="0"/>
              <a:t>Length, m</a:t>
            </a:r>
            <a:endParaRPr lang="fr-FR" dirty="0"/>
          </a:p>
        </p:txBody>
      </p:sp>
      <p:sp>
        <p:nvSpPr>
          <p:cNvPr id="11" name="Rectangle 10"/>
          <p:cNvSpPr/>
          <p:nvPr/>
        </p:nvSpPr>
        <p:spPr>
          <a:xfrm>
            <a:off x="5334000" y="3257145"/>
            <a:ext cx="1219200" cy="78145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I = 0.95 A</a:t>
            </a:r>
          </a:p>
          <a:p>
            <a:r>
              <a:rPr lang="en-GB" dirty="0" smtClean="0">
                <a:solidFill>
                  <a:schemeClr val="tx1"/>
                </a:solidFill>
              </a:rPr>
              <a:t>P ~ 43 MW</a:t>
            </a:r>
            <a:endParaRPr lang="fr-FR" dirty="0">
              <a:solidFill>
                <a:schemeClr val="tx1"/>
              </a:solidFill>
            </a:endParaRPr>
          </a:p>
        </p:txBody>
      </p:sp>
      <p:sp>
        <p:nvSpPr>
          <p:cNvPr id="26" name="Oval 25"/>
          <p:cNvSpPr/>
          <p:nvPr/>
        </p:nvSpPr>
        <p:spPr>
          <a:xfrm>
            <a:off x="2608444" y="4158405"/>
            <a:ext cx="144016" cy="144016"/>
          </a:xfrm>
          <a:prstGeom prst="ellipse">
            <a:avLst/>
          </a:prstGeom>
          <a:solidFill>
            <a:schemeClr val="tx2">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ounded Rectangle 18"/>
          <p:cNvSpPr/>
          <p:nvPr/>
        </p:nvSpPr>
        <p:spPr>
          <a:xfrm>
            <a:off x="5181600" y="5181600"/>
            <a:ext cx="3429000" cy="1066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The beam loading modifies the gradient profile</a:t>
            </a:r>
            <a:endParaRPr lang="fr-FR" dirty="0"/>
          </a:p>
        </p:txBody>
      </p:sp>
    </p:spTree>
    <p:extLst>
      <p:ext uri="{BB962C8B-B14F-4D97-AF65-F5344CB8AC3E}">
        <p14:creationId xmlns:p14="http://schemas.microsoft.com/office/powerpoint/2010/main" val="9380082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Chart 18"/>
          <p:cNvGraphicFramePr>
            <a:graphicFrameLocks/>
          </p:cNvGraphicFramePr>
          <p:nvPr>
            <p:extLst/>
          </p:nvPr>
        </p:nvGraphicFramePr>
        <p:xfrm>
          <a:off x="4648200" y="762000"/>
          <a:ext cx="5486400" cy="3842267"/>
        </p:xfrm>
        <a:graphic>
          <a:graphicData uri="http://schemas.openxmlformats.org/drawingml/2006/chart">
            <c:chart xmlns:c="http://schemas.openxmlformats.org/drawingml/2006/chart" xmlns:r="http://schemas.openxmlformats.org/officeDocument/2006/relationships" r:id="rId3"/>
          </a:graphicData>
        </a:graphic>
      </p:graphicFrame>
      <p:grpSp>
        <p:nvGrpSpPr>
          <p:cNvPr id="20" name="Group 19"/>
          <p:cNvGrpSpPr/>
          <p:nvPr/>
        </p:nvGrpSpPr>
        <p:grpSpPr>
          <a:xfrm>
            <a:off x="0" y="2438400"/>
            <a:ext cx="4343400" cy="4090141"/>
            <a:chOff x="133026" y="2649033"/>
            <a:chExt cx="4343400" cy="4090141"/>
          </a:xfrm>
        </p:grpSpPr>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026" y="2649033"/>
              <a:ext cx="4343400" cy="4090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Oval 15"/>
            <p:cNvSpPr/>
            <p:nvPr/>
          </p:nvSpPr>
          <p:spPr>
            <a:xfrm>
              <a:off x="2759686" y="5677185"/>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p:cNvSpPr txBox="1"/>
            <p:nvPr/>
          </p:nvSpPr>
          <p:spPr>
            <a:xfrm>
              <a:off x="1894982" y="4038600"/>
              <a:ext cx="1133644" cy="307777"/>
            </a:xfrm>
            <a:prstGeom prst="rect">
              <a:avLst/>
            </a:prstGeom>
            <a:noFill/>
          </p:spPr>
          <p:txBody>
            <a:bodyPr wrap="none" rtlCol="0">
              <a:spAutoFit/>
            </a:bodyPr>
            <a:lstStyle/>
            <a:p>
              <a:r>
                <a:rPr lang="en-GB" sz="1400" dirty="0" smtClean="0">
                  <a:solidFill>
                    <a:srgbClr val="FF0000"/>
                  </a:solidFill>
                </a:rPr>
                <a:t>CLIC nominal</a:t>
              </a:r>
              <a:endParaRPr lang="en-GB" sz="1400" dirty="0">
                <a:solidFill>
                  <a:srgbClr val="FF0000"/>
                </a:solidFill>
              </a:endParaRPr>
            </a:p>
          </p:txBody>
        </p:sp>
        <p:sp>
          <p:nvSpPr>
            <p:cNvPr id="18" name="Oval 17"/>
            <p:cNvSpPr/>
            <p:nvPr/>
          </p:nvSpPr>
          <p:spPr>
            <a:xfrm>
              <a:off x="827372" y="5677185"/>
              <a:ext cx="144016" cy="15388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Beam loading effect</a:t>
            </a:r>
            <a:endParaRPr lang="en-GB" sz="3600" dirty="0">
              <a:solidFill>
                <a:srgbClr val="FFFF00"/>
              </a:solidFill>
            </a:endParaRPr>
          </a:p>
        </p:txBody>
      </p:sp>
      <p:sp>
        <p:nvSpPr>
          <p:cNvPr id="21" name="TextBox 20"/>
          <p:cNvSpPr txBox="1"/>
          <p:nvPr/>
        </p:nvSpPr>
        <p:spPr>
          <a:xfrm>
            <a:off x="470779" y="1106269"/>
            <a:ext cx="3720221" cy="646331"/>
          </a:xfrm>
          <a:prstGeom prst="rect">
            <a:avLst/>
          </a:prstGeom>
          <a:noFill/>
        </p:spPr>
        <p:txBody>
          <a:bodyPr wrap="square" rtlCol="0">
            <a:spAutoFit/>
          </a:bodyPr>
          <a:lstStyle/>
          <a:p>
            <a:r>
              <a:rPr lang="en-GB" dirty="0" smtClean="0"/>
              <a:t>Beam Loading modifies the gradient distribution along the structure</a:t>
            </a:r>
            <a:endParaRPr lang="en-GB" dirty="0"/>
          </a:p>
        </p:txBody>
      </p:sp>
      <p:sp>
        <p:nvSpPr>
          <p:cNvPr id="6" name="TextBox 5"/>
          <p:cNvSpPr txBox="1"/>
          <p:nvPr/>
        </p:nvSpPr>
        <p:spPr>
          <a:xfrm rot="16200000">
            <a:off x="3549134" y="1872735"/>
            <a:ext cx="1981200" cy="369332"/>
          </a:xfrm>
          <a:prstGeom prst="rect">
            <a:avLst/>
          </a:prstGeom>
          <a:noFill/>
        </p:spPr>
        <p:txBody>
          <a:bodyPr wrap="square" rtlCol="0">
            <a:spAutoFit/>
          </a:bodyPr>
          <a:lstStyle/>
          <a:p>
            <a:r>
              <a:rPr lang="en-GB" dirty="0" smtClean="0"/>
              <a:t>Gradient, MV/m</a:t>
            </a:r>
            <a:endParaRPr lang="fr-FR" dirty="0"/>
          </a:p>
        </p:txBody>
      </p:sp>
      <p:sp>
        <p:nvSpPr>
          <p:cNvPr id="8" name="TextBox 7"/>
          <p:cNvSpPr txBox="1"/>
          <p:nvPr/>
        </p:nvSpPr>
        <p:spPr>
          <a:xfrm>
            <a:off x="6424839" y="4419600"/>
            <a:ext cx="1118961" cy="369332"/>
          </a:xfrm>
          <a:prstGeom prst="rect">
            <a:avLst/>
          </a:prstGeom>
          <a:noFill/>
        </p:spPr>
        <p:txBody>
          <a:bodyPr wrap="none" rtlCol="0">
            <a:spAutoFit/>
          </a:bodyPr>
          <a:lstStyle/>
          <a:p>
            <a:r>
              <a:rPr lang="en-GB" dirty="0" smtClean="0"/>
              <a:t>Length, m</a:t>
            </a:r>
            <a:endParaRPr lang="fr-FR" dirty="0"/>
          </a:p>
        </p:txBody>
      </p:sp>
      <p:sp>
        <p:nvSpPr>
          <p:cNvPr id="11" name="Rectangle 10"/>
          <p:cNvSpPr/>
          <p:nvPr/>
        </p:nvSpPr>
        <p:spPr>
          <a:xfrm>
            <a:off x="5334000" y="3257145"/>
            <a:ext cx="1219200" cy="78145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I = 1.2 A</a:t>
            </a:r>
          </a:p>
          <a:p>
            <a:r>
              <a:rPr lang="en-GB" dirty="0" smtClean="0">
                <a:solidFill>
                  <a:schemeClr val="tx1"/>
                </a:solidFill>
              </a:rPr>
              <a:t>P ~ 43 MW</a:t>
            </a:r>
            <a:endParaRPr lang="fr-FR" dirty="0">
              <a:solidFill>
                <a:schemeClr val="tx1"/>
              </a:solidFill>
            </a:endParaRPr>
          </a:p>
        </p:txBody>
      </p:sp>
      <p:sp>
        <p:nvSpPr>
          <p:cNvPr id="26" name="Oval 25"/>
          <p:cNvSpPr/>
          <p:nvPr/>
        </p:nvSpPr>
        <p:spPr>
          <a:xfrm>
            <a:off x="2608444" y="4158405"/>
            <a:ext cx="144016" cy="144016"/>
          </a:xfrm>
          <a:prstGeom prst="ellipse">
            <a:avLst/>
          </a:prstGeom>
          <a:solidFill>
            <a:schemeClr val="tx2">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ounded Rectangle 21"/>
          <p:cNvSpPr/>
          <p:nvPr/>
        </p:nvSpPr>
        <p:spPr>
          <a:xfrm>
            <a:off x="4953000" y="5181600"/>
            <a:ext cx="3886200" cy="1066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We do not have anymore 100 MV/m in average.</a:t>
            </a:r>
            <a:endParaRPr lang="fr-FR" dirty="0"/>
          </a:p>
        </p:txBody>
      </p:sp>
    </p:spTree>
    <p:extLst>
      <p:ext uri="{BB962C8B-B14F-4D97-AF65-F5344CB8AC3E}">
        <p14:creationId xmlns:p14="http://schemas.microsoft.com/office/powerpoint/2010/main" val="5991288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Chart 21"/>
          <p:cNvGraphicFramePr>
            <a:graphicFrameLocks/>
          </p:cNvGraphicFramePr>
          <p:nvPr>
            <p:extLst/>
          </p:nvPr>
        </p:nvGraphicFramePr>
        <p:xfrm>
          <a:off x="4648200" y="762000"/>
          <a:ext cx="5486400" cy="3842266"/>
        </p:xfrm>
        <a:graphic>
          <a:graphicData uri="http://schemas.openxmlformats.org/drawingml/2006/chart">
            <c:chart xmlns:c="http://schemas.openxmlformats.org/drawingml/2006/chart" xmlns:r="http://schemas.openxmlformats.org/officeDocument/2006/relationships" r:id="rId3"/>
          </a:graphicData>
        </a:graphic>
      </p:graphicFrame>
      <p:grpSp>
        <p:nvGrpSpPr>
          <p:cNvPr id="20" name="Group 19"/>
          <p:cNvGrpSpPr/>
          <p:nvPr/>
        </p:nvGrpSpPr>
        <p:grpSpPr>
          <a:xfrm>
            <a:off x="0" y="2438400"/>
            <a:ext cx="4343400" cy="4090141"/>
            <a:chOff x="133026" y="2649033"/>
            <a:chExt cx="4343400" cy="4090141"/>
          </a:xfrm>
        </p:grpSpPr>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026" y="2649033"/>
              <a:ext cx="4343400" cy="4090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Oval 15"/>
            <p:cNvSpPr/>
            <p:nvPr/>
          </p:nvSpPr>
          <p:spPr>
            <a:xfrm>
              <a:off x="2759686" y="5095817"/>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p:cNvSpPr txBox="1"/>
            <p:nvPr/>
          </p:nvSpPr>
          <p:spPr>
            <a:xfrm>
              <a:off x="1894982" y="4038600"/>
              <a:ext cx="1133644" cy="307777"/>
            </a:xfrm>
            <a:prstGeom prst="rect">
              <a:avLst/>
            </a:prstGeom>
            <a:noFill/>
          </p:spPr>
          <p:txBody>
            <a:bodyPr wrap="none" rtlCol="0">
              <a:spAutoFit/>
            </a:bodyPr>
            <a:lstStyle/>
            <a:p>
              <a:r>
                <a:rPr lang="en-GB" sz="1400" dirty="0" smtClean="0">
                  <a:solidFill>
                    <a:srgbClr val="FF0000"/>
                  </a:solidFill>
                </a:rPr>
                <a:t>CLIC nominal</a:t>
              </a:r>
              <a:endParaRPr lang="en-GB" sz="1400" dirty="0">
                <a:solidFill>
                  <a:srgbClr val="FF0000"/>
                </a:solidFill>
              </a:endParaRPr>
            </a:p>
          </p:txBody>
        </p:sp>
        <p:sp>
          <p:nvSpPr>
            <p:cNvPr id="18" name="Oval 17"/>
            <p:cNvSpPr/>
            <p:nvPr/>
          </p:nvSpPr>
          <p:spPr>
            <a:xfrm>
              <a:off x="827372" y="5677185"/>
              <a:ext cx="144016" cy="15388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Beam loading effect</a:t>
            </a:r>
            <a:endParaRPr lang="en-GB" sz="3600" dirty="0">
              <a:solidFill>
                <a:srgbClr val="FFFF00"/>
              </a:solidFill>
            </a:endParaRPr>
          </a:p>
        </p:txBody>
      </p:sp>
      <p:sp>
        <p:nvSpPr>
          <p:cNvPr id="21" name="TextBox 20"/>
          <p:cNvSpPr txBox="1"/>
          <p:nvPr/>
        </p:nvSpPr>
        <p:spPr>
          <a:xfrm>
            <a:off x="470779" y="1106269"/>
            <a:ext cx="3720221" cy="646331"/>
          </a:xfrm>
          <a:prstGeom prst="rect">
            <a:avLst/>
          </a:prstGeom>
          <a:noFill/>
        </p:spPr>
        <p:txBody>
          <a:bodyPr wrap="square" rtlCol="0">
            <a:spAutoFit/>
          </a:bodyPr>
          <a:lstStyle/>
          <a:p>
            <a:r>
              <a:rPr lang="en-GB" dirty="0" smtClean="0"/>
              <a:t>Beam Loading modifies the gradient distribution along the structure</a:t>
            </a:r>
            <a:endParaRPr lang="en-GB" dirty="0"/>
          </a:p>
        </p:txBody>
      </p:sp>
      <p:sp>
        <p:nvSpPr>
          <p:cNvPr id="6" name="TextBox 5"/>
          <p:cNvSpPr txBox="1"/>
          <p:nvPr/>
        </p:nvSpPr>
        <p:spPr>
          <a:xfrm rot="16200000">
            <a:off x="3549134" y="1872735"/>
            <a:ext cx="1981200" cy="369332"/>
          </a:xfrm>
          <a:prstGeom prst="rect">
            <a:avLst/>
          </a:prstGeom>
          <a:noFill/>
        </p:spPr>
        <p:txBody>
          <a:bodyPr wrap="square" rtlCol="0">
            <a:spAutoFit/>
          </a:bodyPr>
          <a:lstStyle/>
          <a:p>
            <a:r>
              <a:rPr lang="en-GB" dirty="0" smtClean="0"/>
              <a:t>Gradient, MV/m</a:t>
            </a:r>
            <a:endParaRPr lang="fr-FR" dirty="0"/>
          </a:p>
        </p:txBody>
      </p:sp>
      <p:sp>
        <p:nvSpPr>
          <p:cNvPr id="8" name="TextBox 7"/>
          <p:cNvSpPr txBox="1"/>
          <p:nvPr/>
        </p:nvSpPr>
        <p:spPr>
          <a:xfrm>
            <a:off x="6424839" y="4419600"/>
            <a:ext cx="1118961" cy="369332"/>
          </a:xfrm>
          <a:prstGeom prst="rect">
            <a:avLst/>
          </a:prstGeom>
          <a:noFill/>
        </p:spPr>
        <p:txBody>
          <a:bodyPr wrap="none" rtlCol="0">
            <a:spAutoFit/>
          </a:bodyPr>
          <a:lstStyle/>
          <a:p>
            <a:r>
              <a:rPr lang="en-GB" dirty="0" smtClean="0"/>
              <a:t>Length, m</a:t>
            </a:r>
            <a:endParaRPr lang="fr-FR" dirty="0"/>
          </a:p>
        </p:txBody>
      </p:sp>
      <p:sp>
        <p:nvSpPr>
          <p:cNvPr id="11" name="Rectangle 10"/>
          <p:cNvSpPr/>
          <p:nvPr/>
        </p:nvSpPr>
        <p:spPr>
          <a:xfrm>
            <a:off x="5334000" y="3257145"/>
            <a:ext cx="1219200" cy="78145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I = 1.2 A</a:t>
            </a:r>
          </a:p>
          <a:p>
            <a:r>
              <a:rPr lang="en-GB" dirty="0" smtClean="0">
                <a:solidFill>
                  <a:schemeClr val="tx1"/>
                </a:solidFill>
              </a:rPr>
              <a:t>P ~ 53 MW</a:t>
            </a:r>
            <a:endParaRPr lang="fr-FR" dirty="0">
              <a:solidFill>
                <a:schemeClr val="tx1"/>
              </a:solidFill>
            </a:endParaRPr>
          </a:p>
        </p:txBody>
      </p:sp>
      <p:sp>
        <p:nvSpPr>
          <p:cNvPr id="26" name="Oval 25"/>
          <p:cNvSpPr/>
          <p:nvPr/>
        </p:nvSpPr>
        <p:spPr>
          <a:xfrm>
            <a:off x="2608444" y="4158405"/>
            <a:ext cx="144016" cy="144016"/>
          </a:xfrm>
          <a:prstGeom prst="ellipse">
            <a:avLst/>
          </a:prstGeom>
          <a:solidFill>
            <a:schemeClr val="tx2">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ounded Rectangle 18"/>
          <p:cNvSpPr/>
          <p:nvPr/>
        </p:nvSpPr>
        <p:spPr>
          <a:xfrm>
            <a:off x="4953000" y="5181600"/>
            <a:ext cx="3886200" cy="1066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We compensate increasing the RF input power</a:t>
            </a:r>
            <a:endParaRPr lang="fr-FR" dirty="0"/>
          </a:p>
        </p:txBody>
      </p:sp>
    </p:spTree>
    <p:extLst>
      <p:ext uri="{BB962C8B-B14F-4D97-AF65-F5344CB8AC3E}">
        <p14:creationId xmlns:p14="http://schemas.microsoft.com/office/powerpoint/2010/main" val="2552600119"/>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 xmlns:thm15="http://schemas.microsoft.com/office/thememl/2012/main" name="Slate" id="{C3F70B94-7CE9-428E-ADC1-3269CC2C3385}" vid="{3F2DE9A5-64E6-437C-A389-CC4477E817E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15881</TotalTime>
  <Words>3470</Words>
  <Application>Microsoft Office PowerPoint</Application>
  <PresentationFormat>On-screen Show (4:3)</PresentationFormat>
  <Paragraphs>673</Paragraphs>
  <Slides>67</Slides>
  <Notes>54</Notes>
  <HiddenSlides>1</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67</vt:i4>
      </vt:variant>
    </vt:vector>
  </HeadingPairs>
  <TitlesOfParts>
    <vt:vector size="70" baseType="lpstr">
      <vt:lpstr>Office Theme</vt:lpstr>
      <vt:lpstr>Slate</vt:lpstr>
      <vt:lpstr>Visio</vt:lpstr>
      <vt:lpstr>Dogleg Results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Jose Luis Navarro Quirante</dc:creator>
  <cp:lastModifiedBy>Jose Luis Navarro Quirante</cp:lastModifiedBy>
  <cp:revision>465</cp:revision>
  <dcterms:created xsi:type="dcterms:W3CDTF">2006-08-16T00:00:00Z</dcterms:created>
  <dcterms:modified xsi:type="dcterms:W3CDTF">2015-01-28T07:39:34Z</dcterms:modified>
</cp:coreProperties>
</file>