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23"/>
  </p:notesMasterIdLst>
  <p:handoutMasterIdLst>
    <p:handoutMasterId r:id="rId24"/>
  </p:handoutMasterIdLst>
  <p:sldIdLst>
    <p:sldId id="1420" r:id="rId3"/>
    <p:sldId id="1637" r:id="rId4"/>
    <p:sldId id="1644" r:id="rId5"/>
    <p:sldId id="1646" r:id="rId6"/>
    <p:sldId id="1661" r:id="rId7"/>
    <p:sldId id="1647" r:id="rId8"/>
    <p:sldId id="1664" r:id="rId9"/>
    <p:sldId id="1652" r:id="rId10"/>
    <p:sldId id="1651" r:id="rId11"/>
    <p:sldId id="1656" r:id="rId12"/>
    <p:sldId id="1657" r:id="rId13"/>
    <p:sldId id="1658" r:id="rId14"/>
    <p:sldId id="1659" r:id="rId15"/>
    <p:sldId id="1660" r:id="rId16"/>
    <p:sldId id="1666" r:id="rId17"/>
    <p:sldId id="1667" r:id="rId18"/>
    <p:sldId id="1654" r:id="rId19"/>
    <p:sldId id="1662" r:id="rId20"/>
    <p:sldId id="1665" r:id="rId21"/>
    <p:sldId id="1663" r:id="rId22"/>
  </p:sldIdLst>
  <p:sldSz cx="9144000" cy="6858000" type="letter"/>
  <p:notesSz cx="9928225" cy="67976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114FFB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114FFB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114FFB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114FFB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114FFB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rgbClr val="114FFB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rgbClr val="114FFB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rgbClr val="114FFB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rgbClr val="114FFB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C17"/>
    <a:srgbClr val="FFEB64"/>
    <a:srgbClr val="30A0FF"/>
    <a:srgbClr val="3366FF"/>
    <a:srgbClr val="FFFBFF"/>
    <a:srgbClr val="FF3300"/>
    <a:srgbClr val="3333FF"/>
    <a:srgbClr val="FF00FF"/>
    <a:srgbClr val="9966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3939" autoAdjust="0"/>
  </p:normalViewPr>
  <p:slideViewPr>
    <p:cSldViewPr snapToGrid="0">
      <p:cViewPr>
        <p:scale>
          <a:sx n="100" d="100"/>
          <a:sy n="100" d="100"/>
        </p:scale>
        <p:origin x="-1312" y="0"/>
      </p:cViewPr>
      <p:guideLst>
        <p:guide orient="horz" pos="1113"/>
        <p:guide pos="1166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32"/>
    </p:cViewPr>
  </p:sorterViewPr>
  <p:notesViewPr>
    <p:cSldViewPr snapToGrid="0">
      <p:cViewPr varScale="1">
        <p:scale>
          <a:sx n="55" d="100"/>
          <a:sy n="55" d="100"/>
        </p:scale>
        <p:origin x="-624" y="-67"/>
      </p:cViewPr>
      <p:guideLst>
        <p:guide orient="horz" pos="2177"/>
        <p:guide pos="28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525" y="0"/>
            <a:ext cx="4257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174" tIns="0" rIns="19174" bIns="0" numCol="1" anchor="t" anchorCtr="0" compatLnSpc="1">
            <a:prstTxWarp prst="textNoShape">
              <a:avLst/>
            </a:prstTxWarp>
          </a:bodyPr>
          <a:lstStyle>
            <a:lvl1pPr defTabSz="942975">
              <a:defRPr sz="1000" b="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61025" y="0"/>
            <a:ext cx="4257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174" tIns="0" rIns="19174" bIns="0" numCol="1" anchor="t" anchorCtr="0" compatLnSpc="1">
            <a:prstTxWarp prst="textNoShape">
              <a:avLst/>
            </a:prstTxWarp>
          </a:bodyPr>
          <a:lstStyle>
            <a:lvl1pPr algn="r" defTabSz="942975">
              <a:defRPr sz="1000" b="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9525" y="6418263"/>
            <a:ext cx="425767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174" tIns="0" rIns="19174" bIns="0" numCol="1" anchor="b" anchorCtr="0" compatLnSpc="1">
            <a:prstTxWarp prst="textNoShape">
              <a:avLst/>
            </a:prstTxWarp>
          </a:bodyPr>
          <a:lstStyle>
            <a:lvl1pPr defTabSz="942975">
              <a:defRPr sz="1000" b="0" i="1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61025" y="6418263"/>
            <a:ext cx="425767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174" tIns="0" rIns="19174" bIns="0" numCol="1" anchor="b" anchorCtr="0" compatLnSpc="1">
            <a:prstTxWarp prst="textNoShape">
              <a:avLst/>
            </a:prstTxWarp>
          </a:bodyPr>
          <a:lstStyle>
            <a:lvl1pPr algn="r" defTabSz="942975">
              <a:defRPr sz="1000" b="0" i="1" smtClean="0"/>
            </a:lvl1pPr>
          </a:lstStyle>
          <a:p>
            <a:pPr>
              <a:defRPr/>
            </a:pPr>
            <a:fld id="{7B6F98FD-13BA-4637-8B6A-01B06C197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96838" y="65088"/>
            <a:ext cx="696912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271" tIns="46338" rIns="94271" bIns="46338" anchor="ctr">
            <a:spAutoFit/>
          </a:bodyPr>
          <a:lstStyle/>
          <a:p>
            <a:pPr defTabSz="942975">
              <a:defRPr/>
            </a:pP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CERN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96838" y="6423025"/>
            <a:ext cx="80645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271" tIns="46338" rIns="94271" bIns="46338" anchor="ctr">
            <a:spAutoFit/>
          </a:bodyPr>
          <a:lstStyle/>
          <a:p>
            <a:pPr defTabSz="942975">
              <a:defRPr/>
            </a:pPr>
            <a:fld id="{172EAC2A-7675-4D25-8E15-A1E20BFFDF5D}" type="datetime1">
              <a:rPr lang="en-US" sz="1400" b="0">
                <a:solidFill>
                  <a:schemeClr val="tx1"/>
                </a:solidFill>
                <a:latin typeface="Arial" pitchFamily="34" charset="0"/>
              </a:rPr>
              <a:pPr defTabSz="942975">
                <a:defRPr/>
              </a:pPr>
              <a:t>27.01.15</a:t>
            </a:fld>
            <a:endParaRPr lang="en-US" sz="14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9423400" y="6423025"/>
            <a:ext cx="407988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271" tIns="46338" rIns="94271" bIns="46338" anchor="ctr">
            <a:spAutoFit/>
          </a:bodyPr>
          <a:lstStyle/>
          <a:p>
            <a:pPr algn="r" defTabSz="942975">
              <a:defRPr/>
            </a:pPr>
            <a:fld id="{60B9D855-D349-4D3C-8FD0-4028B98E5196}" type="slidenum">
              <a:rPr lang="en-US" sz="1400" b="0">
                <a:solidFill>
                  <a:schemeClr val="tx1"/>
                </a:solidFill>
                <a:latin typeface="Arial" pitchFamily="34" charset="0"/>
              </a:rPr>
              <a:pPr algn="r" defTabSz="942975"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81859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9525" y="0"/>
            <a:ext cx="4257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174" tIns="0" rIns="19174" bIns="0" numCol="1" anchor="t" anchorCtr="0" compatLnSpc="1">
            <a:prstTxWarp prst="textNoShape">
              <a:avLst/>
            </a:prstTxWarp>
          </a:bodyPr>
          <a:lstStyle>
            <a:lvl1pPr defTabSz="942975">
              <a:defRPr sz="1000" b="0" i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61025" y="0"/>
            <a:ext cx="4257675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174" tIns="0" rIns="19174" bIns="0" numCol="1" anchor="t" anchorCtr="0" compatLnSpc="1">
            <a:prstTxWarp prst="textNoShape">
              <a:avLst/>
            </a:prstTxWarp>
          </a:bodyPr>
          <a:lstStyle>
            <a:lvl1pPr algn="r" defTabSz="942975">
              <a:defRPr sz="1000" b="0" i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9525" y="6418263"/>
            <a:ext cx="425767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174" tIns="0" rIns="19174" bIns="0" numCol="1" anchor="b" anchorCtr="0" compatLnSpc="1">
            <a:prstTxWarp prst="textNoShape">
              <a:avLst/>
            </a:prstTxWarp>
          </a:bodyPr>
          <a:lstStyle>
            <a:lvl1pPr defTabSz="942975">
              <a:defRPr sz="1000" b="0" i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61025" y="6418263"/>
            <a:ext cx="4257675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174" tIns="0" rIns="19174" bIns="0" numCol="1" anchor="b" anchorCtr="0" compatLnSpc="1">
            <a:prstTxWarp prst="textNoShape">
              <a:avLst/>
            </a:prstTxWarp>
          </a:bodyPr>
          <a:lstStyle>
            <a:lvl1pPr algn="r" defTabSz="942975">
              <a:defRPr sz="1000" b="0" i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20ADB751-885E-460B-90DA-D350E932B4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2388" y="3227388"/>
            <a:ext cx="7280275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271" tIns="46338" rIns="94271" bIns="463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8663" y="511175"/>
            <a:ext cx="3395662" cy="25463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96838" y="65088"/>
            <a:ext cx="696912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271" tIns="46338" rIns="94271" bIns="46338" anchor="ctr">
            <a:spAutoFit/>
          </a:bodyPr>
          <a:lstStyle/>
          <a:p>
            <a:pPr defTabSz="942975">
              <a:defRPr/>
            </a:pPr>
            <a:r>
              <a:rPr lang="en-US" sz="1400" b="0">
                <a:solidFill>
                  <a:schemeClr val="tx1"/>
                </a:solidFill>
                <a:latin typeface="Arial" pitchFamily="34" charset="0"/>
              </a:rPr>
              <a:t>CERN</a:t>
            </a: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96838" y="6423025"/>
            <a:ext cx="806450" cy="30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271" tIns="46338" rIns="94271" bIns="46338" anchor="ctr">
            <a:spAutoFit/>
          </a:bodyPr>
          <a:lstStyle/>
          <a:p>
            <a:pPr defTabSz="942975">
              <a:defRPr/>
            </a:pPr>
            <a:fld id="{5F87A089-2F44-4EEF-8196-7D9C119BD6F7}" type="datetime1">
              <a:rPr lang="en-US" sz="1400" b="0">
                <a:solidFill>
                  <a:schemeClr val="tx1"/>
                </a:solidFill>
                <a:latin typeface="Arial" pitchFamily="34" charset="0"/>
              </a:rPr>
              <a:pPr defTabSz="942975">
                <a:defRPr/>
              </a:pPr>
              <a:t>27.01.15</a:t>
            </a:fld>
            <a:endParaRPr lang="en-US" sz="14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9424988" y="6424613"/>
            <a:ext cx="40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4271" tIns="46338" rIns="94271" bIns="46338" anchor="ctr">
            <a:spAutoFit/>
          </a:bodyPr>
          <a:lstStyle/>
          <a:p>
            <a:pPr algn="r" defTabSz="942975">
              <a:defRPr/>
            </a:pPr>
            <a:fld id="{827D8C8A-E294-436C-A4B8-82D39C448CF3}" type="slidenum">
              <a:rPr lang="en-US" sz="1400" b="0">
                <a:solidFill>
                  <a:schemeClr val="tx1"/>
                </a:solidFill>
                <a:latin typeface="Arial" pitchFamily="34" charset="0"/>
              </a:rPr>
              <a:pPr algn="r" defTabSz="942975">
                <a:defRPr/>
              </a:pPr>
              <a:t>‹#›</a:t>
            </a:fld>
            <a:endParaRPr lang="en-US" sz="1400" b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74767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6196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2551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87475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46263" algn="l" defTabSz="936625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269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89763" y="0"/>
            <a:ext cx="2154237" cy="65008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5463" y="0"/>
            <a:ext cx="6311900" cy="65008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25463" y="0"/>
            <a:ext cx="8618537" cy="6500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3363" y="0"/>
            <a:ext cx="5684837" cy="8715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25463" y="849313"/>
            <a:ext cx="4232275" cy="565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0138" y="849313"/>
            <a:ext cx="4233862" cy="5651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69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endParaRPr lang="en-US" dirty="0"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2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r>
              <a:rPr lang="en-US" smtClean="0"/>
              <a:t>Lucie Linssen, CLIC workshop, 28 January 2013</a:t>
            </a:r>
            <a:endParaRPr lang="en-US" dirty="0"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8AD847-EA26-2447-9994-E230048DA2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71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1F569-F574-4EDC-8314-B6D8BEC6AD6F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B21C9-FA1A-4CFC-88E8-0FC2C409512E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F5E4A-EB3A-4535-928A-76A052619E17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0"/>
            <a:ext cx="3886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862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E26BE-437F-4413-8C09-90562E763B1E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9E7CB-18FF-4FC4-88CD-C00A71C968E7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A1BAEA-45F4-4F78-AA7B-F1AC5196503B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DE0A36-FBE8-4BCC-93A1-77D8DAB60DC5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13CE6-FD46-4227-AA25-7FC9A0C0E745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E8583-EA62-46BF-9E49-4AC1DBF96F6A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D9BB7-B01B-4DBF-B452-052150AA8094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381000"/>
            <a:ext cx="19812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57912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5C281-BBAA-4A64-A027-77200701E526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5463" y="849313"/>
            <a:ext cx="4232275" cy="565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0138" y="849313"/>
            <a:ext cx="4233862" cy="5651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25463" y="849313"/>
            <a:ext cx="8618537" cy="565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137314" y="6641914"/>
            <a:ext cx="9144000" cy="216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>
              <a:defRPr/>
            </a:pPr>
            <a:r>
              <a:rPr lang="en-US" sz="800" b="0" i="1" dirty="0" smtClean="0">
                <a:solidFill>
                  <a:schemeClr val="tx1"/>
                </a:solidFill>
                <a:latin typeface="Comic Sans MS" pitchFamily="66" charset="0"/>
              </a:rPr>
              <a:t>Erik Adli</a:t>
            </a:r>
            <a:r>
              <a:rPr lang="en-US" sz="800" b="0" i="1" dirty="0" smtClean="0">
                <a:solidFill>
                  <a:srgbClr val="0000FF"/>
                </a:solidFill>
                <a:latin typeface="Comic Sans MS" pitchFamily="66" charset="0"/>
              </a:rPr>
              <a:t>                      	         </a:t>
            </a:r>
            <a:r>
              <a:rPr lang="en-US" sz="800" b="0" i="1" baseline="0" dirty="0" smtClean="0">
                <a:solidFill>
                  <a:srgbClr val="0000FF"/>
                </a:solidFill>
                <a:latin typeface="Comic Sans MS" pitchFamily="66" charset="0"/>
              </a:rPr>
              <a:t>      </a:t>
            </a:r>
            <a:r>
              <a:rPr lang="en-US" sz="800" b="0" i="1" dirty="0" smtClean="0">
                <a:solidFill>
                  <a:srgbClr val="0000FF"/>
                </a:solidFill>
                <a:latin typeface="Comic Sans MS" pitchFamily="66" charset="0"/>
              </a:rPr>
              <a:t> 				                     CLIC Workshop 2015</a:t>
            </a:r>
            <a:r>
              <a:rPr lang="en-US" sz="800" b="0" i="1" baseline="0" dirty="0" smtClean="0">
                <a:solidFill>
                  <a:srgbClr val="0000FF"/>
                </a:solidFill>
                <a:latin typeface="Comic Sans MS" pitchFamily="66" charset="0"/>
              </a:rPr>
              <a:t>, CERN</a:t>
            </a:r>
            <a:r>
              <a:rPr lang="en-US" sz="800" b="0" i="1" dirty="0" smtClean="0">
                <a:solidFill>
                  <a:srgbClr val="0000FF"/>
                </a:solidFill>
                <a:latin typeface="Comic Sans MS" pitchFamily="66" charset="0"/>
              </a:rPr>
              <a:t>, CH</a:t>
            </a:r>
            <a:r>
              <a:rPr lang="en-US" sz="800" b="0" i="1" baseline="0" dirty="0" smtClean="0">
                <a:solidFill>
                  <a:srgbClr val="0000FF"/>
                </a:solidFill>
                <a:latin typeface="Comic Sans MS" pitchFamily="66" charset="0"/>
              </a:rPr>
              <a:t>         </a:t>
            </a:r>
            <a:fld id="{83218CD4-B2E3-4800-BE8C-CB938F7E5647}" type="slidenum">
              <a:rPr lang="en-US" sz="800" b="0" i="1" smtClean="0">
                <a:solidFill>
                  <a:schemeClr val="tx1"/>
                </a:solidFill>
                <a:latin typeface="Comic Sans MS" pitchFamily="66" charset="0"/>
              </a:rPr>
              <a:pPr>
                <a:defRPr/>
              </a:pPr>
              <a:t>‹#›</a:t>
            </a:fld>
            <a:r>
              <a:rPr lang="en-US" sz="800" b="0" i="1" dirty="0">
                <a:solidFill>
                  <a:schemeClr val="tx1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630488" y="549275"/>
            <a:ext cx="5943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b"/>
          <a:lstStyle/>
          <a:p>
            <a:pPr algn="ctr">
              <a:defRPr/>
            </a:pPr>
            <a:r>
              <a:rPr lang="en-US" sz="3200" i="1">
                <a:solidFill>
                  <a:srgbClr val="FF3300"/>
                </a:solidFill>
              </a:rPr>
              <a:t/>
            </a:r>
            <a:br>
              <a:rPr lang="en-US" sz="3200" i="1">
                <a:solidFill>
                  <a:srgbClr val="FF3300"/>
                </a:solidFill>
              </a:rPr>
            </a:br>
            <a:endParaRPr lang="en-US" sz="3200" i="1">
              <a:solidFill>
                <a:srgbClr val="FF3300"/>
              </a:solidFill>
            </a:endParaRPr>
          </a:p>
        </p:txBody>
      </p:sp>
      <p:sp>
        <p:nvSpPr>
          <p:cNvPr id="5125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619672" y="0"/>
            <a:ext cx="7524328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830263"/>
            <a:ext cx="9144000" cy="46037"/>
          </a:xfrm>
          <a:prstGeom prst="rect">
            <a:avLst/>
          </a:prstGeom>
          <a:solidFill>
            <a:srgbClr val="3366FF">
              <a:alpha val="59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UIOLOGO_posliten.eps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04333" cy="8260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50" r:id="rId13"/>
    <p:sldLayoutId id="2147483674" r:id="rId14"/>
    <p:sldLayoutId id="2147483675" r:id="rId15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0" cap="none" spc="0">
          <a:ln w="12700">
            <a:solidFill>
              <a:schemeClr val="tx2">
                <a:satMod val="155000"/>
              </a:schemeClr>
            </a:solidFill>
            <a:prstDash val="solid"/>
          </a:ln>
          <a:solidFill>
            <a:srgbClr val="0000FF"/>
          </a:solidFill>
          <a:effectLst>
            <a:outerShdw blurRad="41275" dist="20320" dir="1800000" algn="tl" rotWithShape="0">
              <a:srgbClr val="000000">
                <a:alpha val="40000"/>
              </a:srgbClr>
            </a:outerShdw>
          </a:effectLst>
          <a:latin typeface="Verdana"/>
          <a:ea typeface="+mj-ea"/>
          <a:cs typeface="Verdana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FF3300"/>
          </a:solidFill>
          <a:latin typeface="Times New Roman" pitchFamily="18" charset="0"/>
        </a:defRPr>
      </a:lvl9pPr>
    </p:titleStyle>
    <p:bodyStyle>
      <a:lvl1pPr marL="342900" indent="-111125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800" b="0">
          <a:solidFill>
            <a:srgbClr val="0000FF"/>
          </a:solidFill>
          <a:latin typeface="Verdana"/>
          <a:ea typeface="+mn-ea"/>
          <a:cs typeface="Verdana"/>
        </a:defRPr>
      </a:lvl1pPr>
      <a:lvl2pPr marL="463550" indent="1666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 b="0">
          <a:solidFill>
            <a:srgbClr val="0000FF"/>
          </a:solidFill>
          <a:latin typeface="Verdana"/>
          <a:cs typeface="Verdana"/>
        </a:defRPr>
      </a:lvl2pPr>
      <a:lvl3pPr marL="79851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 b="0">
          <a:solidFill>
            <a:srgbClr val="0000FF"/>
          </a:solidFill>
          <a:latin typeface="Verdana"/>
          <a:cs typeface="Verdana"/>
        </a:defRPr>
      </a:lvl3pPr>
      <a:lvl4pPr marL="1030288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 b="0">
          <a:solidFill>
            <a:srgbClr val="0000FF"/>
          </a:solidFill>
          <a:latin typeface="Verdana"/>
          <a:cs typeface="Verdana"/>
        </a:defRPr>
      </a:lvl4pPr>
      <a:lvl5pPr marL="12620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 b="0">
          <a:solidFill>
            <a:srgbClr val="0000FF"/>
          </a:solidFill>
          <a:latin typeface="Verdana"/>
          <a:cs typeface="Verdana"/>
        </a:defRPr>
      </a:lvl5pPr>
      <a:lvl6pPr marL="17192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>
          <a:solidFill>
            <a:schemeClr val="tx1"/>
          </a:solidFill>
          <a:latin typeface="Arial" pitchFamily="34" charset="0"/>
        </a:defRPr>
      </a:lvl6pPr>
      <a:lvl7pPr marL="21764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>
          <a:solidFill>
            <a:schemeClr val="tx1"/>
          </a:solidFill>
          <a:latin typeface="Arial" pitchFamily="34" charset="0"/>
        </a:defRPr>
      </a:lvl7pPr>
      <a:lvl8pPr marL="26336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>
          <a:solidFill>
            <a:schemeClr val="tx1"/>
          </a:solidFill>
          <a:latin typeface="Arial" pitchFamily="34" charset="0"/>
        </a:defRPr>
      </a:lvl8pPr>
      <a:lvl9pPr marL="3090863" indent="115888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2600" y="6248400"/>
            <a:ext cx="162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fontAlgn="auto" hangingPunct="0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E3AFDFB6-12D3-4EAF-BDED-532D47B32511}" type="slidenum">
              <a:rPr lang="en-US"/>
              <a:pPr>
                <a:defRPr/>
              </a:pPr>
              <a:t>‹#›</a:t>
            </a:fld>
            <a:endParaRPr lang="en-US" sz="1400" dirty="0"/>
          </a:p>
        </p:txBody>
      </p:sp>
      <p:sp>
        <p:nvSpPr>
          <p:cNvPr id="614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381000"/>
            <a:ext cx="518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614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371600"/>
            <a:ext cx="7924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6149" name="Picture 8" descr="logoss.gif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381000"/>
            <a:ext cx="2286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2" r:id="rId2"/>
    <p:sldLayoutId id="2147483671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65" r:id="rId9"/>
    <p:sldLayoutId id="2147483664" r:id="rId10"/>
    <p:sldLayoutId id="2147483663" r:id="rId11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Comic Sans MS" pitchFamily="66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defRPr sz="2400" b="1">
          <a:solidFill>
            <a:srgbClr val="0000FF"/>
          </a:solidFill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 CTF3 as a plasma </a:t>
            </a:r>
            <a:r>
              <a:rPr lang="en-US" dirty="0" err="1"/>
              <a:t>wakefield</a:t>
            </a:r>
            <a:r>
              <a:rPr lang="en-US" dirty="0"/>
              <a:t> </a:t>
            </a:r>
            <a:r>
              <a:rPr lang="en-US" dirty="0" smtClean="0"/>
              <a:t>acceleration </a:t>
            </a:r>
            <a:r>
              <a:rPr lang="en-US" dirty="0"/>
              <a:t>test facility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First thoughts</a:t>
            </a:r>
            <a:br>
              <a:rPr lang="en-US" sz="2400" dirty="0" smtClean="0"/>
            </a:br>
            <a:endParaRPr lang="en-US" sz="24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685428" y="4605332"/>
            <a:ext cx="7993025" cy="175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45710" rIns="18284" bIns="45710">
            <a:normAutofit lnSpcReduction="10000"/>
          </a:bodyPr>
          <a:lstStyle>
            <a:lvl1pPr defTabSz="10414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1041400"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SzPct val="95000"/>
              <a:defRPr/>
            </a:pPr>
            <a:r>
              <a:rPr lang="en-US" sz="1400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Erik Adli</a:t>
            </a:r>
          </a:p>
          <a:p>
            <a:pPr algn="ctr" eaLnBrk="1" hangingPunct="1">
              <a:spcBef>
                <a:spcPct val="20000"/>
              </a:spcBef>
              <a:buSzPct val="95000"/>
              <a:defRPr/>
            </a:pPr>
            <a:r>
              <a:rPr lang="en-US" sz="1300" b="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Department of Physics, University of Oslo, Norway</a:t>
            </a:r>
          </a:p>
          <a:p>
            <a:pPr algn="ctr" eaLnBrk="1" hangingPunct="1">
              <a:spcBef>
                <a:spcPct val="20000"/>
              </a:spcBef>
              <a:buSzPct val="95000"/>
              <a:defRPr/>
            </a:pPr>
            <a:r>
              <a:rPr lang="en-US" sz="1300" b="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Input from: Steffen </a:t>
            </a:r>
            <a:r>
              <a:rPr lang="en-US" sz="1300" b="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Doebert</a:t>
            </a:r>
            <a:r>
              <a:rPr lang="en-US" sz="1300" b="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, </a:t>
            </a:r>
            <a:r>
              <a:rPr lang="en-US" sz="1300" b="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Wilfried</a:t>
            </a:r>
            <a:r>
              <a:rPr lang="en-US" sz="1300" b="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 </a:t>
            </a:r>
            <a:r>
              <a:rPr lang="en-US" sz="1300" b="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Farabolini</a:t>
            </a:r>
            <a:r>
              <a:rPr lang="en-US" sz="1300" b="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, </a:t>
            </a:r>
            <a:r>
              <a:rPr lang="en-US" sz="1300" b="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Patric</a:t>
            </a:r>
            <a:r>
              <a:rPr lang="en-US" sz="1300" b="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 </a:t>
            </a:r>
            <a:r>
              <a:rPr lang="en-US" sz="1300" b="0" i="1" dirty="0" err="1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Muggli</a:t>
            </a:r>
            <a:r>
              <a:rPr lang="en-US" sz="1300" b="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, Chris Clayton</a:t>
            </a:r>
          </a:p>
          <a:p>
            <a:pPr algn="ctr" eaLnBrk="1" hangingPunct="1">
              <a:spcBef>
                <a:spcPct val="20000"/>
              </a:spcBef>
              <a:buSzPct val="95000"/>
              <a:defRPr/>
            </a:pPr>
            <a:endParaRPr lang="en-US" sz="1800" dirty="0" smtClean="0">
              <a:effectLst>
                <a:outerShdw blurRad="38100" dist="38100" dir="2700000" algn="tl">
                  <a:srgbClr val="04617B"/>
                </a:outerShdw>
              </a:effectLst>
              <a:latin typeface="Verdana" charset="0"/>
              <a:cs typeface="Verdana" charset="0"/>
            </a:endParaRPr>
          </a:p>
          <a:p>
            <a:pPr algn="ctr" eaLnBrk="1" hangingPunct="1">
              <a:spcBef>
                <a:spcPct val="20000"/>
              </a:spcBef>
              <a:buSzPct val="95000"/>
              <a:defRPr/>
            </a:pPr>
            <a:r>
              <a:rPr lang="en-US" sz="1800" dirty="0" smtClean="0"/>
              <a:t>CLIC Workshop 2015</a:t>
            </a:r>
          </a:p>
          <a:p>
            <a:pPr algn="ctr" eaLnBrk="1" hangingPunct="1">
              <a:spcBef>
                <a:spcPct val="20000"/>
              </a:spcBef>
              <a:buSzPct val="95000"/>
              <a:defRPr/>
            </a:pPr>
            <a:r>
              <a:rPr lang="en-US" sz="1800" dirty="0" smtClean="0"/>
              <a:t>January 26, 2015</a:t>
            </a:r>
          </a:p>
          <a:p>
            <a:pPr algn="ctr" eaLnBrk="1" hangingPunct="1">
              <a:spcBef>
                <a:spcPct val="20000"/>
              </a:spcBef>
              <a:buSzPct val="95000"/>
              <a:defRPr/>
            </a:pPr>
            <a:endParaRPr lang="en-US" sz="1800" dirty="0">
              <a:effectLst>
                <a:outerShdw blurRad="38100" dist="38100" dir="2700000" algn="tl">
                  <a:srgbClr val="04617B"/>
                </a:outerShdw>
              </a:effectLst>
              <a:latin typeface="Verdana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639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CTF3 parameters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0133" y="982133"/>
            <a:ext cx="87714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Verdana"/>
                <a:cs typeface="Verdana"/>
              </a:rPr>
              <a:t>Even at n</a:t>
            </a:r>
            <a:r>
              <a:rPr lang="en-US" sz="1800" b="0" baseline="-25000" dirty="0" smtClean="0">
                <a:latin typeface="Verdana"/>
                <a:cs typeface="Verdana"/>
              </a:rPr>
              <a:t>0</a:t>
            </a:r>
            <a:r>
              <a:rPr lang="en-US" sz="1800" b="0" dirty="0" smtClean="0">
                <a:latin typeface="Verdana"/>
                <a:cs typeface="Verdana"/>
              </a:rPr>
              <a:t> ~ 10</a:t>
            </a:r>
            <a:r>
              <a:rPr lang="en-US" sz="1800" b="0" baseline="30000" dirty="0" smtClean="0">
                <a:latin typeface="Verdana"/>
                <a:cs typeface="Verdana"/>
              </a:rPr>
              <a:t>14 </a:t>
            </a:r>
            <a:r>
              <a:rPr lang="en-US" sz="1800" b="0" dirty="0" smtClean="0">
                <a:latin typeface="Verdana"/>
                <a:cs typeface="Verdana"/>
              </a:rPr>
              <a:t>/cm</a:t>
            </a:r>
            <a:r>
              <a:rPr lang="en-US" sz="1800" b="0" baseline="30000" dirty="0" smtClean="0">
                <a:latin typeface="Verdana"/>
                <a:cs typeface="Verdana"/>
              </a:rPr>
              <a:t>3</a:t>
            </a:r>
            <a:r>
              <a:rPr lang="en-US" sz="1800" b="0" dirty="0" smtClean="0">
                <a:latin typeface="Verdana"/>
                <a:cs typeface="Verdana"/>
              </a:rPr>
              <a:t> the DB and WB bunches must be shorter than what is currently available in CTF3. </a:t>
            </a:r>
            <a:endParaRPr lang="en-US" sz="1800" b="0" baseline="30000" dirty="0" smtClean="0">
              <a:latin typeface="Verdana"/>
              <a:cs typeface="Verdana"/>
            </a:endParaRPr>
          </a:p>
          <a:p>
            <a:endParaRPr lang="en-US" sz="1800" b="0" dirty="0">
              <a:latin typeface="Verdana"/>
              <a:cs typeface="Verdana"/>
            </a:endParaRPr>
          </a:p>
          <a:p>
            <a:r>
              <a:rPr lang="en-US" sz="1800" b="0" dirty="0" smtClean="0">
                <a:latin typeface="Verdana"/>
                <a:cs typeface="Verdana"/>
              </a:rPr>
              <a:t>On the next slides I will show a few PIC simulations where I use parameters based on the </a:t>
            </a:r>
            <a:r>
              <a:rPr lang="en-US" sz="1800" dirty="0" smtClean="0">
                <a:latin typeface="Verdana"/>
                <a:cs typeface="Verdana"/>
              </a:rPr>
              <a:t>new DB injector </a:t>
            </a:r>
            <a:r>
              <a:rPr lang="en-US" sz="1800" b="0" dirty="0" smtClean="0">
                <a:latin typeface="Verdana"/>
                <a:cs typeface="Verdana"/>
              </a:rPr>
              <a:t>as plasma DB, and </a:t>
            </a:r>
            <a:r>
              <a:rPr lang="en-US" sz="1800" dirty="0" smtClean="0">
                <a:latin typeface="Verdana"/>
                <a:cs typeface="Verdana"/>
              </a:rPr>
              <a:t>CALIFES</a:t>
            </a:r>
            <a:r>
              <a:rPr lang="en-US" sz="1800" b="0" dirty="0" smtClean="0">
                <a:latin typeface="Verdana"/>
                <a:cs typeface="Verdana"/>
              </a:rPr>
              <a:t> as plasma WB.  Bunches is shortened as much as needed.  Bunch shortening in CTF3 can be performed by new bunch compressors.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11500"/>
            <a:ext cx="9144000" cy="2970590"/>
          </a:xfrm>
          <a:prstGeom prst="rect">
            <a:avLst/>
          </a:prstGeom>
        </p:spPr>
      </p:pic>
      <p:sp>
        <p:nvSpPr>
          <p:cNvPr id="3" name="Rounded Rectangle 2"/>
          <p:cNvSpPr/>
          <p:nvPr/>
        </p:nvSpPr>
        <p:spPr bwMode="auto">
          <a:xfrm>
            <a:off x="0" y="3911600"/>
            <a:ext cx="6591300" cy="2540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3302000" y="3657600"/>
            <a:ext cx="1181100" cy="2921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dot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419600" y="5346700"/>
            <a:ext cx="2171700" cy="4826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4381500" y="4838700"/>
            <a:ext cx="2171700" cy="241300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966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732" y="1972990"/>
            <a:ext cx="8060267" cy="48850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829732"/>
            <a:ext cx="887451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/>
              <a:t>z</a:t>
            </a:r>
            <a:r>
              <a:rPr lang="en-US" sz="2000" baseline="-25000" dirty="0" smtClean="0"/>
              <a:t> {DB,WB}</a:t>
            </a:r>
            <a:r>
              <a:rPr lang="en-US" sz="2000" dirty="0" smtClean="0"/>
              <a:t> = {150, 300} um</a:t>
            </a:r>
          </a:p>
          <a:p>
            <a:r>
              <a:rPr lang="en-US" sz="2000" dirty="0" smtClean="0"/>
              <a:t>n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= 3.1 x 10</a:t>
            </a:r>
            <a:r>
              <a:rPr lang="en-US" sz="2000" baseline="30000" dirty="0" smtClean="0"/>
              <a:t>14</a:t>
            </a:r>
            <a:r>
              <a:rPr lang="en-US" sz="2000" dirty="0" smtClean="0"/>
              <a:t>/cm3</a:t>
            </a:r>
          </a:p>
          <a:p>
            <a:r>
              <a:rPr lang="en-US" sz="2000" dirty="0" err="1">
                <a:solidFill>
                  <a:srgbClr val="0000FF"/>
                </a:solidFill>
                <a:latin typeface="Symbol" charset="2"/>
                <a:cs typeface="Symbol" charset="2"/>
              </a:rPr>
              <a:t>e</a:t>
            </a:r>
            <a:r>
              <a:rPr lang="en-US" sz="2000" baseline="-25000" dirty="0" err="1">
                <a:solidFill>
                  <a:srgbClr val="0000FF"/>
                </a:solidFill>
              </a:rPr>
              <a:t>zN,DB</a:t>
            </a:r>
            <a:r>
              <a:rPr lang="en-US" sz="2000" dirty="0">
                <a:solidFill>
                  <a:srgbClr val="0000FF"/>
                </a:solidFill>
              </a:rPr>
              <a:t> = </a:t>
            </a:r>
            <a:r>
              <a:rPr lang="en-US" sz="2000" dirty="0" smtClean="0">
                <a:solidFill>
                  <a:srgbClr val="0000FF"/>
                </a:solidFill>
              </a:rPr>
              <a:t>100 um</a:t>
            </a:r>
          </a:p>
          <a:p>
            <a:r>
              <a:rPr lang="en-US" sz="2000" b="1" dirty="0" smtClean="0"/>
              <a:t>Initial time step.</a:t>
            </a:r>
          </a:p>
          <a:p>
            <a:r>
              <a:rPr lang="en-US" sz="2000" dirty="0" smtClean="0"/>
              <a:t>E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= 150 MeV</a:t>
            </a:r>
            <a:endParaRPr lang="en-US" sz="2000" b="1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14400" y="-17188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US" sz="2800" dirty="0">
              <a:solidFill>
                <a:srgbClr val="0000FF"/>
              </a:solidFill>
              <a:latin typeface="Verdana"/>
              <a:cs typeface="Verdan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53466" y="1981199"/>
            <a:ext cx="204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Verdana"/>
                <a:cs typeface="Verdana"/>
              </a:rPr>
              <a:t>Electron density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974942" y="1964266"/>
            <a:ext cx="2169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latin typeface="Verdana"/>
                <a:cs typeface="Verdana"/>
              </a:rPr>
              <a:t>Longitudinal field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56668" y="1117600"/>
            <a:ext cx="391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Verdana"/>
                <a:cs typeface="Verdana"/>
              </a:rPr>
              <a:t>The </a:t>
            </a:r>
            <a:r>
              <a:rPr lang="en-US" sz="1800" b="0" dirty="0">
                <a:latin typeface="Verdana"/>
                <a:cs typeface="Verdana"/>
              </a:rPr>
              <a:t>b</a:t>
            </a:r>
            <a:r>
              <a:rPr lang="en-US" sz="1800" b="0" dirty="0" smtClean="0">
                <a:latin typeface="Verdana"/>
                <a:cs typeface="Verdana"/>
              </a:rPr>
              <a:t>low-out “bubble” will have length of size ~ </a:t>
            </a:r>
            <a:r>
              <a:rPr lang="en-US" sz="1800" b="0" dirty="0" err="1" smtClean="0">
                <a:latin typeface="Symbol" charset="2"/>
                <a:cs typeface="Symbol" charset="2"/>
              </a:rPr>
              <a:t>l</a:t>
            </a:r>
            <a:r>
              <a:rPr lang="en-US" sz="1800" b="0" baseline="-25000" dirty="0" err="1" smtClean="0">
                <a:latin typeface="Verdana"/>
                <a:cs typeface="Verdana"/>
              </a:rPr>
              <a:t>p</a:t>
            </a:r>
            <a:r>
              <a:rPr lang="en-US" sz="1800" b="0" dirty="0" smtClean="0">
                <a:latin typeface="Verdana"/>
                <a:cs typeface="Verdana"/>
              </a:rPr>
              <a:t> ~ 1 mm</a:t>
            </a: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5808133" y="1642533"/>
            <a:ext cx="1337734" cy="1676400"/>
          </a:xfrm>
          <a:prstGeom prst="straightConnector1">
            <a:avLst/>
          </a:prstGeom>
          <a:solidFill>
            <a:schemeClr val="accent1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871538"/>
          </a:xfrm>
        </p:spPr>
        <p:txBody>
          <a:bodyPr/>
          <a:lstStyle/>
          <a:p>
            <a:r>
              <a:rPr lang="en-US" sz="3000" dirty="0"/>
              <a:t>DB </a:t>
            </a:r>
            <a:r>
              <a:rPr lang="en-US" sz="3000" dirty="0" smtClean="0"/>
              <a:t>should </a:t>
            </a:r>
            <a:r>
              <a:rPr lang="en-US" sz="3000" dirty="0"/>
              <a:t>drive a clean blow-out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499318"/>
            <a:ext cx="4572000" cy="523220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SzPct val="95000"/>
              <a:defRPr/>
            </a:pPr>
            <a:r>
              <a:rPr lang="en-US" sz="1400" b="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PIC simulations performed with the code </a:t>
            </a:r>
            <a:r>
              <a:rPr lang="en-US" sz="1400" b="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QuickPIC</a:t>
            </a:r>
            <a:r>
              <a:rPr lang="en-US" sz="1400" b="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 </a:t>
            </a:r>
            <a:r>
              <a:rPr lang="en-US" sz="1400" b="0" i="1" dirty="0">
                <a:solidFill>
                  <a:schemeClr val="bg1"/>
                </a:solidFill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(W. An, W. Mori, UCLA)</a:t>
            </a:r>
          </a:p>
        </p:txBody>
      </p:sp>
    </p:spTree>
    <p:extLst>
      <p:ext uri="{BB962C8B-B14F-4D97-AF65-F5344CB8AC3E}">
        <p14:creationId xmlns:p14="http://schemas.microsoft.com/office/powerpoint/2010/main" val="29483187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846667"/>
            <a:ext cx="8874517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/>
              <a:t>z</a:t>
            </a:r>
            <a:r>
              <a:rPr lang="en-US" sz="2000" dirty="0" smtClean="0"/>
              <a:t> = {150, </a:t>
            </a:r>
            <a:r>
              <a:rPr lang="en-US" sz="2000" dirty="0" smtClean="0">
                <a:solidFill>
                  <a:srgbClr val="FF0000"/>
                </a:solidFill>
              </a:rPr>
              <a:t>150</a:t>
            </a:r>
            <a:r>
              <a:rPr lang="en-US" sz="2000" dirty="0" smtClean="0"/>
              <a:t>} um</a:t>
            </a:r>
          </a:p>
          <a:p>
            <a:r>
              <a:rPr lang="en-US" sz="2000" dirty="0" smtClean="0"/>
              <a:t>n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= 3.1 x 10</a:t>
            </a:r>
            <a:r>
              <a:rPr lang="en-US" sz="2000" baseline="30000" dirty="0" smtClean="0"/>
              <a:t>14</a:t>
            </a:r>
            <a:r>
              <a:rPr lang="en-US" sz="2000" dirty="0" smtClean="0"/>
              <a:t>/cm3</a:t>
            </a:r>
          </a:p>
          <a:p>
            <a:r>
              <a:rPr lang="en-US" sz="2000" b="1" dirty="0" smtClean="0"/>
              <a:t>Initial time step.</a:t>
            </a:r>
            <a:endParaRPr lang="en-US" sz="20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733" y="1947332"/>
            <a:ext cx="8034266" cy="4860947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619672" y="0"/>
            <a:ext cx="7524328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0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/>
                <a:ea typeface="+mj-ea"/>
                <a:cs typeface="Verdana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9pPr>
          </a:lstStyle>
          <a:p>
            <a:r>
              <a:rPr lang="en-US" sz="2900" dirty="0" smtClean="0"/>
              <a:t>WB should fit in accelerating phase</a:t>
            </a:r>
            <a:endParaRPr lang="en-US" sz="2900" dirty="0"/>
          </a:p>
        </p:txBody>
      </p:sp>
    </p:spTree>
    <p:extLst>
      <p:ext uri="{BB962C8B-B14F-4D97-AF65-F5344CB8AC3E}">
        <p14:creationId xmlns:p14="http://schemas.microsoft.com/office/powerpoint/2010/main" val="32802404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897466"/>
            <a:ext cx="8874517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/>
              <a:t>z</a:t>
            </a:r>
            <a:r>
              <a:rPr lang="en-US" sz="2000" dirty="0" smtClean="0"/>
              <a:t> = {150, </a:t>
            </a:r>
            <a:r>
              <a:rPr lang="en-US" sz="2000" dirty="0" smtClean="0">
                <a:solidFill>
                  <a:srgbClr val="FF0000"/>
                </a:solidFill>
              </a:rPr>
              <a:t>150</a:t>
            </a:r>
            <a:r>
              <a:rPr lang="en-US" sz="2000" dirty="0" smtClean="0"/>
              <a:t>} um</a:t>
            </a:r>
          </a:p>
          <a:p>
            <a:r>
              <a:rPr lang="en-US" sz="2000" dirty="0" smtClean="0"/>
              <a:t>n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= 3.1 x 10</a:t>
            </a:r>
            <a:r>
              <a:rPr lang="en-US" sz="2000" baseline="30000" dirty="0" smtClean="0"/>
              <a:t>14</a:t>
            </a:r>
            <a:r>
              <a:rPr lang="en-US" sz="2000" dirty="0" smtClean="0"/>
              <a:t>/cm3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s = 1.0 m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667" y="1874949"/>
            <a:ext cx="8043333" cy="498305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619672" y="0"/>
            <a:ext cx="7524328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0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/>
                <a:ea typeface="+mj-ea"/>
                <a:cs typeface="Verdana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9pPr>
          </a:lstStyle>
          <a:p>
            <a:r>
              <a:rPr lang="en-US" sz="2800" dirty="0" smtClean="0"/>
              <a:t>DB erosion sets limits on </a:t>
            </a:r>
            <a:r>
              <a:rPr lang="en-US" sz="2800" dirty="0" err="1" smtClean="0"/>
              <a:t>emittance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200399" y="999067"/>
            <a:ext cx="55033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solidFill>
                  <a:srgbClr val="000000"/>
                </a:solidFill>
                <a:latin typeface="Verdana"/>
                <a:cs typeface="Verdana"/>
              </a:rPr>
              <a:t>Head erosion of propagating drive bunch scales as 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8933" y="1435099"/>
            <a:ext cx="1337734" cy="701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784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2376" y="2015067"/>
            <a:ext cx="7741623" cy="48429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948266"/>
            <a:ext cx="8874517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latin typeface="Symbol" charset="2"/>
                <a:cs typeface="Symbol" charset="2"/>
              </a:rPr>
              <a:t>s</a:t>
            </a:r>
            <a:r>
              <a:rPr lang="en-US" sz="2000" baseline="-25000" dirty="0" err="1" smtClean="0"/>
              <a:t>z</a:t>
            </a:r>
            <a:r>
              <a:rPr lang="en-US" sz="2000" dirty="0" smtClean="0"/>
              <a:t> = {150, </a:t>
            </a:r>
            <a:r>
              <a:rPr lang="en-US" sz="2000" dirty="0" smtClean="0">
                <a:solidFill>
                  <a:srgbClr val="FF0000"/>
                </a:solidFill>
              </a:rPr>
              <a:t>150</a:t>
            </a:r>
            <a:r>
              <a:rPr lang="en-US" sz="2000" dirty="0" smtClean="0"/>
              <a:t>} um</a:t>
            </a:r>
          </a:p>
          <a:p>
            <a:r>
              <a:rPr lang="en-US" sz="2000" dirty="0" smtClean="0"/>
              <a:t>n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= 3.1 x 10</a:t>
            </a:r>
            <a:r>
              <a:rPr lang="en-US" sz="2000" baseline="30000" dirty="0" smtClean="0"/>
              <a:t>14</a:t>
            </a:r>
            <a:r>
              <a:rPr lang="en-US" sz="2000" dirty="0" smtClean="0"/>
              <a:t>/cm3</a:t>
            </a:r>
          </a:p>
          <a:p>
            <a:r>
              <a:rPr lang="en-US" sz="2000" b="1" dirty="0" err="1" smtClean="0">
                <a:latin typeface="Symbol" charset="2"/>
                <a:cs typeface="Symbol" charset="2"/>
              </a:rPr>
              <a:t>e</a:t>
            </a:r>
            <a:r>
              <a:rPr lang="en-US" sz="2000" b="1" baseline="-25000" dirty="0" err="1" smtClean="0"/>
              <a:t>zN,DB</a:t>
            </a:r>
            <a:r>
              <a:rPr lang="en-US" sz="2000" b="1" dirty="0" smtClean="0"/>
              <a:t> </a:t>
            </a:r>
            <a:r>
              <a:rPr lang="en-US" sz="2000" b="1" dirty="0"/>
              <a:t>= </a:t>
            </a:r>
            <a:r>
              <a:rPr lang="en-US" sz="2000" b="1" dirty="0" smtClean="0">
                <a:solidFill>
                  <a:srgbClr val="FF0000"/>
                </a:solidFill>
              </a:rPr>
              <a:t>10 um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s = </a:t>
            </a:r>
            <a:r>
              <a:rPr lang="en-US" sz="2000" b="1" dirty="0" smtClean="0">
                <a:solidFill>
                  <a:srgbClr val="FF0000"/>
                </a:solidFill>
              </a:rPr>
              <a:t>0.5 </a:t>
            </a:r>
            <a:r>
              <a:rPr lang="en-US" sz="2000" b="1" dirty="0">
                <a:solidFill>
                  <a:srgbClr val="FF0000"/>
                </a:solidFill>
              </a:rPr>
              <a:t>m</a:t>
            </a:r>
          </a:p>
          <a:p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-237067"/>
            <a:ext cx="8229600" cy="1143000"/>
          </a:xfrm>
        </p:spPr>
        <p:txBody>
          <a:bodyPr>
            <a:normAutofit/>
          </a:bodyPr>
          <a:lstStyle/>
          <a:p>
            <a:pPr algn="r"/>
            <a:r>
              <a:rPr lang="en-US" sz="2400" dirty="0" smtClean="0"/>
              <a:t>DB </a:t>
            </a:r>
            <a:r>
              <a:rPr lang="en-US" sz="2400" dirty="0" err="1" smtClean="0"/>
              <a:t>emittance</a:t>
            </a:r>
            <a:r>
              <a:rPr lang="en-US" sz="2400" dirty="0"/>
              <a:t> </a:t>
            </a:r>
            <a:r>
              <a:rPr lang="en-US" sz="2400" dirty="0" smtClean="0"/>
              <a:t>from 100 um to 10 um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370666" y="914400"/>
            <a:ext cx="6654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Verdana"/>
                <a:cs typeface="Verdana"/>
              </a:rPr>
              <a:t>In this scenario, the blow-out is clean until the full drive beam depletion. Excellent </a:t>
            </a:r>
            <a:r>
              <a:rPr lang="en-US" sz="1800" b="0" dirty="0" err="1" smtClean="0">
                <a:latin typeface="Verdana"/>
                <a:cs typeface="Verdana"/>
              </a:rPr>
              <a:t>emittance</a:t>
            </a:r>
            <a:r>
              <a:rPr lang="en-US" sz="1800" b="0" dirty="0" smtClean="0">
                <a:latin typeface="Verdana"/>
                <a:cs typeface="Verdana"/>
              </a:rPr>
              <a:t> preservation of the WB is predicted by the simulations.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030133" y="1761067"/>
            <a:ext cx="51138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500" b="0" dirty="0" smtClean="0">
                <a:latin typeface="Verdana"/>
                <a:cs typeface="Verdana"/>
              </a:rPr>
              <a:t>DB and WB must be shortened to about 150 um</a:t>
            </a:r>
          </a:p>
          <a:p>
            <a:pPr marL="285750" indent="-285750">
              <a:buFont typeface="Arial"/>
              <a:buChar char="•"/>
            </a:pPr>
            <a:r>
              <a:rPr lang="en-US" sz="1500" b="0" dirty="0" smtClean="0">
                <a:latin typeface="Verdana"/>
                <a:cs typeface="Verdana"/>
              </a:rPr>
              <a:t>DB </a:t>
            </a:r>
            <a:r>
              <a:rPr lang="en-US" sz="1500" b="0" dirty="0" err="1" smtClean="0">
                <a:latin typeface="Verdana"/>
                <a:cs typeface="Verdana"/>
              </a:rPr>
              <a:t>emittance</a:t>
            </a:r>
            <a:r>
              <a:rPr lang="en-US" sz="1500" b="0" dirty="0" smtClean="0">
                <a:latin typeface="Verdana"/>
                <a:cs typeface="Verdana"/>
              </a:rPr>
              <a:t> must be reduced to about 10 um</a:t>
            </a:r>
          </a:p>
        </p:txBody>
      </p:sp>
    </p:spTree>
    <p:extLst>
      <p:ext uri="{BB962C8B-B14F-4D97-AF65-F5344CB8AC3E}">
        <p14:creationId xmlns:p14="http://schemas.microsoft.com/office/powerpoint/2010/main" val="2884782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Multi-bunch plasma heating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996" y="849313"/>
            <a:ext cx="9024937" cy="5651500"/>
          </a:xfrm>
        </p:spPr>
        <p:txBody>
          <a:bodyPr/>
          <a:lstStyle/>
          <a:p>
            <a:r>
              <a:rPr lang="en-US" sz="1800" b="1" dirty="0"/>
              <a:t> </a:t>
            </a:r>
            <a:r>
              <a:rPr lang="en-US" sz="1800" b="1" dirty="0" smtClean="0"/>
              <a:t> Multi</a:t>
            </a:r>
            <a:r>
              <a:rPr lang="en-US" sz="1800" b="1" dirty="0"/>
              <a:t>-bunch </a:t>
            </a:r>
            <a:r>
              <a:rPr lang="en-US" sz="1800" b="1" dirty="0" smtClean="0"/>
              <a:t>plasma heating </a:t>
            </a:r>
            <a:r>
              <a:rPr lang="en-US" sz="1800" dirty="0" smtClean="0"/>
              <a:t>from </a:t>
            </a:r>
            <a:r>
              <a:rPr lang="en-US" sz="1800" dirty="0"/>
              <a:t>high frequency drive </a:t>
            </a:r>
            <a:r>
              <a:rPr lang="en-US" sz="1800" dirty="0" smtClean="0"/>
              <a:t>bunch trains </a:t>
            </a:r>
            <a:r>
              <a:rPr lang="en-US" sz="1800" dirty="0"/>
              <a:t>is not well studied. </a:t>
            </a:r>
            <a:r>
              <a:rPr lang="en-US" sz="1800" dirty="0" smtClean="0"/>
              <a:t>What is the time scale of the plasma relaxation and heat dissipation?  Simple estimates lead to ~&lt; 1 ns.  To my knowledge, this has not been shown rigorously in simulations or experiments</a:t>
            </a:r>
          </a:p>
          <a:p>
            <a:r>
              <a:rPr lang="en-US" sz="1800" dirty="0" smtClean="0"/>
              <a:t> CTF3 offers </a:t>
            </a:r>
            <a:r>
              <a:rPr lang="en-US" sz="1800" dirty="0"/>
              <a:t>drive bunch trains at </a:t>
            </a:r>
            <a:r>
              <a:rPr lang="en-US" sz="1800" dirty="0" smtClean="0"/>
              <a:t>0.5-1 GHz (ideal: use of old DB@12 GHz), </a:t>
            </a:r>
            <a:r>
              <a:rPr lang="en-US" sz="1800" dirty="0"/>
              <a:t>combined with arbitrary timed witness bunch </a:t>
            </a:r>
            <a:r>
              <a:rPr lang="en-US" sz="1800" dirty="0" smtClean="0"/>
              <a:t>injection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In comparison; suggested </a:t>
            </a:r>
            <a:r>
              <a:rPr lang="en-US" sz="1800" dirty="0"/>
              <a:t>PWFA-LC rep. rate is a few 10 </a:t>
            </a:r>
            <a:r>
              <a:rPr lang="en-US" sz="1800" dirty="0" smtClean="0"/>
              <a:t>kHz.   </a:t>
            </a:r>
            <a:endParaRPr lang="en-US" sz="1800" dirty="0"/>
          </a:p>
          <a:p>
            <a:r>
              <a:rPr lang="en-US" sz="1800" dirty="0" smtClean="0"/>
              <a:t> Study of multi-bunch heating is an </a:t>
            </a:r>
            <a:r>
              <a:rPr lang="en-US" sz="1800" b="1" dirty="0" smtClean="0"/>
              <a:t>interesting and relevant experiment in itself </a:t>
            </a:r>
            <a:r>
              <a:rPr lang="en-US" sz="1800" dirty="0" smtClean="0"/>
              <a:t>:</a:t>
            </a:r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The expectation is that at 0.5 GHz there should be negligible DB cross-talk in the plasma.   Possibility </a:t>
            </a:r>
            <a:r>
              <a:rPr lang="en-US" sz="1800" b="1" dirty="0" smtClean="0"/>
              <a:t>for single drive bunches</a:t>
            </a:r>
            <a:r>
              <a:rPr lang="en-US" sz="1800" dirty="0" smtClean="0"/>
              <a:t> is strongly desired as reference and </a:t>
            </a:r>
            <a:r>
              <a:rPr lang="en-US" sz="1800" dirty="0" err="1" smtClean="0"/>
              <a:t>fall-back</a:t>
            </a:r>
            <a:r>
              <a:rPr lang="en-US" sz="1800" dirty="0" smtClean="0"/>
              <a:t> for the two-bunch experiments. </a:t>
            </a:r>
            <a:endParaRPr lang="en-US" sz="18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64466"/>
            <a:ext cx="9144000" cy="222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758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Summary of requirements for PWFA@CTF3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Two independent co-linear electron beams: </a:t>
            </a:r>
            <a:r>
              <a:rPr lang="en-US" sz="2000" dirty="0" smtClean="0"/>
              <a:t>~adjustable relative timing with accuracy of ~10 </a:t>
            </a:r>
            <a:r>
              <a:rPr lang="en-US" sz="2000" dirty="0" err="1" smtClean="0"/>
              <a:t>fs</a:t>
            </a:r>
            <a:endParaRPr lang="en-US" sz="2000" dirty="0" smtClean="0"/>
          </a:p>
          <a:p>
            <a:r>
              <a:rPr lang="en-US" dirty="0" smtClean="0"/>
              <a:t> Required upgrades to CALIFES : </a:t>
            </a:r>
          </a:p>
          <a:p>
            <a:pPr lvl="1"/>
            <a:r>
              <a:rPr lang="en-US" dirty="0" smtClean="0"/>
              <a:t> &lt;~ 150 um bunch length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as large single bunch charge as possible (ideal is  &gt;~ 1 </a:t>
            </a:r>
            <a:r>
              <a:rPr lang="en-US" dirty="0" err="1" smtClean="0"/>
              <a:t>nC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but this is not a hard requirement)</a:t>
            </a:r>
          </a:p>
          <a:p>
            <a:r>
              <a:rPr lang="en-US" dirty="0"/>
              <a:t> </a:t>
            </a:r>
            <a:r>
              <a:rPr lang="en-US" dirty="0" smtClean="0"/>
              <a:t>Required upgrades to the DB</a:t>
            </a:r>
          </a:p>
          <a:p>
            <a:pPr lvl="1"/>
            <a:r>
              <a:rPr lang="en-US" dirty="0" smtClean="0"/>
              <a:t> &lt;~ 150 um bunch length</a:t>
            </a:r>
          </a:p>
          <a:p>
            <a:pPr lvl="1"/>
            <a:r>
              <a:rPr lang="en-US" dirty="0" smtClean="0"/>
              <a:t> &gt;~ 100 MeV beam energy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&lt;~ 10 um normalized </a:t>
            </a:r>
            <a:r>
              <a:rPr lang="en-US" dirty="0" err="1" smtClean="0"/>
              <a:t>emittances</a:t>
            </a:r>
            <a:r>
              <a:rPr lang="en-US" dirty="0" smtClean="0"/>
              <a:t> (linked to other parameters, like peak current; to be further studied)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possibility to extract single shot (to be studied further)</a:t>
            </a:r>
          </a:p>
          <a:p>
            <a:r>
              <a:rPr lang="en-US" dirty="0"/>
              <a:t> </a:t>
            </a:r>
            <a:r>
              <a:rPr lang="en-US" dirty="0" smtClean="0"/>
              <a:t>Required upgrades to CTF3 complex</a:t>
            </a:r>
          </a:p>
          <a:p>
            <a:pPr lvl="1"/>
            <a:r>
              <a:rPr lang="en-US" dirty="0"/>
              <a:t> Installation of plasma </a:t>
            </a:r>
            <a:r>
              <a:rPr lang="en-US" dirty="0" smtClean="0"/>
              <a:t>cell and diagnostics</a:t>
            </a:r>
            <a:endParaRPr lang="en-US" dirty="0"/>
          </a:p>
          <a:p>
            <a:pPr lvl="1"/>
            <a:r>
              <a:rPr lang="en-US" dirty="0" smtClean="0"/>
              <a:t> Co-linear injection/extraction (energy based)</a:t>
            </a:r>
          </a:p>
        </p:txBody>
      </p:sp>
    </p:spTree>
    <p:extLst>
      <p:ext uri="{BB962C8B-B14F-4D97-AF65-F5344CB8AC3E}">
        <p14:creationId xmlns:p14="http://schemas.microsoft.com/office/powerpoint/2010/main" val="970828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1" y="849313"/>
            <a:ext cx="8991600" cy="5651500"/>
          </a:xfrm>
        </p:spPr>
        <p:txBody>
          <a:bodyPr/>
          <a:lstStyle/>
          <a:p>
            <a:r>
              <a:rPr lang="en-US" sz="2400" dirty="0" smtClean="0"/>
              <a:t> In order to demonstrate the feasibility of plasma for accelerator applications, there is </a:t>
            </a:r>
            <a:r>
              <a:rPr lang="en-US" sz="2400" b="1" dirty="0" smtClean="0"/>
              <a:t>need for additional test facilities</a:t>
            </a:r>
            <a:r>
              <a:rPr lang="en-US" sz="2400" dirty="0" smtClean="0"/>
              <a:t>.  </a:t>
            </a:r>
            <a:endParaRPr lang="en-US" sz="2400" b="1" dirty="0" smtClean="0"/>
          </a:p>
          <a:p>
            <a:r>
              <a:rPr lang="en-US" sz="2400" dirty="0" smtClean="0"/>
              <a:t> CTF3 has potential to perform plasma experiments;  relevant to a PWFA-LC. </a:t>
            </a:r>
            <a:r>
              <a:rPr lang="en-US" sz="2400" dirty="0"/>
              <a:t>Complementary to </a:t>
            </a:r>
            <a:r>
              <a:rPr lang="en-US" sz="2400" dirty="0" smtClean="0"/>
              <a:t>AWAKE. Some overlap with FACET-II, FF.  The more </a:t>
            </a:r>
            <a:r>
              <a:rPr lang="en-US" sz="2400" b="1" dirty="0" smtClean="0"/>
              <a:t>precise</a:t>
            </a:r>
            <a:r>
              <a:rPr lang="en-US" sz="2400" dirty="0" smtClean="0"/>
              <a:t> we can control and diagnose bunches, the more attractive CTF3 is.</a:t>
            </a:r>
          </a:p>
          <a:p>
            <a:r>
              <a:rPr lang="en-US" sz="2400" dirty="0" smtClean="0"/>
              <a:t> Unique possibility to do multi-bunch plasma heating experiments possible (up to 1 GHz)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Bunches would need to </a:t>
            </a:r>
            <a:r>
              <a:rPr lang="en-US" sz="2400" b="1" dirty="0" smtClean="0"/>
              <a:t>be compressed by a significant factor</a:t>
            </a:r>
          </a:p>
          <a:p>
            <a:r>
              <a:rPr lang="en-US" sz="2400" dirty="0"/>
              <a:t> </a:t>
            </a:r>
            <a:r>
              <a:rPr lang="en-US" sz="2400" b="1" dirty="0" smtClean="0"/>
              <a:t>Single bunch </a:t>
            </a:r>
            <a:r>
              <a:rPr lang="en-US" sz="2400" dirty="0" smtClean="0"/>
              <a:t>capabilities for the DB strongly desired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We are interested in further developing this proposal with CLIC/CTF3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99635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396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Plasma sources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25463" y="849313"/>
            <a:ext cx="8618537" cy="5651500"/>
          </a:xfrm>
        </p:spPr>
        <p:txBody>
          <a:bodyPr/>
          <a:lstStyle/>
          <a:p>
            <a:pPr marL="231775" indent="0">
              <a:buNone/>
            </a:pPr>
            <a:r>
              <a:rPr lang="en-US" sz="2600" dirty="0" smtClean="0"/>
              <a:t>Requirement: plasmas source of 1-2 m, with relatively uniform plasma density of </a:t>
            </a:r>
            <a:r>
              <a:rPr lang="en-US" sz="2600" dirty="0"/>
              <a:t>n</a:t>
            </a:r>
            <a:r>
              <a:rPr lang="en-US" sz="2600" baseline="-25000" dirty="0"/>
              <a:t>0</a:t>
            </a:r>
            <a:r>
              <a:rPr lang="en-US" sz="2600" dirty="0"/>
              <a:t> = </a:t>
            </a:r>
            <a:r>
              <a:rPr lang="en-US" sz="2600" dirty="0" smtClean="0"/>
              <a:t>10</a:t>
            </a:r>
            <a:r>
              <a:rPr lang="en-US" sz="2600" baseline="30000" dirty="0" smtClean="0"/>
              <a:t>14</a:t>
            </a:r>
            <a:r>
              <a:rPr lang="en-US" sz="2600" dirty="0"/>
              <a:t>/</a:t>
            </a:r>
            <a:r>
              <a:rPr lang="en-US" sz="2600" dirty="0" smtClean="0"/>
              <a:t>cm</a:t>
            </a:r>
            <a:r>
              <a:rPr lang="en-US" sz="2600" baseline="30000" dirty="0" smtClean="0"/>
              <a:t>3</a:t>
            </a:r>
            <a:r>
              <a:rPr lang="en-US" sz="2600" dirty="0" smtClean="0"/>
              <a:t> – 10</a:t>
            </a:r>
            <a:r>
              <a:rPr lang="en-US" sz="2600" baseline="30000" dirty="0" smtClean="0"/>
              <a:t>15</a:t>
            </a:r>
            <a:r>
              <a:rPr lang="en-US" sz="2600" dirty="0" smtClean="0"/>
              <a:t>/cm</a:t>
            </a:r>
            <a:r>
              <a:rPr lang="en-US" sz="2600" baseline="30000" dirty="0" smtClean="0"/>
              <a:t>3</a:t>
            </a:r>
            <a:r>
              <a:rPr lang="en-US" sz="2600" dirty="0" smtClean="0"/>
              <a:t>.</a:t>
            </a:r>
          </a:p>
          <a:p>
            <a:pPr marL="231775" indent="0">
              <a:buNone/>
            </a:pPr>
            <a:endParaRPr lang="en-US" sz="2600" dirty="0" smtClean="0"/>
          </a:p>
          <a:p>
            <a:pPr marL="231775" indent="0">
              <a:buNone/>
            </a:pPr>
            <a:r>
              <a:rPr lang="en-US" sz="2600" dirty="0" smtClean="0"/>
              <a:t>Requirements on the source are less stringent than the sources for FACET and AWAKE.</a:t>
            </a:r>
          </a:p>
          <a:p>
            <a:pPr marL="231775" indent="0">
              <a:buNone/>
            </a:pPr>
            <a:endParaRPr lang="en-US" sz="2600" dirty="0"/>
          </a:p>
          <a:p>
            <a:pPr marL="231775" indent="0">
              <a:buNone/>
            </a:pPr>
            <a:r>
              <a:rPr lang="en-US" sz="2600" dirty="0" smtClean="0"/>
              <a:t>Sources based on gas discharge, not requiring expensive ionization laser, can be considered. </a:t>
            </a:r>
          </a:p>
          <a:p>
            <a:pPr marL="231775" indent="0">
              <a:buNone/>
            </a:pPr>
            <a:endParaRPr lang="en-US" sz="2600" dirty="0" smtClean="0"/>
          </a:p>
          <a:p>
            <a:pPr marL="231775" indent="0">
              <a:buNone/>
            </a:pPr>
            <a:r>
              <a:rPr lang="en-US" sz="2600" dirty="0" smtClean="0"/>
              <a:t>The source would in this case not be a significant cost driver.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3967478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2085502" y="1848192"/>
            <a:ext cx="4738632" cy="3587410"/>
            <a:chOff x="1669288" y="1149967"/>
            <a:chExt cx="6162472" cy="4861727"/>
          </a:xfrm>
        </p:grpSpPr>
        <p:pic>
          <p:nvPicPr>
            <p:cNvPr id="4" name="Picture 7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69288" y="1149967"/>
              <a:ext cx="6162472" cy="46284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8" name="Straight Connector 7"/>
            <p:cNvCxnSpPr/>
            <p:nvPr/>
          </p:nvCxnSpPr>
          <p:spPr>
            <a:xfrm>
              <a:off x="2590800" y="4133166"/>
              <a:ext cx="609600" cy="28643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685374" y="5137006"/>
              <a:ext cx="152400" cy="12782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14"/>
            <p:cNvSpPr/>
            <p:nvPr/>
          </p:nvSpPr>
          <p:spPr>
            <a:xfrm rot="-2520000">
              <a:off x="3363917" y="4586285"/>
              <a:ext cx="110066" cy="45719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2830749" y="5194570"/>
              <a:ext cx="359923" cy="8171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Test Facility 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0134" y="1100668"/>
            <a:ext cx="3420533" cy="769441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latin typeface="Verdana"/>
                <a:cs typeface="Verdana"/>
              </a:rPr>
              <a:t>Shut down planned at the end 2016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9333" y="1964267"/>
            <a:ext cx="3420533" cy="1200329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Accelerators +rich infrastructure of diagnostics and control “up for grabs”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73600" y="5012267"/>
            <a:ext cx="4250267" cy="923330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Recent years : increased interest in plasma </a:t>
            </a:r>
            <a:r>
              <a:rPr lang="en-US" sz="1800" dirty="0" err="1" smtClean="0">
                <a:latin typeface="Verdana"/>
                <a:cs typeface="Verdana"/>
              </a:rPr>
              <a:t>wakefield</a:t>
            </a:r>
            <a:r>
              <a:rPr lang="en-US" sz="1800" dirty="0" smtClean="0">
                <a:latin typeface="Verdana"/>
                <a:cs typeface="Verdana"/>
              </a:rPr>
              <a:t> acceleration (PWFA)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7867" y="5934670"/>
            <a:ext cx="855133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Can CTF3 be converted to </a:t>
            </a:r>
            <a:r>
              <a:rPr lang="en-US" sz="1800" dirty="0">
                <a:latin typeface="Verdana"/>
                <a:cs typeface="Verdana"/>
              </a:rPr>
              <a:t>a </a:t>
            </a:r>
            <a:endParaRPr lang="en-US" sz="1800" dirty="0" smtClean="0">
              <a:latin typeface="Verdana"/>
              <a:cs typeface="Verdana"/>
            </a:endParaRPr>
          </a:p>
          <a:p>
            <a:r>
              <a:rPr lang="en-US" sz="1800" dirty="0" smtClean="0">
                <a:latin typeface="Verdana"/>
                <a:cs typeface="Verdana"/>
              </a:rPr>
              <a:t>plasma </a:t>
            </a:r>
            <a:r>
              <a:rPr lang="en-US" sz="1800" dirty="0" err="1">
                <a:latin typeface="Verdana"/>
                <a:cs typeface="Verdana"/>
              </a:rPr>
              <a:t>wakefield</a:t>
            </a:r>
            <a:r>
              <a:rPr lang="en-US" sz="1800" dirty="0">
                <a:latin typeface="Verdana"/>
                <a:cs typeface="Verdana"/>
              </a:rPr>
              <a:t> </a:t>
            </a:r>
            <a:r>
              <a:rPr lang="en-US" sz="1800" dirty="0" smtClean="0">
                <a:latin typeface="Verdana"/>
                <a:cs typeface="Verdana"/>
              </a:rPr>
              <a:t>acceleration </a:t>
            </a:r>
            <a:r>
              <a:rPr lang="en-US" sz="1800" dirty="0">
                <a:latin typeface="Verdana"/>
                <a:cs typeface="Verdana"/>
              </a:rPr>
              <a:t>test facility?</a:t>
            </a:r>
            <a:br>
              <a:rPr lang="en-US" sz="1800" dirty="0">
                <a:latin typeface="Verdana"/>
                <a:cs typeface="Verdana"/>
              </a:rPr>
            </a:br>
            <a:endParaRPr lang="en-US" sz="1800" dirty="0">
              <a:latin typeface="Verdana"/>
              <a:cs typeface="Verdana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0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Verdana"/>
                <a:ea typeface="+mj-ea"/>
                <a:cs typeface="Verdana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 i="1">
                <a:solidFill>
                  <a:srgbClr val="FF3300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802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in PWFA-LC design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33131"/>
            <a:ext cx="4267199" cy="373688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2667" y="1619859"/>
            <a:ext cx="2261054" cy="21605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9142" y="1649437"/>
            <a:ext cx="2454858" cy="21605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5023" y="3935436"/>
            <a:ext cx="2720443" cy="21605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89937" y="4030133"/>
            <a:ext cx="2581795" cy="19642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931333"/>
            <a:ext cx="4064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Verdana"/>
                <a:cs typeface="Verdana"/>
              </a:rPr>
              <a:t>Plasma </a:t>
            </a:r>
            <a:r>
              <a:rPr lang="en-US" sz="1800" b="0" dirty="0" err="1" smtClean="0">
                <a:latin typeface="Verdana"/>
                <a:cs typeface="Verdana"/>
              </a:rPr>
              <a:t>interstage</a:t>
            </a:r>
            <a:r>
              <a:rPr lang="en-US" sz="1800" b="0" dirty="0" smtClean="0">
                <a:latin typeface="Verdana"/>
                <a:cs typeface="Verdana"/>
              </a:rPr>
              <a:t> design (preliminary)</a:t>
            </a:r>
            <a:r>
              <a:rPr lang="en-US" sz="1800" b="0" dirty="0">
                <a:latin typeface="Verdana"/>
                <a:cs typeface="Verdana"/>
              </a:rPr>
              <a:t> </a:t>
            </a:r>
            <a:r>
              <a:rPr lang="en-US" sz="1800" b="0" dirty="0" smtClean="0">
                <a:latin typeface="Verdana"/>
                <a:cs typeface="Verdana"/>
              </a:rPr>
              <a:t>:must match beta, be achromatic, control W-functions, R56 and footprint.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9467" y="2082801"/>
            <a:ext cx="3945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>
                <a:latin typeface="Verdana"/>
                <a:cs typeface="Verdana"/>
              </a:rPr>
              <a:t>Candidate: symmetric design with 6 </a:t>
            </a:r>
            <a:r>
              <a:rPr lang="en-US" sz="1400" b="0" dirty="0" err="1" smtClean="0">
                <a:latin typeface="Verdana"/>
                <a:cs typeface="Verdana"/>
              </a:rPr>
              <a:t>sextupoles</a:t>
            </a:r>
            <a:r>
              <a:rPr lang="en-US" sz="1400" b="0" dirty="0" smtClean="0">
                <a:latin typeface="Verdana"/>
                <a:cs typeface="Verdana"/>
              </a:rPr>
              <a:t> and three “–I” transforms.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0" y="6199313"/>
            <a:ext cx="89069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>
                <a:latin typeface="Verdana"/>
                <a:cs typeface="Verdana"/>
              </a:rPr>
              <a:t>Total </a:t>
            </a:r>
            <a:r>
              <a:rPr lang="en-US" sz="1400" b="0" dirty="0" err="1" smtClean="0">
                <a:latin typeface="Verdana"/>
                <a:cs typeface="Verdana"/>
              </a:rPr>
              <a:t>interstage</a:t>
            </a:r>
            <a:r>
              <a:rPr lang="en-US" sz="1400" b="0" dirty="0" smtClean="0">
                <a:latin typeface="Verdana"/>
                <a:cs typeface="Verdana"/>
              </a:rPr>
              <a:t> length depends on energy; ~25 m up to ~100 </a:t>
            </a:r>
            <a:r>
              <a:rPr lang="en-US" sz="1400" b="0" dirty="0" err="1" smtClean="0">
                <a:latin typeface="Verdana"/>
                <a:cs typeface="Verdana"/>
              </a:rPr>
              <a:t>GeV</a:t>
            </a:r>
            <a:r>
              <a:rPr lang="en-US" sz="1400" b="0" dirty="0" smtClean="0">
                <a:latin typeface="Verdana"/>
                <a:cs typeface="Verdana"/>
              </a:rPr>
              <a:t>, then L~√E.</a:t>
            </a:r>
          </a:p>
          <a:p>
            <a:r>
              <a:rPr lang="en-US" sz="1400" b="0" dirty="0" smtClean="0">
                <a:latin typeface="Verdana"/>
                <a:cs typeface="Verdana"/>
              </a:rPr>
              <a:t>Negligible </a:t>
            </a:r>
            <a:r>
              <a:rPr lang="en-US" sz="1400" b="0" dirty="0" err="1" smtClean="0">
                <a:latin typeface="Verdana"/>
                <a:cs typeface="Verdana"/>
              </a:rPr>
              <a:t>emittance</a:t>
            </a:r>
            <a:r>
              <a:rPr lang="en-US" sz="1400" b="0" dirty="0" smtClean="0">
                <a:latin typeface="Verdana"/>
                <a:cs typeface="Verdana"/>
              </a:rPr>
              <a:t> growth for </a:t>
            </a:r>
            <a:r>
              <a:rPr lang="en-US" sz="1400" b="0" dirty="0" smtClean="0">
                <a:latin typeface="Symbol" charset="2"/>
                <a:cs typeface="Symbol" charset="2"/>
              </a:rPr>
              <a:t>b</a:t>
            </a:r>
            <a:r>
              <a:rPr lang="en-US" sz="1400" b="0" dirty="0" smtClean="0">
                <a:latin typeface="Verdana"/>
                <a:cs typeface="Verdana"/>
              </a:rPr>
              <a:t>* &gt;~ 5 mm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41333" y="1199290"/>
            <a:ext cx="538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>
                <a:latin typeface="Verdana"/>
                <a:cs typeface="Verdana"/>
              </a:rPr>
              <a:t>Carl A. </a:t>
            </a:r>
            <a:r>
              <a:rPr lang="en-US" sz="1400" b="0" dirty="0" err="1" smtClean="0">
                <a:latin typeface="Verdana"/>
                <a:cs typeface="Verdana"/>
              </a:rPr>
              <a:t>Lindstrøm</a:t>
            </a:r>
            <a:r>
              <a:rPr lang="en-US" sz="1400" b="0" dirty="0" smtClean="0">
                <a:latin typeface="Verdana"/>
                <a:cs typeface="Verdana"/>
              </a:rPr>
              <a:t> and E. Adli (Univ. of Oslo)</a:t>
            </a:r>
          </a:p>
        </p:txBody>
      </p:sp>
    </p:spTree>
    <p:extLst>
      <p:ext uri="{BB962C8B-B14F-4D97-AF65-F5344CB8AC3E}">
        <p14:creationId xmlns:p14="http://schemas.microsoft.com/office/powerpoint/2010/main" val="13327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8699" y="1016000"/>
            <a:ext cx="5655301" cy="453813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driven PWFA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1" y="1168400"/>
            <a:ext cx="3776133" cy="4739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Verdana"/>
                <a:cs typeface="Verdana"/>
              </a:rPr>
              <a:t>Beam driven PWFA:</a:t>
            </a:r>
          </a:p>
          <a:p>
            <a:r>
              <a:rPr lang="en-US" sz="1800" dirty="0" smtClean="0">
                <a:latin typeface="Verdana"/>
                <a:cs typeface="Verdana"/>
              </a:rPr>
              <a:t>Two-bunch acceleration.</a:t>
            </a:r>
            <a:r>
              <a:rPr lang="en-US" sz="1800" b="0" dirty="0" smtClean="0">
                <a:latin typeface="Verdana"/>
                <a:cs typeface="Verdana"/>
              </a:rPr>
              <a:t> A drive bunch drives a plasma wake, being decelerated.  A witness bunch extract the wake energy, being accelerated.  </a:t>
            </a:r>
            <a:endParaRPr lang="en-US" sz="1800" b="0" dirty="0">
              <a:latin typeface="Verdana"/>
              <a:cs typeface="Verdana"/>
            </a:endParaRPr>
          </a:p>
          <a:p>
            <a:endParaRPr lang="en-US" sz="1800" b="0" dirty="0" smtClean="0">
              <a:latin typeface="Verdana"/>
              <a:cs typeface="Verdana"/>
            </a:endParaRPr>
          </a:p>
          <a:p>
            <a:r>
              <a:rPr lang="en-US" sz="1800" dirty="0" smtClean="0">
                <a:latin typeface="Verdana"/>
                <a:cs typeface="Verdana"/>
              </a:rPr>
              <a:t>PWFA has potential for:</a:t>
            </a:r>
          </a:p>
          <a:p>
            <a:pPr marL="285750" indent="-285750">
              <a:buFontTx/>
              <a:buChar char="-"/>
            </a:pPr>
            <a:r>
              <a:rPr lang="en-US" sz="1800" b="0" dirty="0" smtClean="0">
                <a:latin typeface="Verdana"/>
                <a:cs typeface="Verdana"/>
              </a:rPr>
              <a:t>High gradient (&gt;10 GV/m)</a:t>
            </a:r>
          </a:p>
          <a:p>
            <a:pPr marL="285750" indent="-285750">
              <a:buFontTx/>
              <a:buChar char="-"/>
            </a:pPr>
            <a:r>
              <a:rPr lang="en-US" sz="1800" b="0" dirty="0" smtClean="0">
                <a:latin typeface="Verdana"/>
                <a:cs typeface="Verdana"/>
              </a:rPr>
              <a:t>High efficiency (&gt;50%)</a:t>
            </a:r>
          </a:p>
          <a:p>
            <a:pPr marL="285750" indent="-285750">
              <a:buFontTx/>
              <a:buChar char="-"/>
            </a:pPr>
            <a:r>
              <a:rPr lang="en-US" sz="1800" b="0" dirty="0" smtClean="0">
                <a:latin typeface="Verdana"/>
                <a:cs typeface="Verdana"/>
              </a:rPr>
              <a:t>Low energy spread (&lt;1%)</a:t>
            </a:r>
          </a:p>
          <a:p>
            <a:pPr marL="285750" indent="-285750">
              <a:buFontTx/>
              <a:buChar char="-"/>
            </a:pPr>
            <a:r>
              <a:rPr lang="en-US" sz="1800" b="0" dirty="0" smtClean="0">
                <a:latin typeface="Verdana"/>
                <a:cs typeface="Verdana"/>
              </a:rPr>
              <a:t>High charge (~</a:t>
            </a:r>
            <a:r>
              <a:rPr lang="en-US" sz="1800" b="0" dirty="0" err="1" smtClean="0">
                <a:latin typeface="Verdana"/>
                <a:cs typeface="Verdana"/>
              </a:rPr>
              <a:t>nC</a:t>
            </a:r>
            <a:r>
              <a:rPr lang="en-US" sz="1800" b="0" dirty="0" smtClean="0">
                <a:latin typeface="Verdana"/>
                <a:cs typeface="Verdana"/>
              </a:rPr>
              <a:t>)</a:t>
            </a:r>
          </a:p>
          <a:p>
            <a:pPr marL="285750" indent="-285750">
              <a:buFontTx/>
              <a:buChar char="-"/>
            </a:pPr>
            <a:r>
              <a:rPr lang="en-US" sz="1800" b="0" dirty="0" err="1" smtClean="0">
                <a:latin typeface="Verdana"/>
                <a:cs typeface="Verdana"/>
              </a:rPr>
              <a:t>Emittance</a:t>
            </a:r>
            <a:r>
              <a:rPr lang="en-US" sz="1800" b="0" dirty="0" smtClean="0">
                <a:latin typeface="Verdana"/>
                <a:cs typeface="Verdana"/>
              </a:rPr>
              <a:t> preservation</a:t>
            </a:r>
          </a:p>
          <a:p>
            <a:pPr marL="285750" indent="-285750">
              <a:buFontTx/>
              <a:buChar char="-"/>
            </a:pPr>
            <a:endParaRPr lang="en-US" sz="1800" b="0" dirty="0">
              <a:latin typeface="Verdana"/>
              <a:cs typeface="Verdana"/>
            </a:endParaRPr>
          </a:p>
          <a:p>
            <a:endParaRPr lang="en-US" sz="1400" b="0" dirty="0">
              <a:latin typeface="Verdana"/>
              <a:cs typeface="Verdana"/>
            </a:endParaRPr>
          </a:p>
          <a:p>
            <a:endParaRPr lang="en-US" sz="1800" b="0" dirty="0" smtClean="0">
              <a:latin typeface="Verdana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55067" y="5638799"/>
            <a:ext cx="41825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dirty="0" smtClean="0">
                <a:latin typeface="Verdana"/>
                <a:cs typeface="Verdana"/>
              </a:rPr>
              <a:t>Above: PIC simulation based on example parameters from the PWFA-LC design study.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112933"/>
            <a:ext cx="401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>
                <a:latin typeface="Verdana"/>
                <a:cs typeface="Verdana"/>
              </a:rPr>
              <a:t>Not </a:t>
            </a:r>
            <a:r>
              <a:rPr lang="en-US" sz="1400" b="0" dirty="0">
                <a:latin typeface="Verdana"/>
                <a:cs typeface="Verdana"/>
              </a:rPr>
              <a:t>discussed </a:t>
            </a:r>
            <a:r>
              <a:rPr lang="en-US" sz="1400" b="0" dirty="0" smtClean="0">
                <a:latin typeface="Verdana"/>
                <a:cs typeface="Verdana"/>
              </a:rPr>
              <a:t>here: laser </a:t>
            </a:r>
            <a:r>
              <a:rPr lang="en-US" sz="1400" b="0" dirty="0">
                <a:latin typeface="Verdana"/>
                <a:cs typeface="Verdana"/>
              </a:rPr>
              <a:t>driven plasma </a:t>
            </a:r>
            <a:r>
              <a:rPr lang="en-US" sz="1400" b="0" dirty="0" err="1">
                <a:latin typeface="Verdana"/>
                <a:cs typeface="Verdana"/>
              </a:rPr>
              <a:t>wakefield</a:t>
            </a:r>
            <a:r>
              <a:rPr lang="en-US" sz="1400" b="0" dirty="0">
                <a:latin typeface="Verdana"/>
                <a:cs typeface="Verdana"/>
              </a:rPr>
              <a:t> </a:t>
            </a:r>
            <a:r>
              <a:rPr lang="en-US" sz="1400" b="0" dirty="0" smtClean="0">
                <a:latin typeface="Verdana"/>
                <a:cs typeface="Verdana"/>
              </a:rPr>
              <a:t>acceleration.</a:t>
            </a:r>
            <a:endParaRPr lang="en-US" sz="1400" b="0" dirty="0">
              <a:latin typeface="Verdana"/>
              <a:cs typeface="Verdana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0" y="6142785"/>
            <a:ext cx="4572000" cy="5232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SzPct val="95000"/>
              <a:defRPr/>
            </a:pPr>
            <a:r>
              <a:rPr lang="en-US" sz="1400" b="0" i="1" dirty="0" smtClean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PIC </a:t>
            </a:r>
            <a:r>
              <a:rPr lang="en-US" sz="1400" b="0" i="1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simulations performed with the code </a:t>
            </a:r>
            <a:r>
              <a:rPr lang="en-US" sz="1400" b="0" i="1" dirty="0" err="1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QuickPIC</a:t>
            </a:r>
            <a:r>
              <a:rPr lang="en-US" sz="1400" b="0" i="1" dirty="0">
                <a:effectLst>
                  <a:outerShdw blurRad="38100" dist="38100" dir="2700000" algn="tl">
                    <a:srgbClr val="04617B"/>
                  </a:outerShdw>
                </a:effectLst>
                <a:latin typeface="Verdana" charset="0"/>
                <a:cs typeface="Verdana" charset="0"/>
              </a:rPr>
              <a:t> (W. An, W. Mori, UCLA)</a:t>
            </a:r>
          </a:p>
        </p:txBody>
      </p:sp>
    </p:spTree>
    <p:extLst>
      <p:ext uri="{BB962C8B-B14F-4D97-AF65-F5344CB8AC3E}">
        <p14:creationId xmlns:p14="http://schemas.microsoft.com/office/powerpoint/2010/main" val="1146965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5467" y="0"/>
            <a:ext cx="7738533" cy="871538"/>
          </a:xfrm>
        </p:spPr>
        <p:txBody>
          <a:bodyPr/>
          <a:lstStyle/>
          <a:p>
            <a:r>
              <a:rPr lang="en-US" dirty="0" smtClean="0"/>
              <a:t>Possible application - PWFA-LC?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31275" y="948267"/>
            <a:ext cx="8167658" cy="51239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6119336"/>
            <a:ext cx="9143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dirty="0">
                <a:latin typeface="Verdana"/>
                <a:cs typeface="Verdana"/>
              </a:rPr>
              <a:t> </a:t>
            </a:r>
            <a:r>
              <a:rPr lang="en-US" sz="1400" b="0" i="1" dirty="0" smtClean="0">
                <a:latin typeface="Verdana"/>
                <a:cs typeface="Verdana"/>
              </a:rPr>
              <a:t>Concept for </a:t>
            </a:r>
            <a:r>
              <a:rPr lang="en-US" sz="1400" i="1" dirty="0" smtClean="0">
                <a:latin typeface="Verdana"/>
                <a:cs typeface="Verdana"/>
              </a:rPr>
              <a:t>PWFA</a:t>
            </a:r>
            <a:r>
              <a:rPr lang="en-US" sz="1400" i="1" dirty="0">
                <a:latin typeface="Verdana"/>
                <a:cs typeface="Verdana"/>
              </a:rPr>
              <a:t>-LC</a:t>
            </a:r>
            <a:r>
              <a:rPr lang="en-US" sz="1400" b="0" i="1" dirty="0">
                <a:latin typeface="Verdana"/>
                <a:cs typeface="Verdana"/>
              </a:rPr>
              <a:t> layout for </a:t>
            </a:r>
            <a:r>
              <a:rPr lang="en-US" sz="1400" b="0" i="1" dirty="0" smtClean="0">
                <a:latin typeface="Verdana"/>
                <a:cs typeface="Verdana"/>
              </a:rPr>
              <a:t>1TeV.  Based on earlier work from 2009 by </a:t>
            </a:r>
            <a:r>
              <a:rPr lang="en-US" sz="1400" b="0" i="1" dirty="0" err="1" smtClean="0">
                <a:latin typeface="Verdana"/>
                <a:cs typeface="Verdana"/>
              </a:rPr>
              <a:t>Raubenheimer</a:t>
            </a:r>
            <a:r>
              <a:rPr lang="en-US" sz="1400" b="0" i="1" dirty="0" smtClean="0">
                <a:latin typeface="Verdana"/>
                <a:cs typeface="Verdana"/>
              </a:rPr>
              <a:t> et al.</a:t>
            </a:r>
          </a:p>
          <a:p>
            <a:r>
              <a:rPr lang="en-US" sz="1400" b="0" i="1" dirty="0" smtClean="0"/>
              <a:t>J.P. </a:t>
            </a:r>
            <a:r>
              <a:rPr lang="en-US" sz="1400" b="0" i="1" dirty="0" err="1" smtClean="0"/>
              <a:t>Delahaye</a:t>
            </a:r>
            <a:r>
              <a:rPr lang="en-US" sz="1400" b="0" i="1" dirty="0" smtClean="0"/>
              <a:t>, E</a:t>
            </a:r>
            <a:r>
              <a:rPr lang="en-US" sz="1400" b="0" i="1" dirty="0"/>
              <a:t>. Adli et al., “A beam driven Plasma Wake-Field Linear Collider”, CSS2013 and arXiv:1308.1145 </a:t>
            </a:r>
            <a:r>
              <a:rPr lang="en-US" sz="1400" b="0" i="1" dirty="0" smtClean="0">
                <a:latin typeface="Verdana"/>
                <a:cs typeface="Verdana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421921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Energy efficiency in a PWFA-LC</a:t>
            </a:r>
            <a:endParaRPr lang="en-US" sz="2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7638"/>
            <a:ext cx="9144000" cy="29994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1700" y="5478722"/>
            <a:ext cx="87850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Verdana"/>
                <a:cs typeface="Verdana"/>
              </a:rPr>
              <a:t>The total beam to beam efficiency of 50% is, together with the gradient, what makes the PWFA-LC a potentially very interesting option for a future linear collider.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95910" y="4560774"/>
            <a:ext cx="17508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Shaping of the DB may reduce this number.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02324" y="4560774"/>
            <a:ext cx="19510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Shaping of the WB may increase this number.</a:t>
            </a:r>
            <a:endParaRPr lang="en-US" sz="1400" b="1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7830843" y="3733292"/>
            <a:ext cx="211644" cy="8274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322315" y="4041193"/>
            <a:ext cx="211644" cy="51958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85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/>
              <a:t>Experimental progress in PWFA</a:t>
            </a:r>
            <a:endParaRPr lang="en-US" sz="2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6978" y="914400"/>
            <a:ext cx="2907022" cy="16425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4934" y="2543412"/>
            <a:ext cx="3539066" cy="41837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42" y="1862667"/>
            <a:ext cx="2936458" cy="31205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965200"/>
            <a:ext cx="58081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High gradient </a:t>
            </a:r>
            <a:r>
              <a:rPr lang="en-US" sz="1800" b="0" dirty="0" smtClean="0">
                <a:latin typeface="Verdana"/>
                <a:cs typeface="Verdana"/>
              </a:rPr>
              <a:t>(~50 GV/m) demonstrated several years ago; SLAC </a:t>
            </a:r>
            <a:r>
              <a:rPr lang="en-US" sz="1800" b="0" dirty="0" err="1" smtClean="0">
                <a:latin typeface="Verdana"/>
                <a:cs typeface="Verdana"/>
              </a:rPr>
              <a:t>linac</a:t>
            </a:r>
            <a:r>
              <a:rPr lang="en-US" sz="1800" b="0" dirty="0" smtClean="0">
                <a:latin typeface="Verdana"/>
                <a:cs typeface="Verdana"/>
              </a:rPr>
              <a:t> energy doubling of </a:t>
            </a:r>
            <a:r>
              <a:rPr lang="en-US" sz="1800" dirty="0" smtClean="0">
                <a:latin typeface="Verdana"/>
                <a:cs typeface="Verdana"/>
              </a:rPr>
              <a:t>beam tail</a:t>
            </a:r>
            <a:r>
              <a:rPr lang="en-US" sz="1800" b="0" dirty="0" smtClean="0">
                <a:latin typeface="Verdana"/>
                <a:cs typeface="Verdana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4944534"/>
            <a:ext cx="497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Verdana"/>
                <a:cs typeface="Verdana"/>
              </a:rPr>
              <a:t>Acceleration of a </a:t>
            </a:r>
            <a:r>
              <a:rPr lang="en-US" sz="1800" dirty="0" smtClean="0">
                <a:latin typeface="Verdana"/>
                <a:cs typeface="Verdana"/>
              </a:rPr>
              <a:t>witness beam</a:t>
            </a:r>
            <a:r>
              <a:rPr lang="en-US" sz="1800" b="0" dirty="0" smtClean="0">
                <a:latin typeface="Verdana"/>
                <a:cs typeface="Verdana"/>
              </a:rPr>
              <a:t>, with </a:t>
            </a:r>
            <a:r>
              <a:rPr lang="en-US" sz="1800" dirty="0" smtClean="0">
                <a:latin typeface="Verdana"/>
                <a:cs typeface="Verdana"/>
              </a:rPr>
              <a:t>high efficiency </a:t>
            </a:r>
            <a:r>
              <a:rPr lang="en-US" sz="1800" b="0" dirty="0" smtClean="0">
                <a:latin typeface="Verdana"/>
                <a:cs typeface="Verdana"/>
              </a:rPr>
              <a:t>(&gt;30% wake to beam), high gradient (5 GV/m) </a:t>
            </a:r>
            <a:r>
              <a:rPr lang="en-US" sz="1800" dirty="0" smtClean="0">
                <a:latin typeface="Verdana"/>
                <a:cs typeface="Verdana"/>
              </a:rPr>
              <a:t>and low energy spread</a:t>
            </a:r>
            <a:r>
              <a:rPr lang="en-US" sz="1800" b="0" dirty="0" smtClean="0">
                <a:latin typeface="Verdana"/>
                <a:cs typeface="Verdana"/>
              </a:rPr>
              <a:t> (~1%) recently demonstrated at SLAC/FACET.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839454" y="4712815"/>
            <a:ext cx="3612148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ES_tradnl" sz="1200" b="0" dirty="0">
                <a:solidFill>
                  <a:schemeClr val="tx1"/>
                </a:solidFill>
                <a:latin typeface="Verdana"/>
                <a:cs typeface="Verdana"/>
              </a:rPr>
              <a:t>M. </a:t>
            </a:r>
            <a:r>
              <a:rPr lang="es-ES_tradnl" sz="1200" b="0" dirty="0" err="1">
                <a:solidFill>
                  <a:schemeClr val="tx1"/>
                </a:solidFill>
                <a:latin typeface="Verdana"/>
                <a:cs typeface="Verdana"/>
              </a:rPr>
              <a:t>Litos</a:t>
            </a:r>
            <a:r>
              <a:rPr lang="es-ES_tradnl" sz="1200" b="0" dirty="0">
                <a:solidFill>
                  <a:schemeClr val="tx1"/>
                </a:solidFill>
                <a:latin typeface="Verdana"/>
                <a:cs typeface="Verdana"/>
              </a:rPr>
              <a:t> et al., </a:t>
            </a:r>
            <a:r>
              <a:rPr lang="es-ES_tradnl" sz="1200" b="0" dirty="0" err="1">
                <a:solidFill>
                  <a:schemeClr val="tx1"/>
                </a:solidFill>
                <a:latin typeface="Verdana"/>
                <a:cs typeface="Verdana"/>
              </a:rPr>
              <a:t>Nature</a:t>
            </a:r>
            <a:r>
              <a:rPr lang="es-ES_tradnl" sz="1200" b="0" dirty="0">
                <a:solidFill>
                  <a:schemeClr val="tx1"/>
                </a:solidFill>
                <a:latin typeface="Verdana"/>
                <a:cs typeface="Verdana"/>
              </a:rPr>
              <a:t> 515, 92 (2014) </a:t>
            </a:r>
          </a:p>
        </p:txBody>
      </p:sp>
      <p:sp>
        <p:nvSpPr>
          <p:cNvPr id="11" name="Right Arrow 10"/>
          <p:cNvSpPr/>
          <p:nvPr/>
        </p:nvSpPr>
        <p:spPr bwMode="auto">
          <a:xfrm>
            <a:off x="4978400" y="5520267"/>
            <a:ext cx="626533" cy="626534"/>
          </a:xfrm>
          <a:prstGeom prst="rightArrow">
            <a:avLst/>
          </a:prstGeom>
          <a:solidFill>
            <a:schemeClr val="accent1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Bent Arrow 14"/>
          <p:cNvSpPr/>
          <p:nvPr/>
        </p:nvSpPr>
        <p:spPr bwMode="auto">
          <a:xfrm flipH="1" flipV="1">
            <a:off x="3539067" y="1777999"/>
            <a:ext cx="1134533" cy="1083733"/>
          </a:xfrm>
          <a:prstGeom prst="bentArrow">
            <a:avLst/>
          </a:prstGeom>
          <a:solidFill>
            <a:schemeClr val="accent1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10386" y="2934814"/>
            <a:ext cx="239294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i-FI" sz="1200" b="0" dirty="0" err="1">
                <a:solidFill>
                  <a:schemeClr val="tx1"/>
                </a:solidFill>
                <a:latin typeface="Verdana"/>
                <a:cs typeface="Verdana"/>
              </a:rPr>
              <a:t>Blumenfeld</a:t>
            </a:r>
            <a:r>
              <a:rPr lang="fi-FI" sz="1200" b="0" dirty="0">
                <a:solidFill>
                  <a:schemeClr val="tx1"/>
                </a:solidFill>
                <a:latin typeface="Verdana"/>
                <a:cs typeface="Verdana"/>
              </a:rPr>
              <a:t>, I. et </a:t>
            </a:r>
            <a:r>
              <a:rPr lang="fi-FI" sz="1200" b="0" dirty="0" smtClean="0">
                <a:solidFill>
                  <a:schemeClr val="tx1"/>
                </a:solidFill>
                <a:latin typeface="Verdana"/>
                <a:cs typeface="Verdana"/>
              </a:rPr>
              <a:t>al. </a:t>
            </a:r>
            <a:r>
              <a:rPr lang="fi-FI" sz="1200" b="0" dirty="0" err="1">
                <a:solidFill>
                  <a:schemeClr val="tx1"/>
                </a:solidFill>
                <a:latin typeface="Verdana"/>
                <a:cs typeface="Verdana"/>
              </a:rPr>
              <a:t>Nature</a:t>
            </a:r>
            <a:r>
              <a:rPr lang="fi-FI" sz="1200" b="0" dirty="0">
                <a:solidFill>
                  <a:schemeClr val="tx1"/>
                </a:solidFill>
                <a:latin typeface="Verdana"/>
                <a:cs typeface="Verdana"/>
              </a:rPr>
              <a:t> 445, </a:t>
            </a:r>
            <a:r>
              <a:rPr lang="fi-FI" sz="1200" b="0" dirty="0" smtClean="0">
                <a:solidFill>
                  <a:schemeClr val="tx1"/>
                </a:solidFill>
                <a:latin typeface="Verdana"/>
                <a:cs typeface="Verdana"/>
              </a:rPr>
              <a:t>741 </a:t>
            </a:r>
            <a:r>
              <a:rPr lang="fi-FI" sz="1200" b="0" dirty="0">
                <a:solidFill>
                  <a:schemeClr val="tx1"/>
                </a:solidFill>
                <a:latin typeface="Verdana"/>
                <a:cs typeface="Verdana"/>
              </a:rPr>
              <a:t>(2007).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51720" y="6093296"/>
            <a:ext cx="343746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See CERN A</a:t>
            </a:r>
            <a:r>
              <a:rPr lang="en-US" sz="1800" dirty="0">
                <a:latin typeface="Verdana"/>
                <a:cs typeface="Verdana"/>
              </a:rPr>
              <a:t>&amp;T </a:t>
            </a:r>
            <a:r>
              <a:rPr lang="en-US" sz="1800" dirty="0" smtClean="0">
                <a:latin typeface="Verdana"/>
                <a:cs typeface="Verdana"/>
              </a:rPr>
              <a:t>seminar with C. Joshi, Dec 18.</a:t>
            </a:r>
          </a:p>
        </p:txBody>
      </p:sp>
    </p:spTree>
    <p:extLst>
      <p:ext uri="{BB962C8B-B14F-4D97-AF65-F5344CB8AC3E}">
        <p14:creationId xmlns:p14="http://schemas.microsoft.com/office/powerpoint/2010/main" val="15415021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PWFA experimental R&amp;D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49313"/>
            <a:ext cx="8787870" cy="725487"/>
          </a:xfrm>
        </p:spPr>
        <p:txBody>
          <a:bodyPr/>
          <a:lstStyle/>
          <a:p>
            <a:pPr marL="231775" indent="0">
              <a:buNone/>
            </a:pPr>
            <a:r>
              <a:rPr lang="en-US" sz="2000" dirty="0" smtClean="0"/>
              <a:t>Much </a:t>
            </a:r>
            <a:r>
              <a:rPr lang="en-US" sz="2000" dirty="0"/>
              <a:t>experimental </a:t>
            </a:r>
            <a:r>
              <a:rPr lang="en-US" sz="2000" dirty="0" smtClean="0"/>
              <a:t>work is required to </a:t>
            </a:r>
            <a:r>
              <a:rPr lang="en-US" sz="2000" dirty="0"/>
              <a:t>fully demonstrate PWFA for applications, and especially for </a:t>
            </a:r>
            <a:r>
              <a:rPr lang="en-US" sz="2000" dirty="0" smtClean="0"/>
              <a:t>a LC, including studies of </a:t>
            </a:r>
            <a:r>
              <a:rPr lang="en-US" sz="1800" dirty="0" smtClean="0"/>
              <a:t>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1733" y="1501169"/>
            <a:ext cx="8822267" cy="1323439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b="0" dirty="0" smtClean="0">
                <a:latin typeface="Verdana"/>
                <a:cs typeface="Verdana"/>
              </a:rPr>
              <a:t>sub-um </a:t>
            </a:r>
            <a:r>
              <a:rPr lang="en-US" sz="1600" dirty="0" err="1" smtClean="0">
                <a:latin typeface="Verdana"/>
                <a:cs typeface="Verdana"/>
              </a:rPr>
              <a:t>emittance</a:t>
            </a:r>
            <a:r>
              <a:rPr lang="en-US" sz="1600" dirty="0" smtClean="0">
                <a:latin typeface="Verdana"/>
                <a:cs typeface="Verdana"/>
              </a:rPr>
              <a:t> preservation</a:t>
            </a:r>
          </a:p>
          <a:p>
            <a:pPr marL="285750" indent="-285750">
              <a:buFont typeface="Arial"/>
              <a:buChar char="•"/>
            </a:pPr>
            <a:r>
              <a:rPr lang="en-US" sz="1600" b="0" dirty="0" smtClean="0">
                <a:latin typeface="Verdana"/>
                <a:cs typeface="Verdana"/>
              </a:rPr>
              <a:t>beam </a:t>
            </a:r>
            <a:r>
              <a:rPr lang="en-US" sz="1600" b="0" dirty="0">
                <a:latin typeface="Verdana"/>
                <a:cs typeface="Verdana"/>
              </a:rPr>
              <a:t>loading and </a:t>
            </a:r>
            <a:r>
              <a:rPr lang="en-US" sz="1600" dirty="0" smtClean="0">
                <a:latin typeface="Verdana"/>
                <a:cs typeface="Verdana"/>
              </a:rPr>
              <a:t>energy efficiency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Verdana"/>
                <a:cs typeface="Verdana"/>
              </a:rPr>
              <a:t>phase stability </a:t>
            </a:r>
            <a:r>
              <a:rPr lang="en-US" sz="1600" b="0" dirty="0" smtClean="0">
                <a:latin typeface="Verdana"/>
                <a:cs typeface="Verdana"/>
              </a:rPr>
              <a:t>at </a:t>
            </a:r>
            <a:r>
              <a:rPr lang="en-US" sz="1600" b="0" dirty="0" err="1" smtClean="0">
                <a:latin typeface="Verdana"/>
                <a:cs typeface="Verdana"/>
              </a:rPr>
              <a:t>fs</a:t>
            </a:r>
            <a:r>
              <a:rPr lang="en-US" sz="1600" b="0" dirty="0" smtClean="0">
                <a:latin typeface="Verdana"/>
                <a:cs typeface="Verdana"/>
              </a:rPr>
              <a:t> level, and</a:t>
            </a:r>
            <a:r>
              <a:rPr lang="en-US" sz="1600" dirty="0" smtClean="0">
                <a:latin typeface="Verdana"/>
                <a:cs typeface="Verdana"/>
              </a:rPr>
              <a:t> shot-to-shot reproducibility </a:t>
            </a:r>
            <a:endParaRPr lang="en-US" sz="1600" dirty="0">
              <a:latin typeface="Verdana"/>
              <a:cs typeface="Verdana"/>
            </a:endParaRPr>
          </a:p>
          <a:p>
            <a:pPr marL="285750" indent="-285750">
              <a:buFont typeface="Arial"/>
              <a:buChar char="•"/>
            </a:pPr>
            <a:r>
              <a:rPr lang="en-US" sz="1600" b="0" dirty="0" smtClean="0">
                <a:latin typeface="Verdana"/>
                <a:cs typeface="Verdana"/>
              </a:rPr>
              <a:t>injection, extraction and matching</a:t>
            </a:r>
          </a:p>
          <a:p>
            <a:pPr marL="285750" indent="-285750">
              <a:buFont typeface="Arial"/>
              <a:buChar char="•"/>
            </a:pPr>
            <a:r>
              <a:rPr lang="en-US" sz="1600" b="0" dirty="0" smtClean="0">
                <a:latin typeface="Verdana"/>
                <a:cs typeface="Verdana"/>
              </a:rPr>
              <a:t>plasma cell </a:t>
            </a:r>
            <a:r>
              <a:rPr lang="en-US" sz="1600" dirty="0" smtClean="0">
                <a:latin typeface="Verdana"/>
                <a:cs typeface="Verdana"/>
              </a:rPr>
              <a:t>staging</a:t>
            </a:r>
            <a:endParaRPr lang="en-US" sz="1600" b="0" dirty="0">
              <a:latin typeface="Verdana"/>
              <a:cs typeface="Verdana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Verdana"/>
                <a:cs typeface="Verdana"/>
              </a:rPr>
              <a:t>drive </a:t>
            </a:r>
            <a:r>
              <a:rPr lang="en-US" sz="1600" dirty="0">
                <a:latin typeface="Verdana"/>
                <a:cs typeface="Verdana"/>
              </a:rPr>
              <a:t>bunch </a:t>
            </a:r>
            <a:r>
              <a:rPr lang="en-US" sz="1600" dirty="0" smtClean="0">
                <a:latin typeface="Verdana"/>
                <a:cs typeface="Verdana"/>
              </a:rPr>
              <a:t>depletion</a:t>
            </a:r>
          </a:p>
          <a:p>
            <a:pPr marL="285750" indent="-285750">
              <a:buFont typeface="Arial"/>
              <a:buChar char="•"/>
            </a:pPr>
            <a:r>
              <a:rPr lang="en-US" sz="1600" b="0" dirty="0" smtClean="0">
                <a:latin typeface="Verdana"/>
                <a:cs typeface="Verdana"/>
              </a:rPr>
              <a:t>multi-bunch </a:t>
            </a:r>
            <a:r>
              <a:rPr lang="en-US" sz="1600" dirty="0" smtClean="0">
                <a:latin typeface="Verdana"/>
                <a:cs typeface="Verdana"/>
              </a:rPr>
              <a:t>plasma heating</a:t>
            </a:r>
            <a:r>
              <a:rPr lang="en-US" sz="1600" b="0" dirty="0" smtClean="0">
                <a:latin typeface="Verdana"/>
                <a:cs typeface="Verdana"/>
              </a:rPr>
              <a:t>/relaxation</a:t>
            </a:r>
            <a:endParaRPr lang="en-US" sz="1600" b="0" dirty="0">
              <a:latin typeface="Verdana"/>
              <a:cs typeface="Verdana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203200" y="3115734"/>
            <a:ext cx="4013199" cy="2489200"/>
          </a:xfrm>
          <a:prstGeom prst="rect">
            <a:avLst/>
          </a:prstGeom>
          <a:solidFill>
            <a:srgbClr val="0000FF">
              <a:alpha val="10000"/>
            </a:srgbClr>
          </a:solidFill>
          <a:ln w="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457699" y="3996266"/>
            <a:ext cx="4538133" cy="1828801"/>
          </a:xfrm>
          <a:prstGeom prst="rect">
            <a:avLst/>
          </a:prstGeom>
          <a:solidFill>
            <a:srgbClr val="0000FF">
              <a:alpha val="10000"/>
            </a:srgbClr>
          </a:solidFill>
          <a:ln w="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597401" y="2878666"/>
            <a:ext cx="4521199" cy="1016002"/>
          </a:xfrm>
          <a:prstGeom prst="rect">
            <a:avLst/>
          </a:prstGeom>
          <a:solidFill>
            <a:srgbClr val="0000FF">
              <a:alpha val="10000"/>
            </a:srgbClr>
          </a:solidFill>
          <a:ln w="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0" y="2695047"/>
            <a:ext cx="8787870" cy="72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1111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Char char="•"/>
              <a:defRPr sz="2800" b="0">
                <a:solidFill>
                  <a:srgbClr val="0000FF"/>
                </a:solidFill>
                <a:latin typeface="Verdana"/>
                <a:ea typeface="+mn-ea"/>
                <a:cs typeface="Verdana"/>
              </a:defRPr>
            </a:lvl1pPr>
            <a:lvl2pPr marL="463550" indent="1666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00000"/>
              <a:buChar char="•"/>
              <a:defRPr sz="2000" b="0">
                <a:solidFill>
                  <a:srgbClr val="0000FF"/>
                </a:solidFill>
                <a:latin typeface="Verdana"/>
                <a:cs typeface="Verdana"/>
              </a:defRPr>
            </a:lvl2pPr>
            <a:lvl3pPr marL="798513" indent="1158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Char char="–"/>
              <a:defRPr sz="2000" b="0">
                <a:solidFill>
                  <a:srgbClr val="0000FF"/>
                </a:solidFill>
                <a:latin typeface="Verdana"/>
                <a:cs typeface="Verdana"/>
              </a:defRPr>
            </a:lvl3pPr>
            <a:lvl4pPr marL="1030288" indent="1158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Char char="–"/>
              <a:defRPr sz="2000" b="0">
                <a:solidFill>
                  <a:srgbClr val="0000FF"/>
                </a:solidFill>
                <a:latin typeface="Verdana"/>
                <a:cs typeface="Verdana"/>
              </a:defRPr>
            </a:lvl4pPr>
            <a:lvl5pPr marL="1262063" indent="1158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Char char="–"/>
              <a:defRPr sz="2000" b="0">
                <a:solidFill>
                  <a:srgbClr val="0000FF"/>
                </a:solidFill>
                <a:latin typeface="Verdana"/>
                <a:cs typeface="Verdana"/>
              </a:defRPr>
            </a:lvl5pPr>
            <a:lvl6pPr marL="1719263" indent="1158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176463" indent="1158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2633663" indent="1158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090863" indent="1158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5000"/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231775" indent="0">
              <a:buFontTx/>
              <a:buNone/>
            </a:pPr>
            <a:r>
              <a:rPr lang="en-US" sz="2000" dirty="0" smtClean="0"/>
              <a:t>Beam </a:t>
            </a:r>
            <a:r>
              <a:rPr lang="en-US" sz="2000" dirty="0" smtClean="0"/>
              <a:t>driven PWFA test facilities :</a:t>
            </a:r>
            <a:endParaRPr lang="en-US" sz="18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4508499" y="4047067"/>
            <a:ext cx="44365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Verdana"/>
                <a:cs typeface="Verdana"/>
              </a:rPr>
              <a:t>AWAKE</a:t>
            </a:r>
            <a:r>
              <a:rPr lang="en-US" sz="1400" b="0" dirty="0">
                <a:latin typeface="Verdana"/>
                <a:cs typeface="Verdana"/>
              </a:rPr>
              <a:t>: </a:t>
            </a:r>
            <a:r>
              <a:rPr lang="en-US" sz="1400" dirty="0" smtClean="0">
                <a:latin typeface="Verdana"/>
                <a:cs typeface="Verdana"/>
              </a:rPr>
              <a:t>proton driver,</a:t>
            </a:r>
            <a:r>
              <a:rPr lang="en-US" sz="1400" b="0" dirty="0" smtClean="0">
                <a:latin typeface="Verdana"/>
                <a:cs typeface="Verdana"/>
              </a:rPr>
              <a:t> using the SPS bunch of 19 kJ. </a:t>
            </a:r>
            <a:r>
              <a:rPr lang="en-US" sz="1400" b="0" dirty="0">
                <a:latin typeface="Verdana"/>
                <a:cs typeface="Verdana"/>
              </a:rPr>
              <a:t>e- witness </a:t>
            </a:r>
            <a:r>
              <a:rPr lang="en-US" sz="1400" b="0" dirty="0" smtClean="0">
                <a:latin typeface="Verdana"/>
                <a:cs typeface="Verdana"/>
              </a:rPr>
              <a:t>bunch</a:t>
            </a:r>
            <a:r>
              <a:rPr lang="en-US" sz="1400" b="0" dirty="0">
                <a:latin typeface="Verdana"/>
                <a:cs typeface="Verdana"/>
              </a:rPr>
              <a:t> </a:t>
            </a:r>
            <a:r>
              <a:rPr lang="en-US" sz="1400" b="0" dirty="0" err="1" smtClean="0">
                <a:latin typeface="Verdana"/>
                <a:cs typeface="Verdana"/>
              </a:rPr>
              <a:t>probles</a:t>
            </a:r>
            <a:r>
              <a:rPr lang="en-US" sz="1400" b="0" dirty="0" smtClean="0">
                <a:latin typeface="Verdana"/>
                <a:cs typeface="Verdana"/>
              </a:rPr>
              <a:t> self</a:t>
            </a:r>
            <a:r>
              <a:rPr lang="en-US" sz="1400" b="0" dirty="0">
                <a:latin typeface="Verdana"/>
                <a:cs typeface="Verdana"/>
              </a:rPr>
              <a:t>-modulated </a:t>
            </a:r>
            <a:r>
              <a:rPr lang="en-US" sz="1400" b="0" dirty="0" smtClean="0">
                <a:latin typeface="Verdana"/>
                <a:cs typeface="Verdana"/>
              </a:rPr>
              <a:t>wake.  Target: investigate wakes from high energy proton drivers.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6267" y="3149600"/>
            <a:ext cx="403013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Verdana"/>
                <a:cs typeface="Verdana"/>
              </a:rPr>
              <a:t>FACET-I</a:t>
            </a:r>
            <a:r>
              <a:rPr lang="en-US" sz="1400" b="0" dirty="0" smtClean="0">
                <a:latin typeface="Verdana"/>
                <a:cs typeface="Verdana"/>
              </a:rPr>
              <a:t>: e-, e+ single bunch cut in two for two-bunch acceleration.</a:t>
            </a:r>
          </a:p>
          <a:p>
            <a:endParaRPr lang="en-US" sz="1400" b="0" dirty="0" smtClean="0">
              <a:latin typeface="Verdana"/>
              <a:cs typeface="Verdana"/>
            </a:endParaRPr>
          </a:p>
          <a:p>
            <a:endParaRPr lang="en-US" sz="1400" b="0" dirty="0" smtClean="0">
              <a:latin typeface="Verdana"/>
              <a:cs typeface="Verdana"/>
            </a:endParaRPr>
          </a:p>
          <a:p>
            <a:endParaRPr lang="en-US" sz="1400" b="0" dirty="0" smtClean="0">
              <a:latin typeface="Verdana"/>
              <a:cs typeface="Verdana"/>
            </a:endParaRPr>
          </a:p>
          <a:p>
            <a:endParaRPr lang="en-US" sz="1400" b="0" dirty="0">
              <a:latin typeface="Verdana"/>
              <a:cs typeface="Verdana"/>
            </a:endParaRPr>
          </a:p>
          <a:p>
            <a:endParaRPr lang="en-US" sz="1400" b="0" dirty="0" smtClean="0">
              <a:latin typeface="Verdana"/>
              <a:cs typeface="Verdana"/>
            </a:endParaRPr>
          </a:p>
          <a:p>
            <a:endParaRPr lang="en-US" sz="1400" b="0" dirty="0">
              <a:latin typeface="Verdana"/>
              <a:cs typeface="Verdana"/>
            </a:endParaRPr>
          </a:p>
          <a:p>
            <a:endParaRPr lang="en-US" sz="1400" b="0" dirty="0">
              <a:latin typeface="Verdana"/>
              <a:cs typeface="Verdana"/>
            </a:endParaRPr>
          </a:p>
          <a:p>
            <a:r>
              <a:rPr lang="en-US" sz="1400" dirty="0" smtClean="0">
                <a:latin typeface="Verdana"/>
                <a:cs typeface="Verdana"/>
              </a:rPr>
              <a:t>FACET-II</a:t>
            </a:r>
            <a:r>
              <a:rPr lang="en-US" sz="1400" b="0" dirty="0" smtClean="0">
                <a:latin typeface="Verdana"/>
                <a:cs typeface="Verdana"/>
              </a:rPr>
              <a:t> (not yet funded): separate e- witness bunch photo-injector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1" y="3645122"/>
            <a:ext cx="2789766" cy="13214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648201" y="2878666"/>
            <a:ext cx="43349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Verdana"/>
                <a:cs typeface="Verdana"/>
              </a:rPr>
              <a:t>ATF2</a:t>
            </a:r>
            <a:r>
              <a:rPr lang="en-US" sz="1400" b="0" dirty="0" smtClean="0">
                <a:latin typeface="Verdana"/>
                <a:cs typeface="Verdana"/>
              </a:rPr>
              <a:t> </a:t>
            </a:r>
            <a:r>
              <a:rPr lang="en-US" sz="1400" b="0" dirty="0">
                <a:latin typeface="Verdana"/>
                <a:cs typeface="Verdana"/>
              </a:rPr>
              <a:t>@ Brookhaven: one e-bunch split </a:t>
            </a:r>
            <a:endParaRPr lang="en-US" sz="1400" b="0" dirty="0" smtClean="0">
              <a:latin typeface="Verdana"/>
              <a:cs typeface="Verdana"/>
            </a:endParaRPr>
          </a:p>
          <a:p>
            <a:r>
              <a:rPr lang="en-US" sz="1400" dirty="0" smtClean="0">
                <a:latin typeface="Verdana"/>
                <a:cs typeface="Verdana"/>
              </a:rPr>
              <a:t>FLASH</a:t>
            </a:r>
            <a:r>
              <a:rPr lang="en-US" sz="1400" dirty="0">
                <a:latin typeface="Verdana"/>
                <a:cs typeface="Verdana"/>
              </a:rPr>
              <a:t>-</a:t>
            </a:r>
            <a:r>
              <a:rPr lang="en-US" sz="1400" dirty="0" smtClean="0">
                <a:latin typeface="Verdana"/>
                <a:cs typeface="Verdana"/>
              </a:rPr>
              <a:t>FORWARD </a:t>
            </a:r>
            <a:r>
              <a:rPr lang="en-US" sz="1400" b="0" dirty="0" smtClean="0">
                <a:latin typeface="Verdana"/>
                <a:cs typeface="Verdana"/>
              </a:rPr>
              <a:t>@ DESY: </a:t>
            </a:r>
            <a:r>
              <a:rPr lang="en-US" sz="1400" b="0" dirty="0">
                <a:latin typeface="Verdana"/>
                <a:cs typeface="Verdana"/>
              </a:rPr>
              <a:t>one e-bunch + laser plasma injector</a:t>
            </a:r>
          </a:p>
          <a:p>
            <a:r>
              <a:rPr lang="en-US" sz="1400" b="0" dirty="0" smtClean="0">
                <a:latin typeface="Verdana"/>
                <a:cs typeface="Verdana"/>
              </a:rPr>
              <a:t>Possibly </a:t>
            </a:r>
            <a:r>
              <a:rPr lang="en-US" sz="1400" b="0" dirty="0">
                <a:latin typeface="Verdana"/>
                <a:cs typeface="Verdana"/>
              </a:rPr>
              <a:t>other experiments in </a:t>
            </a:r>
            <a:r>
              <a:rPr lang="en-US" sz="1400" b="0" dirty="0" smtClean="0">
                <a:latin typeface="Verdana"/>
                <a:cs typeface="Verdana"/>
              </a:rPr>
              <a:t>LAOLA</a:t>
            </a:r>
            <a:endParaRPr lang="en-US" sz="1400" b="0" dirty="0">
              <a:latin typeface="Verdana"/>
              <a:cs typeface="Verdana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8865" y="4936068"/>
            <a:ext cx="4478867" cy="82761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0" y="5850465"/>
            <a:ext cx="472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>
                <a:latin typeface="Verdana"/>
                <a:cs typeface="Verdana"/>
              </a:rPr>
              <a:t>A </a:t>
            </a:r>
            <a:r>
              <a:rPr lang="en-US" sz="1400" b="0" dirty="0" smtClean="0">
                <a:latin typeface="Verdana"/>
                <a:cs typeface="Verdana"/>
              </a:rPr>
              <a:t>based PWFA</a:t>
            </a:r>
            <a:r>
              <a:rPr lang="en-US" sz="1400" b="0" dirty="0" smtClean="0">
                <a:latin typeface="Verdana"/>
                <a:cs typeface="Verdana"/>
              </a:rPr>
              <a:t>-LC test facility should offer</a:t>
            </a:r>
            <a:r>
              <a:rPr lang="en-US" sz="1400" dirty="0" smtClean="0">
                <a:latin typeface="Verdana"/>
                <a:cs typeface="Verdana"/>
              </a:rPr>
              <a:t> two separately </a:t>
            </a:r>
            <a:r>
              <a:rPr lang="en-US" sz="1400" dirty="0" smtClean="0">
                <a:latin typeface="Verdana"/>
                <a:cs typeface="Verdana"/>
              </a:rPr>
              <a:t>lepton controlled beams</a:t>
            </a:r>
            <a:r>
              <a:rPr lang="en-US" sz="1400" b="0" dirty="0" smtClean="0">
                <a:latin typeface="Verdana"/>
                <a:cs typeface="Verdana"/>
              </a:rPr>
              <a:t>. Only FACET-II (&gt; 2017) may offer this capability</a:t>
            </a:r>
            <a:r>
              <a:rPr lang="en-US" sz="1400" b="0" dirty="0" smtClean="0">
                <a:latin typeface="Verdana"/>
                <a:cs typeface="Verdana"/>
              </a:rPr>
              <a:t>.  </a:t>
            </a:r>
            <a:endParaRPr lang="en-US" sz="1400" b="0" dirty="0" smtClean="0">
              <a:latin typeface="Verdana"/>
              <a:cs typeface="Verdan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22800" y="5905500"/>
            <a:ext cx="42672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>
                <a:latin typeface="Verdana"/>
                <a:cs typeface="Verdana"/>
              </a:rPr>
              <a:t>AWAKE: studies alternative way towards a PWFA-LC (single stage driven by LHC proton bunch); complementary study.</a:t>
            </a:r>
            <a:endParaRPr lang="en-US" sz="1400" b="0" dirty="0" smtClean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70547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Potential for CTF3 as a PWFA-LC</a:t>
            </a:r>
            <a:endParaRPr lang="en-US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016000"/>
            <a:ext cx="87884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atin typeface="Verdana"/>
                <a:cs typeface="Verdana"/>
              </a:rPr>
              <a:t>CTF3 has </a:t>
            </a:r>
            <a:r>
              <a:rPr lang="en-US" sz="1800" dirty="0" smtClean="0">
                <a:latin typeface="Verdana"/>
                <a:cs typeface="Verdana"/>
              </a:rPr>
              <a:t>two independent electron beam lines</a:t>
            </a:r>
            <a:r>
              <a:rPr lang="en-US" sz="1800" b="0" dirty="0" smtClean="0">
                <a:latin typeface="Verdana"/>
                <a:cs typeface="Verdana"/>
              </a:rPr>
              <a:t>. </a:t>
            </a: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atin typeface="Verdana"/>
                <a:cs typeface="Verdana"/>
              </a:rPr>
              <a:t>CTF3 is equipped with </a:t>
            </a:r>
            <a:r>
              <a:rPr lang="en-US" sz="1800" dirty="0" smtClean="0">
                <a:latin typeface="Verdana"/>
                <a:cs typeface="Verdana"/>
              </a:rPr>
              <a:t>extensive beam diagnostics</a:t>
            </a:r>
            <a:r>
              <a:rPr lang="en-US" sz="1800" b="0" dirty="0" smtClean="0">
                <a:latin typeface="Verdana"/>
                <a:cs typeface="Verdana"/>
              </a:rPr>
              <a:t>.  Precise knowledge of beam parameters is important (a challenge at FACET).</a:t>
            </a:r>
            <a:endParaRPr lang="en-US" sz="1800" b="0" dirty="0">
              <a:latin typeface="Verdana"/>
              <a:cs typeface="Verdana"/>
            </a:endParaRP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atin typeface="Verdana"/>
                <a:cs typeface="Verdana"/>
              </a:rPr>
              <a:t>The CTF3 parameters are </a:t>
            </a:r>
            <a:r>
              <a:rPr lang="en-US" sz="1800" dirty="0" smtClean="0">
                <a:latin typeface="Verdana"/>
                <a:cs typeface="Verdana"/>
              </a:rPr>
              <a:t>far from suggested PWFA-LC parameters</a:t>
            </a:r>
            <a:endParaRPr lang="en-US" sz="1800" b="0" dirty="0" smtClean="0">
              <a:latin typeface="Verdana"/>
              <a:cs typeface="Verdana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latin typeface="Verdana"/>
                <a:cs typeface="Verdana"/>
              </a:rPr>
              <a:t>Physics scale </a:t>
            </a:r>
            <a:r>
              <a:rPr lang="en-US" sz="1800" b="0" dirty="0" smtClean="0">
                <a:latin typeface="Verdana"/>
                <a:cs typeface="Verdana"/>
              </a:rPr>
              <a:t>with plasma density, n</a:t>
            </a:r>
            <a:r>
              <a:rPr lang="en-US" sz="1800" b="0" baseline="-25000" dirty="0" smtClean="0">
                <a:latin typeface="Verdana"/>
                <a:cs typeface="Verdana"/>
              </a:rPr>
              <a:t>0.</a:t>
            </a:r>
            <a:r>
              <a:rPr lang="en-US" sz="1800" b="0" dirty="0" smtClean="0">
                <a:latin typeface="Verdana"/>
                <a:cs typeface="Verdana"/>
              </a:rPr>
              <a:t> Most physics remains the same.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b="0" dirty="0" smtClean="0">
                <a:latin typeface="Verdana"/>
                <a:cs typeface="Verdana"/>
              </a:rPr>
              <a:t>Electric fields and gradient: E</a:t>
            </a:r>
            <a:r>
              <a:rPr lang="en-US" sz="1800" b="0" baseline="-25000" dirty="0" smtClean="0">
                <a:latin typeface="Verdana"/>
                <a:cs typeface="Verdana"/>
              </a:rPr>
              <a:t>0</a:t>
            </a:r>
            <a:r>
              <a:rPr lang="en-US" sz="1800" b="0" dirty="0" smtClean="0">
                <a:latin typeface="Verdana"/>
                <a:cs typeface="Verdana"/>
              </a:rPr>
              <a:t> ~ √n0</a:t>
            </a:r>
          </a:p>
          <a:p>
            <a:pPr marL="742950" lvl="1" indent="-285750">
              <a:buFont typeface="Arial"/>
              <a:buChar char="•"/>
            </a:pPr>
            <a:r>
              <a:rPr lang="en-US" sz="1800" b="0" dirty="0" smtClean="0">
                <a:latin typeface="Verdana"/>
                <a:cs typeface="Verdana"/>
              </a:rPr>
              <a:t>Length scale : </a:t>
            </a:r>
            <a:r>
              <a:rPr lang="en-US" sz="1800" b="0" dirty="0" err="1" smtClean="0">
                <a:latin typeface="Symbol" charset="2"/>
                <a:cs typeface="Symbol" charset="2"/>
              </a:rPr>
              <a:t>l</a:t>
            </a:r>
            <a:r>
              <a:rPr lang="en-US" sz="1800" b="0" baseline="-25000" dirty="0" err="1" smtClean="0">
                <a:latin typeface="Verdana"/>
                <a:cs typeface="Verdana"/>
              </a:rPr>
              <a:t>p</a:t>
            </a:r>
            <a:r>
              <a:rPr lang="en-US" sz="1800" b="0" dirty="0" smtClean="0">
                <a:latin typeface="Verdana"/>
                <a:cs typeface="Verdana"/>
              </a:rPr>
              <a:t> ~ </a:t>
            </a:r>
            <a:r>
              <a:rPr lang="en-US" sz="1800" b="0" dirty="0">
                <a:latin typeface="Verdana"/>
                <a:cs typeface="Verdana"/>
              </a:rPr>
              <a:t>1/√n0</a:t>
            </a:r>
            <a:endParaRPr lang="en-US" sz="1800" b="0" dirty="0" smtClean="0">
              <a:latin typeface="Verdana"/>
              <a:cs typeface="Verdana"/>
            </a:endParaRPr>
          </a:p>
          <a:p>
            <a:endParaRPr lang="en-US" sz="1800" b="0" dirty="0">
              <a:latin typeface="Verdana"/>
              <a:cs typeface="Verdana"/>
            </a:endParaRPr>
          </a:p>
          <a:p>
            <a:endParaRPr lang="en-US" sz="1800" b="0" dirty="0" smtClean="0">
              <a:latin typeface="Verdana"/>
              <a:cs typeface="Verdana"/>
            </a:endParaRPr>
          </a:p>
          <a:p>
            <a:endParaRPr lang="en-US" sz="1800" b="0" dirty="0" smtClean="0">
              <a:latin typeface="Verdana"/>
              <a:cs typeface="Verdan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6267" y="5797603"/>
            <a:ext cx="88222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latin typeface="Verdana"/>
                <a:cs typeface="Verdana"/>
              </a:rPr>
              <a:t>Not a very high-gradient facility (compared to other PWFA), however, a </a:t>
            </a:r>
            <a:r>
              <a:rPr lang="en-US" sz="1800" b="0" dirty="0">
                <a:latin typeface="Verdana"/>
                <a:cs typeface="Verdana"/>
              </a:rPr>
              <a:t>new test facility </a:t>
            </a:r>
            <a:r>
              <a:rPr lang="en-US" sz="1800" dirty="0" smtClean="0">
                <a:latin typeface="Verdana"/>
                <a:cs typeface="Verdana"/>
              </a:rPr>
              <a:t>does not </a:t>
            </a:r>
            <a:r>
              <a:rPr lang="en-US" sz="1800" dirty="0">
                <a:latin typeface="Verdana"/>
                <a:cs typeface="Verdana"/>
              </a:rPr>
              <a:t>need to demonstrate high </a:t>
            </a:r>
            <a:r>
              <a:rPr lang="en-US" sz="1800" dirty="0" smtClean="0">
                <a:latin typeface="Verdana"/>
                <a:cs typeface="Verdana"/>
              </a:rPr>
              <a:t>gradients </a:t>
            </a:r>
            <a:r>
              <a:rPr lang="en-US" sz="1800" b="0" dirty="0" smtClean="0">
                <a:latin typeface="Verdana"/>
                <a:cs typeface="Verdana"/>
              </a:rPr>
              <a:t>in a plasma as this has already been demonstrated numerous times.</a:t>
            </a:r>
          </a:p>
          <a:p>
            <a:endParaRPr lang="en-US" sz="1800" b="0" dirty="0">
              <a:latin typeface="Verdana"/>
              <a:cs typeface="Verdana"/>
            </a:endParaRPr>
          </a:p>
          <a:p>
            <a:endParaRPr lang="en-US" sz="1800" b="0" dirty="0" err="1" smtClean="0">
              <a:latin typeface="Verdana"/>
              <a:cs typeface="Verdan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9" y="3010762"/>
            <a:ext cx="6003557" cy="2882038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 bwMode="auto">
          <a:xfrm flipV="1">
            <a:off x="1625600" y="3691467"/>
            <a:ext cx="1270000" cy="406400"/>
          </a:xfrm>
          <a:prstGeom prst="straightConnector1">
            <a:avLst/>
          </a:prstGeom>
          <a:solidFill>
            <a:schemeClr val="accent1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1659467" y="4893733"/>
            <a:ext cx="1117600" cy="254000"/>
          </a:xfrm>
          <a:prstGeom prst="straightConnector1">
            <a:avLst/>
          </a:prstGeom>
          <a:solidFill>
            <a:schemeClr val="accent1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440266" y="3471333"/>
            <a:ext cx="1490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Verdana"/>
                <a:cs typeface="Verdana"/>
              </a:rPr>
              <a:t>Not available in CTF3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04800" y="4639733"/>
            <a:ext cx="14901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Verdana"/>
                <a:cs typeface="Verdana"/>
              </a:rPr>
              <a:t>Potentially available in CTF3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809066" y="3437466"/>
            <a:ext cx="10478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solidFill>
                  <a:srgbClr val="000000"/>
                </a:solidFill>
                <a:latin typeface="Verdana"/>
                <a:cs typeface="Verdana"/>
              </a:rPr>
              <a:t>plasma cell</a:t>
            </a:r>
          </a:p>
        </p:txBody>
      </p:sp>
    </p:spTree>
    <p:extLst>
      <p:ext uri="{BB962C8B-B14F-4D97-AF65-F5344CB8AC3E}">
        <p14:creationId xmlns:p14="http://schemas.microsoft.com/office/powerpoint/2010/main" val="1465583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a test facility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06400" y="1066800"/>
            <a:ext cx="8432800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latin typeface="Verdana"/>
                <a:cs typeface="Verdana"/>
              </a:rPr>
              <a:t>Need to </a:t>
            </a:r>
            <a:r>
              <a:rPr lang="en-US" sz="1800" dirty="0" smtClean="0">
                <a:latin typeface="Verdana"/>
                <a:cs typeface="Verdana"/>
              </a:rPr>
              <a:t>inject </a:t>
            </a:r>
            <a:r>
              <a:rPr lang="en-US" sz="1800" b="0" dirty="0" smtClean="0">
                <a:latin typeface="Verdana"/>
                <a:cs typeface="Verdana"/>
              </a:rPr>
              <a:t>the DB and the WB co-</a:t>
            </a:r>
            <a:r>
              <a:rPr lang="en-US" sz="1800" b="0" dirty="0" err="1" smtClean="0">
                <a:latin typeface="Verdana"/>
                <a:cs typeface="Verdana"/>
              </a:rPr>
              <a:t>linearily</a:t>
            </a:r>
            <a:r>
              <a:rPr lang="en-US" sz="1800" b="0" dirty="0" smtClean="0">
                <a:latin typeface="Verdana"/>
                <a:cs typeface="Verdana"/>
              </a:rPr>
              <a:t>, ideally </a:t>
            </a:r>
            <a:r>
              <a:rPr lang="en-US" sz="1800" dirty="0" smtClean="0">
                <a:latin typeface="Verdana"/>
                <a:cs typeface="Verdana"/>
              </a:rPr>
              <a:t>matched</a:t>
            </a:r>
            <a:r>
              <a:rPr lang="en-US" sz="1800" b="0" dirty="0" smtClean="0">
                <a:latin typeface="Verdana"/>
                <a:cs typeface="Verdana"/>
              </a:rPr>
              <a:t> to the plasma focusing.  Injection can be based on energy separation.  Typical matched betas for low energy and low plasma density are ~ 1 cm. </a:t>
            </a:r>
          </a:p>
          <a:p>
            <a:r>
              <a:rPr lang="en-US" sz="1800" dirty="0" smtClean="0">
                <a:latin typeface="Verdana"/>
                <a:cs typeface="Verdana"/>
              </a:rPr>
              <a:t>Plasma source</a:t>
            </a:r>
            <a:r>
              <a:rPr lang="en-US" sz="1800" b="0" dirty="0" smtClean="0">
                <a:latin typeface="Verdana"/>
                <a:cs typeface="Verdana"/>
              </a:rPr>
              <a:t> : easier requirements than sources </a:t>
            </a:r>
            <a:r>
              <a:rPr lang="en-US" sz="1800" b="0" dirty="0">
                <a:latin typeface="Verdana"/>
                <a:cs typeface="Verdana"/>
              </a:rPr>
              <a:t>for </a:t>
            </a:r>
            <a:r>
              <a:rPr lang="en-US" sz="1800" b="0" dirty="0" smtClean="0">
                <a:latin typeface="Verdana"/>
                <a:cs typeface="Verdana"/>
              </a:rPr>
              <a:t>FACET, AWAKE</a:t>
            </a:r>
            <a:r>
              <a:rPr lang="en-US" sz="1800" b="0" dirty="0">
                <a:latin typeface="Verdana"/>
                <a:cs typeface="Verdana"/>
              </a:rPr>
              <a:t>.</a:t>
            </a:r>
          </a:p>
          <a:p>
            <a:endParaRPr lang="en-US" sz="1800" b="0" dirty="0">
              <a:latin typeface="Verdana"/>
              <a:cs typeface="Verdana"/>
            </a:endParaRPr>
          </a:p>
          <a:p>
            <a:endParaRPr lang="en-US" sz="1800" b="0" dirty="0" smtClean="0">
              <a:latin typeface="Verdana"/>
              <a:cs typeface="Verdana"/>
            </a:endParaRPr>
          </a:p>
          <a:p>
            <a:endParaRPr lang="en-US" sz="1800" b="0" dirty="0">
              <a:latin typeface="Verdana"/>
              <a:cs typeface="Verdana"/>
            </a:endParaRPr>
          </a:p>
          <a:p>
            <a:endParaRPr lang="en-US" sz="1800" b="0" dirty="0" smtClean="0">
              <a:latin typeface="Verdana"/>
              <a:cs typeface="Verdana"/>
            </a:endParaRPr>
          </a:p>
          <a:p>
            <a:endParaRPr lang="en-US" sz="1800" b="0" dirty="0">
              <a:latin typeface="Verdana"/>
              <a:cs typeface="Verdana"/>
            </a:endParaRPr>
          </a:p>
          <a:p>
            <a:endParaRPr lang="en-US" sz="1800" b="0" dirty="0" smtClean="0">
              <a:latin typeface="Verdana"/>
              <a:cs typeface="Verdana"/>
            </a:endParaRPr>
          </a:p>
          <a:p>
            <a:endParaRPr lang="en-US" sz="1800" b="0" dirty="0">
              <a:latin typeface="Verdana"/>
              <a:cs typeface="Verdana"/>
            </a:endParaRPr>
          </a:p>
          <a:p>
            <a:endParaRPr lang="en-US" sz="1800" b="0" dirty="0" smtClean="0">
              <a:latin typeface="Verdana"/>
              <a:cs typeface="Verdana"/>
            </a:endParaRPr>
          </a:p>
          <a:p>
            <a:endParaRPr lang="en-US" sz="1800" b="0" dirty="0" smtClean="0">
              <a:latin typeface="Verdana"/>
              <a:cs typeface="Verdana"/>
            </a:endParaRPr>
          </a:p>
          <a:p>
            <a:endParaRPr lang="en-US" sz="1800" b="0" dirty="0" smtClean="0">
              <a:latin typeface="Verdana"/>
              <a:cs typeface="Verdana"/>
            </a:endParaRPr>
          </a:p>
          <a:p>
            <a:r>
              <a:rPr lang="en-US" sz="1800" b="0" dirty="0" smtClean="0">
                <a:latin typeface="Verdana"/>
                <a:cs typeface="Verdana"/>
              </a:rPr>
              <a:t>The PWFA-LC is based on acceleration in the “</a:t>
            </a:r>
            <a:r>
              <a:rPr lang="en-US" sz="1800" dirty="0" smtClean="0">
                <a:latin typeface="Verdana"/>
                <a:cs typeface="Verdana"/>
              </a:rPr>
              <a:t>blow-out regime</a:t>
            </a:r>
            <a:r>
              <a:rPr lang="en-US" sz="1800" b="0" dirty="0" smtClean="0">
                <a:latin typeface="Verdana"/>
                <a:cs typeface="Verdana"/>
              </a:rPr>
              <a:t>”; DB blows out all the plasma electrons; linear focusing and uniform E</a:t>
            </a:r>
            <a:r>
              <a:rPr lang="en-US" sz="1800" b="0" baseline="-25000" dirty="0" smtClean="0">
                <a:latin typeface="Verdana"/>
                <a:cs typeface="Verdana"/>
              </a:rPr>
              <a:t>z</a:t>
            </a:r>
            <a:r>
              <a:rPr lang="en-US" sz="1800" b="0" dirty="0" smtClean="0">
                <a:latin typeface="Verdana"/>
                <a:cs typeface="Verdana"/>
              </a:rPr>
              <a:t>.  This requires bunch density, </a:t>
            </a:r>
            <a:r>
              <a:rPr lang="en-US" sz="1800" b="0" dirty="0" err="1" smtClean="0">
                <a:latin typeface="Verdana"/>
                <a:cs typeface="Verdana"/>
              </a:rPr>
              <a:t>n</a:t>
            </a:r>
            <a:r>
              <a:rPr lang="en-US" sz="1800" b="0" baseline="-25000" dirty="0" err="1" smtClean="0">
                <a:latin typeface="Verdana"/>
                <a:cs typeface="Verdana"/>
              </a:rPr>
              <a:t>b</a:t>
            </a:r>
            <a:r>
              <a:rPr lang="en-US" sz="1800" b="0" dirty="0">
                <a:latin typeface="Verdana"/>
                <a:cs typeface="Verdana"/>
              </a:rPr>
              <a:t>,</a:t>
            </a:r>
            <a:r>
              <a:rPr lang="en-US" sz="1800" b="0" dirty="0" smtClean="0">
                <a:latin typeface="Verdana"/>
                <a:cs typeface="Verdana"/>
              </a:rPr>
              <a:t> higher than the plasma density, n</a:t>
            </a:r>
            <a:r>
              <a:rPr lang="en-US" sz="1800" b="0" baseline="-25000" dirty="0" smtClean="0">
                <a:latin typeface="Verdana"/>
                <a:cs typeface="Verdana"/>
              </a:rPr>
              <a:t>0</a:t>
            </a:r>
            <a:r>
              <a:rPr lang="en-US" sz="1800" b="0" dirty="0" smtClean="0">
                <a:latin typeface="Verdana"/>
                <a:cs typeface="Verdana"/>
              </a:rPr>
              <a:t> </a:t>
            </a:r>
          </a:p>
          <a:p>
            <a:r>
              <a:rPr lang="en-US" sz="1800" b="0" dirty="0">
                <a:latin typeface="Verdana"/>
                <a:cs typeface="Verdana"/>
              </a:rPr>
              <a:t>	</a:t>
            </a:r>
            <a:r>
              <a:rPr lang="en-US" sz="1800" b="0" dirty="0" smtClean="0">
                <a:latin typeface="Verdana"/>
                <a:cs typeface="Verdana"/>
              </a:rPr>
              <a:t>-</a:t>
            </a:r>
            <a:r>
              <a:rPr lang="en-US" sz="1800" dirty="0" smtClean="0">
                <a:latin typeface="Verdana"/>
                <a:cs typeface="Verdana"/>
              </a:rPr>
              <a:t>&gt; high bunch density required.</a:t>
            </a:r>
            <a:endParaRPr lang="en-US" sz="1800" dirty="0">
              <a:latin typeface="Verdana"/>
              <a:cs typeface="Verdana"/>
            </a:endParaRPr>
          </a:p>
          <a:p>
            <a:r>
              <a:rPr lang="en-US" sz="1800" b="0" dirty="0" smtClean="0">
                <a:latin typeface="Verdana"/>
                <a:cs typeface="Verdana"/>
              </a:rPr>
              <a:t>Fields scales as √</a:t>
            </a:r>
            <a:r>
              <a:rPr lang="en-US" sz="1800" b="0" dirty="0" err="1" smtClean="0">
                <a:latin typeface="Verdana"/>
                <a:cs typeface="Verdana"/>
              </a:rPr>
              <a:t>I</a:t>
            </a:r>
            <a:r>
              <a:rPr lang="en-US" sz="1800" b="0" baseline="-25000" dirty="0" err="1" smtClean="0">
                <a:latin typeface="Verdana"/>
                <a:cs typeface="Verdana"/>
              </a:rPr>
              <a:t>peak</a:t>
            </a:r>
            <a:r>
              <a:rPr lang="en-US" sz="1800" b="0" baseline="-25000" dirty="0">
                <a:latin typeface="Verdana"/>
                <a:cs typeface="Verdana"/>
              </a:rPr>
              <a:t> </a:t>
            </a:r>
            <a:endParaRPr lang="en-US" sz="1800" b="0" baseline="-25000" dirty="0" smtClean="0">
              <a:latin typeface="Verdana"/>
              <a:cs typeface="Verdana"/>
            </a:endParaRPr>
          </a:p>
          <a:p>
            <a:r>
              <a:rPr lang="en-US" sz="1800" b="0" baseline="-25000" dirty="0">
                <a:latin typeface="Verdana"/>
                <a:cs typeface="Verdana"/>
              </a:rPr>
              <a:t>	</a:t>
            </a:r>
            <a:r>
              <a:rPr lang="en-US" sz="1800" dirty="0" smtClean="0">
                <a:latin typeface="Verdana"/>
                <a:cs typeface="Verdana"/>
              </a:rPr>
              <a:t>-</a:t>
            </a:r>
            <a:r>
              <a:rPr lang="en-US" sz="1800" dirty="0">
                <a:latin typeface="Verdana"/>
                <a:cs typeface="Verdana"/>
              </a:rPr>
              <a:t>&gt; high </a:t>
            </a:r>
            <a:r>
              <a:rPr lang="en-US" sz="1800" dirty="0" smtClean="0">
                <a:latin typeface="Verdana"/>
                <a:cs typeface="Verdana"/>
              </a:rPr>
              <a:t>peak current required.</a:t>
            </a:r>
            <a:endParaRPr lang="en-US" sz="1800" b="0" baseline="-25000" dirty="0" smtClean="0">
              <a:latin typeface="Verdana"/>
              <a:cs typeface="Verdan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2544233"/>
            <a:ext cx="5130800" cy="20503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9599" y="2276461"/>
            <a:ext cx="3183467" cy="23632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35600" y="4639732"/>
            <a:ext cx="392853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0" i="1" dirty="0" smtClean="0">
                <a:latin typeface="Verdana"/>
                <a:cs typeface="Verdana"/>
              </a:rPr>
              <a:t>PWFA in the blow-out regime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8801" y="4588933"/>
            <a:ext cx="53509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0" i="1" dirty="0" smtClean="0">
                <a:latin typeface="Verdana"/>
                <a:cs typeface="Verdana"/>
              </a:rPr>
              <a:t>A “</a:t>
            </a:r>
            <a:r>
              <a:rPr lang="en-US" sz="1300" b="0" i="1" dirty="0" err="1" smtClean="0">
                <a:latin typeface="Verdana"/>
                <a:cs typeface="Verdana"/>
              </a:rPr>
              <a:t>TBTS”in</a:t>
            </a:r>
            <a:r>
              <a:rPr lang="en-US" sz="1300" b="0" i="1" dirty="0" smtClean="0">
                <a:latin typeface="Verdana"/>
                <a:cs typeface="Verdana"/>
              </a:rPr>
              <a:t> CLEX with the two beams brought co-linear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75467" y="3132666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0" dirty="0" smtClean="0">
                <a:solidFill>
                  <a:schemeClr val="tx1"/>
                </a:solidFill>
                <a:latin typeface="Verdana"/>
                <a:cs typeface="Verdana"/>
              </a:rPr>
              <a:t>DB injection based on energy separation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4013200" y="3962400"/>
            <a:ext cx="1066800" cy="440266"/>
          </a:xfrm>
          <a:prstGeom prst="rect">
            <a:avLst/>
          </a:prstGeom>
          <a:solidFill>
            <a:srgbClr val="FF9C17"/>
          </a:solidFill>
          <a:ln w="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rgbClr val="114FFB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4001" y="3877732"/>
            <a:ext cx="9217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>
                <a:solidFill>
                  <a:schemeClr val="tx1"/>
                </a:solidFill>
                <a:latin typeface="Verdana"/>
                <a:cs typeface="Verdana"/>
              </a:rPr>
              <a:t>plasma</a:t>
            </a:r>
          </a:p>
          <a:p>
            <a:r>
              <a:rPr lang="en-US" sz="1600" b="0" dirty="0" smtClean="0">
                <a:solidFill>
                  <a:schemeClr val="tx1"/>
                </a:solidFill>
                <a:latin typeface="Verdana"/>
                <a:cs typeface="Verdana"/>
              </a:rPr>
              <a:t>cell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3945467"/>
            <a:ext cx="227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/>
                </a:solidFill>
                <a:latin typeface="Verdana"/>
                <a:cs typeface="Verdana"/>
              </a:rPr>
              <a:t>MB from CALIFES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800" y="2370667"/>
            <a:ext cx="520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>
                <a:solidFill>
                  <a:schemeClr val="tx1"/>
                </a:solidFill>
                <a:latin typeface="Verdana"/>
                <a:cs typeface="Verdana"/>
              </a:rPr>
              <a:t>DB</a:t>
            </a:r>
          </a:p>
        </p:txBody>
      </p:sp>
      <p:sp>
        <p:nvSpPr>
          <p:cNvPr id="13" name="Oval 12"/>
          <p:cNvSpPr/>
          <p:nvPr/>
        </p:nvSpPr>
        <p:spPr>
          <a:xfrm>
            <a:off x="2532062" y="3797683"/>
            <a:ext cx="192144" cy="192144"/>
          </a:xfrm>
          <a:prstGeom prst="ellipse">
            <a:avLst/>
          </a:prstGeom>
          <a:solidFill>
            <a:srgbClr val="FF9C17"/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054562" y="3958371"/>
            <a:ext cx="116706" cy="116706"/>
          </a:xfrm>
          <a:prstGeom prst="ellipse">
            <a:avLst/>
          </a:prstGeom>
          <a:solidFill>
            <a:srgbClr val="FF00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53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bllinec">
  <a:themeElements>
    <a:clrScheme name="Dbllinec 4">
      <a:dk1>
        <a:srgbClr val="000000"/>
      </a:dk1>
      <a:lt1>
        <a:srgbClr val="FFFFFF"/>
      </a:lt1>
      <a:dk2>
        <a:srgbClr val="000000"/>
      </a:dk2>
      <a:lt2>
        <a:srgbClr val="393939"/>
      </a:lt2>
      <a:accent1>
        <a:srgbClr val="CBCBCB"/>
      </a:accent1>
      <a:accent2>
        <a:srgbClr val="868686"/>
      </a:accent2>
      <a:accent3>
        <a:srgbClr val="FFFFFF"/>
      </a:accent3>
      <a:accent4>
        <a:srgbClr val="000000"/>
      </a:accent4>
      <a:accent5>
        <a:srgbClr val="E2E2E2"/>
      </a:accent5>
      <a:accent6>
        <a:srgbClr val="797979"/>
      </a:accent6>
      <a:hlink>
        <a:srgbClr val="4D4D4D"/>
      </a:hlink>
      <a:folHlink>
        <a:srgbClr val="EAEAEA"/>
      </a:folHlink>
    </a:clrScheme>
    <a:fontScheme name="Dblline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rgbClr val="114FFB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rgbClr val="114FFB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800" b="0" dirty="0" err="1" smtClean="0">
            <a:latin typeface="Verdana"/>
            <a:cs typeface="Verdana"/>
          </a:defRPr>
        </a:defPPr>
      </a:lstStyle>
    </a:txDef>
  </a:objectDefaults>
  <a:extraClrSchemeLst>
    <a:extraClrScheme>
      <a:clrScheme name="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CC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E2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rgbClr val="114FFB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rgbClr val="114FFB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21847</TotalTime>
  <Pages>36</Pages>
  <Words>1800</Words>
  <Application>Microsoft Macintosh PowerPoint</Application>
  <PresentationFormat>Letter Paper (8.5x11 in)</PresentationFormat>
  <Paragraphs>180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Dbllinec</vt:lpstr>
      <vt:lpstr>Paper Presentation 1</vt:lpstr>
      <vt:lpstr> CTF3 as a plasma wakefield acceleration test facility?  First thoughts </vt:lpstr>
      <vt:lpstr>CLIC Test Facility 3</vt:lpstr>
      <vt:lpstr>Beam driven PWFA</vt:lpstr>
      <vt:lpstr>Possible application - PWFA-LC?</vt:lpstr>
      <vt:lpstr>Energy efficiency in a PWFA-LC</vt:lpstr>
      <vt:lpstr>Experimental progress in PWFA</vt:lpstr>
      <vt:lpstr>PWFA experimental R&amp;D</vt:lpstr>
      <vt:lpstr>Potential for CTF3 as a PWFA-LC</vt:lpstr>
      <vt:lpstr>Requirements for a test facility</vt:lpstr>
      <vt:lpstr>CTF3 parameters</vt:lpstr>
      <vt:lpstr>DB should drive a clean blow-out</vt:lpstr>
      <vt:lpstr>PowerPoint Presentation</vt:lpstr>
      <vt:lpstr>PowerPoint Presentation</vt:lpstr>
      <vt:lpstr>DB emittance from 100 um to 10 um</vt:lpstr>
      <vt:lpstr>Multi-bunch plasma heating</vt:lpstr>
      <vt:lpstr>Summary of requirements for PWFA@CTF3</vt:lpstr>
      <vt:lpstr>Conclusions</vt:lpstr>
      <vt:lpstr>Extra</vt:lpstr>
      <vt:lpstr>Plasma sources</vt:lpstr>
      <vt:lpstr>Progress in PWFA-LC design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CLIC study</dc:title>
  <dc:subject>General presentation</dc:subject>
  <dc:creator>J.P.Delahaye</dc:creator>
  <cp:keywords/>
  <dc:description/>
  <cp:lastModifiedBy>E A</cp:lastModifiedBy>
  <cp:revision>2729</cp:revision>
  <cp:lastPrinted>2013-08-23T10:13:47Z</cp:lastPrinted>
  <dcterms:created xsi:type="dcterms:W3CDTF">2011-06-29T06:54:01Z</dcterms:created>
  <dcterms:modified xsi:type="dcterms:W3CDTF">2015-01-27T15:34:22Z</dcterms:modified>
</cp:coreProperties>
</file>