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2" r:id="rId1"/>
  </p:sldMasterIdLst>
  <p:notesMasterIdLst>
    <p:notesMasterId r:id="rId15"/>
  </p:notesMasterIdLst>
  <p:handoutMasterIdLst>
    <p:handoutMasterId r:id="rId16"/>
  </p:handoutMasterIdLst>
  <p:sldIdLst>
    <p:sldId id="256" r:id="rId2"/>
    <p:sldId id="1062" r:id="rId3"/>
    <p:sldId id="1066" r:id="rId4"/>
    <p:sldId id="1065" r:id="rId5"/>
    <p:sldId id="1063" r:id="rId6"/>
    <p:sldId id="1064" r:id="rId7"/>
    <p:sldId id="1068" r:id="rId8"/>
    <p:sldId id="1070" r:id="rId9"/>
    <p:sldId id="1071" r:id="rId10"/>
    <p:sldId id="1072" r:id="rId11"/>
    <p:sldId id="1054" r:id="rId12"/>
    <p:sldId id="1067" r:id="rId13"/>
    <p:sldId id="1069" r:id="rId14"/>
  </p:sldIdLst>
  <p:sldSz cx="9144000" cy="6858000" type="screen4x3"/>
  <p:notesSz cx="10234613" cy="7099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36">
          <p15:clr>
            <a:srgbClr val="A4A3A4"/>
          </p15:clr>
        </p15:guide>
        <p15:guide id="2" pos="32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6600"/>
    <a:srgbClr val="34164A"/>
    <a:srgbClr val="003300"/>
    <a:srgbClr val="FDFDFD"/>
    <a:srgbClr val="FCFCFC"/>
    <a:srgbClr val="F8F8F8"/>
    <a:srgbClr val="F5F5F5"/>
    <a:srgbClr val="F9F9F9"/>
    <a:srgbClr val="0B7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263" autoAdjust="0"/>
    <p:restoredTop sz="86368" autoAdjust="0"/>
  </p:normalViewPr>
  <p:slideViewPr>
    <p:cSldViewPr>
      <p:cViewPr varScale="1">
        <p:scale>
          <a:sx n="92" d="100"/>
          <a:sy n="92" d="100"/>
        </p:scale>
        <p:origin x="-12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3756" y="-120"/>
      </p:cViewPr>
      <p:guideLst>
        <p:guide orient="horz" pos="2236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A9022D-C22D-4E98-A235-00241EA9E567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5DCF108-E912-4A13-86F7-BAB0CC6FB4D3}">
      <dgm:prSet phldrT="[Text]"/>
      <dgm:spPr>
        <a:xfrm>
          <a:off x="2695218" y="2228753"/>
          <a:ext cx="705563" cy="543117"/>
        </a:xfrm>
        <a:solidFill>
          <a:srgbClr val="A63212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EFFECTS</a:t>
          </a:r>
          <a:endParaRPr lang="en-GB" dirty="0">
            <a:solidFill>
              <a:sysClr val="window" lastClr="FFFFFF"/>
            </a:solidFill>
            <a:latin typeface="Cambria"/>
            <a:ea typeface="+mn-ea"/>
            <a:cs typeface="+mn-cs"/>
          </a:endParaRPr>
        </a:p>
      </dgm:t>
    </dgm:pt>
    <dgm:pt modelId="{F370C644-3A79-49C3-87A0-5AC9976AFD21}" type="parTrans" cxnId="{01661D1C-1650-46C5-95A4-9386652B9B10}">
      <dgm:prSet/>
      <dgm:spPr/>
      <dgm:t>
        <a:bodyPr/>
        <a:lstStyle/>
        <a:p>
          <a:endParaRPr lang="en-GB"/>
        </a:p>
      </dgm:t>
    </dgm:pt>
    <dgm:pt modelId="{C15230C5-69A7-428A-8706-1CDC72238A0B}" type="sibTrans" cxnId="{01661D1C-1650-46C5-95A4-9386652B9B10}">
      <dgm:prSet/>
      <dgm:spPr/>
      <dgm:t>
        <a:bodyPr/>
        <a:lstStyle/>
        <a:p>
          <a:endParaRPr lang="en-GB"/>
        </a:p>
      </dgm:t>
    </dgm:pt>
    <dgm:pt modelId="{4BD8F475-C50A-40E6-A949-1B889443AB14}">
      <dgm:prSet phldrT="[Text]"/>
      <dgm:spPr>
        <a:xfrm>
          <a:off x="2639567" y="218630"/>
          <a:ext cx="816864" cy="816864"/>
        </a:xfrm>
        <a:solidFill>
          <a:srgbClr val="A63212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SEE</a:t>
          </a:r>
          <a:endParaRPr lang="en-GB" dirty="0">
            <a:solidFill>
              <a:sysClr val="window" lastClr="FFFFFF"/>
            </a:solidFill>
            <a:latin typeface="Cambria"/>
            <a:ea typeface="+mn-ea"/>
            <a:cs typeface="+mn-cs"/>
          </a:endParaRPr>
        </a:p>
      </dgm:t>
    </dgm:pt>
    <dgm:pt modelId="{D596825B-F429-4367-9C51-81090F086E7C}" type="parTrans" cxnId="{1B5B2474-9A91-4541-9A2B-C8FE34109807}">
      <dgm:prSet/>
      <dgm:spPr>
        <a:xfrm rot="16200000">
          <a:off x="2451370" y="1632124"/>
          <a:ext cx="1193259" cy="0"/>
        </a:xfrm>
        <a:noFill/>
        <a:ln w="19050" cap="flat" cmpd="sng" algn="ctr">
          <a:solidFill>
            <a:srgbClr val="A63212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DAF8783C-F143-456E-A415-D2CBAF188D2D}" type="sibTrans" cxnId="{1B5B2474-9A91-4541-9A2B-C8FE34109807}">
      <dgm:prSet/>
      <dgm:spPr/>
      <dgm:t>
        <a:bodyPr/>
        <a:lstStyle/>
        <a:p>
          <a:endParaRPr lang="en-GB"/>
        </a:p>
      </dgm:t>
    </dgm:pt>
    <dgm:pt modelId="{77519D0D-FDCA-4305-B4D0-A66194C5CEC3}">
      <dgm:prSet phldrT="[Text]"/>
      <dgm:spPr>
        <a:xfrm>
          <a:off x="4261850" y="3028505"/>
          <a:ext cx="816864" cy="816864"/>
        </a:xfrm>
        <a:solidFill>
          <a:srgbClr val="A63212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DD</a:t>
          </a:r>
        </a:p>
      </dgm:t>
    </dgm:pt>
    <dgm:pt modelId="{FAC29C5F-A54E-4E98-B54A-7B69392B994E}" type="parTrans" cxnId="{FEA15E5D-8E53-4FD7-84E0-AB0BA26B939C}">
      <dgm:prSet/>
      <dgm:spPr>
        <a:xfrm rot="1800000">
          <a:off x="3334177" y="2952560"/>
          <a:ext cx="994276" cy="0"/>
        </a:xfrm>
        <a:noFill/>
        <a:ln w="19050" cap="flat" cmpd="sng" algn="ctr">
          <a:solidFill>
            <a:srgbClr val="A63212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483F7030-E3FD-477A-95CC-C363611B4809}" type="sibTrans" cxnId="{FEA15E5D-8E53-4FD7-84E0-AB0BA26B939C}">
      <dgm:prSet/>
      <dgm:spPr/>
      <dgm:t>
        <a:bodyPr/>
        <a:lstStyle/>
        <a:p>
          <a:endParaRPr lang="en-GB"/>
        </a:p>
      </dgm:t>
    </dgm:pt>
    <dgm:pt modelId="{65A2C831-5287-4BD0-A99F-ADC4A8FE3AE8}">
      <dgm:prSet phldrT="[Text]"/>
      <dgm:spPr>
        <a:xfrm>
          <a:off x="1017285" y="3028505"/>
          <a:ext cx="816864" cy="816864"/>
        </a:xfrm>
        <a:solidFill>
          <a:srgbClr val="A63212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TID</a:t>
          </a:r>
          <a:endParaRPr lang="en-GB" dirty="0">
            <a:solidFill>
              <a:sysClr val="window" lastClr="FFFFFF"/>
            </a:solidFill>
            <a:latin typeface="Cambria"/>
            <a:ea typeface="+mn-ea"/>
            <a:cs typeface="+mn-cs"/>
          </a:endParaRPr>
        </a:p>
      </dgm:t>
    </dgm:pt>
    <dgm:pt modelId="{D11EDBF0-FA03-4C0A-AA26-7E78BA7B72BD}" type="parTrans" cxnId="{F413A240-9136-4367-A9ED-533AB2AB0916}">
      <dgm:prSet/>
      <dgm:spPr>
        <a:xfrm rot="9000000">
          <a:off x="1767546" y="2952560"/>
          <a:ext cx="994276" cy="0"/>
        </a:xfrm>
        <a:noFill/>
        <a:ln w="19050" cap="flat" cmpd="sng" algn="ctr">
          <a:solidFill>
            <a:srgbClr val="A63212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77836468-8366-427A-B36B-6110A5DEBB87}" type="sibTrans" cxnId="{F413A240-9136-4367-A9ED-533AB2AB0916}">
      <dgm:prSet/>
      <dgm:spPr/>
      <dgm:t>
        <a:bodyPr/>
        <a:lstStyle/>
        <a:p>
          <a:endParaRPr lang="en-GB"/>
        </a:p>
      </dgm:t>
    </dgm:pt>
    <dgm:pt modelId="{55EA2D15-62D2-4545-8F2F-08187A87CB72}" type="pres">
      <dgm:prSet presAssocID="{E5A9022D-C22D-4E98-A235-00241EA9E56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86B71EBC-CA01-4B0F-9DEB-737578780C15}" type="pres">
      <dgm:prSet presAssocID="{45DCF108-E912-4A13-86F7-BAB0CC6FB4D3}" presName="singleCycle" presStyleCnt="0"/>
      <dgm:spPr/>
    </dgm:pt>
    <dgm:pt modelId="{A793CF63-EE4F-4CA4-A998-6C4C4DB079F8}" type="pres">
      <dgm:prSet presAssocID="{45DCF108-E912-4A13-86F7-BAB0CC6FB4D3}" presName="singleCenter" presStyleLbl="node1" presStyleIdx="0" presStyleCnt="4" custScaleX="57871" custScaleY="44547">
        <dgm:presLayoutVars>
          <dgm:chMax val="7"/>
          <dgm:chPref val="7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A4F73F90-57D1-487B-8FDE-76BCAC24CA48}" type="pres">
      <dgm:prSet presAssocID="{D596825B-F429-4367-9C51-81090F086E7C}" presName="Name56" presStyleLbl="parChTrans1D2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3259" y="0"/>
              </a:lnTo>
            </a:path>
          </a:pathLst>
        </a:custGeom>
      </dgm:spPr>
      <dgm:t>
        <a:bodyPr/>
        <a:lstStyle/>
        <a:p>
          <a:endParaRPr lang="en-GB"/>
        </a:p>
      </dgm:t>
    </dgm:pt>
    <dgm:pt modelId="{6D08686D-6D1F-4E7A-AA48-9889F31F400F}" type="pres">
      <dgm:prSet presAssocID="{4BD8F475-C50A-40E6-A949-1B889443AB14}" presName="text0" presStyleLbl="node1" presStyleIdx="1" presStyleCnt="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8AD318A6-1585-41A8-B298-8A0646E69B66}" type="pres">
      <dgm:prSet presAssocID="{FAC29C5F-A54E-4E98-B54A-7B69392B994E}" presName="Name56" presStyleLbl="parChTrans1D2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4276" y="0"/>
              </a:lnTo>
            </a:path>
          </a:pathLst>
        </a:custGeom>
      </dgm:spPr>
      <dgm:t>
        <a:bodyPr/>
        <a:lstStyle/>
        <a:p>
          <a:endParaRPr lang="en-GB"/>
        </a:p>
      </dgm:t>
    </dgm:pt>
    <dgm:pt modelId="{0D43F68D-A407-4011-B00E-89BE4227E86B}" type="pres">
      <dgm:prSet presAssocID="{77519D0D-FDCA-4305-B4D0-A66194C5CEC3}" presName="text0" presStyleLbl="node1" presStyleIdx="2" presStyleCnt="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74E96F71-F5A3-4841-9383-320E496568B0}" type="pres">
      <dgm:prSet presAssocID="{D11EDBF0-FA03-4C0A-AA26-7E78BA7B72BD}" presName="Name56" presStyleLbl="parChTrans1D2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4276" y="0"/>
              </a:lnTo>
            </a:path>
          </a:pathLst>
        </a:custGeom>
      </dgm:spPr>
      <dgm:t>
        <a:bodyPr/>
        <a:lstStyle/>
        <a:p>
          <a:endParaRPr lang="en-GB"/>
        </a:p>
      </dgm:t>
    </dgm:pt>
    <dgm:pt modelId="{41CB083D-3E9F-4DEC-9C14-4E35E46FD496}" type="pres">
      <dgm:prSet presAssocID="{65A2C831-5287-4BD0-A99F-ADC4A8FE3AE8}" presName="text0" presStyleLbl="node1" presStyleIdx="3" presStyleCnt="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</dgm:ptLst>
  <dgm:cxnLst>
    <dgm:cxn modelId="{AB7AF253-930E-448D-B93C-1E7EA8BF542A}" type="presOf" srcId="{D11EDBF0-FA03-4C0A-AA26-7E78BA7B72BD}" destId="{74E96F71-F5A3-4841-9383-320E496568B0}" srcOrd="0" destOrd="0" presId="urn:microsoft.com/office/officeart/2008/layout/RadialCluster"/>
    <dgm:cxn modelId="{D7B45FA7-4365-40AD-B5BD-6C5E48C77C50}" type="presOf" srcId="{E5A9022D-C22D-4E98-A235-00241EA9E567}" destId="{55EA2D15-62D2-4545-8F2F-08187A87CB72}" srcOrd="0" destOrd="0" presId="urn:microsoft.com/office/officeart/2008/layout/RadialCluster"/>
    <dgm:cxn modelId="{CED1F849-1962-4CDA-9E52-F2C8AC1B59A3}" type="presOf" srcId="{FAC29C5F-A54E-4E98-B54A-7B69392B994E}" destId="{8AD318A6-1585-41A8-B298-8A0646E69B66}" srcOrd="0" destOrd="0" presId="urn:microsoft.com/office/officeart/2008/layout/RadialCluster"/>
    <dgm:cxn modelId="{E6BA4BB8-912B-4547-ACF4-1745794B3769}" type="presOf" srcId="{77519D0D-FDCA-4305-B4D0-A66194C5CEC3}" destId="{0D43F68D-A407-4011-B00E-89BE4227E86B}" srcOrd="0" destOrd="0" presId="urn:microsoft.com/office/officeart/2008/layout/RadialCluster"/>
    <dgm:cxn modelId="{F413A240-9136-4367-A9ED-533AB2AB0916}" srcId="{45DCF108-E912-4A13-86F7-BAB0CC6FB4D3}" destId="{65A2C831-5287-4BD0-A99F-ADC4A8FE3AE8}" srcOrd="2" destOrd="0" parTransId="{D11EDBF0-FA03-4C0A-AA26-7E78BA7B72BD}" sibTransId="{77836468-8366-427A-B36B-6110A5DEBB87}"/>
    <dgm:cxn modelId="{DFF4A4CD-D898-4341-8491-0AA1D553132B}" type="presOf" srcId="{45DCF108-E912-4A13-86F7-BAB0CC6FB4D3}" destId="{A793CF63-EE4F-4CA4-A998-6C4C4DB079F8}" srcOrd="0" destOrd="0" presId="urn:microsoft.com/office/officeart/2008/layout/RadialCluster"/>
    <dgm:cxn modelId="{1B5B2474-9A91-4541-9A2B-C8FE34109807}" srcId="{45DCF108-E912-4A13-86F7-BAB0CC6FB4D3}" destId="{4BD8F475-C50A-40E6-A949-1B889443AB14}" srcOrd="0" destOrd="0" parTransId="{D596825B-F429-4367-9C51-81090F086E7C}" sibTransId="{DAF8783C-F143-456E-A415-D2CBAF188D2D}"/>
    <dgm:cxn modelId="{FEA15E5D-8E53-4FD7-84E0-AB0BA26B939C}" srcId="{45DCF108-E912-4A13-86F7-BAB0CC6FB4D3}" destId="{77519D0D-FDCA-4305-B4D0-A66194C5CEC3}" srcOrd="1" destOrd="0" parTransId="{FAC29C5F-A54E-4E98-B54A-7B69392B994E}" sibTransId="{483F7030-E3FD-477A-95CC-C363611B4809}"/>
    <dgm:cxn modelId="{3376D0CC-5404-4A69-B380-5BA0E11D682E}" type="presOf" srcId="{D596825B-F429-4367-9C51-81090F086E7C}" destId="{A4F73F90-57D1-487B-8FDE-76BCAC24CA48}" srcOrd="0" destOrd="0" presId="urn:microsoft.com/office/officeart/2008/layout/RadialCluster"/>
    <dgm:cxn modelId="{01661D1C-1650-46C5-95A4-9386652B9B10}" srcId="{E5A9022D-C22D-4E98-A235-00241EA9E567}" destId="{45DCF108-E912-4A13-86F7-BAB0CC6FB4D3}" srcOrd="0" destOrd="0" parTransId="{F370C644-3A79-49C3-87A0-5AC9976AFD21}" sibTransId="{C15230C5-69A7-428A-8706-1CDC72238A0B}"/>
    <dgm:cxn modelId="{8FB80D1F-64DA-49A5-B56D-D69E718B5DAB}" type="presOf" srcId="{65A2C831-5287-4BD0-A99F-ADC4A8FE3AE8}" destId="{41CB083D-3E9F-4DEC-9C14-4E35E46FD496}" srcOrd="0" destOrd="0" presId="urn:microsoft.com/office/officeart/2008/layout/RadialCluster"/>
    <dgm:cxn modelId="{F8DB4AB2-52BE-482F-8640-89A8665A4B80}" type="presOf" srcId="{4BD8F475-C50A-40E6-A949-1B889443AB14}" destId="{6D08686D-6D1F-4E7A-AA48-9889F31F400F}" srcOrd="0" destOrd="0" presId="urn:microsoft.com/office/officeart/2008/layout/RadialCluster"/>
    <dgm:cxn modelId="{6741CDEA-ABAB-43C0-8411-6048BA2E5898}" type="presParOf" srcId="{55EA2D15-62D2-4545-8F2F-08187A87CB72}" destId="{86B71EBC-CA01-4B0F-9DEB-737578780C15}" srcOrd="0" destOrd="0" presId="urn:microsoft.com/office/officeart/2008/layout/RadialCluster"/>
    <dgm:cxn modelId="{A2F4161B-3473-42E8-973A-CC4ADEB947F7}" type="presParOf" srcId="{86B71EBC-CA01-4B0F-9DEB-737578780C15}" destId="{A793CF63-EE4F-4CA4-A998-6C4C4DB079F8}" srcOrd="0" destOrd="0" presId="urn:microsoft.com/office/officeart/2008/layout/RadialCluster"/>
    <dgm:cxn modelId="{F8192A00-6899-4461-A60F-38FAF68CFF52}" type="presParOf" srcId="{86B71EBC-CA01-4B0F-9DEB-737578780C15}" destId="{A4F73F90-57D1-487B-8FDE-76BCAC24CA48}" srcOrd="1" destOrd="0" presId="urn:microsoft.com/office/officeart/2008/layout/RadialCluster"/>
    <dgm:cxn modelId="{33A0C039-349C-44A3-864F-5E9F498CFE46}" type="presParOf" srcId="{86B71EBC-CA01-4B0F-9DEB-737578780C15}" destId="{6D08686D-6D1F-4E7A-AA48-9889F31F400F}" srcOrd="2" destOrd="0" presId="urn:microsoft.com/office/officeart/2008/layout/RadialCluster"/>
    <dgm:cxn modelId="{39D0325B-C79B-4EB2-A209-D94FC1C3C721}" type="presParOf" srcId="{86B71EBC-CA01-4B0F-9DEB-737578780C15}" destId="{8AD318A6-1585-41A8-B298-8A0646E69B66}" srcOrd="3" destOrd="0" presId="urn:microsoft.com/office/officeart/2008/layout/RadialCluster"/>
    <dgm:cxn modelId="{C119078E-D50A-4BBF-A0ED-16F577E9C619}" type="presParOf" srcId="{86B71EBC-CA01-4B0F-9DEB-737578780C15}" destId="{0D43F68D-A407-4011-B00E-89BE4227E86B}" srcOrd="4" destOrd="0" presId="urn:microsoft.com/office/officeart/2008/layout/RadialCluster"/>
    <dgm:cxn modelId="{EE5044D1-7AD0-46DE-9D52-05D1655E13F7}" type="presParOf" srcId="{86B71EBC-CA01-4B0F-9DEB-737578780C15}" destId="{74E96F71-F5A3-4841-9383-320E496568B0}" srcOrd="5" destOrd="0" presId="urn:microsoft.com/office/officeart/2008/layout/RadialCluster"/>
    <dgm:cxn modelId="{25234D62-8429-4368-AFBC-6366ED716B3F}" type="presParOf" srcId="{86B71EBC-CA01-4B0F-9DEB-737578780C15}" destId="{41CB083D-3E9F-4DEC-9C14-4E35E46FD496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3CF63-EE4F-4CA4-A998-6C4C4DB079F8}">
      <dsp:nvSpPr>
        <dsp:cNvPr id="0" name=""/>
        <dsp:cNvSpPr/>
      </dsp:nvSpPr>
      <dsp:spPr>
        <a:xfrm>
          <a:off x="2695218" y="2228753"/>
          <a:ext cx="705563" cy="543117"/>
        </a:xfrm>
        <a:prstGeom prst="roundRect">
          <a:avLst/>
        </a:prstGeom>
        <a:solidFill>
          <a:srgbClr val="A63212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EFFECTS</a:t>
          </a:r>
          <a:endParaRPr lang="en-GB" sz="1200" kern="1200" dirty="0">
            <a:solidFill>
              <a:sysClr val="window" lastClr="FFFFFF"/>
            </a:solidFill>
            <a:latin typeface="Cambria"/>
            <a:ea typeface="+mn-ea"/>
            <a:cs typeface="+mn-cs"/>
          </a:endParaRPr>
        </a:p>
      </dsp:txBody>
      <dsp:txXfrm>
        <a:off x="2721731" y="2255266"/>
        <a:ext cx="652537" cy="490091"/>
      </dsp:txXfrm>
    </dsp:sp>
    <dsp:sp modelId="{A4F73F90-57D1-487B-8FDE-76BCAC24CA48}">
      <dsp:nvSpPr>
        <dsp:cNvPr id="0" name=""/>
        <dsp:cNvSpPr/>
      </dsp:nvSpPr>
      <dsp:spPr>
        <a:xfrm rot="16200000">
          <a:off x="2451370" y="1632124"/>
          <a:ext cx="11932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3259" y="0"/>
              </a:lnTo>
            </a:path>
          </a:pathLst>
        </a:custGeom>
        <a:noFill/>
        <a:ln w="19050" cap="flat" cmpd="sng" algn="ctr">
          <a:solidFill>
            <a:srgbClr val="A63212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08686D-6D1F-4E7A-AA48-9889F31F400F}">
      <dsp:nvSpPr>
        <dsp:cNvPr id="0" name=""/>
        <dsp:cNvSpPr/>
      </dsp:nvSpPr>
      <dsp:spPr>
        <a:xfrm>
          <a:off x="2639567" y="218630"/>
          <a:ext cx="816864" cy="816864"/>
        </a:xfrm>
        <a:prstGeom prst="roundRect">
          <a:avLst/>
        </a:prstGeom>
        <a:solidFill>
          <a:srgbClr val="A63212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SEE</a:t>
          </a:r>
          <a:endParaRPr lang="en-GB" sz="2800" kern="1200" dirty="0">
            <a:solidFill>
              <a:sysClr val="window" lastClr="FFFFFF"/>
            </a:solidFill>
            <a:latin typeface="Cambria"/>
            <a:ea typeface="+mn-ea"/>
            <a:cs typeface="+mn-cs"/>
          </a:endParaRPr>
        </a:p>
      </dsp:txBody>
      <dsp:txXfrm>
        <a:off x="2679443" y="258506"/>
        <a:ext cx="737112" cy="737112"/>
      </dsp:txXfrm>
    </dsp:sp>
    <dsp:sp modelId="{8AD318A6-1585-41A8-B298-8A0646E69B66}">
      <dsp:nvSpPr>
        <dsp:cNvPr id="0" name=""/>
        <dsp:cNvSpPr/>
      </dsp:nvSpPr>
      <dsp:spPr>
        <a:xfrm rot="1800000">
          <a:off x="3334177" y="2952560"/>
          <a:ext cx="99427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4276" y="0"/>
              </a:lnTo>
            </a:path>
          </a:pathLst>
        </a:custGeom>
        <a:noFill/>
        <a:ln w="19050" cap="flat" cmpd="sng" algn="ctr">
          <a:solidFill>
            <a:srgbClr val="A63212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43F68D-A407-4011-B00E-89BE4227E86B}">
      <dsp:nvSpPr>
        <dsp:cNvPr id="0" name=""/>
        <dsp:cNvSpPr/>
      </dsp:nvSpPr>
      <dsp:spPr>
        <a:xfrm>
          <a:off x="4261850" y="3028505"/>
          <a:ext cx="816864" cy="816864"/>
        </a:xfrm>
        <a:prstGeom prst="roundRect">
          <a:avLst/>
        </a:prstGeom>
        <a:solidFill>
          <a:srgbClr val="A63212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DD</a:t>
          </a:r>
        </a:p>
      </dsp:txBody>
      <dsp:txXfrm>
        <a:off x="4301726" y="3068381"/>
        <a:ext cx="737112" cy="737112"/>
      </dsp:txXfrm>
    </dsp:sp>
    <dsp:sp modelId="{74E96F71-F5A3-4841-9383-320E496568B0}">
      <dsp:nvSpPr>
        <dsp:cNvPr id="0" name=""/>
        <dsp:cNvSpPr/>
      </dsp:nvSpPr>
      <dsp:spPr>
        <a:xfrm rot="9000000">
          <a:off x="1767546" y="2952560"/>
          <a:ext cx="99427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4276" y="0"/>
              </a:lnTo>
            </a:path>
          </a:pathLst>
        </a:custGeom>
        <a:noFill/>
        <a:ln w="19050" cap="flat" cmpd="sng" algn="ctr">
          <a:solidFill>
            <a:srgbClr val="A63212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CB083D-3E9F-4DEC-9C14-4E35E46FD496}">
      <dsp:nvSpPr>
        <dsp:cNvPr id="0" name=""/>
        <dsp:cNvSpPr/>
      </dsp:nvSpPr>
      <dsp:spPr>
        <a:xfrm>
          <a:off x="1017285" y="3028505"/>
          <a:ext cx="816864" cy="816864"/>
        </a:xfrm>
        <a:prstGeom prst="roundRect">
          <a:avLst/>
        </a:prstGeom>
        <a:solidFill>
          <a:srgbClr val="A63212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TID</a:t>
          </a:r>
          <a:endParaRPr lang="en-GB" sz="2900" kern="1200" dirty="0">
            <a:solidFill>
              <a:sysClr val="window" lastClr="FFFFFF"/>
            </a:solidFill>
            <a:latin typeface="Cambria"/>
            <a:ea typeface="+mn-ea"/>
            <a:cs typeface="+mn-cs"/>
          </a:endParaRPr>
        </a:p>
      </dsp:txBody>
      <dsp:txXfrm>
        <a:off x="1057161" y="3068381"/>
        <a:ext cx="737112" cy="737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798005" y="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fld id="{EFEBE181-06E3-44EF-BF4C-7572A058A86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4365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98005" y="674365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fld id="{B132D64A-779A-484E-9B55-0A97E36F40F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190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7248" y="0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fld id="{437D5B42-180E-4D0C-B213-405216124378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531813"/>
            <a:ext cx="3548063" cy="2662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5" tIns="47777" rIns="95555" bIns="477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3462" y="3372168"/>
            <a:ext cx="8187690" cy="3194685"/>
          </a:xfrm>
          <a:prstGeom prst="rect">
            <a:avLst/>
          </a:prstGeom>
        </p:spPr>
        <p:txBody>
          <a:bodyPr vert="horz" lIns="95555" tIns="47777" rIns="95555" bIns="4777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743103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7248" y="6743103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fld id="{897EC2BE-4B36-4124-93F5-0D2A80DC9D9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507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772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 descr="0508014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5547" y="-33073"/>
            <a:ext cx="99060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7"/>
          <p:cNvSpPr>
            <a:spLocks noChangeArrowheads="1"/>
          </p:cNvSpPr>
          <p:nvPr/>
        </p:nvSpPr>
        <p:spPr bwMode="auto">
          <a:xfrm>
            <a:off x="0" y="2057400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29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38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0" y="417184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CLIC Workshop 2015: Future tests beyond CTF3</a:t>
            </a:r>
            <a:r>
              <a:rPr lang="en-US" baseline="0" dirty="0" smtClean="0">
                <a:solidFill>
                  <a:srgbClr val="FFFF00"/>
                </a:solidFill>
                <a:latin typeface="Calibri" pitchFamily="34" charset="0"/>
              </a:rPr>
              <a:t>   			            January 27</a:t>
            </a:r>
            <a:r>
              <a:rPr lang="en-US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  <a:r>
              <a:rPr lang="en-US" baseline="0" dirty="0" smtClean="0">
                <a:solidFill>
                  <a:srgbClr val="FFFF00"/>
                </a:solidFill>
                <a:latin typeface="Calibri" pitchFamily="34" charset="0"/>
              </a:rPr>
              <a:t> 2015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762000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 marL="1201738" indent="-287338">
              <a:defRPr sz="2000"/>
            </a:lvl3pPr>
            <a:lvl4pPr marL="1651000" indent="-279400">
              <a:defRPr sz="2000"/>
            </a:lvl4pPr>
            <a:lvl5pPr marL="2116138" indent="-287338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632848" cy="500066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2">
                <a:lumMod val="20000"/>
                <a:lumOff val="80000"/>
                <a:alpha val="40000"/>
              </a:schemeClr>
            </a:outerShdw>
          </a:effectLst>
        </p:spPr>
        <p:txBody>
          <a:bodyPr/>
          <a:lstStyle>
            <a:lvl1pPr algn="l">
              <a:defRPr sz="3200" b="1" cap="none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A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82657" y="800064"/>
            <a:ext cx="8215312" cy="5440402"/>
          </a:xfrm>
          <a:prstGeom prst="rect">
            <a:avLst/>
          </a:prstGeom>
        </p:spPr>
        <p:txBody>
          <a:bodyPr/>
          <a:lstStyle>
            <a:lvl1pPr>
              <a:defRPr sz="1800" cap="none" baseline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defRPr>
            </a:lvl1pPr>
            <a:lvl2pPr marL="540000" indent="-270000">
              <a:spcBef>
                <a:spcPts val="600"/>
              </a:spcBef>
              <a:defRPr sz="1600" baseline="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2pPr>
            <a:lvl3pPr marL="540000" indent="0">
              <a:spcBef>
                <a:spcPts val="300"/>
              </a:spcBef>
              <a:buFontTx/>
              <a:buNone/>
              <a:defRPr sz="1600" b="1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3pPr>
            <a:lvl4pPr marL="792000" indent="-252000">
              <a:spcBef>
                <a:spcPts val="600"/>
              </a:spcBef>
              <a:buFont typeface="Wingdings" pitchFamily="2" charset="2"/>
              <a:buChar char="§"/>
              <a:defRPr sz="160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4pPr>
            <a:lvl5pPr marL="792000" indent="0">
              <a:spcBef>
                <a:spcPts val="200"/>
              </a:spcBef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92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8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 smtClean="0"/>
              <a:t>Click to edit Master title style</a:t>
            </a:r>
          </a:p>
        </p:txBody>
      </p:sp>
      <p:sp>
        <p:nvSpPr>
          <p:cNvPr id="21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2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2" descr="D:\Markus\Working Stuff\EET_IR7\Electronics\R2E\R2E Project\Logo\R2E_Logo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6209" y="1"/>
            <a:ext cx="787791" cy="1345080"/>
          </a:xfrm>
          <a:prstGeom prst="rect">
            <a:avLst/>
          </a:prstGeom>
          <a:noFill/>
        </p:spPr>
      </p:pic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Future beyond CTF3: ESA/Electron testing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5" name="Rectangle 34"/>
          <p:cNvSpPr>
            <a:spLocks noChangeArrowheads="1"/>
          </p:cNvSpPr>
          <p:nvPr userDrawn="1"/>
        </p:nvSpPr>
        <p:spPr bwMode="auto">
          <a:xfrm>
            <a:off x="4716016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January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27</a:t>
            </a:r>
            <a:r>
              <a:rPr lang="en-GB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2015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737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1"/>
            </a:gs>
            <a:gs pos="80000">
              <a:schemeClr val="bg1">
                <a:tint val="45000"/>
                <a:shade val="99000"/>
                <a:satMod val="350000"/>
                <a:alpha val="70000"/>
              </a:schemeClr>
            </a:gs>
            <a:gs pos="100000">
              <a:srgbClr val="000036">
                <a:alpha val="49804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Future beyond CTF3: ESA/Electron testing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4716016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January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27</a:t>
            </a:r>
            <a:r>
              <a:rPr lang="en-GB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2015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2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56209" y="1"/>
            <a:ext cx="787791" cy="134508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7" r:id="rId3"/>
    <p:sldLayoutId id="2147483801" r:id="rId4"/>
    <p:sldLayoutId id="2147483802" r:id="rId5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q"/>
        <a:defRPr sz="2000">
          <a:solidFill>
            <a:srgbClr val="000099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cs.nist.gov/PhysRefData/Star/Text/ESTAR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indico.cern.ch/event/357271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openxmlformats.org/officeDocument/2006/relationships/image" Target="../media/image14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99592" y="1556792"/>
            <a:ext cx="7929586" cy="3319601"/>
          </a:xfrm>
        </p:spPr>
        <p:txBody>
          <a:bodyPr/>
          <a:lstStyle/>
          <a:p>
            <a:pPr algn="ctr"/>
            <a:r>
              <a:rPr lang="en-GB" sz="6000" dirty="0" smtClean="0"/>
              <a:t>Radiation Testing </a:t>
            </a:r>
            <a:br>
              <a:rPr lang="en-GB" sz="6000" dirty="0" smtClean="0"/>
            </a:br>
            <a:r>
              <a:rPr lang="en-GB" sz="6000" dirty="0" smtClean="0"/>
              <a:t>with CALIFES</a:t>
            </a:r>
            <a:endParaRPr lang="en-GB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6884" y="4736625"/>
            <a:ext cx="56589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bg1"/>
                </a:solidFill>
              </a:rPr>
              <a:t/>
            </a:r>
            <a:br>
              <a:rPr lang="en-GB" sz="2400" b="1" dirty="0" smtClean="0">
                <a:solidFill>
                  <a:schemeClr val="bg1"/>
                </a:solidFill>
              </a:rPr>
            </a:br>
            <a:r>
              <a:rPr lang="en-GB" sz="800" b="1" dirty="0" smtClean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/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sz="2800" i="1" dirty="0" smtClean="0">
                <a:solidFill>
                  <a:schemeClr val="bg1"/>
                </a:solidFill>
              </a:rPr>
              <a:t>M</a:t>
            </a:r>
            <a:r>
              <a:rPr lang="en-GB" sz="2800" i="1" dirty="0" smtClean="0">
                <a:solidFill>
                  <a:schemeClr val="bg1"/>
                </a:solidFill>
              </a:rPr>
              <a:t>. Brugger, R. Corsini, T. Lefevre</a:t>
            </a:r>
            <a:r>
              <a:rPr lang="en-GB" sz="2800" dirty="0" smtClean="0">
                <a:solidFill>
                  <a:schemeClr val="bg1"/>
                </a:solidFill>
              </a:rPr>
              <a:t> 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8460432" y="6381898"/>
            <a:ext cx="45719" cy="71438"/>
          </a:xfrm>
          <a:prstGeom prst="ellipse">
            <a:avLst/>
          </a:prstGeom>
          <a:solidFill>
            <a:srgbClr val="92D050"/>
          </a:solidFill>
          <a:ln w="444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01613"/>
            <a:ext cx="1835697" cy="31342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600" dirty="0" smtClean="0"/>
              <a:t>Electron LET in silicon</a:t>
            </a:r>
            <a:endParaRPr lang="en-GB" sz="4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5414135" cy="4106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5665603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/>
                </a:solidFill>
              </a:rPr>
              <a:t>From </a:t>
            </a:r>
            <a:r>
              <a:rPr lang="en-GB" sz="1600" dirty="0" err="1" smtClean="0">
                <a:solidFill>
                  <a:schemeClr val="bg2"/>
                </a:solidFill>
              </a:rPr>
              <a:t>estar</a:t>
            </a:r>
            <a:r>
              <a:rPr lang="en-GB" sz="1600" dirty="0">
                <a:solidFill>
                  <a:schemeClr val="bg2"/>
                </a:solidFill>
              </a:rPr>
              <a:t> online tool, </a:t>
            </a:r>
            <a:r>
              <a:rPr lang="en-GB" sz="1600" dirty="0">
                <a:solidFill>
                  <a:schemeClr val="bg2"/>
                </a:solidFill>
                <a:hlinkClick r:id="rId3"/>
              </a:rPr>
              <a:t>http://</a:t>
            </a:r>
            <a:r>
              <a:rPr lang="en-GB" sz="1600" dirty="0" smtClean="0">
                <a:solidFill>
                  <a:schemeClr val="bg2"/>
                </a:solidFill>
                <a:hlinkClick r:id="rId3"/>
              </a:rPr>
              <a:t>physics.nist.gov/PhysRefData/Star/Text/ESTAR.html</a:t>
            </a:r>
            <a:endParaRPr lang="en-GB" sz="1600" dirty="0" smtClean="0">
              <a:solidFill>
                <a:schemeClr val="bg2"/>
              </a:solidFill>
            </a:endParaRPr>
          </a:p>
          <a:p>
            <a:endParaRPr lang="en-GB" sz="1600" dirty="0" smtClean="0">
              <a:solidFill>
                <a:schemeClr val="bg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5292080" y="3645024"/>
            <a:ext cx="2088232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452320" y="346035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 MeV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6156176" y="2852936"/>
            <a:ext cx="1224136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478877" y="266827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200 MeV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02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The ESA Juice Mission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785961"/>
            <a:ext cx="5867400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2785" y="764704"/>
            <a:ext cx="30957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ESA</a:t>
            </a:r>
            <a:br>
              <a:rPr lang="en-GB" dirty="0" smtClean="0"/>
            </a:br>
            <a:r>
              <a:rPr lang="en-GB" dirty="0" smtClean="0"/>
              <a:t>JUICE </a:t>
            </a:r>
            <a:br>
              <a:rPr lang="en-GB" dirty="0" smtClean="0"/>
            </a:br>
            <a:r>
              <a:rPr lang="en-GB" dirty="0" smtClean="0"/>
              <a:t>Environmental </a:t>
            </a:r>
            <a:r>
              <a:rPr lang="en-GB" dirty="0"/>
              <a:t>Specification </a:t>
            </a:r>
            <a:endParaRPr lang="en-GB" dirty="0" smtClean="0"/>
          </a:p>
          <a:p>
            <a:r>
              <a:rPr lang="en-GB" b="1" dirty="0" smtClean="0"/>
              <a:t>TEC-EES </a:t>
            </a:r>
            <a:r>
              <a:rPr lang="en-GB" b="1" dirty="0"/>
              <a:t>&amp; SRE-PAP </a:t>
            </a:r>
            <a:endParaRPr lang="en-GB" b="1" dirty="0" smtClean="0"/>
          </a:p>
          <a:p>
            <a:r>
              <a:rPr lang="en-GB" b="1" dirty="0" smtClean="0"/>
              <a:t>2013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3707904" y="1412776"/>
            <a:ext cx="1584176" cy="288032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3707904" y="3637944"/>
            <a:ext cx="2016224" cy="799168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6998" y="4084106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C00000"/>
                </a:solidFill>
              </a:rPr>
              <a:t>high-E e</a:t>
            </a:r>
            <a:r>
              <a:rPr lang="en-GB" sz="1600" b="1" baseline="30000" dirty="0" smtClean="0">
                <a:solidFill>
                  <a:srgbClr val="C00000"/>
                </a:solidFill>
              </a:rPr>
              <a:t>-</a:t>
            </a:r>
            <a:r>
              <a:rPr lang="en-GB" sz="1600" b="1" dirty="0" smtClean="0">
                <a:solidFill>
                  <a:srgbClr val="C00000"/>
                </a:solidFill>
              </a:rPr>
              <a:t>?</a:t>
            </a:r>
            <a:endParaRPr lang="en-GB" sz="1600" b="1" dirty="0">
              <a:solidFill>
                <a:srgbClr val="C00000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780928"/>
            <a:ext cx="2031249" cy="1274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868144" y="4005064"/>
            <a:ext cx="330731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size: few centimetres (90%)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energy: &gt;20MeV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dose rates (flux)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low: &lt;1Gy/min</a:t>
            </a:r>
            <a:br>
              <a:rPr lang="en-GB" dirty="0" smtClean="0"/>
            </a:br>
            <a:r>
              <a:rPr lang="en-GB" dirty="0" smtClean="0"/>
              <a:t>(~10</a:t>
            </a:r>
            <a:r>
              <a:rPr lang="en-GB" baseline="30000" dirty="0" smtClean="0"/>
              <a:t>7</a:t>
            </a:r>
            <a:r>
              <a:rPr lang="en-GB" dirty="0" smtClean="0"/>
              <a:t>e/cm</a:t>
            </a:r>
            <a:r>
              <a:rPr lang="en-GB" baseline="30000" dirty="0" smtClean="0"/>
              <a:t>2</a:t>
            </a:r>
            <a:r>
              <a:rPr lang="en-GB" dirty="0" smtClean="0"/>
              <a:t>/s)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higher for </a:t>
            </a:r>
            <a:r>
              <a:rPr lang="en-GB" dirty="0" err="1" smtClean="0"/>
              <a:t>xChecks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788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5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-37270" y="764704"/>
            <a:ext cx="9361040" cy="585791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2900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Two (</a:t>
            </a:r>
            <a:r>
              <a:rPr lang="en-GB" sz="2800" i="1" kern="0" dirty="0" smtClean="0">
                <a:solidFill>
                  <a:schemeClr val="bg2"/>
                </a:solidFill>
                <a:latin typeface="Calibri" pitchFamily="34" charset="0"/>
              </a:rPr>
              <a:t>Three</a:t>
            </a: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) main activities</a:t>
            </a:r>
            <a:endParaRPr lang="en-GB" sz="2800" b="1" kern="0" dirty="0">
              <a:solidFill>
                <a:schemeClr val="bg2"/>
              </a:solidFill>
              <a:latin typeface="Calibri" pitchFamily="34" charset="0"/>
            </a:endParaRPr>
          </a:p>
          <a:p>
            <a:pPr marL="800100" lvl="1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rgbClr val="990000"/>
                </a:solidFill>
                <a:latin typeface="Calibri" pitchFamily="34" charset="0"/>
              </a:rPr>
              <a:t>Coupled effects</a:t>
            </a: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: TID </a:t>
            </a:r>
            <a:r>
              <a:rPr lang="en-GB" sz="2800" b="1" kern="0" dirty="0">
                <a:solidFill>
                  <a:schemeClr val="bg2"/>
                </a:solidFill>
                <a:latin typeface="Calibri" pitchFamily="34" charset="0"/>
              </a:rPr>
              <a:t>+ </a:t>
            </a: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DD (with electrons)</a:t>
            </a:r>
            <a:endParaRPr lang="en-GB" sz="2800" b="1" kern="0" dirty="0">
              <a:solidFill>
                <a:schemeClr val="bg2"/>
              </a:solidFill>
              <a:latin typeface="Calibri" pitchFamily="34" charset="0"/>
            </a:endParaRPr>
          </a:p>
          <a:p>
            <a:pPr marL="800100" lvl="1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rgbClr val="990000"/>
                </a:solidFill>
                <a:latin typeface="Calibri" pitchFamily="34" charset="0"/>
              </a:rPr>
              <a:t>SEEs </a:t>
            </a:r>
            <a:r>
              <a:rPr lang="en-GB" sz="2800" b="1" kern="0" dirty="0">
                <a:solidFill>
                  <a:srgbClr val="990000"/>
                </a:solidFill>
                <a:latin typeface="Calibri" pitchFamily="34" charset="0"/>
              </a:rPr>
              <a:t>at higher energies</a:t>
            </a:r>
          </a:p>
          <a:p>
            <a:pPr marL="800100" lvl="1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i="1" kern="0" dirty="0" smtClean="0">
                <a:solidFill>
                  <a:schemeClr val="bg2"/>
                </a:solidFill>
                <a:latin typeface="Calibri" pitchFamily="34" charset="0"/>
              </a:rPr>
              <a:t>Monitor </a:t>
            </a:r>
            <a:r>
              <a:rPr lang="en-GB" sz="2800" i="1" kern="0" dirty="0">
                <a:solidFill>
                  <a:schemeClr val="bg2"/>
                </a:solidFill>
                <a:latin typeface="Calibri" pitchFamily="34" charset="0"/>
              </a:rPr>
              <a:t>calibration (requires very low energies)</a:t>
            </a:r>
          </a:p>
          <a:p>
            <a:pPr marL="342900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u="sng" kern="0" dirty="0" smtClean="0">
                <a:solidFill>
                  <a:schemeClr val="bg2"/>
                </a:solidFill>
                <a:latin typeface="Calibri" pitchFamily="34" charset="0"/>
              </a:rPr>
              <a:t>TID </a:t>
            </a:r>
            <a:r>
              <a:rPr lang="en-GB" sz="2800" b="1" u="sng" kern="0" dirty="0">
                <a:solidFill>
                  <a:schemeClr val="bg2"/>
                </a:solidFill>
                <a:latin typeface="Calibri" pitchFamily="34" charset="0"/>
              </a:rPr>
              <a:t>tests </a:t>
            </a:r>
            <a:r>
              <a:rPr lang="en-GB" sz="2800" b="1" kern="0" dirty="0">
                <a:solidFill>
                  <a:schemeClr val="bg2"/>
                </a:solidFill>
                <a:latin typeface="Calibri" pitchFamily="34" charset="0"/>
              </a:rPr>
              <a:t>(electrons as compared to gammas)</a:t>
            </a:r>
          </a:p>
          <a:p>
            <a:pPr marL="800100" lvl="1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&lt;</a:t>
            </a:r>
            <a:r>
              <a:rPr lang="en-GB" sz="2800" b="1" kern="0" dirty="0">
                <a:solidFill>
                  <a:schemeClr val="bg2"/>
                </a:solidFill>
                <a:latin typeface="Calibri" pitchFamily="34" charset="0"/>
              </a:rPr>
              <a:t>20MeV </a:t>
            </a: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dominated -&gt; less interesting for CERN</a:t>
            </a:r>
          </a:p>
          <a:p>
            <a:pPr marL="800100" lvl="1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For CERN beams, focus clearly on coupled effects</a:t>
            </a:r>
            <a:endParaRPr lang="en-GB" sz="2800" b="1" kern="0" dirty="0">
              <a:solidFill>
                <a:schemeClr val="bg2"/>
              </a:solidFill>
              <a:latin typeface="Calibri" pitchFamily="34" charset="0"/>
            </a:endParaRPr>
          </a:p>
          <a:p>
            <a:pPr marL="342900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u="sng" kern="0" dirty="0" smtClean="0">
                <a:solidFill>
                  <a:schemeClr val="bg2"/>
                </a:solidFill>
                <a:latin typeface="Calibri" pitchFamily="34" charset="0"/>
              </a:rPr>
              <a:t>SEEs in advanced electronics </a:t>
            </a:r>
          </a:p>
          <a:p>
            <a:pPr marL="800100" lvl="1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(50)</a:t>
            </a:r>
            <a:r>
              <a:rPr lang="en-GB" sz="2800" b="1" kern="0" dirty="0" smtClean="0">
                <a:solidFill>
                  <a:srgbClr val="990000"/>
                </a:solidFill>
                <a:latin typeface="Calibri" pitchFamily="34" charset="0"/>
              </a:rPr>
              <a:t>100-200 </a:t>
            </a:r>
            <a:r>
              <a:rPr lang="en-GB" sz="2800" b="1" kern="0" dirty="0">
                <a:solidFill>
                  <a:srgbClr val="990000"/>
                </a:solidFill>
                <a:latin typeface="Calibri" pitchFamily="34" charset="0"/>
              </a:rPr>
              <a:t>MeV range of interest </a:t>
            </a:r>
            <a:endParaRPr lang="en-GB" sz="2800" b="1" kern="0" dirty="0" smtClean="0">
              <a:solidFill>
                <a:srgbClr val="990000"/>
              </a:solidFill>
              <a:latin typeface="Calibri" pitchFamily="34" charset="0"/>
            </a:endParaRPr>
          </a:p>
          <a:p>
            <a:pPr marL="1257300" lvl="2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err="1">
                <a:solidFill>
                  <a:schemeClr val="bg2"/>
                </a:solidFill>
                <a:latin typeface="Calibri" pitchFamily="34" charset="0"/>
              </a:rPr>
              <a:t>e.g</a:t>
            </a:r>
            <a:r>
              <a:rPr lang="en-GB" sz="2800" b="1" kern="0" dirty="0">
                <a:solidFill>
                  <a:schemeClr val="bg2"/>
                </a:solidFill>
                <a:latin typeface="Calibri" pitchFamily="34" charset="0"/>
              </a:rPr>
              <a:t>, KINTEX-7 FPGA where first results exist</a:t>
            </a:r>
            <a:endParaRPr lang="en-GB" sz="2800" b="1" kern="0" dirty="0" smtClean="0">
              <a:solidFill>
                <a:schemeClr val="bg2"/>
              </a:solidFill>
              <a:latin typeface="Calibri" pitchFamily="34" charset="0"/>
            </a:endParaRPr>
          </a:p>
          <a:p>
            <a:pPr marL="1257300" lvl="2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SEE </a:t>
            </a:r>
            <a:r>
              <a:rPr lang="en-GB" sz="2800" b="1" kern="0" dirty="0">
                <a:solidFill>
                  <a:schemeClr val="bg2"/>
                </a:solidFill>
                <a:latin typeface="Calibri" pitchFamily="34" charset="0"/>
              </a:rPr>
              <a:t>effects in </a:t>
            </a: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imagers</a:t>
            </a:r>
            <a:endParaRPr lang="en-GB" sz="2800" b="1" kern="0" dirty="0">
              <a:solidFill>
                <a:schemeClr val="bg2"/>
              </a:solidFill>
              <a:latin typeface="Calibri" pitchFamily="34" charset="0"/>
            </a:endParaRPr>
          </a:p>
          <a:p>
            <a:pPr marL="1257300" lvl="2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Safety margins and modelling parameters</a:t>
            </a:r>
          </a:p>
          <a:p>
            <a:pPr marL="800100" lvl="1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endParaRPr lang="en-GB" sz="2800" b="1" kern="0" dirty="0" smtClean="0">
              <a:solidFill>
                <a:schemeClr val="bg2"/>
              </a:solidFill>
              <a:latin typeface="Calibri" pitchFamily="34" charset="0"/>
            </a:endParaRPr>
          </a:p>
          <a:p>
            <a:pPr marL="342900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endParaRPr lang="en-GB" sz="2800" b="1" kern="0" dirty="0" smtClean="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27584" y="-99392"/>
            <a:ext cx="7620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ESA Interest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47148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-23202" y="692696"/>
            <a:ext cx="9361040" cy="585791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000099"/>
              </a:buClr>
            </a:pPr>
            <a:r>
              <a:rPr lang="en-GB" sz="2800" b="1" u="sng" kern="0" dirty="0">
                <a:solidFill>
                  <a:schemeClr val="bg2"/>
                </a:solidFill>
                <a:latin typeface="Calibri" pitchFamily="34" charset="0"/>
              </a:rPr>
              <a:t>TimeLine</a:t>
            </a:r>
          </a:p>
          <a:p>
            <a:pPr marL="800100" lvl="1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ESA research time-line: </a:t>
            </a:r>
            <a:endParaRPr lang="en-GB" sz="2800" b="1" kern="0" dirty="0">
              <a:solidFill>
                <a:schemeClr val="bg2"/>
              </a:solidFill>
              <a:latin typeface="Calibri" pitchFamily="34" charset="0"/>
            </a:endParaRPr>
          </a:p>
          <a:p>
            <a:pPr marL="1257300" lvl="2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400" b="1" kern="0" dirty="0" smtClean="0">
                <a:solidFill>
                  <a:srgbClr val="990000"/>
                </a:solidFill>
                <a:latin typeface="Calibri" pitchFamily="34" charset="0"/>
              </a:rPr>
              <a:t>TID/DD (coupled effects): 2015/2016	</a:t>
            </a:r>
            <a:endParaRPr lang="en-GB" sz="2400" b="1" kern="0" dirty="0">
              <a:solidFill>
                <a:srgbClr val="990000"/>
              </a:solidFill>
              <a:latin typeface="Calibri" pitchFamily="34" charset="0"/>
            </a:endParaRPr>
          </a:p>
          <a:p>
            <a:pPr marL="1257300" lvl="2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400" b="1" kern="0" dirty="0" smtClean="0">
                <a:solidFill>
                  <a:srgbClr val="990000"/>
                </a:solidFill>
                <a:latin typeface="Calibri" pitchFamily="34" charset="0"/>
              </a:rPr>
              <a:t>SEE</a:t>
            </a:r>
            <a:r>
              <a:rPr lang="en-GB" sz="2400" b="1" kern="0" dirty="0">
                <a:solidFill>
                  <a:srgbClr val="990000"/>
                </a:solidFill>
                <a:latin typeface="Calibri" pitchFamily="34" charset="0"/>
              </a:rPr>
              <a:t>: mid-2015 - until 2017</a:t>
            </a:r>
          </a:p>
          <a:p>
            <a:pPr marL="800100" lvl="1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ESA beyond: depends on results</a:t>
            </a:r>
          </a:p>
          <a:p>
            <a:pPr fontAlgn="base">
              <a:spcAft>
                <a:spcPct val="0"/>
              </a:spcAft>
              <a:buClr>
                <a:srgbClr val="000099"/>
              </a:buClr>
            </a:pPr>
            <a:r>
              <a:rPr lang="en-GB" sz="2800" b="1" u="sng" kern="0" dirty="0" smtClean="0">
                <a:solidFill>
                  <a:schemeClr val="bg2"/>
                </a:solidFill>
                <a:latin typeface="Calibri" pitchFamily="34" charset="0"/>
              </a:rPr>
              <a:t>Next</a:t>
            </a:r>
            <a:endParaRPr lang="en-GB" sz="2800" b="1" u="sng" kern="0" dirty="0">
              <a:solidFill>
                <a:schemeClr val="bg2"/>
              </a:solidFill>
              <a:latin typeface="Calibri" pitchFamily="34" charset="0"/>
            </a:endParaRPr>
          </a:p>
          <a:p>
            <a:pPr marL="800100" lvl="1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First </a:t>
            </a:r>
            <a:r>
              <a:rPr lang="en-GB" sz="2800" b="1" kern="0" dirty="0">
                <a:solidFill>
                  <a:schemeClr val="bg2"/>
                </a:solidFill>
                <a:latin typeface="Calibri" pitchFamily="34" charset="0"/>
              </a:rPr>
              <a:t>focus on SEE tests at high-energies</a:t>
            </a:r>
          </a:p>
          <a:p>
            <a:pPr marL="1257300" lvl="2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400" b="1" kern="0" dirty="0" smtClean="0">
                <a:solidFill>
                  <a:schemeClr val="bg2"/>
                </a:solidFill>
                <a:latin typeface="Calibri" pitchFamily="34" charset="0"/>
              </a:rPr>
              <a:t>new Cypress or new </a:t>
            </a:r>
            <a:r>
              <a:rPr lang="en-GB" sz="2400" b="1" kern="0" dirty="0">
                <a:solidFill>
                  <a:schemeClr val="bg2"/>
                </a:solidFill>
                <a:latin typeface="Calibri" pitchFamily="34" charset="0"/>
              </a:rPr>
              <a:t>Xilinx FPGA</a:t>
            </a:r>
          </a:p>
          <a:p>
            <a:pPr marL="1257300" lvl="2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400" b="1" kern="0" dirty="0" smtClean="0">
                <a:solidFill>
                  <a:schemeClr val="bg2"/>
                </a:solidFill>
                <a:latin typeface="Calibri" pitchFamily="34" charset="0"/>
              </a:rPr>
              <a:t>ST</a:t>
            </a:r>
            <a:r>
              <a:rPr lang="en-GB" sz="2400" b="1" kern="0" dirty="0">
                <a:solidFill>
                  <a:schemeClr val="bg2"/>
                </a:solidFill>
                <a:latin typeface="Calibri" pitchFamily="34" charset="0"/>
              </a:rPr>
              <a:t>: 28nm process</a:t>
            </a:r>
          </a:p>
          <a:p>
            <a:pPr marL="800100" lvl="1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TID/DD </a:t>
            </a:r>
            <a:r>
              <a:rPr lang="en-GB" sz="2800" b="1" kern="0" dirty="0">
                <a:solidFill>
                  <a:schemeClr val="bg2"/>
                </a:solidFill>
                <a:latin typeface="Calibri" pitchFamily="34" charset="0"/>
              </a:rPr>
              <a:t>test for cross-check/calibration</a:t>
            </a:r>
          </a:p>
          <a:p>
            <a:pPr marL="1257300" lvl="2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400" b="1" kern="0" dirty="0" smtClean="0">
                <a:solidFill>
                  <a:schemeClr val="bg2"/>
                </a:solidFill>
                <a:latin typeface="Calibri" pitchFamily="34" charset="0"/>
              </a:rPr>
              <a:t>ESA: components to be defined</a:t>
            </a:r>
          </a:p>
          <a:p>
            <a:pPr marL="1257300" lvl="2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400" b="1" kern="0" dirty="0" smtClean="0">
                <a:solidFill>
                  <a:schemeClr val="bg2"/>
                </a:solidFill>
                <a:latin typeface="Calibri" pitchFamily="34" charset="0"/>
              </a:rPr>
              <a:t>CERN</a:t>
            </a:r>
            <a:r>
              <a:rPr lang="en-GB" sz="2400" b="1" kern="0" dirty="0">
                <a:solidFill>
                  <a:schemeClr val="bg2"/>
                </a:solidFill>
                <a:latin typeface="Calibri" pitchFamily="34" charset="0"/>
              </a:rPr>
              <a:t>: Floating Gate test</a:t>
            </a:r>
          </a:p>
          <a:p>
            <a:pPr marL="800100" lvl="1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800" b="1" kern="0" dirty="0" smtClean="0">
                <a:solidFill>
                  <a:schemeClr val="bg2"/>
                </a:solidFill>
                <a:latin typeface="Calibri" pitchFamily="34" charset="0"/>
              </a:rPr>
              <a:t>2015 </a:t>
            </a:r>
            <a:r>
              <a:rPr lang="en-GB" sz="2800" b="1" kern="0" dirty="0">
                <a:solidFill>
                  <a:schemeClr val="bg2"/>
                </a:solidFill>
                <a:latin typeface="Calibri" pitchFamily="34" charset="0"/>
              </a:rPr>
              <a:t>planning:</a:t>
            </a:r>
          </a:p>
          <a:p>
            <a:pPr marL="1257300" lvl="2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400" b="1" kern="0" dirty="0" smtClean="0">
                <a:solidFill>
                  <a:srgbClr val="990000"/>
                </a:solidFill>
                <a:latin typeface="Calibri" pitchFamily="34" charset="0"/>
              </a:rPr>
              <a:t>1 </a:t>
            </a:r>
            <a:r>
              <a:rPr lang="en-GB" sz="2400" b="1" kern="0" dirty="0">
                <a:solidFill>
                  <a:srgbClr val="990000"/>
                </a:solidFill>
                <a:latin typeface="Calibri" pitchFamily="34" charset="0"/>
              </a:rPr>
              <a:t>or 2 experiments for a few </a:t>
            </a:r>
            <a:r>
              <a:rPr lang="en-GB" sz="2400" b="1" kern="0" dirty="0" smtClean="0">
                <a:solidFill>
                  <a:srgbClr val="990000"/>
                </a:solidFill>
                <a:latin typeface="Calibri" pitchFamily="34" charset="0"/>
              </a:rPr>
              <a:t>days?</a:t>
            </a:r>
            <a:endParaRPr lang="en-GB" sz="2400" b="1" kern="0" dirty="0">
              <a:solidFill>
                <a:srgbClr val="990000"/>
              </a:solidFill>
              <a:latin typeface="Calibri" pitchFamily="34" charset="0"/>
            </a:endParaRPr>
          </a:p>
          <a:p>
            <a:pPr marL="1257300" lvl="2" indent="-342900" fontAlgn="base"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</a:pPr>
            <a:r>
              <a:rPr lang="en-GB" sz="2400" b="1" kern="0" dirty="0" smtClean="0">
                <a:solidFill>
                  <a:schemeClr val="bg2"/>
                </a:solidFill>
                <a:latin typeface="Calibri" pitchFamily="34" charset="0"/>
              </a:rPr>
              <a:t>installation </a:t>
            </a:r>
            <a:r>
              <a:rPr lang="en-GB" sz="2400" b="1" kern="0" dirty="0">
                <a:solidFill>
                  <a:schemeClr val="bg2"/>
                </a:solidFill>
                <a:latin typeface="Calibri" pitchFamily="34" charset="0"/>
              </a:rPr>
              <a:t>time </a:t>
            </a:r>
            <a:r>
              <a:rPr lang="en-GB" sz="2400" b="1" kern="0" dirty="0" smtClean="0">
                <a:solidFill>
                  <a:schemeClr val="bg2"/>
                </a:solidFill>
                <a:latin typeface="Calibri" pitchFamily="34" charset="0"/>
              </a:rPr>
              <a:t>seems </a:t>
            </a:r>
            <a:r>
              <a:rPr lang="en-GB" sz="2400" b="1" kern="0" dirty="0">
                <a:solidFill>
                  <a:schemeClr val="bg2"/>
                </a:solidFill>
                <a:latin typeface="Calibri" pitchFamily="34" charset="0"/>
              </a:rPr>
              <a:t>more </a:t>
            </a:r>
            <a:r>
              <a:rPr lang="en-GB" sz="2400" b="1" kern="0" dirty="0" smtClean="0">
                <a:solidFill>
                  <a:schemeClr val="bg2"/>
                </a:solidFill>
                <a:latin typeface="Calibri" pitchFamily="34" charset="0"/>
              </a:rPr>
              <a:t>critical</a:t>
            </a:r>
            <a:endParaRPr lang="en-GB" sz="2400" b="1" kern="0" dirty="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27584" y="-99392"/>
            <a:ext cx="7620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kern="0" noProof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Time-Line &amp; Next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406880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-37270" y="620688"/>
            <a:ext cx="9361040" cy="585791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r>
              <a:rPr lang="en-GB" sz="2800" b="1" u="sng" kern="0" dirty="0" smtClean="0">
                <a:latin typeface="Calibri" pitchFamily="34" charset="0"/>
              </a:rPr>
              <a:t>Report from a meeting held with ESA last December</a:t>
            </a:r>
          </a:p>
          <a:p>
            <a:pPr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r>
              <a:rPr lang="en-GB" sz="2800" i="1" kern="0" dirty="0" smtClean="0">
                <a:latin typeface="Calibri" pitchFamily="34" charset="0"/>
              </a:rPr>
              <a:t>(ESA/R2E collaboration meeting: CERN December 8</a:t>
            </a:r>
            <a:r>
              <a:rPr lang="en-GB" sz="2800" i="1" kern="0" baseline="30000" dirty="0" smtClean="0">
                <a:latin typeface="Calibri" pitchFamily="34" charset="0"/>
              </a:rPr>
              <a:t>th</a:t>
            </a:r>
            <a:r>
              <a:rPr lang="en-GB" sz="2800" i="1" kern="0" dirty="0">
                <a:latin typeface="Calibri" pitchFamily="34" charset="0"/>
              </a:rPr>
              <a:t>)</a:t>
            </a:r>
            <a:br>
              <a:rPr lang="en-GB" sz="2800" i="1" kern="0" dirty="0">
                <a:latin typeface="Calibri" pitchFamily="34" charset="0"/>
              </a:rPr>
            </a:br>
            <a:r>
              <a:rPr lang="en-GB" sz="2800" i="1" kern="0" dirty="0">
                <a:latin typeface="Calibri" pitchFamily="34" charset="0"/>
                <a:hlinkClick r:id="rId2"/>
              </a:rPr>
              <a:t>http://indico.cern.ch/event/357271</a:t>
            </a:r>
            <a:r>
              <a:rPr lang="en-GB" sz="2800" i="1" kern="0" dirty="0" smtClean="0">
                <a:latin typeface="Calibri" pitchFamily="34" charset="0"/>
                <a:hlinkClick r:id="rId2"/>
              </a:rPr>
              <a:t>/</a:t>
            </a:r>
            <a:r>
              <a:rPr lang="en-GB" sz="2800" i="1" kern="0" dirty="0" smtClean="0">
                <a:latin typeface="Calibri" pitchFamily="34" charset="0"/>
              </a:rPr>
              <a:t> </a:t>
            </a:r>
            <a:endParaRPr lang="en-GB" sz="2400" i="1" kern="0" dirty="0">
              <a:latin typeface="Calibri" pitchFamily="34" charset="0"/>
            </a:endParaRPr>
          </a:p>
          <a:p>
            <a:pPr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r>
              <a:rPr lang="en-GB" sz="3200" b="1" u="sng" kern="0" dirty="0" smtClean="0">
                <a:solidFill>
                  <a:schemeClr val="bg2"/>
                </a:solidFill>
                <a:latin typeface="Calibri" pitchFamily="34" charset="0"/>
              </a:rPr>
              <a:t>One point we addressed linked to CLIC/CTF3:</a:t>
            </a:r>
          </a:p>
          <a:p>
            <a:pPr marL="342900" indent="-342900" fontAlgn="base"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3200" b="1" kern="0" dirty="0" smtClean="0">
                <a:solidFill>
                  <a:schemeClr val="bg2"/>
                </a:solidFill>
                <a:latin typeface="Calibri" pitchFamily="34" charset="0"/>
              </a:rPr>
              <a:t>Why is radiation testing with electrons interesting for ESA</a:t>
            </a:r>
          </a:p>
          <a:p>
            <a:pPr marL="800100" lvl="1" indent="-342900" fontAlgn="base"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3200" b="1" kern="0" dirty="0" smtClean="0">
                <a:solidFill>
                  <a:schemeClr val="bg2"/>
                </a:solidFill>
                <a:latin typeface="Calibri" pitchFamily="34" charset="0"/>
              </a:rPr>
              <a:t>The </a:t>
            </a:r>
            <a:r>
              <a:rPr lang="en-GB" sz="3200" b="1" kern="0" dirty="0">
                <a:solidFill>
                  <a:schemeClr val="bg2"/>
                </a:solidFill>
                <a:latin typeface="Calibri" pitchFamily="34" charset="0"/>
              </a:rPr>
              <a:t>JUICE mission</a:t>
            </a:r>
            <a:br>
              <a:rPr lang="en-GB" sz="3200" b="1" kern="0" dirty="0">
                <a:solidFill>
                  <a:schemeClr val="bg2"/>
                </a:solidFill>
                <a:latin typeface="Calibri" pitchFamily="34" charset="0"/>
              </a:rPr>
            </a:br>
            <a:r>
              <a:rPr lang="en-GB" sz="3200" b="1" i="1" kern="0" dirty="0" smtClean="0">
                <a:solidFill>
                  <a:schemeClr val="bg2"/>
                </a:solidFill>
                <a:latin typeface="Calibri" pitchFamily="34" charset="0"/>
              </a:rPr>
              <a:t>(</a:t>
            </a:r>
            <a:r>
              <a:rPr lang="en-GB" sz="3200" b="1" i="1" u="sng" kern="0" dirty="0" err="1" smtClean="0">
                <a:solidFill>
                  <a:schemeClr val="bg2"/>
                </a:solidFill>
                <a:latin typeface="Calibri" pitchFamily="34" charset="0"/>
              </a:rPr>
              <a:t>JU</a:t>
            </a:r>
            <a:r>
              <a:rPr lang="en-GB" sz="3200" b="1" i="1" kern="0" dirty="0" err="1" smtClean="0">
                <a:solidFill>
                  <a:schemeClr val="bg2"/>
                </a:solidFill>
                <a:latin typeface="Calibri" pitchFamily="34" charset="0"/>
              </a:rPr>
              <a:t>piter</a:t>
            </a:r>
            <a:r>
              <a:rPr lang="en-GB" sz="3200" b="1" i="1" kern="0" dirty="0" smtClean="0">
                <a:solidFill>
                  <a:schemeClr val="bg2"/>
                </a:solidFill>
                <a:latin typeface="Calibri" pitchFamily="34" charset="0"/>
              </a:rPr>
              <a:t> </a:t>
            </a:r>
            <a:r>
              <a:rPr lang="en-GB" sz="3200" b="1" i="1" u="sng" kern="0" dirty="0" err="1">
                <a:solidFill>
                  <a:schemeClr val="bg2"/>
                </a:solidFill>
                <a:latin typeface="Calibri" pitchFamily="34" charset="0"/>
              </a:rPr>
              <a:t>IC</a:t>
            </a:r>
            <a:r>
              <a:rPr lang="en-GB" sz="3200" b="1" i="1" kern="0" dirty="0" err="1">
                <a:solidFill>
                  <a:schemeClr val="bg2"/>
                </a:solidFill>
                <a:latin typeface="Calibri" pitchFamily="34" charset="0"/>
              </a:rPr>
              <a:t>y</a:t>
            </a:r>
            <a:r>
              <a:rPr lang="en-GB" sz="3200" b="1" i="1" kern="0" dirty="0">
                <a:solidFill>
                  <a:schemeClr val="bg2"/>
                </a:solidFill>
                <a:latin typeface="Calibri" pitchFamily="34" charset="0"/>
              </a:rPr>
              <a:t> moon </a:t>
            </a:r>
            <a:r>
              <a:rPr lang="en-GB" sz="3200" b="1" i="1" u="sng" kern="0" dirty="0">
                <a:solidFill>
                  <a:schemeClr val="bg2"/>
                </a:solidFill>
                <a:latin typeface="Calibri" pitchFamily="34" charset="0"/>
              </a:rPr>
              <a:t>E</a:t>
            </a:r>
            <a:r>
              <a:rPr lang="en-GB" sz="3200" b="1" i="1" kern="0" dirty="0">
                <a:solidFill>
                  <a:schemeClr val="bg2"/>
                </a:solidFill>
                <a:latin typeface="Calibri" pitchFamily="34" charset="0"/>
              </a:rPr>
              <a:t>xplorer</a:t>
            </a:r>
            <a:r>
              <a:rPr lang="en-GB" sz="3200" b="1" i="1" kern="0" dirty="0" smtClean="0">
                <a:solidFill>
                  <a:schemeClr val="bg2"/>
                </a:solidFill>
                <a:latin typeface="Calibri" pitchFamily="34" charset="0"/>
              </a:rPr>
              <a:t>)</a:t>
            </a:r>
          </a:p>
          <a:p>
            <a:pPr marL="800100" lvl="1" indent="-342900" fontAlgn="base"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3200" b="1" kern="0" dirty="0" smtClean="0">
                <a:solidFill>
                  <a:schemeClr val="bg2"/>
                </a:solidFill>
                <a:latin typeface="Calibri" pitchFamily="34" charset="0"/>
              </a:rPr>
              <a:t>Radiation Environment (electrons)</a:t>
            </a:r>
          </a:p>
          <a:p>
            <a:pPr marL="800100" lvl="1" indent="-342900" fontAlgn="base"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3200" b="1" kern="0" dirty="0" smtClean="0">
                <a:solidFill>
                  <a:schemeClr val="bg2"/>
                </a:solidFill>
                <a:latin typeface="Calibri" pitchFamily="34" charset="0"/>
              </a:rPr>
              <a:t>Challenges at higher electron energies</a:t>
            </a:r>
          </a:p>
          <a:p>
            <a:pPr marL="342900" indent="-342900" fontAlgn="base"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3200" b="1" kern="0" dirty="0" smtClean="0">
                <a:solidFill>
                  <a:schemeClr val="bg2"/>
                </a:solidFill>
                <a:latin typeface="Calibri" pitchFamily="34" charset="0"/>
              </a:rPr>
              <a:t>Beam and test requirements</a:t>
            </a:r>
          </a:p>
          <a:p>
            <a:pPr marL="342900" indent="-342900" fontAlgn="base"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3200" b="1" kern="0" dirty="0" smtClean="0">
                <a:solidFill>
                  <a:schemeClr val="bg2"/>
                </a:solidFill>
                <a:latin typeface="Calibri" pitchFamily="34" charset="0"/>
              </a:rPr>
              <a:t>Main interest/options and timeline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27584" y="-99392"/>
            <a:ext cx="7620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Overview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065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196" name="Picture 4" descr="http://4.bp.blogspot.com/-Tp7iR7h3O68/UxfGq2cJFDI/AAAAAAAAZ7I/yuAxDi5dA_s/s1600/nws10_1moonstruck_273217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58748"/>
            <a:ext cx="6621880" cy="479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27584" y="-99392"/>
            <a:ext cx="7620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The JUICE</a:t>
            </a:r>
            <a:r>
              <a:rPr kumimoji="0" lang="en-US" sz="54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Mission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-37270" y="692696"/>
            <a:ext cx="9181270" cy="158417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Characterise Ganymede, Europa and </a:t>
            </a:r>
            <a:r>
              <a:rPr lang="en-GB" sz="2000" dirty="0" err="1"/>
              <a:t>Callisto</a:t>
            </a:r>
            <a:r>
              <a:rPr lang="en-GB" sz="2000" dirty="0"/>
              <a:t> as planetary objects and potential habitats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Explore the Jupiter system as an archetype for gas giants</a:t>
            </a:r>
            <a:endParaRPr lang="en-GB" sz="2000" b="1" kern="0" dirty="0" smtClean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68344" y="6309320"/>
            <a:ext cx="147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© ESA 2013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98384788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6864" cy="500066"/>
          </a:xfrm>
        </p:spPr>
        <p:txBody>
          <a:bodyPr/>
          <a:lstStyle/>
          <a:p>
            <a:r>
              <a:rPr lang="en-GB" sz="4000" dirty="0" smtClean="0"/>
              <a:t>Radiation Environment: electrons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466850"/>
            <a:ext cx="722947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-37270" y="692696"/>
            <a:ext cx="9361040" cy="585791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r>
              <a:rPr lang="en-GB" b="1" u="sng" kern="0" dirty="0">
                <a:latin typeface="Calibri" pitchFamily="34" charset="0"/>
              </a:rPr>
              <a:t>Predicted average trapped electron flux per phase of the JUICE mission. </a:t>
            </a:r>
            <a:endParaRPr lang="en-GB" sz="1600" b="1" kern="0" dirty="0">
              <a:latin typeface="Calibri" pitchFamily="34" charset="0"/>
            </a:endParaRPr>
          </a:p>
          <a:p>
            <a:pPr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endParaRPr lang="en-GB" sz="1050" b="1" kern="0" dirty="0" smtClean="0">
              <a:solidFill>
                <a:schemeClr val="bg2"/>
              </a:solidFill>
              <a:latin typeface="Calibri" pitchFamily="34" charset="0"/>
            </a:endParaRPr>
          </a:p>
          <a:p>
            <a:pPr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endParaRPr lang="en-GB" sz="2000" b="1" kern="0" dirty="0">
              <a:solidFill>
                <a:schemeClr val="bg2"/>
              </a:solidFill>
              <a:latin typeface="Calibri" pitchFamily="34" charset="0"/>
            </a:endParaRPr>
          </a:p>
          <a:p>
            <a:pPr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endParaRPr lang="en-GB" sz="2000" b="1" kern="0" dirty="0" smtClean="0">
              <a:solidFill>
                <a:schemeClr val="bg2"/>
              </a:solidFill>
              <a:latin typeface="Calibri" pitchFamily="34" charset="0"/>
            </a:endParaRPr>
          </a:p>
          <a:p>
            <a:pPr marL="342900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4"/>
              </a:buBlip>
            </a:pPr>
            <a:endParaRPr lang="en-GB" sz="2800" b="1" kern="0" dirty="0" smtClean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436096" y="3501008"/>
            <a:ext cx="1152128" cy="1224136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2344" y="6117580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© ESA </a:t>
            </a:r>
            <a:r>
              <a:rPr lang="en-GB" i="1" dirty="0"/>
              <a:t>Mission </a:t>
            </a:r>
            <a:r>
              <a:rPr lang="en-GB" i="1" dirty="0" smtClean="0"/>
              <a:t>TEC-EES Specification</a:t>
            </a:r>
            <a:endParaRPr lang="en-GB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017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538288"/>
            <a:ext cx="693420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-37270" y="692696"/>
            <a:ext cx="9361040" cy="585791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r>
              <a:rPr lang="en-GB" b="1" u="sng" kern="0" dirty="0">
                <a:latin typeface="Calibri" pitchFamily="34" charset="0"/>
              </a:rPr>
              <a:t>Worst case electron </a:t>
            </a:r>
            <a:r>
              <a:rPr lang="en-GB" b="1" u="sng" kern="0" dirty="0" err="1">
                <a:latin typeface="Calibri" pitchFamily="34" charset="0"/>
              </a:rPr>
              <a:t>fluences</a:t>
            </a:r>
            <a:r>
              <a:rPr lang="en-GB" b="1" u="sng" kern="0" dirty="0">
                <a:latin typeface="Calibri" pitchFamily="34" charset="0"/>
              </a:rPr>
              <a:t> for the JUICE mission. </a:t>
            </a:r>
            <a:endParaRPr lang="en-GB" sz="1600" b="1" kern="0" dirty="0">
              <a:latin typeface="Calibri" pitchFamily="34" charset="0"/>
            </a:endParaRPr>
          </a:p>
          <a:p>
            <a:pPr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endParaRPr lang="en-GB" sz="1050" b="1" kern="0" dirty="0" smtClean="0">
              <a:solidFill>
                <a:schemeClr val="bg2"/>
              </a:solidFill>
              <a:latin typeface="Calibri" pitchFamily="34" charset="0"/>
            </a:endParaRPr>
          </a:p>
          <a:p>
            <a:pPr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endParaRPr lang="en-GB" sz="2000" b="1" kern="0" dirty="0">
              <a:solidFill>
                <a:schemeClr val="bg2"/>
              </a:solidFill>
              <a:latin typeface="Calibri" pitchFamily="34" charset="0"/>
            </a:endParaRPr>
          </a:p>
          <a:p>
            <a:pPr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endParaRPr lang="en-GB" sz="2000" b="1" kern="0" dirty="0" smtClean="0">
              <a:solidFill>
                <a:schemeClr val="bg2"/>
              </a:solidFill>
              <a:latin typeface="Calibri" pitchFamily="34" charset="0"/>
            </a:endParaRPr>
          </a:p>
          <a:p>
            <a:pPr marL="342900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4"/>
              </a:buBlip>
            </a:pPr>
            <a:endParaRPr lang="en-GB" sz="2800" b="1" kern="0" dirty="0" smtClean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436096" y="3068960"/>
            <a:ext cx="1656184" cy="1656184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2344" y="6117580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© ESA </a:t>
            </a:r>
            <a:r>
              <a:rPr lang="en-GB" i="1" dirty="0"/>
              <a:t>Mission </a:t>
            </a:r>
            <a:r>
              <a:rPr lang="en-GB" i="1" dirty="0" smtClean="0"/>
              <a:t>TEC-EES Specification</a:t>
            </a:r>
            <a:endParaRPr lang="en-GB" i="1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6864" cy="500066"/>
          </a:xfrm>
        </p:spPr>
        <p:txBody>
          <a:bodyPr/>
          <a:lstStyle/>
          <a:p>
            <a:r>
              <a:rPr lang="en-GB" sz="4000" dirty="0" smtClean="0"/>
              <a:t>Radiation Environment: electrons</a:t>
            </a:r>
            <a:endParaRPr lang="en-GB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017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83890"/>
            <a:ext cx="5832495" cy="5841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4576043" y="3702964"/>
            <a:ext cx="2304256" cy="2160240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96544" y="6300028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© ESA </a:t>
            </a:r>
            <a:r>
              <a:rPr lang="en-GB" i="1" dirty="0"/>
              <a:t>Mission </a:t>
            </a:r>
            <a:r>
              <a:rPr lang="en-GB" i="1" dirty="0" smtClean="0"/>
              <a:t>TEC-EES Specification</a:t>
            </a:r>
            <a:endParaRPr lang="en-GB" i="1" dirty="0"/>
          </a:p>
        </p:txBody>
      </p:sp>
      <p:sp>
        <p:nvSpPr>
          <p:cNvPr id="8" name="Title 6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6864" cy="500066"/>
          </a:xfrm>
        </p:spPr>
        <p:txBody>
          <a:bodyPr/>
          <a:lstStyle/>
          <a:p>
            <a:r>
              <a:rPr lang="en-GB" sz="4000" dirty="0" smtClean="0"/>
              <a:t>Radiation Environment: electrons</a:t>
            </a:r>
            <a:endParaRPr lang="en-GB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017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888" y="0"/>
            <a:ext cx="8229600" cy="792162"/>
          </a:xfrm>
        </p:spPr>
        <p:txBody>
          <a:bodyPr/>
          <a:lstStyle/>
          <a:p>
            <a:r>
              <a:rPr lang="en-US" sz="4800" dirty="0"/>
              <a:t>Electronics </a:t>
            </a:r>
            <a:r>
              <a:rPr lang="en-US" sz="4800" dirty="0" smtClean="0"/>
              <a:t>: Radiation </a:t>
            </a:r>
            <a:r>
              <a:rPr lang="en-US" sz="4800" dirty="0"/>
              <a:t>Effects</a:t>
            </a:r>
          </a:p>
        </p:txBody>
      </p:sp>
      <p:sp>
        <p:nvSpPr>
          <p:cNvPr id="26" name="Content Placeholder 4"/>
          <p:cNvSpPr txBox="1">
            <a:spLocks/>
          </p:cNvSpPr>
          <p:nvPr/>
        </p:nvSpPr>
        <p:spPr>
          <a:xfrm>
            <a:off x="366160" y="1052736"/>
            <a:ext cx="3551237" cy="4996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mbria"/>
              </a:rPr>
              <a:t>TID. Total Ionizing Dose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mbria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mbria"/>
              </a:rPr>
              <a:t>DD. Displacement damage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mbria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mbria"/>
              </a:rPr>
              <a:t> SEE. Single event effect</a:t>
            </a:r>
            <a:endParaRPr kumimoji="0" lang="en-US" sz="2400" b="1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mbria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mbria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mbria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mbria"/>
            </a:endParaRPr>
          </a:p>
        </p:txBody>
      </p:sp>
      <p:graphicFrame>
        <p:nvGraphicFramePr>
          <p:cNvPr id="27" name="Diagram 26"/>
          <p:cNvGraphicFramePr/>
          <p:nvPr>
            <p:extLst>
              <p:ext uri="{D42A27DB-BD31-4B8C-83A1-F6EECF244321}">
                <p14:modId xmlns:p14="http://schemas.microsoft.com/office/powerpoint/2010/main" val="4175169859"/>
              </p:ext>
            </p:extLst>
          </p:nvPr>
        </p:nvGraphicFramePr>
        <p:xfrm>
          <a:off x="2543919" y="149754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942" y="2504620"/>
            <a:ext cx="4095261" cy="16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571" y="2224640"/>
            <a:ext cx="2166778" cy="1910492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88" y="4356854"/>
            <a:ext cx="3040261" cy="1673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ounded Rectangle 4"/>
          <p:cNvSpPr/>
          <p:nvPr/>
        </p:nvSpPr>
        <p:spPr>
          <a:xfrm>
            <a:off x="3543824" y="2937116"/>
            <a:ext cx="1509146" cy="73711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58420" tIns="58420" rIns="58420" bIns="58420" numCol="1" spcCol="1270" anchor="ctr" anchorCtr="0">
            <a:noAutofit/>
          </a:bodyPr>
          <a:lstStyle/>
          <a:p>
            <a:pPr marL="0" marR="0" lvl="0" indent="0" algn="ctr" defTabSz="10223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</a:rPr>
              <a:t>Single Events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298397" y="4824429"/>
            <a:ext cx="2590800" cy="120032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</a:rPr>
              <a:t>Cumulative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Effects with time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Critical for injection lines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37141" y="1570689"/>
            <a:ext cx="194309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 defTabSz="457200"/>
            <a:r>
              <a:rPr lang="en-GB" dirty="0" smtClean="0">
                <a:solidFill>
                  <a:srgbClr val="FF0000"/>
                </a:solidFill>
                <a:latin typeface="Cambria"/>
              </a:rPr>
              <a:t>Stochastic</a:t>
            </a:r>
          </a:p>
          <a:p>
            <a:pPr algn="ctr" defTabSz="457200"/>
            <a:r>
              <a:rPr lang="en-GB" dirty="0" smtClean="0">
                <a:solidFill>
                  <a:prstClr val="black"/>
                </a:solidFill>
                <a:latin typeface="Cambria"/>
              </a:rPr>
              <a:t>Immediate effects</a:t>
            </a:r>
            <a:endParaRPr lang="en-GB" dirty="0">
              <a:solidFill>
                <a:prstClr val="black"/>
              </a:solidFill>
              <a:latin typeface="Cambria"/>
            </a:endParaRPr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697" y="4820381"/>
            <a:ext cx="1508923" cy="128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00808"/>
            <a:ext cx="5232258" cy="403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88" y="1723547"/>
            <a:ext cx="7800341" cy="4264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47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Fist experimental evidence of single event upset in 28 nm and 45 nm CMOS SRAMs produced by single energetic electrons</a:t>
            </a:r>
          </a:p>
          <a:p>
            <a:r>
              <a:rPr lang="en-US" dirty="0" smtClean="0"/>
              <a:t>Electrons generated through X-ray beam with maximum energy of 50 </a:t>
            </a:r>
            <a:r>
              <a:rPr lang="en-US" dirty="0" err="1" smtClean="0"/>
              <a:t>keV</a:t>
            </a:r>
            <a:endParaRPr lang="en-US" dirty="0" smtClean="0"/>
          </a:p>
          <a:p>
            <a:r>
              <a:rPr lang="en-US" dirty="0" smtClean="0"/>
              <a:t>Critical charge of 0.19 </a:t>
            </a:r>
            <a:r>
              <a:rPr lang="en-US" dirty="0" err="1" smtClean="0"/>
              <a:t>fC</a:t>
            </a:r>
            <a:r>
              <a:rPr lang="en-US" dirty="0" smtClean="0"/>
              <a:t> to 0.38 </a:t>
            </a:r>
            <a:r>
              <a:rPr lang="en-US" dirty="0" err="1" smtClean="0"/>
              <a:t>fC</a:t>
            </a:r>
            <a:r>
              <a:rPr lang="en-US" dirty="0" smtClean="0"/>
              <a:t>, corresponding to 4.3 to 8.6 </a:t>
            </a:r>
            <a:r>
              <a:rPr lang="en-US" dirty="0" err="1" smtClean="0"/>
              <a:t>keV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Electron-induced SEU in literature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4248472" cy="3206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28174"/>
            <a:ext cx="4090202" cy="3368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99657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King, M.P</a:t>
            </a:r>
            <a:r>
              <a:rPr lang="en-GB" sz="1600" dirty="0" smtClean="0">
                <a:solidFill>
                  <a:schemeClr val="bg2"/>
                </a:solidFill>
              </a:rPr>
              <a:t>. et al., "Electron-Induced </a:t>
            </a:r>
            <a:r>
              <a:rPr lang="en-GB" sz="1600" dirty="0">
                <a:solidFill>
                  <a:schemeClr val="bg2"/>
                </a:solidFill>
              </a:rPr>
              <a:t>Single-Event Upsets in Static Random Access Memory," Nuclear Science, IEEE Transactions on , vol.60, no.6, pp.4122,4129, Dec. 2013</a:t>
            </a:r>
          </a:p>
        </p:txBody>
      </p:sp>
    </p:spTree>
    <p:extLst>
      <p:ext uri="{BB962C8B-B14F-4D97-AF65-F5344CB8AC3E}">
        <p14:creationId xmlns:p14="http://schemas.microsoft.com/office/powerpoint/2010/main" val="68737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at higher energies (up to 20 MeV) using electron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Component under test is 45 nm internal embedded SRAM in commercial FPGA</a:t>
            </a:r>
          </a:p>
          <a:p>
            <a:r>
              <a:rPr lang="en-US" dirty="0" smtClean="0"/>
              <a:t>Further characterizations with higher electron energy are conceivable if an appropriate electron facility is found</a:t>
            </a:r>
          </a:p>
          <a:p>
            <a:r>
              <a:rPr lang="en-US" dirty="0" smtClean="0"/>
              <a:t>Geant4 modeling: charge deposition is generated through ionization of (</a:t>
            </a:r>
            <a:r>
              <a:rPr lang="en-US" dirty="0" err="1" smtClean="0"/>
              <a:t>i</a:t>
            </a:r>
            <a:r>
              <a:rPr lang="en-US" dirty="0" smtClean="0"/>
              <a:t>) primary and secondary electrons (main contribution) and  (ii) recoils from electron-nucleus collisions</a:t>
            </a:r>
          </a:p>
          <a:p>
            <a:r>
              <a:rPr lang="en-US" dirty="0" smtClean="0"/>
              <a:t>The worst-case SEU rate calculation for the JUICE mission is </a:t>
            </a:r>
            <a:r>
              <a:rPr lang="en-US" b="1" dirty="0" smtClean="0">
                <a:latin typeface="Times New Roman"/>
                <a:cs typeface="Times New Roman"/>
              </a:rPr>
              <a:t>~</a:t>
            </a:r>
            <a:r>
              <a:rPr lang="en-US" dirty="0" smtClean="0"/>
              <a:t>20 SEUs per day and device  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Electron-induced SEU in </a:t>
            </a:r>
            <a:r>
              <a:rPr lang="en-US" dirty="0" smtClean="0"/>
              <a:t>literature (II)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36" y="3933056"/>
            <a:ext cx="4164385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92080" y="4293096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Samaras, </a:t>
            </a:r>
            <a:r>
              <a:rPr lang="en-GB" sz="1600" dirty="0" smtClean="0">
                <a:solidFill>
                  <a:schemeClr val="bg2"/>
                </a:solidFill>
              </a:rPr>
              <a:t>A. et al., "Experimental </a:t>
            </a:r>
            <a:r>
              <a:rPr lang="en-GB" sz="1600" dirty="0">
                <a:solidFill>
                  <a:schemeClr val="bg2"/>
                </a:solidFill>
              </a:rPr>
              <a:t>Characterization and Simulation of Electron-Induced SEU in 45-nm CMOS Technology," </a:t>
            </a:r>
            <a:r>
              <a:rPr lang="en-GB" sz="1600" i="1" dirty="0">
                <a:solidFill>
                  <a:schemeClr val="bg2"/>
                </a:solidFill>
              </a:rPr>
              <a:t>Nuclear Science, IEEE Transactions on</a:t>
            </a:r>
            <a:r>
              <a:rPr lang="en-GB" sz="1600" dirty="0">
                <a:solidFill>
                  <a:schemeClr val="bg2"/>
                </a:solidFill>
              </a:rPr>
              <a:t> , vol.61, no.6, pp.3055,3060, Dec. 2014</a:t>
            </a:r>
          </a:p>
        </p:txBody>
      </p:sp>
    </p:spTree>
    <p:extLst>
      <p:ext uri="{BB962C8B-B14F-4D97-AF65-F5344CB8AC3E}">
        <p14:creationId xmlns:p14="http://schemas.microsoft.com/office/powerpoint/2010/main" val="204868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AVESELECTION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AVESELECTION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AVESELECTION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AVESELECTION" val="True"/>
</p:tagLst>
</file>

<file path=ppt/theme/theme1.xml><?xml version="1.0" encoding="utf-8"?>
<a:theme xmlns:a="http://schemas.openxmlformats.org/drawingml/2006/main" name="Chamonix-EHB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Chamonix-EBH_v7</Template>
  <TotalTime>28625</TotalTime>
  <Words>486</Words>
  <Application>Microsoft Office PowerPoint</Application>
  <PresentationFormat>On-screen Show (4:3)</PresentationFormat>
  <Paragraphs>115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Chamonix-EHB</vt:lpstr>
      <vt:lpstr>Radiation Testing  with CALIFES</vt:lpstr>
      <vt:lpstr>PowerPoint Presentation</vt:lpstr>
      <vt:lpstr>PowerPoint Presentation</vt:lpstr>
      <vt:lpstr>Radiation Environment: electrons</vt:lpstr>
      <vt:lpstr>Radiation Environment: electrons</vt:lpstr>
      <vt:lpstr>Radiation Environment: electrons</vt:lpstr>
      <vt:lpstr>Electronics : Radiation Effects</vt:lpstr>
      <vt:lpstr>Electron-induced SEU in literature</vt:lpstr>
      <vt:lpstr>Electron-induced SEU in literature (II)</vt:lpstr>
      <vt:lpstr>Electron LET in silicon</vt:lpstr>
      <vt:lpstr>The ESA Juice Mission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for IC Contract December 1st 2009  EN-STI-2009-279-IC   Markus Brugger</dc:title>
  <dc:creator>Markus Brugger</dc:creator>
  <cp:lastModifiedBy>Ruben Garcia Alia</cp:lastModifiedBy>
  <cp:revision>1214</cp:revision>
  <dcterms:created xsi:type="dcterms:W3CDTF">2009-11-21T10:54:46Z</dcterms:created>
  <dcterms:modified xsi:type="dcterms:W3CDTF">2015-01-27T13:42:25Z</dcterms:modified>
</cp:coreProperties>
</file>