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3" r:id="rId3"/>
  </p:sldMasterIdLst>
  <p:notesMasterIdLst>
    <p:notesMasterId r:id="rId30"/>
  </p:notesMasterIdLst>
  <p:sldIdLst>
    <p:sldId id="256" r:id="rId4"/>
    <p:sldId id="257" r:id="rId5"/>
    <p:sldId id="280" r:id="rId6"/>
    <p:sldId id="259" r:id="rId7"/>
    <p:sldId id="281" r:id="rId8"/>
    <p:sldId id="282" r:id="rId9"/>
    <p:sldId id="260" r:id="rId10"/>
    <p:sldId id="261" r:id="rId11"/>
    <p:sldId id="276" r:id="rId12"/>
    <p:sldId id="262" r:id="rId13"/>
    <p:sldId id="283" r:id="rId14"/>
    <p:sldId id="270" r:id="rId15"/>
    <p:sldId id="272" r:id="rId16"/>
    <p:sldId id="273" r:id="rId17"/>
    <p:sldId id="265" r:id="rId18"/>
    <p:sldId id="266" r:id="rId19"/>
    <p:sldId id="284" r:id="rId20"/>
    <p:sldId id="277" r:id="rId21"/>
    <p:sldId id="286" r:id="rId22"/>
    <p:sldId id="285" r:id="rId23"/>
    <p:sldId id="289" r:id="rId24"/>
    <p:sldId id="269" r:id="rId25"/>
    <p:sldId id="279" r:id="rId26"/>
    <p:sldId id="278" r:id="rId27"/>
    <p:sldId id="287" r:id="rId28"/>
    <p:sldId id="28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90" y="-3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BE047C-DCA6-466C-86D0-0945ED8654D2}" type="datetimeFigureOut">
              <a:rPr lang="en-GB" smtClean="0"/>
              <a:t>27/01/2015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7CA6AB-CB18-4E8A-9D50-22456B5AAD58}" type="slidenum">
              <a:rPr lang="en-GB" smtClean="0"/>
              <a:t>‹#›</a:t>
            </a:fld>
            <a:endParaRPr lang="en-GB"/>
          </a:p>
        </p:txBody>
      </p:sp>
    </p:spTree>
    <p:extLst>
      <p:ext uri="{BB962C8B-B14F-4D97-AF65-F5344CB8AC3E}">
        <p14:creationId xmlns:p14="http://schemas.microsoft.com/office/powerpoint/2010/main" val="3166169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p:cNvSpPr>
          <p:nvPr>
            <p:ph type="sldImg"/>
          </p:nvPr>
        </p:nvSpPr>
        <p:spPr bwMode="auto">
          <a:xfrm>
            <a:off x="1144588" y="685800"/>
            <a:ext cx="4570412" cy="3429000"/>
          </a:xfrm>
          <a:prstGeom prst="rect">
            <a:avLst/>
          </a:prstGeom>
          <a:noFill/>
          <a:ln w="12700">
            <a:solidFill>
              <a:srgbClr val="000000"/>
            </a:solidFill>
            <a:miter lim="800000"/>
            <a:headEnd/>
            <a:tailEnd/>
          </a:ln>
        </p:spPr>
      </p:sp>
      <p:sp>
        <p:nvSpPr>
          <p:cNvPr id="7171" name="Notes Placeholder 2"/>
          <p:cNvSpPr>
            <a:spLocks noGrp="1"/>
          </p:cNvSpPr>
          <p:nvPr>
            <p:ph type="body" idx="1"/>
          </p:nvPr>
        </p:nvSpPr>
        <p:spPr bwMode="auto">
          <a:xfrm>
            <a:off x="686098" y="4343704"/>
            <a:ext cx="5485805" cy="4113892"/>
          </a:xfrm>
          <a:prstGeom prst="rect">
            <a:avLst/>
          </a:prstGeom>
          <a:noFill/>
          <a:ln>
            <a:miter lim="800000"/>
            <a:headEnd/>
            <a:tailEnd/>
          </a:ln>
        </p:spPr>
        <p:txBody>
          <a:bodyPr>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7CA6AB-CB18-4E8A-9D50-22456B5AAD58}" type="slidenum">
              <a:rPr lang="en-GB" smtClean="0"/>
              <a:t>16</a:t>
            </a:fld>
            <a:endParaRPr lang="en-GB"/>
          </a:p>
        </p:txBody>
      </p:sp>
    </p:spTree>
    <p:extLst>
      <p:ext uri="{BB962C8B-B14F-4D97-AF65-F5344CB8AC3E}">
        <p14:creationId xmlns:p14="http://schemas.microsoft.com/office/powerpoint/2010/main" val="3225010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B700B8-0E95-471F-B7B7-F643330C3CDF}" type="datetimeFigureOut">
              <a:rPr lang="en-GB" smtClean="0"/>
              <a:t>27/01/2015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2779639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700B8-0E95-471F-B7B7-F643330C3CDF}" type="datetimeFigureOut">
              <a:rPr lang="en-GB" smtClean="0"/>
              <a:t>27/01/2015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1900449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700B8-0E95-471F-B7B7-F643330C3CDF}" type="datetimeFigureOut">
              <a:rPr lang="en-GB" smtClean="0"/>
              <a:t>27/01/2015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1753862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pPr>
              <a:defRPr/>
            </a:pPr>
            <a:fld id="{EA8C3506-B310-1643-A589-9ACE1E159FB2}" type="slidenum">
              <a:rPr lang="en-US">
                <a:solidFill>
                  <a:srgbClr val="FFFFFF"/>
                </a:solidFill>
              </a:rPr>
              <a:pPr>
                <a:defRPr/>
              </a:pPr>
              <a:t>‹#›</a:t>
            </a:fld>
            <a:r>
              <a:rPr lang="en-US">
                <a:solidFill>
                  <a:srgbClr val="FFFFFF"/>
                </a:solidFill>
              </a:rPr>
              <a:t>/67</a:t>
            </a:r>
          </a:p>
        </p:txBody>
      </p:sp>
    </p:spTree>
    <p:extLst>
      <p:ext uri="{BB962C8B-B14F-4D97-AF65-F5344CB8AC3E}">
        <p14:creationId xmlns:p14="http://schemas.microsoft.com/office/powerpoint/2010/main" val="3592260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pPr>
              <a:defRPr/>
            </a:pPr>
            <a:endParaRPr lang="en-US">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pPr>
              <a:defRPr/>
            </a:pPr>
            <a:fld id="{E2885E9B-D646-924E-8095-5FFF41FB1237}" type="slidenum">
              <a:rPr lang="en-US">
                <a:solidFill>
                  <a:srgbClr val="FFFFFF"/>
                </a:solidFill>
              </a:rPr>
              <a:pPr>
                <a:defRPr/>
              </a:pPr>
              <a:t>‹#›</a:t>
            </a:fld>
            <a:r>
              <a:rPr lang="en-US">
                <a:solidFill>
                  <a:srgbClr val="FFFFFF"/>
                </a:solidFill>
              </a:rPr>
              <a:t>/67</a:t>
            </a:r>
          </a:p>
        </p:txBody>
      </p:sp>
    </p:spTree>
    <p:extLst>
      <p:ext uri="{BB962C8B-B14F-4D97-AF65-F5344CB8AC3E}">
        <p14:creationId xmlns:p14="http://schemas.microsoft.com/office/powerpoint/2010/main" val="2892298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A53E041-36FD-428F-8883-84D0C272A4DA}"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7010400" y="6453336"/>
            <a:ext cx="2133600" cy="365125"/>
          </a:xfrm>
        </p:spPr>
        <p:txBody>
          <a:bodyPr/>
          <a:lstStyle/>
          <a:p>
            <a:fld id="{B8748700-F400-47FE-8D65-6CF498372F24}" type="slidenum">
              <a:rPr lang="en-GB" smtClean="0">
                <a:solidFill>
                  <a:prstClr val="black">
                    <a:tint val="75000"/>
                  </a:prstClr>
                </a:solidFill>
              </a:rPr>
              <a:pPr/>
              <a:t>‹#›</a:t>
            </a:fld>
            <a:endParaRPr lang="en-GB" dirty="0">
              <a:solidFill>
                <a:prstClr val="black">
                  <a:tint val="75000"/>
                </a:prstClr>
              </a:solidFill>
            </a:endParaRPr>
          </a:p>
        </p:txBody>
      </p:sp>
      <p:sp>
        <p:nvSpPr>
          <p:cNvPr id="7" name="Rectangle 6"/>
          <p:cNvSpPr/>
          <p:nvPr userDrawn="1"/>
        </p:nvSpPr>
        <p:spPr>
          <a:xfrm>
            <a:off x="0" y="0"/>
            <a:ext cx="10750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283132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06090"/>
          </a:xfrm>
        </p:spPr>
        <p:txBody>
          <a:bodyPr>
            <a:normAutofit/>
          </a:bodyPr>
          <a:lstStyle>
            <a:lvl1pPr>
              <a:defRPr sz="2800">
                <a:solidFill>
                  <a:srgbClr val="00B0F0"/>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E0139C-9FC0-4F27-9FA7-A9B9EE933CE2}"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7014355" y="6482281"/>
            <a:ext cx="2133600" cy="365125"/>
          </a:xfrm>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
        <p:nvSpPr>
          <p:cNvPr id="7" name="Rectangle 6"/>
          <p:cNvSpPr/>
          <p:nvPr userDrawn="1"/>
        </p:nvSpPr>
        <p:spPr>
          <a:xfrm>
            <a:off x="0" y="0"/>
            <a:ext cx="10750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867644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EAC73C-F84D-4896-8309-D9D074C51912}"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9723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30F4B6-0811-432B-8B8F-54F8485235EE}" type="datetime1">
              <a:rPr lang="en-GB" smtClean="0">
                <a:solidFill>
                  <a:prstClr val="black">
                    <a:tint val="75000"/>
                  </a:prstClr>
                </a:solidFill>
              </a:rPr>
              <a:pPr/>
              <a:t>27/01/2015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98465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913BA86-82DA-40FC-BF26-C97C17890264}" type="datetime1">
              <a:rPr lang="en-GB" smtClean="0">
                <a:solidFill>
                  <a:prstClr val="black">
                    <a:tint val="75000"/>
                  </a:prstClr>
                </a:solidFill>
              </a:rPr>
              <a:pPr/>
              <a:t>27/01/2015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07006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BB52D3-B25E-4F30-A6F6-45C3F86C9EB3}" type="datetime1">
              <a:rPr lang="en-GB" smtClean="0">
                <a:solidFill>
                  <a:prstClr val="black">
                    <a:tint val="75000"/>
                  </a:prstClr>
                </a:solidFill>
              </a:rPr>
              <a:pPr/>
              <a:t>27/01/2015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95066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700B8-0E95-471F-B7B7-F643330C3CDF}" type="datetimeFigureOut">
              <a:rPr lang="en-GB" smtClean="0"/>
              <a:t>27/01/2015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1495193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E4A12-000A-445A-87B6-414048B43845}" type="datetime1">
              <a:rPr lang="en-GB" smtClean="0">
                <a:solidFill>
                  <a:prstClr val="black">
                    <a:tint val="75000"/>
                  </a:prstClr>
                </a:solidFill>
              </a:rPr>
              <a:pPr/>
              <a:t>27/01/2015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95547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FE7AA0-02EC-4386-91FC-BB3FD4327B8F}" type="datetime1">
              <a:rPr lang="en-GB" smtClean="0">
                <a:solidFill>
                  <a:prstClr val="black">
                    <a:tint val="75000"/>
                  </a:prstClr>
                </a:solidFill>
              </a:rPr>
              <a:pPr/>
              <a:t>27/01/2015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683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17C26-B1CC-49A2-AD45-1AF26D6D89AC}" type="datetime1">
              <a:rPr lang="en-GB" smtClean="0">
                <a:solidFill>
                  <a:prstClr val="black">
                    <a:tint val="75000"/>
                  </a:prstClr>
                </a:solidFill>
              </a:rPr>
              <a:pPr/>
              <a:t>27/01/2015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8875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A867EF-8DC3-4A73-AFF8-0E0ED72580E0}"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631818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D20A69-8B8A-488E-AF14-17B34DC84FE3}"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9639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700B8-0E95-471F-B7B7-F643330C3CDF}" type="datetimeFigureOut">
              <a:rPr lang="en-GB" smtClean="0"/>
              <a:t>27/01/2015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807415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B700B8-0E95-471F-B7B7-F643330C3CDF}" type="datetimeFigureOut">
              <a:rPr lang="en-GB" smtClean="0"/>
              <a:t>27/01/2015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3593988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B700B8-0E95-471F-B7B7-F643330C3CDF}" type="datetimeFigureOut">
              <a:rPr lang="en-GB" smtClean="0"/>
              <a:t>27/01/2015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254399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B700B8-0E95-471F-B7B7-F643330C3CDF}" type="datetimeFigureOut">
              <a:rPr lang="en-GB" smtClean="0"/>
              <a:t>27/01/2015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2255513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700B8-0E95-471F-B7B7-F643330C3CDF}" type="datetimeFigureOut">
              <a:rPr lang="en-GB" smtClean="0"/>
              <a:t>27/01/2015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1065269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700B8-0E95-471F-B7B7-F643330C3CDF}" type="datetimeFigureOut">
              <a:rPr lang="en-GB" smtClean="0"/>
              <a:t>27/01/2015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2254598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700B8-0E95-471F-B7B7-F643330C3CDF}" type="datetimeFigureOut">
              <a:rPr lang="en-GB" smtClean="0"/>
              <a:t>27/01/2015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73E4DC-59FF-4F71-BD41-BC27A929CE53}" type="slidenum">
              <a:rPr lang="en-GB" smtClean="0"/>
              <a:t>‹#›</a:t>
            </a:fld>
            <a:endParaRPr lang="en-GB"/>
          </a:p>
        </p:txBody>
      </p:sp>
    </p:spTree>
    <p:extLst>
      <p:ext uri="{BB962C8B-B14F-4D97-AF65-F5344CB8AC3E}">
        <p14:creationId xmlns:p14="http://schemas.microsoft.com/office/powerpoint/2010/main" val="820679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B700B8-0E95-471F-B7B7-F643330C3CDF}" type="datetimeFigureOut">
              <a:rPr lang="en-GB" smtClean="0"/>
              <a:t>27/01/2015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73E4DC-59FF-4F71-BD41-BC27A929CE53}" type="slidenum">
              <a:rPr lang="en-GB" smtClean="0"/>
              <a:t>‹#›</a:t>
            </a:fld>
            <a:endParaRPr lang="en-GB"/>
          </a:p>
        </p:txBody>
      </p:sp>
      <p:sp>
        <p:nvSpPr>
          <p:cNvPr id="7" name="Rectangle 6"/>
          <p:cNvSpPr/>
          <p:nvPr userDrawn="1"/>
        </p:nvSpPr>
        <p:spPr>
          <a:xfrm>
            <a:off x="0" y="0"/>
            <a:ext cx="179512"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371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828800" y="466725"/>
            <a:ext cx="6629400"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0" y="6477000"/>
            <a:ext cx="914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buClrTx/>
              <a:buSzTx/>
              <a:buFontTx/>
              <a:buNone/>
              <a:defRPr sz="1000" b="0" smtClean="0">
                <a:solidFill>
                  <a:schemeClr val="tx1"/>
                </a:solidFill>
                <a:latin typeface="Times New Roman" pitchFamily="-106" charset="0"/>
              </a:defRPr>
            </a:lvl1pPr>
          </a:lstStyle>
          <a:p>
            <a:pPr eaLnBrk="0" fontAlgn="base" hangingPunct="0">
              <a:spcAft>
                <a:spcPct val="0"/>
              </a:spcAft>
              <a:defRPr/>
            </a:pPr>
            <a:endParaRPr lang="en-US" dirty="0">
              <a:solidFill>
                <a:srgbClr val="FFFFFF"/>
              </a:solidFill>
            </a:endParaRPr>
          </a:p>
        </p:txBody>
      </p:sp>
      <p:sp>
        <p:nvSpPr>
          <p:cNvPr id="1030" name="Rectangle 6"/>
          <p:cNvSpPr>
            <a:spLocks noGrp="1" noChangeArrowheads="1"/>
          </p:cNvSpPr>
          <p:nvPr>
            <p:ph type="sldNum" sz="quarter" idx="4"/>
          </p:nvPr>
        </p:nvSpPr>
        <p:spPr bwMode="auto">
          <a:xfrm>
            <a:off x="8305800" y="6477000"/>
            <a:ext cx="609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buClrTx/>
              <a:buSzTx/>
              <a:buFontTx/>
              <a:buNone/>
              <a:defRPr sz="1400" b="0">
                <a:solidFill>
                  <a:schemeClr val="tx1"/>
                </a:solidFill>
                <a:latin typeface="Times New Roman" pitchFamily="-106" charset="0"/>
              </a:defRPr>
            </a:lvl1pPr>
          </a:lstStyle>
          <a:p>
            <a:pPr eaLnBrk="0" fontAlgn="base" hangingPunct="0">
              <a:spcAft>
                <a:spcPct val="0"/>
              </a:spcAft>
              <a:defRPr/>
            </a:pPr>
            <a:fld id="{E82C27FD-4276-6147-A1A0-4923665E7708}" type="slidenum">
              <a:rPr lang="en-US">
                <a:solidFill>
                  <a:srgbClr val="FFFFFF"/>
                </a:solidFill>
              </a:rPr>
              <a:pPr eaLnBrk="0" fontAlgn="base" hangingPunct="0">
                <a:spcAft>
                  <a:spcPct val="0"/>
                </a:spcAft>
                <a:defRPr/>
              </a:pPr>
              <a:t>‹#›</a:t>
            </a:fld>
            <a:r>
              <a:rPr lang="en-US" dirty="0">
                <a:solidFill>
                  <a:srgbClr val="FFFFFF"/>
                </a:solidFill>
              </a:rPr>
              <a:t>    </a:t>
            </a:r>
          </a:p>
        </p:txBody>
      </p:sp>
    </p:spTree>
    <p:extLst>
      <p:ext uri="{BB962C8B-B14F-4D97-AF65-F5344CB8AC3E}">
        <p14:creationId xmlns:p14="http://schemas.microsoft.com/office/powerpoint/2010/main" val="1901877268"/>
      </p:ext>
    </p:extLst>
  </p:cSld>
  <p:clrMap bg1="dk2" tx1="lt1" bg2="dk1" tx2="lt2" accent1="accent1" accent2="accent2" accent3="accent3" accent4="accent4" accent5="accent5" accent6="accent6" hlink="hlink" folHlink="folHlink"/>
  <p:sldLayoutIdLst>
    <p:sldLayoutId id="2147483661" r:id="rId1"/>
    <p:sldLayoutId id="2147483662" r:id="rId2"/>
  </p:sldLayoutIdLst>
  <p:hf sldNum="0" hdr="0" ftr="0" dt="0"/>
  <p:txStyles>
    <p:titleStyle>
      <a:lvl1pPr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ea typeface="ＭＳ Ｐゴシック" pitchFamily="-106" charset="-128"/>
          <a:cs typeface="ＭＳ Ｐゴシック" pitchFamily="-106" charset="-128"/>
        </a:defRPr>
      </a:lvl5pPr>
      <a:lvl6pPr marL="457200"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defRPr>
      </a:lvl6pPr>
      <a:lvl7pPr marL="914400"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defRPr>
      </a:lvl7pPr>
      <a:lvl8pPr marL="1371600"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defRPr>
      </a:lvl8pPr>
      <a:lvl9pPr marL="1828800" algn="l" rtl="0" eaLnBrk="0" fontAlgn="base" hangingPunct="0">
        <a:spcBef>
          <a:spcPct val="0"/>
        </a:spcBef>
        <a:spcAft>
          <a:spcPct val="0"/>
        </a:spcAft>
        <a:defRPr sz="4400" b="1">
          <a:solidFill>
            <a:schemeClr val="hlink"/>
          </a:solidFill>
          <a:effectLst>
            <a:outerShdw blurRad="38100" dist="38100" dir="2700000" algn="tl">
              <a:srgbClr val="000000"/>
            </a:outerShdw>
          </a:effectLst>
          <a:latin typeface="Arial" pitchFamily="-106"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106" charset="2"/>
        <a:buChar char="u"/>
        <a:defRPr sz="2800" b="1">
          <a:solidFill>
            <a:schemeClr val="tx1"/>
          </a:solidFill>
          <a:latin typeface="+mn-lt"/>
          <a:ea typeface="ＭＳ Ｐゴシック" pitchFamily="-106" charset="-128"/>
          <a:cs typeface="ＭＳ Ｐゴシック" pitchFamily="-106" charset="-128"/>
        </a:defRPr>
      </a:lvl1pPr>
      <a:lvl2pPr marL="742950" indent="-285750" algn="l" rtl="0" eaLnBrk="0" fontAlgn="base" hangingPunct="0">
        <a:spcBef>
          <a:spcPct val="20000"/>
        </a:spcBef>
        <a:spcAft>
          <a:spcPct val="0"/>
        </a:spcAft>
        <a:buClr>
          <a:schemeClr val="tx2"/>
        </a:buClr>
        <a:buSzPct val="75000"/>
        <a:buFont typeface="Monotype Sorts" pitchFamily="-106" charset="2"/>
        <a:buChar char="u"/>
        <a:defRPr sz="2000" b="1">
          <a:solidFill>
            <a:schemeClr val="hlink"/>
          </a:solidFill>
          <a:latin typeface="+mn-lt"/>
          <a:ea typeface="ＭＳ Ｐゴシック" pitchFamily="-106" charset="-128"/>
        </a:defRPr>
      </a:lvl2pPr>
      <a:lvl3pPr marL="11430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hlink"/>
          </a:solidFill>
          <a:latin typeface="+mn-lt"/>
          <a:ea typeface="ＭＳ Ｐゴシック" pitchFamily="-106" charset="-128"/>
        </a:defRPr>
      </a:lvl3pPr>
      <a:lvl4pPr marL="1600200" indent="-228600" algn="l" rtl="0" eaLnBrk="0" fontAlgn="base" hangingPunct="0">
        <a:spcBef>
          <a:spcPct val="20000"/>
        </a:spcBef>
        <a:spcAft>
          <a:spcPct val="0"/>
        </a:spcAft>
        <a:buClr>
          <a:schemeClr val="tx1"/>
        </a:buClr>
        <a:buSzPct val="65000"/>
        <a:buFont typeface="Monotype Sorts" pitchFamily="-106" charset="2"/>
        <a:buChar char="u"/>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tx1"/>
          </a:solidFill>
          <a:latin typeface="+mn-lt"/>
          <a:ea typeface="ＭＳ Ｐゴシック" pitchFamily="-106" charset="-128"/>
        </a:defRPr>
      </a:lvl5pPr>
      <a:lvl6pPr marL="25146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lr>
          <a:schemeClr val="tx2"/>
        </a:buClr>
        <a:buSzPct val="65000"/>
        <a:buFont typeface="Monotype Sorts" pitchFamily="-106" charset="2"/>
        <a:buChar char="u"/>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9224EE-F0BA-4267-916B-3E8CF57A887B}" type="datetime1">
              <a:rPr lang="en-GB" smtClean="0">
                <a:solidFill>
                  <a:prstClr val="black">
                    <a:tint val="75000"/>
                  </a:prstClr>
                </a:solidFill>
              </a:rPr>
              <a:pPr/>
              <a:t>27/01/2015</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748700-F400-47FE-8D65-6CF498372F2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9771505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3.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jpeg"/><Relationship Id="rId3" Type="http://schemas.openxmlformats.org/officeDocument/2006/relationships/image" Target="../media/image20.jpe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jpe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emf"/><Relationship Id="rId5" Type="http://schemas.openxmlformats.org/officeDocument/2006/relationships/image" Target="../media/image22.jpe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jpeg"/><Relationship Id="rId9" Type="http://schemas.openxmlformats.org/officeDocument/2006/relationships/image" Target="../media/image26.jpeg"/><Relationship Id="rId14"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5.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8" y="908720"/>
            <a:ext cx="7772400" cy="1470025"/>
          </a:xfrm>
        </p:spPr>
        <p:txBody>
          <a:bodyPr>
            <a:noAutofit/>
          </a:bodyPr>
          <a:lstStyle/>
          <a:p>
            <a:r>
              <a:rPr lang="en-US" sz="3200" dirty="0" smtClean="0"/>
              <a:t>Potential </a:t>
            </a:r>
            <a:r>
              <a:rPr lang="en-US" sz="3200" dirty="0" smtClean="0"/>
              <a:t>of using CALIFES or CTF3 </a:t>
            </a:r>
            <a:r>
              <a:rPr lang="en-US" sz="3200" dirty="0" smtClean="0"/>
              <a:t>electron </a:t>
            </a:r>
            <a:r>
              <a:rPr lang="en-US" sz="3200" dirty="0" smtClean="0"/>
              <a:t>beam for </a:t>
            </a:r>
            <a:r>
              <a:rPr lang="en-US" sz="3200" dirty="0" smtClean="0"/>
              <a:t>LHC complex impedance </a:t>
            </a:r>
            <a:r>
              <a:rPr lang="en-US" sz="3200" dirty="0" smtClean="0"/>
              <a:t>studies</a:t>
            </a:r>
            <a:endParaRPr lang="en-GB" sz="3200" dirty="0"/>
          </a:p>
        </p:txBody>
      </p:sp>
      <p:sp>
        <p:nvSpPr>
          <p:cNvPr id="3" name="Subtitle 2"/>
          <p:cNvSpPr>
            <a:spLocks noGrp="1"/>
          </p:cNvSpPr>
          <p:nvPr>
            <p:ph type="subTitle" idx="1"/>
          </p:nvPr>
        </p:nvSpPr>
        <p:spPr>
          <a:xfrm>
            <a:off x="899592" y="3284984"/>
            <a:ext cx="7560840" cy="1752600"/>
          </a:xfrm>
        </p:spPr>
        <p:txBody>
          <a:bodyPr>
            <a:noAutofit/>
          </a:bodyPr>
          <a:lstStyle/>
          <a:p>
            <a:r>
              <a:rPr lang="en-US" sz="1600" dirty="0"/>
              <a:t>Elias </a:t>
            </a:r>
            <a:r>
              <a:rPr lang="en-US" sz="1600" dirty="0" smtClean="0"/>
              <a:t>Métral, </a:t>
            </a:r>
            <a:r>
              <a:rPr lang="en-US" sz="1600" dirty="0"/>
              <a:t>Benoit </a:t>
            </a:r>
            <a:r>
              <a:rPr lang="en-US" sz="1600" dirty="0" smtClean="0"/>
              <a:t>Salvant, Carlo Zannini</a:t>
            </a:r>
            <a:br>
              <a:rPr lang="en-US" sz="1600" dirty="0" smtClean="0"/>
            </a:br>
            <a:r>
              <a:rPr lang="en-US" sz="1600" dirty="0" smtClean="0"/>
              <a:t>for the impedance team</a:t>
            </a:r>
          </a:p>
          <a:p>
            <a:endParaRPr lang="en-US" sz="1600" dirty="0"/>
          </a:p>
          <a:p>
            <a:r>
              <a:rPr lang="en-US" sz="1600" dirty="0" smtClean="0"/>
              <a:t>Acknowledgments :</a:t>
            </a:r>
          </a:p>
          <a:p>
            <a:r>
              <a:rPr lang="en-US" sz="1600" dirty="0" smtClean="0"/>
              <a:t>Fritz Caspers, Roberto Corsini, </a:t>
            </a:r>
            <a:r>
              <a:rPr lang="en-US" sz="1600" dirty="0" smtClean="0"/>
              <a:t>Giovanni di Michele, Alexej </a:t>
            </a:r>
            <a:r>
              <a:rPr lang="en-US" sz="1600" dirty="0" smtClean="0"/>
              <a:t>Grudiev, </a:t>
            </a:r>
            <a:r>
              <a:rPr lang="en-US" sz="1600" dirty="0" smtClean="0"/>
              <a:t>Andrea Latina, Thibaut </a:t>
            </a:r>
            <a:r>
              <a:rPr lang="en-US" sz="1600" dirty="0" smtClean="0"/>
              <a:t>Lefevre, </a:t>
            </a:r>
            <a:r>
              <a:rPr lang="en-US" sz="1600" dirty="0" smtClean="0"/>
              <a:t>Helmut Schmickler, Rogelio </a:t>
            </a:r>
            <a:r>
              <a:rPr lang="en-US" sz="1600" dirty="0"/>
              <a:t>Tomás </a:t>
            </a:r>
            <a:r>
              <a:rPr lang="en-US" sz="1600" dirty="0" smtClean="0"/>
              <a:t>Garcia, Christine Vollinger, </a:t>
            </a:r>
            <a:r>
              <a:rPr lang="en-US" sz="1600" dirty="0" smtClean="0"/>
              <a:t/>
            </a:r>
            <a:br>
              <a:rPr lang="en-US" sz="1600" dirty="0" smtClean="0"/>
            </a:br>
            <a:r>
              <a:rPr lang="en-US" sz="1600" dirty="0" smtClean="0"/>
              <a:t>Manfred </a:t>
            </a:r>
            <a:r>
              <a:rPr lang="en-US" sz="1600" dirty="0" smtClean="0"/>
              <a:t>Wendt.</a:t>
            </a:r>
            <a:endParaRPr lang="en-GB" sz="1600" dirty="0"/>
          </a:p>
        </p:txBody>
      </p:sp>
      <p:sp>
        <p:nvSpPr>
          <p:cNvPr id="4" name="Rectangle 3"/>
          <p:cNvSpPr/>
          <p:nvPr/>
        </p:nvSpPr>
        <p:spPr>
          <a:xfrm>
            <a:off x="3707904" y="5648527"/>
            <a:ext cx="2228174" cy="646331"/>
          </a:xfrm>
          <a:prstGeom prst="rect">
            <a:avLst/>
          </a:prstGeom>
        </p:spPr>
        <p:txBody>
          <a:bodyPr wrap="none">
            <a:spAutoFit/>
          </a:bodyPr>
          <a:lstStyle/>
          <a:p>
            <a:r>
              <a:rPr lang="en-GB" b="1" dirty="0" smtClean="0"/>
              <a:t>CLIC </a:t>
            </a:r>
            <a:r>
              <a:rPr lang="en-GB" b="1" dirty="0" smtClean="0"/>
              <a:t>workshop 2015</a:t>
            </a:r>
            <a:endParaRPr lang="en-GB" b="1" dirty="0" smtClean="0"/>
          </a:p>
          <a:p>
            <a:pPr algn="ctr"/>
            <a:r>
              <a:rPr lang="en-US" b="1" dirty="0" smtClean="0"/>
              <a:t>January  27</a:t>
            </a:r>
            <a:r>
              <a:rPr lang="en-US" b="1" baseline="30000" dirty="0" smtClean="0"/>
              <a:t>th</a:t>
            </a:r>
            <a:r>
              <a:rPr lang="en-US" b="1" dirty="0" smtClean="0"/>
              <a:t> </a:t>
            </a:r>
            <a:r>
              <a:rPr lang="en-US" b="1" dirty="0" smtClean="0"/>
              <a:t>2014</a:t>
            </a:r>
            <a:endParaRPr lang="en-GB" b="1" dirty="0"/>
          </a:p>
        </p:txBody>
      </p:sp>
    </p:spTree>
    <p:extLst>
      <p:ext uri="{BB962C8B-B14F-4D97-AF65-F5344CB8AC3E}">
        <p14:creationId xmlns:p14="http://schemas.microsoft.com/office/powerpoint/2010/main" val="2094186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sz="4000" dirty="0" smtClean="0"/>
              <a:t>Potential limitations</a:t>
            </a:r>
            <a:endParaRPr lang="en-GB" sz="4000" dirty="0"/>
          </a:p>
        </p:txBody>
      </p:sp>
      <p:sp>
        <p:nvSpPr>
          <p:cNvPr id="3" name="Content Placeholder 2"/>
          <p:cNvSpPr>
            <a:spLocks noGrp="1"/>
          </p:cNvSpPr>
          <p:nvPr>
            <p:ph idx="1"/>
          </p:nvPr>
        </p:nvSpPr>
        <p:spPr>
          <a:xfrm>
            <a:off x="323528" y="1052736"/>
            <a:ext cx="8568952" cy="5733256"/>
          </a:xfrm>
        </p:spPr>
        <p:txBody>
          <a:bodyPr>
            <a:normAutofit fontScale="62500" lnSpcReduction="20000"/>
          </a:bodyPr>
          <a:lstStyle/>
          <a:p>
            <a:pPr>
              <a:buFontTx/>
              <a:buChar char="-"/>
            </a:pPr>
            <a:r>
              <a:rPr lang="en-US" sz="2000" b="1" dirty="0" smtClean="0"/>
              <a:t>Minimum kick strength observable with the BPM resolution</a:t>
            </a:r>
          </a:p>
          <a:p>
            <a:pPr lvl="2">
              <a:buFont typeface="Wingdings"/>
              <a:buChar char="à"/>
            </a:pPr>
            <a:r>
              <a:rPr lang="en-US" sz="2000" dirty="0" smtClean="0">
                <a:sym typeface="Wingdings" panose="05000000000000000000" pitchFamily="2" charset="2"/>
              </a:rPr>
              <a:t>Many </a:t>
            </a:r>
            <a:r>
              <a:rPr lang="en-US" sz="2000" dirty="0" smtClean="0">
                <a:sym typeface="Wingdings" panose="05000000000000000000" pitchFamily="2" charset="2"/>
              </a:rPr>
              <a:t>components are in the 1 to 10 </a:t>
            </a:r>
            <a:r>
              <a:rPr lang="en-US" sz="2000" dirty="0" err="1" smtClean="0">
                <a:sym typeface="Wingdings" panose="05000000000000000000" pitchFamily="2" charset="2"/>
              </a:rPr>
              <a:t>kOhm</a:t>
            </a:r>
            <a:r>
              <a:rPr lang="en-US" sz="2000" dirty="0" smtClean="0">
                <a:sym typeface="Wingdings" panose="05000000000000000000" pitchFamily="2" charset="2"/>
              </a:rPr>
              <a:t>/m range for the transverse impedance, in the </a:t>
            </a:r>
            <a:r>
              <a:rPr lang="en-US" sz="2000" dirty="0" err="1" smtClean="0">
                <a:sym typeface="Wingdings" panose="05000000000000000000" pitchFamily="2" charset="2"/>
              </a:rPr>
              <a:t>mOhm</a:t>
            </a:r>
            <a:r>
              <a:rPr lang="en-US" sz="2000" dirty="0" smtClean="0">
                <a:sym typeface="Wingdings" panose="05000000000000000000" pitchFamily="2" charset="2"/>
              </a:rPr>
              <a:t> range for the longitudinal </a:t>
            </a:r>
            <a:r>
              <a:rPr lang="en-US" sz="2000" dirty="0" smtClean="0">
                <a:sym typeface="Wingdings" panose="05000000000000000000" pitchFamily="2" charset="2"/>
              </a:rPr>
              <a:t>impedance</a:t>
            </a:r>
          </a:p>
          <a:p>
            <a:pPr lvl="2">
              <a:buFont typeface="Wingdings"/>
              <a:buChar char="à"/>
            </a:pPr>
            <a:r>
              <a:rPr lang="en-US" sz="2000" dirty="0" smtClean="0">
                <a:sym typeface="Wingdings" panose="05000000000000000000" pitchFamily="2" charset="2"/>
              </a:rPr>
              <a:t>Previous studies show that the kick is of the order of 10 microns after 1 m for 10 </a:t>
            </a:r>
            <a:r>
              <a:rPr lang="en-US" sz="2000" dirty="0" err="1" smtClean="0">
                <a:sym typeface="Wingdings" panose="05000000000000000000" pitchFamily="2" charset="2"/>
              </a:rPr>
              <a:t>kOhm</a:t>
            </a:r>
            <a:r>
              <a:rPr lang="en-US" sz="2000" dirty="0" smtClean="0">
                <a:sym typeface="Wingdings" panose="05000000000000000000" pitchFamily="2" charset="2"/>
              </a:rPr>
              <a:t>/m</a:t>
            </a:r>
          </a:p>
          <a:p>
            <a:pPr lvl="2">
              <a:buFont typeface="Wingdings"/>
              <a:buChar char="à"/>
            </a:pPr>
            <a:r>
              <a:rPr lang="en-US" sz="2000" dirty="0" smtClean="0">
                <a:sym typeface="Wingdings" panose="05000000000000000000" pitchFamily="2" charset="2"/>
              </a:rPr>
              <a:t>Roberto Corsini proposed possibilities to amplify this kick using lever arms</a:t>
            </a:r>
          </a:p>
          <a:p>
            <a:pPr lvl="2">
              <a:buFont typeface="Wingdings"/>
              <a:buChar char="à"/>
            </a:pPr>
            <a:r>
              <a:rPr lang="en-US" sz="2000" dirty="0" smtClean="0">
                <a:sym typeface="Wingdings" panose="05000000000000000000" pitchFamily="2" charset="2"/>
              </a:rPr>
              <a:t>This could require 3 BPMs before the device and 3 BPMs after the device (H. Schmickler)</a:t>
            </a:r>
          </a:p>
          <a:p>
            <a:pPr lvl="2">
              <a:buFont typeface="Wingdings"/>
              <a:buChar char="à"/>
            </a:pPr>
            <a:r>
              <a:rPr lang="en-US" sz="2000" dirty="0" smtClean="0">
                <a:sym typeface="Wingdings" panose="05000000000000000000" pitchFamily="2" charset="2"/>
              </a:rPr>
              <a:t>Reducing the energy of the test bunch would help!</a:t>
            </a:r>
            <a:endParaRPr lang="en-US" sz="2000" dirty="0" smtClean="0">
              <a:sym typeface="Wingdings" panose="05000000000000000000" pitchFamily="2" charset="2"/>
            </a:endParaRPr>
          </a:p>
          <a:p>
            <a:pPr lvl="1">
              <a:buFont typeface="Wingdings"/>
              <a:buChar char="à"/>
            </a:pPr>
            <a:endParaRPr lang="en-US" sz="1800" dirty="0" smtClean="0"/>
          </a:p>
          <a:p>
            <a:pPr>
              <a:buFontTx/>
              <a:buChar char="-"/>
            </a:pPr>
            <a:r>
              <a:rPr lang="en-US" sz="2000" b="1" dirty="0"/>
              <a:t>Need to disentangle between the test and source bunch</a:t>
            </a:r>
          </a:p>
          <a:p>
            <a:pPr lvl="2">
              <a:buFont typeface="Wingdings"/>
              <a:buChar char="à"/>
            </a:pPr>
            <a:r>
              <a:rPr lang="en-US" sz="2200" dirty="0" smtClean="0"/>
              <a:t>Can </a:t>
            </a:r>
            <a:r>
              <a:rPr lang="en-US" sz="2200" dirty="0"/>
              <a:t>we resolve 0.1 ns between two bunches? </a:t>
            </a:r>
            <a:r>
              <a:rPr lang="en-US" sz="2200" dirty="0" smtClean="0"/>
              <a:t>Challenging together with resolution requirements</a:t>
            </a:r>
          </a:p>
          <a:p>
            <a:pPr lvl="2">
              <a:buFont typeface="Wingdings"/>
              <a:buChar char="à"/>
            </a:pPr>
            <a:r>
              <a:rPr lang="en-US" sz="2200" dirty="0" smtClean="0"/>
              <a:t>Would </a:t>
            </a:r>
            <a:r>
              <a:rPr lang="en-US" sz="2200" dirty="0"/>
              <a:t>need special </a:t>
            </a:r>
            <a:r>
              <a:rPr lang="en-US" sz="2200" dirty="0" smtClean="0"/>
              <a:t>BPM development</a:t>
            </a:r>
          </a:p>
          <a:p>
            <a:pPr lvl="2">
              <a:buFont typeface="Wingdings"/>
              <a:buChar char="à"/>
            </a:pPr>
            <a:r>
              <a:rPr lang="en-US" sz="2200" dirty="0" smtClean="0"/>
              <a:t>Could a high bandwidth kicker be used (prototype installed in SPS to work in GHz range)?</a:t>
            </a:r>
          </a:p>
          <a:p>
            <a:pPr lvl="2">
              <a:buFont typeface="Wingdings"/>
              <a:buChar char="à"/>
            </a:pPr>
            <a:endParaRPr lang="en-US" sz="2200" dirty="0"/>
          </a:p>
          <a:p>
            <a:pPr>
              <a:buFontTx/>
              <a:buChar char="-"/>
            </a:pPr>
            <a:r>
              <a:rPr lang="en-US" sz="2000" b="1" dirty="0" smtClean="0"/>
              <a:t>Accurate c</a:t>
            </a:r>
            <a:r>
              <a:rPr lang="en-US" sz="2000" b="1" dirty="0" smtClean="0"/>
              <a:t>ontrol </a:t>
            </a:r>
            <a:r>
              <a:rPr lang="en-US" sz="2000" b="1" dirty="0" smtClean="0"/>
              <a:t>of the </a:t>
            </a:r>
            <a:r>
              <a:rPr lang="en-US" sz="2000" b="1" dirty="0" smtClean="0"/>
              <a:t>orbit and spacing </a:t>
            </a:r>
            <a:r>
              <a:rPr lang="en-US" sz="2000" b="1" dirty="0" smtClean="0"/>
              <a:t>of test vs </a:t>
            </a:r>
            <a:r>
              <a:rPr lang="en-US" sz="2000" b="1" dirty="0" smtClean="0"/>
              <a:t>source</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difficult to do with one electron source, contrary to FACET</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ideas to delay the bunch, delay the laser pulse to control the spacing</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ideas to move the laser pulse transverse position to control independently the transverse position</a:t>
            </a:r>
            <a:endParaRPr lang="en-US" sz="2000" dirty="0" smtClean="0">
              <a:sym typeface="Wingdings" panose="05000000000000000000" pitchFamily="2" charset="2"/>
            </a:endParaRPr>
          </a:p>
          <a:p>
            <a:pPr marL="0" indent="0">
              <a:buNone/>
            </a:pPr>
            <a:r>
              <a:rPr lang="en-US" sz="2000" dirty="0">
                <a:solidFill>
                  <a:srgbClr val="FF0000"/>
                </a:solidFill>
                <a:sym typeface="Wingdings" panose="05000000000000000000" pitchFamily="2" charset="2"/>
              </a:rPr>
              <a:t>	</a:t>
            </a:r>
            <a:r>
              <a:rPr lang="en-US" sz="2000" dirty="0" smtClean="0">
                <a:solidFill>
                  <a:srgbClr val="FF0000"/>
                </a:solidFill>
                <a:sym typeface="Wingdings" panose="05000000000000000000" pitchFamily="2" charset="2"/>
              </a:rPr>
              <a:t> </a:t>
            </a:r>
            <a:r>
              <a:rPr lang="en-US" sz="2000" dirty="0" smtClean="0">
                <a:solidFill>
                  <a:srgbClr val="FF0000"/>
                </a:solidFill>
              </a:rPr>
              <a:t>this could be the main limitation for the setup</a:t>
            </a:r>
          </a:p>
          <a:p>
            <a:pPr>
              <a:buFontTx/>
              <a:buChar char="-"/>
            </a:pPr>
            <a:endParaRPr lang="en-US" sz="2000" b="1" dirty="0" smtClean="0"/>
          </a:p>
          <a:p>
            <a:pPr>
              <a:buFontTx/>
              <a:buChar char="-"/>
            </a:pPr>
            <a:r>
              <a:rPr lang="en-US" sz="2000" b="1" dirty="0" smtClean="0"/>
              <a:t>Control </a:t>
            </a:r>
            <a:r>
              <a:rPr lang="en-US" sz="2000" b="1" dirty="0" smtClean="0"/>
              <a:t>of intensity of both bunches </a:t>
            </a:r>
            <a:r>
              <a:rPr lang="en-US" sz="2000" dirty="0" smtClean="0"/>
              <a:t>(</a:t>
            </a:r>
            <a:r>
              <a:rPr lang="en-US" sz="2000" dirty="0" smtClean="0"/>
              <a:t>highest on source and low on test)</a:t>
            </a:r>
          </a:p>
          <a:p>
            <a:pPr>
              <a:buFontTx/>
              <a:buChar char="-"/>
            </a:pPr>
            <a:endParaRPr lang="en-US" sz="2000" dirty="0" smtClean="0"/>
          </a:p>
          <a:p>
            <a:pPr>
              <a:buFontTx/>
              <a:buChar char="-"/>
            </a:pPr>
            <a:r>
              <a:rPr lang="en-US" sz="2000" b="1" dirty="0" smtClean="0"/>
              <a:t>Available </a:t>
            </a:r>
            <a:r>
              <a:rPr lang="en-US" sz="2000" b="1" dirty="0" smtClean="0"/>
              <a:t>length </a:t>
            </a:r>
            <a:r>
              <a:rPr lang="en-US" sz="2000" dirty="0" smtClean="0"/>
              <a:t>(for both device installation and for observation) </a:t>
            </a:r>
            <a:r>
              <a:rPr lang="en-US" sz="2000" dirty="0" smtClean="0"/>
              <a:t/>
            </a:r>
            <a:br>
              <a:rPr lang="en-US" sz="2000" dirty="0" smtClean="0"/>
            </a:br>
            <a:r>
              <a:rPr lang="en-US" sz="2000" dirty="0" smtClean="0"/>
              <a:t>	</a:t>
            </a:r>
            <a:r>
              <a:rPr lang="en-US" sz="2000" dirty="0" smtClean="0">
                <a:sym typeface="Wingdings" panose="05000000000000000000" pitchFamily="2" charset="2"/>
              </a:rPr>
              <a:t> </a:t>
            </a:r>
            <a:r>
              <a:rPr lang="en-US" sz="2000" dirty="0" smtClean="0">
                <a:sym typeface="Wingdings" panose="05000000000000000000" pitchFamily="2" charset="2"/>
              </a:rPr>
              <a:t>some critical elements are very long (SPS septa, LHC TDI and kickers).</a:t>
            </a:r>
          </a:p>
          <a:p>
            <a:pPr>
              <a:buFontTx/>
              <a:buChar char="-"/>
            </a:pPr>
            <a:endParaRPr lang="en-US" sz="2000" dirty="0" smtClean="0">
              <a:sym typeface="Wingdings" panose="05000000000000000000" pitchFamily="2" charset="2"/>
            </a:endParaRPr>
          </a:p>
          <a:p>
            <a:pPr>
              <a:buFontTx/>
              <a:buChar char="-"/>
            </a:pPr>
            <a:r>
              <a:rPr lang="en-US" sz="2000" b="1" dirty="0" smtClean="0">
                <a:sym typeface="Wingdings" panose="05000000000000000000" pitchFamily="2" charset="2"/>
              </a:rPr>
              <a:t>Need </a:t>
            </a:r>
            <a:r>
              <a:rPr lang="en-US" sz="2000" b="1" dirty="0" smtClean="0">
                <a:sym typeface="Wingdings" panose="05000000000000000000" pitchFamily="2" charset="2"/>
              </a:rPr>
              <a:t>for large flexibility in length and radius of input device </a:t>
            </a:r>
            <a:endParaRPr lang="en-US" sz="2000" b="1" dirty="0" smtClean="0">
              <a:sym typeface="Wingdings" panose="05000000000000000000" pitchFamily="2" charset="2"/>
            </a:endParaRPr>
          </a:p>
          <a:p>
            <a:pPr marL="0" indent="0">
              <a:buNone/>
            </a:pPr>
            <a:r>
              <a:rPr lang="en-US" sz="2000" dirty="0">
                <a:sym typeface="Wingdings" panose="05000000000000000000" pitchFamily="2" charset="2"/>
              </a:rPr>
              <a:t>	</a:t>
            </a:r>
            <a:r>
              <a:rPr lang="en-US" sz="2000" dirty="0" smtClean="0">
                <a:sym typeface="Wingdings" panose="05000000000000000000" pitchFamily="2" charset="2"/>
              </a:rPr>
              <a:t> </a:t>
            </a:r>
            <a:r>
              <a:rPr lang="en-US" sz="2000" dirty="0" smtClean="0">
                <a:sym typeface="Wingdings" panose="05000000000000000000" pitchFamily="2" charset="2"/>
              </a:rPr>
              <a:t>the facility may become a tapering factory.</a:t>
            </a:r>
            <a:endParaRPr lang="en-US" sz="2000" dirty="0" smtClean="0"/>
          </a:p>
          <a:p>
            <a:pPr>
              <a:buFontTx/>
              <a:buChar char="-"/>
            </a:pPr>
            <a:endParaRPr lang="en-US" sz="2000" dirty="0" smtClean="0"/>
          </a:p>
          <a:p>
            <a:pPr>
              <a:buFontTx/>
              <a:buChar char="-"/>
            </a:pPr>
            <a:r>
              <a:rPr lang="en-US" sz="2000" b="1" dirty="0" smtClean="0"/>
              <a:t>Contribution </a:t>
            </a:r>
            <a:r>
              <a:rPr lang="en-US" sz="2000" b="1" dirty="0" smtClean="0"/>
              <a:t>from the BPMs and tapers </a:t>
            </a:r>
            <a:r>
              <a:rPr lang="en-US" sz="2000" b="1" dirty="0" smtClean="0"/>
              <a:t>should </a:t>
            </a:r>
            <a:r>
              <a:rPr lang="en-US" sz="2000" b="1" dirty="0" smtClean="0"/>
              <a:t>not </a:t>
            </a:r>
            <a:r>
              <a:rPr lang="en-US" sz="2000" b="1" dirty="0" smtClean="0"/>
              <a:t>dominate </a:t>
            </a:r>
            <a:r>
              <a:rPr lang="en-US" sz="2000" dirty="0" smtClean="0"/>
              <a:t>(</a:t>
            </a:r>
            <a:r>
              <a:rPr lang="en-US" sz="2000" dirty="0"/>
              <a:t>f</a:t>
            </a:r>
            <a:r>
              <a:rPr lang="en-US" sz="2000" dirty="0" smtClean="0"/>
              <a:t>rom </a:t>
            </a:r>
            <a:r>
              <a:rPr lang="en-US" sz="2000" dirty="0"/>
              <a:t>40 mm/20 mm radius to the aperture of the </a:t>
            </a:r>
            <a:r>
              <a:rPr lang="en-US" sz="2000" dirty="0" smtClean="0"/>
              <a:t>element)</a:t>
            </a:r>
            <a:endParaRPr lang="en-US" sz="2000" b="1" dirty="0" smtClean="0"/>
          </a:p>
          <a:p>
            <a:endParaRPr lang="en-GB" sz="2000" dirty="0"/>
          </a:p>
        </p:txBody>
      </p:sp>
    </p:spTree>
    <p:extLst>
      <p:ext uri="{BB962C8B-B14F-4D97-AF65-F5344CB8AC3E}">
        <p14:creationId xmlns:p14="http://schemas.microsoft.com/office/powerpoint/2010/main" val="794922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Potential limitations</a:t>
            </a:r>
            <a:endParaRPr lang="en-GB" sz="4000" dirty="0"/>
          </a:p>
        </p:txBody>
      </p:sp>
      <p:sp>
        <p:nvSpPr>
          <p:cNvPr id="3" name="Content Placeholder 2"/>
          <p:cNvSpPr>
            <a:spLocks noGrp="1"/>
          </p:cNvSpPr>
          <p:nvPr>
            <p:ph idx="1"/>
          </p:nvPr>
        </p:nvSpPr>
        <p:spPr/>
        <p:txBody>
          <a:bodyPr>
            <a:normAutofit lnSpcReduction="10000"/>
          </a:bodyPr>
          <a:lstStyle/>
          <a:p>
            <a:pPr>
              <a:buFontTx/>
              <a:buChar char="-"/>
            </a:pPr>
            <a:r>
              <a:rPr lang="en-US" sz="2000" b="1" dirty="0">
                <a:solidFill>
                  <a:srgbClr val="FF0000"/>
                </a:solidFill>
              </a:rPr>
              <a:t>Minimum kick strength observable with the BPM resolution</a:t>
            </a:r>
          </a:p>
          <a:p>
            <a:pPr marL="457200" lvl="1" indent="0">
              <a:buNone/>
            </a:pPr>
            <a:endParaRPr lang="en-US" sz="1800" dirty="0"/>
          </a:p>
          <a:p>
            <a:pPr>
              <a:buFontTx/>
              <a:buChar char="-"/>
            </a:pPr>
            <a:r>
              <a:rPr lang="en-US" sz="2000" b="1" dirty="0"/>
              <a:t>Need to disentangle between the test and source bunch</a:t>
            </a:r>
          </a:p>
          <a:p>
            <a:pPr lvl="2">
              <a:buFont typeface="Wingdings"/>
              <a:buChar char="à"/>
            </a:pPr>
            <a:endParaRPr lang="en-US" sz="2200" dirty="0"/>
          </a:p>
          <a:p>
            <a:pPr>
              <a:buFontTx/>
              <a:buChar char="-"/>
            </a:pPr>
            <a:r>
              <a:rPr lang="en-US" sz="2000" b="1" dirty="0"/>
              <a:t>Accurate control of the orbit and spacing of test vs source</a:t>
            </a:r>
          </a:p>
          <a:p>
            <a:pPr marL="0" indent="0">
              <a:buNone/>
            </a:pPr>
            <a:r>
              <a:rPr lang="en-US" sz="2000" dirty="0">
                <a:sym typeface="Wingdings" panose="05000000000000000000" pitchFamily="2" charset="2"/>
              </a:rPr>
              <a:t>	</a:t>
            </a:r>
            <a:endParaRPr lang="en-US" sz="2000" b="1" dirty="0"/>
          </a:p>
          <a:p>
            <a:pPr>
              <a:buFontTx/>
              <a:buChar char="-"/>
            </a:pPr>
            <a:r>
              <a:rPr lang="en-US" sz="2000" b="1" dirty="0"/>
              <a:t>Control of intensity of both bunches </a:t>
            </a:r>
            <a:endParaRPr lang="en-US" sz="2000" dirty="0"/>
          </a:p>
          <a:p>
            <a:pPr>
              <a:buFontTx/>
              <a:buChar char="-"/>
            </a:pPr>
            <a:endParaRPr lang="en-US" sz="2000" dirty="0"/>
          </a:p>
          <a:p>
            <a:pPr>
              <a:buFontTx/>
              <a:buChar char="-"/>
            </a:pPr>
            <a:r>
              <a:rPr lang="en-US" sz="2000" b="1" dirty="0"/>
              <a:t>Available length </a:t>
            </a:r>
            <a:r>
              <a:rPr lang="en-US" sz="2000" dirty="0"/>
              <a:t>(for both device installation and for observation) </a:t>
            </a:r>
            <a:br>
              <a:rPr lang="en-US" sz="2000" dirty="0"/>
            </a:br>
            <a:r>
              <a:rPr lang="en-US" sz="2000" dirty="0"/>
              <a:t>	</a:t>
            </a:r>
            <a:endParaRPr lang="en-US" sz="2000" dirty="0">
              <a:sym typeface="Wingdings" panose="05000000000000000000" pitchFamily="2" charset="2"/>
            </a:endParaRPr>
          </a:p>
          <a:p>
            <a:pPr>
              <a:buFontTx/>
              <a:buChar char="-"/>
            </a:pPr>
            <a:r>
              <a:rPr lang="en-US" sz="2000" b="1" dirty="0">
                <a:sym typeface="Wingdings" panose="05000000000000000000" pitchFamily="2" charset="2"/>
              </a:rPr>
              <a:t>Need for large flexibility in length and radius of input device </a:t>
            </a:r>
          </a:p>
          <a:p>
            <a:pPr marL="0" indent="0">
              <a:buNone/>
            </a:pPr>
            <a:r>
              <a:rPr lang="en-US" sz="2000" dirty="0">
                <a:sym typeface="Wingdings" panose="05000000000000000000" pitchFamily="2" charset="2"/>
              </a:rPr>
              <a:t>	</a:t>
            </a:r>
            <a:endParaRPr lang="en-US" sz="2000" dirty="0"/>
          </a:p>
          <a:p>
            <a:pPr>
              <a:buFontTx/>
              <a:buChar char="-"/>
            </a:pPr>
            <a:r>
              <a:rPr lang="en-US" sz="2000" b="1" dirty="0"/>
              <a:t>Contribution from the BPMs and tapers should not </a:t>
            </a:r>
            <a:r>
              <a:rPr lang="en-US" sz="2000" b="1" dirty="0" smtClean="0"/>
              <a:t>dominate</a:t>
            </a:r>
            <a:endParaRPr lang="en-GB" dirty="0"/>
          </a:p>
        </p:txBody>
      </p:sp>
    </p:spTree>
    <p:extLst>
      <p:ext uri="{BB962C8B-B14F-4D97-AF65-F5344CB8AC3E}">
        <p14:creationId xmlns:p14="http://schemas.microsoft.com/office/powerpoint/2010/main" val="3878377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42"/>
          <p:cNvSpPr>
            <a:spLocks noChangeAspect="1" noChangeArrowheads="1"/>
          </p:cNvSpPr>
          <p:nvPr/>
        </p:nvSpPr>
        <p:spPr bwMode="auto">
          <a:xfrm>
            <a:off x="571500" y="260648"/>
            <a:ext cx="8077200" cy="954107"/>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square">
            <a:prstTxWarp prst="textNoShape">
              <a:avLst/>
            </a:prstTxWarp>
            <a:spAutoFit/>
            <a:flatTx/>
          </a:bodyPr>
          <a:lstStyle/>
          <a:p>
            <a:pPr algn="ctr" eaLnBrk="0" fontAlgn="base" hangingPunct="0">
              <a:spcBef>
                <a:spcPct val="0"/>
              </a:spcBef>
              <a:spcAft>
                <a:spcPct val="0"/>
              </a:spcAft>
            </a:pPr>
            <a:r>
              <a:rPr lang="en-US" sz="2800" dirty="0" smtClean="0">
                <a:solidFill>
                  <a:srgbClr val="FFFFFF"/>
                </a:solidFill>
              </a:rPr>
              <a:t>SOME IMPEDANCE COMPUTATIONS WITH CALIFES</a:t>
            </a:r>
            <a:endParaRPr lang="en-US" sz="1400" dirty="0">
              <a:solidFill>
                <a:srgbClr val="FFFFFF"/>
              </a:solidFill>
            </a:endParaRPr>
          </a:p>
        </p:txBody>
      </p:sp>
      <p:sp>
        <p:nvSpPr>
          <p:cNvPr id="15" name="Rectangle 63"/>
          <p:cNvSpPr>
            <a:spLocks noChangeArrowheads="1"/>
          </p:cNvSpPr>
          <p:nvPr/>
        </p:nvSpPr>
        <p:spPr bwMode="auto">
          <a:xfrm>
            <a:off x="1524000" y="1268760"/>
            <a:ext cx="6172200" cy="457200"/>
          </a:xfrm>
          <a:prstGeom prst="rect">
            <a:avLst/>
          </a:prstGeom>
          <a:noFill/>
          <a:ln w="9525">
            <a:noFill/>
            <a:miter lim="800000"/>
            <a:headEnd/>
            <a:tailEnd/>
          </a:ln>
          <a:effectLst/>
        </p:spPr>
        <p:txBody>
          <a:bodyPr lIns="92075" tIns="46038" rIns="92075" bIns="46038" anchor="ctr">
            <a:prstTxWarp prst="textNoShape">
              <a:avLst/>
            </a:prstTxWarp>
          </a:bodyPr>
          <a:lstStyle/>
          <a:p>
            <a:pPr algn="ctr" eaLnBrk="0" fontAlgn="base" hangingPunct="0">
              <a:spcBef>
                <a:spcPct val="0"/>
              </a:spcBef>
              <a:spcAft>
                <a:spcPct val="0"/>
              </a:spcAft>
              <a:defRPr/>
            </a:pPr>
            <a:r>
              <a:rPr lang="en-US" sz="2000" b="1" dirty="0">
                <a:solidFill>
                  <a:srgbClr val="FFFFFF"/>
                </a:solidFill>
                <a:effectLst>
                  <a:outerShdw blurRad="38100" dist="38100" dir="2700000" algn="tl">
                    <a:srgbClr val="000000"/>
                  </a:outerShdw>
                </a:effectLst>
              </a:rPr>
              <a:t> Elias</a:t>
            </a:r>
            <a:r>
              <a:rPr lang="en-US" sz="2000" b="1" dirty="0">
                <a:solidFill>
                  <a:srgbClr val="FFFFFF"/>
                </a:solidFill>
                <a:effectLst>
                  <a:outerShdw blurRad="38100" dist="38100" dir="2700000" algn="tl">
                    <a:srgbClr val="000000"/>
                  </a:outerShdw>
                </a:effectLst>
                <a:sym typeface="Math1" charset="2"/>
              </a:rPr>
              <a:t> </a:t>
            </a:r>
            <a:r>
              <a:rPr lang="en-US" sz="2000" b="1" dirty="0" err="1" smtClean="0">
                <a:solidFill>
                  <a:srgbClr val="FFFFFF"/>
                </a:solidFill>
                <a:effectLst>
                  <a:outerShdw blurRad="38100" dist="38100" dir="2700000" algn="tl">
                    <a:srgbClr val="000000"/>
                  </a:outerShdw>
                </a:effectLst>
                <a:sym typeface="Math1" charset="2"/>
              </a:rPr>
              <a:t>Métral</a:t>
            </a:r>
            <a:r>
              <a:rPr lang="en-US" sz="2000" b="1" dirty="0" smtClean="0">
                <a:solidFill>
                  <a:srgbClr val="FFFFFF"/>
                </a:solidFill>
                <a:effectLst>
                  <a:outerShdw blurRad="38100" dist="38100" dir="2700000" algn="tl">
                    <a:srgbClr val="000000"/>
                  </a:outerShdw>
                </a:effectLst>
                <a:sym typeface="Math1" charset="2"/>
              </a:rPr>
              <a:t> </a:t>
            </a:r>
          </a:p>
        </p:txBody>
      </p:sp>
      <p:sp>
        <p:nvSpPr>
          <p:cNvPr id="4" name="Rectangle 2"/>
          <p:cNvSpPr>
            <a:spLocks noGrp="1" noChangeArrowheads="1"/>
          </p:cNvSpPr>
          <p:nvPr>
            <p:ph type="title"/>
          </p:nvPr>
        </p:nvSpPr>
        <p:spPr>
          <a:xfrm>
            <a:off x="556160" y="1872746"/>
            <a:ext cx="7782515" cy="586154"/>
          </a:xfrm>
          <a:noFill/>
          <a:ln/>
        </p:spPr>
        <p:txBody>
          <a:bodyPr/>
          <a:lstStyle/>
          <a:p>
            <a:pPr marL="342900" indent="-342900" algn="ctr">
              <a:lnSpc>
                <a:spcPct val="120000"/>
              </a:lnSpc>
              <a:tabLst>
                <a:tab pos="1146175" algn="l"/>
              </a:tabLst>
            </a:pPr>
            <a:r>
              <a:rPr lang="en-US" sz="1800" dirty="0" smtClean="0">
                <a:solidFill>
                  <a:schemeClr val="tx1"/>
                </a:solidFill>
                <a:latin typeface="Arial" pitchFamily="-109" charset="0"/>
                <a:sym typeface="Symbol" pitchFamily="-109" charset="2"/>
              </a:rPr>
              <a:t>ASSUMPTIONS / CONDITIONS</a:t>
            </a:r>
            <a:endParaRPr lang="en-US" sz="1800" i="1" dirty="0" smtClean="0">
              <a:solidFill>
                <a:srgbClr val="FFCC99"/>
              </a:solidFill>
              <a:latin typeface="Arial" pitchFamily="-109" charset="0"/>
              <a:sym typeface="Symbol" pitchFamily="-109" charset="2"/>
            </a:endParaRPr>
          </a:p>
        </p:txBody>
      </p:sp>
      <p:sp>
        <p:nvSpPr>
          <p:cNvPr id="5" name="Rectangle 55"/>
          <p:cNvSpPr>
            <a:spLocks noChangeArrowheads="1"/>
          </p:cNvSpPr>
          <p:nvPr/>
        </p:nvSpPr>
        <p:spPr bwMode="auto">
          <a:xfrm>
            <a:off x="611560" y="2348880"/>
            <a:ext cx="7920880" cy="4168459"/>
          </a:xfrm>
          <a:prstGeom prst="rect">
            <a:avLst/>
          </a:prstGeom>
          <a:noFill/>
          <a:ln w="9525">
            <a:noFill/>
            <a:miter lim="800000"/>
            <a:headEnd/>
            <a:tailEnd/>
          </a:ln>
        </p:spPr>
        <p:txBody>
          <a:bodyPr lIns="92075" tIns="46038" rIns="92075" bIns="46038">
            <a:prstTxWarp prst="textNoShape">
              <a:avLst/>
            </a:prstTxWarp>
          </a:bodyPr>
          <a:lstStyle/>
          <a:p>
            <a:pPr marL="342900" indent="-342900" algn="just" eaLnBrk="0" fontAlgn="base" hangingPunct="0">
              <a:lnSpc>
                <a:spcPct val="120000"/>
              </a:lnSpc>
              <a:spcBef>
                <a:spcPct val="20000"/>
              </a:spcBef>
              <a:spcAft>
                <a:spcPct val="0"/>
              </a:spcAft>
              <a:buClr>
                <a:srgbClr val="00CCCC"/>
              </a:buClr>
              <a:buSzPct val="75000"/>
              <a:buFont typeface="Monotype Sorts" pitchFamily="-109" charset="2"/>
              <a:buChar char="u"/>
              <a:tabLst>
                <a:tab pos="1146175" algn="l"/>
              </a:tabLst>
            </a:pPr>
            <a:r>
              <a:rPr lang="en-US" sz="1600" b="1" dirty="0" smtClean="0">
                <a:solidFill>
                  <a:srgbClr val="FFFF00"/>
                </a:solidFill>
                <a:sym typeface="Symbol" pitchFamily="-109" charset="2"/>
              </a:rPr>
              <a:t>Conditions</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smtClean="0">
                <a:solidFill>
                  <a:srgbClr val="FFFFFF"/>
                </a:solidFill>
                <a:sym typeface="Symbol" pitchFamily="-109" charset="2"/>
              </a:rPr>
              <a:t>1 bunch of e-</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smtClean="0">
                <a:solidFill>
                  <a:srgbClr val="FFFFFF"/>
                </a:solidFill>
                <a:sym typeface="Symbol" pitchFamily="-109" charset="2"/>
              </a:rPr>
              <a:t>E = 200 </a:t>
            </a:r>
            <a:r>
              <a:rPr lang="en-US" sz="1600" b="1" dirty="0">
                <a:solidFill>
                  <a:srgbClr val="FFFFFF"/>
                </a:solidFill>
                <a:sym typeface="Symbol" pitchFamily="-109" charset="2"/>
              </a:rPr>
              <a:t>M</a:t>
            </a:r>
            <a:r>
              <a:rPr lang="en-US" sz="1600" b="1" dirty="0" smtClean="0">
                <a:solidFill>
                  <a:srgbClr val="FFFFFF"/>
                </a:solidFill>
                <a:sym typeface="Symbol" pitchFamily="-109" charset="2"/>
              </a:rPr>
              <a:t>eV</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err="1" smtClean="0">
                <a:solidFill>
                  <a:srgbClr val="FFFFFF"/>
                </a:solidFill>
                <a:sym typeface="Symbol" pitchFamily="-109" charset="2"/>
              </a:rPr>
              <a:t>σ</a:t>
            </a:r>
            <a:r>
              <a:rPr lang="en-US" sz="1600" b="1" baseline="-25000" dirty="0" err="1" smtClean="0">
                <a:solidFill>
                  <a:srgbClr val="FFFFFF"/>
                </a:solidFill>
                <a:sym typeface="Symbol" pitchFamily="-109" charset="2"/>
              </a:rPr>
              <a:t>t</a:t>
            </a:r>
            <a:r>
              <a:rPr lang="en-US" sz="1600" b="1" dirty="0" smtClean="0">
                <a:solidFill>
                  <a:srgbClr val="FFFFFF"/>
                </a:solidFill>
                <a:sym typeface="Symbol" pitchFamily="-109" charset="2"/>
              </a:rPr>
              <a:t> = 1 </a:t>
            </a:r>
            <a:r>
              <a:rPr lang="en-US" sz="1600" b="1" dirty="0" err="1" smtClean="0">
                <a:solidFill>
                  <a:srgbClr val="FFFFFF"/>
                </a:solidFill>
                <a:sym typeface="Symbol" pitchFamily="-109" charset="2"/>
              </a:rPr>
              <a:t>ps</a:t>
            </a:r>
            <a:endParaRPr lang="en-US" sz="1600" b="1" dirty="0" smtClean="0">
              <a:solidFill>
                <a:srgbClr val="FFFFFF"/>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err="1" smtClean="0">
                <a:solidFill>
                  <a:srgbClr val="FFFFFF"/>
                </a:solidFill>
                <a:sym typeface="Symbol" pitchFamily="-109" charset="2"/>
              </a:rPr>
              <a:t>ε</a:t>
            </a:r>
            <a:r>
              <a:rPr lang="en-US" sz="1600" b="1" dirty="0" smtClean="0">
                <a:solidFill>
                  <a:srgbClr val="FFFFFF"/>
                </a:solidFill>
                <a:sym typeface="Symbol" pitchFamily="-109" charset="2"/>
              </a:rPr>
              <a:t> = 20 </a:t>
            </a:r>
            <a:r>
              <a:rPr lang="en-US" sz="1600" b="1" dirty="0" err="1" smtClean="0">
                <a:solidFill>
                  <a:srgbClr val="FFFFFF"/>
                </a:solidFill>
                <a:sym typeface="Symbol" pitchFamily="-109" charset="2"/>
              </a:rPr>
              <a:t>μm</a:t>
            </a:r>
            <a:r>
              <a:rPr lang="en-US" sz="1600" b="1" dirty="0" smtClean="0">
                <a:solidFill>
                  <a:srgbClr val="FFFFFF"/>
                </a:solidFill>
                <a:sym typeface="Symbol" pitchFamily="-109" charset="2"/>
              </a:rPr>
              <a:t> (rms. norm.)</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rgbClr val="FFFFFF"/>
                </a:solidFill>
                <a:sym typeface="Symbol" pitchFamily="-109" charset="2"/>
              </a:rPr>
              <a:t>Initial beam transverse offset x</a:t>
            </a:r>
            <a:r>
              <a:rPr lang="en-US" sz="1600" b="1" baseline="-25000" dirty="0">
                <a:solidFill>
                  <a:srgbClr val="FFFFFF"/>
                </a:solidFill>
                <a:sym typeface="Symbol" pitchFamily="-109" charset="2"/>
              </a:rPr>
              <a:t>0</a:t>
            </a:r>
            <a:r>
              <a:rPr lang="en-US" sz="1600" b="1" dirty="0">
                <a:solidFill>
                  <a:srgbClr val="FFFFFF"/>
                </a:solidFill>
                <a:sym typeface="Symbol" pitchFamily="-109" charset="2"/>
              </a:rPr>
              <a:t> = 1 </a:t>
            </a:r>
            <a:r>
              <a:rPr lang="en-US" sz="1600" b="1" dirty="0" smtClean="0">
                <a:solidFill>
                  <a:srgbClr val="FFFFFF"/>
                </a:solidFill>
                <a:sym typeface="Symbol" pitchFamily="-109" charset="2"/>
              </a:rPr>
              <a:t>mm </a:t>
            </a:r>
            <a:endParaRPr lang="en-US" sz="1600" b="1" dirty="0">
              <a:solidFill>
                <a:srgbClr val="FFFFFF"/>
              </a:solidFill>
              <a:sym typeface="Symbol" pitchFamily="-109" charset="2"/>
            </a:endParaRPr>
          </a:p>
          <a:p>
            <a:pPr marL="342900" indent="-342900" algn="just" eaLnBrk="0" fontAlgn="base" hangingPunct="0">
              <a:lnSpc>
                <a:spcPct val="120000"/>
              </a:lnSpc>
              <a:spcBef>
                <a:spcPct val="20000"/>
              </a:spcBef>
              <a:spcAft>
                <a:spcPct val="0"/>
              </a:spcAft>
              <a:buClr>
                <a:srgbClr val="00CCCC"/>
              </a:buClr>
              <a:buSzPct val="75000"/>
              <a:buFont typeface="Monotype Sorts" pitchFamily="-109" charset="2"/>
              <a:buChar char="u"/>
              <a:tabLst>
                <a:tab pos="1146175" algn="l"/>
              </a:tabLst>
            </a:pPr>
            <a:endParaRPr lang="en-US" sz="800" b="1" dirty="0" smtClean="0">
              <a:solidFill>
                <a:srgbClr val="FFFF00"/>
              </a:solidFill>
              <a:sym typeface="Symbol" pitchFamily="-109" charset="2"/>
            </a:endParaRPr>
          </a:p>
          <a:p>
            <a:pPr marL="342900" indent="-342900" algn="just" eaLnBrk="0" fontAlgn="base" hangingPunct="0">
              <a:lnSpc>
                <a:spcPct val="120000"/>
              </a:lnSpc>
              <a:spcBef>
                <a:spcPct val="20000"/>
              </a:spcBef>
              <a:spcAft>
                <a:spcPct val="0"/>
              </a:spcAft>
              <a:buClr>
                <a:srgbClr val="00CCCC"/>
              </a:buClr>
              <a:buSzPct val="75000"/>
              <a:buFont typeface="Monotype Sorts" pitchFamily="-109" charset="2"/>
              <a:buChar char="u"/>
              <a:tabLst>
                <a:tab pos="1146175" algn="l"/>
              </a:tabLst>
            </a:pPr>
            <a:r>
              <a:rPr lang="en-US" sz="1600" b="1" dirty="0" smtClean="0">
                <a:solidFill>
                  <a:srgbClr val="FFFF00"/>
                </a:solidFill>
                <a:sym typeface="Symbol" pitchFamily="-109" charset="2"/>
              </a:rPr>
              <a:t>Case 1: Resistive-wall impedance from a copper collimator</a:t>
            </a:r>
            <a:endParaRPr lang="en-US" sz="1600" b="1" dirty="0">
              <a:solidFill>
                <a:srgbClr val="FFFF00"/>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rgbClr val="FFFFFF"/>
                </a:solidFill>
                <a:sym typeface="Symbol" pitchFamily="-109" charset="2"/>
              </a:rPr>
              <a:t>Length L = 1 </a:t>
            </a:r>
            <a:r>
              <a:rPr lang="en-US" sz="1600" b="1" dirty="0" smtClean="0">
                <a:solidFill>
                  <a:srgbClr val="FFFFFF"/>
                </a:solidFill>
                <a:sym typeface="Symbol" pitchFamily="-109" charset="2"/>
              </a:rPr>
              <a:t>m</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rgbClr val="FFFFFF"/>
                </a:solidFill>
                <a:sym typeface="Symbol" pitchFamily="-109" charset="2"/>
              </a:rPr>
              <a:t>Resistivity = </a:t>
            </a:r>
            <a:r>
              <a:rPr lang="en-US" sz="1600" b="1" dirty="0" smtClean="0">
                <a:solidFill>
                  <a:srgbClr val="FFFFFF"/>
                </a:solidFill>
                <a:sym typeface="Symbol" pitchFamily="-109" charset="2"/>
              </a:rPr>
              <a:t>17 </a:t>
            </a:r>
            <a:r>
              <a:rPr lang="en-US" sz="1600" b="1" dirty="0" err="1" smtClean="0">
                <a:solidFill>
                  <a:srgbClr val="FFFFFF"/>
                </a:solidFill>
                <a:sym typeface="Symbol" pitchFamily="-109" charset="2"/>
              </a:rPr>
              <a:t>nΩm</a:t>
            </a:r>
            <a:r>
              <a:rPr lang="en-US" sz="1600" b="1" dirty="0" smtClean="0">
                <a:solidFill>
                  <a:srgbClr val="FFFFFF"/>
                </a:solidFill>
                <a:sym typeface="Symbol" pitchFamily="-109" charset="2"/>
              </a:rPr>
              <a:t> (Copper)</a:t>
            </a:r>
            <a:endParaRPr lang="en-US" sz="1600" b="1" dirty="0">
              <a:solidFill>
                <a:srgbClr val="FFFFFF"/>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smtClean="0">
                <a:solidFill>
                  <a:srgbClr val="FFFFFF"/>
                </a:solidFill>
                <a:sym typeface="Symbol" pitchFamily="-109" charset="2"/>
              </a:rPr>
              <a:t>Half gap b = 4 mm</a:t>
            </a:r>
          </a:p>
          <a:p>
            <a:pPr marL="342900" indent="-342900" algn="just" eaLnBrk="0" fontAlgn="base" hangingPunct="0">
              <a:lnSpc>
                <a:spcPct val="120000"/>
              </a:lnSpc>
              <a:spcBef>
                <a:spcPct val="20000"/>
              </a:spcBef>
              <a:spcAft>
                <a:spcPct val="0"/>
              </a:spcAft>
              <a:buClr>
                <a:srgbClr val="00CCCC"/>
              </a:buClr>
              <a:buSzPct val="75000"/>
              <a:buFont typeface="Monotype Sorts" pitchFamily="-109" charset="2"/>
              <a:buChar char="u"/>
              <a:tabLst>
                <a:tab pos="1146175" algn="l"/>
              </a:tabLst>
            </a:pPr>
            <a:endParaRPr lang="en-US" sz="800" b="1" dirty="0" smtClean="0">
              <a:solidFill>
                <a:srgbClr val="FFFF00"/>
              </a:solidFill>
              <a:sym typeface="Symbol" pitchFamily="-109" charset="2"/>
            </a:endParaRPr>
          </a:p>
          <a:p>
            <a:pPr marL="342900" indent="-342900" algn="just" eaLnBrk="0" fontAlgn="base" hangingPunct="0">
              <a:lnSpc>
                <a:spcPct val="120000"/>
              </a:lnSpc>
              <a:spcBef>
                <a:spcPct val="20000"/>
              </a:spcBef>
              <a:spcAft>
                <a:spcPct val="0"/>
              </a:spcAft>
              <a:buClr>
                <a:srgbClr val="00CCCC"/>
              </a:buClr>
              <a:buSzPct val="75000"/>
              <a:buFont typeface="Monotype Sorts" pitchFamily="-109" charset="2"/>
              <a:buChar char="u"/>
              <a:tabLst>
                <a:tab pos="1146175" algn="l"/>
              </a:tabLst>
            </a:pPr>
            <a:r>
              <a:rPr lang="en-US" sz="1600" b="1" dirty="0" smtClean="0">
                <a:solidFill>
                  <a:srgbClr val="FFFF00"/>
                </a:solidFill>
                <a:sym typeface="Symbol" pitchFamily="-109" charset="2"/>
              </a:rPr>
              <a:t>Case 2: Equipment with constant imaginary impedance</a:t>
            </a:r>
            <a:endParaRPr lang="en-US" sz="1600" b="1" dirty="0">
              <a:solidFill>
                <a:srgbClr val="FFFF00"/>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err="1" smtClean="0">
                <a:solidFill>
                  <a:srgbClr val="FFFFFF"/>
                </a:solidFill>
                <a:sym typeface="Symbol" pitchFamily="-109" charset="2"/>
              </a:rPr>
              <a:t>Z</a:t>
            </a:r>
            <a:r>
              <a:rPr lang="en-US" sz="1600" b="1" baseline="-25000" dirty="0" err="1" smtClean="0">
                <a:solidFill>
                  <a:srgbClr val="FFFFFF"/>
                </a:solidFill>
                <a:sym typeface="Symbol" pitchFamily="-109" charset="2"/>
              </a:rPr>
              <a:t>t</a:t>
            </a:r>
            <a:r>
              <a:rPr lang="en-US" sz="1600" b="1" baseline="-25000" dirty="0" smtClean="0">
                <a:solidFill>
                  <a:srgbClr val="FFFFFF"/>
                </a:solidFill>
                <a:sym typeface="Symbol" pitchFamily="-109" charset="2"/>
              </a:rPr>
              <a:t> </a:t>
            </a:r>
            <a:r>
              <a:rPr lang="en-US" sz="1600" b="1" dirty="0" smtClean="0">
                <a:solidFill>
                  <a:srgbClr val="FFFFFF"/>
                </a:solidFill>
                <a:sym typeface="Symbol" pitchFamily="-109" charset="2"/>
              </a:rPr>
              <a:t>= K j</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endParaRPr lang="en-US" sz="1600" b="1" dirty="0" smtClean="0">
              <a:solidFill>
                <a:srgbClr val="FFFFFF"/>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endParaRPr lang="en-US" sz="1600" b="1" dirty="0" smtClean="0">
              <a:solidFill>
                <a:srgbClr val="FFFFFF"/>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endParaRPr lang="en-US" sz="1600" b="1" dirty="0">
              <a:solidFill>
                <a:srgbClr val="FFFFFF"/>
              </a:solidFill>
              <a:sym typeface="Symbol" pitchFamily="-109" charset="2"/>
            </a:endParaRP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endParaRPr lang="en-US" sz="1600" b="1" dirty="0" smtClean="0">
              <a:solidFill>
                <a:srgbClr val="FFFFFF"/>
              </a:solidFill>
              <a:sym typeface="Symbol" pitchFamily="-109" charset="2"/>
            </a:endParaRPr>
          </a:p>
        </p:txBody>
      </p:sp>
    </p:spTree>
    <p:extLst>
      <p:ext uri="{BB962C8B-B14F-4D97-AF65-F5344CB8AC3E}">
        <p14:creationId xmlns:p14="http://schemas.microsoft.com/office/powerpoint/2010/main" val="1104782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
          <p:cNvSpPr>
            <a:spLocks noGrp="1" noChangeArrowheads="1"/>
          </p:cNvSpPr>
          <p:nvPr>
            <p:ph type="title"/>
          </p:nvPr>
        </p:nvSpPr>
        <p:spPr>
          <a:xfrm>
            <a:off x="0" y="-76200"/>
            <a:ext cx="9144000" cy="762000"/>
          </a:xfrm>
          <a:noFill/>
          <a:ln/>
        </p:spPr>
        <p:txBody>
          <a:bodyPr/>
          <a:lstStyle/>
          <a:p>
            <a:pPr marL="342900" indent="-342900" algn="ctr">
              <a:lnSpc>
                <a:spcPct val="120000"/>
              </a:lnSpc>
              <a:tabLst>
                <a:tab pos="1146175" algn="l"/>
              </a:tabLst>
            </a:pPr>
            <a:r>
              <a:rPr lang="en-US" sz="2400" dirty="0" smtClean="0">
                <a:solidFill>
                  <a:schemeClr val="tx1"/>
                </a:solidFill>
                <a:latin typeface="Arial" pitchFamily="-109" charset="0"/>
                <a:sym typeface="Symbol" pitchFamily="-109" charset="2"/>
              </a:rPr>
              <a:t>CASE 1 </a:t>
            </a:r>
            <a:endParaRPr lang="en-US" sz="2400" i="1" dirty="0" smtClean="0">
              <a:solidFill>
                <a:srgbClr val="FFCC99"/>
              </a:solidFill>
              <a:latin typeface="Arial" pitchFamily="-109" charset="0"/>
              <a:sym typeface="Symbol" pitchFamily="-109" charset="2"/>
            </a:endParaRPr>
          </a:p>
        </p:txBody>
      </p:sp>
      <p:pic>
        <p:nvPicPr>
          <p:cNvPr id="13" name="Picture 12"/>
          <p:cNvPicPr>
            <a:picLocks noChangeAspect="1"/>
          </p:cNvPicPr>
          <p:nvPr/>
        </p:nvPicPr>
        <p:blipFill>
          <a:blip r:embed="rId3"/>
          <a:stretch>
            <a:fillRect/>
          </a:stretch>
        </p:blipFill>
        <p:spPr>
          <a:xfrm>
            <a:off x="457200" y="838200"/>
            <a:ext cx="8212015" cy="5337810"/>
          </a:xfrm>
          <a:prstGeom prst="rect">
            <a:avLst/>
          </a:prstGeom>
          <a:solidFill>
            <a:srgbClr val="FFFFFF"/>
          </a:solidFill>
        </p:spPr>
      </p:pic>
      <p:graphicFrame>
        <p:nvGraphicFramePr>
          <p:cNvPr id="24" name="Object 7"/>
          <p:cNvGraphicFramePr>
            <a:graphicFrameLocks noChangeAspect="1"/>
          </p:cNvGraphicFramePr>
          <p:nvPr>
            <p:extLst>
              <p:ext uri="{D42A27DB-BD31-4B8C-83A1-F6EECF244321}">
                <p14:modId xmlns:p14="http://schemas.microsoft.com/office/powerpoint/2010/main" val="3878457547"/>
              </p:ext>
            </p:extLst>
          </p:nvPr>
        </p:nvGraphicFramePr>
        <p:xfrm>
          <a:off x="4648200" y="3963988"/>
          <a:ext cx="4276725" cy="1141412"/>
        </p:xfrm>
        <a:graphic>
          <a:graphicData uri="http://schemas.openxmlformats.org/presentationml/2006/ole">
            <mc:AlternateContent xmlns:mc="http://schemas.openxmlformats.org/markup-compatibility/2006">
              <mc:Choice xmlns:v="urn:schemas-microsoft-com:vml" Requires="v">
                <p:oleObj spid="_x0000_s1063" name="Equation" r:id="rId4" imgW="2451100" imgH="660400" progId="Equation.3">
                  <p:embed/>
                </p:oleObj>
              </mc:Choice>
              <mc:Fallback>
                <p:oleObj name="Equation" r:id="rId4" imgW="2451100" imgH="660400" progId="Equation.3">
                  <p:embed/>
                  <p:pic>
                    <p:nvPicPr>
                      <p:cNvPr id="0" name=""/>
                      <p:cNvPicPr>
                        <a:picLocks noChangeAspect="1" noChangeArrowheads="1"/>
                      </p:cNvPicPr>
                      <p:nvPr/>
                    </p:nvPicPr>
                    <p:blipFill>
                      <a:blip r:embed="rId5"/>
                      <a:srcRect/>
                      <a:stretch>
                        <a:fillRect/>
                      </a:stretch>
                    </p:blipFill>
                    <p:spPr bwMode="auto">
                      <a:xfrm>
                        <a:off x="4648200" y="3963988"/>
                        <a:ext cx="4276725" cy="1141412"/>
                      </a:xfrm>
                      <a:prstGeom prst="rect">
                        <a:avLst/>
                      </a:prstGeom>
                      <a:solidFill>
                        <a:schemeClr val="tx1"/>
                      </a:solidFill>
                      <a:ln w="38100">
                        <a:solidFill>
                          <a:schemeClr val="accent1"/>
                        </a:solidFill>
                        <a:miter lim="800000"/>
                        <a:headEnd/>
                        <a:tailEnd/>
                      </a:ln>
                      <a:effectLst/>
                    </p:spPr>
                  </p:pic>
                </p:oleObj>
              </mc:Fallback>
            </mc:AlternateContent>
          </a:graphicData>
        </a:graphic>
      </p:graphicFrame>
      <p:sp>
        <p:nvSpPr>
          <p:cNvPr id="2" name="Rectangle 1"/>
          <p:cNvSpPr/>
          <p:nvPr/>
        </p:nvSpPr>
        <p:spPr>
          <a:xfrm>
            <a:off x="1907704" y="1268760"/>
            <a:ext cx="4572000" cy="1717393"/>
          </a:xfrm>
          <a:prstGeom prst="rect">
            <a:avLst/>
          </a:prstGeom>
        </p:spPr>
        <p:txBody>
          <a:bodyPr>
            <a:spAutoFit/>
          </a:bodyPr>
          <a:lstStyle/>
          <a:p>
            <a:pPr algn="just" eaLnBrk="0" fontAlgn="base" hangingPunct="0">
              <a:lnSpc>
                <a:spcPct val="120000"/>
              </a:lnSpc>
              <a:spcBef>
                <a:spcPct val="20000"/>
              </a:spcBef>
              <a:spcAft>
                <a:spcPct val="0"/>
              </a:spcAft>
              <a:buClr>
                <a:srgbClr val="00CCCC"/>
              </a:buClr>
              <a:buSzPct val="75000"/>
              <a:tabLst>
                <a:tab pos="1146175" algn="l"/>
              </a:tabLst>
            </a:pPr>
            <a:r>
              <a:rPr lang="en-US" sz="1600" b="1" dirty="0">
                <a:solidFill>
                  <a:schemeClr val="bg2"/>
                </a:solidFill>
                <a:sym typeface="Symbol" pitchFamily="-109" charset="2"/>
              </a:rPr>
              <a:t>Case 1: Resistive-wall impedance from a copper collimator</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chemeClr val="bg2"/>
                </a:solidFill>
                <a:sym typeface="Symbol" pitchFamily="-109" charset="2"/>
              </a:rPr>
              <a:t>Length L = 1 m</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chemeClr val="bg2"/>
                </a:solidFill>
                <a:sym typeface="Symbol" pitchFamily="-109" charset="2"/>
              </a:rPr>
              <a:t>Resistivity = 17 </a:t>
            </a:r>
            <a:r>
              <a:rPr lang="en-US" sz="1600" b="1" dirty="0" err="1">
                <a:solidFill>
                  <a:schemeClr val="bg2"/>
                </a:solidFill>
                <a:sym typeface="Symbol" pitchFamily="-109" charset="2"/>
              </a:rPr>
              <a:t>nΩm</a:t>
            </a:r>
            <a:r>
              <a:rPr lang="en-US" sz="1600" b="1" dirty="0">
                <a:solidFill>
                  <a:schemeClr val="bg2"/>
                </a:solidFill>
                <a:sym typeface="Symbol" pitchFamily="-109" charset="2"/>
              </a:rPr>
              <a:t> (Copper)</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a:solidFill>
                  <a:schemeClr val="bg2"/>
                </a:solidFill>
                <a:sym typeface="Symbol" pitchFamily="-109" charset="2"/>
              </a:rPr>
              <a:t>Half gap b = 4 mm</a:t>
            </a:r>
          </a:p>
        </p:txBody>
      </p:sp>
      <p:sp>
        <p:nvSpPr>
          <p:cNvPr id="3" name="TextBox 2"/>
          <p:cNvSpPr txBox="1"/>
          <p:nvPr/>
        </p:nvSpPr>
        <p:spPr>
          <a:xfrm>
            <a:off x="971600" y="6453336"/>
            <a:ext cx="2757486" cy="369332"/>
          </a:xfrm>
          <a:prstGeom prst="rect">
            <a:avLst/>
          </a:prstGeom>
          <a:noFill/>
        </p:spPr>
        <p:txBody>
          <a:bodyPr wrap="none" rtlCol="0">
            <a:spAutoFit/>
          </a:bodyPr>
          <a:lstStyle/>
          <a:p>
            <a:r>
              <a:rPr lang="en-US" dirty="0" smtClean="0">
                <a:sym typeface="Wingdings" panose="05000000000000000000" pitchFamily="2" charset="2"/>
              </a:rPr>
              <a:t> Challenging resolution</a:t>
            </a:r>
            <a:endParaRPr lang="en-GB" dirty="0"/>
          </a:p>
        </p:txBody>
      </p:sp>
    </p:spTree>
    <p:extLst>
      <p:ext uri="{BB962C8B-B14F-4D97-AF65-F5344CB8AC3E}">
        <p14:creationId xmlns:p14="http://schemas.microsoft.com/office/powerpoint/2010/main" val="1110687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
          <p:cNvSpPr>
            <a:spLocks noGrp="1" noChangeArrowheads="1"/>
          </p:cNvSpPr>
          <p:nvPr>
            <p:ph type="title"/>
          </p:nvPr>
        </p:nvSpPr>
        <p:spPr>
          <a:xfrm>
            <a:off x="0" y="-76200"/>
            <a:ext cx="9144000" cy="762000"/>
          </a:xfrm>
          <a:noFill/>
          <a:ln/>
        </p:spPr>
        <p:txBody>
          <a:bodyPr/>
          <a:lstStyle/>
          <a:p>
            <a:pPr marL="342900" indent="-342900" algn="ctr">
              <a:lnSpc>
                <a:spcPct val="120000"/>
              </a:lnSpc>
              <a:tabLst>
                <a:tab pos="1146175" algn="l"/>
              </a:tabLst>
            </a:pPr>
            <a:r>
              <a:rPr lang="en-US" sz="2400" dirty="0" smtClean="0">
                <a:solidFill>
                  <a:schemeClr val="tx1"/>
                </a:solidFill>
                <a:latin typeface="Arial" pitchFamily="-109" charset="0"/>
                <a:sym typeface="Symbol" pitchFamily="-109" charset="2"/>
              </a:rPr>
              <a:t>CASE 2 </a:t>
            </a:r>
            <a:endParaRPr lang="en-US" sz="2400" i="1" dirty="0" smtClean="0">
              <a:solidFill>
                <a:srgbClr val="FFCC99"/>
              </a:solidFill>
              <a:latin typeface="Arial" pitchFamily="-109" charset="0"/>
              <a:sym typeface="Symbol" pitchFamily="-109" charset="2"/>
            </a:endParaRPr>
          </a:p>
        </p:txBody>
      </p:sp>
      <p:pic>
        <p:nvPicPr>
          <p:cNvPr id="2" name="Picture 1"/>
          <p:cNvPicPr>
            <a:picLocks noChangeAspect="1"/>
          </p:cNvPicPr>
          <p:nvPr/>
        </p:nvPicPr>
        <p:blipFill>
          <a:blip r:embed="rId3"/>
          <a:stretch>
            <a:fillRect/>
          </a:stretch>
        </p:blipFill>
        <p:spPr>
          <a:xfrm>
            <a:off x="457200" y="838200"/>
            <a:ext cx="8153400" cy="5367655"/>
          </a:xfrm>
          <a:prstGeom prst="rect">
            <a:avLst/>
          </a:prstGeom>
          <a:solidFill>
            <a:srgbClr val="FFFFFF"/>
          </a:solidFill>
        </p:spPr>
      </p:pic>
      <p:graphicFrame>
        <p:nvGraphicFramePr>
          <p:cNvPr id="9" name="Object 7"/>
          <p:cNvGraphicFramePr>
            <a:graphicFrameLocks noChangeAspect="1"/>
          </p:cNvGraphicFramePr>
          <p:nvPr>
            <p:extLst>
              <p:ext uri="{D42A27DB-BD31-4B8C-83A1-F6EECF244321}">
                <p14:modId xmlns:p14="http://schemas.microsoft.com/office/powerpoint/2010/main" val="2491040061"/>
              </p:ext>
            </p:extLst>
          </p:nvPr>
        </p:nvGraphicFramePr>
        <p:xfrm>
          <a:off x="5368925" y="4006850"/>
          <a:ext cx="3546475" cy="1054100"/>
        </p:xfrm>
        <a:graphic>
          <a:graphicData uri="http://schemas.openxmlformats.org/presentationml/2006/ole">
            <mc:AlternateContent xmlns:mc="http://schemas.openxmlformats.org/markup-compatibility/2006">
              <mc:Choice xmlns:v="urn:schemas-microsoft-com:vml" Requires="v">
                <p:oleObj spid="_x0000_s2086" name="Equation" r:id="rId4" imgW="2032000" imgH="609600" progId="Equation.3">
                  <p:embed/>
                </p:oleObj>
              </mc:Choice>
              <mc:Fallback>
                <p:oleObj name="Equation" r:id="rId4" imgW="2032000" imgH="609600" progId="Equation.3">
                  <p:embed/>
                  <p:pic>
                    <p:nvPicPr>
                      <p:cNvPr id="0" name=""/>
                      <p:cNvPicPr>
                        <a:picLocks noChangeAspect="1" noChangeArrowheads="1"/>
                      </p:cNvPicPr>
                      <p:nvPr/>
                    </p:nvPicPr>
                    <p:blipFill>
                      <a:blip r:embed="rId5"/>
                      <a:srcRect/>
                      <a:stretch>
                        <a:fillRect/>
                      </a:stretch>
                    </p:blipFill>
                    <p:spPr bwMode="auto">
                      <a:xfrm>
                        <a:off x="5368925" y="4006850"/>
                        <a:ext cx="3546475" cy="1054100"/>
                      </a:xfrm>
                      <a:prstGeom prst="rect">
                        <a:avLst/>
                      </a:prstGeom>
                      <a:solidFill>
                        <a:schemeClr val="tx1"/>
                      </a:solidFill>
                      <a:ln w="38100">
                        <a:solidFill>
                          <a:schemeClr val="accent1"/>
                        </a:solidFill>
                        <a:miter lim="800000"/>
                        <a:headEnd/>
                        <a:tailEnd/>
                      </a:ln>
                      <a:effectLst/>
                    </p:spPr>
                  </p:pic>
                </p:oleObj>
              </mc:Fallback>
            </mc:AlternateContent>
          </a:graphicData>
        </a:graphic>
      </p:graphicFrame>
      <p:sp>
        <p:nvSpPr>
          <p:cNvPr id="11" name="Rectangle 55"/>
          <p:cNvSpPr>
            <a:spLocks noChangeArrowheads="1"/>
          </p:cNvSpPr>
          <p:nvPr/>
        </p:nvSpPr>
        <p:spPr bwMode="auto">
          <a:xfrm>
            <a:off x="7010400" y="3048000"/>
            <a:ext cx="1447800" cy="533400"/>
          </a:xfrm>
          <a:prstGeom prst="rect">
            <a:avLst/>
          </a:prstGeom>
          <a:noFill/>
          <a:ln w="9525">
            <a:noFill/>
            <a:miter lim="800000"/>
            <a:headEnd/>
            <a:tailEnd/>
          </a:ln>
        </p:spPr>
        <p:txBody>
          <a:bodyPr lIns="92075" tIns="46038" rIns="92075" bIns="46038">
            <a:prstTxWarp prst="textNoShape">
              <a:avLst/>
            </a:prstTxWarp>
          </a:bodyPr>
          <a:lstStyle/>
          <a:p>
            <a:pPr algn="just" eaLnBrk="0" fontAlgn="base" hangingPunct="0">
              <a:lnSpc>
                <a:spcPct val="120000"/>
              </a:lnSpc>
              <a:spcBef>
                <a:spcPct val="20000"/>
              </a:spcBef>
              <a:spcAft>
                <a:spcPct val="0"/>
              </a:spcAft>
              <a:buClr>
                <a:srgbClr val="00CCCC"/>
              </a:buClr>
              <a:buSzPct val="75000"/>
              <a:buFont typeface="Monotype Sorts" pitchFamily="-106" charset="2"/>
              <a:buNone/>
              <a:tabLst>
                <a:tab pos="1146175" algn="l"/>
              </a:tabLst>
            </a:pPr>
            <a:r>
              <a:rPr lang="en-US" sz="2000" b="1" dirty="0" smtClean="0">
                <a:solidFill>
                  <a:srgbClr val="0000FF"/>
                </a:solidFill>
                <a:sym typeface="Symbol" pitchFamily="-109" charset="2"/>
              </a:rPr>
              <a:t>Q = 0.6 </a:t>
            </a:r>
            <a:r>
              <a:rPr lang="en-US" sz="2000" b="1" dirty="0" err="1" smtClean="0">
                <a:solidFill>
                  <a:srgbClr val="0000FF"/>
                </a:solidFill>
                <a:sym typeface="Symbol" pitchFamily="-109" charset="2"/>
              </a:rPr>
              <a:t>nC</a:t>
            </a:r>
            <a:endParaRPr lang="en-US" sz="2000" b="1" dirty="0" smtClean="0">
              <a:solidFill>
                <a:srgbClr val="0000FF"/>
              </a:solidFill>
              <a:sym typeface="Symbol" pitchFamily="-109" charset="2"/>
            </a:endParaRPr>
          </a:p>
        </p:txBody>
      </p:sp>
      <p:sp>
        <p:nvSpPr>
          <p:cNvPr id="6" name="TextBox 5"/>
          <p:cNvSpPr txBox="1"/>
          <p:nvPr/>
        </p:nvSpPr>
        <p:spPr>
          <a:xfrm>
            <a:off x="1115616" y="6437046"/>
            <a:ext cx="2757486" cy="369332"/>
          </a:xfrm>
          <a:prstGeom prst="rect">
            <a:avLst/>
          </a:prstGeom>
          <a:noFill/>
        </p:spPr>
        <p:txBody>
          <a:bodyPr wrap="none" rtlCol="0">
            <a:spAutoFit/>
          </a:bodyPr>
          <a:lstStyle/>
          <a:p>
            <a:r>
              <a:rPr lang="en-US" dirty="0" smtClean="0">
                <a:sym typeface="Wingdings" panose="05000000000000000000" pitchFamily="2" charset="2"/>
              </a:rPr>
              <a:t> Challenging resolution</a:t>
            </a:r>
            <a:endParaRPr lang="en-GB" dirty="0"/>
          </a:p>
        </p:txBody>
      </p:sp>
      <p:sp>
        <p:nvSpPr>
          <p:cNvPr id="3" name="Rectangle 2"/>
          <p:cNvSpPr/>
          <p:nvPr/>
        </p:nvSpPr>
        <p:spPr>
          <a:xfrm>
            <a:off x="1763688" y="1556792"/>
            <a:ext cx="4680520" cy="1027974"/>
          </a:xfrm>
          <a:prstGeom prst="rect">
            <a:avLst/>
          </a:prstGeom>
        </p:spPr>
        <p:txBody>
          <a:bodyPr wrap="square">
            <a:spAutoFit/>
          </a:bodyPr>
          <a:lstStyle/>
          <a:p>
            <a:pPr algn="just" eaLnBrk="0" fontAlgn="base" hangingPunct="0">
              <a:lnSpc>
                <a:spcPct val="120000"/>
              </a:lnSpc>
              <a:spcBef>
                <a:spcPct val="20000"/>
              </a:spcBef>
              <a:spcAft>
                <a:spcPct val="0"/>
              </a:spcAft>
              <a:buClr>
                <a:srgbClr val="00CCCC"/>
              </a:buClr>
              <a:buSzPct val="75000"/>
              <a:tabLst>
                <a:tab pos="1146175" algn="l"/>
              </a:tabLst>
            </a:pPr>
            <a:r>
              <a:rPr lang="en-US" sz="1600" b="1" dirty="0">
                <a:solidFill>
                  <a:schemeClr val="bg2"/>
                </a:solidFill>
                <a:sym typeface="Symbol" pitchFamily="-109" charset="2"/>
              </a:rPr>
              <a:t>Case 2: Equipment with constant imaginary impedance</a:t>
            </a:r>
          </a:p>
          <a:p>
            <a:pPr marL="800100" lvl="1" indent="-342900" algn="just" eaLnBrk="0" fontAlgn="base" hangingPunct="0">
              <a:lnSpc>
                <a:spcPct val="120000"/>
              </a:lnSpc>
              <a:spcBef>
                <a:spcPct val="20000"/>
              </a:spcBef>
              <a:spcAft>
                <a:spcPct val="0"/>
              </a:spcAft>
              <a:buClr>
                <a:srgbClr val="00CCCC"/>
              </a:buClr>
              <a:buSzPct val="120000"/>
              <a:buFont typeface="Wingdings" charset="2"/>
              <a:buChar char="§"/>
              <a:tabLst>
                <a:tab pos="1146175" algn="l"/>
              </a:tabLst>
            </a:pPr>
            <a:r>
              <a:rPr lang="en-US" sz="1600" b="1" dirty="0" err="1">
                <a:solidFill>
                  <a:schemeClr val="bg2"/>
                </a:solidFill>
                <a:sym typeface="Symbol" pitchFamily="-109" charset="2"/>
              </a:rPr>
              <a:t>Z</a:t>
            </a:r>
            <a:r>
              <a:rPr lang="en-US" sz="1600" b="1" baseline="-25000" dirty="0" err="1">
                <a:solidFill>
                  <a:schemeClr val="bg2"/>
                </a:solidFill>
                <a:sym typeface="Symbol" pitchFamily="-109" charset="2"/>
              </a:rPr>
              <a:t>t</a:t>
            </a:r>
            <a:r>
              <a:rPr lang="en-US" sz="1600" b="1" baseline="-25000" dirty="0">
                <a:solidFill>
                  <a:schemeClr val="bg2"/>
                </a:solidFill>
                <a:sym typeface="Symbol" pitchFamily="-109" charset="2"/>
              </a:rPr>
              <a:t> </a:t>
            </a:r>
            <a:r>
              <a:rPr lang="en-US" sz="1600" b="1" dirty="0">
                <a:solidFill>
                  <a:schemeClr val="bg2"/>
                </a:solidFill>
                <a:sym typeface="Symbol" pitchFamily="-109" charset="2"/>
              </a:rPr>
              <a:t>= K j</a:t>
            </a:r>
          </a:p>
        </p:txBody>
      </p:sp>
    </p:spTree>
    <p:extLst>
      <p:ext uri="{BB962C8B-B14F-4D97-AF65-F5344CB8AC3E}">
        <p14:creationId xmlns:p14="http://schemas.microsoft.com/office/powerpoint/2010/main" val="3320736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Transverse displacement from previous work: </a:t>
            </a:r>
            <a:endParaRPr lang="en-GB" dirty="0"/>
          </a:p>
        </p:txBody>
      </p:sp>
      <p:sp>
        <p:nvSpPr>
          <p:cNvPr id="3" name="Content Placeholder 2"/>
          <p:cNvSpPr>
            <a:spLocks noGrp="1"/>
          </p:cNvSpPr>
          <p:nvPr>
            <p:ph idx="1"/>
          </p:nvPr>
        </p:nvSpPr>
        <p:spPr/>
        <p:txBody>
          <a:bodyPr/>
          <a:lstStyle/>
          <a:p>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594813"/>
            <a:ext cx="6495994" cy="4204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53885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96" y="1844824"/>
            <a:ext cx="4298057" cy="3328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3953" y="4477207"/>
            <a:ext cx="4788978" cy="234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5877" y="1484784"/>
            <a:ext cx="4605129"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716016" y="5373216"/>
            <a:ext cx="4304990"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3148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Potential limitations</a:t>
            </a:r>
            <a:endParaRPr lang="en-GB" sz="4000" dirty="0"/>
          </a:p>
        </p:txBody>
      </p:sp>
      <p:sp>
        <p:nvSpPr>
          <p:cNvPr id="3" name="Content Placeholder 2"/>
          <p:cNvSpPr>
            <a:spLocks noGrp="1"/>
          </p:cNvSpPr>
          <p:nvPr>
            <p:ph idx="1"/>
          </p:nvPr>
        </p:nvSpPr>
        <p:spPr/>
        <p:txBody>
          <a:bodyPr>
            <a:normAutofit lnSpcReduction="10000"/>
          </a:bodyPr>
          <a:lstStyle/>
          <a:p>
            <a:pPr>
              <a:buFontTx/>
              <a:buChar char="-"/>
            </a:pPr>
            <a:r>
              <a:rPr lang="en-US" sz="2000" b="1" dirty="0"/>
              <a:t>Minimum kick strength observable with the BPM resolution</a:t>
            </a:r>
          </a:p>
          <a:p>
            <a:pPr marL="457200" lvl="1" indent="0">
              <a:buNone/>
            </a:pPr>
            <a:endParaRPr lang="en-US" sz="1800" dirty="0"/>
          </a:p>
          <a:p>
            <a:pPr>
              <a:buFontTx/>
              <a:buChar char="-"/>
            </a:pPr>
            <a:r>
              <a:rPr lang="en-US" sz="2000" b="1" dirty="0"/>
              <a:t>Need to disentangle between the test and source bunch</a:t>
            </a:r>
          </a:p>
          <a:p>
            <a:pPr lvl="2">
              <a:buFont typeface="Wingdings"/>
              <a:buChar char="à"/>
            </a:pPr>
            <a:endParaRPr lang="en-US" sz="2200" dirty="0"/>
          </a:p>
          <a:p>
            <a:pPr>
              <a:buFontTx/>
              <a:buChar char="-"/>
            </a:pPr>
            <a:r>
              <a:rPr lang="en-US" sz="2000" b="1" dirty="0"/>
              <a:t>Accurate control of the orbit and spacing of test vs source</a:t>
            </a:r>
          </a:p>
          <a:p>
            <a:pPr marL="0" indent="0">
              <a:buNone/>
            </a:pPr>
            <a:r>
              <a:rPr lang="en-US" sz="2000" dirty="0">
                <a:sym typeface="Wingdings" panose="05000000000000000000" pitchFamily="2" charset="2"/>
              </a:rPr>
              <a:t>	</a:t>
            </a:r>
            <a:endParaRPr lang="en-US" sz="2000" b="1" dirty="0"/>
          </a:p>
          <a:p>
            <a:pPr>
              <a:buFontTx/>
              <a:buChar char="-"/>
            </a:pPr>
            <a:r>
              <a:rPr lang="en-US" sz="2000" b="1" dirty="0"/>
              <a:t>Control of intensity of both bunches </a:t>
            </a:r>
            <a:endParaRPr lang="en-US" sz="2000" dirty="0"/>
          </a:p>
          <a:p>
            <a:pPr>
              <a:buFontTx/>
              <a:buChar char="-"/>
            </a:pPr>
            <a:endParaRPr lang="en-US" sz="2000" dirty="0"/>
          </a:p>
          <a:p>
            <a:pPr>
              <a:buFontTx/>
              <a:buChar char="-"/>
            </a:pPr>
            <a:r>
              <a:rPr lang="en-US" sz="2000" b="1" dirty="0">
                <a:solidFill>
                  <a:srgbClr val="FF0000"/>
                </a:solidFill>
              </a:rPr>
              <a:t>Available length </a:t>
            </a:r>
            <a:r>
              <a:rPr lang="en-US" sz="2000" dirty="0">
                <a:solidFill>
                  <a:srgbClr val="FF0000"/>
                </a:solidFill>
              </a:rPr>
              <a:t>(for both device installation and for observation) </a:t>
            </a:r>
            <a:br>
              <a:rPr lang="en-US" sz="2000" dirty="0">
                <a:solidFill>
                  <a:srgbClr val="FF0000"/>
                </a:solidFill>
              </a:rPr>
            </a:br>
            <a:r>
              <a:rPr lang="en-US" sz="2000" dirty="0"/>
              <a:t>	</a:t>
            </a:r>
            <a:endParaRPr lang="en-US" sz="2000" dirty="0">
              <a:sym typeface="Wingdings" panose="05000000000000000000" pitchFamily="2" charset="2"/>
            </a:endParaRPr>
          </a:p>
          <a:p>
            <a:pPr>
              <a:buFontTx/>
              <a:buChar char="-"/>
            </a:pPr>
            <a:r>
              <a:rPr lang="en-US" sz="2000" b="1" dirty="0">
                <a:solidFill>
                  <a:srgbClr val="FF0000"/>
                </a:solidFill>
                <a:sym typeface="Wingdings" panose="05000000000000000000" pitchFamily="2" charset="2"/>
              </a:rPr>
              <a:t>Need for large flexibility in length and radius of input device </a:t>
            </a:r>
          </a:p>
          <a:p>
            <a:pPr marL="0" indent="0">
              <a:buNone/>
            </a:pPr>
            <a:r>
              <a:rPr lang="en-US" sz="2000" dirty="0">
                <a:sym typeface="Wingdings" panose="05000000000000000000" pitchFamily="2" charset="2"/>
              </a:rPr>
              <a:t>	</a:t>
            </a:r>
            <a:endParaRPr lang="en-US" sz="2000" dirty="0"/>
          </a:p>
          <a:p>
            <a:pPr>
              <a:buFontTx/>
              <a:buChar char="-"/>
            </a:pPr>
            <a:r>
              <a:rPr lang="en-US" sz="2000" b="1" dirty="0"/>
              <a:t>Contribution from the BPMs and tapers should not </a:t>
            </a:r>
            <a:r>
              <a:rPr lang="en-US" sz="2000" b="1" dirty="0" smtClean="0"/>
              <a:t>dominate</a:t>
            </a:r>
            <a:endParaRPr lang="en-GB" dirty="0"/>
          </a:p>
        </p:txBody>
      </p:sp>
    </p:spTree>
    <p:extLst>
      <p:ext uri="{BB962C8B-B14F-4D97-AF65-F5344CB8AC3E}">
        <p14:creationId xmlns:p14="http://schemas.microsoft.com/office/powerpoint/2010/main" val="648816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C:\Users\bsalvant\AppData\Local\Microsoft\Windows\Temporary Internet Files\Content.Outlook\U7GBVNNS\LS1_TDI 4R8_IP8 side_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925" t="11018" r="8078" b="21795"/>
          <a:stretch/>
        </p:blipFill>
        <p:spPr bwMode="auto">
          <a:xfrm>
            <a:off x="7238663" y="391822"/>
            <a:ext cx="1474510" cy="11090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512" y="116632"/>
            <a:ext cx="8229600" cy="706090"/>
          </a:xfrm>
        </p:spPr>
        <p:txBody>
          <a:bodyPr>
            <a:noAutofit/>
          </a:bodyPr>
          <a:lstStyle/>
          <a:p>
            <a:r>
              <a:rPr lang="en-US" dirty="0" smtClean="0">
                <a:solidFill>
                  <a:schemeClr val="tx1"/>
                </a:solidFill>
              </a:rPr>
              <a:t>Example of LHC hardware to be measured</a:t>
            </a:r>
            <a:endParaRPr lang="en-GB" dirty="0">
              <a:solidFill>
                <a:schemeClr val="tx1"/>
              </a:solidFill>
            </a:endParaRPr>
          </a:p>
        </p:txBody>
      </p:sp>
      <p:sp>
        <p:nvSpPr>
          <p:cNvPr id="3" name="Content Placeholder 2"/>
          <p:cNvSpPr>
            <a:spLocks noGrp="1"/>
          </p:cNvSpPr>
          <p:nvPr>
            <p:ph idx="1"/>
          </p:nvPr>
        </p:nvSpPr>
        <p:spPr>
          <a:xfrm>
            <a:off x="457200" y="946338"/>
            <a:ext cx="8229600" cy="5651014"/>
          </a:xfrm>
        </p:spPr>
        <p:txBody>
          <a:bodyPr>
            <a:normAutofit fontScale="70000" lnSpcReduction="20000"/>
          </a:bodyPr>
          <a:lstStyle/>
          <a:p>
            <a:r>
              <a:rPr lang="en-US" sz="2400" dirty="0" smtClean="0"/>
              <a:t>Consolidation:</a:t>
            </a:r>
          </a:p>
          <a:p>
            <a:pPr lvl="1"/>
            <a:r>
              <a:rPr lang="en-US" sz="2000" dirty="0" smtClean="0"/>
              <a:t>TDI beam screen consolidation</a:t>
            </a:r>
          </a:p>
          <a:p>
            <a:pPr lvl="1"/>
            <a:r>
              <a:rPr lang="en-US" sz="2000" dirty="0" smtClean="0"/>
              <a:t>TCP replacement with spare</a:t>
            </a:r>
          </a:p>
          <a:p>
            <a:pPr lvl="1"/>
            <a:r>
              <a:rPr lang="en-US" sz="2000" dirty="0" smtClean="0"/>
              <a:t>BSRT mirror design change</a:t>
            </a:r>
          </a:p>
          <a:p>
            <a:pPr lvl="1"/>
            <a:r>
              <a:rPr lang="en-US" sz="2000" dirty="0" smtClean="0"/>
              <a:t>RF fingers consolidation, </a:t>
            </a:r>
            <a:r>
              <a:rPr lang="en-US" sz="2000" dirty="0" err="1" smtClean="0"/>
              <a:t>carroussel</a:t>
            </a:r>
            <a:endParaRPr lang="en-US" sz="2000" dirty="0" smtClean="0"/>
          </a:p>
          <a:p>
            <a:pPr marL="457200" lvl="1" indent="0">
              <a:buNone/>
            </a:pPr>
            <a:endParaRPr lang="en-US" sz="2000" dirty="0" smtClean="0"/>
          </a:p>
          <a:p>
            <a:r>
              <a:rPr lang="en-US" sz="2400" dirty="0" smtClean="0"/>
              <a:t>Upgrade:</a:t>
            </a:r>
          </a:p>
          <a:p>
            <a:pPr lvl="1"/>
            <a:r>
              <a:rPr lang="en-US" sz="2000" dirty="0" smtClean="0"/>
              <a:t>Tertiary collimators with BPMs (TCTP and TCSP)</a:t>
            </a:r>
          </a:p>
          <a:p>
            <a:pPr lvl="1"/>
            <a:r>
              <a:rPr lang="en-US" sz="2000" dirty="0" smtClean="0"/>
              <a:t>ATLAS-ALFA</a:t>
            </a:r>
          </a:p>
          <a:p>
            <a:pPr lvl="1"/>
            <a:r>
              <a:rPr lang="en-US" sz="2000" dirty="0" smtClean="0"/>
              <a:t>“TOTEM consolidation” of existing Roman pots</a:t>
            </a:r>
          </a:p>
          <a:p>
            <a:pPr lvl="1"/>
            <a:r>
              <a:rPr lang="en-US" sz="2000" dirty="0" smtClean="0"/>
              <a:t>MKI screen conductor upgrade</a:t>
            </a:r>
          </a:p>
          <a:p>
            <a:pPr lvl="1"/>
            <a:r>
              <a:rPr lang="en-US" sz="2000" dirty="0" smtClean="0"/>
              <a:t>New experimental beam pipe in CMS and ATLAS</a:t>
            </a:r>
          </a:p>
          <a:p>
            <a:pPr lvl="1"/>
            <a:r>
              <a:rPr lang="en-US" sz="2000" dirty="0" smtClean="0"/>
              <a:t>Schottky</a:t>
            </a:r>
          </a:p>
          <a:p>
            <a:pPr lvl="1"/>
            <a:endParaRPr lang="en-US" sz="2000" dirty="0" smtClean="0"/>
          </a:p>
          <a:p>
            <a:r>
              <a:rPr lang="en-US" sz="2400" dirty="0" smtClean="0"/>
              <a:t>New equipment:</a:t>
            </a:r>
          </a:p>
          <a:p>
            <a:pPr lvl="1"/>
            <a:r>
              <a:rPr lang="en-US" sz="2000" dirty="0" smtClean="0"/>
              <a:t>New TCL4 and TCL6</a:t>
            </a:r>
          </a:p>
          <a:p>
            <a:pPr lvl="1"/>
            <a:r>
              <a:rPr lang="en-US" sz="2000" dirty="0" smtClean="0"/>
              <a:t>3</a:t>
            </a:r>
            <a:r>
              <a:rPr lang="en-US" sz="2000" baseline="30000" dirty="0" smtClean="0"/>
              <a:t>rd</a:t>
            </a:r>
            <a:r>
              <a:rPr lang="en-US" sz="2000" dirty="0" smtClean="0"/>
              <a:t> TCDQ module</a:t>
            </a:r>
          </a:p>
          <a:p>
            <a:pPr lvl="1"/>
            <a:r>
              <a:rPr lang="en-US" sz="2000" dirty="0" smtClean="0"/>
              <a:t>BGV on B2</a:t>
            </a:r>
          </a:p>
          <a:p>
            <a:pPr lvl="1"/>
            <a:r>
              <a:rPr lang="en-US" sz="2000" dirty="0" smtClean="0"/>
              <a:t>New “TOTEM upgrade” pots</a:t>
            </a:r>
          </a:p>
          <a:p>
            <a:pPr lvl="1"/>
            <a:r>
              <a:rPr lang="en-US" sz="2000" dirty="0" smtClean="0"/>
              <a:t>New UA9 goniometer</a:t>
            </a:r>
          </a:p>
          <a:p>
            <a:pPr lvl="1"/>
            <a:endParaRPr lang="en-US" sz="2000" dirty="0"/>
          </a:p>
          <a:p>
            <a:r>
              <a:rPr lang="en-US" sz="2400" dirty="0" smtClean="0"/>
              <a:t>Non conformities:</a:t>
            </a:r>
          </a:p>
          <a:p>
            <a:pPr lvl="1"/>
            <a:r>
              <a:rPr lang="en-US" sz="2000" dirty="0" smtClean="0"/>
              <a:t>Contacts in </a:t>
            </a:r>
            <a:r>
              <a:rPr lang="en-US" sz="2000" dirty="0" smtClean="0"/>
              <a:t>triplets</a:t>
            </a:r>
            <a:endParaRPr lang="en-US" sz="2000" dirty="0" smtClean="0"/>
          </a:p>
        </p:txBody>
      </p:sp>
      <p:pic>
        <p:nvPicPr>
          <p:cNvPr id="5" name="Picture 4" descr="IMG_03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9414" y="1340768"/>
            <a:ext cx="1497795" cy="1123347"/>
          </a:xfrm>
          <a:prstGeom prst="rect">
            <a:avLst/>
          </a:prstGeom>
        </p:spPr>
      </p:pic>
      <p:pic>
        <p:nvPicPr>
          <p:cNvPr id="8194" name="Picture 2" descr="http://impedance.web.cern.ch/impedance/documents/Imp_meeting_8-04-2013/ID800_NEG_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5637" y="2204864"/>
            <a:ext cx="1337536" cy="10027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lhc-collimation-project.web.cern.ch/lhc-collimation-project/images/IMG_3385_smal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601" y="1061246"/>
            <a:ext cx="1254446" cy="94083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69629" y="2132856"/>
            <a:ext cx="1569785" cy="845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8" name="Picture 6" descr="http://emetral.web.cern.ch/emetral/ICEsection/2013/2013-06-05/NC_IC-QQBI.29R5_5contactstripsProtrudingIntoAperture.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8519" r="15071"/>
          <a:stretch/>
        </p:blipFill>
        <p:spPr bwMode="auto">
          <a:xfrm>
            <a:off x="6982803" y="5248303"/>
            <a:ext cx="1765661" cy="1493065"/>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p:txBody>
          <a:bodyPr/>
          <a:lstStyle/>
          <a:p>
            <a:fld id="{B8748700-F400-47FE-8D65-6CF498372F24}" type="slidenum">
              <a:rPr lang="en-GB" smtClean="0">
                <a:solidFill>
                  <a:prstClr val="black">
                    <a:tint val="75000"/>
                  </a:prstClr>
                </a:solidFill>
              </a:rPr>
              <a:pPr/>
              <a:t>18</a:t>
            </a:fld>
            <a:endParaRPr lang="en-GB">
              <a:solidFill>
                <a:prstClr val="black">
                  <a:tint val="75000"/>
                </a:prstClr>
              </a:solidFill>
            </a:endParaRPr>
          </a:p>
        </p:txBody>
      </p:sp>
      <p:pic>
        <p:nvPicPr>
          <p:cNvPr id="819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88957" y="2859583"/>
            <a:ext cx="1413734" cy="1289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5076056" y="2537579"/>
            <a:ext cx="2268958" cy="963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27098" y="3429000"/>
            <a:ext cx="1454845" cy="1187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t="5952"/>
          <a:stretch>
            <a:fillRect/>
          </a:stretch>
        </p:blipFill>
        <p:spPr bwMode="auto">
          <a:xfrm>
            <a:off x="7093501" y="4022814"/>
            <a:ext cx="1619672" cy="767371"/>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8201" name="Picture 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35828" y="4472137"/>
            <a:ext cx="1168328" cy="1065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03" name="Picture 1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88814" y="4130321"/>
            <a:ext cx="1209302" cy="1804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descr="G:\Workspaces\v\veness\Pictures\BI Photos\BGV\Assembly 0614\RF test small.jpg"/>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5185797" y="4453951"/>
            <a:ext cx="2050499" cy="1540884"/>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898940" y="5301208"/>
            <a:ext cx="1137556" cy="1037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83568" y="6381328"/>
            <a:ext cx="6183231" cy="369332"/>
          </a:xfrm>
          <a:prstGeom prst="rect">
            <a:avLst/>
          </a:prstGeom>
          <a:solidFill>
            <a:srgbClr val="FFFF00"/>
          </a:solidFill>
        </p:spPr>
        <p:txBody>
          <a:bodyPr wrap="none" rtlCol="0">
            <a:spAutoFit/>
          </a:bodyPr>
          <a:lstStyle/>
          <a:p>
            <a:r>
              <a:rPr lang="en-US" dirty="0" smtClean="0">
                <a:sym typeface="Wingdings" panose="05000000000000000000" pitchFamily="2" charset="2"/>
              </a:rPr>
              <a:t> </a:t>
            </a:r>
            <a:r>
              <a:rPr lang="en-US" dirty="0" smtClean="0"/>
              <a:t>A whole zoo of devices with all kinds of aperture and lengths.</a:t>
            </a:r>
            <a:endParaRPr lang="en-GB" dirty="0"/>
          </a:p>
        </p:txBody>
      </p:sp>
    </p:spTree>
    <p:extLst>
      <p:ext uri="{BB962C8B-B14F-4D97-AF65-F5344CB8AC3E}">
        <p14:creationId xmlns:p14="http://schemas.microsoft.com/office/powerpoint/2010/main" val="2134286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tx1"/>
                </a:solidFill>
              </a:rPr>
              <a:t>Potential limitations</a:t>
            </a:r>
            <a:endParaRPr lang="en-GB" sz="4000" dirty="0">
              <a:solidFill>
                <a:schemeClr val="tx1"/>
              </a:solidFill>
            </a:endParaRPr>
          </a:p>
        </p:txBody>
      </p:sp>
      <p:sp>
        <p:nvSpPr>
          <p:cNvPr id="3" name="Content Placeholder 2"/>
          <p:cNvSpPr>
            <a:spLocks noGrp="1"/>
          </p:cNvSpPr>
          <p:nvPr>
            <p:ph idx="1"/>
          </p:nvPr>
        </p:nvSpPr>
        <p:spPr/>
        <p:txBody>
          <a:bodyPr>
            <a:normAutofit lnSpcReduction="10000"/>
          </a:bodyPr>
          <a:lstStyle/>
          <a:p>
            <a:pPr>
              <a:buFontTx/>
              <a:buChar char="-"/>
            </a:pPr>
            <a:r>
              <a:rPr lang="en-US" sz="2000" b="1" dirty="0"/>
              <a:t>Minimum kick strength observable with the BPM resolution</a:t>
            </a:r>
          </a:p>
          <a:p>
            <a:pPr marL="457200" lvl="1" indent="0">
              <a:buNone/>
            </a:pPr>
            <a:endParaRPr lang="en-US" sz="1800" dirty="0"/>
          </a:p>
          <a:p>
            <a:pPr>
              <a:buFontTx/>
              <a:buChar char="-"/>
            </a:pPr>
            <a:r>
              <a:rPr lang="en-US" sz="2000" b="1" dirty="0"/>
              <a:t>Need to disentangle between the test and source bunch</a:t>
            </a:r>
          </a:p>
          <a:p>
            <a:pPr lvl="2">
              <a:buFont typeface="Wingdings"/>
              <a:buChar char="à"/>
            </a:pPr>
            <a:endParaRPr lang="en-US" sz="2200" dirty="0"/>
          </a:p>
          <a:p>
            <a:pPr>
              <a:buFontTx/>
              <a:buChar char="-"/>
            </a:pPr>
            <a:r>
              <a:rPr lang="en-US" sz="2000" b="1" dirty="0"/>
              <a:t>Accurate control of the orbit and spacing of test vs source</a:t>
            </a:r>
          </a:p>
          <a:p>
            <a:pPr marL="0" indent="0">
              <a:buNone/>
            </a:pPr>
            <a:r>
              <a:rPr lang="en-US" sz="2000" dirty="0">
                <a:sym typeface="Wingdings" panose="05000000000000000000" pitchFamily="2" charset="2"/>
              </a:rPr>
              <a:t>	</a:t>
            </a:r>
            <a:endParaRPr lang="en-US" sz="2000" b="1" dirty="0"/>
          </a:p>
          <a:p>
            <a:pPr>
              <a:buFontTx/>
              <a:buChar char="-"/>
            </a:pPr>
            <a:r>
              <a:rPr lang="en-US" sz="2000" b="1" dirty="0"/>
              <a:t>Control of intensity of both bunches </a:t>
            </a:r>
            <a:endParaRPr lang="en-US" sz="2000" dirty="0"/>
          </a:p>
          <a:p>
            <a:pPr>
              <a:buFontTx/>
              <a:buChar char="-"/>
            </a:pPr>
            <a:endParaRPr lang="en-US" sz="2000" dirty="0"/>
          </a:p>
          <a:p>
            <a:pPr>
              <a:buFontTx/>
              <a:buChar char="-"/>
            </a:pPr>
            <a:r>
              <a:rPr lang="en-US" sz="2000" b="1" dirty="0"/>
              <a:t>Available length </a:t>
            </a:r>
            <a:r>
              <a:rPr lang="en-US" sz="2000" dirty="0"/>
              <a:t>(for both device installation and for observation) </a:t>
            </a:r>
            <a:br>
              <a:rPr lang="en-US" sz="2000" dirty="0"/>
            </a:br>
            <a:r>
              <a:rPr lang="en-US" sz="2000" dirty="0"/>
              <a:t>	</a:t>
            </a:r>
            <a:endParaRPr lang="en-US" sz="2000" dirty="0">
              <a:sym typeface="Wingdings" panose="05000000000000000000" pitchFamily="2" charset="2"/>
            </a:endParaRPr>
          </a:p>
          <a:p>
            <a:pPr>
              <a:buFontTx/>
              <a:buChar char="-"/>
            </a:pPr>
            <a:r>
              <a:rPr lang="en-US" sz="2000" b="1" dirty="0">
                <a:sym typeface="Wingdings" panose="05000000000000000000" pitchFamily="2" charset="2"/>
              </a:rPr>
              <a:t>Need for large flexibility in length and radius of input device </a:t>
            </a:r>
          </a:p>
          <a:p>
            <a:pPr marL="0" indent="0">
              <a:buNone/>
            </a:pPr>
            <a:r>
              <a:rPr lang="en-US" sz="2000" dirty="0">
                <a:sym typeface="Wingdings" panose="05000000000000000000" pitchFamily="2" charset="2"/>
              </a:rPr>
              <a:t>	</a:t>
            </a:r>
            <a:endParaRPr lang="en-US" sz="2000" dirty="0"/>
          </a:p>
          <a:p>
            <a:pPr>
              <a:buFontTx/>
              <a:buChar char="-"/>
            </a:pPr>
            <a:r>
              <a:rPr lang="en-US" sz="2000" b="1" dirty="0">
                <a:solidFill>
                  <a:srgbClr val="FF0000"/>
                </a:solidFill>
              </a:rPr>
              <a:t>Contribution from the BPMs and tapers should not </a:t>
            </a:r>
            <a:r>
              <a:rPr lang="en-US" sz="2000" b="1" dirty="0" smtClean="0">
                <a:solidFill>
                  <a:srgbClr val="FF0000"/>
                </a:solidFill>
              </a:rPr>
              <a:t>dominate</a:t>
            </a:r>
            <a:endParaRPr lang="en-GB" dirty="0">
              <a:solidFill>
                <a:srgbClr val="FF0000"/>
              </a:solidFill>
            </a:endParaRPr>
          </a:p>
        </p:txBody>
      </p:sp>
    </p:spTree>
    <p:extLst>
      <p:ext uri="{BB962C8B-B14F-4D97-AF65-F5344CB8AC3E}">
        <p14:creationId xmlns:p14="http://schemas.microsoft.com/office/powerpoint/2010/main" val="1291665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78098"/>
          </a:xfrm>
        </p:spPr>
        <p:txBody>
          <a:bodyPr/>
          <a:lstStyle/>
          <a:p>
            <a:r>
              <a:rPr lang="en-US" dirty="0" smtClean="0"/>
              <a:t>Context</a:t>
            </a:r>
            <a:endParaRPr lang="en-GB" dirty="0"/>
          </a:p>
        </p:txBody>
      </p:sp>
      <p:sp>
        <p:nvSpPr>
          <p:cNvPr id="3" name="Content Placeholder 2"/>
          <p:cNvSpPr>
            <a:spLocks noGrp="1"/>
          </p:cNvSpPr>
          <p:nvPr>
            <p:ph idx="1"/>
          </p:nvPr>
        </p:nvSpPr>
        <p:spPr>
          <a:xfrm>
            <a:off x="179512" y="980728"/>
            <a:ext cx="8229600" cy="5328592"/>
          </a:xfrm>
        </p:spPr>
        <p:txBody>
          <a:bodyPr>
            <a:normAutofit lnSpcReduction="10000"/>
          </a:bodyPr>
          <a:lstStyle/>
          <a:p>
            <a:r>
              <a:rPr lang="en-US" sz="2400" dirty="0" smtClean="0"/>
              <a:t>Impedance team involved in design and approval of new and modified equipment in all CERN circular machines (in particular PSB, PS, SPS and LHC, but also AD, ELENA and CLIC damping rings</a:t>
            </a:r>
            <a:r>
              <a:rPr lang="en-US" sz="2400" dirty="0" smtClean="0"/>
              <a:t>).</a:t>
            </a:r>
            <a:endParaRPr lang="en-US" sz="2400" dirty="0" smtClean="0"/>
          </a:p>
          <a:p>
            <a:endParaRPr lang="en-US" sz="2400" dirty="0"/>
          </a:p>
          <a:p>
            <a:r>
              <a:rPr lang="en-US" sz="2400" dirty="0" smtClean="0"/>
              <a:t>Tools at our disposal:</a:t>
            </a:r>
          </a:p>
          <a:p>
            <a:pPr lvl="1"/>
            <a:r>
              <a:rPr lang="en-US" sz="2000" dirty="0" smtClean="0"/>
              <a:t>Bench measurements with wires and probes</a:t>
            </a:r>
          </a:p>
          <a:p>
            <a:pPr marL="457200" lvl="1" indent="0">
              <a:buNone/>
            </a:pPr>
            <a:r>
              <a:rPr lang="en-US" sz="2000" dirty="0" smtClean="0"/>
              <a:t>	</a:t>
            </a:r>
            <a:r>
              <a:rPr lang="en-US" sz="2000" dirty="0" smtClean="0">
                <a:sym typeface="Wingdings" panose="05000000000000000000" pitchFamily="2" charset="2"/>
              </a:rPr>
              <a:t> problem: not direct measurement of </a:t>
            </a:r>
            <a:br>
              <a:rPr lang="en-US" sz="2000" dirty="0" smtClean="0">
                <a:sym typeface="Wingdings" panose="05000000000000000000" pitchFamily="2" charset="2"/>
              </a:rPr>
            </a:br>
            <a:r>
              <a:rPr lang="en-US" sz="2000" dirty="0" smtClean="0">
                <a:sym typeface="Wingdings" panose="05000000000000000000" pitchFamily="2" charset="2"/>
              </a:rPr>
              <a:t>	impedance or wake, and possibly strong </a:t>
            </a:r>
            <a:br>
              <a:rPr lang="en-US" sz="2000" dirty="0" smtClean="0">
                <a:sym typeface="Wingdings" panose="05000000000000000000" pitchFamily="2" charset="2"/>
              </a:rPr>
            </a:br>
            <a:r>
              <a:rPr lang="en-US" sz="2000" dirty="0" smtClean="0">
                <a:sym typeface="Wingdings" panose="05000000000000000000" pitchFamily="2" charset="2"/>
              </a:rPr>
              <a:t>	perturbation of the EM </a:t>
            </a:r>
            <a:r>
              <a:rPr lang="en-US" sz="2000" dirty="0" smtClean="0">
                <a:sym typeface="Wingdings" panose="05000000000000000000" pitchFamily="2" charset="2"/>
              </a:rPr>
              <a:t>fields</a:t>
            </a:r>
            <a:endParaRPr lang="en-US" sz="2000" dirty="0" smtClean="0"/>
          </a:p>
          <a:p>
            <a:pPr lvl="1"/>
            <a:r>
              <a:rPr lang="en-US" sz="2000" dirty="0" smtClean="0"/>
              <a:t>Numerical simulations</a:t>
            </a:r>
          </a:p>
          <a:p>
            <a:pPr marL="457200" lvl="1" indent="0">
              <a:buNone/>
            </a:pPr>
            <a:r>
              <a:rPr lang="en-US" sz="2000" dirty="0"/>
              <a:t>	</a:t>
            </a:r>
            <a:r>
              <a:rPr lang="en-US" sz="2000" dirty="0" smtClean="0">
                <a:sym typeface="Wingdings" panose="05000000000000000000" pitchFamily="2" charset="2"/>
              </a:rPr>
              <a:t> problem: difficulty to reproduce reality with</a:t>
            </a:r>
            <a:br>
              <a:rPr lang="en-US" sz="2000" dirty="0" smtClean="0">
                <a:sym typeface="Wingdings" panose="05000000000000000000" pitchFamily="2" charset="2"/>
              </a:rPr>
            </a:br>
            <a:r>
              <a:rPr lang="en-US" sz="2000" dirty="0" smtClean="0">
                <a:sym typeface="Wingdings" panose="05000000000000000000" pitchFamily="2" charset="2"/>
              </a:rPr>
              <a:t>	a model (e.g. design errors, small features, </a:t>
            </a:r>
            <a:br>
              <a:rPr lang="en-US" sz="2000" dirty="0" smtClean="0">
                <a:sym typeface="Wingdings" panose="05000000000000000000" pitchFamily="2" charset="2"/>
              </a:rPr>
            </a:br>
            <a:r>
              <a:rPr lang="en-US" sz="2000" dirty="0" smtClean="0">
                <a:sym typeface="Wingdings" panose="05000000000000000000" pitchFamily="2" charset="2"/>
              </a:rPr>
              <a:t>	coatings, matching errors) , simulated exciting </a:t>
            </a:r>
            <a:br>
              <a:rPr lang="en-US" sz="2000" dirty="0" smtClean="0">
                <a:sym typeface="Wingdings" panose="05000000000000000000" pitchFamily="2" charset="2"/>
              </a:rPr>
            </a:br>
            <a:r>
              <a:rPr lang="en-US" sz="2000" dirty="0" smtClean="0">
                <a:sym typeface="Wingdings" panose="05000000000000000000" pitchFamily="2" charset="2"/>
              </a:rPr>
              <a:t>	bunch is not a delta function.</a:t>
            </a:r>
            <a:endParaRPr lang="en-GB" sz="2000" dirty="0"/>
          </a:p>
        </p:txBody>
      </p:sp>
      <p:sp>
        <p:nvSpPr>
          <p:cNvPr id="4" name="TextBox 3"/>
          <p:cNvSpPr txBox="1"/>
          <p:nvPr/>
        </p:nvSpPr>
        <p:spPr>
          <a:xfrm>
            <a:off x="471329" y="6381328"/>
            <a:ext cx="8421151" cy="338554"/>
          </a:xfrm>
          <a:prstGeom prst="rect">
            <a:avLst/>
          </a:prstGeom>
          <a:solidFill>
            <a:srgbClr val="FFFF00"/>
          </a:solidFill>
        </p:spPr>
        <p:txBody>
          <a:bodyPr wrap="none" rtlCol="0">
            <a:spAutoFit/>
          </a:bodyPr>
          <a:lstStyle/>
          <a:p>
            <a:r>
              <a:rPr lang="en-US" sz="1600" dirty="0" smtClean="0">
                <a:sym typeface="Wingdings" panose="05000000000000000000" pitchFamily="2" charset="2"/>
              </a:rPr>
              <a:t> Measurement with electron bunches could be an interesting complement to these existing tools</a:t>
            </a:r>
            <a:endParaRPr lang="en-GB" sz="1600"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390" t="14059" r="17264" b="26061"/>
          <a:stretch/>
        </p:blipFill>
        <p:spPr>
          <a:xfrm>
            <a:off x="6012160" y="2494054"/>
            <a:ext cx="3029821" cy="1855208"/>
          </a:xfrm>
          <a:prstGeom prst="rect">
            <a:avLst/>
          </a:prstGeom>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4622866"/>
            <a:ext cx="1366725" cy="1658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45911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84"/>
            <a:ext cx="8229600" cy="850106"/>
          </a:xfrm>
        </p:spPr>
        <p:txBody>
          <a:bodyPr/>
          <a:lstStyle/>
          <a:p>
            <a:r>
              <a:rPr lang="en-US" dirty="0" smtClean="0">
                <a:solidFill>
                  <a:schemeClr val="tx1"/>
                </a:solidFill>
              </a:rPr>
              <a:t>Example for the effect of transitions</a:t>
            </a:r>
            <a:endParaRPr lang="en-GB" dirty="0">
              <a:solidFill>
                <a:schemeClr val="tx1"/>
              </a:solidFill>
            </a:endParaRPr>
          </a:p>
        </p:txBody>
      </p:sp>
      <p:sp>
        <p:nvSpPr>
          <p:cNvPr id="3" name="Content Placeholder 2"/>
          <p:cNvSpPr>
            <a:spLocks noGrp="1"/>
          </p:cNvSpPr>
          <p:nvPr>
            <p:ph idx="1"/>
          </p:nvPr>
        </p:nvSpPr>
        <p:spPr>
          <a:xfrm>
            <a:off x="457200" y="1268760"/>
            <a:ext cx="8229600" cy="4857403"/>
          </a:xfrm>
        </p:spPr>
        <p:txBody>
          <a:bodyPr/>
          <a:lstStyle/>
          <a:p>
            <a:endParaRPr lang="en-GB" dirty="0"/>
          </a:p>
        </p:txBody>
      </p:sp>
      <p:sp>
        <p:nvSpPr>
          <p:cNvPr id="4" name="Slide Number Placeholder 3"/>
          <p:cNvSpPr>
            <a:spLocks noGrp="1"/>
          </p:cNvSpPr>
          <p:nvPr>
            <p:ph type="sldNum" sz="quarter" idx="12"/>
          </p:nvPr>
        </p:nvSpPr>
        <p:spPr/>
        <p:txBody>
          <a:bodyPr/>
          <a:lstStyle/>
          <a:p>
            <a:fld id="{B8748700-F400-47FE-8D65-6CF498372F24}" type="slidenum">
              <a:rPr lang="en-GB" smtClean="0">
                <a:solidFill>
                  <a:prstClr val="black">
                    <a:tint val="75000"/>
                  </a:prstClr>
                </a:solidFill>
              </a:rPr>
              <a:pPr/>
              <a:t>20</a:t>
            </a:fld>
            <a:endParaRPr lang="en-GB">
              <a:solidFill>
                <a:prstClr val="black">
                  <a:tint val="75000"/>
                </a:prst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92697"/>
            <a:ext cx="3741120" cy="2267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7184"/>
          <a:stretch/>
        </p:blipFill>
        <p:spPr bwMode="auto">
          <a:xfrm>
            <a:off x="5004048" y="692696"/>
            <a:ext cx="3538121" cy="2147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55576" y="2924944"/>
            <a:ext cx="2838662" cy="369332"/>
          </a:xfrm>
          <a:prstGeom prst="rect">
            <a:avLst/>
          </a:prstGeom>
          <a:noFill/>
        </p:spPr>
        <p:txBody>
          <a:bodyPr wrap="none" rtlCol="0">
            <a:spAutoFit/>
          </a:bodyPr>
          <a:lstStyle/>
          <a:p>
            <a:r>
              <a:rPr lang="en-US" dirty="0" smtClean="0"/>
              <a:t>Typical SPS kicker in the SPS </a:t>
            </a:r>
            <a:endParaRPr lang="en-GB" dirty="0"/>
          </a:p>
        </p:txBody>
      </p:sp>
      <p:sp>
        <p:nvSpPr>
          <p:cNvPr id="9" name="TextBox 8"/>
          <p:cNvSpPr txBox="1"/>
          <p:nvPr/>
        </p:nvSpPr>
        <p:spPr>
          <a:xfrm>
            <a:off x="4716016" y="2852936"/>
            <a:ext cx="4435830" cy="369332"/>
          </a:xfrm>
          <a:prstGeom prst="rect">
            <a:avLst/>
          </a:prstGeom>
          <a:noFill/>
        </p:spPr>
        <p:txBody>
          <a:bodyPr wrap="none" rtlCol="0">
            <a:spAutoFit/>
          </a:bodyPr>
          <a:lstStyle/>
          <a:p>
            <a:r>
              <a:rPr lang="en-US" dirty="0" smtClean="0"/>
              <a:t>Transitions needed for installation in CALIFES</a:t>
            </a:r>
            <a:endParaRPr lang="en-GB" dirty="0"/>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3304750"/>
            <a:ext cx="4180539" cy="3021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3212976"/>
            <a:ext cx="4405486" cy="3178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619672" y="4879477"/>
            <a:ext cx="2784545" cy="369332"/>
          </a:xfrm>
          <a:prstGeom prst="rect">
            <a:avLst/>
          </a:prstGeom>
          <a:solidFill>
            <a:srgbClr val="FFFF00"/>
          </a:solidFill>
        </p:spPr>
        <p:txBody>
          <a:bodyPr wrap="none" rtlCol="0">
            <a:spAutoFit/>
          </a:bodyPr>
          <a:lstStyle/>
          <a:p>
            <a:r>
              <a:rPr lang="en-US" dirty="0" smtClean="0"/>
              <a:t>Longitudinal wake potential</a:t>
            </a:r>
            <a:endParaRPr lang="en-GB" dirty="0"/>
          </a:p>
        </p:txBody>
      </p:sp>
      <p:sp>
        <p:nvSpPr>
          <p:cNvPr id="13" name="TextBox 12"/>
          <p:cNvSpPr txBox="1"/>
          <p:nvPr/>
        </p:nvSpPr>
        <p:spPr>
          <a:xfrm>
            <a:off x="5724232" y="4024830"/>
            <a:ext cx="2592184" cy="369332"/>
          </a:xfrm>
          <a:prstGeom prst="rect">
            <a:avLst/>
          </a:prstGeom>
          <a:solidFill>
            <a:srgbClr val="FFFF00"/>
          </a:solidFill>
        </p:spPr>
        <p:txBody>
          <a:bodyPr wrap="none" rtlCol="0">
            <a:spAutoFit/>
          </a:bodyPr>
          <a:lstStyle/>
          <a:p>
            <a:r>
              <a:rPr lang="en-US" dirty="0" smtClean="0"/>
              <a:t>Transverse wake potential</a:t>
            </a:r>
            <a:endParaRPr lang="en-GB" dirty="0"/>
          </a:p>
        </p:txBody>
      </p:sp>
      <p:sp>
        <p:nvSpPr>
          <p:cNvPr id="7" name="TextBox 6"/>
          <p:cNvSpPr txBox="1"/>
          <p:nvPr/>
        </p:nvSpPr>
        <p:spPr>
          <a:xfrm>
            <a:off x="2771800" y="6444044"/>
            <a:ext cx="6270050" cy="369332"/>
          </a:xfrm>
          <a:prstGeom prst="rect">
            <a:avLst/>
          </a:prstGeom>
          <a:solidFill>
            <a:srgbClr val="FFFF00"/>
          </a:solidFill>
        </p:spPr>
        <p:txBody>
          <a:bodyPr wrap="none" rtlCol="0">
            <a:spAutoFit/>
          </a:bodyPr>
          <a:lstStyle/>
          <a:p>
            <a:r>
              <a:rPr lang="en-US" dirty="0" smtClean="0">
                <a:sym typeface="Wingdings" panose="05000000000000000000" pitchFamily="2" charset="2"/>
              </a:rPr>
              <a:t> </a:t>
            </a:r>
            <a:r>
              <a:rPr lang="en-US" dirty="0" smtClean="0"/>
              <a:t>For this case of SPS kickers the transitions would not be critical</a:t>
            </a:r>
            <a:endParaRPr lang="en-GB" dirty="0"/>
          </a:p>
        </p:txBody>
      </p:sp>
    </p:spTree>
    <p:extLst>
      <p:ext uri="{BB962C8B-B14F-4D97-AF65-F5344CB8AC3E}">
        <p14:creationId xmlns:p14="http://schemas.microsoft.com/office/powerpoint/2010/main" val="4026629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Table of “ideal” requirements (draft, for discussion)</a:t>
            </a:r>
            <a:endParaRPr lang="en-GB" dirty="0">
              <a:solidFill>
                <a:schemeClr val="tx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2453514"/>
              </p:ext>
            </p:extLst>
          </p:nvPr>
        </p:nvGraphicFramePr>
        <p:xfrm>
          <a:off x="323528" y="836712"/>
          <a:ext cx="8219256" cy="5801360"/>
        </p:xfrm>
        <a:graphic>
          <a:graphicData uri="http://schemas.openxmlformats.org/drawingml/2006/table">
            <a:tbl>
              <a:tblPr firstRow="1" bandRow="1">
                <a:tableStyleId>{5C22544A-7EE6-4342-B048-85BDC9FD1C3A}</a:tableStyleId>
              </a:tblPr>
              <a:tblGrid>
                <a:gridCol w="3322712"/>
                <a:gridCol w="2156792"/>
                <a:gridCol w="2739752"/>
              </a:tblGrid>
              <a:tr h="370840">
                <a:tc>
                  <a:txBody>
                    <a:bodyPr/>
                    <a:lstStyle/>
                    <a:p>
                      <a:endParaRPr lang="en-GB" dirty="0"/>
                    </a:p>
                  </a:txBody>
                  <a:tcPr/>
                </a:tc>
                <a:tc>
                  <a:txBody>
                    <a:bodyPr/>
                    <a:lstStyle/>
                    <a:p>
                      <a:r>
                        <a:rPr lang="en-US" dirty="0" smtClean="0"/>
                        <a:t>Direct measurement</a:t>
                      </a:r>
                      <a:endParaRPr lang="en-GB" dirty="0"/>
                    </a:p>
                  </a:txBody>
                  <a:tcPr/>
                </a:tc>
                <a:tc>
                  <a:txBody>
                    <a:bodyPr/>
                    <a:lstStyle/>
                    <a:p>
                      <a:r>
                        <a:rPr lang="en-US" dirty="0" smtClean="0"/>
                        <a:t>Wake</a:t>
                      </a:r>
                      <a:r>
                        <a:rPr lang="en-US" baseline="0" dirty="0" smtClean="0"/>
                        <a:t> function reconstruction</a:t>
                      </a:r>
                      <a:endParaRPr lang="en-GB" dirty="0"/>
                    </a:p>
                  </a:txBody>
                  <a:tcPr/>
                </a:tc>
              </a:tr>
              <a:tr h="370840">
                <a:tc>
                  <a:txBody>
                    <a:bodyPr/>
                    <a:lstStyle/>
                    <a:p>
                      <a:r>
                        <a:rPr lang="en-US" dirty="0" smtClean="0"/>
                        <a:t>Intensity of the source bunch</a:t>
                      </a:r>
                      <a:endParaRPr lang="en-GB" dirty="0"/>
                    </a:p>
                  </a:txBody>
                  <a:tcPr/>
                </a:tc>
                <a:tc>
                  <a:txBody>
                    <a:bodyPr/>
                    <a:lstStyle/>
                    <a:p>
                      <a:r>
                        <a:rPr lang="en-US" dirty="0" smtClean="0"/>
                        <a:t>~1 </a:t>
                      </a:r>
                      <a:r>
                        <a:rPr lang="en-US" dirty="0" err="1" smtClean="0"/>
                        <a:t>nC</a:t>
                      </a:r>
                      <a:endParaRPr lang="en-GB" dirty="0"/>
                    </a:p>
                  </a:txBody>
                  <a:tcPr/>
                </a:tc>
                <a:tc>
                  <a:txBody>
                    <a:bodyPr/>
                    <a:lstStyle/>
                    <a:p>
                      <a:r>
                        <a:rPr lang="en-US" dirty="0" smtClean="0"/>
                        <a:t>~1 </a:t>
                      </a:r>
                      <a:r>
                        <a:rPr lang="en-US" dirty="0" err="1" smtClean="0"/>
                        <a:t>nC</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Intensity of the test bunch</a:t>
                      </a:r>
                      <a:endParaRPr lang="en-GB" dirty="0" smtClean="0"/>
                    </a:p>
                  </a:txBody>
                  <a:tcPr/>
                </a:tc>
                <a:tc>
                  <a:txBody>
                    <a:bodyPr/>
                    <a:lstStyle/>
                    <a:p>
                      <a:r>
                        <a:rPr lang="en-US" dirty="0" smtClean="0"/>
                        <a:t>-</a:t>
                      </a:r>
                      <a:endParaRPr lang="en-GB" dirty="0"/>
                    </a:p>
                  </a:txBody>
                  <a:tcPr/>
                </a:tc>
                <a:tc>
                  <a:txBody>
                    <a:bodyPr/>
                    <a:lstStyle/>
                    <a:p>
                      <a:r>
                        <a:rPr lang="en-US" dirty="0" smtClean="0"/>
                        <a:t>Not critical</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Number of bunches</a:t>
                      </a:r>
                      <a:endParaRPr lang="en-GB" dirty="0" smtClean="0"/>
                    </a:p>
                  </a:txBody>
                  <a:tcPr/>
                </a:tc>
                <a:tc>
                  <a:txBody>
                    <a:bodyPr/>
                    <a:lstStyle/>
                    <a:p>
                      <a:r>
                        <a:rPr lang="en-US" dirty="0" smtClean="0"/>
                        <a:t>-</a:t>
                      </a:r>
                      <a:endParaRPr lang="en-GB" dirty="0"/>
                    </a:p>
                  </a:txBody>
                  <a:tcPr/>
                </a:tc>
                <a:tc>
                  <a:txBody>
                    <a:bodyPr/>
                    <a:lstStyle/>
                    <a:p>
                      <a:r>
                        <a:rPr lang="en-US" dirty="0" smtClean="0"/>
                        <a:t>At least 2 bunches</a:t>
                      </a:r>
                      <a:endParaRPr lang="en-GB" dirty="0"/>
                    </a:p>
                  </a:txBody>
                  <a:tcPr/>
                </a:tc>
              </a:tr>
              <a:tr h="370840">
                <a:tc>
                  <a:txBody>
                    <a:bodyPr/>
                    <a:lstStyle/>
                    <a:p>
                      <a:r>
                        <a:rPr lang="en-US" dirty="0" smtClean="0"/>
                        <a:t>Minimum bunch spacing</a:t>
                      </a:r>
                      <a:endParaRPr lang="en-GB" dirty="0"/>
                    </a:p>
                  </a:txBody>
                  <a:tcPr/>
                </a:tc>
                <a:tc>
                  <a:txBody>
                    <a:bodyPr/>
                    <a:lstStyle/>
                    <a:p>
                      <a:r>
                        <a:rPr lang="en-US" dirty="0" smtClean="0"/>
                        <a:t>-</a:t>
                      </a:r>
                      <a:endParaRPr lang="en-GB" dirty="0"/>
                    </a:p>
                  </a:txBody>
                  <a:tcPr/>
                </a:tc>
                <a:tc>
                  <a:txBody>
                    <a:bodyPr/>
                    <a:lstStyle/>
                    <a:p>
                      <a:r>
                        <a:rPr lang="en-US" dirty="0" smtClean="0">
                          <a:solidFill>
                            <a:srgbClr val="FF0000"/>
                          </a:solidFill>
                        </a:rPr>
                        <a:t>0.1 ns </a:t>
                      </a:r>
                      <a:r>
                        <a:rPr lang="en-US" dirty="0" smtClean="0">
                          <a:solidFill>
                            <a:schemeClr val="tx1"/>
                          </a:solidFill>
                        </a:rPr>
                        <a:t>– 0.3</a:t>
                      </a:r>
                      <a:r>
                        <a:rPr lang="en-US" baseline="0" dirty="0" smtClean="0">
                          <a:solidFill>
                            <a:schemeClr val="tx1"/>
                          </a:solidFill>
                        </a:rPr>
                        <a:t> ns</a:t>
                      </a:r>
                      <a:endParaRPr lang="en-GB" dirty="0">
                        <a:solidFill>
                          <a:schemeClr val="tx1"/>
                        </a:solidFill>
                      </a:endParaRPr>
                    </a:p>
                  </a:txBody>
                  <a:tcPr/>
                </a:tc>
              </a:tr>
              <a:tr h="370840">
                <a:tc>
                  <a:txBody>
                    <a:bodyPr/>
                    <a:lstStyle/>
                    <a:p>
                      <a:r>
                        <a:rPr lang="en-US" dirty="0" smtClean="0"/>
                        <a:t>Maximum bunch spacing</a:t>
                      </a:r>
                      <a:endParaRPr lang="en-GB" dirty="0"/>
                    </a:p>
                  </a:txBody>
                  <a:tcPr/>
                </a:tc>
                <a:tc>
                  <a:txBody>
                    <a:bodyPr/>
                    <a:lstStyle/>
                    <a:p>
                      <a:r>
                        <a:rPr lang="en-US" dirty="0" smtClean="0"/>
                        <a:t>-</a:t>
                      </a:r>
                      <a:endParaRPr lang="en-GB" dirty="0"/>
                    </a:p>
                  </a:txBody>
                  <a:tcPr/>
                </a:tc>
                <a:tc>
                  <a:txBody>
                    <a:bodyPr/>
                    <a:lstStyle/>
                    <a:p>
                      <a:r>
                        <a:rPr lang="en-US" dirty="0" smtClean="0"/>
                        <a:t>25 ns – 1</a:t>
                      </a:r>
                      <a:r>
                        <a:rPr lang="en-US" baseline="0" dirty="0" smtClean="0"/>
                        <a:t> m</a:t>
                      </a:r>
                      <a:r>
                        <a:rPr lang="en-US" dirty="0" smtClean="0"/>
                        <a:t>s</a:t>
                      </a:r>
                      <a:endParaRPr lang="en-GB" dirty="0"/>
                    </a:p>
                  </a:txBody>
                  <a:tcPr/>
                </a:tc>
              </a:tr>
              <a:tr h="370840">
                <a:tc>
                  <a:txBody>
                    <a:bodyPr/>
                    <a:lstStyle/>
                    <a:p>
                      <a:r>
                        <a:rPr lang="en-US" dirty="0" smtClean="0"/>
                        <a:t>Sampling in bunch spacing</a:t>
                      </a:r>
                      <a:endParaRPr lang="en-GB" dirty="0"/>
                    </a:p>
                  </a:txBody>
                  <a:tcPr/>
                </a:tc>
                <a:tc>
                  <a:txBody>
                    <a:bodyPr/>
                    <a:lstStyle/>
                    <a:p>
                      <a:r>
                        <a:rPr lang="en-US" dirty="0" smtClean="0"/>
                        <a:t>-</a:t>
                      </a:r>
                      <a:endParaRPr lang="en-GB" dirty="0"/>
                    </a:p>
                  </a:txBody>
                  <a:tcPr/>
                </a:tc>
                <a:tc>
                  <a:txBody>
                    <a:bodyPr/>
                    <a:lstStyle/>
                    <a:p>
                      <a:r>
                        <a:rPr lang="en-US" dirty="0" smtClean="0"/>
                        <a:t>0.1 ns within</a:t>
                      </a:r>
                      <a:r>
                        <a:rPr lang="en-US" baseline="0" dirty="0" smtClean="0"/>
                        <a:t> the first 5 ns, 0.3 ns after the first 5 ns</a:t>
                      </a:r>
                      <a:endParaRPr lang="en-GB" dirty="0"/>
                    </a:p>
                  </a:txBody>
                  <a:tcPr/>
                </a:tc>
              </a:tr>
              <a:tr h="370840">
                <a:tc>
                  <a:txBody>
                    <a:bodyPr/>
                    <a:lstStyle/>
                    <a:p>
                      <a:r>
                        <a:rPr lang="en-US" dirty="0" smtClean="0"/>
                        <a:t>BPM resolution (time)</a:t>
                      </a:r>
                      <a:endParaRPr lang="en-GB" dirty="0"/>
                    </a:p>
                  </a:txBody>
                  <a:tcPr/>
                </a:tc>
                <a:tc>
                  <a:txBody>
                    <a:bodyPr/>
                    <a:lstStyle/>
                    <a:p>
                      <a:r>
                        <a:rPr lang="en-US" dirty="0" smtClean="0"/>
                        <a:t>-</a:t>
                      </a:r>
                      <a:endParaRPr lang="en-GB" dirty="0"/>
                    </a:p>
                  </a:txBody>
                  <a:tcPr/>
                </a:tc>
                <a:tc>
                  <a:txBody>
                    <a:bodyPr/>
                    <a:lstStyle/>
                    <a:p>
                      <a:r>
                        <a:rPr lang="en-US" dirty="0" smtClean="0">
                          <a:solidFill>
                            <a:srgbClr val="FF0000"/>
                          </a:solidFill>
                        </a:rPr>
                        <a:t>0.1 ns - 0.3 ns</a:t>
                      </a:r>
                      <a:endParaRPr lang="en-GB" dirty="0">
                        <a:solidFill>
                          <a:srgbClr val="FF0000"/>
                        </a:solidFill>
                      </a:endParaRPr>
                    </a:p>
                  </a:txBody>
                  <a:tcPr/>
                </a:tc>
              </a:tr>
              <a:tr h="370840">
                <a:tc>
                  <a:txBody>
                    <a:bodyPr/>
                    <a:lstStyle/>
                    <a:p>
                      <a:r>
                        <a:rPr lang="en-US" dirty="0" smtClean="0"/>
                        <a:t>BPM resolution (position)</a:t>
                      </a:r>
                      <a:endParaRPr lang="en-GB" dirty="0"/>
                    </a:p>
                  </a:txBody>
                  <a:tcPr/>
                </a:tc>
                <a:tc>
                  <a:txBody>
                    <a:bodyPr/>
                    <a:lstStyle/>
                    <a:p>
                      <a:endParaRPr lang="en-GB" dirty="0"/>
                    </a:p>
                  </a:txBody>
                  <a:tcPr/>
                </a:tc>
                <a:tc>
                  <a:txBody>
                    <a:bodyPr/>
                    <a:lstStyle/>
                    <a:p>
                      <a:r>
                        <a:rPr lang="en-US" dirty="0" smtClean="0">
                          <a:solidFill>
                            <a:srgbClr val="FF0000"/>
                          </a:solidFill>
                        </a:rPr>
                        <a:t>1 micron</a:t>
                      </a:r>
                      <a:endParaRPr lang="en-GB" dirty="0">
                        <a:solidFill>
                          <a:srgbClr val="FF0000"/>
                        </a:solidFill>
                      </a:endParaRPr>
                    </a:p>
                  </a:txBody>
                  <a:tcPr/>
                </a:tc>
              </a:tr>
              <a:tr h="370840">
                <a:tc>
                  <a:txBody>
                    <a:bodyPr/>
                    <a:lstStyle/>
                    <a:p>
                      <a:r>
                        <a:rPr lang="en-US" dirty="0" smtClean="0"/>
                        <a:t>Source bunch energy</a:t>
                      </a:r>
                      <a:endParaRPr lang="en-GB" dirty="0"/>
                    </a:p>
                  </a:txBody>
                  <a:tcPr/>
                </a:tc>
                <a:tc>
                  <a:txBody>
                    <a:bodyPr/>
                    <a:lstStyle/>
                    <a:p>
                      <a:r>
                        <a:rPr lang="en-US" dirty="0" smtClean="0"/>
                        <a:t>-</a:t>
                      </a:r>
                      <a:endParaRPr lang="en-GB" dirty="0"/>
                    </a:p>
                  </a:txBody>
                  <a:tcPr/>
                </a:tc>
                <a:tc>
                  <a:txBody>
                    <a:bodyPr/>
                    <a:lstStyle/>
                    <a:p>
                      <a:r>
                        <a:rPr lang="en-US" dirty="0" smtClean="0"/>
                        <a:t>200 MeV</a:t>
                      </a:r>
                      <a:endParaRPr lang="en-GB" dirty="0"/>
                    </a:p>
                  </a:txBody>
                  <a:tcPr/>
                </a:tc>
              </a:tr>
              <a:tr h="370840">
                <a:tc>
                  <a:txBody>
                    <a:bodyPr/>
                    <a:lstStyle/>
                    <a:p>
                      <a:r>
                        <a:rPr lang="en-US" dirty="0" smtClean="0"/>
                        <a:t>Test bunch energy</a:t>
                      </a:r>
                      <a:endParaRPr lang="en-GB" dirty="0"/>
                    </a:p>
                  </a:txBody>
                  <a:tcPr/>
                </a:tc>
                <a:tc>
                  <a:txBody>
                    <a:bodyPr/>
                    <a:lstStyle/>
                    <a:p>
                      <a:r>
                        <a:rPr lang="en-US" dirty="0" smtClean="0"/>
                        <a:t>-</a:t>
                      </a:r>
                      <a:endParaRPr lang="en-GB" dirty="0"/>
                    </a:p>
                  </a:txBody>
                  <a:tcPr/>
                </a:tc>
                <a:tc>
                  <a:txBody>
                    <a:bodyPr/>
                    <a:lstStyle/>
                    <a:p>
                      <a:r>
                        <a:rPr lang="en-US" dirty="0" smtClean="0"/>
                        <a:t>Would help if lower than 200 MeV</a:t>
                      </a:r>
                      <a:endParaRPr lang="en-GB" dirty="0"/>
                    </a:p>
                  </a:txBody>
                  <a:tcPr/>
                </a:tc>
              </a:tr>
              <a:tr h="370840">
                <a:tc>
                  <a:txBody>
                    <a:bodyPr/>
                    <a:lstStyle/>
                    <a:p>
                      <a:r>
                        <a:rPr lang="en-US" dirty="0" smtClean="0"/>
                        <a:t>Available</a:t>
                      </a:r>
                      <a:r>
                        <a:rPr lang="en-US" baseline="0" dirty="0" smtClean="0"/>
                        <a:t> installation </a:t>
                      </a:r>
                      <a:r>
                        <a:rPr lang="en-US" dirty="0" smtClean="0"/>
                        <a:t>length</a:t>
                      </a:r>
                      <a:endParaRPr lang="en-GB" dirty="0"/>
                    </a:p>
                  </a:txBody>
                  <a:tcPr/>
                </a:tc>
                <a:tc>
                  <a:txBody>
                    <a:bodyPr/>
                    <a:lstStyle/>
                    <a:p>
                      <a:r>
                        <a:rPr lang="en-US" dirty="0" smtClean="0"/>
                        <a:t>1.5 m for devices </a:t>
                      </a:r>
                      <a:br>
                        <a:rPr lang="en-US" dirty="0" smtClean="0"/>
                      </a:br>
                      <a:r>
                        <a:rPr lang="en-US" dirty="0" smtClean="0"/>
                        <a:t>+ 1 m for taper </a:t>
                      </a:r>
                      <a:br>
                        <a:rPr lang="en-US" dirty="0" smtClean="0"/>
                      </a:br>
                      <a:r>
                        <a:rPr lang="en-US" dirty="0" smtClean="0"/>
                        <a:t>= at least 2.5 m</a:t>
                      </a:r>
                      <a:endParaRPr lang="en-GB" dirty="0"/>
                    </a:p>
                  </a:txBody>
                  <a:tcPr/>
                </a:tc>
                <a:tc>
                  <a:txBody>
                    <a:bodyPr/>
                    <a:lstStyle/>
                    <a:p>
                      <a:r>
                        <a:rPr lang="en-US" dirty="0" smtClean="0"/>
                        <a:t>At</a:t>
                      </a:r>
                      <a:r>
                        <a:rPr lang="en-US" baseline="0" dirty="0" smtClean="0"/>
                        <a:t> least </a:t>
                      </a:r>
                      <a:r>
                        <a:rPr lang="en-US" dirty="0" smtClean="0"/>
                        <a:t>2.5 m</a:t>
                      </a:r>
                      <a:endParaRPr lang="en-GB" dirty="0"/>
                    </a:p>
                  </a:txBody>
                  <a:tcPr/>
                </a:tc>
              </a:tr>
            </a:tbl>
          </a:graphicData>
        </a:graphic>
      </p:graphicFrame>
      <p:sp>
        <p:nvSpPr>
          <p:cNvPr id="4" name="Slide Number Placeholder 3"/>
          <p:cNvSpPr>
            <a:spLocks noGrp="1"/>
          </p:cNvSpPr>
          <p:nvPr>
            <p:ph type="sldNum" sz="quarter" idx="12"/>
          </p:nvPr>
        </p:nvSpPr>
        <p:spPr/>
        <p:txBody>
          <a:bodyPr/>
          <a:lstStyle/>
          <a:p>
            <a:fld id="{B8748700-F400-47FE-8D65-6CF498372F24}"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8463093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Preliminary Conclusions from </a:t>
            </a:r>
            <a:r>
              <a:rPr lang="en-US" sz="2800" dirty="0" smtClean="0"/>
              <a:t>the </a:t>
            </a:r>
            <a:r>
              <a:rPr lang="en-US" sz="2800" dirty="0" smtClean="0"/>
              <a:t>discussions so far</a:t>
            </a:r>
            <a:endParaRPr lang="en-GB" sz="2800" dirty="0"/>
          </a:p>
        </p:txBody>
      </p:sp>
      <p:sp>
        <p:nvSpPr>
          <p:cNvPr id="3" name="Content Placeholder 2"/>
          <p:cNvSpPr>
            <a:spLocks noGrp="1"/>
          </p:cNvSpPr>
          <p:nvPr>
            <p:ph idx="1"/>
          </p:nvPr>
        </p:nvSpPr>
        <p:spPr>
          <a:xfrm>
            <a:off x="457200" y="1600201"/>
            <a:ext cx="8229600" cy="3629000"/>
          </a:xfrm>
        </p:spPr>
        <p:txBody>
          <a:bodyPr>
            <a:noAutofit/>
          </a:bodyPr>
          <a:lstStyle/>
          <a:p>
            <a:r>
              <a:rPr lang="en-US" sz="1800" dirty="0" smtClean="0"/>
              <a:t>Using CALIFES or CTF3 beam to measure impedance may not work in many cases due to constraints:</a:t>
            </a:r>
          </a:p>
          <a:p>
            <a:pPr lvl="1"/>
            <a:r>
              <a:rPr lang="en-US" sz="1600" dirty="0" smtClean="0"/>
              <a:t>need to tune the spacing/orbit between the source and the test bunches</a:t>
            </a:r>
          </a:p>
          <a:p>
            <a:pPr lvl="1"/>
            <a:r>
              <a:rPr lang="en-US" sz="1600" dirty="0" smtClean="0"/>
              <a:t>Lower limit of detectable impedance kick/energy loss (due to available intensity, resolution of BPM and other impedance contributions that need to be added)</a:t>
            </a:r>
          </a:p>
          <a:p>
            <a:pPr lvl="1"/>
            <a:r>
              <a:rPr lang="en-US" sz="1600" dirty="0" smtClean="0"/>
              <a:t>Available space and </a:t>
            </a:r>
            <a:r>
              <a:rPr lang="en-US" sz="1600" dirty="0" smtClean="0"/>
              <a:t>flexibility</a:t>
            </a:r>
          </a:p>
          <a:p>
            <a:pPr lvl="1"/>
            <a:r>
              <a:rPr lang="en-US" sz="1600" dirty="0" smtClean="0"/>
              <a:t>BPM time resolution</a:t>
            </a:r>
            <a:endParaRPr lang="en-US" sz="1600" dirty="0" smtClean="0"/>
          </a:p>
          <a:p>
            <a:endParaRPr lang="en-US" sz="1800" dirty="0" smtClean="0"/>
          </a:p>
          <a:p>
            <a:endParaRPr lang="en-US" sz="1800" dirty="0"/>
          </a:p>
          <a:p>
            <a:r>
              <a:rPr lang="en-US" sz="1800" dirty="0" smtClean="0"/>
              <a:t>However, some reachable features can not be obtained with other means so far and we think it would be interesting to investigate further the feasibility of such measurements</a:t>
            </a:r>
          </a:p>
          <a:p>
            <a:pPr lvl="1"/>
            <a:r>
              <a:rPr lang="en-US" sz="1600" dirty="0" smtClean="0"/>
              <a:t>“Wake function” with very short bunches (longitudinal/dipolar/</a:t>
            </a:r>
            <a:r>
              <a:rPr lang="en-US" sz="1600" dirty="0" err="1" smtClean="0"/>
              <a:t>quadrupolar</a:t>
            </a:r>
            <a:r>
              <a:rPr lang="en-US" sz="1600" dirty="0" smtClean="0"/>
              <a:t>)</a:t>
            </a:r>
          </a:p>
          <a:p>
            <a:pPr lvl="1"/>
            <a:r>
              <a:rPr lang="en-US" sz="1600" dirty="0" smtClean="0"/>
              <a:t>In case it does not work, single bunch measurement could provide average kick (last resort if one cannot distinguish between two bunches, as in ESTB at SLAC)</a:t>
            </a:r>
            <a:endParaRPr lang="en-US" sz="1600" dirty="0" smtClean="0"/>
          </a:p>
          <a:p>
            <a:pPr lvl="1"/>
            <a:r>
              <a:rPr lang="en-US" sz="1600" dirty="0" smtClean="0"/>
              <a:t>Direct </a:t>
            </a:r>
            <a:r>
              <a:rPr lang="en-US" sz="1600" dirty="0" smtClean="0"/>
              <a:t>measurement of EM </a:t>
            </a:r>
            <a:r>
              <a:rPr lang="en-US" sz="1600" dirty="0" smtClean="0"/>
              <a:t>fields</a:t>
            </a:r>
            <a:endParaRPr lang="en-US" sz="1600" dirty="0" smtClean="0"/>
          </a:p>
        </p:txBody>
      </p:sp>
    </p:spTree>
    <p:extLst>
      <p:ext uri="{BB962C8B-B14F-4D97-AF65-F5344CB8AC3E}">
        <p14:creationId xmlns:p14="http://schemas.microsoft.com/office/powerpoint/2010/main" val="8404249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9573724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fontScale="90000"/>
          </a:bodyPr>
          <a:lstStyle/>
          <a:p>
            <a:r>
              <a:rPr lang="it-IT" dirty="0" smtClean="0"/>
              <a:t>Previous attempt: Argonne test facility</a:t>
            </a:r>
            <a:endParaRPr lang="it-IT" dirty="0"/>
          </a:p>
        </p:txBody>
      </p:sp>
      <p:pic>
        <p:nvPicPr>
          <p:cNvPr id="4" name="Picture 3"/>
          <p:cNvPicPr>
            <a:picLocks noChangeAspect="1"/>
          </p:cNvPicPr>
          <p:nvPr/>
        </p:nvPicPr>
        <p:blipFill rotWithShape="1">
          <a:blip r:embed="rId2"/>
          <a:srcRect b="13635"/>
          <a:stretch/>
        </p:blipFill>
        <p:spPr>
          <a:xfrm>
            <a:off x="275456" y="1066800"/>
            <a:ext cx="4800600" cy="2487304"/>
          </a:xfrm>
          <a:prstGeom prst="rect">
            <a:avLst/>
          </a:prstGeom>
        </p:spPr>
      </p:pic>
      <p:pic>
        <p:nvPicPr>
          <p:cNvPr id="5" name="Picture 4"/>
          <p:cNvPicPr>
            <a:picLocks noChangeAspect="1"/>
          </p:cNvPicPr>
          <p:nvPr/>
        </p:nvPicPr>
        <p:blipFill rotWithShape="1">
          <a:blip r:embed="rId3"/>
          <a:srcRect l="2532" r="11076"/>
          <a:stretch/>
        </p:blipFill>
        <p:spPr>
          <a:xfrm>
            <a:off x="742950" y="4191000"/>
            <a:ext cx="5200650" cy="2582287"/>
          </a:xfrm>
          <a:prstGeom prst="rect">
            <a:avLst/>
          </a:prstGeom>
        </p:spPr>
      </p:pic>
      <p:sp>
        <p:nvSpPr>
          <p:cNvPr id="6" name="TextBox 5"/>
          <p:cNvSpPr txBox="1"/>
          <p:nvPr/>
        </p:nvSpPr>
        <p:spPr>
          <a:xfrm>
            <a:off x="4953000" y="2401669"/>
            <a:ext cx="3962400" cy="646331"/>
          </a:xfrm>
          <a:prstGeom prst="rect">
            <a:avLst/>
          </a:prstGeom>
          <a:noFill/>
          <a:ln w="38100">
            <a:solidFill>
              <a:srgbClr val="FF822D"/>
            </a:solidFill>
          </a:ln>
        </p:spPr>
        <p:txBody>
          <a:bodyPr wrap="square" rtlCol="0">
            <a:spAutoFit/>
          </a:bodyPr>
          <a:lstStyle/>
          <a:p>
            <a:r>
              <a:rPr lang="en-GB" dirty="0" smtClean="0"/>
              <a:t>Two bunched beams of different energy and intensity with adjustable delay</a:t>
            </a:r>
            <a:endParaRPr lang="en-GB" dirty="0"/>
          </a:p>
        </p:txBody>
      </p:sp>
      <p:sp>
        <p:nvSpPr>
          <p:cNvPr id="7" name="Rectangle 6"/>
          <p:cNvSpPr/>
          <p:nvPr/>
        </p:nvSpPr>
        <p:spPr>
          <a:xfrm>
            <a:off x="152400" y="3733800"/>
            <a:ext cx="6523088" cy="369332"/>
          </a:xfrm>
          <a:prstGeom prst="rect">
            <a:avLst/>
          </a:prstGeom>
          <a:solidFill>
            <a:srgbClr val="FFFF00"/>
          </a:solidFill>
          <a:ln w="38100">
            <a:solidFill>
              <a:schemeClr val="tx1"/>
            </a:solidFill>
          </a:ln>
        </p:spPr>
        <p:txBody>
          <a:bodyPr wrap="square">
            <a:spAutoFit/>
          </a:bodyPr>
          <a:lstStyle/>
          <a:p>
            <a:r>
              <a:rPr lang="en-GB" dirty="0" smtClean="0"/>
              <a:t> Energy change and transverse offset induced on the trailing bunch</a:t>
            </a:r>
            <a:endParaRPr lang="en-GB" dirty="0"/>
          </a:p>
        </p:txBody>
      </p:sp>
      <p:sp>
        <p:nvSpPr>
          <p:cNvPr id="8" name="Rectangle 7"/>
          <p:cNvSpPr/>
          <p:nvPr/>
        </p:nvSpPr>
        <p:spPr>
          <a:xfrm>
            <a:off x="6107373" y="4419600"/>
            <a:ext cx="2884227" cy="1754326"/>
          </a:xfrm>
          <a:prstGeom prst="rect">
            <a:avLst/>
          </a:prstGeom>
          <a:solidFill>
            <a:srgbClr val="FFFF00"/>
          </a:solidFill>
        </p:spPr>
        <p:txBody>
          <a:bodyPr wrap="square">
            <a:spAutoFit/>
          </a:bodyPr>
          <a:lstStyle/>
          <a:p>
            <a:pPr algn="just"/>
            <a:r>
              <a:rPr lang="en-GB" dirty="0" smtClean="0"/>
              <a:t>The </a:t>
            </a:r>
            <a:r>
              <a:rPr lang="en-GB" dirty="0"/>
              <a:t>change of energy of the trailing bunch (low intensity and energy) is mainly due to the effect of the wake fields because its own losses are negligible.</a:t>
            </a:r>
          </a:p>
        </p:txBody>
      </p:sp>
      <p:sp>
        <p:nvSpPr>
          <p:cNvPr id="9" name="TextBox 8"/>
          <p:cNvSpPr txBox="1"/>
          <p:nvPr/>
        </p:nvSpPr>
        <p:spPr>
          <a:xfrm>
            <a:off x="3962402" y="986135"/>
            <a:ext cx="5105398" cy="461665"/>
          </a:xfrm>
          <a:prstGeom prst="rect">
            <a:avLst/>
          </a:prstGeom>
          <a:solidFill>
            <a:schemeClr val="bg1"/>
          </a:solidFill>
          <a:ln w="38100">
            <a:solidFill>
              <a:srgbClr val="00F26D"/>
            </a:solidFill>
          </a:ln>
        </p:spPr>
        <p:txBody>
          <a:bodyPr wrap="square" rtlCol="0">
            <a:spAutoFit/>
          </a:bodyPr>
          <a:lstStyle/>
          <a:p>
            <a:r>
              <a:rPr lang="en-US" sz="1200" dirty="0" smtClean="0"/>
              <a:t>H</a:t>
            </a:r>
            <a:r>
              <a:rPr lang="en-US" sz="1200" dirty="0"/>
              <a:t>. Figueroa et al., "Direct Measurement of Beam-Induced Fields </a:t>
            </a:r>
            <a:r>
              <a:rPr lang="en-US" sz="1200" dirty="0" smtClean="0"/>
              <a:t>in accelerating </a:t>
            </a:r>
            <a:r>
              <a:rPr lang="en-US" sz="1200" dirty="0"/>
              <a:t>Structures", Physical Review Letters, Vol.60, N. 21, p.2144</a:t>
            </a:r>
            <a:r>
              <a:rPr lang="en-US" sz="1200" dirty="0" smtClean="0"/>
              <a:t>, </a:t>
            </a:r>
            <a:r>
              <a:rPr lang="it-IT" sz="1200" dirty="0" smtClean="0"/>
              <a:t>(</a:t>
            </a:r>
            <a:r>
              <a:rPr lang="it-IT" sz="1200" dirty="0"/>
              <a:t>1988).</a:t>
            </a:r>
          </a:p>
        </p:txBody>
      </p:sp>
      <p:sp>
        <p:nvSpPr>
          <p:cNvPr id="20" name="TextBox 19"/>
          <p:cNvSpPr txBox="1"/>
          <p:nvPr/>
        </p:nvSpPr>
        <p:spPr>
          <a:xfrm>
            <a:off x="6477000" y="2020669"/>
            <a:ext cx="854177" cy="369332"/>
          </a:xfrm>
          <a:prstGeom prst="rect">
            <a:avLst/>
          </a:prstGeom>
          <a:noFill/>
          <a:ln w="38100">
            <a:solidFill>
              <a:srgbClr val="FF822D"/>
            </a:solidFill>
          </a:ln>
        </p:spPr>
        <p:txBody>
          <a:bodyPr wrap="square" rtlCol="0">
            <a:spAutoFit/>
          </a:bodyPr>
          <a:lstStyle/>
          <a:p>
            <a:r>
              <a:rPr lang="it-IT" dirty="0" smtClean="0"/>
              <a:t>Beams</a:t>
            </a:r>
            <a:endParaRPr lang="it-IT" dirty="0"/>
          </a:p>
        </p:txBody>
      </p:sp>
    </p:spTree>
    <p:extLst>
      <p:ext uri="{BB962C8B-B14F-4D97-AF65-F5344CB8AC3E}">
        <p14:creationId xmlns:p14="http://schemas.microsoft.com/office/powerpoint/2010/main" val="2957043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Direct measurement of coherent effects between bunches</a:t>
            </a:r>
            <a:endParaRPr lang="en-GB" sz="3200" dirty="0"/>
          </a:p>
        </p:txBody>
      </p:sp>
      <p:sp>
        <p:nvSpPr>
          <p:cNvPr id="3" name="Content Placeholder 2"/>
          <p:cNvSpPr>
            <a:spLocks noGrp="1"/>
          </p:cNvSpPr>
          <p:nvPr>
            <p:ph idx="1"/>
          </p:nvPr>
        </p:nvSpPr>
        <p:spPr>
          <a:xfrm>
            <a:off x="107504" y="1600200"/>
            <a:ext cx="8964488" cy="4525963"/>
          </a:xfrm>
        </p:spPr>
        <p:txBody>
          <a:bodyPr>
            <a:normAutofit/>
          </a:bodyPr>
          <a:lstStyle/>
          <a:p>
            <a:r>
              <a:rPr lang="en-US" sz="1800" dirty="0" smtClean="0"/>
              <a:t>In case of high Q resonances, wake fields do not decay fast and another bunch comes when the fields have not yet decayed </a:t>
            </a:r>
            <a:r>
              <a:rPr lang="en-US" sz="1800" dirty="0" smtClean="0">
                <a:sym typeface="Wingdings" panose="05000000000000000000" pitchFamily="2" charset="2"/>
              </a:rPr>
              <a:t> coherent effects could therefore be checked.</a:t>
            </a:r>
          </a:p>
          <a:p>
            <a:endParaRPr lang="en-US" sz="1800" dirty="0">
              <a:sym typeface="Wingdings" panose="05000000000000000000" pitchFamily="2" charset="2"/>
            </a:endParaRPr>
          </a:p>
          <a:p>
            <a:r>
              <a:rPr lang="en-US" sz="1800" dirty="0" smtClean="0">
                <a:sym typeface="Wingdings" panose="05000000000000000000" pitchFamily="2" charset="2"/>
              </a:rPr>
              <a:t>Need to generate several source bunches and one test bunch and to be able to adjust the spacing between the bunches.</a:t>
            </a:r>
          </a:p>
          <a:p>
            <a:endParaRPr lang="en-US" sz="1800" dirty="0">
              <a:sym typeface="Wingdings" panose="05000000000000000000" pitchFamily="2" charset="2"/>
            </a:endParaRPr>
          </a:p>
          <a:p>
            <a:pPr>
              <a:buFont typeface="Wingdings"/>
              <a:buChar char="à"/>
            </a:pPr>
            <a:r>
              <a:rPr lang="en-US" sz="1800" dirty="0" smtClean="0">
                <a:sym typeface="Wingdings" panose="05000000000000000000" pitchFamily="2" charset="2"/>
              </a:rPr>
              <a:t>Very interesting to study the coherent heat </a:t>
            </a:r>
            <a:r>
              <a:rPr lang="en-US" sz="1800" dirty="0" err="1" smtClean="0">
                <a:sym typeface="Wingdings" panose="05000000000000000000" pitchFamily="2" charset="2"/>
              </a:rPr>
              <a:t>deposition:P</a:t>
            </a:r>
            <a:r>
              <a:rPr lang="en-US" sz="1800" baseline="-25000" dirty="0" err="1" smtClean="0">
                <a:sym typeface="Wingdings" panose="05000000000000000000" pitchFamily="2" charset="2"/>
              </a:rPr>
              <a:t>loss</a:t>
            </a:r>
            <a:r>
              <a:rPr lang="en-US" sz="1800" dirty="0" smtClean="0">
                <a:sym typeface="Symbol"/>
              </a:rPr>
              <a:t> M</a:t>
            </a:r>
            <a:r>
              <a:rPr lang="en-US" sz="1800" baseline="30000" dirty="0" smtClean="0">
                <a:sym typeface="Wingdings" panose="05000000000000000000" pitchFamily="2" charset="2"/>
              </a:rPr>
              <a:t>2</a:t>
            </a:r>
            <a:r>
              <a:rPr lang="en-US" sz="1800" dirty="0" smtClean="0">
                <a:sym typeface="Wingdings" panose="05000000000000000000" pitchFamily="2" charset="2"/>
              </a:rPr>
              <a:t>Nb</a:t>
            </a:r>
            <a:r>
              <a:rPr lang="en-US" sz="1800" baseline="30000" dirty="0" smtClean="0">
                <a:sym typeface="Wingdings" panose="05000000000000000000" pitchFamily="2" charset="2"/>
              </a:rPr>
              <a:t>2</a:t>
            </a:r>
            <a:endParaRPr lang="en-US" sz="1800" baseline="-25000" dirty="0" smtClean="0">
              <a:sym typeface="Wingdings" panose="05000000000000000000" pitchFamily="2" charset="2"/>
            </a:endParaRPr>
          </a:p>
          <a:p>
            <a:pPr>
              <a:buFont typeface="Wingdings"/>
              <a:buChar char="à"/>
            </a:pPr>
            <a:r>
              <a:rPr lang="en-US" sz="1800" dirty="0" smtClean="0">
                <a:sym typeface="Wingdings" panose="05000000000000000000" pitchFamily="2" charset="2"/>
              </a:rPr>
              <a:t>And the impact of coherence on transverse kicks</a:t>
            </a:r>
            <a:endParaRPr lang="en-GB" sz="1800" dirty="0"/>
          </a:p>
        </p:txBody>
      </p:sp>
      <p:sp>
        <p:nvSpPr>
          <p:cNvPr id="4" name="Oval 3"/>
          <p:cNvSpPr/>
          <p:nvPr/>
        </p:nvSpPr>
        <p:spPr>
          <a:xfrm>
            <a:off x="4133709" y="5589240"/>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2577013" y="5677349"/>
            <a:ext cx="692600" cy="1504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1599358" y="4691049"/>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6"/>
          <p:cNvSpPr/>
          <p:nvPr/>
        </p:nvSpPr>
        <p:spPr>
          <a:xfrm rot="10800000">
            <a:off x="1604650" y="6181405"/>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416236" y="5028244"/>
            <a:ext cx="1193917" cy="369332"/>
          </a:xfrm>
          <a:prstGeom prst="rect">
            <a:avLst/>
          </a:prstGeom>
          <a:noFill/>
        </p:spPr>
        <p:txBody>
          <a:bodyPr wrap="none" rtlCol="0">
            <a:spAutoFit/>
          </a:bodyPr>
          <a:lstStyle/>
          <a:p>
            <a:r>
              <a:rPr lang="en-US" dirty="0" smtClean="0"/>
              <a:t>Test bunch</a:t>
            </a:r>
            <a:endParaRPr lang="en-GB" dirty="0"/>
          </a:p>
        </p:txBody>
      </p:sp>
      <p:sp>
        <p:nvSpPr>
          <p:cNvPr id="9" name="TextBox 8"/>
          <p:cNvSpPr txBox="1"/>
          <p:nvPr/>
        </p:nvSpPr>
        <p:spPr>
          <a:xfrm>
            <a:off x="3890390" y="5003884"/>
            <a:ext cx="1664045" cy="369332"/>
          </a:xfrm>
          <a:prstGeom prst="rect">
            <a:avLst/>
          </a:prstGeom>
          <a:noFill/>
        </p:spPr>
        <p:txBody>
          <a:bodyPr wrap="none" rtlCol="0">
            <a:spAutoFit/>
          </a:bodyPr>
          <a:lstStyle/>
          <a:p>
            <a:r>
              <a:rPr lang="en-US" dirty="0" smtClean="0"/>
              <a:t>Source bunch N</a:t>
            </a:r>
            <a:endParaRPr lang="en-GB" dirty="0"/>
          </a:p>
        </p:txBody>
      </p:sp>
      <p:cxnSp>
        <p:nvCxnSpPr>
          <p:cNvPr id="10" name="Straight Arrow Connector 9"/>
          <p:cNvCxnSpPr/>
          <p:nvPr/>
        </p:nvCxnSpPr>
        <p:spPr>
          <a:xfrm>
            <a:off x="2923313" y="5965381"/>
            <a:ext cx="157043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125597" y="6109397"/>
            <a:ext cx="1529586" cy="369332"/>
          </a:xfrm>
          <a:prstGeom prst="rect">
            <a:avLst/>
          </a:prstGeom>
          <a:noFill/>
        </p:spPr>
        <p:txBody>
          <a:bodyPr wrap="none" rtlCol="0">
            <a:spAutoFit/>
          </a:bodyPr>
          <a:lstStyle/>
          <a:p>
            <a:r>
              <a:rPr lang="en-US" dirty="0" smtClean="0"/>
              <a:t>Bunch spacing</a:t>
            </a:r>
            <a:endParaRPr lang="en-GB" dirty="0"/>
          </a:p>
        </p:txBody>
      </p:sp>
      <p:sp>
        <p:nvSpPr>
          <p:cNvPr id="14" name="TextBox 13"/>
          <p:cNvSpPr txBox="1"/>
          <p:nvPr/>
        </p:nvSpPr>
        <p:spPr>
          <a:xfrm>
            <a:off x="1781217" y="5373216"/>
            <a:ext cx="754245" cy="369332"/>
          </a:xfrm>
          <a:prstGeom prst="rect">
            <a:avLst/>
          </a:prstGeom>
          <a:noFill/>
        </p:spPr>
        <p:txBody>
          <a:bodyPr wrap="none" rtlCol="0">
            <a:spAutoFit/>
          </a:bodyPr>
          <a:lstStyle/>
          <a:p>
            <a:r>
              <a:rPr lang="en-US" dirty="0" err="1" smtClean="0"/>
              <a:t>x</a:t>
            </a:r>
            <a:r>
              <a:rPr lang="en-US" baseline="-25000" dirty="0" err="1" smtClean="0"/>
              <a:t>test</a:t>
            </a:r>
            <a:r>
              <a:rPr lang="en-US" dirty="0" smtClean="0"/>
              <a:t>=0</a:t>
            </a:r>
            <a:endParaRPr lang="en-GB" dirty="0"/>
          </a:p>
        </p:txBody>
      </p:sp>
      <p:cxnSp>
        <p:nvCxnSpPr>
          <p:cNvPr id="16" name="Straight Connector 15"/>
          <p:cNvCxnSpPr/>
          <p:nvPr/>
        </p:nvCxnSpPr>
        <p:spPr>
          <a:xfrm flipV="1">
            <a:off x="1232918" y="5733256"/>
            <a:ext cx="7299522" cy="9292"/>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08104" y="5003884"/>
            <a:ext cx="1631985" cy="369332"/>
          </a:xfrm>
          <a:prstGeom prst="rect">
            <a:avLst/>
          </a:prstGeom>
          <a:noFill/>
        </p:spPr>
        <p:txBody>
          <a:bodyPr wrap="none" rtlCol="0">
            <a:spAutoFit/>
          </a:bodyPr>
          <a:lstStyle/>
          <a:p>
            <a:r>
              <a:rPr lang="en-US" dirty="0" smtClean="0"/>
              <a:t>Source bunch 2</a:t>
            </a:r>
            <a:endParaRPr lang="en-GB" dirty="0"/>
          </a:p>
        </p:txBody>
      </p:sp>
      <p:sp>
        <p:nvSpPr>
          <p:cNvPr id="18" name="Oval 17"/>
          <p:cNvSpPr/>
          <p:nvPr/>
        </p:nvSpPr>
        <p:spPr>
          <a:xfrm>
            <a:off x="5796136" y="5733256"/>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7308304" y="5517232"/>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7000732" y="5011977"/>
            <a:ext cx="1631985" cy="369332"/>
          </a:xfrm>
          <a:prstGeom prst="rect">
            <a:avLst/>
          </a:prstGeom>
          <a:noFill/>
        </p:spPr>
        <p:txBody>
          <a:bodyPr wrap="none" rtlCol="0">
            <a:spAutoFit/>
          </a:bodyPr>
          <a:lstStyle/>
          <a:p>
            <a:r>
              <a:rPr lang="en-US" dirty="0" smtClean="0"/>
              <a:t>Source bunch 1</a:t>
            </a:r>
            <a:endParaRPr lang="en-GB" dirty="0"/>
          </a:p>
        </p:txBody>
      </p:sp>
    </p:spTree>
    <p:extLst>
      <p:ext uri="{BB962C8B-B14F-4D97-AF65-F5344CB8AC3E}">
        <p14:creationId xmlns:p14="http://schemas.microsoft.com/office/powerpoint/2010/main" val="22407674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Direct measurement of beam induced temperature increase</a:t>
            </a:r>
            <a:endParaRPr lang="en-GB" sz="3200" dirty="0"/>
          </a:p>
        </p:txBody>
      </p:sp>
      <p:sp>
        <p:nvSpPr>
          <p:cNvPr id="3" name="Content Placeholder 2"/>
          <p:cNvSpPr>
            <a:spLocks noGrp="1"/>
          </p:cNvSpPr>
          <p:nvPr>
            <p:ph idx="1"/>
          </p:nvPr>
        </p:nvSpPr>
        <p:spPr/>
        <p:txBody>
          <a:bodyPr>
            <a:normAutofit/>
          </a:bodyPr>
          <a:lstStyle/>
          <a:p>
            <a:r>
              <a:rPr lang="en-US" sz="2400" dirty="0" smtClean="0"/>
              <a:t>Monitor temperature of the device with many bunches</a:t>
            </a:r>
          </a:p>
          <a:p>
            <a:endParaRPr lang="en-US" sz="2400" dirty="0"/>
          </a:p>
          <a:p>
            <a:r>
              <a:rPr lang="en-US" sz="2400" dirty="0" smtClean="0"/>
              <a:t>Questions:</a:t>
            </a:r>
          </a:p>
          <a:p>
            <a:pPr lvl="1"/>
            <a:r>
              <a:rPr lang="en-US" sz="2000" dirty="0" smtClean="0"/>
              <a:t>is the available intensity enough to generate enough power loss?</a:t>
            </a:r>
          </a:p>
          <a:p>
            <a:pPr lvl="1"/>
            <a:r>
              <a:rPr lang="en-US" sz="2000" dirty="0" smtClean="0"/>
              <a:t>Need to be able to adjust the beam spectrum lines (therefore adjust the spacing to e.g. 25 ns)</a:t>
            </a:r>
            <a:endParaRPr lang="en-GB" sz="2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933056"/>
            <a:ext cx="3744416" cy="280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291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Autofit/>
          </a:bodyPr>
          <a:lstStyle/>
          <a:p>
            <a:r>
              <a:rPr lang="en-US" sz="2000" dirty="0" smtClean="0"/>
              <a:t>Recent use electron beams to measure </a:t>
            </a:r>
            <a:r>
              <a:rPr lang="en-US" sz="2000" dirty="0" err="1" smtClean="0"/>
              <a:t>wakefields</a:t>
            </a:r>
            <a:r>
              <a:rPr lang="en-US" sz="2000" dirty="0" smtClean="0"/>
              <a:t> of accelerator structures</a:t>
            </a:r>
            <a:endParaRPr lang="en-GB" sz="2000" dirty="0"/>
          </a:p>
        </p:txBody>
      </p:sp>
      <p:sp>
        <p:nvSpPr>
          <p:cNvPr id="3" name="Content Placeholder 2"/>
          <p:cNvSpPr>
            <a:spLocks noGrp="1"/>
          </p:cNvSpPr>
          <p:nvPr>
            <p:ph idx="1"/>
          </p:nvPr>
        </p:nvSpPr>
        <p:spPr>
          <a:xfrm>
            <a:off x="457200" y="908720"/>
            <a:ext cx="8229600" cy="5145435"/>
          </a:xfrm>
        </p:spPr>
        <p:txBody>
          <a:bodyPr>
            <a:normAutofit/>
          </a:bodyPr>
          <a:lstStyle/>
          <a:p>
            <a:r>
              <a:rPr lang="en-US" sz="1800" dirty="0"/>
              <a:t>Measurements of </a:t>
            </a:r>
            <a:r>
              <a:rPr lang="en-US" sz="1800" dirty="0" smtClean="0"/>
              <a:t>A. </a:t>
            </a:r>
            <a:r>
              <a:rPr lang="en-US" sz="1800" dirty="0"/>
              <a:t>Latina and </a:t>
            </a:r>
            <a:r>
              <a:rPr lang="en-US" sz="1800" dirty="0" smtClean="0"/>
              <a:t>H. </a:t>
            </a:r>
            <a:r>
              <a:rPr lang="en-US" sz="1800" dirty="0" err="1"/>
              <a:t>Zha</a:t>
            </a:r>
            <a:r>
              <a:rPr lang="en-US" sz="1800" dirty="0"/>
              <a:t> at FACET </a:t>
            </a:r>
            <a:r>
              <a:rPr lang="en-US" sz="1800" dirty="0" smtClean="0"/>
              <a:t>(presentation </a:t>
            </a:r>
            <a:r>
              <a:rPr lang="en-US" sz="1800" dirty="0"/>
              <a:t>at this workshop</a:t>
            </a:r>
            <a:r>
              <a:rPr lang="en-US" sz="1800" dirty="0" smtClean="0"/>
              <a:t>)</a:t>
            </a:r>
          </a:p>
          <a:p>
            <a:endParaRPr lang="en-US" sz="1800" dirty="0" smtClean="0"/>
          </a:p>
          <a:p>
            <a:endParaRPr lang="en-US" sz="1800" dirty="0"/>
          </a:p>
          <a:p>
            <a:endParaRPr lang="en-US" sz="1800" dirty="0"/>
          </a:p>
          <a:p>
            <a:endParaRPr lang="en-US" sz="1800" dirty="0" smtClean="0"/>
          </a:p>
          <a:p>
            <a:endParaRPr lang="en-US" sz="1800" dirty="0"/>
          </a:p>
          <a:p>
            <a:r>
              <a:rPr lang="en-US" sz="1800" dirty="0" smtClean="0"/>
              <a:t>See </a:t>
            </a:r>
            <a:r>
              <a:rPr lang="en-US" sz="1800" dirty="0"/>
              <a:t>the following presentation </a:t>
            </a:r>
            <a:r>
              <a:rPr lang="en-US" sz="1800" dirty="0" smtClean="0"/>
              <a:t> by Steven Jamison</a:t>
            </a:r>
          </a:p>
          <a:p>
            <a:endParaRPr lang="en-US" sz="1800" dirty="0" smtClean="0"/>
          </a:p>
          <a:p>
            <a:endParaRPr lang="en-US" sz="1800" dirty="0" smtClean="0"/>
          </a:p>
          <a:p>
            <a:endParaRPr lang="en-US" sz="1800" dirty="0" smtClean="0"/>
          </a:p>
          <a:p>
            <a:r>
              <a:rPr lang="en-US" sz="1800" dirty="0" smtClean="0"/>
              <a:t>Measurements of G. di Michele at PSI and Trieste: using embedded </a:t>
            </a:r>
            <a:r>
              <a:rPr lang="en-US" sz="1800" dirty="0" err="1" smtClean="0"/>
              <a:t>wakefield</a:t>
            </a:r>
            <a:r>
              <a:rPr lang="en-US" sz="1800" dirty="0" smtClean="0"/>
              <a:t> monitors  into a CLIC accelerating structure.</a:t>
            </a:r>
          </a:p>
          <a:p>
            <a:pPr marL="0" indent="0">
              <a:buNone/>
            </a:pPr>
            <a:endParaRPr lang="en-US" sz="1800" dirty="0" smtClean="0"/>
          </a:p>
          <a:p>
            <a:endParaRPr lang="en-US" sz="1800" dirty="0"/>
          </a:p>
          <a:p>
            <a:endParaRPr lang="en-US" sz="1800" dirty="0" smtClean="0"/>
          </a:p>
          <a:p>
            <a:endParaRPr lang="en-GB" sz="1800" dirty="0"/>
          </a:p>
        </p:txBody>
      </p:sp>
      <p:sp>
        <p:nvSpPr>
          <p:cNvPr id="4" name="TextBox 3"/>
          <p:cNvSpPr txBox="1"/>
          <p:nvPr/>
        </p:nvSpPr>
        <p:spPr>
          <a:xfrm>
            <a:off x="5790097" y="6372036"/>
            <a:ext cx="3390415" cy="369332"/>
          </a:xfrm>
          <a:prstGeom prst="rect">
            <a:avLst/>
          </a:prstGeom>
          <a:noFill/>
        </p:spPr>
        <p:txBody>
          <a:bodyPr wrap="none" rtlCol="0">
            <a:spAutoFit/>
          </a:bodyPr>
          <a:lstStyle/>
          <a:p>
            <a:r>
              <a:rPr lang="en-US" dirty="0" smtClean="0"/>
              <a:t>Courtesy  PhD thesis G. di Michele</a:t>
            </a:r>
            <a:endParaRPr lang="en-GB"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40768"/>
            <a:ext cx="5298554" cy="1446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6012160" y="2063824"/>
            <a:ext cx="4121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575575" y="1436583"/>
            <a:ext cx="2327881" cy="1077218"/>
          </a:xfrm>
          <a:prstGeom prst="rect">
            <a:avLst/>
          </a:prstGeom>
          <a:noFill/>
        </p:spPr>
        <p:txBody>
          <a:bodyPr wrap="none" rtlCol="0">
            <a:spAutoFit/>
          </a:bodyPr>
          <a:lstStyle/>
          <a:p>
            <a:pPr marL="285750" indent="-285750">
              <a:buFontTx/>
              <a:buChar char="-"/>
            </a:pPr>
            <a:r>
              <a:rPr lang="en-US" sz="1600" dirty="0" smtClean="0"/>
              <a:t>Use of positrons </a:t>
            </a:r>
            <a:br>
              <a:rPr lang="en-US" sz="1600" dirty="0" smtClean="0"/>
            </a:br>
            <a:r>
              <a:rPr lang="en-US" sz="1600" dirty="0" smtClean="0"/>
              <a:t>and electrons</a:t>
            </a:r>
          </a:p>
          <a:p>
            <a:pPr marL="285750" indent="-285750">
              <a:buFontTx/>
              <a:buChar char="-"/>
            </a:pPr>
            <a:r>
              <a:rPr lang="en-US" sz="1600" dirty="0" smtClean="0"/>
              <a:t>Direct measurement</a:t>
            </a:r>
          </a:p>
          <a:p>
            <a:pPr marL="285750" indent="-285750">
              <a:buFontTx/>
              <a:buChar char="-"/>
            </a:pPr>
            <a:r>
              <a:rPr lang="en-US" sz="1600" dirty="0" smtClean="0"/>
              <a:t>Very short range wake</a:t>
            </a:r>
            <a:endParaRPr lang="en-GB" sz="1600" dirty="0"/>
          </a:p>
        </p:txBody>
      </p:sp>
      <p:sp>
        <p:nvSpPr>
          <p:cNvPr id="9" name="Left Brace 8"/>
          <p:cNvSpPr/>
          <p:nvPr/>
        </p:nvSpPr>
        <p:spPr>
          <a:xfrm>
            <a:off x="6516216" y="1484784"/>
            <a:ext cx="84657" cy="10081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p:cNvSpPr txBox="1"/>
          <p:nvPr/>
        </p:nvSpPr>
        <p:spPr>
          <a:xfrm>
            <a:off x="6085694" y="3140968"/>
            <a:ext cx="2327881" cy="830997"/>
          </a:xfrm>
          <a:prstGeom prst="rect">
            <a:avLst/>
          </a:prstGeom>
          <a:noFill/>
        </p:spPr>
        <p:txBody>
          <a:bodyPr wrap="none" rtlCol="0">
            <a:spAutoFit/>
          </a:bodyPr>
          <a:lstStyle/>
          <a:p>
            <a:pPr marL="285750" indent="-285750">
              <a:buFontTx/>
              <a:buChar char="-"/>
            </a:pPr>
            <a:r>
              <a:rPr lang="en-US" sz="1600" dirty="0" smtClean="0"/>
              <a:t>Use of electrons</a:t>
            </a:r>
          </a:p>
          <a:p>
            <a:pPr marL="285750" indent="-285750">
              <a:buFontTx/>
              <a:buChar char="-"/>
            </a:pPr>
            <a:r>
              <a:rPr lang="en-US" sz="1600" dirty="0" smtClean="0"/>
              <a:t>Indirect measurement</a:t>
            </a:r>
          </a:p>
          <a:p>
            <a:pPr marL="285750" indent="-285750">
              <a:buFontTx/>
              <a:buChar char="-"/>
            </a:pPr>
            <a:r>
              <a:rPr lang="en-US" sz="1600" dirty="0" smtClean="0"/>
              <a:t>Very short range wake</a:t>
            </a:r>
            <a:endParaRPr lang="en-GB" sz="1600" dirty="0"/>
          </a:p>
        </p:txBody>
      </p:sp>
      <p:sp>
        <p:nvSpPr>
          <p:cNvPr id="15" name="Left Brace 14"/>
          <p:cNvSpPr/>
          <p:nvPr/>
        </p:nvSpPr>
        <p:spPr>
          <a:xfrm>
            <a:off x="6043365" y="3284984"/>
            <a:ext cx="84657" cy="68698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6" name="Straight Arrow Connector 15"/>
          <p:cNvCxnSpPr/>
          <p:nvPr/>
        </p:nvCxnSpPr>
        <p:spPr>
          <a:xfrm>
            <a:off x="5389562" y="3628475"/>
            <a:ext cx="4121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6958" y="4653136"/>
            <a:ext cx="2697530" cy="1696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67544" y="5795972"/>
            <a:ext cx="3587521" cy="369332"/>
          </a:xfrm>
          <a:prstGeom prst="rect">
            <a:avLst/>
          </a:prstGeom>
          <a:solidFill>
            <a:srgbClr val="FFFF00"/>
          </a:solidFill>
        </p:spPr>
        <p:txBody>
          <a:bodyPr wrap="none" rtlCol="0">
            <a:spAutoFit/>
          </a:bodyPr>
          <a:lstStyle/>
          <a:p>
            <a:r>
              <a:rPr lang="en-US" dirty="0" smtClean="0">
                <a:sym typeface="Wingdings" panose="05000000000000000000" pitchFamily="2" charset="2"/>
              </a:rPr>
              <a:t> What could we do with CALIFES? </a:t>
            </a:r>
            <a:endParaRPr lang="en-GB" dirty="0"/>
          </a:p>
        </p:txBody>
      </p:sp>
      <p:sp>
        <p:nvSpPr>
          <p:cNvPr id="19" name="TextBox 18"/>
          <p:cNvSpPr txBox="1"/>
          <p:nvPr/>
        </p:nvSpPr>
        <p:spPr>
          <a:xfrm>
            <a:off x="2928427" y="4942909"/>
            <a:ext cx="2327881" cy="830997"/>
          </a:xfrm>
          <a:prstGeom prst="rect">
            <a:avLst/>
          </a:prstGeom>
          <a:noFill/>
        </p:spPr>
        <p:txBody>
          <a:bodyPr wrap="none" rtlCol="0">
            <a:spAutoFit/>
          </a:bodyPr>
          <a:lstStyle/>
          <a:p>
            <a:pPr marL="285750" indent="-285750">
              <a:buFontTx/>
              <a:buChar char="-"/>
            </a:pPr>
            <a:r>
              <a:rPr lang="en-US" sz="1600" dirty="0" smtClean="0"/>
              <a:t>Use of electrons</a:t>
            </a:r>
          </a:p>
          <a:p>
            <a:pPr marL="285750" indent="-285750">
              <a:buFontTx/>
              <a:buChar char="-"/>
            </a:pPr>
            <a:r>
              <a:rPr lang="en-US" sz="1600" dirty="0" smtClean="0"/>
              <a:t>Indirect measurement</a:t>
            </a:r>
          </a:p>
          <a:p>
            <a:pPr marL="285750" indent="-285750">
              <a:buFontTx/>
              <a:buChar char="-"/>
            </a:pPr>
            <a:r>
              <a:rPr lang="en-US" sz="1600" dirty="0" smtClean="0"/>
              <a:t>Very short range wake</a:t>
            </a:r>
            <a:endParaRPr lang="en-GB" sz="1600" dirty="0"/>
          </a:p>
        </p:txBody>
      </p:sp>
      <p:sp>
        <p:nvSpPr>
          <p:cNvPr id="20" name="Left Brace 19"/>
          <p:cNvSpPr/>
          <p:nvPr/>
        </p:nvSpPr>
        <p:spPr>
          <a:xfrm>
            <a:off x="2886098" y="5086925"/>
            <a:ext cx="84657" cy="68698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1" name="Straight Arrow Connector 20"/>
          <p:cNvCxnSpPr/>
          <p:nvPr/>
        </p:nvCxnSpPr>
        <p:spPr>
          <a:xfrm>
            <a:off x="2232295" y="5430416"/>
            <a:ext cx="4121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27038" y="6237312"/>
            <a:ext cx="1640706" cy="584775"/>
          </a:xfrm>
          <a:prstGeom prst="rect">
            <a:avLst/>
          </a:prstGeom>
          <a:solidFill>
            <a:srgbClr val="FFFF00"/>
          </a:solidFill>
        </p:spPr>
        <p:txBody>
          <a:bodyPr wrap="none" rtlCol="0">
            <a:spAutoFit/>
          </a:bodyPr>
          <a:lstStyle/>
          <a:p>
            <a:r>
              <a:rPr lang="en-US" sz="1600" dirty="0" smtClean="0"/>
              <a:t>Assumptions </a:t>
            </a:r>
            <a:br>
              <a:rPr lang="en-US" sz="1600" dirty="0" smtClean="0"/>
            </a:br>
            <a:r>
              <a:rPr lang="en-US" sz="1600" dirty="0" smtClean="0"/>
              <a:t>for LHC complex: </a:t>
            </a:r>
            <a:endParaRPr lang="en-GB" sz="1600" dirty="0"/>
          </a:p>
        </p:txBody>
      </p:sp>
      <p:sp>
        <p:nvSpPr>
          <p:cNvPr id="23" name="TextBox 22"/>
          <p:cNvSpPr txBox="1"/>
          <p:nvPr/>
        </p:nvSpPr>
        <p:spPr>
          <a:xfrm>
            <a:off x="2644482" y="6061938"/>
            <a:ext cx="3093732" cy="830997"/>
          </a:xfrm>
          <a:prstGeom prst="rect">
            <a:avLst/>
          </a:prstGeom>
          <a:solidFill>
            <a:srgbClr val="FFFF00"/>
          </a:solidFill>
        </p:spPr>
        <p:txBody>
          <a:bodyPr wrap="none" rtlCol="0">
            <a:spAutoFit/>
          </a:bodyPr>
          <a:lstStyle/>
          <a:p>
            <a:pPr marL="285750" indent="-285750">
              <a:buFontTx/>
              <a:buChar char="-"/>
            </a:pPr>
            <a:r>
              <a:rPr lang="en-US" sz="1600" dirty="0" smtClean="0"/>
              <a:t>Use of electrons only</a:t>
            </a:r>
          </a:p>
          <a:p>
            <a:pPr marL="285750" indent="-285750">
              <a:buFontTx/>
              <a:buChar char="-"/>
            </a:pPr>
            <a:r>
              <a:rPr lang="en-US" sz="1600" dirty="0" smtClean="0"/>
              <a:t>Direct or indirect measurement</a:t>
            </a:r>
          </a:p>
          <a:p>
            <a:pPr marL="285750" indent="-285750">
              <a:buFontTx/>
              <a:buChar char="-"/>
            </a:pPr>
            <a:r>
              <a:rPr lang="en-US" sz="1600" dirty="0" smtClean="0">
                <a:solidFill>
                  <a:srgbClr val="FF0000"/>
                </a:solidFill>
              </a:rPr>
              <a:t>Long range wake</a:t>
            </a:r>
            <a:endParaRPr lang="en-GB" sz="1600" dirty="0">
              <a:solidFill>
                <a:srgbClr val="FF0000"/>
              </a:solidFill>
            </a:endParaRPr>
          </a:p>
        </p:txBody>
      </p:sp>
      <p:sp>
        <p:nvSpPr>
          <p:cNvPr id="24" name="Left Brace 23"/>
          <p:cNvSpPr/>
          <p:nvPr/>
        </p:nvSpPr>
        <p:spPr>
          <a:xfrm>
            <a:off x="2602153" y="6165304"/>
            <a:ext cx="84657" cy="686982"/>
          </a:xfrm>
          <a:prstGeom prst="leftBrace">
            <a:avLst/>
          </a:prstGeom>
          <a:solidFill>
            <a:srgbClr val="FFFF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27738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sz="3200" dirty="0" smtClean="0"/>
              <a:t>What would we be interested to measure?</a:t>
            </a:r>
            <a:endParaRPr lang="en-GB" sz="3200" dirty="0"/>
          </a:p>
        </p:txBody>
      </p:sp>
      <p:sp>
        <p:nvSpPr>
          <p:cNvPr id="3" name="Content Placeholder 2"/>
          <p:cNvSpPr>
            <a:spLocks noGrp="1"/>
          </p:cNvSpPr>
          <p:nvPr>
            <p:ph idx="1"/>
          </p:nvPr>
        </p:nvSpPr>
        <p:spPr/>
        <p:txBody>
          <a:bodyPr>
            <a:normAutofit/>
          </a:bodyPr>
          <a:lstStyle/>
          <a:p>
            <a:pPr marL="0" indent="0">
              <a:buNone/>
            </a:pPr>
            <a:r>
              <a:rPr lang="en-US" sz="2000" dirty="0" smtClean="0"/>
              <a:t>With a realistic exciting source:</a:t>
            </a:r>
            <a:br>
              <a:rPr lang="en-US" sz="2000" dirty="0" smtClean="0"/>
            </a:br>
            <a:endParaRPr lang="en-US" sz="2000" dirty="0" smtClean="0"/>
          </a:p>
          <a:p>
            <a:r>
              <a:rPr lang="en-US" sz="2000" dirty="0">
                <a:solidFill>
                  <a:srgbClr val="FF0000"/>
                </a:solidFill>
              </a:rPr>
              <a:t>Direct measurement of generated electromagnetic </a:t>
            </a:r>
            <a:r>
              <a:rPr lang="en-US" sz="2000" dirty="0" smtClean="0">
                <a:solidFill>
                  <a:srgbClr val="FF0000"/>
                </a:solidFill>
              </a:rPr>
              <a:t>fields</a:t>
            </a:r>
          </a:p>
          <a:p>
            <a:endParaRPr lang="en-US" sz="2000" dirty="0"/>
          </a:p>
          <a:p>
            <a:r>
              <a:rPr lang="en-US" sz="2000" dirty="0" smtClean="0"/>
              <a:t>Direct </a:t>
            </a:r>
            <a:r>
              <a:rPr lang="en-US" sz="2000" dirty="0" smtClean="0"/>
              <a:t>measurement of “wake function”</a:t>
            </a:r>
            <a:br>
              <a:rPr lang="en-US" sz="2000" dirty="0" smtClean="0"/>
            </a:br>
            <a:endParaRPr lang="en-US" sz="2000" dirty="0" smtClean="0"/>
          </a:p>
          <a:p>
            <a:r>
              <a:rPr lang="en-US" sz="2000" dirty="0" smtClean="0"/>
              <a:t>Direct </a:t>
            </a:r>
            <a:r>
              <a:rPr lang="en-US" sz="2000" dirty="0" smtClean="0"/>
              <a:t>measurement of coherent effects between bunches</a:t>
            </a:r>
          </a:p>
          <a:p>
            <a:endParaRPr lang="en-US" sz="2000" dirty="0"/>
          </a:p>
          <a:p>
            <a:r>
              <a:rPr lang="en-US" sz="2000" dirty="0" smtClean="0"/>
              <a:t>Direct measurement of heating</a:t>
            </a:r>
          </a:p>
          <a:p>
            <a:endParaRPr lang="en-US" sz="2000" dirty="0"/>
          </a:p>
          <a:p>
            <a:endParaRPr lang="en-US" sz="2000" dirty="0"/>
          </a:p>
          <a:p>
            <a:endParaRPr lang="en-GB" sz="2000" dirty="0"/>
          </a:p>
        </p:txBody>
      </p:sp>
      <p:sp>
        <p:nvSpPr>
          <p:cNvPr id="4" name="TextBox 3"/>
          <p:cNvSpPr txBox="1"/>
          <p:nvPr/>
        </p:nvSpPr>
        <p:spPr>
          <a:xfrm>
            <a:off x="1547664" y="6021288"/>
            <a:ext cx="6493381" cy="369332"/>
          </a:xfrm>
          <a:prstGeom prst="rect">
            <a:avLst/>
          </a:prstGeom>
          <a:noFill/>
        </p:spPr>
        <p:txBody>
          <a:bodyPr wrap="none" rtlCol="0">
            <a:spAutoFit/>
          </a:bodyPr>
          <a:lstStyle/>
          <a:p>
            <a:r>
              <a:rPr lang="en-US" dirty="0" smtClean="0">
                <a:sym typeface="Wingdings" panose="05000000000000000000" pitchFamily="2" charset="2"/>
              </a:rPr>
              <a:t> This is what we would like, but the feasibility is yet to be proven</a:t>
            </a:r>
            <a:endParaRPr lang="en-GB" dirty="0"/>
          </a:p>
        </p:txBody>
      </p:sp>
      <p:sp>
        <p:nvSpPr>
          <p:cNvPr id="9" name="Right Brace 8"/>
          <p:cNvSpPr/>
          <p:nvPr/>
        </p:nvSpPr>
        <p:spPr>
          <a:xfrm>
            <a:off x="7092280" y="3573016"/>
            <a:ext cx="72008" cy="13681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p:cNvSpPr txBox="1"/>
          <p:nvPr/>
        </p:nvSpPr>
        <p:spPr>
          <a:xfrm>
            <a:off x="7164288" y="3707740"/>
            <a:ext cx="1314271" cy="923330"/>
          </a:xfrm>
          <a:prstGeom prst="rect">
            <a:avLst/>
          </a:prstGeom>
          <a:noFill/>
        </p:spPr>
        <p:txBody>
          <a:bodyPr wrap="none" rtlCol="0">
            <a:spAutoFit/>
          </a:bodyPr>
          <a:lstStyle/>
          <a:p>
            <a:r>
              <a:rPr lang="en-US" dirty="0" smtClean="0"/>
              <a:t>Difficult to</a:t>
            </a:r>
            <a:br>
              <a:rPr lang="en-US" dirty="0" smtClean="0"/>
            </a:br>
            <a:r>
              <a:rPr lang="en-US" dirty="0" smtClean="0"/>
              <a:t> implement </a:t>
            </a:r>
            <a:br>
              <a:rPr lang="en-US" dirty="0" smtClean="0"/>
            </a:br>
            <a:r>
              <a:rPr lang="en-US" dirty="0" smtClean="0"/>
              <a:t>at CALIFES</a:t>
            </a:r>
            <a:endParaRPr lang="en-GB" dirty="0"/>
          </a:p>
        </p:txBody>
      </p:sp>
    </p:spTree>
    <p:extLst>
      <p:ext uri="{BB962C8B-B14F-4D97-AF65-F5344CB8AC3E}">
        <p14:creationId xmlns:p14="http://schemas.microsoft.com/office/powerpoint/2010/main" val="2472349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ern.ch\dfs\Users\b\bsalvant\Documents\defensecavity_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255613" y="769176"/>
            <a:ext cx="3689456" cy="20425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4624"/>
            <a:ext cx="8229600" cy="792088"/>
          </a:xfrm>
        </p:spPr>
        <p:txBody>
          <a:bodyPr>
            <a:noAutofit/>
          </a:bodyPr>
          <a:lstStyle/>
          <a:p>
            <a:r>
              <a:rPr lang="en-US" sz="2400" dirty="0" smtClean="0"/>
              <a:t>Direct measurement of </a:t>
            </a:r>
            <a:r>
              <a:rPr lang="en-US" sz="2400" dirty="0" smtClean="0"/>
              <a:t>generated electromagnetic </a:t>
            </a:r>
            <a:r>
              <a:rPr lang="en-US" sz="2400" dirty="0" smtClean="0"/>
              <a:t>fields</a:t>
            </a:r>
          </a:p>
        </p:txBody>
      </p:sp>
      <p:sp>
        <p:nvSpPr>
          <p:cNvPr id="4" name="TextBox 3"/>
          <p:cNvSpPr txBox="1"/>
          <p:nvPr/>
        </p:nvSpPr>
        <p:spPr>
          <a:xfrm>
            <a:off x="539552" y="5949280"/>
            <a:ext cx="8110810" cy="830997"/>
          </a:xfrm>
          <a:prstGeom prst="rect">
            <a:avLst/>
          </a:prstGeom>
          <a:solidFill>
            <a:srgbClr val="FFFF00"/>
          </a:solidFill>
        </p:spPr>
        <p:txBody>
          <a:bodyPr wrap="none" rtlCol="0">
            <a:spAutoFit/>
          </a:bodyPr>
          <a:lstStyle/>
          <a:p>
            <a:pPr marL="285750" indent="-285750">
              <a:buFont typeface="Wingdings"/>
              <a:buChar char="à"/>
            </a:pPr>
            <a:r>
              <a:rPr lang="en-US" sz="1600" dirty="0" smtClean="0"/>
              <a:t>Simple measurement, would not need any additional hardware</a:t>
            </a:r>
          </a:p>
          <a:p>
            <a:pPr marL="285750" indent="-285750">
              <a:buFont typeface="Wingdings"/>
              <a:buChar char="à"/>
            </a:pPr>
            <a:r>
              <a:rPr lang="en-US" sz="1600" dirty="0" smtClean="0"/>
              <a:t>Requires pre installation of a probe in the device (if there is not already one).</a:t>
            </a:r>
          </a:p>
          <a:p>
            <a:pPr marL="285750" indent="-285750">
              <a:buFont typeface="Wingdings"/>
              <a:buChar char="à"/>
            </a:pPr>
            <a:r>
              <a:rPr lang="en-US" sz="1600" dirty="0" smtClean="0"/>
              <a:t>Switch from ferrite damping to coupler damping is proposed to avoid beam induced heating</a:t>
            </a:r>
            <a:endParaRPr lang="en-GB" sz="1600" dirty="0"/>
          </a:p>
        </p:txBody>
      </p:sp>
      <p:sp>
        <p:nvSpPr>
          <p:cNvPr id="9" name="TextBox 8"/>
          <p:cNvSpPr txBox="1"/>
          <p:nvPr/>
        </p:nvSpPr>
        <p:spPr>
          <a:xfrm>
            <a:off x="7518638" y="2267580"/>
            <a:ext cx="1085810" cy="369332"/>
          </a:xfrm>
          <a:prstGeom prst="rect">
            <a:avLst/>
          </a:prstGeom>
          <a:noFill/>
        </p:spPr>
        <p:txBody>
          <a:bodyPr wrap="none" rtlCol="0">
            <a:spAutoFit/>
          </a:bodyPr>
          <a:lstStyle/>
          <a:p>
            <a:r>
              <a:rPr lang="en-US" dirty="0" smtClean="0"/>
              <a:t>RF pickup</a:t>
            </a:r>
            <a:endParaRPr lang="en-GB" dirty="0"/>
          </a:p>
        </p:txBody>
      </p:sp>
      <p:sp>
        <p:nvSpPr>
          <p:cNvPr id="10" name="TextBox 9"/>
          <p:cNvSpPr txBox="1"/>
          <p:nvPr/>
        </p:nvSpPr>
        <p:spPr>
          <a:xfrm>
            <a:off x="7208353" y="620688"/>
            <a:ext cx="1462067" cy="369332"/>
          </a:xfrm>
          <a:prstGeom prst="rect">
            <a:avLst/>
          </a:prstGeom>
          <a:noFill/>
        </p:spPr>
        <p:txBody>
          <a:bodyPr wrap="none" rtlCol="0">
            <a:spAutoFit/>
          </a:bodyPr>
          <a:lstStyle/>
          <a:p>
            <a:r>
              <a:rPr lang="en-US" dirty="0" smtClean="0"/>
              <a:t>Source bunch</a:t>
            </a:r>
            <a:endParaRPr lang="en-GB" dirty="0"/>
          </a:p>
        </p:txBody>
      </p:sp>
      <p:sp>
        <p:nvSpPr>
          <p:cNvPr id="16" name="Rectangle 15"/>
          <p:cNvSpPr/>
          <p:nvPr/>
        </p:nvSpPr>
        <p:spPr>
          <a:xfrm rot="16200000">
            <a:off x="7175860" y="2049909"/>
            <a:ext cx="525933" cy="2160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5247552" y="2132856"/>
            <a:ext cx="1844728" cy="680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p:nvCxnSpPr>
        <p:spPr>
          <a:xfrm>
            <a:off x="7438826" y="1772816"/>
            <a:ext cx="0" cy="64807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604448" y="2096852"/>
            <a:ext cx="432048" cy="828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51520" y="835575"/>
            <a:ext cx="8545305" cy="5110848"/>
          </a:xfrm>
        </p:spPr>
        <p:txBody>
          <a:bodyPr>
            <a:normAutofit fontScale="77500" lnSpcReduction="20000"/>
          </a:bodyPr>
          <a:lstStyle/>
          <a:p>
            <a:r>
              <a:rPr lang="en-US" sz="2000" dirty="0" smtClean="0"/>
              <a:t>Possibility to measure EM fields from available </a:t>
            </a:r>
            <a:r>
              <a:rPr lang="en-US" sz="2000" dirty="0" smtClean="0"/>
              <a:t/>
            </a:r>
            <a:br>
              <a:rPr lang="en-US" sz="2000" dirty="0" smtClean="0"/>
            </a:br>
            <a:r>
              <a:rPr lang="en-US" sz="2000" dirty="0" smtClean="0"/>
              <a:t>antennas, buttons</a:t>
            </a:r>
            <a:r>
              <a:rPr lang="en-US" sz="2000" dirty="0" smtClean="0"/>
              <a:t>, </a:t>
            </a:r>
            <a:r>
              <a:rPr lang="en-US" sz="2000" dirty="0" err="1" smtClean="0"/>
              <a:t>striplines</a:t>
            </a:r>
            <a:r>
              <a:rPr lang="en-US" sz="2000" dirty="0" smtClean="0"/>
              <a:t>, wires, all mode couplers </a:t>
            </a:r>
            <a:r>
              <a:rPr lang="en-US" sz="2000" dirty="0"/>
              <a:t/>
            </a:r>
            <a:br>
              <a:rPr lang="en-US" sz="2000" dirty="0"/>
            </a:br>
            <a:r>
              <a:rPr lang="en-US" sz="2000" dirty="0" smtClean="0"/>
              <a:t>already in </a:t>
            </a:r>
            <a:r>
              <a:rPr lang="en-US" sz="2000" dirty="0" smtClean="0"/>
              <a:t>the device (or installed just for that reason</a:t>
            </a:r>
            <a:r>
              <a:rPr lang="en-US" sz="2000" dirty="0" smtClean="0"/>
              <a:t>).</a:t>
            </a:r>
          </a:p>
          <a:p>
            <a:pPr marL="0" indent="0">
              <a:buNone/>
            </a:pPr>
            <a:r>
              <a:rPr lang="en-US" sz="2000" dirty="0" smtClean="0">
                <a:sym typeface="Wingdings" panose="05000000000000000000" pitchFamily="2" charset="2"/>
              </a:rPr>
              <a:t>	</a:t>
            </a:r>
            <a:r>
              <a:rPr lang="en-US" sz="2000" dirty="0" smtClean="0">
                <a:sym typeface="Wingdings" panose="05000000000000000000" pitchFamily="2" charset="2"/>
              </a:rPr>
              <a:t> </a:t>
            </a:r>
            <a:r>
              <a:rPr lang="en-US" sz="2000" dirty="0" smtClean="0"/>
              <a:t>See also proposal of electro optical </a:t>
            </a:r>
            <a:br>
              <a:rPr lang="en-US" sz="2000" dirty="0" smtClean="0"/>
            </a:br>
            <a:r>
              <a:rPr lang="en-US" sz="2000" dirty="0" smtClean="0"/>
              <a:t>	pickup in the following talk.</a:t>
            </a:r>
            <a:endParaRPr lang="en-US" sz="2000" dirty="0" smtClean="0"/>
          </a:p>
          <a:p>
            <a:endParaRPr lang="en-US" sz="2000" dirty="0" smtClean="0"/>
          </a:p>
          <a:p>
            <a:endParaRPr lang="en-US" sz="2000" dirty="0" smtClean="0"/>
          </a:p>
          <a:p>
            <a:endParaRPr lang="en-US" sz="2000" dirty="0" smtClean="0"/>
          </a:p>
          <a:p>
            <a:r>
              <a:rPr lang="en-US" sz="2000" dirty="0" smtClean="0"/>
              <a:t>Indirect measurement in principle, but possibility </a:t>
            </a:r>
            <a:r>
              <a:rPr lang="en-US" sz="2000" dirty="0" smtClean="0"/>
              <a:t>of direct benchmark </a:t>
            </a:r>
            <a:r>
              <a:rPr lang="en-US" sz="2000" dirty="0" smtClean="0"/>
              <a:t>of CST </a:t>
            </a:r>
            <a:r>
              <a:rPr lang="en-US" sz="2000" dirty="0" smtClean="0"/>
              <a:t>Particle Studio simulations </a:t>
            </a:r>
            <a:r>
              <a:rPr lang="en-US" sz="2000" dirty="0" smtClean="0"/>
              <a:t>with fields monitors and </a:t>
            </a:r>
            <a:r>
              <a:rPr lang="en-US" sz="2000" dirty="0" smtClean="0"/>
              <a:t>check their validity </a:t>
            </a:r>
            <a:endParaRPr lang="en-US" sz="2000" dirty="0" smtClean="0"/>
          </a:p>
          <a:p>
            <a:pPr marL="0" indent="0">
              <a:buNone/>
            </a:pPr>
            <a:r>
              <a:rPr lang="en-US" sz="2000" dirty="0" smtClean="0">
                <a:sym typeface="Wingdings" panose="05000000000000000000" pitchFamily="2" charset="2"/>
              </a:rPr>
              <a:t>	 </a:t>
            </a:r>
            <a:r>
              <a:rPr lang="en-US" sz="2000" dirty="0" smtClean="0"/>
              <a:t>probe </a:t>
            </a:r>
            <a:r>
              <a:rPr lang="en-US" sz="2000" dirty="0" smtClean="0"/>
              <a:t>measurements only validate </a:t>
            </a:r>
            <a:r>
              <a:rPr lang="en-US" sz="2000" dirty="0" smtClean="0"/>
              <a:t>the Qs from </a:t>
            </a:r>
            <a:r>
              <a:rPr lang="en-US" sz="2000" dirty="0" err="1" smtClean="0"/>
              <a:t>eigenmode</a:t>
            </a:r>
            <a:r>
              <a:rPr lang="en-US" sz="2000" dirty="0" smtClean="0"/>
              <a:t> simulations</a:t>
            </a:r>
          </a:p>
          <a:p>
            <a:pPr marL="0" indent="0">
              <a:buNone/>
            </a:pPr>
            <a:r>
              <a:rPr lang="en-US" sz="2000" dirty="0"/>
              <a:t>	</a:t>
            </a:r>
            <a:r>
              <a:rPr lang="en-US" sz="2000" dirty="0" smtClean="0">
                <a:sym typeface="Wingdings" panose="05000000000000000000" pitchFamily="2" charset="2"/>
              </a:rPr>
              <a:t> </a:t>
            </a:r>
            <a:r>
              <a:rPr lang="en-US" sz="2000" dirty="0" smtClean="0"/>
              <a:t>wire measurements </a:t>
            </a:r>
            <a:r>
              <a:rPr lang="en-US" sz="2000" dirty="0" smtClean="0"/>
              <a:t>can perturb significantly the </a:t>
            </a:r>
            <a:r>
              <a:rPr lang="en-US" sz="2000" dirty="0" smtClean="0"/>
              <a:t>modes.</a:t>
            </a:r>
          </a:p>
          <a:p>
            <a:pPr marL="0" indent="0">
              <a:buNone/>
            </a:pPr>
            <a:r>
              <a:rPr lang="en-US" sz="2000" dirty="0"/>
              <a:t>	</a:t>
            </a:r>
            <a:r>
              <a:rPr lang="en-US" sz="2000" dirty="0" smtClean="0">
                <a:sym typeface="Wingdings" panose="05000000000000000000" pitchFamily="2" charset="2"/>
              </a:rPr>
              <a:t> real interest in using an electron source</a:t>
            </a:r>
            <a:endParaRPr lang="en-US" sz="2000" dirty="0" smtClean="0"/>
          </a:p>
          <a:p>
            <a:endParaRPr lang="en-US" sz="2000" dirty="0"/>
          </a:p>
          <a:p>
            <a:r>
              <a:rPr lang="en-US" sz="2000" dirty="0" smtClean="0"/>
              <a:t>For the case of the </a:t>
            </a:r>
            <a:r>
              <a:rPr lang="en-US" sz="2000" dirty="0" err="1" smtClean="0"/>
              <a:t>wirescanners</a:t>
            </a:r>
            <a:r>
              <a:rPr lang="en-US" sz="2000" dirty="0" smtClean="0"/>
              <a:t> for instance, </a:t>
            </a:r>
            <a:r>
              <a:rPr lang="en-US" sz="2000" dirty="0" smtClean="0"/>
              <a:t>possibility to directly measure the signals </a:t>
            </a:r>
            <a:r>
              <a:rPr lang="en-US" sz="2000" dirty="0" smtClean="0"/>
              <a:t>that we need</a:t>
            </a:r>
          </a:p>
          <a:p>
            <a:pPr marL="0" indent="0">
              <a:buNone/>
            </a:pPr>
            <a:r>
              <a:rPr lang="en-US" sz="2000" dirty="0"/>
              <a:t>	</a:t>
            </a:r>
            <a:r>
              <a:rPr lang="en-US" sz="2000" dirty="0" smtClean="0">
                <a:sym typeface="Wingdings" panose="05000000000000000000" pitchFamily="2" charset="2"/>
              </a:rPr>
              <a:t> current induced </a:t>
            </a:r>
            <a:r>
              <a:rPr lang="en-US" sz="2000" dirty="0" smtClean="0"/>
              <a:t>by the </a:t>
            </a:r>
            <a:r>
              <a:rPr lang="en-US" sz="2000" dirty="0" smtClean="0"/>
              <a:t>beam </a:t>
            </a:r>
            <a:r>
              <a:rPr lang="en-US" sz="2000" dirty="0" smtClean="0">
                <a:sym typeface="Wingdings" panose="05000000000000000000" pitchFamily="2" charset="2"/>
              </a:rPr>
              <a:t> beam induced heating</a:t>
            </a:r>
            <a:endParaRPr lang="en-US" sz="2000" dirty="0" smtClean="0"/>
          </a:p>
          <a:p>
            <a:pPr marL="0" indent="0">
              <a:buNone/>
            </a:pPr>
            <a:r>
              <a:rPr lang="en-US" sz="2000" dirty="0">
                <a:sym typeface="Wingdings" panose="05000000000000000000" pitchFamily="2" charset="2"/>
              </a:rPr>
              <a:t>	</a:t>
            </a:r>
            <a:r>
              <a:rPr lang="en-US" sz="2000" dirty="0" smtClean="0">
                <a:sym typeface="Wingdings" panose="05000000000000000000" pitchFamily="2" charset="2"/>
              </a:rPr>
              <a:t> </a:t>
            </a:r>
            <a:r>
              <a:rPr lang="en-US" sz="2000" dirty="0" smtClean="0">
                <a:sym typeface="Wingdings" panose="05000000000000000000" pitchFamily="2" charset="2"/>
              </a:rPr>
              <a:t>would be very important, and the only direct way of measuring the heat load </a:t>
            </a:r>
            <a:r>
              <a:rPr lang="en-US" sz="2000" dirty="0" smtClean="0">
                <a:sym typeface="Wingdings" panose="05000000000000000000" pitchFamily="2" charset="2"/>
              </a:rPr>
              <a:t>	to </a:t>
            </a:r>
            <a:r>
              <a:rPr lang="en-US" sz="2000" dirty="0" smtClean="0">
                <a:sym typeface="Wingdings" panose="05000000000000000000" pitchFamily="2" charset="2"/>
              </a:rPr>
              <a:t>the wire (besides installing it in the SPS or the LHC).</a:t>
            </a:r>
          </a:p>
          <a:p>
            <a:endParaRPr lang="en-US" sz="2000" dirty="0">
              <a:sym typeface="Wingdings" panose="05000000000000000000" pitchFamily="2" charset="2"/>
            </a:endParaRPr>
          </a:p>
          <a:p>
            <a:r>
              <a:rPr lang="en-US" sz="2000" dirty="0" smtClean="0">
                <a:sym typeface="Wingdings" panose="05000000000000000000" pitchFamily="2" charset="2"/>
              </a:rPr>
              <a:t>For other devices, it would be an indirect measurement that could validate the model, meshing and simulation.</a:t>
            </a:r>
            <a:endParaRPr lang="en-GB" sz="2000" dirty="0"/>
          </a:p>
        </p:txBody>
      </p:sp>
    </p:spTree>
    <p:extLst>
      <p:ext uri="{BB962C8B-B14F-4D97-AF65-F5344CB8AC3E}">
        <p14:creationId xmlns:p14="http://schemas.microsoft.com/office/powerpoint/2010/main" val="90276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sz="3200" dirty="0" smtClean="0"/>
              <a:t>What would we be interested to measure?</a:t>
            </a:r>
            <a:endParaRPr lang="en-GB" sz="3200" dirty="0"/>
          </a:p>
        </p:txBody>
      </p:sp>
      <p:sp>
        <p:nvSpPr>
          <p:cNvPr id="3" name="Content Placeholder 2"/>
          <p:cNvSpPr>
            <a:spLocks noGrp="1"/>
          </p:cNvSpPr>
          <p:nvPr>
            <p:ph idx="1"/>
          </p:nvPr>
        </p:nvSpPr>
        <p:spPr/>
        <p:txBody>
          <a:bodyPr>
            <a:normAutofit/>
          </a:bodyPr>
          <a:lstStyle/>
          <a:p>
            <a:pPr marL="0" indent="0">
              <a:buNone/>
            </a:pPr>
            <a:r>
              <a:rPr lang="en-US" sz="2000" dirty="0" smtClean="0"/>
              <a:t>With a realistic exciting source:</a:t>
            </a:r>
            <a:br>
              <a:rPr lang="en-US" sz="2000" dirty="0" smtClean="0"/>
            </a:br>
            <a:endParaRPr lang="en-US" sz="2000" dirty="0" smtClean="0"/>
          </a:p>
          <a:p>
            <a:r>
              <a:rPr lang="en-US" sz="2000" dirty="0"/>
              <a:t>Direct measurement of generated electromagnetic </a:t>
            </a:r>
            <a:r>
              <a:rPr lang="en-US" sz="2000" dirty="0" smtClean="0"/>
              <a:t>fields</a:t>
            </a:r>
          </a:p>
          <a:p>
            <a:endParaRPr lang="en-US" sz="2000" dirty="0"/>
          </a:p>
          <a:p>
            <a:r>
              <a:rPr lang="en-US" sz="2000" dirty="0" smtClean="0">
                <a:solidFill>
                  <a:srgbClr val="FF0000"/>
                </a:solidFill>
              </a:rPr>
              <a:t>Direct </a:t>
            </a:r>
            <a:r>
              <a:rPr lang="en-US" sz="2000" dirty="0" smtClean="0">
                <a:solidFill>
                  <a:srgbClr val="FF0000"/>
                </a:solidFill>
              </a:rPr>
              <a:t>measurement of “wake function”</a:t>
            </a:r>
            <a:br>
              <a:rPr lang="en-US" sz="2000" dirty="0" smtClean="0">
                <a:solidFill>
                  <a:srgbClr val="FF0000"/>
                </a:solidFill>
              </a:rPr>
            </a:br>
            <a:endParaRPr lang="en-US" sz="2000" dirty="0" smtClean="0"/>
          </a:p>
          <a:p>
            <a:r>
              <a:rPr lang="en-US" sz="2000" dirty="0" smtClean="0"/>
              <a:t>Direct </a:t>
            </a:r>
            <a:r>
              <a:rPr lang="en-US" sz="2000" dirty="0" smtClean="0"/>
              <a:t>measurement of coherent effects between bunches</a:t>
            </a:r>
          </a:p>
          <a:p>
            <a:endParaRPr lang="en-US" sz="2000" dirty="0"/>
          </a:p>
          <a:p>
            <a:r>
              <a:rPr lang="en-US" sz="2000" dirty="0" smtClean="0"/>
              <a:t>Direct measurement of heating</a:t>
            </a:r>
          </a:p>
          <a:p>
            <a:endParaRPr lang="en-US" sz="2000" dirty="0"/>
          </a:p>
          <a:p>
            <a:endParaRPr lang="en-US" sz="2000" dirty="0"/>
          </a:p>
          <a:p>
            <a:endParaRPr lang="en-GB" sz="2000" dirty="0"/>
          </a:p>
        </p:txBody>
      </p:sp>
      <p:sp>
        <p:nvSpPr>
          <p:cNvPr id="4" name="TextBox 3"/>
          <p:cNvSpPr txBox="1"/>
          <p:nvPr/>
        </p:nvSpPr>
        <p:spPr>
          <a:xfrm>
            <a:off x="1547664" y="6021288"/>
            <a:ext cx="6493381" cy="369332"/>
          </a:xfrm>
          <a:prstGeom prst="rect">
            <a:avLst/>
          </a:prstGeom>
          <a:noFill/>
        </p:spPr>
        <p:txBody>
          <a:bodyPr wrap="none" rtlCol="0">
            <a:spAutoFit/>
          </a:bodyPr>
          <a:lstStyle/>
          <a:p>
            <a:r>
              <a:rPr lang="en-US" dirty="0" smtClean="0">
                <a:sym typeface="Wingdings" panose="05000000000000000000" pitchFamily="2" charset="2"/>
              </a:rPr>
              <a:t> This is what we would like, but the feasibility is yet to be proven</a:t>
            </a:r>
            <a:endParaRPr lang="en-GB" dirty="0"/>
          </a:p>
        </p:txBody>
      </p:sp>
    </p:spTree>
    <p:extLst>
      <p:ext uri="{BB962C8B-B14F-4D97-AF65-F5344CB8AC3E}">
        <p14:creationId xmlns:p14="http://schemas.microsoft.com/office/powerpoint/2010/main" val="645605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3600" dirty="0" smtClean="0"/>
              <a:t>Direct measurement of “wake function”</a:t>
            </a:r>
            <a:endParaRPr lang="en-GB" sz="3600" dirty="0"/>
          </a:p>
        </p:txBody>
      </p:sp>
      <p:sp>
        <p:nvSpPr>
          <p:cNvPr id="3" name="Content Placeholder 2"/>
          <p:cNvSpPr>
            <a:spLocks noGrp="1"/>
          </p:cNvSpPr>
          <p:nvPr>
            <p:ph idx="1"/>
          </p:nvPr>
        </p:nvSpPr>
        <p:spPr>
          <a:xfrm>
            <a:off x="323528" y="1268760"/>
            <a:ext cx="4474840" cy="4525963"/>
          </a:xfrm>
        </p:spPr>
        <p:txBody>
          <a:bodyPr>
            <a:normAutofit/>
          </a:bodyPr>
          <a:lstStyle/>
          <a:p>
            <a:r>
              <a:rPr lang="en-US" sz="1600" dirty="0" smtClean="0"/>
              <a:t>Measurement of energy loss as a function of source/test bunch spacing </a:t>
            </a:r>
            <a:r>
              <a:rPr lang="en-US" sz="1600" dirty="0" smtClean="0">
                <a:sym typeface="Wingdings" panose="05000000000000000000" pitchFamily="2" charset="2"/>
              </a:rPr>
              <a:t> longitudinal wake</a:t>
            </a:r>
            <a:endParaRPr lang="en-US" sz="1600" dirty="0" smtClean="0"/>
          </a:p>
          <a:p>
            <a:endParaRPr lang="en-US" sz="1600" dirty="0" smtClean="0"/>
          </a:p>
          <a:p>
            <a:r>
              <a:rPr lang="en-US" sz="1600" dirty="0" smtClean="0"/>
              <a:t>Measurement of kick as a function of source/test bunch spacing </a:t>
            </a:r>
            <a:r>
              <a:rPr lang="en-US" sz="1600" dirty="0" smtClean="0">
                <a:sym typeface="Wingdings" panose="05000000000000000000" pitchFamily="2" charset="2"/>
              </a:rPr>
              <a:t> transverse wake</a:t>
            </a:r>
            <a:endParaRPr lang="en-US" sz="1600" dirty="0"/>
          </a:p>
          <a:p>
            <a:endParaRPr lang="en-US" sz="1600" dirty="0" smtClean="0"/>
          </a:p>
          <a:p>
            <a:endParaRPr lang="en-US" sz="1600" dirty="0"/>
          </a:p>
          <a:p>
            <a:r>
              <a:rPr lang="en-US" sz="1600" dirty="0" smtClean="0"/>
              <a:t>In simulations, difficult to reach source bunch below 1 mm for standard devices due to mesh size.</a:t>
            </a:r>
          </a:p>
          <a:p>
            <a:endParaRPr lang="en-US" sz="1600" dirty="0"/>
          </a:p>
          <a:p>
            <a:r>
              <a:rPr lang="en-US" sz="1600" dirty="0" smtClean="0"/>
              <a:t>Very small bunch length achievable with electron beams </a:t>
            </a:r>
            <a:r>
              <a:rPr lang="en-US" sz="1600" dirty="0" smtClean="0"/>
              <a:t>(2 to 3 </a:t>
            </a:r>
            <a:r>
              <a:rPr lang="en-US" sz="1600" dirty="0" err="1" smtClean="0"/>
              <a:t>ps</a:t>
            </a:r>
            <a:r>
              <a:rPr lang="en-US" sz="1600" dirty="0" smtClean="0"/>
              <a:t> in CALIFES)</a:t>
            </a:r>
            <a:r>
              <a:rPr lang="en-US" sz="1600" dirty="0" smtClean="0"/>
              <a:t/>
            </a:r>
            <a:br>
              <a:rPr lang="en-US" sz="1600" dirty="0" smtClean="0"/>
            </a:br>
            <a:r>
              <a:rPr lang="en-US" sz="1600" dirty="0" smtClean="0">
                <a:sym typeface="Wingdings" panose="05000000000000000000" pitchFamily="2" charset="2"/>
              </a:rPr>
              <a:t> “wake function” could be measured provided the sampling is sufficient. Feasible?</a:t>
            </a:r>
            <a:endParaRPr lang="en-GB" sz="1600" dirty="0"/>
          </a:p>
        </p:txBody>
      </p:sp>
      <p:sp>
        <p:nvSpPr>
          <p:cNvPr id="4" name="Oval 3"/>
          <p:cNvSpPr/>
          <p:nvPr/>
        </p:nvSpPr>
        <p:spPr>
          <a:xfrm>
            <a:off x="7489800" y="5318784"/>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5933104" y="5312360"/>
            <a:ext cx="692600" cy="1504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4955449" y="4326060"/>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p:nvPr/>
        </p:nvSpPr>
        <p:spPr>
          <a:xfrm rot="10800000">
            <a:off x="4960741" y="5816416"/>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5772327" y="4906091"/>
            <a:ext cx="1193917" cy="369332"/>
          </a:xfrm>
          <a:prstGeom prst="rect">
            <a:avLst/>
          </a:prstGeom>
          <a:noFill/>
        </p:spPr>
        <p:txBody>
          <a:bodyPr wrap="none" rtlCol="0">
            <a:spAutoFit/>
          </a:bodyPr>
          <a:lstStyle/>
          <a:p>
            <a:r>
              <a:rPr lang="en-US" dirty="0" smtClean="0"/>
              <a:t>Test bunch</a:t>
            </a:r>
            <a:endParaRPr lang="en-GB" dirty="0"/>
          </a:p>
        </p:txBody>
      </p:sp>
      <p:sp>
        <p:nvSpPr>
          <p:cNvPr id="11" name="TextBox 10"/>
          <p:cNvSpPr txBox="1"/>
          <p:nvPr/>
        </p:nvSpPr>
        <p:spPr>
          <a:xfrm>
            <a:off x="7252881" y="4941168"/>
            <a:ext cx="1462067" cy="369332"/>
          </a:xfrm>
          <a:prstGeom prst="rect">
            <a:avLst/>
          </a:prstGeom>
          <a:noFill/>
        </p:spPr>
        <p:txBody>
          <a:bodyPr wrap="none" rtlCol="0">
            <a:spAutoFit/>
          </a:bodyPr>
          <a:lstStyle/>
          <a:p>
            <a:r>
              <a:rPr lang="en-US" dirty="0" smtClean="0"/>
              <a:t>Source bunch</a:t>
            </a:r>
            <a:endParaRPr lang="en-GB" dirty="0"/>
          </a:p>
        </p:txBody>
      </p:sp>
      <p:cxnSp>
        <p:nvCxnSpPr>
          <p:cNvPr id="12" name="Straight Arrow Connector 11"/>
          <p:cNvCxnSpPr/>
          <p:nvPr/>
        </p:nvCxnSpPr>
        <p:spPr>
          <a:xfrm>
            <a:off x="6279404" y="5600392"/>
            <a:ext cx="157043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481688" y="5744408"/>
            <a:ext cx="1529586" cy="369332"/>
          </a:xfrm>
          <a:prstGeom prst="rect">
            <a:avLst/>
          </a:prstGeom>
          <a:noFill/>
        </p:spPr>
        <p:txBody>
          <a:bodyPr wrap="none" rtlCol="0">
            <a:spAutoFit/>
          </a:bodyPr>
          <a:lstStyle/>
          <a:p>
            <a:r>
              <a:rPr lang="en-US" dirty="0" smtClean="0"/>
              <a:t>Bunch spacing</a:t>
            </a:r>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340768"/>
            <a:ext cx="4355976" cy="24816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Oval 15"/>
          <p:cNvSpPr/>
          <p:nvPr/>
        </p:nvSpPr>
        <p:spPr>
          <a:xfrm>
            <a:off x="5466524" y="2458801"/>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6779220" y="2486472"/>
            <a:ext cx="692600" cy="1504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618443" y="2080203"/>
            <a:ext cx="1193917" cy="369332"/>
          </a:xfrm>
          <a:prstGeom prst="rect">
            <a:avLst/>
          </a:prstGeom>
          <a:noFill/>
        </p:spPr>
        <p:txBody>
          <a:bodyPr wrap="none" rtlCol="0">
            <a:spAutoFit/>
          </a:bodyPr>
          <a:lstStyle/>
          <a:p>
            <a:r>
              <a:rPr lang="en-US" dirty="0" smtClean="0"/>
              <a:t>Test bunch</a:t>
            </a:r>
            <a:endParaRPr lang="en-GB" dirty="0"/>
          </a:p>
        </p:txBody>
      </p:sp>
      <p:sp>
        <p:nvSpPr>
          <p:cNvPr id="19" name="TextBox 18"/>
          <p:cNvSpPr txBox="1"/>
          <p:nvPr/>
        </p:nvSpPr>
        <p:spPr>
          <a:xfrm>
            <a:off x="5229605" y="2081185"/>
            <a:ext cx="1462067" cy="369332"/>
          </a:xfrm>
          <a:prstGeom prst="rect">
            <a:avLst/>
          </a:prstGeom>
          <a:noFill/>
        </p:spPr>
        <p:txBody>
          <a:bodyPr wrap="none" rtlCol="0">
            <a:spAutoFit/>
          </a:bodyPr>
          <a:lstStyle/>
          <a:p>
            <a:r>
              <a:rPr lang="en-US" dirty="0" smtClean="0"/>
              <a:t>Source bunch</a:t>
            </a:r>
            <a:endParaRPr lang="en-GB" dirty="0"/>
          </a:p>
        </p:txBody>
      </p:sp>
    </p:spTree>
    <p:extLst>
      <p:ext uri="{BB962C8B-B14F-4D97-AF65-F5344CB8AC3E}">
        <p14:creationId xmlns:p14="http://schemas.microsoft.com/office/powerpoint/2010/main" val="554055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3600" dirty="0" smtClean="0"/>
              <a:t>Direct measurement of “wake function”</a:t>
            </a:r>
            <a:endParaRPr lang="en-GB" sz="3600" dirty="0"/>
          </a:p>
        </p:txBody>
      </p:sp>
      <p:sp>
        <p:nvSpPr>
          <p:cNvPr id="3" name="Content Placeholder 2"/>
          <p:cNvSpPr>
            <a:spLocks noGrp="1"/>
          </p:cNvSpPr>
          <p:nvPr>
            <p:ph idx="1"/>
          </p:nvPr>
        </p:nvSpPr>
        <p:spPr>
          <a:xfrm>
            <a:off x="179512" y="1268760"/>
            <a:ext cx="8964488" cy="4525963"/>
          </a:xfrm>
        </p:spPr>
        <p:txBody>
          <a:bodyPr>
            <a:normAutofit/>
          </a:bodyPr>
          <a:lstStyle/>
          <a:p>
            <a:r>
              <a:rPr lang="en-US" sz="1600" dirty="0" smtClean="0"/>
              <a:t>Important to disentangle the “dipolar” impedance contribution from the “</a:t>
            </a:r>
            <a:r>
              <a:rPr lang="en-US" sz="1600" dirty="0" err="1" smtClean="0"/>
              <a:t>quadrupolar</a:t>
            </a:r>
            <a:r>
              <a:rPr lang="en-US" sz="1600" dirty="0" smtClean="0"/>
              <a:t>” contribution to assess the impact on collective effects</a:t>
            </a:r>
            <a:endParaRPr lang="en-GB" sz="1600" dirty="0"/>
          </a:p>
        </p:txBody>
      </p:sp>
      <p:sp>
        <p:nvSpPr>
          <p:cNvPr id="4" name="Oval 3"/>
          <p:cNvSpPr/>
          <p:nvPr/>
        </p:nvSpPr>
        <p:spPr>
          <a:xfrm>
            <a:off x="2857879" y="3212976"/>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301183" y="3445101"/>
            <a:ext cx="692600" cy="1504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323528" y="2458801"/>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p:nvPr/>
        </p:nvSpPr>
        <p:spPr>
          <a:xfrm rot="10800000">
            <a:off x="328820" y="3949157"/>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140406" y="2795996"/>
            <a:ext cx="1193917" cy="369332"/>
          </a:xfrm>
          <a:prstGeom prst="rect">
            <a:avLst/>
          </a:prstGeom>
          <a:noFill/>
        </p:spPr>
        <p:txBody>
          <a:bodyPr wrap="none" rtlCol="0">
            <a:spAutoFit/>
          </a:bodyPr>
          <a:lstStyle/>
          <a:p>
            <a:r>
              <a:rPr lang="en-US" dirty="0" smtClean="0"/>
              <a:t>Test bunch</a:t>
            </a:r>
            <a:endParaRPr lang="en-GB" dirty="0"/>
          </a:p>
        </p:txBody>
      </p:sp>
      <p:sp>
        <p:nvSpPr>
          <p:cNvPr id="11" name="TextBox 10"/>
          <p:cNvSpPr txBox="1"/>
          <p:nvPr/>
        </p:nvSpPr>
        <p:spPr>
          <a:xfrm>
            <a:off x="2614560" y="2743451"/>
            <a:ext cx="1462067" cy="369332"/>
          </a:xfrm>
          <a:prstGeom prst="rect">
            <a:avLst/>
          </a:prstGeom>
          <a:noFill/>
        </p:spPr>
        <p:txBody>
          <a:bodyPr wrap="none" rtlCol="0">
            <a:spAutoFit/>
          </a:bodyPr>
          <a:lstStyle/>
          <a:p>
            <a:r>
              <a:rPr lang="en-US" dirty="0" smtClean="0"/>
              <a:t>Source bunch</a:t>
            </a:r>
            <a:endParaRPr lang="en-GB" dirty="0"/>
          </a:p>
        </p:txBody>
      </p:sp>
      <p:cxnSp>
        <p:nvCxnSpPr>
          <p:cNvPr id="12" name="Straight Arrow Connector 11"/>
          <p:cNvCxnSpPr/>
          <p:nvPr/>
        </p:nvCxnSpPr>
        <p:spPr>
          <a:xfrm>
            <a:off x="1647483" y="3733133"/>
            <a:ext cx="157043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849767" y="3877149"/>
            <a:ext cx="1529586" cy="369332"/>
          </a:xfrm>
          <a:prstGeom prst="rect">
            <a:avLst/>
          </a:prstGeom>
          <a:noFill/>
        </p:spPr>
        <p:txBody>
          <a:bodyPr wrap="none" rtlCol="0">
            <a:spAutoFit/>
          </a:bodyPr>
          <a:lstStyle/>
          <a:p>
            <a:r>
              <a:rPr lang="en-US" dirty="0" smtClean="0"/>
              <a:t>Bunch spacing</a:t>
            </a:r>
            <a:endParaRPr lang="en-GB" dirty="0"/>
          </a:p>
        </p:txBody>
      </p:sp>
      <p:cxnSp>
        <p:nvCxnSpPr>
          <p:cNvPr id="10" name="Straight Connector 9"/>
          <p:cNvCxnSpPr/>
          <p:nvPr/>
        </p:nvCxnSpPr>
        <p:spPr>
          <a:xfrm>
            <a:off x="-36512" y="3523533"/>
            <a:ext cx="41195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635896" y="3284984"/>
            <a:ext cx="0" cy="23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635896" y="3140968"/>
            <a:ext cx="936090" cy="369332"/>
          </a:xfrm>
          <a:prstGeom prst="rect">
            <a:avLst/>
          </a:prstGeom>
          <a:noFill/>
        </p:spPr>
        <p:txBody>
          <a:bodyPr wrap="none" rtlCol="0">
            <a:spAutoFit/>
          </a:bodyPr>
          <a:lstStyle/>
          <a:p>
            <a:r>
              <a:rPr lang="en-US" dirty="0" err="1" smtClean="0"/>
              <a:t>x</a:t>
            </a:r>
            <a:r>
              <a:rPr lang="en-US" baseline="-25000" dirty="0" err="1" smtClean="0"/>
              <a:t>source</a:t>
            </a:r>
            <a:r>
              <a:rPr lang="en-US" dirty="0" smtClean="0"/>
              <a:t>=d</a:t>
            </a:r>
            <a:endParaRPr lang="en-GB" dirty="0"/>
          </a:p>
        </p:txBody>
      </p:sp>
      <p:sp>
        <p:nvSpPr>
          <p:cNvPr id="22" name="TextBox 21"/>
          <p:cNvSpPr txBox="1"/>
          <p:nvPr/>
        </p:nvSpPr>
        <p:spPr>
          <a:xfrm>
            <a:off x="505387" y="3140968"/>
            <a:ext cx="754245" cy="369332"/>
          </a:xfrm>
          <a:prstGeom prst="rect">
            <a:avLst/>
          </a:prstGeom>
          <a:noFill/>
        </p:spPr>
        <p:txBody>
          <a:bodyPr wrap="none" rtlCol="0">
            <a:spAutoFit/>
          </a:bodyPr>
          <a:lstStyle/>
          <a:p>
            <a:r>
              <a:rPr lang="en-US" dirty="0" err="1" smtClean="0"/>
              <a:t>x</a:t>
            </a:r>
            <a:r>
              <a:rPr lang="en-US" baseline="-25000" dirty="0" err="1" smtClean="0"/>
              <a:t>test</a:t>
            </a:r>
            <a:r>
              <a:rPr lang="en-US" dirty="0" smtClean="0"/>
              <a:t>=0</a:t>
            </a:r>
            <a:endParaRPr lang="en-GB" dirty="0"/>
          </a:p>
        </p:txBody>
      </p:sp>
      <p:sp>
        <p:nvSpPr>
          <p:cNvPr id="23" name="Oval 22"/>
          <p:cNvSpPr/>
          <p:nvPr/>
        </p:nvSpPr>
        <p:spPr>
          <a:xfrm>
            <a:off x="7379117" y="3501008"/>
            <a:ext cx="72008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5822421" y="3212976"/>
            <a:ext cx="692600" cy="1504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p:cNvSpPr/>
          <p:nvPr/>
        </p:nvSpPr>
        <p:spPr>
          <a:xfrm>
            <a:off x="4844766" y="2492896"/>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rot="10800000">
            <a:off x="4850058" y="3983252"/>
            <a:ext cx="2817091" cy="637309"/>
          </a:xfrm>
          <a:custGeom>
            <a:avLst/>
            <a:gdLst>
              <a:gd name="connsiteX0" fmla="*/ 0 w 2817091"/>
              <a:gd name="connsiteY0" fmla="*/ 637309 h 637309"/>
              <a:gd name="connsiteX1" fmla="*/ 775854 w 2817091"/>
              <a:gd name="connsiteY1" fmla="*/ 637309 h 637309"/>
              <a:gd name="connsiteX2" fmla="*/ 1228436 w 2817091"/>
              <a:gd name="connsiteY2" fmla="*/ 9237 h 637309"/>
              <a:gd name="connsiteX3" fmla="*/ 1690254 w 2817091"/>
              <a:gd name="connsiteY3" fmla="*/ 0 h 637309"/>
              <a:gd name="connsiteX4" fmla="*/ 2041236 w 2817091"/>
              <a:gd name="connsiteY4" fmla="*/ 628073 h 637309"/>
              <a:gd name="connsiteX5" fmla="*/ 2817091 w 2817091"/>
              <a:gd name="connsiteY5" fmla="*/ 628073 h 637309"/>
              <a:gd name="connsiteX6" fmla="*/ 2817091 w 2817091"/>
              <a:gd name="connsiteY6" fmla="*/ 618837 h 6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7091" h="637309">
                <a:moveTo>
                  <a:pt x="0" y="637309"/>
                </a:moveTo>
                <a:lnTo>
                  <a:pt x="775854" y="637309"/>
                </a:lnTo>
                <a:lnTo>
                  <a:pt x="1228436" y="9237"/>
                </a:lnTo>
                <a:lnTo>
                  <a:pt x="1690254" y="0"/>
                </a:lnTo>
                <a:lnTo>
                  <a:pt x="2041236" y="628073"/>
                </a:lnTo>
                <a:lnTo>
                  <a:pt x="2817091" y="628073"/>
                </a:lnTo>
                <a:lnTo>
                  <a:pt x="2817091" y="618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5661644" y="2830091"/>
            <a:ext cx="1193917" cy="369332"/>
          </a:xfrm>
          <a:prstGeom prst="rect">
            <a:avLst/>
          </a:prstGeom>
          <a:noFill/>
        </p:spPr>
        <p:txBody>
          <a:bodyPr wrap="none" rtlCol="0">
            <a:spAutoFit/>
          </a:bodyPr>
          <a:lstStyle/>
          <a:p>
            <a:r>
              <a:rPr lang="en-US" dirty="0" smtClean="0"/>
              <a:t>Test bunch</a:t>
            </a:r>
            <a:endParaRPr lang="en-GB" dirty="0"/>
          </a:p>
        </p:txBody>
      </p:sp>
      <p:sp>
        <p:nvSpPr>
          <p:cNvPr id="28" name="TextBox 27"/>
          <p:cNvSpPr txBox="1"/>
          <p:nvPr/>
        </p:nvSpPr>
        <p:spPr>
          <a:xfrm>
            <a:off x="7135798" y="2777546"/>
            <a:ext cx="1462067" cy="369332"/>
          </a:xfrm>
          <a:prstGeom prst="rect">
            <a:avLst/>
          </a:prstGeom>
          <a:noFill/>
        </p:spPr>
        <p:txBody>
          <a:bodyPr wrap="none" rtlCol="0">
            <a:spAutoFit/>
          </a:bodyPr>
          <a:lstStyle/>
          <a:p>
            <a:r>
              <a:rPr lang="en-US" dirty="0" smtClean="0"/>
              <a:t>Source bunch</a:t>
            </a:r>
            <a:endParaRPr lang="en-GB" dirty="0"/>
          </a:p>
        </p:txBody>
      </p:sp>
      <p:cxnSp>
        <p:nvCxnSpPr>
          <p:cNvPr id="29" name="Straight Arrow Connector 28"/>
          <p:cNvCxnSpPr/>
          <p:nvPr/>
        </p:nvCxnSpPr>
        <p:spPr>
          <a:xfrm>
            <a:off x="6168721" y="3767228"/>
            <a:ext cx="157043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371005" y="3911244"/>
            <a:ext cx="1529586" cy="369332"/>
          </a:xfrm>
          <a:prstGeom prst="rect">
            <a:avLst/>
          </a:prstGeom>
          <a:noFill/>
        </p:spPr>
        <p:txBody>
          <a:bodyPr wrap="none" rtlCol="0">
            <a:spAutoFit/>
          </a:bodyPr>
          <a:lstStyle/>
          <a:p>
            <a:r>
              <a:rPr lang="en-US" dirty="0" smtClean="0"/>
              <a:t>Bunch spacing</a:t>
            </a:r>
            <a:endParaRPr lang="en-GB" dirty="0"/>
          </a:p>
        </p:txBody>
      </p:sp>
      <p:cxnSp>
        <p:nvCxnSpPr>
          <p:cNvPr id="31" name="Straight Connector 30"/>
          <p:cNvCxnSpPr/>
          <p:nvPr/>
        </p:nvCxnSpPr>
        <p:spPr>
          <a:xfrm>
            <a:off x="4484726" y="3557628"/>
            <a:ext cx="41195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822421" y="3301948"/>
            <a:ext cx="0" cy="23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172400" y="3175063"/>
            <a:ext cx="931281" cy="369332"/>
          </a:xfrm>
          <a:prstGeom prst="rect">
            <a:avLst/>
          </a:prstGeom>
          <a:noFill/>
        </p:spPr>
        <p:txBody>
          <a:bodyPr wrap="none" rtlCol="0">
            <a:spAutoFit/>
          </a:bodyPr>
          <a:lstStyle/>
          <a:p>
            <a:r>
              <a:rPr lang="en-US" dirty="0" err="1" smtClean="0"/>
              <a:t>x</a:t>
            </a:r>
            <a:r>
              <a:rPr lang="en-US" baseline="-25000" dirty="0" err="1" smtClean="0"/>
              <a:t>source</a:t>
            </a:r>
            <a:r>
              <a:rPr lang="en-US" dirty="0" smtClean="0"/>
              <a:t>=0</a:t>
            </a:r>
            <a:endParaRPr lang="en-GB" dirty="0"/>
          </a:p>
        </p:txBody>
      </p:sp>
      <p:sp>
        <p:nvSpPr>
          <p:cNvPr id="34" name="TextBox 33"/>
          <p:cNvSpPr txBox="1"/>
          <p:nvPr/>
        </p:nvSpPr>
        <p:spPr>
          <a:xfrm>
            <a:off x="5037082" y="3175063"/>
            <a:ext cx="759054" cy="369332"/>
          </a:xfrm>
          <a:prstGeom prst="rect">
            <a:avLst/>
          </a:prstGeom>
          <a:noFill/>
        </p:spPr>
        <p:txBody>
          <a:bodyPr wrap="none" rtlCol="0">
            <a:spAutoFit/>
          </a:bodyPr>
          <a:lstStyle/>
          <a:p>
            <a:r>
              <a:rPr lang="en-US" dirty="0" err="1" smtClean="0"/>
              <a:t>x</a:t>
            </a:r>
            <a:r>
              <a:rPr lang="en-US" baseline="-25000" dirty="0" err="1" smtClean="0"/>
              <a:t>test</a:t>
            </a:r>
            <a:r>
              <a:rPr lang="en-US" dirty="0" smtClean="0"/>
              <a:t>=d</a:t>
            </a:r>
            <a:endParaRPr lang="en-GB" dirty="0"/>
          </a:p>
        </p:txBody>
      </p:sp>
      <p:sp>
        <p:nvSpPr>
          <p:cNvPr id="21" name="TextBox 20"/>
          <p:cNvSpPr txBox="1"/>
          <p:nvPr/>
        </p:nvSpPr>
        <p:spPr>
          <a:xfrm>
            <a:off x="899592" y="2060848"/>
            <a:ext cx="3160609" cy="369332"/>
          </a:xfrm>
          <a:prstGeom prst="rect">
            <a:avLst/>
          </a:prstGeom>
          <a:noFill/>
        </p:spPr>
        <p:txBody>
          <a:bodyPr wrap="none" rtlCol="0">
            <a:spAutoFit/>
          </a:bodyPr>
          <a:lstStyle/>
          <a:p>
            <a:r>
              <a:rPr lang="en-US" dirty="0" smtClean="0"/>
              <a:t>Driving impedance </a:t>
            </a:r>
            <a:r>
              <a:rPr lang="en-US" dirty="0" smtClean="0"/>
              <a:t>contribution</a:t>
            </a:r>
            <a:endParaRPr lang="en-GB" dirty="0"/>
          </a:p>
        </p:txBody>
      </p:sp>
      <p:sp>
        <p:nvSpPr>
          <p:cNvPr id="36" name="TextBox 35"/>
          <p:cNvSpPr txBox="1"/>
          <p:nvPr/>
        </p:nvSpPr>
        <p:spPr>
          <a:xfrm>
            <a:off x="5060696" y="2060848"/>
            <a:ext cx="3358163" cy="369332"/>
          </a:xfrm>
          <a:prstGeom prst="rect">
            <a:avLst/>
          </a:prstGeom>
          <a:noFill/>
        </p:spPr>
        <p:txBody>
          <a:bodyPr wrap="none" rtlCol="0">
            <a:spAutoFit/>
          </a:bodyPr>
          <a:lstStyle/>
          <a:p>
            <a:r>
              <a:rPr lang="en-US" dirty="0" smtClean="0"/>
              <a:t>Detuning impedance contribution</a:t>
            </a:r>
            <a:endParaRPr lang="en-GB" dirty="0"/>
          </a:p>
        </p:txBody>
      </p:sp>
      <p:sp>
        <p:nvSpPr>
          <p:cNvPr id="35" name="TextBox 34"/>
          <p:cNvSpPr txBox="1"/>
          <p:nvPr/>
        </p:nvSpPr>
        <p:spPr>
          <a:xfrm>
            <a:off x="115587" y="5157192"/>
            <a:ext cx="4240389" cy="738664"/>
          </a:xfrm>
          <a:prstGeom prst="rect">
            <a:avLst/>
          </a:prstGeom>
          <a:noFill/>
        </p:spPr>
        <p:txBody>
          <a:bodyPr wrap="square" rtlCol="0">
            <a:spAutoFit/>
          </a:bodyPr>
          <a:lstStyle/>
          <a:p>
            <a:pPr marL="285750" indent="-285750">
              <a:buFont typeface="Wingdings"/>
              <a:buChar char="à"/>
            </a:pPr>
            <a:r>
              <a:rPr lang="en-US" sz="1400" dirty="0" smtClean="0">
                <a:sym typeface="Wingdings" panose="05000000000000000000" pitchFamily="2" charset="2"/>
              </a:rPr>
              <a:t>All particles in the test bunch receive the same kick</a:t>
            </a:r>
          </a:p>
          <a:p>
            <a:pPr marL="285750" indent="-285750">
              <a:buFont typeface="Wingdings"/>
              <a:buChar char="à"/>
            </a:pPr>
            <a:r>
              <a:rPr lang="en-US" sz="1400" dirty="0" smtClean="0">
                <a:sym typeface="Wingdings" panose="05000000000000000000" pitchFamily="2" charset="2"/>
              </a:rPr>
              <a:t>Coherent effect</a:t>
            </a:r>
          </a:p>
          <a:p>
            <a:pPr marL="285750" indent="-285750">
              <a:buFont typeface="Wingdings"/>
              <a:buChar char="à"/>
            </a:pPr>
            <a:r>
              <a:rPr lang="en-US" sz="1400" dirty="0" smtClean="0">
                <a:sym typeface="Wingdings" panose="05000000000000000000" pitchFamily="2" charset="2"/>
              </a:rPr>
              <a:t>Drives instabilities</a:t>
            </a:r>
            <a:endParaRPr lang="en-GB" sz="1400" dirty="0"/>
          </a:p>
        </p:txBody>
      </p:sp>
      <p:sp>
        <p:nvSpPr>
          <p:cNvPr id="38" name="TextBox 37"/>
          <p:cNvSpPr txBox="1"/>
          <p:nvPr/>
        </p:nvSpPr>
        <p:spPr>
          <a:xfrm>
            <a:off x="4644008" y="5157192"/>
            <a:ext cx="4459673" cy="954107"/>
          </a:xfrm>
          <a:prstGeom prst="rect">
            <a:avLst/>
          </a:prstGeom>
          <a:noFill/>
        </p:spPr>
        <p:txBody>
          <a:bodyPr wrap="square" rtlCol="0">
            <a:spAutoFit/>
          </a:bodyPr>
          <a:lstStyle/>
          <a:p>
            <a:pPr marL="285750" indent="-285750">
              <a:buFont typeface="Wingdings"/>
              <a:buChar char="à"/>
            </a:pPr>
            <a:r>
              <a:rPr lang="en-US" sz="1400" dirty="0" smtClean="0">
                <a:sym typeface="Wingdings" panose="05000000000000000000" pitchFamily="2" charset="2"/>
              </a:rPr>
              <a:t>All particles in the test bunch receive a kick proportional to their position</a:t>
            </a:r>
          </a:p>
          <a:p>
            <a:pPr marL="285750" indent="-285750">
              <a:buFont typeface="Wingdings"/>
              <a:buChar char="à"/>
            </a:pPr>
            <a:r>
              <a:rPr lang="en-US" sz="1400" dirty="0" smtClean="0">
                <a:sym typeface="Wingdings" panose="05000000000000000000" pitchFamily="2" charset="2"/>
              </a:rPr>
              <a:t>Incoherent effect</a:t>
            </a:r>
          </a:p>
          <a:p>
            <a:pPr marL="285750" indent="-285750">
              <a:buFont typeface="Wingdings"/>
              <a:buChar char="à"/>
            </a:pPr>
            <a:r>
              <a:rPr lang="en-US" sz="1400" dirty="0" smtClean="0">
                <a:sym typeface="Wingdings" panose="05000000000000000000" pitchFamily="2" charset="2"/>
              </a:rPr>
              <a:t>Impact on instability depends on the type of instability</a:t>
            </a:r>
            <a:endParaRPr lang="en-GB" sz="1400" dirty="0"/>
          </a:p>
        </p:txBody>
      </p:sp>
      <p:sp>
        <p:nvSpPr>
          <p:cNvPr id="37" name="TextBox 36"/>
          <p:cNvSpPr txBox="1"/>
          <p:nvPr/>
        </p:nvSpPr>
        <p:spPr>
          <a:xfrm>
            <a:off x="611560" y="6309320"/>
            <a:ext cx="7103291" cy="369332"/>
          </a:xfrm>
          <a:prstGeom prst="rect">
            <a:avLst/>
          </a:prstGeom>
          <a:solidFill>
            <a:srgbClr val="FFFF00"/>
          </a:solidFill>
        </p:spPr>
        <p:txBody>
          <a:bodyPr wrap="none" rtlCol="0">
            <a:spAutoFit/>
          </a:bodyPr>
          <a:lstStyle/>
          <a:p>
            <a:r>
              <a:rPr lang="en-US" dirty="0" smtClean="0">
                <a:sym typeface="Wingdings" panose="05000000000000000000" pitchFamily="2" charset="2"/>
              </a:rPr>
              <a:t> </a:t>
            </a:r>
            <a:r>
              <a:rPr lang="en-US" dirty="0" smtClean="0"/>
              <a:t>Can the orbits of the source and test bunches be controlled separately?</a:t>
            </a:r>
            <a:endParaRPr lang="en-GB" dirty="0"/>
          </a:p>
        </p:txBody>
      </p:sp>
    </p:spTree>
    <p:extLst>
      <p:ext uri="{BB962C8B-B14F-4D97-AF65-F5344CB8AC3E}">
        <p14:creationId xmlns:p14="http://schemas.microsoft.com/office/powerpoint/2010/main" val="55838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30" grpId="0"/>
      <p:bldP spid="33" grpId="0"/>
      <p:bldP spid="34" grpId="0"/>
      <p:bldP spid="36" grpId="0"/>
      <p:bldP spid="35" grpId="0"/>
      <p:bldP spid="38" grpId="0"/>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62074"/>
          </a:xfrm>
        </p:spPr>
        <p:txBody>
          <a:bodyPr>
            <a:noAutofit/>
          </a:bodyPr>
          <a:lstStyle/>
          <a:p>
            <a:r>
              <a:rPr lang="en-US" sz="3600" dirty="0" smtClean="0"/>
              <a:t>Example: LHC crab </a:t>
            </a:r>
            <a:r>
              <a:rPr lang="en-US" sz="3600" dirty="0" smtClean="0"/>
              <a:t>cavities</a:t>
            </a:r>
            <a:endParaRPr lang="en-GB" sz="3600" dirty="0"/>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479"/>
          <a:stretch/>
        </p:blipFill>
        <p:spPr bwMode="auto">
          <a:xfrm>
            <a:off x="6852804" y="908720"/>
            <a:ext cx="2039676" cy="2190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5323" y="908720"/>
            <a:ext cx="2108645" cy="2175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140968"/>
            <a:ext cx="5052070" cy="2759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7056" y="3284984"/>
            <a:ext cx="3850706" cy="2403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3945" y="1268760"/>
            <a:ext cx="2012089" cy="923330"/>
          </a:xfrm>
          <a:prstGeom prst="rect">
            <a:avLst/>
          </a:prstGeom>
          <a:noFill/>
        </p:spPr>
        <p:txBody>
          <a:bodyPr wrap="none" rtlCol="0">
            <a:spAutoFit/>
          </a:bodyPr>
          <a:lstStyle/>
          <a:p>
            <a:pPr algn="ctr"/>
            <a:r>
              <a:rPr lang="en-US" dirty="0" smtClean="0"/>
              <a:t>Driving impedance </a:t>
            </a:r>
            <a:br>
              <a:rPr lang="en-US" dirty="0" smtClean="0"/>
            </a:br>
            <a:r>
              <a:rPr lang="en-US" dirty="0" smtClean="0"/>
              <a:t>(also called </a:t>
            </a:r>
            <a:br>
              <a:rPr lang="en-US" dirty="0" smtClean="0"/>
            </a:br>
            <a:r>
              <a:rPr lang="en-US" dirty="0" smtClean="0"/>
              <a:t>dipolar impedance)</a:t>
            </a:r>
            <a:endParaRPr lang="en-GB" dirty="0"/>
          </a:p>
        </p:txBody>
      </p:sp>
      <p:sp>
        <p:nvSpPr>
          <p:cNvPr id="11" name="TextBox 10"/>
          <p:cNvSpPr txBox="1"/>
          <p:nvPr/>
        </p:nvSpPr>
        <p:spPr>
          <a:xfrm>
            <a:off x="4430090" y="1484784"/>
            <a:ext cx="2664296" cy="1200329"/>
          </a:xfrm>
          <a:prstGeom prst="rect">
            <a:avLst/>
          </a:prstGeom>
          <a:noFill/>
        </p:spPr>
        <p:txBody>
          <a:bodyPr wrap="square" rtlCol="0">
            <a:spAutoFit/>
          </a:bodyPr>
          <a:lstStyle/>
          <a:p>
            <a:pPr algn="ctr"/>
            <a:r>
              <a:rPr lang="en-US" dirty="0" smtClean="0"/>
              <a:t>Detuning impedance</a:t>
            </a:r>
            <a:br>
              <a:rPr lang="en-US" dirty="0" smtClean="0"/>
            </a:br>
            <a:r>
              <a:rPr lang="en-US" dirty="0" smtClean="0"/>
              <a:t>(also called </a:t>
            </a:r>
            <a:br>
              <a:rPr lang="en-US" dirty="0" smtClean="0"/>
            </a:br>
            <a:r>
              <a:rPr lang="en-US" dirty="0" err="1" smtClean="0"/>
              <a:t>quadrupolar</a:t>
            </a:r>
            <a:r>
              <a:rPr lang="en-US" dirty="0" smtClean="0"/>
              <a:t> </a:t>
            </a:r>
            <a:br>
              <a:rPr lang="en-US" dirty="0" smtClean="0"/>
            </a:br>
            <a:r>
              <a:rPr lang="en-US" dirty="0" smtClean="0"/>
              <a:t>impedance)</a:t>
            </a:r>
            <a:endParaRPr lang="en-GB" dirty="0"/>
          </a:p>
        </p:txBody>
      </p:sp>
      <p:sp>
        <p:nvSpPr>
          <p:cNvPr id="5" name="TextBox 4"/>
          <p:cNvSpPr txBox="1"/>
          <p:nvPr/>
        </p:nvSpPr>
        <p:spPr>
          <a:xfrm>
            <a:off x="242492" y="5900432"/>
            <a:ext cx="8716425" cy="954107"/>
          </a:xfrm>
          <a:prstGeom prst="rect">
            <a:avLst/>
          </a:prstGeom>
          <a:solidFill>
            <a:srgbClr val="FFFF00"/>
          </a:solidFill>
        </p:spPr>
        <p:txBody>
          <a:bodyPr wrap="none" rtlCol="0">
            <a:spAutoFit/>
          </a:bodyPr>
          <a:lstStyle/>
          <a:p>
            <a:pPr marL="285750" indent="-285750">
              <a:buFont typeface="Wingdings"/>
              <a:buChar char="à"/>
            </a:pPr>
            <a:r>
              <a:rPr lang="en-US" sz="1400" dirty="0" smtClean="0"/>
              <a:t>Very </a:t>
            </a:r>
            <a:r>
              <a:rPr lang="en-US" sz="1400" dirty="0" smtClean="0"/>
              <a:t>different features between </a:t>
            </a:r>
            <a:r>
              <a:rPr lang="en-US" sz="1400" dirty="0" smtClean="0"/>
              <a:t>driving </a:t>
            </a:r>
            <a:r>
              <a:rPr lang="en-US" sz="1400" dirty="0" smtClean="0"/>
              <a:t>and </a:t>
            </a:r>
            <a:r>
              <a:rPr lang="en-US" sz="1400" dirty="0" smtClean="0"/>
              <a:t>detuning impedance and very different effects.</a:t>
            </a:r>
          </a:p>
          <a:p>
            <a:pPr marL="285750" indent="-285750">
              <a:buFont typeface="Wingdings"/>
              <a:buChar char="à"/>
            </a:pPr>
            <a:r>
              <a:rPr lang="en-US" sz="1400" dirty="0" smtClean="0"/>
              <a:t>Detuning impedance generally small for cylindrically symmetric structures</a:t>
            </a:r>
          </a:p>
          <a:p>
            <a:pPr marL="285750" indent="-285750">
              <a:buFont typeface="Wingdings"/>
              <a:buChar char="à"/>
            </a:pPr>
            <a:r>
              <a:rPr lang="en-US" sz="1400" dirty="0"/>
              <a:t>Detuning impedance </a:t>
            </a:r>
            <a:r>
              <a:rPr lang="en-US" sz="1400" dirty="0" smtClean="0"/>
              <a:t>is very significant for SPS kickers (for instance) and tricky to obtain from wire measurements</a:t>
            </a:r>
            <a:endParaRPr lang="en-US" sz="1400" dirty="0" smtClean="0"/>
          </a:p>
          <a:p>
            <a:pPr marL="285750" indent="-285750">
              <a:buFont typeface="Wingdings"/>
              <a:buChar char="à"/>
            </a:pPr>
            <a:r>
              <a:rPr lang="en-US" sz="1400" dirty="0" smtClean="0"/>
              <a:t>Need to control separatel</a:t>
            </a:r>
            <a:r>
              <a:rPr lang="en-US" sz="1400" dirty="0" smtClean="0"/>
              <a:t>y source and test bunches</a:t>
            </a:r>
            <a:endParaRPr lang="en-GB" sz="1400" dirty="0"/>
          </a:p>
        </p:txBody>
      </p:sp>
      <p:sp>
        <p:nvSpPr>
          <p:cNvPr id="6" name="TextBox 5"/>
          <p:cNvSpPr txBox="1"/>
          <p:nvPr/>
        </p:nvSpPr>
        <p:spPr>
          <a:xfrm>
            <a:off x="2339751" y="3572572"/>
            <a:ext cx="1604093" cy="369332"/>
          </a:xfrm>
          <a:prstGeom prst="rect">
            <a:avLst/>
          </a:prstGeom>
          <a:noFill/>
        </p:spPr>
        <p:txBody>
          <a:bodyPr wrap="none" rtlCol="0">
            <a:spAutoFit/>
          </a:bodyPr>
          <a:lstStyle/>
          <a:p>
            <a:r>
              <a:rPr lang="en-US" dirty="0" smtClean="0"/>
              <a:t>Wake potential</a:t>
            </a:r>
            <a:endParaRPr lang="en-GB" dirty="0"/>
          </a:p>
        </p:txBody>
      </p:sp>
      <p:sp>
        <p:nvSpPr>
          <p:cNvPr id="12" name="TextBox 11"/>
          <p:cNvSpPr txBox="1"/>
          <p:nvPr/>
        </p:nvSpPr>
        <p:spPr>
          <a:xfrm>
            <a:off x="6156176" y="3635732"/>
            <a:ext cx="1279517" cy="369332"/>
          </a:xfrm>
          <a:prstGeom prst="rect">
            <a:avLst/>
          </a:prstGeom>
          <a:noFill/>
        </p:spPr>
        <p:txBody>
          <a:bodyPr wrap="none" rtlCol="0">
            <a:spAutoFit/>
          </a:bodyPr>
          <a:lstStyle/>
          <a:p>
            <a:r>
              <a:rPr lang="en-US" dirty="0" smtClean="0"/>
              <a:t>Impedance</a:t>
            </a:r>
            <a:endParaRPr lang="en-GB" dirty="0"/>
          </a:p>
        </p:txBody>
      </p:sp>
    </p:spTree>
    <p:extLst>
      <p:ext uri="{BB962C8B-B14F-4D97-AF65-F5344CB8AC3E}">
        <p14:creationId xmlns:p14="http://schemas.microsoft.com/office/powerpoint/2010/main" val="54222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n-Screen Presentation 1">
  <a:themeElements>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
            <a:schemeClr val="tx2"/>
          </a:buClr>
          <a:buSzPct val="75000"/>
          <a:buFont typeface="Monotype Sorts" pitchFamily="-106" charset="2"/>
          <a:buNone/>
          <a:tabLst/>
          <a:defRPr kumimoji="0" lang="en-US" sz="2400" b="1" i="0" u="none" strike="noStrike" cap="none" normalizeH="0" baseline="0">
            <a:ln>
              <a:noFill/>
            </a:ln>
            <a:solidFill>
              <a:schemeClr val="accent1"/>
            </a:solidFill>
            <a:effectLst/>
            <a:latin typeface="Arial" pitchFamily="-106" charset="0"/>
          </a:defRPr>
        </a:defPPr>
      </a:lstStyle>
    </a:spDef>
    <a:lnDef>
      <a:spPr bwMode="auto">
        <a:xfrm>
          <a:off x="0" y="0"/>
          <a:ext cx="1" cy="1"/>
        </a:xfrm>
        <a:custGeom>
          <a:avLst/>
          <a:gdLst/>
          <a:ahLst/>
          <a:cxnLst/>
          <a:rect l="0" t="0" r="0" b="0"/>
          <a:pathLst/>
        </a:custGeom>
        <a:solidFill>
          <a:schemeClr val="hlink"/>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
            <a:schemeClr val="tx2"/>
          </a:buClr>
          <a:buSzPct val="75000"/>
          <a:buFont typeface="Monotype Sorts" pitchFamily="-106" charset="2"/>
          <a:buNone/>
          <a:tabLst/>
          <a:defRPr kumimoji="0" lang="en-US" sz="2400" b="1" i="0" u="none" strike="noStrike" cap="none" normalizeH="0" baseline="0">
            <a:ln>
              <a:noFill/>
            </a:ln>
            <a:solidFill>
              <a:schemeClr val="accent1"/>
            </a:solidFill>
            <a:effectLst/>
            <a:latin typeface="Arial" pitchFamily="-106" charset="0"/>
          </a:defRPr>
        </a:defP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1582</Words>
  <Application>Microsoft Office PowerPoint</Application>
  <PresentationFormat>On-screen Show (4:3)</PresentationFormat>
  <Paragraphs>335</Paragraphs>
  <Slides>26</Slides>
  <Notes>2</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26</vt:i4>
      </vt:variant>
    </vt:vector>
  </HeadingPairs>
  <TitlesOfParts>
    <vt:vector size="30" baseType="lpstr">
      <vt:lpstr>Office Theme</vt:lpstr>
      <vt:lpstr>On-Screen Presentation 1</vt:lpstr>
      <vt:lpstr>1_Office Theme</vt:lpstr>
      <vt:lpstr>Equation</vt:lpstr>
      <vt:lpstr>Potential of using CALIFES or CTF3 electron beam for LHC complex impedance studies</vt:lpstr>
      <vt:lpstr>Context</vt:lpstr>
      <vt:lpstr>Recent use electron beams to measure wakefields of accelerator structures</vt:lpstr>
      <vt:lpstr>What would we be interested to measure?</vt:lpstr>
      <vt:lpstr>Direct measurement of generated electromagnetic fields</vt:lpstr>
      <vt:lpstr>What would we be interested to measure?</vt:lpstr>
      <vt:lpstr>Direct measurement of “wake function”</vt:lpstr>
      <vt:lpstr>Direct measurement of “wake function”</vt:lpstr>
      <vt:lpstr>Example: LHC crab cavities</vt:lpstr>
      <vt:lpstr>Potential limitations</vt:lpstr>
      <vt:lpstr>Potential limitations</vt:lpstr>
      <vt:lpstr>ASSUMPTIONS / CONDITIONS</vt:lpstr>
      <vt:lpstr>CASE 1 </vt:lpstr>
      <vt:lpstr>CASE 2 </vt:lpstr>
      <vt:lpstr>Transverse displacement from previous work: </vt:lpstr>
      <vt:lpstr>PowerPoint Presentation</vt:lpstr>
      <vt:lpstr>Potential limitations</vt:lpstr>
      <vt:lpstr>Example of LHC hardware to be measured</vt:lpstr>
      <vt:lpstr>Potential limitations</vt:lpstr>
      <vt:lpstr>Example for the effect of transitions</vt:lpstr>
      <vt:lpstr>Table of “ideal” requirements (draft, for discussion)</vt:lpstr>
      <vt:lpstr>Preliminary Conclusions from the discussions so far</vt:lpstr>
      <vt:lpstr>PowerPoint Presentation</vt:lpstr>
      <vt:lpstr>Previous attempt: Argonne test facility</vt:lpstr>
      <vt:lpstr>Direct measurement of coherent effects between bunches</vt:lpstr>
      <vt:lpstr>Direct measurement of beam induced temperature increase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Outcome of yesterday’s brainstorming on the potential of using CALIFES or CTF3 electron beam for impedance studies</dc:title>
  <dc:creator>Benoit Salvant</dc:creator>
  <cp:lastModifiedBy>Benoit Salvant</cp:lastModifiedBy>
  <cp:revision>61</cp:revision>
  <dcterms:created xsi:type="dcterms:W3CDTF">2014-12-15T17:11:49Z</dcterms:created>
  <dcterms:modified xsi:type="dcterms:W3CDTF">2015-01-27T12:50:09Z</dcterms:modified>
</cp:coreProperties>
</file>