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4" r:id="rId3"/>
    <p:sldId id="278" r:id="rId4"/>
    <p:sldId id="257" r:id="rId5"/>
    <p:sldId id="272" r:id="rId6"/>
    <p:sldId id="273" r:id="rId7"/>
    <p:sldId id="274" r:id="rId8"/>
    <p:sldId id="275" r:id="rId9"/>
    <p:sldId id="276" r:id="rId10"/>
    <p:sldId id="277" r:id="rId11"/>
    <p:sldId id="281" r:id="rId12"/>
    <p:sldId id="279" r:id="rId13"/>
    <p:sldId id="282" r:id="rId14"/>
    <p:sldId id="283" r:id="rId15"/>
    <p:sldId id="258" r:id="rId16"/>
    <p:sldId id="280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4" autoAdjust="0"/>
    <p:restoredTop sz="94660"/>
  </p:normalViewPr>
  <p:slideViewPr>
    <p:cSldViewPr>
      <p:cViewPr varScale="1">
        <p:scale>
          <a:sx n="112" d="100"/>
          <a:sy n="112" d="100"/>
        </p:scale>
        <p:origin x="-158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7D3A5-077D-4CB2-A8F0-FAA16A33E2E8}" type="datetimeFigureOut">
              <a:rPr lang="en-GB" smtClean="0"/>
              <a:t>10/02/2015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A9CAB-1D3A-4DF6-9B2B-99F6D0DC86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65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106F199-FE72-49CD-AD88-169E71A30C07}" type="slidenum">
              <a:rPr lang="en-GB" smtClean="0"/>
              <a:pPr eaLnBrk="1" hangingPunct="1"/>
              <a:t>8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106F199-FE72-49CD-AD88-169E71A30C07}" type="slidenum">
              <a:rPr lang="en-GB" smtClean="0"/>
              <a:pPr eaLnBrk="1" hangingPunct="1"/>
              <a:t>9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106F199-FE72-49CD-AD88-169E71A30C07}" type="slidenum">
              <a:rPr lang="en-GB" smtClean="0"/>
              <a:pPr eaLnBrk="1" hangingPunct="1"/>
              <a:t>10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106F199-FE72-49CD-AD88-169E71A30C07}" type="slidenum">
              <a:rPr lang="en-GB" smtClean="0"/>
              <a:pPr eaLnBrk="1" hangingPunct="1"/>
              <a:t>11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12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106F199-FE72-49CD-AD88-169E71A30C07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94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192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366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76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38" y="63627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050" y="6407150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0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5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89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7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68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281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80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60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3AC1817-566B-41B0-BB99-37D4459B8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1"/>
            <a:ext cx="899592" cy="50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6525343"/>
            <a:ext cx="769468" cy="33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8316416" y="6370387"/>
            <a:ext cx="814197" cy="492376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06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Xbox-3 LLRF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Ben Woolley</a:t>
            </a:r>
          </a:p>
          <a:p>
            <a:r>
              <a:rPr lang="en-GB" dirty="0" smtClean="0"/>
              <a:t>Stephane Rey </a:t>
            </a:r>
            <a:r>
              <a:rPr lang="en-GB" dirty="0"/>
              <a:t>&amp; </a:t>
            </a:r>
            <a:r>
              <a:rPr lang="en-GB" dirty="0" smtClean="0"/>
              <a:t>Heiko Damerau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7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5" name="Straight Connector 9"/>
          <p:cNvCxnSpPr>
            <a:stCxn id="391" idx="3"/>
          </p:cNvCxnSpPr>
          <p:nvPr/>
        </p:nvCxnSpPr>
        <p:spPr>
          <a:xfrm flipV="1">
            <a:off x="2222939" y="3376764"/>
            <a:ext cx="1202217" cy="2655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4" name="Straight Connector 9"/>
          <p:cNvCxnSpPr/>
          <p:nvPr/>
        </p:nvCxnSpPr>
        <p:spPr>
          <a:xfrm flipV="1">
            <a:off x="1392457" y="6000601"/>
            <a:ext cx="3948366" cy="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9" name="TextBox 328"/>
          <p:cNvSpPr txBox="1"/>
          <p:nvPr/>
        </p:nvSpPr>
        <p:spPr>
          <a:xfrm>
            <a:off x="44285" y="91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PLL Crate XBOX-3</a:t>
            </a:r>
            <a:endParaRPr lang="en-GB" sz="2400" dirty="0">
              <a:solidFill>
                <a:srgbClr val="0070C0"/>
              </a:solidFill>
            </a:endParaRPr>
          </a:p>
        </p:txBody>
      </p:sp>
      <p:cxnSp>
        <p:nvCxnSpPr>
          <p:cNvPr id="186" name="Straight Connector 9"/>
          <p:cNvCxnSpPr/>
          <p:nvPr/>
        </p:nvCxnSpPr>
        <p:spPr>
          <a:xfrm flipV="1">
            <a:off x="3702621" y="3063765"/>
            <a:ext cx="0" cy="79958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" name="Straight Connector 9"/>
          <p:cNvCxnSpPr/>
          <p:nvPr/>
        </p:nvCxnSpPr>
        <p:spPr>
          <a:xfrm>
            <a:off x="4040232" y="1917508"/>
            <a:ext cx="1488347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9" name="Straight Connector 9"/>
          <p:cNvCxnSpPr/>
          <p:nvPr/>
        </p:nvCxnSpPr>
        <p:spPr>
          <a:xfrm flipV="1">
            <a:off x="4040253" y="2298325"/>
            <a:ext cx="1484815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" name="Straight Connector 9"/>
          <p:cNvCxnSpPr/>
          <p:nvPr/>
        </p:nvCxnSpPr>
        <p:spPr>
          <a:xfrm flipV="1">
            <a:off x="4040253" y="2666832"/>
            <a:ext cx="1490082" cy="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1" name="Straight Connector 9"/>
          <p:cNvCxnSpPr/>
          <p:nvPr/>
        </p:nvCxnSpPr>
        <p:spPr>
          <a:xfrm>
            <a:off x="4040232" y="3031380"/>
            <a:ext cx="1491858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" name="Straight Connector 9"/>
          <p:cNvCxnSpPr>
            <a:endCxn id="168" idx="1"/>
          </p:cNvCxnSpPr>
          <p:nvPr/>
        </p:nvCxnSpPr>
        <p:spPr>
          <a:xfrm rot="5400000" flipH="1" flipV="1">
            <a:off x="804459" y="1458259"/>
            <a:ext cx="1581933" cy="851293"/>
          </a:xfrm>
          <a:prstGeom prst="bentConnector2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9" name="Straight Connector 9"/>
          <p:cNvCxnSpPr>
            <a:stCxn id="291" idx="6"/>
            <a:endCxn id="391" idx="1"/>
          </p:cNvCxnSpPr>
          <p:nvPr/>
        </p:nvCxnSpPr>
        <p:spPr>
          <a:xfrm>
            <a:off x="584412" y="3371205"/>
            <a:ext cx="1081597" cy="8214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90" name="Group 24"/>
          <p:cNvGrpSpPr>
            <a:grpSpLocks/>
          </p:cNvGrpSpPr>
          <p:nvPr/>
        </p:nvGrpSpPr>
        <p:grpSpPr bwMode="auto">
          <a:xfrm>
            <a:off x="326746" y="3257694"/>
            <a:ext cx="257666" cy="227021"/>
            <a:chOff x="1075" y="3249"/>
            <a:chExt cx="362" cy="388"/>
          </a:xfrm>
          <a:solidFill>
            <a:schemeClr val="bg1"/>
          </a:solidFill>
        </p:grpSpPr>
        <p:sp>
          <p:nvSpPr>
            <p:cNvPr id="291" name="Oval 263"/>
            <p:cNvSpPr>
              <a:spLocks noChangeArrowheads="1"/>
            </p:cNvSpPr>
            <p:nvPr/>
          </p:nvSpPr>
          <p:spPr bwMode="auto">
            <a:xfrm>
              <a:off x="1075" y="3249"/>
              <a:ext cx="362" cy="38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304" name="Freeform 23"/>
            <p:cNvSpPr>
              <a:spLocks/>
            </p:cNvSpPr>
            <p:nvPr/>
          </p:nvSpPr>
          <p:spPr bwMode="auto">
            <a:xfrm>
              <a:off x="1103" y="3372"/>
              <a:ext cx="297" cy="116"/>
            </a:xfrm>
            <a:custGeom>
              <a:avLst/>
              <a:gdLst>
                <a:gd name="T0" fmla="*/ 0 w 362"/>
                <a:gd name="T1" fmla="*/ 25 h 143"/>
                <a:gd name="T2" fmla="*/ 28 w 362"/>
                <a:gd name="T3" fmla="*/ 0 h 143"/>
                <a:gd name="T4" fmla="*/ 47 w 362"/>
                <a:gd name="T5" fmla="*/ 25 h 143"/>
                <a:gd name="T6" fmla="*/ 75 w 362"/>
                <a:gd name="T7" fmla="*/ 8 h 1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2" h="143">
                  <a:moveTo>
                    <a:pt x="0" y="136"/>
                  </a:moveTo>
                  <a:cubicBezTo>
                    <a:pt x="49" y="68"/>
                    <a:pt x="98" y="0"/>
                    <a:pt x="136" y="0"/>
                  </a:cubicBezTo>
                  <a:cubicBezTo>
                    <a:pt x="174" y="0"/>
                    <a:pt x="188" y="129"/>
                    <a:pt x="226" y="136"/>
                  </a:cubicBezTo>
                  <a:cubicBezTo>
                    <a:pt x="264" y="143"/>
                    <a:pt x="324" y="30"/>
                    <a:pt x="362" y="45"/>
                  </a:cubicBezTo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sp>
        <p:nvSpPr>
          <p:cNvPr id="312" name="AutoShape 29"/>
          <p:cNvSpPr>
            <a:spLocks noChangeAspect="1" noChangeArrowheads="1"/>
          </p:cNvSpPr>
          <p:nvPr/>
        </p:nvSpPr>
        <p:spPr bwMode="auto">
          <a:xfrm flipH="1">
            <a:off x="215633" y="3517317"/>
            <a:ext cx="954146" cy="19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2.4 </a:t>
            </a:r>
            <a:r>
              <a:rPr lang="en-GB" sz="1600" dirty="0">
                <a:latin typeface="Calibri" pitchFamily="34" charset="0"/>
              </a:rPr>
              <a:t>GHz </a:t>
            </a:r>
            <a:r>
              <a:rPr lang="en-GB" sz="1600" dirty="0" smtClean="0">
                <a:latin typeface="Calibri" pitchFamily="34" charset="0"/>
              </a:rPr>
              <a:t>PLL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51408" y="2666832"/>
            <a:ext cx="490340" cy="291837"/>
            <a:chOff x="762038" y="4350634"/>
            <a:chExt cx="551886" cy="409045"/>
          </a:xfrm>
        </p:grpSpPr>
        <p:sp>
          <p:nvSpPr>
            <p:cNvPr id="313" name="Rectangle 45"/>
            <p:cNvSpPr>
              <a:spLocks noChangeArrowheads="1"/>
            </p:cNvSpPr>
            <p:nvPr/>
          </p:nvSpPr>
          <p:spPr bwMode="auto">
            <a:xfrm>
              <a:off x="762038" y="4350634"/>
              <a:ext cx="551886" cy="4090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17" name="Text Box 78"/>
            <p:cNvSpPr txBox="1">
              <a:spLocks noChangeArrowheads="1"/>
            </p:cNvSpPr>
            <p:nvPr/>
          </p:nvSpPr>
          <p:spPr bwMode="auto">
            <a:xfrm>
              <a:off x="833432" y="4352949"/>
              <a:ext cx="43500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X4 freq.</a:t>
              </a:r>
              <a:endParaRPr lang="en-GB" sz="7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34640" y="1835948"/>
            <a:ext cx="670278" cy="422701"/>
            <a:chOff x="2650859" y="4259747"/>
            <a:chExt cx="754410" cy="592466"/>
          </a:xfrm>
        </p:grpSpPr>
        <p:sp>
          <p:nvSpPr>
            <p:cNvPr id="319" name="Rectangle 45"/>
            <p:cNvSpPr>
              <a:spLocks noChangeArrowheads="1"/>
            </p:cNvSpPr>
            <p:nvPr/>
          </p:nvSpPr>
          <p:spPr bwMode="auto">
            <a:xfrm>
              <a:off x="2650859" y="4259747"/>
              <a:ext cx="754410" cy="592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25" name="Line 46"/>
            <p:cNvSpPr>
              <a:spLocks noChangeShapeType="1"/>
            </p:cNvSpPr>
            <p:nvPr/>
          </p:nvSpPr>
          <p:spPr bwMode="auto">
            <a:xfrm>
              <a:off x="2921447" y="4349315"/>
              <a:ext cx="2217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26" name="Text Box 78"/>
            <p:cNvSpPr txBox="1">
              <a:spLocks noChangeArrowheads="1"/>
            </p:cNvSpPr>
            <p:nvPr/>
          </p:nvSpPr>
          <p:spPr bwMode="auto">
            <a:xfrm>
              <a:off x="2840454" y="4327127"/>
              <a:ext cx="435007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/>
                <a:t>9</a:t>
              </a:r>
              <a:r>
                <a:rPr lang="en-GB" sz="700" dirty="0" smtClean="0"/>
                <a:t>.6 GHz BPF</a:t>
              </a:r>
              <a:endParaRPr lang="en-GB" sz="700" dirty="0"/>
            </a:p>
          </p:txBody>
        </p:sp>
        <p:sp>
          <p:nvSpPr>
            <p:cNvPr id="327" name="Line 47"/>
            <p:cNvSpPr>
              <a:spLocks noChangeShapeType="1"/>
            </p:cNvSpPr>
            <p:nvPr/>
          </p:nvSpPr>
          <p:spPr bwMode="auto">
            <a:xfrm>
              <a:off x="3143176" y="4349315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28" name="Line 47"/>
            <p:cNvSpPr>
              <a:spLocks noChangeShapeType="1"/>
            </p:cNvSpPr>
            <p:nvPr/>
          </p:nvSpPr>
          <p:spPr bwMode="auto">
            <a:xfrm flipH="1">
              <a:off x="2695625" y="4350187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1666009" y="3086744"/>
            <a:ext cx="684097" cy="536958"/>
            <a:chOff x="6035084" y="2193185"/>
            <a:chExt cx="769963" cy="752612"/>
          </a:xfrm>
        </p:grpSpPr>
        <p:sp>
          <p:nvSpPr>
            <p:cNvPr id="337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391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22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200" dirty="0"/>
                <a:t>Amp</a:t>
              </a:r>
            </a:p>
          </p:txBody>
        </p:sp>
      </p:grpSp>
      <p:grpSp>
        <p:nvGrpSpPr>
          <p:cNvPr id="396" name="Group 395"/>
          <p:cNvGrpSpPr/>
          <p:nvPr/>
        </p:nvGrpSpPr>
        <p:grpSpPr>
          <a:xfrm>
            <a:off x="3401293" y="1842442"/>
            <a:ext cx="638959" cy="1260249"/>
            <a:chOff x="4639736" y="2654397"/>
            <a:chExt cx="719160" cy="547018"/>
          </a:xfrm>
        </p:grpSpPr>
        <p:sp>
          <p:nvSpPr>
            <p:cNvPr id="397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8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2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3401273" y="3727390"/>
            <a:ext cx="638959" cy="1260249"/>
            <a:chOff x="4639736" y="2654397"/>
            <a:chExt cx="719160" cy="547018"/>
          </a:xfrm>
        </p:grpSpPr>
        <p:sp>
          <p:nvSpPr>
            <p:cNvPr id="404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9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2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cxnSp>
        <p:nvCxnSpPr>
          <p:cNvPr id="477" name="Straight Connector 9"/>
          <p:cNvCxnSpPr/>
          <p:nvPr/>
        </p:nvCxnSpPr>
        <p:spPr>
          <a:xfrm>
            <a:off x="4040232" y="3810266"/>
            <a:ext cx="1488347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8" name="Straight Connector 9"/>
          <p:cNvCxnSpPr/>
          <p:nvPr/>
        </p:nvCxnSpPr>
        <p:spPr>
          <a:xfrm flipV="1">
            <a:off x="4040253" y="4191083"/>
            <a:ext cx="1484815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9" name="Straight Connector 9"/>
          <p:cNvCxnSpPr/>
          <p:nvPr/>
        </p:nvCxnSpPr>
        <p:spPr>
          <a:xfrm flipV="1">
            <a:off x="4040253" y="4559590"/>
            <a:ext cx="1490082" cy="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0" name="Straight Connector 9"/>
          <p:cNvCxnSpPr/>
          <p:nvPr/>
        </p:nvCxnSpPr>
        <p:spPr>
          <a:xfrm>
            <a:off x="4040232" y="4924138"/>
            <a:ext cx="1491858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9" name="Straight Connector 9"/>
          <p:cNvCxnSpPr/>
          <p:nvPr/>
        </p:nvCxnSpPr>
        <p:spPr>
          <a:xfrm>
            <a:off x="4043744" y="537558"/>
            <a:ext cx="1488347" cy="1669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Connector 9"/>
          <p:cNvCxnSpPr/>
          <p:nvPr/>
        </p:nvCxnSpPr>
        <p:spPr>
          <a:xfrm flipV="1">
            <a:off x="4043764" y="918376"/>
            <a:ext cx="1484815" cy="1669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Connector 9"/>
          <p:cNvCxnSpPr/>
          <p:nvPr/>
        </p:nvCxnSpPr>
        <p:spPr>
          <a:xfrm flipV="1">
            <a:off x="4043764" y="1286883"/>
            <a:ext cx="1490082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Connector 9"/>
          <p:cNvCxnSpPr/>
          <p:nvPr/>
        </p:nvCxnSpPr>
        <p:spPr>
          <a:xfrm>
            <a:off x="4043744" y="1651431"/>
            <a:ext cx="1491858" cy="1669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3" name="Group 162"/>
          <p:cNvGrpSpPr/>
          <p:nvPr/>
        </p:nvGrpSpPr>
        <p:grpSpPr>
          <a:xfrm>
            <a:off x="3425156" y="462493"/>
            <a:ext cx="638959" cy="1260249"/>
            <a:chOff x="4639736" y="2654397"/>
            <a:chExt cx="719160" cy="547018"/>
          </a:xfrm>
        </p:grpSpPr>
        <p:sp>
          <p:nvSpPr>
            <p:cNvPr id="164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2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021072" y="800263"/>
            <a:ext cx="684097" cy="536958"/>
            <a:chOff x="6035084" y="2193185"/>
            <a:chExt cx="769963" cy="752612"/>
          </a:xfrm>
        </p:grpSpPr>
        <p:sp>
          <p:nvSpPr>
            <p:cNvPr id="167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68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22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200" dirty="0"/>
                <a:t>Amp</a:t>
              </a: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876416" y="3200192"/>
            <a:ext cx="638959" cy="390275"/>
            <a:chOff x="4639736" y="2654397"/>
            <a:chExt cx="719160" cy="547018"/>
          </a:xfrm>
        </p:grpSpPr>
        <p:sp>
          <p:nvSpPr>
            <p:cNvPr id="172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3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304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cxnSp>
        <p:nvCxnSpPr>
          <p:cNvPr id="175" name="Straight Connector 9"/>
          <p:cNvCxnSpPr>
            <a:endCxn id="164" idx="1"/>
          </p:cNvCxnSpPr>
          <p:nvPr/>
        </p:nvCxnSpPr>
        <p:spPr>
          <a:xfrm>
            <a:off x="2705170" y="1092618"/>
            <a:ext cx="719986" cy="0"/>
          </a:xfrm>
          <a:prstGeom prst="straightConnector1">
            <a:avLst/>
          </a:prstGeom>
          <a:noFill/>
          <a:ln w="44450">
            <a:solidFill>
              <a:srgbClr val="FF0000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2" name="Group 391"/>
          <p:cNvGrpSpPr/>
          <p:nvPr/>
        </p:nvGrpSpPr>
        <p:grpSpPr>
          <a:xfrm>
            <a:off x="3350645" y="3187977"/>
            <a:ext cx="638959" cy="390275"/>
            <a:chOff x="4639736" y="2654397"/>
            <a:chExt cx="719160" cy="547018"/>
          </a:xfrm>
        </p:grpSpPr>
        <p:sp>
          <p:nvSpPr>
            <p:cNvPr id="393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4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3047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sp>
        <p:nvSpPr>
          <p:cNvPr id="190" name="Text Box 78"/>
          <p:cNvSpPr txBox="1">
            <a:spLocks noChangeArrowheads="1"/>
          </p:cNvSpPr>
          <p:nvPr/>
        </p:nvSpPr>
        <p:spPr bwMode="auto">
          <a:xfrm>
            <a:off x="6044810" y="1117606"/>
            <a:ext cx="26548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dirty="0">
                <a:solidFill>
                  <a:srgbClr val="FF0000"/>
                </a:solidFill>
              </a:rPr>
              <a:t>x</a:t>
            </a:r>
            <a:r>
              <a:rPr lang="en-GB" sz="1600" dirty="0" smtClean="0">
                <a:solidFill>
                  <a:srgbClr val="FF0000"/>
                </a:solidFill>
              </a:rPr>
              <a:t>4 9.6 GHz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97" name="Straight Connector 9"/>
          <p:cNvCxnSpPr>
            <a:stCxn id="172" idx="0"/>
            <a:endCxn id="313" idx="2"/>
          </p:cNvCxnSpPr>
          <p:nvPr/>
        </p:nvCxnSpPr>
        <p:spPr>
          <a:xfrm flipV="1">
            <a:off x="1195896" y="2958669"/>
            <a:ext cx="682" cy="241523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0" name="Text Box 78"/>
          <p:cNvSpPr txBox="1">
            <a:spLocks noChangeArrowheads="1"/>
          </p:cNvSpPr>
          <p:nvPr/>
        </p:nvSpPr>
        <p:spPr bwMode="auto">
          <a:xfrm>
            <a:off x="5749598" y="2288842"/>
            <a:ext cx="20788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dirty="0">
                <a:solidFill>
                  <a:srgbClr val="3366FF"/>
                </a:solidFill>
              </a:rPr>
              <a:t>x</a:t>
            </a:r>
            <a:r>
              <a:rPr lang="en-GB" sz="1600" dirty="0" smtClean="0">
                <a:solidFill>
                  <a:srgbClr val="3366FF"/>
                </a:solidFill>
              </a:rPr>
              <a:t>4 2.4 GHz for mix-up </a:t>
            </a:r>
            <a:endParaRPr lang="en-GB" sz="1600" dirty="0">
              <a:solidFill>
                <a:srgbClr val="3366FF"/>
              </a:solidFill>
            </a:endParaRPr>
          </a:p>
        </p:txBody>
      </p:sp>
      <p:sp>
        <p:nvSpPr>
          <p:cNvPr id="201" name="Text Box 78"/>
          <p:cNvSpPr txBox="1">
            <a:spLocks noChangeArrowheads="1"/>
          </p:cNvSpPr>
          <p:nvPr/>
        </p:nvSpPr>
        <p:spPr bwMode="auto">
          <a:xfrm>
            <a:off x="5749598" y="3858235"/>
            <a:ext cx="2078823" cy="58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dirty="0">
                <a:solidFill>
                  <a:srgbClr val="3366FF"/>
                </a:solidFill>
              </a:rPr>
              <a:t>x</a:t>
            </a:r>
            <a:r>
              <a:rPr lang="en-GB" sz="1600" dirty="0" smtClean="0">
                <a:solidFill>
                  <a:srgbClr val="3366FF"/>
                </a:solidFill>
              </a:rPr>
              <a:t>4 2.4 GHz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dirty="0" smtClean="0">
                <a:solidFill>
                  <a:srgbClr val="3366FF"/>
                </a:solidFill>
              </a:rPr>
              <a:t>For PXI IQ mod</a:t>
            </a:r>
            <a:endParaRPr lang="en-GB" sz="1600" dirty="0">
              <a:solidFill>
                <a:srgbClr val="3366FF"/>
              </a:solidFill>
            </a:endParaRPr>
          </a:p>
        </p:txBody>
      </p:sp>
      <p:grpSp>
        <p:nvGrpSpPr>
          <p:cNvPr id="203" name="Group 24"/>
          <p:cNvGrpSpPr>
            <a:grpSpLocks/>
          </p:cNvGrpSpPr>
          <p:nvPr/>
        </p:nvGrpSpPr>
        <p:grpSpPr bwMode="auto">
          <a:xfrm>
            <a:off x="1154721" y="5887090"/>
            <a:ext cx="257666" cy="227021"/>
            <a:chOff x="1075" y="3249"/>
            <a:chExt cx="362" cy="388"/>
          </a:xfrm>
          <a:solidFill>
            <a:schemeClr val="bg1"/>
          </a:solidFill>
        </p:grpSpPr>
        <p:sp>
          <p:nvSpPr>
            <p:cNvPr id="204" name="Oval 263"/>
            <p:cNvSpPr>
              <a:spLocks noChangeArrowheads="1"/>
            </p:cNvSpPr>
            <p:nvPr/>
          </p:nvSpPr>
          <p:spPr bwMode="auto">
            <a:xfrm>
              <a:off x="1075" y="3249"/>
              <a:ext cx="362" cy="38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05" name="Freeform 23"/>
            <p:cNvSpPr>
              <a:spLocks/>
            </p:cNvSpPr>
            <p:nvPr/>
          </p:nvSpPr>
          <p:spPr bwMode="auto">
            <a:xfrm>
              <a:off x="1103" y="3372"/>
              <a:ext cx="297" cy="116"/>
            </a:xfrm>
            <a:custGeom>
              <a:avLst/>
              <a:gdLst>
                <a:gd name="T0" fmla="*/ 0 w 362"/>
                <a:gd name="T1" fmla="*/ 25 h 143"/>
                <a:gd name="T2" fmla="*/ 28 w 362"/>
                <a:gd name="T3" fmla="*/ 0 h 143"/>
                <a:gd name="T4" fmla="*/ 47 w 362"/>
                <a:gd name="T5" fmla="*/ 25 h 143"/>
                <a:gd name="T6" fmla="*/ 75 w 362"/>
                <a:gd name="T7" fmla="*/ 8 h 1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2" h="143">
                  <a:moveTo>
                    <a:pt x="0" y="136"/>
                  </a:moveTo>
                  <a:cubicBezTo>
                    <a:pt x="49" y="68"/>
                    <a:pt x="98" y="0"/>
                    <a:pt x="136" y="0"/>
                  </a:cubicBezTo>
                  <a:cubicBezTo>
                    <a:pt x="174" y="0"/>
                    <a:pt x="188" y="129"/>
                    <a:pt x="226" y="136"/>
                  </a:cubicBezTo>
                  <a:cubicBezTo>
                    <a:pt x="264" y="143"/>
                    <a:pt x="324" y="30"/>
                    <a:pt x="362" y="45"/>
                  </a:cubicBezTo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sp>
        <p:nvSpPr>
          <p:cNvPr id="206" name="AutoShape 29"/>
          <p:cNvSpPr>
            <a:spLocks noChangeAspect="1" noChangeArrowheads="1"/>
          </p:cNvSpPr>
          <p:nvPr/>
        </p:nvSpPr>
        <p:spPr bwMode="auto">
          <a:xfrm flipH="1">
            <a:off x="538974" y="5519096"/>
            <a:ext cx="954146" cy="19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2.9 </a:t>
            </a:r>
            <a:r>
              <a:rPr lang="en-GB" sz="1600" dirty="0">
                <a:latin typeface="Calibri" pitchFamily="34" charset="0"/>
              </a:rPr>
              <a:t>GHz </a:t>
            </a:r>
            <a:r>
              <a:rPr lang="en-GB" sz="1600" dirty="0" smtClean="0">
                <a:latin typeface="Calibri" pitchFamily="34" charset="0"/>
              </a:rPr>
              <a:t>PLL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207" name="Group 206"/>
          <p:cNvGrpSpPr/>
          <p:nvPr/>
        </p:nvGrpSpPr>
        <p:grpSpPr>
          <a:xfrm>
            <a:off x="1858845" y="5867145"/>
            <a:ext cx="490340" cy="291837"/>
            <a:chOff x="762038" y="4350634"/>
            <a:chExt cx="551886" cy="409045"/>
          </a:xfrm>
        </p:grpSpPr>
        <p:sp>
          <p:nvSpPr>
            <p:cNvPr id="208" name="Rectangle 45"/>
            <p:cNvSpPr>
              <a:spLocks noChangeArrowheads="1"/>
            </p:cNvSpPr>
            <p:nvPr/>
          </p:nvSpPr>
          <p:spPr bwMode="auto">
            <a:xfrm>
              <a:off x="762038" y="4350634"/>
              <a:ext cx="551886" cy="4090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209" name="Text Box 78"/>
            <p:cNvSpPr txBox="1">
              <a:spLocks noChangeArrowheads="1"/>
            </p:cNvSpPr>
            <p:nvPr/>
          </p:nvSpPr>
          <p:spPr bwMode="auto">
            <a:xfrm>
              <a:off x="833432" y="4352949"/>
              <a:ext cx="43500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X4 freq.</a:t>
              </a:r>
              <a:endParaRPr lang="en-GB" sz="700" dirty="0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2633197" y="5801713"/>
            <a:ext cx="670278" cy="463571"/>
            <a:chOff x="2650859" y="4259747"/>
            <a:chExt cx="754410" cy="649750"/>
          </a:xfrm>
        </p:grpSpPr>
        <p:sp>
          <p:nvSpPr>
            <p:cNvPr id="211" name="Rectangle 45"/>
            <p:cNvSpPr>
              <a:spLocks noChangeArrowheads="1"/>
            </p:cNvSpPr>
            <p:nvPr/>
          </p:nvSpPr>
          <p:spPr bwMode="auto">
            <a:xfrm>
              <a:off x="2650859" y="4259747"/>
              <a:ext cx="754410" cy="592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212" name="Line 46"/>
            <p:cNvSpPr>
              <a:spLocks noChangeShapeType="1"/>
            </p:cNvSpPr>
            <p:nvPr/>
          </p:nvSpPr>
          <p:spPr bwMode="auto">
            <a:xfrm>
              <a:off x="2921447" y="4349315"/>
              <a:ext cx="2217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213" name="Text Box 78"/>
            <p:cNvSpPr txBox="1">
              <a:spLocks noChangeArrowheads="1"/>
            </p:cNvSpPr>
            <p:nvPr/>
          </p:nvSpPr>
          <p:spPr bwMode="auto">
            <a:xfrm>
              <a:off x="2840454" y="4327127"/>
              <a:ext cx="435007" cy="582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11.6 GHz BPF</a:t>
              </a:r>
              <a:endParaRPr lang="en-GB" sz="700" dirty="0"/>
            </a:p>
          </p:txBody>
        </p:sp>
        <p:sp>
          <p:nvSpPr>
            <p:cNvPr id="214" name="Line 47"/>
            <p:cNvSpPr>
              <a:spLocks noChangeShapeType="1"/>
            </p:cNvSpPr>
            <p:nvPr/>
          </p:nvSpPr>
          <p:spPr bwMode="auto">
            <a:xfrm>
              <a:off x="3143176" y="4349315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215" name="Line 47"/>
            <p:cNvSpPr>
              <a:spLocks noChangeShapeType="1"/>
            </p:cNvSpPr>
            <p:nvPr/>
          </p:nvSpPr>
          <p:spPr bwMode="auto">
            <a:xfrm flipH="1">
              <a:off x="2695625" y="4350187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1488214" y="9270714"/>
            <a:ext cx="490340" cy="291837"/>
            <a:chOff x="762038" y="4350634"/>
            <a:chExt cx="551886" cy="409045"/>
          </a:xfrm>
        </p:grpSpPr>
        <p:sp>
          <p:nvSpPr>
            <p:cNvPr id="219" name="Rectangle 45"/>
            <p:cNvSpPr>
              <a:spLocks noChangeArrowheads="1"/>
            </p:cNvSpPr>
            <p:nvPr/>
          </p:nvSpPr>
          <p:spPr bwMode="auto">
            <a:xfrm>
              <a:off x="762038" y="4350634"/>
              <a:ext cx="551886" cy="4090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220" name="Text Box 78"/>
            <p:cNvSpPr txBox="1">
              <a:spLocks noChangeArrowheads="1"/>
            </p:cNvSpPr>
            <p:nvPr/>
          </p:nvSpPr>
          <p:spPr bwMode="auto">
            <a:xfrm>
              <a:off x="833432" y="4352949"/>
              <a:ext cx="43500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X4 freq.</a:t>
              </a:r>
              <a:endParaRPr lang="en-GB" sz="700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3547682" y="5517232"/>
            <a:ext cx="913544" cy="915733"/>
            <a:chOff x="6035084" y="2193185"/>
            <a:chExt cx="769963" cy="752612"/>
          </a:xfrm>
        </p:grpSpPr>
        <p:sp>
          <p:nvSpPr>
            <p:cNvPr id="222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223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22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200" dirty="0"/>
                <a:t>Amp</a:t>
              </a: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5292080" y="5409111"/>
            <a:ext cx="638959" cy="1260249"/>
            <a:chOff x="4639736" y="2654397"/>
            <a:chExt cx="719160" cy="547018"/>
          </a:xfrm>
        </p:grpSpPr>
        <p:sp>
          <p:nvSpPr>
            <p:cNvPr id="236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7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1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2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100" dirty="0" smtClean="0"/>
                <a:t>splitter</a:t>
              </a:r>
              <a:endParaRPr lang="en-GB" sz="1200" dirty="0"/>
            </a:p>
          </p:txBody>
        </p:sp>
      </p:grpSp>
      <p:cxnSp>
        <p:nvCxnSpPr>
          <p:cNvPr id="238" name="Straight Connector 9"/>
          <p:cNvCxnSpPr/>
          <p:nvPr/>
        </p:nvCxnSpPr>
        <p:spPr>
          <a:xfrm>
            <a:off x="5934677" y="5476364"/>
            <a:ext cx="1488347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" name="Straight Connector 9"/>
          <p:cNvCxnSpPr/>
          <p:nvPr/>
        </p:nvCxnSpPr>
        <p:spPr>
          <a:xfrm flipV="1">
            <a:off x="5934698" y="5857181"/>
            <a:ext cx="1484815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9"/>
          <p:cNvCxnSpPr/>
          <p:nvPr/>
        </p:nvCxnSpPr>
        <p:spPr>
          <a:xfrm flipV="1">
            <a:off x="5934698" y="6225688"/>
            <a:ext cx="1490082" cy="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1" name="Straight Connector 9"/>
          <p:cNvCxnSpPr/>
          <p:nvPr/>
        </p:nvCxnSpPr>
        <p:spPr>
          <a:xfrm>
            <a:off x="5934677" y="6590236"/>
            <a:ext cx="1491858" cy="166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2" name="Text Box 78"/>
          <p:cNvSpPr txBox="1">
            <a:spLocks noChangeArrowheads="1"/>
          </p:cNvSpPr>
          <p:nvPr/>
        </p:nvSpPr>
        <p:spPr bwMode="auto">
          <a:xfrm>
            <a:off x="7557744" y="6150745"/>
            <a:ext cx="20788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600" dirty="0">
                <a:solidFill>
                  <a:srgbClr val="3366FF"/>
                </a:solidFill>
              </a:rPr>
              <a:t>x</a:t>
            </a:r>
            <a:r>
              <a:rPr lang="en-GB" sz="1600" dirty="0" smtClean="0">
                <a:solidFill>
                  <a:srgbClr val="3366FF"/>
                </a:solidFill>
              </a:rPr>
              <a:t>4 11.6 GHz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dirty="0" smtClean="0">
                <a:solidFill>
                  <a:srgbClr val="3366FF"/>
                </a:solidFill>
              </a:rPr>
              <a:t>For mix-down</a:t>
            </a:r>
            <a:endParaRPr lang="en-GB" sz="1600" dirty="0">
              <a:solidFill>
                <a:srgbClr val="3366FF"/>
              </a:solidFill>
            </a:endParaRPr>
          </a:p>
        </p:txBody>
      </p:sp>
      <p:sp>
        <p:nvSpPr>
          <p:cNvPr id="243" name="AutoShape 29"/>
          <p:cNvSpPr>
            <a:spLocks noChangeAspect="1" noChangeArrowheads="1"/>
          </p:cNvSpPr>
          <p:nvPr/>
        </p:nvSpPr>
        <p:spPr bwMode="auto">
          <a:xfrm flipH="1">
            <a:off x="3715311" y="5426905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32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245" name="AutoShape 29"/>
          <p:cNvSpPr>
            <a:spLocks noChangeAspect="1" noChangeArrowheads="1"/>
          </p:cNvSpPr>
          <p:nvPr/>
        </p:nvSpPr>
        <p:spPr bwMode="auto">
          <a:xfrm flipH="1">
            <a:off x="5943165" y="5189471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24 dBm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038062" y="5301208"/>
            <a:ext cx="304149" cy="288667"/>
            <a:chOff x="7076162" y="5301208"/>
            <a:chExt cx="304149" cy="288667"/>
          </a:xfrm>
        </p:grpSpPr>
        <p:sp>
          <p:nvSpPr>
            <p:cNvPr id="247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8" name="Circular Arrow 27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7068105" y="5699493"/>
            <a:ext cx="304149" cy="288667"/>
            <a:chOff x="7076162" y="5301208"/>
            <a:chExt cx="304149" cy="288667"/>
          </a:xfrm>
        </p:grpSpPr>
        <p:sp>
          <p:nvSpPr>
            <p:cNvPr id="250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51" name="Circular Arrow 250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7060496" y="6057535"/>
            <a:ext cx="304149" cy="288667"/>
            <a:chOff x="7076162" y="5301208"/>
            <a:chExt cx="304149" cy="288667"/>
          </a:xfrm>
        </p:grpSpPr>
        <p:sp>
          <p:nvSpPr>
            <p:cNvPr id="253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54" name="Circular Arrow 253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7052439" y="6445902"/>
            <a:ext cx="304149" cy="288667"/>
            <a:chOff x="7076162" y="5301208"/>
            <a:chExt cx="304149" cy="288667"/>
          </a:xfrm>
        </p:grpSpPr>
        <p:sp>
          <p:nvSpPr>
            <p:cNvPr id="256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58" name="Circular Arrow 257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59" name="AutoShape 29"/>
          <p:cNvSpPr>
            <a:spLocks noChangeAspect="1" noChangeArrowheads="1"/>
          </p:cNvSpPr>
          <p:nvPr/>
        </p:nvSpPr>
        <p:spPr bwMode="auto">
          <a:xfrm flipH="1">
            <a:off x="7450109" y="5203125"/>
            <a:ext cx="1800200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23 dBm </a:t>
            </a:r>
            <a:r>
              <a:rPr lang="en-GB" sz="1200" dirty="0" smtClean="0">
                <a:latin typeface="Calibri" pitchFamily="34" charset="0"/>
              </a:rPr>
              <a:t>(need 21dbm)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260" name="AutoShape 29"/>
          <p:cNvSpPr>
            <a:spLocks noChangeAspect="1" noChangeArrowheads="1"/>
          </p:cNvSpPr>
          <p:nvPr/>
        </p:nvSpPr>
        <p:spPr bwMode="auto">
          <a:xfrm flipH="1">
            <a:off x="7429232" y="5561014"/>
            <a:ext cx="1841955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We allow up to 2dB loss in the cables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261" name="Group 260"/>
          <p:cNvGrpSpPr/>
          <p:nvPr/>
        </p:nvGrpSpPr>
        <p:grpSpPr>
          <a:xfrm>
            <a:off x="4759720" y="3632076"/>
            <a:ext cx="304149" cy="288667"/>
            <a:chOff x="7076162" y="5301208"/>
            <a:chExt cx="304149" cy="288667"/>
          </a:xfrm>
        </p:grpSpPr>
        <p:sp>
          <p:nvSpPr>
            <p:cNvPr id="264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65" name="Circular Arrow 264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4789763" y="4030361"/>
            <a:ext cx="304149" cy="288667"/>
            <a:chOff x="7076162" y="5301208"/>
            <a:chExt cx="304149" cy="288667"/>
          </a:xfrm>
        </p:grpSpPr>
        <p:sp>
          <p:nvSpPr>
            <p:cNvPr id="267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68" name="Circular Arrow 267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69" name="Group 268"/>
          <p:cNvGrpSpPr/>
          <p:nvPr/>
        </p:nvGrpSpPr>
        <p:grpSpPr>
          <a:xfrm>
            <a:off x="4782154" y="4388403"/>
            <a:ext cx="304149" cy="288667"/>
            <a:chOff x="7076162" y="5301208"/>
            <a:chExt cx="304149" cy="288667"/>
          </a:xfrm>
        </p:grpSpPr>
        <p:sp>
          <p:nvSpPr>
            <p:cNvPr id="270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71" name="Circular Arrow 270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4774097" y="4776770"/>
            <a:ext cx="304149" cy="288667"/>
            <a:chOff x="7076162" y="5301208"/>
            <a:chExt cx="304149" cy="288667"/>
          </a:xfrm>
        </p:grpSpPr>
        <p:sp>
          <p:nvSpPr>
            <p:cNvPr id="273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74" name="Circular Arrow 273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4751663" y="1739932"/>
            <a:ext cx="304149" cy="288667"/>
            <a:chOff x="7076162" y="5301208"/>
            <a:chExt cx="304149" cy="288667"/>
          </a:xfrm>
        </p:grpSpPr>
        <p:sp>
          <p:nvSpPr>
            <p:cNvPr id="276" name="Oval 275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77" name="Circular Arrow 276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4781706" y="2138217"/>
            <a:ext cx="304149" cy="288667"/>
            <a:chOff x="7076162" y="5301208"/>
            <a:chExt cx="304149" cy="288667"/>
          </a:xfrm>
        </p:grpSpPr>
        <p:sp>
          <p:nvSpPr>
            <p:cNvPr id="279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80" name="Circular Arrow 279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4774097" y="2496259"/>
            <a:ext cx="304149" cy="288667"/>
            <a:chOff x="7076162" y="5301208"/>
            <a:chExt cx="304149" cy="288667"/>
          </a:xfrm>
        </p:grpSpPr>
        <p:sp>
          <p:nvSpPr>
            <p:cNvPr id="282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83" name="Circular Arrow 282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4766040" y="2884626"/>
            <a:ext cx="304149" cy="288667"/>
            <a:chOff x="7076162" y="5301208"/>
            <a:chExt cx="304149" cy="288667"/>
          </a:xfrm>
        </p:grpSpPr>
        <p:sp>
          <p:nvSpPr>
            <p:cNvPr id="285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86" name="Circular Arrow 285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4431183" y="392243"/>
            <a:ext cx="304149" cy="288667"/>
            <a:chOff x="7076162" y="5301208"/>
            <a:chExt cx="304149" cy="288667"/>
          </a:xfrm>
        </p:grpSpPr>
        <p:sp>
          <p:nvSpPr>
            <p:cNvPr id="288" name="Oval 287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92" name="Circular Arrow 291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4461226" y="790528"/>
            <a:ext cx="304149" cy="288667"/>
            <a:chOff x="7076162" y="5301208"/>
            <a:chExt cx="304149" cy="288667"/>
          </a:xfrm>
        </p:grpSpPr>
        <p:sp>
          <p:nvSpPr>
            <p:cNvPr id="294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95" name="Circular Arrow 294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4453617" y="1148570"/>
            <a:ext cx="304149" cy="288667"/>
            <a:chOff x="7076162" y="5301208"/>
            <a:chExt cx="304149" cy="288667"/>
          </a:xfrm>
        </p:grpSpPr>
        <p:sp>
          <p:nvSpPr>
            <p:cNvPr id="297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298" name="Circular Arrow 297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4445560" y="1536937"/>
            <a:ext cx="304149" cy="288667"/>
            <a:chOff x="7076162" y="5301208"/>
            <a:chExt cx="304149" cy="288667"/>
          </a:xfrm>
        </p:grpSpPr>
        <p:sp>
          <p:nvSpPr>
            <p:cNvPr id="300" name="Oval 263"/>
            <p:cNvSpPr>
              <a:spLocks noChangeArrowheads="1"/>
            </p:cNvSpPr>
            <p:nvPr/>
          </p:nvSpPr>
          <p:spPr bwMode="auto">
            <a:xfrm>
              <a:off x="7076162" y="5301209"/>
              <a:ext cx="304149" cy="28866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302" name="Circular Arrow 301"/>
            <p:cNvSpPr/>
            <p:nvPr/>
          </p:nvSpPr>
          <p:spPr>
            <a:xfrm>
              <a:off x="7076162" y="5301208"/>
              <a:ext cx="296092" cy="288032"/>
            </a:xfrm>
            <a:prstGeom prst="circularArrow">
              <a:avLst>
                <a:gd name="adj1" fmla="val 0"/>
                <a:gd name="adj2" fmla="val 2256156"/>
                <a:gd name="adj3" fmla="val 18979059"/>
                <a:gd name="adj4" fmla="val 2952985"/>
                <a:gd name="adj5" fmla="val 207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03" name="AutoShape 29"/>
          <p:cNvSpPr>
            <a:spLocks noChangeAspect="1" noChangeArrowheads="1"/>
          </p:cNvSpPr>
          <p:nvPr/>
        </p:nvSpPr>
        <p:spPr bwMode="auto">
          <a:xfrm flipH="1">
            <a:off x="2573268" y="625496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23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06" name="AutoShape 29"/>
          <p:cNvSpPr>
            <a:spLocks noChangeAspect="1" noChangeArrowheads="1"/>
          </p:cNvSpPr>
          <p:nvPr/>
        </p:nvSpPr>
        <p:spPr bwMode="auto">
          <a:xfrm flipH="1">
            <a:off x="7402252" y="366537"/>
            <a:ext cx="1841955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We allow up to 3dB loss in the cables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07" name="AutoShape 29"/>
          <p:cNvSpPr>
            <a:spLocks noChangeAspect="1" noChangeArrowheads="1"/>
          </p:cNvSpPr>
          <p:nvPr/>
        </p:nvSpPr>
        <p:spPr bwMode="auto">
          <a:xfrm flipH="1">
            <a:off x="5572054" y="404799"/>
            <a:ext cx="2096290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15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r>
              <a:rPr lang="en-GB" sz="1600" dirty="0" smtClean="0">
                <a:latin typeface="Calibri" pitchFamily="34" charset="0"/>
              </a:rPr>
              <a:t> </a:t>
            </a:r>
            <a:r>
              <a:rPr lang="en-GB" sz="1200" dirty="0" smtClean="0">
                <a:latin typeface="Calibri" pitchFamily="34" charset="0"/>
              </a:rPr>
              <a:t>(need 11-14dbm)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08" name="AutoShape 29"/>
          <p:cNvSpPr>
            <a:spLocks noChangeAspect="1" noChangeArrowheads="1"/>
          </p:cNvSpPr>
          <p:nvPr/>
        </p:nvSpPr>
        <p:spPr bwMode="auto">
          <a:xfrm flipH="1">
            <a:off x="5506584" y="2909345"/>
            <a:ext cx="1800200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>
                <a:latin typeface="Calibri" pitchFamily="34" charset="0"/>
              </a:rPr>
              <a:t>4</a:t>
            </a:r>
            <a:r>
              <a:rPr lang="en-GB" sz="1600" dirty="0" smtClean="0">
                <a:latin typeface="Calibri" pitchFamily="34" charset="0"/>
              </a:rPr>
              <a:t> dBm </a:t>
            </a:r>
            <a:r>
              <a:rPr lang="en-GB" sz="1200" dirty="0" smtClean="0">
                <a:latin typeface="Calibri" pitchFamily="34" charset="0"/>
              </a:rPr>
              <a:t>(need 0 </a:t>
            </a:r>
            <a:r>
              <a:rPr lang="en-GB" sz="1200" dirty="0" err="1" smtClean="0">
                <a:latin typeface="Calibri" pitchFamily="34" charset="0"/>
              </a:rPr>
              <a:t>dbm</a:t>
            </a:r>
            <a:r>
              <a:rPr lang="en-GB" sz="1200" dirty="0" smtClean="0">
                <a:latin typeface="Calibri" pitchFamily="34" charset="0"/>
              </a:rPr>
              <a:t>)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09" name="AutoShape 29"/>
          <p:cNvSpPr>
            <a:spLocks noChangeAspect="1" noChangeArrowheads="1"/>
          </p:cNvSpPr>
          <p:nvPr/>
        </p:nvSpPr>
        <p:spPr bwMode="auto">
          <a:xfrm flipH="1">
            <a:off x="1679042" y="2869396"/>
            <a:ext cx="1122605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18.5 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10" name="AutoShape 29"/>
          <p:cNvSpPr>
            <a:spLocks noChangeAspect="1" noChangeArrowheads="1"/>
          </p:cNvSpPr>
          <p:nvPr/>
        </p:nvSpPr>
        <p:spPr bwMode="auto">
          <a:xfrm flipH="1">
            <a:off x="4075643" y="3028960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5.5 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11" name="AutoShape 29"/>
          <p:cNvSpPr>
            <a:spLocks noChangeAspect="1" noChangeArrowheads="1"/>
          </p:cNvSpPr>
          <p:nvPr/>
        </p:nvSpPr>
        <p:spPr bwMode="auto">
          <a:xfrm flipH="1">
            <a:off x="4067586" y="3492906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5.5 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14" name="AutoShape 29"/>
          <p:cNvSpPr>
            <a:spLocks noChangeAspect="1" noChangeArrowheads="1"/>
          </p:cNvSpPr>
          <p:nvPr/>
        </p:nvSpPr>
        <p:spPr bwMode="auto">
          <a:xfrm flipH="1">
            <a:off x="5523658" y="3632077"/>
            <a:ext cx="1800200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>
                <a:latin typeface="Calibri" pitchFamily="34" charset="0"/>
              </a:rPr>
              <a:t>4</a:t>
            </a:r>
            <a:r>
              <a:rPr lang="en-GB" sz="1600" dirty="0" smtClean="0">
                <a:latin typeface="Calibri" pitchFamily="34" charset="0"/>
              </a:rPr>
              <a:t> dBm </a:t>
            </a:r>
            <a:r>
              <a:rPr lang="en-GB" sz="1200" dirty="0" smtClean="0">
                <a:latin typeface="Calibri" pitchFamily="34" charset="0"/>
              </a:rPr>
              <a:t>(need 0 </a:t>
            </a:r>
            <a:r>
              <a:rPr lang="en-GB" sz="1200" dirty="0" err="1" smtClean="0">
                <a:latin typeface="Calibri" pitchFamily="34" charset="0"/>
              </a:rPr>
              <a:t>dbm</a:t>
            </a:r>
            <a:r>
              <a:rPr lang="en-GB" sz="1200" dirty="0" smtClean="0">
                <a:latin typeface="Calibri" pitchFamily="34" charset="0"/>
              </a:rPr>
              <a:t>)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15" name="AutoShape 29"/>
          <p:cNvSpPr>
            <a:spLocks noChangeAspect="1" noChangeArrowheads="1"/>
          </p:cNvSpPr>
          <p:nvPr/>
        </p:nvSpPr>
        <p:spPr bwMode="auto">
          <a:xfrm flipH="1">
            <a:off x="755576" y="702321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MC ZVA-183+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316" name="AutoShape 29"/>
          <p:cNvSpPr>
            <a:spLocks noChangeAspect="1" noChangeArrowheads="1"/>
          </p:cNvSpPr>
          <p:nvPr/>
        </p:nvSpPr>
        <p:spPr bwMode="auto">
          <a:xfrm flipH="1">
            <a:off x="1505454" y="2683624"/>
            <a:ext cx="2021680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MC ZX60-272LN</a:t>
            </a:r>
            <a:r>
              <a:rPr lang="en-GB" sz="1600" dirty="0">
                <a:latin typeface="Calibri" pitchFamily="34" charset="0"/>
              </a:rPr>
              <a:t>+</a:t>
            </a:r>
          </a:p>
        </p:txBody>
      </p:sp>
      <p:grpSp>
        <p:nvGrpSpPr>
          <p:cNvPr id="318" name="Group 317"/>
          <p:cNvGrpSpPr/>
          <p:nvPr/>
        </p:nvGrpSpPr>
        <p:grpSpPr>
          <a:xfrm>
            <a:off x="2719975" y="906255"/>
            <a:ext cx="670278" cy="422701"/>
            <a:chOff x="2650859" y="4259747"/>
            <a:chExt cx="754410" cy="592466"/>
          </a:xfrm>
        </p:grpSpPr>
        <p:sp>
          <p:nvSpPr>
            <p:cNvPr id="320" name="Rectangle 45"/>
            <p:cNvSpPr>
              <a:spLocks noChangeArrowheads="1"/>
            </p:cNvSpPr>
            <p:nvPr/>
          </p:nvSpPr>
          <p:spPr bwMode="auto">
            <a:xfrm>
              <a:off x="2650859" y="4259747"/>
              <a:ext cx="754410" cy="592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21" name="Line 46"/>
            <p:cNvSpPr>
              <a:spLocks noChangeShapeType="1"/>
            </p:cNvSpPr>
            <p:nvPr/>
          </p:nvSpPr>
          <p:spPr bwMode="auto">
            <a:xfrm>
              <a:off x="2921447" y="4349315"/>
              <a:ext cx="2217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22" name="Text Box 78"/>
            <p:cNvSpPr txBox="1">
              <a:spLocks noChangeArrowheads="1"/>
            </p:cNvSpPr>
            <p:nvPr/>
          </p:nvSpPr>
          <p:spPr bwMode="auto">
            <a:xfrm>
              <a:off x="2840454" y="4327127"/>
              <a:ext cx="435007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/>
                <a:t>9</a:t>
              </a:r>
              <a:r>
                <a:rPr lang="en-GB" sz="700" dirty="0" smtClean="0"/>
                <a:t>.6 GHz BPF</a:t>
              </a:r>
              <a:endParaRPr lang="en-GB" sz="700" dirty="0"/>
            </a:p>
          </p:txBody>
        </p:sp>
        <p:sp>
          <p:nvSpPr>
            <p:cNvPr id="323" name="Line 47"/>
            <p:cNvSpPr>
              <a:spLocks noChangeShapeType="1"/>
            </p:cNvSpPr>
            <p:nvPr/>
          </p:nvSpPr>
          <p:spPr bwMode="auto">
            <a:xfrm>
              <a:off x="3143176" y="4349315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24" name="Line 47"/>
            <p:cNvSpPr>
              <a:spLocks noChangeShapeType="1"/>
            </p:cNvSpPr>
            <p:nvPr/>
          </p:nvSpPr>
          <p:spPr bwMode="auto">
            <a:xfrm flipH="1">
              <a:off x="2695625" y="4350187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grpSp>
        <p:nvGrpSpPr>
          <p:cNvPr id="331" name="Group 330"/>
          <p:cNvGrpSpPr/>
          <p:nvPr/>
        </p:nvGrpSpPr>
        <p:grpSpPr>
          <a:xfrm>
            <a:off x="2410911" y="3192866"/>
            <a:ext cx="670278" cy="463571"/>
            <a:chOff x="2650859" y="4259747"/>
            <a:chExt cx="754410" cy="649750"/>
          </a:xfrm>
        </p:grpSpPr>
        <p:sp>
          <p:nvSpPr>
            <p:cNvPr id="333" name="Rectangle 45"/>
            <p:cNvSpPr>
              <a:spLocks noChangeArrowheads="1"/>
            </p:cNvSpPr>
            <p:nvPr/>
          </p:nvSpPr>
          <p:spPr bwMode="auto">
            <a:xfrm>
              <a:off x="2650859" y="4259747"/>
              <a:ext cx="754410" cy="592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334" name="Line 46"/>
            <p:cNvSpPr>
              <a:spLocks noChangeShapeType="1"/>
            </p:cNvSpPr>
            <p:nvPr/>
          </p:nvSpPr>
          <p:spPr bwMode="auto">
            <a:xfrm>
              <a:off x="2921447" y="4349315"/>
              <a:ext cx="2217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35" name="Text Box 78"/>
            <p:cNvSpPr txBox="1">
              <a:spLocks noChangeArrowheads="1"/>
            </p:cNvSpPr>
            <p:nvPr/>
          </p:nvSpPr>
          <p:spPr bwMode="auto">
            <a:xfrm>
              <a:off x="2840454" y="4327127"/>
              <a:ext cx="435007" cy="582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2.4 GHz BPF</a:t>
              </a:r>
              <a:endParaRPr lang="en-GB" sz="700" dirty="0"/>
            </a:p>
          </p:txBody>
        </p:sp>
        <p:sp>
          <p:nvSpPr>
            <p:cNvPr id="336" name="Line 47"/>
            <p:cNvSpPr>
              <a:spLocks noChangeShapeType="1"/>
            </p:cNvSpPr>
            <p:nvPr/>
          </p:nvSpPr>
          <p:spPr bwMode="auto">
            <a:xfrm>
              <a:off x="3143176" y="4349315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338" name="Line 47"/>
            <p:cNvSpPr>
              <a:spLocks noChangeShapeType="1"/>
            </p:cNvSpPr>
            <p:nvPr/>
          </p:nvSpPr>
          <p:spPr bwMode="auto">
            <a:xfrm flipH="1">
              <a:off x="2695625" y="4350187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sp>
        <p:nvSpPr>
          <p:cNvPr id="339" name="AutoShape 29"/>
          <p:cNvSpPr>
            <a:spLocks noChangeAspect="1" noChangeArrowheads="1"/>
          </p:cNvSpPr>
          <p:nvPr/>
        </p:nvSpPr>
        <p:spPr bwMode="auto">
          <a:xfrm flipH="1">
            <a:off x="2483768" y="2913993"/>
            <a:ext cx="108090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16.5 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169" name="AutoShape 29"/>
          <p:cNvSpPr>
            <a:spLocks noChangeAspect="1" noChangeArrowheads="1"/>
          </p:cNvSpPr>
          <p:nvPr/>
        </p:nvSpPr>
        <p:spPr bwMode="auto">
          <a:xfrm flipH="1">
            <a:off x="7052439" y="3273321"/>
            <a:ext cx="2120014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We allow up to 3-4dB loss in the cables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8554" y="3626257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MC ZFBP-2400</a:t>
            </a:r>
            <a:r>
              <a:rPr lang="en-GB" sz="1600" dirty="0"/>
              <a:t>+</a:t>
            </a:r>
          </a:p>
        </p:txBody>
      </p:sp>
      <p:sp>
        <p:nvSpPr>
          <p:cNvPr id="3" name="Rectangle 2"/>
          <p:cNvSpPr/>
          <p:nvPr/>
        </p:nvSpPr>
        <p:spPr>
          <a:xfrm>
            <a:off x="1467974" y="1755129"/>
            <a:ext cx="1633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/>
              <a:t>Marki</a:t>
            </a:r>
            <a:r>
              <a:rPr lang="en-GB" sz="1600" dirty="0" smtClean="0"/>
              <a:t> Microwave</a:t>
            </a:r>
          </a:p>
          <a:p>
            <a:r>
              <a:rPr lang="en-GB" sz="1600" dirty="0" smtClean="0"/>
              <a:t>FB-0955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2308772" y="5183976"/>
            <a:ext cx="1633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/>
              <a:t>Marki</a:t>
            </a:r>
            <a:r>
              <a:rPr lang="en-GB" sz="1600" dirty="0" smtClean="0"/>
              <a:t> Microwave</a:t>
            </a:r>
          </a:p>
          <a:p>
            <a:r>
              <a:rPr lang="en-GB" sz="1600" dirty="0" smtClean="0"/>
              <a:t>FB-1215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1315268" y="6201551"/>
            <a:ext cx="1679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/>
              <a:t>Marki</a:t>
            </a:r>
            <a:r>
              <a:rPr lang="en-GB" sz="1600" dirty="0" smtClean="0"/>
              <a:t> Microwave</a:t>
            </a:r>
          </a:p>
          <a:p>
            <a:r>
              <a:rPr lang="en-GB" sz="1600" dirty="0" smtClean="0"/>
              <a:t>AQA-1933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3212607" y="6201869"/>
            <a:ext cx="14654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dirty="0" smtClean="0"/>
              <a:t>MC</a:t>
            </a:r>
          </a:p>
          <a:p>
            <a:pPr algn="r"/>
            <a:r>
              <a:rPr lang="en-GB" dirty="0" smtClean="0"/>
              <a:t>ZVE-3W-183</a:t>
            </a:r>
            <a:r>
              <a:rPr lang="en-GB" dirty="0"/>
              <a:t>+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4572627" y="5771018"/>
            <a:ext cx="670278" cy="463571"/>
            <a:chOff x="2650859" y="4259747"/>
            <a:chExt cx="754410" cy="649750"/>
          </a:xfrm>
        </p:grpSpPr>
        <p:sp>
          <p:nvSpPr>
            <p:cNvPr id="174" name="Rectangle 45"/>
            <p:cNvSpPr>
              <a:spLocks noChangeArrowheads="1"/>
            </p:cNvSpPr>
            <p:nvPr/>
          </p:nvSpPr>
          <p:spPr bwMode="auto">
            <a:xfrm>
              <a:off x="2650859" y="4259747"/>
              <a:ext cx="754410" cy="59246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900" dirty="0"/>
            </a:p>
          </p:txBody>
        </p:sp>
        <p:sp>
          <p:nvSpPr>
            <p:cNvPr id="176" name="Line 46"/>
            <p:cNvSpPr>
              <a:spLocks noChangeShapeType="1"/>
            </p:cNvSpPr>
            <p:nvPr/>
          </p:nvSpPr>
          <p:spPr bwMode="auto">
            <a:xfrm>
              <a:off x="2921447" y="4349315"/>
              <a:ext cx="2217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177" name="Text Box 78"/>
            <p:cNvSpPr txBox="1">
              <a:spLocks noChangeArrowheads="1"/>
            </p:cNvSpPr>
            <p:nvPr/>
          </p:nvSpPr>
          <p:spPr bwMode="auto">
            <a:xfrm>
              <a:off x="2840454" y="4327127"/>
              <a:ext cx="435007" cy="582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700" dirty="0" smtClean="0"/>
                <a:t>11.6 GHz BPF</a:t>
              </a:r>
              <a:endParaRPr lang="en-GB" sz="700" dirty="0"/>
            </a:p>
          </p:txBody>
        </p:sp>
        <p:sp>
          <p:nvSpPr>
            <p:cNvPr id="178" name="Line 47"/>
            <p:cNvSpPr>
              <a:spLocks noChangeShapeType="1"/>
            </p:cNvSpPr>
            <p:nvPr/>
          </p:nvSpPr>
          <p:spPr bwMode="auto">
            <a:xfrm>
              <a:off x="3143176" y="4349315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179" name="Line 47"/>
            <p:cNvSpPr>
              <a:spLocks noChangeShapeType="1"/>
            </p:cNvSpPr>
            <p:nvPr/>
          </p:nvSpPr>
          <p:spPr bwMode="auto">
            <a:xfrm flipH="1">
              <a:off x="2695625" y="4350187"/>
              <a:ext cx="220511" cy="376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77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Box 328"/>
          <p:cNvSpPr txBox="1"/>
          <p:nvPr/>
        </p:nvSpPr>
        <p:spPr>
          <a:xfrm>
            <a:off x="107504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Dark Current (DC) signals MUX crate</a:t>
            </a:r>
            <a:endParaRPr lang="en-GB" sz="2400" dirty="0">
              <a:solidFill>
                <a:srgbClr val="0070C0"/>
              </a:solidFill>
            </a:endParaRPr>
          </a:p>
        </p:txBody>
      </p:sp>
      <p:grpSp>
        <p:nvGrpSpPr>
          <p:cNvPr id="505" name="Group 504"/>
          <p:cNvGrpSpPr/>
          <p:nvPr/>
        </p:nvGrpSpPr>
        <p:grpSpPr>
          <a:xfrm>
            <a:off x="4190264" y="3949139"/>
            <a:ext cx="724699" cy="760471"/>
            <a:chOff x="4639736" y="2654397"/>
            <a:chExt cx="724699" cy="547018"/>
          </a:xfrm>
        </p:grpSpPr>
        <p:sp>
          <p:nvSpPr>
            <p:cNvPr id="506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7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grpSp>
        <p:nvGrpSpPr>
          <p:cNvPr id="508" name="Group 507"/>
          <p:cNvGrpSpPr/>
          <p:nvPr/>
        </p:nvGrpSpPr>
        <p:grpSpPr>
          <a:xfrm>
            <a:off x="4184725" y="5032576"/>
            <a:ext cx="724699" cy="760471"/>
            <a:chOff x="4639736" y="2654397"/>
            <a:chExt cx="724699" cy="547018"/>
          </a:xfrm>
        </p:grpSpPr>
        <p:sp>
          <p:nvSpPr>
            <p:cNvPr id="509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0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cxnSp>
        <p:nvCxnSpPr>
          <p:cNvPr id="511" name="AutoShape 75"/>
          <p:cNvCxnSpPr>
            <a:cxnSpLocks noChangeShapeType="1"/>
          </p:cNvCxnSpPr>
          <p:nvPr/>
        </p:nvCxnSpPr>
        <p:spPr bwMode="auto">
          <a:xfrm flipV="1">
            <a:off x="3871603" y="4048000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" name="AutoShape 75"/>
          <p:cNvCxnSpPr>
            <a:cxnSpLocks noChangeShapeType="1"/>
          </p:cNvCxnSpPr>
          <p:nvPr/>
        </p:nvCxnSpPr>
        <p:spPr bwMode="auto">
          <a:xfrm flipV="1">
            <a:off x="3871603" y="4595387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" name="AutoShape 75"/>
          <p:cNvCxnSpPr>
            <a:cxnSpLocks noChangeShapeType="1"/>
          </p:cNvCxnSpPr>
          <p:nvPr/>
        </p:nvCxnSpPr>
        <p:spPr bwMode="auto">
          <a:xfrm flipV="1">
            <a:off x="3863699" y="5103456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4" name="AutoShape 75"/>
          <p:cNvCxnSpPr>
            <a:cxnSpLocks noChangeShapeType="1"/>
          </p:cNvCxnSpPr>
          <p:nvPr/>
        </p:nvCxnSpPr>
        <p:spPr bwMode="auto">
          <a:xfrm flipV="1">
            <a:off x="3877142" y="5621994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5" name="AutoShape 75"/>
          <p:cNvCxnSpPr>
            <a:cxnSpLocks noChangeShapeType="1"/>
          </p:cNvCxnSpPr>
          <p:nvPr/>
        </p:nvCxnSpPr>
        <p:spPr bwMode="auto">
          <a:xfrm flipV="1">
            <a:off x="4914963" y="4298635"/>
            <a:ext cx="1589181" cy="7016"/>
          </a:xfrm>
          <a:prstGeom prst="bentConnector3">
            <a:avLst>
              <a:gd name="adj1" fmla="val 25546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1" name="AutoShape 75"/>
          <p:cNvCxnSpPr>
            <a:cxnSpLocks noChangeShapeType="1"/>
          </p:cNvCxnSpPr>
          <p:nvPr/>
        </p:nvCxnSpPr>
        <p:spPr bwMode="auto">
          <a:xfrm flipV="1">
            <a:off x="4913793" y="5399748"/>
            <a:ext cx="1590351" cy="9242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0" name="AutoShape 29"/>
          <p:cNvSpPr>
            <a:spLocks noChangeAspect="1" noChangeArrowheads="1"/>
          </p:cNvSpPr>
          <p:nvPr/>
        </p:nvSpPr>
        <p:spPr bwMode="auto">
          <a:xfrm flipH="1">
            <a:off x="4127880" y="3410350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5V TTL in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61" name="AutoShape 29"/>
          <p:cNvSpPr>
            <a:spLocks noChangeAspect="1" noChangeArrowheads="1"/>
          </p:cNvSpPr>
          <p:nvPr/>
        </p:nvSpPr>
        <p:spPr bwMode="auto">
          <a:xfrm flipH="1">
            <a:off x="4173113" y="6074646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5V TTL in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562" name="Straight Connector 9"/>
          <p:cNvCxnSpPr/>
          <p:nvPr/>
        </p:nvCxnSpPr>
        <p:spPr>
          <a:xfrm flipV="1">
            <a:off x="4544304" y="5783148"/>
            <a:ext cx="1" cy="334823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3" name="Straight Connector 9"/>
          <p:cNvCxnSpPr>
            <a:stCxn id="560" idx="2"/>
            <a:endCxn id="506" idx="0"/>
          </p:cNvCxnSpPr>
          <p:nvPr/>
        </p:nvCxnSpPr>
        <p:spPr>
          <a:xfrm>
            <a:off x="4541691" y="3662653"/>
            <a:ext cx="8153" cy="286486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0" name="Group 159"/>
          <p:cNvGrpSpPr/>
          <p:nvPr/>
        </p:nvGrpSpPr>
        <p:grpSpPr>
          <a:xfrm>
            <a:off x="4190264" y="1241518"/>
            <a:ext cx="724699" cy="760471"/>
            <a:chOff x="4639736" y="2654397"/>
            <a:chExt cx="724699" cy="547018"/>
          </a:xfrm>
        </p:grpSpPr>
        <p:sp>
          <p:nvSpPr>
            <p:cNvPr id="161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2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4184725" y="2324955"/>
            <a:ext cx="724699" cy="760471"/>
            <a:chOff x="4639736" y="2654397"/>
            <a:chExt cx="724699" cy="547018"/>
          </a:xfrm>
        </p:grpSpPr>
        <p:sp>
          <p:nvSpPr>
            <p:cNvPr id="164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cxnSp>
        <p:nvCxnSpPr>
          <p:cNvPr id="166" name="AutoShape 75"/>
          <p:cNvCxnSpPr>
            <a:cxnSpLocks noChangeShapeType="1"/>
          </p:cNvCxnSpPr>
          <p:nvPr/>
        </p:nvCxnSpPr>
        <p:spPr bwMode="auto">
          <a:xfrm flipV="1">
            <a:off x="3871603" y="1340379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7" name="AutoShape 75"/>
          <p:cNvCxnSpPr>
            <a:cxnSpLocks noChangeShapeType="1"/>
          </p:cNvCxnSpPr>
          <p:nvPr/>
        </p:nvCxnSpPr>
        <p:spPr bwMode="auto">
          <a:xfrm flipV="1">
            <a:off x="3871603" y="1887766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" name="AutoShape 75"/>
          <p:cNvCxnSpPr>
            <a:cxnSpLocks noChangeShapeType="1"/>
          </p:cNvCxnSpPr>
          <p:nvPr/>
        </p:nvCxnSpPr>
        <p:spPr bwMode="auto">
          <a:xfrm flipV="1">
            <a:off x="3863699" y="2395835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AutoShape 75"/>
          <p:cNvCxnSpPr>
            <a:cxnSpLocks noChangeShapeType="1"/>
          </p:cNvCxnSpPr>
          <p:nvPr/>
        </p:nvCxnSpPr>
        <p:spPr bwMode="auto">
          <a:xfrm flipV="1">
            <a:off x="3877142" y="2914373"/>
            <a:ext cx="313122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AutoShape 75"/>
          <p:cNvCxnSpPr>
            <a:cxnSpLocks noChangeShapeType="1"/>
          </p:cNvCxnSpPr>
          <p:nvPr/>
        </p:nvCxnSpPr>
        <p:spPr bwMode="auto">
          <a:xfrm flipV="1">
            <a:off x="4914963" y="1591014"/>
            <a:ext cx="1589181" cy="7016"/>
          </a:xfrm>
          <a:prstGeom prst="bentConnector3">
            <a:avLst>
              <a:gd name="adj1" fmla="val 25546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8" name="AutoShape 75"/>
          <p:cNvCxnSpPr>
            <a:cxnSpLocks noChangeShapeType="1"/>
          </p:cNvCxnSpPr>
          <p:nvPr/>
        </p:nvCxnSpPr>
        <p:spPr bwMode="auto">
          <a:xfrm flipV="1">
            <a:off x="4913793" y="2692127"/>
            <a:ext cx="1590351" cy="9242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" name="AutoShape 29"/>
          <p:cNvSpPr>
            <a:spLocks noChangeAspect="1" noChangeArrowheads="1"/>
          </p:cNvSpPr>
          <p:nvPr/>
        </p:nvSpPr>
        <p:spPr bwMode="auto">
          <a:xfrm flipH="1">
            <a:off x="6468610" y="1464862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A/B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88" name="AutoShape 29"/>
          <p:cNvSpPr>
            <a:spLocks noChangeAspect="1" noChangeArrowheads="1"/>
          </p:cNvSpPr>
          <p:nvPr/>
        </p:nvSpPr>
        <p:spPr bwMode="auto">
          <a:xfrm flipH="1">
            <a:off x="4127880" y="702729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5V TTL in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190" name="Straight Connector 9"/>
          <p:cNvCxnSpPr/>
          <p:nvPr/>
        </p:nvCxnSpPr>
        <p:spPr>
          <a:xfrm flipV="1">
            <a:off x="4544304" y="3075527"/>
            <a:ext cx="1" cy="334823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1" name="Straight Connector 9"/>
          <p:cNvCxnSpPr>
            <a:stCxn id="188" idx="2"/>
            <a:endCxn id="161" idx="0"/>
          </p:cNvCxnSpPr>
          <p:nvPr/>
        </p:nvCxnSpPr>
        <p:spPr>
          <a:xfrm>
            <a:off x="4541691" y="955032"/>
            <a:ext cx="8153" cy="286486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2" name="AutoShape 29"/>
          <p:cNvSpPr>
            <a:spLocks noChangeAspect="1" noChangeArrowheads="1"/>
          </p:cNvSpPr>
          <p:nvPr/>
        </p:nvSpPr>
        <p:spPr bwMode="auto">
          <a:xfrm flipH="1">
            <a:off x="6452736" y="2447983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A/B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3" name="AutoShape 29"/>
          <p:cNvSpPr>
            <a:spLocks noChangeAspect="1" noChangeArrowheads="1"/>
          </p:cNvSpPr>
          <p:nvPr/>
        </p:nvSpPr>
        <p:spPr bwMode="auto">
          <a:xfrm flipH="1">
            <a:off x="6512447" y="4130430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C/D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4" name="AutoShape 29"/>
          <p:cNvSpPr>
            <a:spLocks noChangeAspect="1" noChangeArrowheads="1"/>
          </p:cNvSpPr>
          <p:nvPr/>
        </p:nvSpPr>
        <p:spPr bwMode="auto">
          <a:xfrm flipH="1">
            <a:off x="6496573" y="5113551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C/D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5" name="AutoShape 29"/>
          <p:cNvSpPr>
            <a:spLocks noChangeAspect="1" noChangeArrowheads="1"/>
          </p:cNvSpPr>
          <p:nvPr/>
        </p:nvSpPr>
        <p:spPr bwMode="auto">
          <a:xfrm flipH="1">
            <a:off x="2818176" y="1224649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A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6" name="AutoShape 29"/>
          <p:cNvSpPr>
            <a:spLocks noChangeAspect="1" noChangeArrowheads="1"/>
          </p:cNvSpPr>
          <p:nvPr/>
        </p:nvSpPr>
        <p:spPr bwMode="auto">
          <a:xfrm flipH="1">
            <a:off x="2827957" y="1749686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B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7" name="AutoShape 29"/>
          <p:cNvSpPr>
            <a:spLocks noChangeAspect="1" noChangeArrowheads="1"/>
          </p:cNvSpPr>
          <p:nvPr/>
        </p:nvSpPr>
        <p:spPr bwMode="auto">
          <a:xfrm flipH="1">
            <a:off x="2818175" y="3921153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C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198" name="AutoShape 29"/>
          <p:cNvSpPr>
            <a:spLocks noChangeAspect="1" noChangeArrowheads="1"/>
          </p:cNvSpPr>
          <p:nvPr/>
        </p:nvSpPr>
        <p:spPr bwMode="auto">
          <a:xfrm flipH="1">
            <a:off x="2818175" y="4469235"/>
            <a:ext cx="1043646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upstream D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200" name="AutoShape 29"/>
          <p:cNvSpPr>
            <a:spLocks noChangeAspect="1" noChangeArrowheads="1"/>
          </p:cNvSpPr>
          <p:nvPr/>
        </p:nvSpPr>
        <p:spPr bwMode="auto">
          <a:xfrm flipH="1">
            <a:off x="2742374" y="5495843"/>
            <a:ext cx="1313498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D 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201" name="AutoShape 29"/>
          <p:cNvSpPr>
            <a:spLocks noChangeAspect="1" noChangeArrowheads="1"/>
          </p:cNvSpPr>
          <p:nvPr/>
        </p:nvSpPr>
        <p:spPr bwMode="auto">
          <a:xfrm flipH="1">
            <a:off x="2742374" y="4952364"/>
            <a:ext cx="1313498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C 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202" name="AutoShape 29"/>
          <p:cNvSpPr>
            <a:spLocks noChangeAspect="1" noChangeArrowheads="1"/>
          </p:cNvSpPr>
          <p:nvPr/>
        </p:nvSpPr>
        <p:spPr bwMode="auto">
          <a:xfrm flipH="1">
            <a:off x="2788981" y="2813623"/>
            <a:ext cx="1313498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B 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203" name="AutoShape 29"/>
          <p:cNvSpPr>
            <a:spLocks noChangeAspect="1" noChangeArrowheads="1"/>
          </p:cNvSpPr>
          <p:nvPr/>
        </p:nvSpPr>
        <p:spPr bwMode="auto">
          <a:xfrm flipH="1">
            <a:off x="2788981" y="2270144"/>
            <a:ext cx="1313498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DC downstream A </a:t>
            </a:r>
            <a:endParaRPr lang="en-GB" sz="105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55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776"/>
            <a:ext cx="8229600" cy="1143000"/>
          </a:xfrm>
        </p:spPr>
        <p:txBody>
          <a:bodyPr/>
          <a:lstStyle/>
          <a:p>
            <a:r>
              <a:rPr lang="en-GB" dirty="0" smtClean="0"/>
              <a:t>Initial Drawing: mix-down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t="8491" r="9328" b="3815"/>
          <a:stretch/>
        </p:blipFill>
        <p:spPr bwMode="auto">
          <a:xfrm>
            <a:off x="1043608" y="1262726"/>
            <a:ext cx="6912768" cy="425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5124" y="5777442"/>
            <a:ext cx="796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Component dimensions are in AutoCAD and drawings for the other crates are being prepared.</a:t>
            </a:r>
          </a:p>
        </p:txBody>
      </p:sp>
    </p:spTree>
    <p:extLst>
      <p:ext uri="{BB962C8B-B14F-4D97-AF65-F5344CB8AC3E}">
        <p14:creationId xmlns:p14="http://schemas.microsoft.com/office/powerpoint/2010/main" val="1917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991003"/>
              </p:ext>
            </p:extLst>
          </p:nvPr>
        </p:nvGraphicFramePr>
        <p:xfrm>
          <a:off x="14560" y="1041608"/>
          <a:ext cx="9108504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8400"/>
                <a:gridCol w="1889290"/>
                <a:gridCol w="2401398"/>
                <a:gridCol w="1364306"/>
                <a:gridCol w="1555110"/>
              </a:tblGrid>
              <a:tr h="2606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Device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Description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Quantity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Cost/item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endParaRPr lang="en-GB" sz="1400" dirty="0"/>
                    </a:p>
                  </a:txBody>
                  <a:tcPr/>
                </a:tc>
              </a:tr>
              <a:tr h="24984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ML10616LC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Mixer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 (10/crate)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$209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$8360</a:t>
                      </a:r>
                      <a:endParaRPr lang="en-GB" sz="1400" dirty="0"/>
                    </a:p>
                  </a:txBody>
                  <a:tcPr/>
                </a:tc>
              </a:tr>
              <a:tr h="29912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AQA-1933K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X4 multiplier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$356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$712</a:t>
                      </a:r>
                      <a:endParaRPr lang="en-GB" sz="1400" dirty="0"/>
                    </a:p>
                  </a:txBody>
                  <a:tcPr/>
                </a:tc>
              </a:tr>
              <a:tr h="28235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FB1215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12GHz BPF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</a:t>
                      </a:r>
                      <a:r>
                        <a:rPr lang="en-GB" sz="1400" baseline="0" dirty="0" smtClean="0"/>
                        <a:t> (2/crate+2PLL)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$2000</a:t>
                      </a:r>
                      <a:endParaRPr lang="en-GB" sz="1400" dirty="0"/>
                    </a:p>
                  </a:txBody>
                  <a:tcPr/>
                </a:tc>
              </a:tr>
              <a:tr h="26558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FB0955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9.55GHZ BPF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$240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$480</a:t>
                      </a:r>
                      <a:endParaRPr lang="en-GB" sz="1400" dirty="0"/>
                    </a:p>
                  </a:txBody>
                  <a:tcPr/>
                </a:tc>
              </a:tr>
              <a:tr h="248816">
                <a:tc>
                  <a:txBody>
                    <a:bodyPr/>
                    <a:lstStyle/>
                    <a:p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ZJL-4HG+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IF</a:t>
                      </a:r>
                      <a:r>
                        <a:rPr lang="en-GB" sz="1400" baseline="0" dirty="0" smtClean="0"/>
                        <a:t> Amp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 (8/crate)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$4480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effectLst/>
                        </a:rPr>
                        <a:t>VLFX-400</a:t>
                      </a:r>
                      <a:endParaRPr lang="en-GB" sz="1400" b="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400MHz LPF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 (8/crate)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$1344</a:t>
                      </a:r>
                      <a:endParaRPr lang="en-GB" sz="1400" dirty="0"/>
                    </a:p>
                  </a:txBody>
                  <a:tcPr/>
                </a:tc>
              </a:tr>
              <a:tr h="14327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GF-T2-6000-18000</a:t>
                      </a:r>
                      <a:endParaRPr lang="en-GB" sz="14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2-way</a:t>
                      </a:r>
                      <a:r>
                        <a:rPr lang="en-GB" sz="1400" baseline="0" dirty="0" smtClean="0"/>
                        <a:t> 6-18GHZ splitter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 (2/crate)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202EUR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1616EUR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JXPD4-6G-18A</a:t>
                      </a:r>
                    </a:p>
                    <a:p>
                      <a:r>
                        <a:rPr lang="en-GB" sz="1400" dirty="0" smtClean="0"/>
                        <a:t>EDH</a:t>
                      </a:r>
                      <a:r>
                        <a:rPr lang="en-GB" sz="1400" baseline="0" dirty="0" smtClean="0"/>
                        <a:t> doc 5575052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4-way 9.6-11.6GHz splitter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(2/crate +2PLLcrate)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150EUR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1500EUR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ZASWA2-50DR-FT+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2:1 MUX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12(2/crate)+(4DC</a:t>
                      </a:r>
                      <a:r>
                        <a:rPr lang="en-GB" sz="1400" baseline="0" dirty="0" smtClean="0"/>
                        <a:t> crate)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$94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$1128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ZAPD-4-S+</a:t>
                      </a:r>
                      <a:endParaRPr lang="en-GB" sz="14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2way</a:t>
                      </a:r>
                      <a:r>
                        <a:rPr lang="en-GB" sz="1400" baseline="0" dirty="0" smtClean="0"/>
                        <a:t> 2.4GHz split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$64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$128</a:t>
                      </a:r>
                      <a:endParaRPr lang="en-GB" sz="1400" dirty="0"/>
                    </a:p>
                  </a:txBody>
                  <a:tcPr/>
                </a:tc>
              </a:tr>
              <a:tr h="25292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Isolator 2.4GHz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</a:tr>
              <a:tr h="16415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Isolator 9.6-11.6GHz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?</a:t>
                      </a:r>
                      <a:endParaRPr lang="en-GB" sz="1400" dirty="0"/>
                    </a:p>
                  </a:txBody>
                  <a:tcPr/>
                </a:tc>
              </a:tr>
              <a:tr h="13193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ZA4PD-4-S(+)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4-way 2.4GHz splitter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$180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ZVE-3W-183+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Big</a:t>
                      </a:r>
                      <a:r>
                        <a:rPr lang="en-GB" sz="1400" baseline="0" dirty="0" smtClean="0"/>
                        <a:t> amp</a:t>
                      </a:r>
                      <a:r>
                        <a:rPr lang="en-GB" sz="1400" dirty="0" smtClean="0"/>
                        <a:t> 11.6GHz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$1300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$1300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itchFamily="34" charset="0"/>
                        </a:rPr>
                        <a:t>ZVA-183+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9.6GHz</a:t>
                      </a:r>
                      <a:r>
                        <a:rPr lang="en-GB" sz="1400" baseline="0" dirty="0" smtClean="0"/>
                        <a:t> amp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$895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$895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itchFamily="34" charset="0"/>
                        </a:rPr>
                        <a:t>ZX60-272LN+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2.4GHz amp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1(PLL)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$40</a:t>
                      </a:r>
                      <a:endParaRPr lang="en-GB" sz="1400" dirty="0"/>
                    </a:p>
                  </a:txBody>
                  <a:tcPr/>
                </a:tc>
              </a:tr>
              <a:tr h="1368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itchFamily="34" charset="0"/>
                        </a:rPr>
                        <a:t>VBF-2435+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2.4GHz</a:t>
                      </a:r>
                      <a:r>
                        <a:rPr lang="en-GB" sz="1400" baseline="0" dirty="0" smtClean="0"/>
                        <a:t> LPF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1(PLL)+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$35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$35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Parts list + Pricing: LLRF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52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151597"/>
              </p:ext>
            </p:extLst>
          </p:nvPr>
        </p:nvGraphicFramePr>
        <p:xfrm>
          <a:off x="107505" y="1397000"/>
          <a:ext cx="885698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397"/>
                <a:gridCol w="1771397"/>
                <a:gridCol w="1771397"/>
                <a:gridCol w="1771397"/>
                <a:gridCol w="17713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Function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Quantity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Price/item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Price 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5793+FPGA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Gen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16 518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29 071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5772AC+FPGA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Fast </a:t>
                      </a:r>
                      <a:r>
                        <a:rPr lang="en-GB" dirty="0" err="1" smtClean="0"/>
                        <a:t>Acq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r>
                        <a:rPr lang="en-GB" baseline="0" dirty="0" smtClean="0"/>
                        <a:t> 732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41 296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5761+FPGA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Slow </a:t>
                      </a:r>
                      <a:r>
                        <a:rPr lang="en-GB" dirty="0" err="1" smtClean="0"/>
                        <a:t>Acq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</a:t>
                      </a:r>
                      <a:r>
                        <a:rPr lang="en-GB" dirty="0" smtClean="0"/>
                        <a:t>(2xAC </a:t>
                      </a:r>
                      <a:r>
                        <a:rPr lang="en-GB" dirty="0" smtClean="0"/>
                        <a:t>2xDC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10 290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36220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5160 4ch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Acq</a:t>
                      </a:r>
                      <a:r>
                        <a:rPr lang="en-GB" baseline="0" dirty="0" smtClean="0"/>
                        <a:t> FC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13 389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11 782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6583+FPGA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Trig+Interlock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r>
                        <a:rPr lang="en-GB" baseline="0" dirty="0" smtClean="0"/>
                        <a:t> 215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6 349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8432/8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RS232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568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8433/4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RS485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6363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Vac</a:t>
                      </a:r>
                      <a:r>
                        <a:rPr lang="en-GB" baseline="0" dirty="0" smtClean="0"/>
                        <a:t> + more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1 727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r>
                        <a:rPr lang="en-GB" baseline="0" dirty="0" smtClean="0"/>
                        <a:t> 520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127 424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Parts list + Pricing: PXI Crate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15124" y="5777442"/>
            <a:ext cx="796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Components displayed for 2 testing slots (i.e. half of the total)</a:t>
            </a:r>
          </a:p>
        </p:txBody>
      </p:sp>
    </p:spTree>
    <p:extLst>
      <p:ext uri="{BB962C8B-B14F-4D97-AF65-F5344CB8AC3E}">
        <p14:creationId xmlns:p14="http://schemas.microsoft.com/office/powerpoint/2010/main" val="23347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Group 245"/>
          <p:cNvGrpSpPr/>
          <p:nvPr/>
        </p:nvGrpSpPr>
        <p:grpSpPr>
          <a:xfrm>
            <a:off x="3988442" y="889556"/>
            <a:ext cx="5048054" cy="3091956"/>
            <a:chOff x="2537682" y="625076"/>
            <a:chExt cx="5048054" cy="3091956"/>
          </a:xfrm>
        </p:grpSpPr>
        <p:cxnSp>
          <p:nvCxnSpPr>
            <p:cNvPr id="33" name="Straight Connector 32"/>
            <p:cNvCxnSpPr/>
            <p:nvPr/>
          </p:nvCxnSpPr>
          <p:spPr>
            <a:xfrm flipH="1">
              <a:off x="3466508" y="2896722"/>
              <a:ext cx="1063503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3473596" y="2372848"/>
              <a:ext cx="1063503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3626392" y="2027203"/>
              <a:ext cx="615727" cy="442853"/>
              <a:chOff x="3061827" y="1092328"/>
              <a:chExt cx="667037" cy="442853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3061827" y="1340768"/>
                <a:ext cx="66703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Block Arc 20"/>
              <p:cNvSpPr/>
              <p:nvPr/>
            </p:nvSpPr>
            <p:spPr>
              <a:xfrm flipV="1">
                <a:off x="3101719" y="1092328"/>
                <a:ext cx="584761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Hexagon 23"/>
            <p:cNvSpPr/>
            <p:nvPr/>
          </p:nvSpPr>
          <p:spPr>
            <a:xfrm>
              <a:off x="4355976" y="2190767"/>
              <a:ext cx="398814" cy="815140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3476984" y="1907569"/>
              <a:ext cx="0" cy="48004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3473596" y="2896723"/>
              <a:ext cx="3388" cy="46300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4633461" y="2336398"/>
              <a:ext cx="2386811" cy="1177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Group 82"/>
            <p:cNvGrpSpPr/>
            <p:nvPr/>
          </p:nvGrpSpPr>
          <p:grpSpPr>
            <a:xfrm>
              <a:off x="5348007" y="2007772"/>
              <a:ext cx="592145" cy="279640"/>
              <a:chOff x="5845968" y="1874320"/>
              <a:chExt cx="998909" cy="422618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5845968" y="1874320"/>
                <a:ext cx="475184" cy="42210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6369693" y="1874835"/>
                <a:ext cx="475184" cy="42210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3" name="TextBox 172"/>
            <p:cNvSpPr txBox="1"/>
            <p:nvPr/>
          </p:nvSpPr>
          <p:spPr>
            <a:xfrm>
              <a:off x="2537682" y="625076"/>
              <a:ext cx="1406154" cy="307777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10 </a:t>
              </a:r>
              <a:r>
                <a:rPr lang="en-GB" sz="1400" dirty="0" err="1" smtClean="0"/>
                <a:t>mW</a:t>
              </a:r>
              <a:r>
                <a:rPr lang="en-GB" sz="1400" dirty="0" smtClean="0"/>
                <a:t> amplifier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5148064" y="943615"/>
              <a:ext cx="1123120" cy="52322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RF pulse compressor</a:t>
              </a:r>
              <a:endParaRPr lang="en-GB" sz="1400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926527" y="3205835"/>
              <a:ext cx="1120756" cy="307777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Co-</a:t>
              </a:r>
              <a:r>
                <a:rPr lang="en-GB" sz="1400" dirty="0" err="1" smtClean="0"/>
                <a:t>ax</a:t>
              </a:r>
              <a:r>
                <a:rPr lang="en-GB" sz="1400" dirty="0" smtClean="0"/>
                <a:t> Hybrid</a:t>
              </a:r>
              <a:endParaRPr lang="en-GB" sz="1400" dirty="0"/>
            </a:p>
          </p:txBody>
        </p:sp>
        <p:cxnSp>
          <p:nvCxnSpPr>
            <p:cNvPr id="182" name="Straight Arrow Connector 181"/>
            <p:cNvCxnSpPr/>
            <p:nvPr/>
          </p:nvCxnSpPr>
          <p:spPr>
            <a:xfrm>
              <a:off x="2771800" y="1171384"/>
              <a:ext cx="0" cy="501108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 flipV="1">
              <a:off x="4171940" y="1801099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>
              <a:stCxn id="178" idx="2"/>
            </p:cNvCxnSpPr>
            <p:nvPr/>
          </p:nvCxnSpPr>
          <p:spPr>
            <a:xfrm flipH="1">
              <a:off x="5631502" y="1466835"/>
              <a:ext cx="78122" cy="55945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/>
            <p:cNvCxnSpPr>
              <a:stCxn id="180" idx="0"/>
              <a:endCxn id="24" idx="0"/>
            </p:cNvCxnSpPr>
            <p:nvPr/>
          </p:nvCxnSpPr>
          <p:spPr>
            <a:xfrm flipH="1" flipV="1">
              <a:off x="4754790" y="2598337"/>
              <a:ext cx="732115" cy="60749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flipH="1">
              <a:off x="4530011" y="2908700"/>
              <a:ext cx="2490261" cy="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Flowchart: Stored Data 183"/>
            <p:cNvSpPr/>
            <p:nvPr/>
          </p:nvSpPr>
          <p:spPr>
            <a:xfrm flipH="1" flipV="1">
              <a:off x="6898694" y="2230310"/>
              <a:ext cx="545369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Flowchart: Stored Data 185"/>
            <p:cNvSpPr/>
            <p:nvPr/>
          </p:nvSpPr>
          <p:spPr>
            <a:xfrm flipH="1" flipV="1">
              <a:off x="6898693" y="2803373"/>
              <a:ext cx="545369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Isosceles Triangle 202"/>
            <p:cNvSpPr/>
            <p:nvPr/>
          </p:nvSpPr>
          <p:spPr>
            <a:xfrm rot="5400000">
              <a:off x="2489416" y="3109673"/>
              <a:ext cx="691294" cy="465282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8" name="Straight Connector 207"/>
            <p:cNvCxnSpPr/>
            <p:nvPr/>
          </p:nvCxnSpPr>
          <p:spPr>
            <a:xfrm flipH="1">
              <a:off x="3027510" y="3341794"/>
              <a:ext cx="447963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flipH="1">
              <a:off x="3029021" y="1916534"/>
              <a:ext cx="447963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Isosceles Triangle 200"/>
            <p:cNvSpPr/>
            <p:nvPr/>
          </p:nvSpPr>
          <p:spPr>
            <a:xfrm rot="5400000">
              <a:off x="2516292" y="1680942"/>
              <a:ext cx="691294" cy="465282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6793531" y="2445383"/>
              <a:ext cx="792205" cy="307777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RF loads</a:t>
              </a:r>
              <a:endParaRPr lang="en-GB" sz="1400" dirty="0"/>
            </a:p>
          </p:txBody>
        </p:sp>
        <p:grpSp>
          <p:nvGrpSpPr>
            <p:cNvPr id="214" name="Group 213"/>
            <p:cNvGrpSpPr/>
            <p:nvPr/>
          </p:nvGrpSpPr>
          <p:grpSpPr>
            <a:xfrm rot="10800000">
              <a:off x="3625241" y="2811494"/>
              <a:ext cx="615727" cy="442853"/>
              <a:chOff x="3061827" y="1092328"/>
              <a:chExt cx="667037" cy="442853"/>
            </a:xfrm>
          </p:grpSpPr>
          <p:sp>
            <p:nvSpPr>
              <p:cNvPr id="216" name="Rounded Rectangle 215"/>
              <p:cNvSpPr/>
              <p:nvPr/>
            </p:nvSpPr>
            <p:spPr>
              <a:xfrm>
                <a:off x="3061827" y="1340768"/>
                <a:ext cx="66703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Block Arc 216"/>
              <p:cNvSpPr/>
              <p:nvPr/>
            </p:nvSpPr>
            <p:spPr>
              <a:xfrm flipV="1">
                <a:off x="3101719" y="1092328"/>
                <a:ext cx="584761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8" name="Group 217"/>
            <p:cNvGrpSpPr/>
            <p:nvPr/>
          </p:nvGrpSpPr>
          <p:grpSpPr>
            <a:xfrm>
              <a:off x="6084168" y="2002530"/>
              <a:ext cx="615727" cy="442853"/>
              <a:chOff x="3061827" y="1092328"/>
              <a:chExt cx="667037" cy="442853"/>
            </a:xfrm>
          </p:grpSpPr>
          <p:sp>
            <p:nvSpPr>
              <p:cNvPr id="219" name="Rounded Rectangle 218"/>
              <p:cNvSpPr/>
              <p:nvPr/>
            </p:nvSpPr>
            <p:spPr>
              <a:xfrm>
                <a:off x="3061827" y="1340768"/>
                <a:ext cx="66703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Block Arc 219"/>
              <p:cNvSpPr/>
              <p:nvPr/>
            </p:nvSpPr>
            <p:spPr>
              <a:xfrm flipV="1">
                <a:off x="3101719" y="1092328"/>
                <a:ext cx="584761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1" name="Group 220"/>
            <p:cNvGrpSpPr/>
            <p:nvPr/>
          </p:nvGrpSpPr>
          <p:grpSpPr>
            <a:xfrm rot="10800000">
              <a:off x="6083017" y="2786821"/>
              <a:ext cx="615727" cy="442853"/>
              <a:chOff x="3061827" y="1092328"/>
              <a:chExt cx="667037" cy="442853"/>
            </a:xfrm>
          </p:grpSpPr>
          <p:sp>
            <p:nvSpPr>
              <p:cNvPr id="222" name="Rounded Rectangle 221"/>
              <p:cNvSpPr/>
              <p:nvPr/>
            </p:nvSpPr>
            <p:spPr>
              <a:xfrm>
                <a:off x="3061827" y="1340768"/>
                <a:ext cx="66703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Block Arc 222"/>
              <p:cNvSpPr/>
              <p:nvPr/>
            </p:nvSpPr>
            <p:spPr>
              <a:xfrm flipV="1">
                <a:off x="3101719" y="1092328"/>
                <a:ext cx="584761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24" name="Straight Arrow Connector 223"/>
            <p:cNvCxnSpPr/>
            <p:nvPr/>
          </p:nvCxnSpPr>
          <p:spPr>
            <a:xfrm flipV="1">
              <a:off x="3707904" y="1801099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Arrow Connector 224"/>
            <p:cNvCxnSpPr/>
            <p:nvPr/>
          </p:nvCxnSpPr>
          <p:spPr>
            <a:xfrm>
              <a:off x="4171940" y="3128223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Arrow Connector 225"/>
            <p:cNvCxnSpPr/>
            <p:nvPr/>
          </p:nvCxnSpPr>
          <p:spPr>
            <a:xfrm>
              <a:off x="3707904" y="3128223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Arrow Connector 226"/>
            <p:cNvCxnSpPr/>
            <p:nvPr/>
          </p:nvCxnSpPr>
          <p:spPr>
            <a:xfrm flipV="1">
              <a:off x="6633925" y="1766578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>
              <a:off x="6633925" y="3093702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TextBox 229"/>
            <p:cNvSpPr txBox="1"/>
            <p:nvPr/>
          </p:nvSpPr>
          <p:spPr>
            <a:xfrm>
              <a:off x="3476984" y="1613332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KREF1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3461814" y="3470811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KREF2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3952117" y="1613332"/>
              <a:ext cx="6813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KLYOUT1</a:t>
              </a:r>
              <a:endParaRPr lang="en-GB" sz="1000" dirty="0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3971432" y="3470811"/>
              <a:ext cx="6813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KLYOUT2</a:t>
              </a:r>
              <a:endParaRPr lang="en-GB" sz="1000" dirty="0"/>
            </a:p>
          </p:txBody>
        </p:sp>
        <p:grpSp>
          <p:nvGrpSpPr>
            <p:cNvPr id="237" name="Group 236"/>
            <p:cNvGrpSpPr/>
            <p:nvPr/>
          </p:nvGrpSpPr>
          <p:grpSpPr>
            <a:xfrm>
              <a:off x="4740018" y="1980915"/>
              <a:ext cx="615727" cy="442853"/>
              <a:chOff x="3061827" y="1092328"/>
              <a:chExt cx="667037" cy="442853"/>
            </a:xfrm>
          </p:grpSpPr>
          <p:sp>
            <p:nvSpPr>
              <p:cNvPr id="238" name="Rounded Rectangle 237"/>
              <p:cNvSpPr/>
              <p:nvPr/>
            </p:nvSpPr>
            <p:spPr>
              <a:xfrm>
                <a:off x="3061827" y="1340768"/>
                <a:ext cx="66703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Block Arc 238"/>
              <p:cNvSpPr/>
              <p:nvPr/>
            </p:nvSpPr>
            <p:spPr>
              <a:xfrm flipV="1">
                <a:off x="3101719" y="1092328"/>
                <a:ext cx="584761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40" name="Straight Arrow Connector 239"/>
            <p:cNvCxnSpPr/>
            <p:nvPr/>
          </p:nvCxnSpPr>
          <p:spPr>
            <a:xfrm flipV="1">
              <a:off x="5289775" y="1744963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242"/>
            <p:cNvSpPr txBox="1"/>
            <p:nvPr/>
          </p:nvSpPr>
          <p:spPr>
            <a:xfrm>
              <a:off x="5076056" y="1572162"/>
              <a:ext cx="6056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PCIN1</a:t>
              </a:r>
              <a:endParaRPr lang="en-GB" sz="1000" dirty="0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6444208" y="1567936"/>
              <a:ext cx="6056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TRA1</a:t>
              </a:r>
              <a:endParaRPr lang="en-GB" sz="1000" dirty="0"/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6410936" y="3429000"/>
              <a:ext cx="6813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TRA2</a:t>
              </a:r>
              <a:endParaRPr lang="en-GB" sz="1000" dirty="0"/>
            </a:p>
          </p:txBody>
        </p:sp>
        <p:cxnSp>
          <p:nvCxnSpPr>
            <p:cNvPr id="318" name="Straight Arrow Connector 317"/>
            <p:cNvCxnSpPr/>
            <p:nvPr/>
          </p:nvCxnSpPr>
          <p:spPr>
            <a:xfrm flipV="1">
              <a:off x="4813804" y="1731940"/>
              <a:ext cx="0" cy="36328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9" name="TextBox 318"/>
            <p:cNvSpPr txBox="1"/>
            <p:nvPr/>
          </p:nvSpPr>
          <p:spPr>
            <a:xfrm>
              <a:off x="4550982" y="1561257"/>
              <a:ext cx="628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PCREF1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4964268" y="2445383"/>
              <a:ext cx="1156490" cy="307777"/>
            </a:xfrm>
            <a:prstGeom prst="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WG network</a:t>
              </a:r>
              <a:endParaRPr lang="en-GB" sz="1400" dirty="0"/>
            </a:p>
          </p:txBody>
        </p:sp>
        <p:cxnSp>
          <p:nvCxnSpPr>
            <p:cNvPr id="493" name="Straight Arrow Connector 492"/>
            <p:cNvCxnSpPr>
              <a:stCxn id="492" idx="2"/>
            </p:cNvCxnSpPr>
            <p:nvPr/>
          </p:nvCxnSpPr>
          <p:spPr>
            <a:xfrm flipH="1">
              <a:off x="5372011" y="2753160"/>
              <a:ext cx="170502" cy="155541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8" name="TextBox 247"/>
          <p:cNvSpPr txBox="1"/>
          <p:nvPr/>
        </p:nvSpPr>
        <p:spPr>
          <a:xfrm>
            <a:off x="1045525" y="3956431"/>
            <a:ext cx="1472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PXI CRATE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03" name="TextBox 302"/>
          <p:cNvSpPr txBox="1"/>
          <p:nvPr/>
        </p:nvSpPr>
        <p:spPr>
          <a:xfrm>
            <a:off x="1219695" y="4207992"/>
            <a:ext cx="166920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RFSG 1 (IQ gen. &amp; VM)</a:t>
            </a:r>
            <a:endParaRPr lang="en-GB" sz="1200" dirty="0"/>
          </a:p>
        </p:txBody>
      </p:sp>
      <p:sp>
        <p:nvSpPr>
          <p:cNvPr id="304" name="TextBox 303"/>
          <p:cNvSpPr txBox="1"/>
          <p:nvPr/>
        </p:nvSpPr>
        <p:spPr>
          <a:xfrm>
            <a:off x="1219695" y="4556999"/>
            <a:ext cx="166920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RFSG 2 (IQ gen. &amp; VM)</a:t>
            </a:r>
            <a:endParaRPr lang="en-GB" sz="1200" dirty="0"/>
          </a:p>
        </p:txBody>
      </p:sp>
      <p:sp>
        <p:nvSpPr>
          <p:cNvPr id="305" name="TextBox 304"/>
          <p:cNvSpPr txBox="1"/>
          <p:nvPr/>
        </p:nvSpPr>
        <p:spPr>
          <a:xfrm>
            <a:off x="1219695" y="4910258"/>
            <a:ext cx="166920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1.6 GSPS ADC x5</a:t>
            </a:r>
            <a:endParaRPr lang="en-GB" sz="1200" dirty="0"/>
          </a:p>
        </p:txBody>
      </p:sp>
      <p:sp>
        <p:nvSpPr>
          <p:cNvPr id="311" name="TextBox 310"/>
          <p:cNvSpPr txBox="1"/>
          <p:nvPr/>
        </p:nvSpPr>
        <p:spPr>
          <a:xfrm>
            <a:off x="1219695" y="5252344"/>
            <a:ext cx="166920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250 MSPS ADC x1 (4ch.)</a:t>
            </a:r>
            <a:endParaRPr lang="en-GB" sz="1200" dirty="0"/>
          </a:p>
        </p:txBody>
      </p:sp>
      <p:sp>
        <p:nvSpPr>
          <p:cNvPr id="322" name="TextBox 321"/>
          <p:cNvSpPr txBox="1"/>
          <p:nvPr/>
        </p:nvSpPr>
        <p:spPr>
          <a:xfrm>
            <a:off x="993087" y="1516703"/>
            <a:ext cx="1472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/>
                </a:solidFill>
              </a:rPr>
              <a:t>LLRF CRATE</a:t>
            </a:r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1135946" y="2468535"/>
            <a:ext cx="1701764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LO PLL 2.4 GHz</a:t>
            </a:r>
            <a:endParaRPr lang="en-GB" sz="1200" dirty="0"/>
          </a:p>
        </p:txBody>
      </p:sp>
      <p:sp>
        <p:nvSpPr>
          <p:cNvPr id="324" name="TextBox 323"/>
          <p:cNvSpPr txBox="1"/>
          <p:nvPr/>
        </p:nvSpPr>
        <p:spPr>
          <a:xfrm>
            <a:off x="1134697" y="2117271"/>
            <a:ext cx="1701764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LO PLL 2.9 GHz</a:t>
            </a:r>
            <a:endParaRPr lang="en-GB" sz="1200" dirty="0"/>
          </a:p>
        </p:txBody>
      </p:sp>
      <p:sp>
        <p:nvSpPr>
          <p:cNvPr id="325" name="TextBox 324"/>
          <p:cNvSpPr txBox="1"/>
          <p:nvPr/>
        </p:nvSpPr>
        <p:spPr>
          <a:xfrm>
            <a:off x="1134695" y="2812616"/>
            <a:ext cx="1701764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Up mixing Stage1 (Gen.)</a:t>
            </a:r>
            <a:endParaRPr lang="en-GB" sz="1200" dirty="0"/>
          </a:p>
        </p:txBody>
      </p:sp>
      <p:sp>
        <p:nvSpPr>
          <p:cNvPr id="329" name="TextBox 328"/>
          <p:cNvSpPr txBox="1"/>
          <p:nvPr/>
        </p:nvSpPr>
        <p:spPr>
          <a:xfrm>
            <a:off x="1135944" y="3167224"/>
            <a:ext cx="1701764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Up mixing Stage2 (Gen.)</a:t>
            </a:r>
            <a:endParaRPr lang="en-GB" sz="1200" dirty="0"/>
          </a:p>
        </p:txBody>
      </p:sp>
      <p:sp>
        <p:nvSpPr>
          <p:cNvPr id="330" name="TextBox 329"/>
          <p:cNvSpPr txBox="1"/>
          <p:nvPr/>
        </p:nvSpPr>
        <p:spPr>
          <a:xfrm>
            <a:off x="1134695" y="1786835"/>
            <a:ext cx="1701764" cy="27699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Down mixing Stage (Aq.)</a:t>
            </a:r>
            <a:endParaRPr lang="en-GB" sz="1200" dirty="0"/>
          </a:p>
        </p:txBody>
      </p:sp>
      <p:cxnSp>
        <p:nvCxnSpPr>
          <p:cNvPr id="115" name="Elbow Connector 114"/>
          <p:cNvCxnSpPr>
            <a:stCxn id="323" idx="1"/>
            <a:endCxn id="303" idx="1"/>
          </p:cNvCxnSpPr>
          <p:nvPr/>
        </p:nvCxnSpPr>
        <p:spPr>
          <a:xfrm rot="10800000" flipH="1" flipV="1">
            <a:off x="1135945" y="2607034"/>
            <a:ext cx="83749" cy="1739457"/>
          </a:xfrm>
          <a:prstGeom prst="bentConnector3">
            <a:avLst>
              <a:gd name="adj1" fmla="val -7621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Elbow Connector 326"/>
          <p:cNvCxnSpPr>
            <a:stCxn id="303" idx="1"/>
            <a:endCxn id="304" idx="1"/>
          </p:cNvCxnSpPr>
          <p:nvPr/>
        </p:nvCxnSpPr>
        <p:spPr>
          <a:xfrm rot="10800000" flipV="1">
            <a:off x="1219695" y="4346491"/>
            <a:ext cx="12700" cy="349007"/>
          </a:xfrm>
          <a:prstGeom prst="bentConnector3">
            <a:avLst>
              <a:gd name="adj1" fmla="val 2361039"/>
            </a:avLst>
          </a:prstGeom>
          <a:ln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Elbow Connector 331"/>
          <p:cNvCxnSpPr>
            <a:stCxn id="325" idx="1"/>
            <a:endCxn id="303" idx="3"/>
          </p:cNvCxnSpPr>
          <p:nvPr/>
        </p:nvCxnSpPr>
        <p:spPr>
          <a:xfrm rot="10800000" flipH="1" flipV="1">
            <a:off x="1134694" y="2951116"/>
            <a:ext cx="1754203" cy="1395376"/>
          </a:xfrm>
          <a:prstGeom prst="bentConnector5">
            <a:avLst>
              <a:gd name="adj1" fmla="val -24202"/>
              <a:gd name="adj2" fmla="val 66595"/>
              <a:gd name="adj3" fmla="val 110663"/>
            </a:avLst>
          </a:prstGeom>
          <a:ln>
            <a:head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7" name="Elbow Connector 336"/>
          <p:cNvCxnSpPr>
            <a:stCxn id="329" idx="1"/>
            <a:endCxn id="304" idx="3"/>
          </p:cNvCxnSpPr>
          <p:nvPr/>
        </p:nvCxnSpPr>
        <p:spPr>
          <a:xfrm rot="10800000" flipH="1" flipV="1">
            <a:off x="1135944" y="3305723"/>
            <a:ext cx="1752954" cy="1389775"/>
          </a:xfrm>
          <a:prstGeom prst="bentConnector5">
            <a:avLst>
              <a:gd name="adj1" fmla="val -11348"/>
              <a:gd name="adj2" fmla="val 27784"/>
              <a:gd name="adj3" fmla="val 120832"/>
            </a:avLst>
          </a:prstGeom>
          <a:ln>
            <a:head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3" name="Elbow Connector 342"/>
          <p:cNvCxnSpPr>
            <a:stCxn id="325" idx="3"/>
            <a:endCxn id="201" idx="3"/>
          </p:cNvCxnSpPr>
          <p:nvPr/>
        </p:nvCxnSpPr>
        <p:spPr>
          <a:xfrm flipV="1">
            <a:off x="2836459" y="2178063"/>
            <a:ext cx="1243599" cy="773053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6" name="Elbow Connector 345"/>
          <p:cNvCxnSpPr>
            <a:stCxn id="329" idx="3"/>
            <a:endCxn id="203" idx="3"/>
          </p:cNvCxnSpPr>
          <p:nvPr/>
        </p:nvCxnSpPr>
        <p:spPr>
          <a:xfrm>
            <a:off x="2837708" y="3305724"/>
            <a:ext cx="1215474" cy="301070"/>
          </a:xfrm>
          <a:prstGeom prst="bentConnector3">
            <a:avLst>
              <a:gd name="adj1" fmla="val 50000"/>
            </a:avLst>
          </a:prstGeom>
          <a:ln>
            <a:headEnd type="none"/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59" name="Group 358"/>
          <p:cNvGrpSpPr/>
          <p:nvPr/>
        </p:nvGrpSpPr>
        <p:grpSpPr>
          <a:xfrm>
            <a:off x="3852364" y="4972965"/>
            <a:ext cx="2388845" cy="547404"/>
            <a:chOff x="489031" y="906168"/>
            <a:chExt cx="1838685" cy="547404"/>
          </a:xfrm>
        </p:grpSpPr>
        <p:sp>
          <p:nvSpPr>
            <p:cNvPr id="361" name="TextBox 360"/>
            <p:cNvSpPr txBox="1"/>
            <p:nvPr/>
          </p:nvSpPr>
          <p:spPr>
            <a:xfrm>
              <a:off x="489031" y="906168"/>
              <a:ext cx="14728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chemeClr val="accent3"/>
                  </a:solidFill>
                </a:rPr>
                <a:t>Diode/Log detector CRATE</a:t>
              </a:r>
              <a:endParaRPr lang="en-GB" sz="1200" dirty="0">
                <a:solidFill>
                  <a:schemeClr val="accent3"/>
                </a:solidFill>
              </a:endParaRPr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625952" y="1176573"/>
              <a:ext cx="1701764" cy="276999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Diode/log detectors x4/x8</a:t>
              </a:r>
              <a:endParaRPr lang="en-GB" sz="1200" dirty="0"/>
            </a:p>
          </p:txBody>
        </p:sp>
      </p:grpSp>
      <p:sp>
        <p:nvSpPr>
          <p:cNvPr id="379" name="TextBox 378"/>
          <p:cNvSpPr txBox="1"/>
          <p:nvPr/>
        </p:nvSpPr>
        <p:spPr>
          <a:xfrm>
            <a:off x="3402162" y="1977572"/>
            <a:ext cx="681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12 GHz</a:t>
            </a:r>
            <a:endParaRPr lang="en-GB" sz="1000" dirty="0"/>
          </a:p>
        </p:txBody>
      </p:sp>
      <p:sp>
        <p:nvSpPr>
          <p:cNvPr id="380" name="TextBox 379"/>
          <p:cNvSpPr txBox="1"/>
          <p:nvPr/>
        </p:nvSpPr>
        <p:spPr>
          <a:xfrm>
            <a:off x="3421693" y="3413426"/>
            <a:ext cx="681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12 GHz</a:t>
            </a:r>
            <a:endParaRPr lang="en-GB" sz="1000" dirty="0"/>
          </a:p>
        </p:txBody>
      </p:sp>
      <p:sp>
        <p:nvSpPr>
          <p:cNvPr id="381" name="TextBox 380"/>
          <p:cNvSpPr txBox="1"/>
          <p:nvPr/>
        </p:nvSpPr>
        <p:spPr>
          <a:xfrm>
            <a:off x="1797261" y="3690330"/>
            <a:ext cx="681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2.4 GHz</a:t>
            </a:r>
            <a:endParaRPr lang="en-GB" sz="1000" dirty="0"/>
          </a:p>
        </p:txBody>
      </p:sp>
      <p:sp>
        <p:nvSpPr>
          <p:cNvPr id="384" name="TextBox 383"/>
          <p:cNvSpPr txBox="1"/>
          <p:nvPr/>
        </p:nvSpPr>
        <p:spPr>
          <a:xfrm>
            <a:off x="1803199" y="3510538"/>
            <a:ext cx="681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2.4 GHz</a:t>
            </a:r>
            <a:endParaRPr lang="en-GB" sz="1000" dirty="0"/>
          </a:p>
        </p:txBody>
      </p:sp>
      <p:cxnSp>
        <p:nvCxnSpPr>
          <p:cNvPr id="386" name="Elbow Connector 385"/>
          <p:cNvCxnSpPr>
            <a:stCxn id="324" idx="3"/>
            <a:endCxn id="330" idx="3"/>
          </p:cNvCxnSpPr>
          <p:nvPr/>
        </p:nvCxnSpPr>
        <p:spPr>
          <a:xfrm flipH="1" flipV="1">
            <a:off x="2836459" y="1925335"/>
            <a:ext cx="2" cy="330436"/>
          </a:xfrm>
          <a:prstGeom prst="bentConnector3">
            <a:avLst>
              <a:gd name="adj1" fmla="val -11430000000"/>
            </a:avLst>
          </a:prstGeom>
          <a:ln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TextBox 389"/>
          <p:cNvSpPr txBox="1"/>
          <p:nvPr/>
        </p:nvSpPr>
        <p:spPr>
          <a:xfrm>
            <a:off x="2133517" y="1178405"/>
            <a:ext cx="854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12 GHz FAST Signals (x5)</a:t>
            </a:r>
            <a:endParaRPr lang="en-GB" sz="1000" dirty="0"/>
          </a:p>
        </p:txBody>
      </p:sp>
      <p:cxnSp>
        <p:nvCxnSpPr>
          <p:cNvPr id="391" name="Straight Arrow Connector 390"/>
          <p:cNvCxnSpPr/>
          <p:nvPr/>
        </p:nvCxnSpPr>
        <p:spPr>
          <a:xfrm flipH="1">
            <a:off x="2232043" y="1519459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3" name="Straight Arrow Connector 392"/>
          <p:cNvCxnSpPr/>
          <p:nvPr/>
        </p:nvCxnSpPr>
        <p:spPr>
          <a:xfrm flipH="1">
            <a:off x="2383148" y="1526326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4" name="Straight Arrow Connector 393"/>
          <p:cNvCxnSpPr/>
          <p:nvPr/>
        </p:nvCxnSpPr>
        <p:spPr>
          <a:xfrm flipH="1">
            <a:off x="2517853" y="1526326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5" name="Straight Arrow Connector 394"/>
          <p:cNvCxnSpPr/>
          <p:nvPr/>
        </p:nvCxnSpPr>
        <p:spPr>
          <a:xfrm flipH="1">
            <a:off x="2658226" y="1526326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6" name="Straight Arrow Connector 395"/>
          <p:cNvCxnSpPr/>
          <p:nvPr/>
        </p:nvCxnSpPr>
        <p:spPr>
          <a:xfrm flipH="1">
            <a:off x="2778407" y="1528802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3" name="TextBox 402"/>
          <p:cNvSpPr txBox="1"/>
          <p:nvPr/>
        </p:nvSpPr>
        <p:spPr>
          <a:xfrm>
            <a:off x="5685634" y="4500146"/>
            <a:ext cx="8543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12 GHz SLOW Signals (x3)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404" name="Straight Arrow Connector 403"/>
          <p:cNvCxnSpPr/>
          <p:nvPr/>
        </p:nvCxnSpPr>
        <p:spPr>
          <a:xfrm flipH="1">
            <a:off x="5852233" y="4984850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5" name="Straight Arrow Connector 404"/>
          <p:cNvCxnSpPr/>
          <p:nvPr/>
        </p:nvCxnSpPr>
        <p:spPr>
          <a:xfrm flipH="1">
            <a:off x="5992606" y="4984850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/>
          <p:nvPr/>
        </p:nvCxnSpPr>
        <p:spPr>
          <a:xfrm flipH="1">
            <a:off x="6112787" y="4987326"/>
            <a:ext cx="1251" cy="26737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1" name="Elbow Connector 420"/>
          <p:cNvCxnSpPr>
            <a:stCxn id="330" idx="1"/>
            <a:endCxn id="305" idx="1"/>
          </p:cNvCxnSpPr>
          <p:nvPr/>
        </p:nvCxnSpPr>
        <p:spPr>
          <a:xfrm rot="10800000" flipH="1" flipV="1">
            <a:off x="1134695" y="1925334"/>
            <a:ext cx="85000" cy="3123423"/>
          </a:xfrm>
          <a:prstGeom prst="bentConnector3">
            <a:avLst>
              <a:gd name="adj1" fmla="val -1065286"/>
            </a:avLst>
          </a:prstGeom>
          <a:ln w="41275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Elbow Connector 424"/>
          <p:cNvCxnSpPr>
            <a:stCxn id="362" idx="1"/>
            <a:endCxn id="311" idx="3"/>
          </p:cNvCxnSpPr>
          <p:nvPr/>
        </p:nvCxnSpPr>
        <p:spPr>
          <a:xfrm rot="10800000" flipV="1">
            <a:off x="2888898" y="5381870"/>
            <a:ext cx="1141356" cy="8974"/>
          </a:xfrm>
          <a:prstGeom prst="bentConnector3">
            <a:avLst>
              <a:gd name="adj1" fmla="val 50000"/>
            </a:avLst>
          </a:prstGeom>
          <a:ln w="41275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TextBox 427"/>
          <p:cNvSpPr txBox="1"/>
          <p:nvPr/>
        </p:nvSpPr>
        <p:spPr>
          <a:xfrm>
            <a:off x="177872" y="1724560"/>
            <a:ext cx="8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400 MHz IF (x5)</a:t>
            </a:r>
            <a:endParaRPr lang="en-GB" sz="1000" dirty="0"/>
          </a:p>
        </p:txBody>
      </p:sp>
      <p:sp>
        <p:nvSpPr>
          <p:cNvPr id="433" name="TextBox 432"/>
          <p:cNvSpPr txBox="1"/>
          <p:nvPr/>
        </p:nvSpPr>
        <p:spPr>
          <a:xfrm>
            <a:off x="3087319" y="5181815"/>
            <a:ext cx="899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DC coupled 50 MHz (x3)</a:t>
            </a:r>
            <a:endParaRPr lang="en-GB" sz="1000" dirty="0"/>
          </a:p>
        </p:txBody>
      </p:sp>
      <p:sp>
        <p:nvSpPr>
          <p:cNvPr id="435" name="TextBox 434"/>
          <p:cNvSpPr txBox="1"/>
          <p:nvPr/>
        </p:nvSpPr>
        <p:spPr>
          <a:xfrm>
            <a:off x="1219695" y="6133946"/>
            <a:ext cx="7588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PXI and LLRF crates are locked by 10</a:t>
            </a:r>
            <a:r>
              <a:rPr lang="en-GB" dirty="0"/>
              <a:t> </a:t>
            </a:r>
            <a:r>
              <a:rPr lang="en-GB" dirty="0" smtClean="0"/>
              <a:t>MHz reference </a:t>
            </a:r>
            <a:endParaRPr lang="en-GB" dirty="0"/>
          </a:p>
        </p:txBody>
      </p:sp>
      <p:pic>
        <p:nvPicPr>
          <p:cNvPr id="100" name="Picture 2" descr="C:\Photos from iPhone\2013-10-10\0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4074" y="3981512"/>
            <a:ext cx="1722832" cy="254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Title 1"/>
          <p:cNvSpPr txBox="1">
            <a:spLocks/>
          </p:cNvSpPr>
          <p:nvPr/>
        </p:nvSpPr>
        <p:spPr>
          <a:xfrm>
            <a:off x="467544" y="15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Two RF sources + Pulse Compressor</a:t>
            </a:r>
          </a:p>
        </p:txBody>
      </p:sp>
    </p:spTree>
    <p:extLst>
      <p:ext uri="{BB962C8B-B14F-4D97-AF65-F5344CB8AC3E}">
        <p14:creationId xmlns:p14="http://schemas.microsoft.com/office/powerpoint/2010/main" val="402947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Users\b\bwooley\Desktop\xbox3llrftestfinish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0146" y="3577138"/>
            <a:ext cx="5383979" cy="32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68760"/>
            <a:ext cx="4893205" cy="325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29"/>
          <p:cNvSpPr>
            <a:spLocks noChangeAspect="1" noChangeArrowheads="1"/>
          </p:cNvSpPr>
          <p:nvPr/>
        </p:nvSpPr>
        <p:spPr bwMode="auto">
          <a:xfrm flipH="1">
            <a:off x="5436096" y="1266807"/>
            <a:ext cx="2687917" cy="2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Concept of phase switching proved in 2013 with modified version of the Xbox-2 LLRF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Low power hybrid and the Xbox-2 pulse compressor were used.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15776"/>
            <a:ext cx="8229600" cy="1143000"/>
          </a:xfrm>
        </p:spPr>
        <p:txBody>
          <a:bodyPr/>
          <a:lstStyle/>
          <a:p>
            <a:r>
              <a:rPr lang="en-GB" dirty="0" smtClean="0"/>
              <a:t>2 RF source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64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862064"/>
            <a:ext cx="8229600" cy="1143000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3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636"/>
            <a:ext cx="8229600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Xbox-3 original layout.</a:t>
            </a:r>
          </a:p>
          <a:p>
            <a:r>
              <a:rPr lang="en-GB" dirty="0" smtClean="0"/>
              <a:t>Xbox-3 new plan.</a:t>
            </a:r>
          </a:p>
          <a:p>
            <a:r>
              <a:rPr lang="en-GB" dirty="0" smtClean="0"/>
              <a:t>RF channels to be acquired.</a:t>
            </a:r>
          </a:p>
          <a:p>
            <a:r>
              <a:rPr lang="en-GB" dirty="0" smtClean="0"/>
              <a:t>LLRF systems needed.</a:t>
            </a:r>
          </a:p>
          <a:p>
            <a:r>
              <a:rPr lang="en-GB" dirty="0" smtClean="0"/>
              <a:t>Components and pricing.</a:t>
            </a:r>
          </a:p>
          <a:p>
            <a:r>
              <a:rPr lang="en-GB" dirty="0" smtClean="0"/>
              <a:t>Experimental verification and results.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11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ern.ch\dfs\Users\c\ceymin\Desktop\XBOX3 mars 2014\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/>
          <a:stretch/>
        </p:blipFill>
        <p:spPr bwMode="auto">
          <a:xfrm>
            <a:off x="259676" y="908721"/>
            <a:ext cx="8701874" cy="564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6689" y="2132856"/>
            <a:ext cx="33906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dirty="0" smtClean="0"/>
              <a:t>3D </a:t>
            </a:r>
            <a:r>
              <a:rPr lang="en-GB" altLang="en-US" dirty="0"/>
              <a:t>layout/integration of XBOX3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459" y="141976"/>
            <a:ext cx="7931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XBOX3 is a ‘clever’ way to convert the high rep. rate into the bigger number of testing slots with high peak power.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964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55224" y="938216"/>
            <a:ext cx="1395847" cy="936104"/>
            <a:chOff x="1640632" y="1412776"/>
            <a:chExt cx="1512168" cy="936104"/>
          </a:xfrm>
        </p:grpSpPr>
        <p:sp>
          <p:nvSpPr>
            <p:cNvPr id="4" name="Rectangle 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75305" y="2378376"/>
            <a:ext cx="1395847" cy="936104"/>
            <a:chOff x="1640632" y="1412776"/>
            <a:chExt cx="1512168" cy="936104"/>
          </a:xfrm>
        </p:grpSpPr>
        <p:sp>
          <p:nvSpPr>
            <p:cNvPr id="9" name="Rectangle 8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75305" y="3789040"/>
            <a:ext cx="1395847" cy="936104"/>
            <a:chOff x="1640632" y="1412776"/>
            <a:chExt cx="1512168" cy="936104"/>
          </a:xfrm>
        </p:grpSpPr>
        <p:sp>
          <p:nvSpPr>
            <p:cNvPr id="13" name="Rectangle 12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4829" y="5198683"/>
            <a:ext cx="1395847" cy="936104"/>
            <a:chOff x="1640632" y="1412776"/>
            <a:chExt cx="1512168" cy="936104"/>
          </a:xfrm>
        </p:grpSpPr>
        <p:sp>
          <p:nvSpPr>
            <p:cNvPr id="17" name="Rectangle 16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/>
          <p:cNvCxnSpPr/>
          <p:nvPr/>
        </p:nvCxnSpPr>
        <p:spPr>
          <a:xfrm flipH="1">
            <a:off x="2140595" y="2383427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147683" y="1859553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583862" y="1513908"/>
            <a:ext cx="332345" cy="442853"/>
            <a:chOff x="3368824" y="1092328"/>
            <a:chExt cx="360040" cy="442853"/>
          </a:xfrm>
        </p:grpSpPr>
        <p:sp>
          <p:nvSpPr>
            <p:cNvPr id="20" name="Rounded Rectangle 1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Block Arc 2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" name="Up Arrow Callout 22"/>
          <p:cNvSpPr/>
          <p:nvPr/>
        </p:nvSpPr>
        <p:spPr>
          <a:xfrm>
            <a:off x="2254631" y="1638128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Hexagon 23"/>
          <p:cNvSpPr/>
          <p:nvPr/>
        </p:nvSpPr>
        <p:spPr>
          <a:xfrm>
            <a:off x="3117845" y="1666331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2615356" y="2033217"/>
            <a:ext cx="332345" cy="442853"/>
            <a:chOff x="3368824" y="1092328"/>
            <a:chExt cx="360040" cy="442853"/>
          </a:xfrm>
        </p:grpSpPr>
        <p:sp>
          <p:nvSpPr>
            <p:cNvPr id="26" name="Rounded Rectangle 25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Block Arc 26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8" name="Up Arrow Callout 27"/>
          <p:cNvSpPr/>
          <p:nvPr/>
        </p:nvSpPr>
        <p:spPr>
          <a:xfrm>
            <a:off x="2286125" y="2157437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1071" y="1394274"/>
            <a:ext cx="0" cy="48004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147683" y="2383428"/>
            <a:ext cx="3388" cy="46300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149377" y="4214581"/>
            <a:ext cx="1376064" cy="1452155"/>
            <a:chOff x="3147281" y="1523186"/>
            <a:chExt cx="1490736" cy="1452155"/>
          </a:xfrm>
        </p:grpSpPr>
        <p:cxnSp>
          <p:nvCxnSpPr>
            <p:cNvPr id="41" name="Straight Connector 40"/>
            <p:cNvCxnSpPr/>
            <p:nvPr/>
          </p:nvCxnSpPr>
          <p:spPr>
            <a:xfrm flipH="1">
              <a:off x="3147281" y="2512340"/>
              <a:ext cx="1152128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3154960" y="1988466"/>
              <a:ext cx="1152128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3627487" y="1642820"/>
              <a:ext cx="360040" cy="442853"/>
              <a:chOff x="3368824" y="1092328"/>
              <a:chExt cx="360040" cy="442853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Block Arc 52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Up Arrow Callout 43"/>
            <p:cNvSpPr/>
            <p:nvPr/>
          </p:nvSpPr>
          <p:spPr>
            <a:xfrm>
              <a:off x="3270820" y="176704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Hexagon 44"/>
            <p:cNvSpPr/>
            <p:nvPr/>
          </p:nvSpPr>
          <p:spPr>
            <a:xfrm>
              <a:off x="4205969" y="1795244"/>
              <a:ext cx="432048" cy="815140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661606" y="2162129"/>
              <a:ext cx="360040" cy="442853"/>
              <a:chOff x="3368824" y="1092328"/>
              <a:chExt cx="360040" cy="442853"/>
            </a:xfrm>
          </p:grpSpPr>
          <p:sp>
            <p:nvSpPr>
              <p:cNvPr id="50" name="Rounded Rectangle 4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Block Arc 5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Up Arrow Callout 46"/>
            <p:cNvSpPr/>
            <p:nvPr/>
          </p:nvSpPr>
          <p:spPr>
            <a:xfrm>
              <a:off x="3304939" y="2286349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3158630" y="1523186"/>
              <a:ext cx="0" cy="48004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154960" y="2512340"/>
              <a:ext cx="3670" cy="46300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Hexagon 53"/>
          <p:cNvSpPr/>
          <p:nvPr/>
        </p:nvSpPr>
        <p:spPr>
          <a:xfrm>
            <a:off x="4419325" y="2207357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Hexagon 54"/>
          <p:cNvSpPr/>
          <p:nvPr/>
        </p:nvSpPr>
        <p:spPr>
          <a:xfrm>
            <a:off x="4432284" y="3900141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>
            <a:stCxn id="69" idx="0"/>
          </p:cNvCxnSpPr>
          <p:nvPr/>
        </p:nvCxnSpPr>
        <p:spPr>
          <a:xfrm flipH="1">
            <a:off x="3368782" y="3709662"/>
            <a:ext cx="605685" cy="97019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3368781" y="2281657"/>
            <a:ext cx="1169790" cy="1810519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435250" y="4582654"/>
            <a:ext cx="1103321" cy="62108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435250" y="1874321"/>
            <a:ext cx="1103321" cy="50910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68"/>
          <p:cNvSpPr/>
          <p:nvPr/>
        </p:nvSpPr>
        <p:spPr>
          <a:xfrm>
            <a:off x="3974467" y="3214362"/>
            <a:ext cx="342900" cy="495300"/>
          </a:xfrm>
          <a:custGeom>
            <a:avLst/>
            <a:gdLst>
              <a:gd name="connsiteX0" fmla="*/ 0 w 371475"/>
              <a:gd name="connsiteY0" fmla="*/ 495300 h 495300"/>
              <a:gd name="connsiteX1" fmla="*/ 57150 w 371475"/>
              <a:gd name="connsiteY1" fmla="*/ 352425 h 495300"/>
              <a:gd name="connsiteX2" fmla="*/ 66675 w 371475"/>
              <a:gd name="connsiteY2" fmla="*/ 238125 h 495300"/>
              <a:gd name="connsiteX3" fmla="*/ 114300 w 371475"/>
              <a:gd name="connsiteY3" fmla="*/ 142875 h 495300"/>
              <a:gd name="connsiteX4" fmla="*/ 190500 w 371475"/>
              <a:gd name="connsiteY4" fmla="*/ 104775 h 495300"/>
              <a:gd name="connsiteX5" fmla="*/ 266700 w 371475"/>
              <a:gd name="connsiteY5" fmla="*/ 66675 h 495300"/>
              <a:gd name="connsiteX6" fmla="*/ 323850 w 371475"/>
              <a:gd name="connsiteY6" fmla="*/ 38100 h 495300"/>
              <a:gd name="connsiteX7" fmla="*/ 371475 w 371475"/>
              <a:gd name="connsiteY7" fmla="*/ 0 h 495300"/>
              <a:gd name="connsiteX8" fmla="*/ 371475 w 371475"/>
              <a:gd name="connsiteY8" fmla="*/ 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1475" h="495300">
                <a:moveTo>
                  <a:pt x="0" y="495300"/>
                </a:moveTo>
                <a:cubicBezTo>
                  <a:pt x="23019" y="445293"/>
                  <a:pt x="46038" y="395287"/>
                  <a:pt x="57150" y="352425"/>
                </a:cubicBezTo>
                <a:cubicBezTo>
                  <a:pt x="68262" y="309563"/>
                  <a:pt x="57150" y="273050"/>
                  <a:pt x="66675" y="238125"/>
                </a:cubicBezTo>
                <a:cubicBezTo>
                  <a:pt x="76200" y="203200"/>
                  <a:pt x="93663" y="165100"/>
                  <a:pt x="114300" y="142875"/>
                </a:cubicBezTo>
                <a:cubicBezTo>
                  <a:pt x="134937" y="120650"/>
                  <a:pt x="190500" y="104775"/>
                  <a:pt x="190500" y="104775"/>
                </a:cubicBezTo>
                <a:lnTo>
                  <a:pt x="266700" y="66675"/>
                </a:lnTo>
                <a:cubicBezTo>
                  <a:pt x="288925" y="55563"/>
                  <a:pt x="306388" y="49212"/>
                  <a:pt x="323850" y="38100"/>
                </a:cubicBezTo>
                <a:cubicBezTo>
                  <a:pt x="341312" y="26988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>
            <a:stCxn id="69" idx="7"/>
          </p:cNvCxnSpPr>
          <p:nvPr/>
        </p:nvCxnSpPr>
        <p:spPr>
          <a:xfrm flipV="1">
            <a:off x="4317367" y="2846428"/>
            <a:ext cx="221204" cy="36793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725018" y="2336398"/>
            <a:ext cx="29045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4725019" y="2910177"/>
            <a:ext cx="34363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4725018" y="4061378"/>
            <a:ext cx="3442898" cy="71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4730629" y="4620452"/>
            <a:ext cx="2905604" cy="985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3794454" y="1874320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770406" y="2799931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3782010" y="3646367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3838902" y="4731435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5292080" y="1988840"/>
            <a:ext cx="608565" cy="278928"/>
            <a:chOff x="5845968" y="1874320"/>
            <a:chExt cx="998909" cy="422618"/>
          </a:xfrm>
        </p:grpSpPr>
        <p:sp>
          <p:nvSpPr>
            <p:cNvPr id="81" name="Oval 80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>
            <a:grpSpLocks noChangeAspect="1"/>
          </p:cNvGrpSpPr>
          <p:nvPr/>
        </p:nvGrpSpPr>
        <p:grpSpPr>
          <a:xfrm>
            <a:off x="5314483" y="2976366"/>
            <a:ext cx="608565" cy="278928"/>
            <a:chOff x="5845968" y="1874320"/>
            <a:chExt cx="998909" cy="422618"/>
          </a:xfrm>
        </p:grpSpPr>
        <p:sp>
          <p:nvSpPr>
            <p:cNvPr id="86" name="Oval 85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>
            <a:grpSpLocks noChangeAspect="1"/>
          </p:cNvGrpSpPr>
          <p:nvPr/>
        </p:nvGrpSpPr>
        <p:grpSpPr>
          <a:xfrm>
            <a:off x="5314483" y="3717032"/>
            <a:ext cx="608565" cy="278928"/>
            <a:chOff x="5845968" y="1874320"/>
            <a:chExt cx="998909" cy="422618"/>
          </a:xfrm>
        </p:grpSpPr>
        <p:sp>
          <p:nvSpPr>
            <p:cNvPr id="89" name="Oval 88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>
            <a:grpSpLocks noChangeAspect="1"/>
          </p:cNvGrpSpPr>
          <p:nvPr/>
        </p:nvGrpSpPr>
        <p:grpSpPr>
          <a:xfrm>
            <a:off x="5329617" y="4691739"/>
            <a:ext cx="608565" cy="278928"/>
            <a:chOff x="5845968" y="1874320"/>
            <a:chExt cx="998909" cy="422618"/>
          </a:xfrm>
        </p:grpSpPr>
        <p:sp>
          <p:nvSpPr>
            <p:cNvPr id="92" name="Oval 91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6" name="Oval 95"/>
          <p:cNvSpPr/>
          <p:nvPr/>
        </p:nvSpPr>
        <p:spPr>
          <a:xfrm>
            <a:off x="5987928" y="2096887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5987928" y="2687611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5981465" y="3839524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5987928" y="4460066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" name="Group 102"/>
          <p:cNvGrpSpPr/>
          <p:nvPr/>
        </p:nvGrpSpPr>
        <p:grpSpPr>
          <a:xfrm>
            <a:off x="6320272" y="1985931"/>
            <a:ext cx="332345" cy="442853"/>
            <a:chOff x="3368824" y="1092328"/>
            <a:chExt cx="360040" cy="442853"/>
          </a:xfrm>
        </p:grpSpPr>
        <p:sp>
          <p:nvSpPr>
            <p:cNvPr id="104" name="Rounded Rectangle 103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Block Arc 104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362986" y="2563054"/>
            <a:ext cx="332345" cy="442853"/>
            <a:chOff x="3368824" y="1092328"/>
            <a:chExt cx="360040" cy="442853"/>
          </a:xfrm>
        </p:grpSpPr>
        <p:sp>
          <p:nvSpPr>
            <p:cNvPr id="107" name="Rounded Rectangle 10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Block Arc 1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320272" y="3715733"/>
            <a:ext cx="332345" cy="442853"/>
            <a:chOff x="3368824" y="1092328"/>
            <a:chExt cx="360040" cy="442853"/>
          </a:xfrm>
        </p:grpSpPr>
        <p:sp>
          <p:nvSpPr>
            <p:cNvPr id="110" name="Rounded Rectangle 10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Block Arc 11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320272" y="4284657"/>
            <a:ext cx="332345" cy="442853"/>
            <a:chOff x="3368824" y="1092328"/>
            <a:chExt cx="360040" cy="442853"/>
          </a:xfrm>
        </p:grpSpPr>
        <p:sp>
          <p:nvSpPr>
            <p:cNvPr id="113" name="Rounded Rectangle 1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Block Arc 1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16" name="Up Arrow Callout 115"/>
          <p:cNvSpPr/>
          <p:nvPr/>
        </p:nvSpPr>
        <p:spPr>
          <a:xfrm>
            <a:off x="6785555" y="3839523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Up Arrow Callout 117"/>
          <p:cNvSpPr/>
          <p:nvPr/>
        </p:nvSpPr>
        <p:spPr>
          <a:xfrm>
            <a:off x="6785555" y="440121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Up Arrow Callout 119"/>
          <p:cNvSpPr/>
          <p:nvPr/>
        </p:nvSpPr>
        <p:spPr>
          <a:xfrm>
            <a:off x="6785555" y="2681872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Up Arrow Callout 122"/>
          <p:cNvSpPr/>
          <p:nvPr/>
        </p:nvSpPr>
        <p:spPr>
          <a:xfrm>
            <a:off x="6781193" y="210474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1" name="Group 150"/>
          <p:cNvGrpSpPr/>
          <p:nvPr/>
        </p:nvGrpSpPr>
        <p:grpSpPr>
          <a:xfrm>
            <a:off x="6353325" y="320957"/>
            <a:ext cx="1940866" cy="2587742"/>
            <a:chOff x="6882768" y="320957"/>
            <a:chExt cx="2102605" cy="2587742"/>
          </a:xfrm>
        </p:grpSpPr>
        <p:sp>
          <p:nvSpPr>
            <p:cNvPr id="124" name="Rectangle 123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Connector 128"/>
            <p:cNvCxnSpPr>
              <a:endCxn id="128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34" name="Rounded Rectangle 133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Block Arc 134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7" name="Up Arrow Callout 136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40" name="Rounded Rectangle 13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Block Arc 14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Up Arrow Callout 14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5" name="Straight Connector 144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Flowchart: Stored Data 146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8" name="Straight Connector 147"/>
            <p:cNvCxnSpPr>
              <a:endCxn id="147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owchart: Stored Data 143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2" name="Group 151"/>
          <p:cNvGrpSpPr/>
          <p:nvPr/>
        </p:nvGrpSpPr>
        <p:grpSpPr>
          <a:xfrm flipV="1">
            <a:off x="6346622" y="4027217"/>
            <a:ext cx="1940866" cy="2587742"/>
            <a:chOff x="6882768" y="320957"/>
            <a:chExt cx="2102605" cy="2587742"/>
          </a:xfrm>
        </p:grpSpPr>
        <p:sp>
          <p:nvSpPr>
            <p:cNvPr id="153" name="Rectangle 152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4" name="Straight Connector 153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ectangle 154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6" name="Straight Connector 155"/>
            <p:cNvCxnSpPr>
              <a:endCxn id="155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69" name="Rounded Rectangle 168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Block Arc 169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9" name="Up Arrow Callout 158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0" name="Straight Connector 159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Group 160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67" name="Rounded Rectangle 166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Block Arc 167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2" name="Up Arrow Callout 16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Connector 162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Flowchart: Stored Data 163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5" name="Straight Connector 164"/>
            <p:cNvCxnSpPr>
              <a:endCxn id="164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Flowchart: Stored Data 165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583864" y="384920"/>
            <a:ext cx="1615827" cy="30777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Klystron/modulator</a:t>
            </a:r>
            <a:endParaRPr lang="en-GB" sz="1400" dirty="0"/>
          </a:p>
        </p:txBody>
      </p:sp>
      <p:sp>
        <p:nvSpPr>
          <p:cNvPr id="174" name="TextBox 173"/>
          <p:cNvSpPr txBox="1"/>
          <p:nvPr/>
        </p:nvSpPr>
        <p:spPr>
          <a:xfrm>
            <a:off x="2240739" y="2814317"/>
            <a:ext cx="972141" cy="7386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/vacuum gate valve</a:t>
            </a:r>
            <a:endParaRPr lang="en-GB" sz="1400" dirty="0"/>
          </a:p>
        </p:txBody>
      </p:sp>
      <p:sp>
        <p:nvSpPr>
          <p:cNvPr id="175" name="TextBox 174"/>
          <p:cNvSpPr txBox="1"/>
          <p:nvPr/>
        </p:nvSpPr>
        <p:spPr>
          <a:xfrm>
            <a:off x="2300479" y="835080"/>
            <a:ext cx="1016774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Directional coupler</a:t>
            </a:r>
            <a:endParaRPr lang="en-GB" sz="1400" dirty="0"/>
          </a:p>
        </p:txBody>
      </p:sp>
      <p:sp>
        <p:nvSpPr>
          <p:cNvPr id="176" name="TextBox 175"/>
          <p:cNvSpPr txBox="1"/>
          <p:nvPr/>
        </p:nvSpPr>
        <p:spPr>
          <a:xfrm>
            <a:off x="3481316" y="821545"/>
            <a:ext cx="1109890" cy="7386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RF/vacuum pumping port</a:t>
            </a:r>
            <a:endParaRPr lang="en-GB" sz="1400" dirty="0"/>
          </a:p>
        </p:txBody>
      </p:sp>
      <p:sp>
        <p:nvSpPr>
          <p:cNvPr id="177" name="TextBox 176"/>
          <p:cNvSpPr txBox="1"/>
          <p:nvPr/>
        </p:nvSpPr>
        <p:spPr>
          <a:xfrm>
            <a:off x="2624139" y="3886562"/>
            <a:ext cx="1014893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3 dB hybrid</a:t>
            </a:r>
            <a:endParaRPr lang="en-GB" sz="14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148064" y="938216"/>
            <a:ext cx="1120042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pulse compressor</a:t>
            </a:r>
            <a:endParaRPr lang="en-GB" sz="1400" dirty="0"/>
          </a:p>
        </p:txBody>
      </p:sp>
      <p:sp>
        <p:nvSpPr>
          <p:cNvPr id="179" name="TextBox 178"/>
          <p:cNvSpPr txBox="1"/>
          <p:nvPr/>
        </p:nvSpPr>
        <p:spPr>
          <a:xfrm>
            <a:off x="6301984" y="1201903"/>
            <a:ext cx="721672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 load</a:t>
            </a:r>
            <a:endParaRPr lang="en-GB" sz="1400" dirty="0"/>
          </a:p>
        </p:txBody>
      </p:sp>
      <p:sp>
        <p:nvSpPr>
          <p:cNvPr id="180" name="TextBox 179"/>
          <p:cNvSpPr txBox="1"/>
          <p:nvPr/>
        </p:nvSpPr>
        <p:spPr>
          <a:xfrm>
            <a:off x="6626009" y="3337537"/>
            <a:ext cx="2100575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W</a:t>
            </a:r>
            <a:r>
              <a:rPr lang="en-GB" sz="1400" dirty="0" smtClean="0"/>
              <a:t>R90 waveguide network</a:t>
            </a:r>
            <a:endParaRPr lang="en-GB" sz="1400" dirty="0"/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1107649" y="692696"/>
            <a:ext cx="0" cy="26355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28" idx="2"/>
          </p:cNvCxnSpPr>
          <p:nvPr/>
        </p:nvCxnSpPr>
        <p:spPr>
          <a:xfrm flipV="1">
            <a:off x="2399263" y="2481471"/>
            <a:ext cx="0" cy="332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endCxn id="77" idx="0"/>
          </p:cNvCxnSpPr>
          <p:nvPr/>
        </p:nvCxnSpPr>
        <p:spPr>
          <a:xfrm>
            <a:off x="3890682" y="1336414"/>
            <a:ext cx="0" cy="5379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75" idx="2"/>
            <a:endCxn id="21" idx="1"/>
          </p:cNvCxnSpPr>
          <p:nvPr/>
        </p:nvCxnSpPr>
        <p:spPr>
          <a:xfrm>
            <a:off x="2808866" y="1358301"/>
            <a:ext cx="6467" cy="27982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77" idx="2"/>
            <a:endCxn id="45" idx="4"/>
          </p:cNvCxnSpPr>
          <p:nvPr/>
        </p:nvCxnSpPr>
        <p:spPr>
          <a:xfrm>
            <a:off x="3131586" y="4194339"/>
            <a:ext cx="94745" cy="2923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78" idx="2"/>
          </p:cNvCxnSpPr>
          <p:nvPr/>
        </p:nvCxnSpPr>
        <p:spPr>
          <a:xfrm flipH="1">
            <a:off x="5631501" y="1461436"/>
            <a:ext cx="76584" cy="55945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179" idx="0"/>
            <a:endCxn id="144" idx="2"/>
          </p:cNvCxnSpPr>
          <p:nvPr/>
        </p:nvCxnSpPr>
        <p:spPr>
          <a:xfrm flipH="1" flipV="1">
            <a:off x="6635064" y="821545"/>
            <a:ext cx="27756" cy="3803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80" idx="0"/>
          </p:cNvCxnSpPr>
          <p:nvPr/>
        </p:nvCxnSpPr>
        <p:spPr>
          <a:xfrm flipH="1" flipV="1">
            <a:off x="7595506" y="2910177"/>
            <a:ext cx="80791" cy="4273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stCxn id="180" idx="2"/>
          </p:cNvCxnSpPr>
          <p:nvPr/>
        </p:nvCxnSpPr>
        <p:spPr>
          <a:xfrm flipH="1">
            <a:off x="7595505" y="3645314"/>
            <a:ext cx="80792" cy="41606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2602422" y="77143"/>
            <a:ext cx="310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High Power RF network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2179785" y="5779510"/>
            <a:ext cx="17059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6 MW x 4µs x 400 Hz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3525442" y="5353548"/>
            <a:ext cx="17972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24 MW x 4µs x 100 Hz</a:t>
            </a:r>
            <a:endParaRPr lang="en-GB" sz="1400" dirty="0"/>
          </a:p>
        </p:txBody>
      </p:sp>
      <p:cxnSp>
        <p:nvCxnSpPr>
          <p:cNvPr id="209" name="Straight Arrow Connector 208"/>
          <p:cNvCxnSpPr/>
          <p:nvPr/>
        </p:nvCxnSpPr>
        <p:spPr>
          <a:xfrm>
            <a:off x="2149377" y="5403872"/>
            <a:ext cx="371806" cy="3666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55" idx="1"/>
            <a:endCxn id="207" idx="0"/>
          </p:cNvCxnSpPr>
          <p:nvPr/>
        </p:nvCxnSpPr>
        <p:spPr>
          <a:xfrm flipH="1">
            <a:off x="4424086" y="4715281"/>
            <a:ext cx="307309" cy="6382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5416486" y="5324775"/>
            <a:ext cx="201529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80 MW x 300 ns x 100 Hz</a:t>
            </a:r>
            <a:endParaRPr lang="en-GB" sz="1400" dirty="0"/>
          </a:p>
        </p:txBody>
      </p:sp>
      <p:cxnSp>
        <p:nvCxnSpPr>
          <p:cNvPr id="215" name="Straight Arrow Connector 214"/>
          <p:cNvCxnSpPr>
            <a:endCxn id="212" idx="0"/>
          </p:cNvCxnSpPr>
          <p:nvPr/>
        </p:nvCxnSpPr>
        <p:spPr>
          <a:xfrm flipH="1">
            <a:off x="6424134" y="4620452"/>
            <a:ext cx="781248" cy="704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/>
          <p:nvPr/>
        </p:nvGrpSpPr>
        <p:grpSpPr>
          <a:xfrm>
            <a:off x="4843099" y="1955338"/>
            <a:ext cx="332345" cy="442853"/>
            <a:chOff x="3368824" y="1092328"/>
            <a:chExt cx="360040" cy="442853"/>
          </a:xfrm>
        </p:grpSpPr>
        <p:sp>
          <p:nvSpPr>
            <p:cNvPr id="203" name="Rounded Rectangle 20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Block Arc 2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4885813" y="2532461"/>
            <a:ext cx="332345" cy="442853"/>
            <a:chOff x="3368824" y="1092328"/>
            <a:chExt cx="360040" cy="442853"/>
          </a:xfrm>
        </p:grpSpPr>
        <p:sp>
          <p:nvSpPr>
            <p:cNvPr id="213" name="Rounded Rectangle 2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Block Arc 2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4843099" y="3685140"/>
            <a:ext cx="332345" cy="442853"/>
            <a:chOff x="3368824" y="1092328"/>
            <a:chExt cx="360040" cy="442853"/>
          </a:xfrm>
        </p:grpSpPr>
        <p:sp>
          <p:nvSpPr>
            <p:cNvPr id="217" name="Rounded Rectangle 21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Block Arc 21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843099" y="4254064"/>
            <a:ext cx="332345" cy="442853"/>
            <a:chOff x="3368824" y="1092328"/>
            <a:chExt cx="360040" cy="442853"/>
          </a:xfrm>
        </p:grpSpPr>
        <p:sp>
          <p:nvSpPr>
            <p:cNvPr id="220" name="Rounded Rectangle 21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Block Arc 22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2" name="TextBox 221"/>
          <p:cNvSpPr txBox="1"/>
          <p:nvPr/>
        </p:nvSpPr>
        <p:spPr>
          <a:xfrm>
            <a:off x="7921326" y="6558093"/>
            <a:ext cx="121482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Igor Syratchev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82582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55224" y="938216"/>
            <a:ext cx="1395847" cy="936104"/>
            <a:chOff x="1640632" y="1412776"/>
            <a:chExt cx="1512168" cy="936104"/>
          </a:xfrm>
        </p:grpSpPr>
        <p:sp>
          <p:nvSpPr>
            <p:cNvPr id="4" name="Rectangle 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75305" y="2378376"/>
            <a:ext cx="1395847" cy="936104"/>
            <a:chOff x="1640632" y="1412776"/>
            <a:chExt cx="1512168" cy="936104"/>
          </a:xfrm>
        </p:grpSpPr>
        <p:sp>
          <p:nvSpPr>
            <p:cNvPr id="9" name="Rectangle 8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75305" y="3789040"/>
            <a:ext cx="1395847" cy="936104"/>
            <a:chOff x="1640632" y="1412776"/>
            <a:chExt cx="1512168" cy="936104"/>
          </a:xfrm>
        </p:grpSpPr>
        <p:sp>
          <p:nvSpPr>
            <p:cNvPr id="13" name="Rectangle 12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4829" y="5198683"/>
            <a:ext cx="1395847" cy="936104"/>
            <a:chOff x="1640632" y="1412776"/>
            <a:chExt cx="1512168" cy="936104"/>
          </a:xfrm>
        </p:grpSpPr>
        <p:sp>
          <p:nvSpPr>
            <p:cNvPr id="17" name="Rectangle 16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/>
          <p:cNvCxnSpPr/>
          <p:nvPr/>
        </p:nvCxnSpPr>
        <p:spPr>
          <a:xfrm flipH="1">
            <a:off x="2140595" y="2383427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147683" y="1859553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583862" y="1513908"/>
            <a:ext cx="332345" cy="442853"/>
            <a:chOff x="3368824" y="1092328"/>
            <a:chExt cx="360040" cy="442853"/>
          </a:xfrm>
        </p:grpSpPr>
        <p:sp>
          <p:nvSpPr>
            <p:cNvPr id="20" name="Rounded Rectangle 1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Block Arc 2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3" name="Up Arrow Callout 22"/>
          <p:cNvSpPr/>
          <p:nvPr/>
        </p:nvSpPr>
        <p:spPr>
          <a:xfrm>
            <a:off x="2254631" y="1638128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Hexagon 23"/>
          <p:cNvSpPr/>
          <p:nvPr/>
        </p:nvSpPr>
        <p:spPr>
          <a:xfrm>
            <a:off x="3117845" y="1666331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2615356" y="2033217"/>
            <a:ext cx="332345" cy="442853"/>
            <a:chOff x="3368824" y="1092328"/>
            <a:chExt cx="360040" cy="442853"/>
          </a:xfrm>
        </p:grpSpPr>
        <p:sp>
          <p:nvSpPr>
            <p:cNvPr id="26" name="Rounded Rectangle 25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Block Arc 26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8" name="Up Arrow Callout 27"/>
          <p:cNvSpPr/>
          <p:nvPr/>
        </p:nvSpPr>
        <p:spPr>
          <a:xfrm>
            <a:off x="2286125" y="2157437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1071" y="1394274"/>
            <a:ext cx="0" cy="48004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147683" y="2383428"/>
            <a:ext cx="3388" cy="46300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2149377" y="4214581"/>
            <a:ext cx="1376064" cy="1452155"/>
            <a:chOff x="3147281" y="1523186"/>
            <a:chExt cx="1490736" cy="1452155"/>
          </a:xfrm>
        </p:grpSpPr>
        <p:cxnSp>
          <p:nvCxnSpPr>
            <p:cNvPr id="41" name="Straight Connector 40"/>
            <p:cNvCxnSpPr/>
            <p:nvPr/>
          </p:nvCxnSpPr>
          <p:spPr>
            <a:xfrm flipH="1">
              <a:off x="3147281" y="2512340"/>
              <a:ext cx="1152128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3154960" y="1988466"/>
              <a:ext cx="1152128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3627487" y="1642820"/>
              <a:ext cx="360040" cy="442853"/>
              <a:chOff x="3368824" y="1092328"/>
              <a:chExt cx="360040" cy="442853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Block Arc 52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Up Arrow Callout 43"/>
            <p:cNvSpPr/>
            <p:nvPr/>
          </p:nvSpPr>
          <p:spPr>
            <a:xfrm>
              <a:off x="3270820" y="176704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Hexagon 44"/>
            <p:cNvSpPr/>
            <p:nvPr/>
          </p:nvSpPr>
          <p:spPr>
            <a:xfrm>
              <a:off x="4205969" y="1795244"/>
              <a:ext cx="432048" cy="815140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661606" y="2162129"/>
              <a:ext cx="360040" cy="442853"/>
              <a:chOff x="3368824" y="1092328"/>
              <a:chExt cx="360040" cy="442853"/>
            </a:xfrm>
          </p:grpSpPr>
          <p:sp>
            <p:nvSpPr>
              <p:cNvPr id="50" name="Rounded Rectangle 4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Block Arc 5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Up Arrow Callout 46"/>
            <p:cNvSpPr/>
            <p:nvPr/>
          </p:nvSpPr>
          <p:spPr>
            <a:xfrm>
              <a:off x="3304939" y="2286349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3158630" y="1523186"/>
              <a:ext cx="0" cy="48004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3154960" y="2512340"/>
              <a:ext cx="3670" cy="46300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flipH="1">
            <a:off x="3368783" y="4062090"/>
            <a:ext cx="1356235" cy="61777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3368781" y="2281658"/>
            <a:ext cx="1356237" cy="6270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3435251" y="4630303"/>
            <a:ext cx="1295378" cy="57343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435251" y="1874322"/>
            <a:ext cx="1289767" cy="45725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725018" y="2336398"/>
            <a:ext cx="29045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4725019" y="2910177"/>
            <a:ext cx="34363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4725018" y="4061378"/>
            <a:ext cx="3442898" cy="71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4730629" y="4620452"/>
            <a:ext cx="2905604" cy="985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3794454" y="1874320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3922552" y="2392126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3829949" y="4186884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3838902" y="4731435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5292080" y="1988840"/>
            <a:ext cx="608565" cy="278928"/>
            <a:chOff x="5845968" y="1874320"/>
            <a:chExt cx="998909" cy="422618"/>
          </a:xfrm>
        </p:grpSpPr>
        <p:sp>
          <p:nvSpPr>
            <p:cNvPr id="81" name="Oval 80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>
            <a:grpSpLocks noChangeAspect="1"/>
          </p:cNvGrpSpPr>
          <p:nvPr/>
        </p:nvGrpSpPr>
        <p:grpSpPr>
          <a:xfrm>
            <a:off x="5314483" y="2976366"/>
            <a:ext cx="608565" cy="278928"/>
            <a:chOff x="5845968" y="1874320"/>
            <a:chExt cx="998909" cy="422618"/>
          </a:xfrm>
        </p:grpSpPr>
        <p:sp>
          <p:nvSpPr>
            <p:cNvPr id="86" name="Oval 85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/>
          <p:cNvGrpSpPr>
            <a:grpSpLocks noChangeAspect="1"/>
          </p:cNvGrpSpPr>
          <p:nvPr/>
        </p:nvGrpSpPr>
        <p:grpSpPr>
          <a:xfrm>
            <a:off x="5314483" y="3717032"/>
            <a:ext cx="608565" cy="278928"/>
            <a:chOff x="5845968" y="1874320"/>
            <a:chExt cx="998909" cy="422618"/>
          </a:xfrm>
        </p:grpSpPr>
        <p:sp>
          <p:nvSpPr>
            <p:cNvPr id="89" name="Oval 88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1" name="Group 90"/>
          <p:cNvGrpSpPr>
            <a:grpSpLocks noChangeAspect="1"/>
          </p:cNvGrpSpPr>
          <p:nvPr/>
        </p:nvGrpSpPr>
        <p:grpSpPr>
          <a:xfrm>
            <a:off x="5329617" y="4691739"/>
            <a:ext cx="608565" cy="278928"/>
            <a:chOff x="5845968" y="1874320"/>
            <a:chExt cx="998909" cy="422618"/>
          </a:xfrm>
        </p:grpSpPr>
        <p:sp>
          <p:nvSpPr>
            <p:cNvPr id="92" name="Oval 91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6" name="Oval 95"/>
          <p:cNvSpPr/>
          <p:nvPr/>
        </p:nvSpPr>
        <p:spPr>
          <a:xfrm>
            <a:off x="5987928" y="2096887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5987928" y="2687611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5981465" y="3839524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5987928" y="4460066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3" name="Group 102"/>
          <p:cNvGrpSpPr/>
          <p:nvPr/>
        </p:nvGrpSpPr>
        <p:grpSpPr>
          <a:xfrm>
            <a:off x="6320272" y="1985931"/>
            <a:ext cx="332345" cy="442853"/>
            <a:chOff x="3368824" y="1092328"/>
            <a:chExt cx="360040" cy="442853"/>
          </a:xfrm>
        </p:grpSpPr>
        <p:sp>
          <p:nvSpPr>
            <p:cNvPr id="104" name="Rounded Rectangle 103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Block Arc 104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362986" y="2563054"/>
            <a:ext cx="332345" cy="442853"/>
            <a:chOff x="3368824" y="1092328"/>
            <a:chExt cx="360040" cy="442853"/>
          </a:xfrm>
        </p:grpSpPr>
        <p:sp>
          <p:nvSpPr>
            <p:cNvPr id="107" name="Rounded Rectangle 10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Block Arc 1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320272" y="3715733"/>
            <a:ext cx="332345" cy="442853"/>
            <a:chOff x="3368824" y="1092328"/>
            <a:chExt cx="360040" cy="442853"/>
          </a:xfrm>
        </p:grpSpPr>
        <p:sp>
          <p:nvSpPr>
            <p:cNvPr id="110" name="Rounded Rectangle 10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Block Arc 11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320272" y="4284657"/>
            <a:ext cx="332345" cy="442853"/>
            <a:chOff x="3368824" y="1092328"/>
            <a:chExt cx="360040" cy="442853"/>
          </a:xfrm>
        </p:grpSpPr>
        <p:sp>
          <p:nvSpPr>
            <p:cNvPr id="113" name="Rounded Rectangle 1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Block Arc 1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16" name="Up Arrow Callout 115"/>
          <p:cNvSpPr/>
          <p:nvPr/>
        </p:nvSpPr>
        <p:spPr>
          <a:xfrm>
            <a:off x="6785555" y="3839523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Up Arrow Callout 117"/>
          <p:cNvSpPr/>
          <p:nvPr/>
        </p:nvSpPr>
        <p:spPr>
          <a:xfrm>
            <a:off x="6785555" y="440121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Up Arrow Callout 119"/>
          <p:cNvSpPr/>
          <p:nvPr/>
        </p:nvSpPr>
        <p:spPr>
          <a:xfrm>
            <a:off x="6785555" y="2681872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Up Arrow Callout 122"/>
          <p:cNvSpPr/>
          <p:nvPr/>
        </p:nvSpPr>
        <p:spPr>
          <a:xfrm>
            <a:off x="6781193" y="210474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1" name="Group 150"/>
          <p:cNvGrpSpPr/>
          <p:nvPr/>
        </p:nvGrpSpPr>
        <p:grpSpPr>
          <a:xfrm>
            <a:off x="6353325" y="320957"/>
            <a:ext cx="1940866" cy="2587742"/>
            <a:chOff x="6882768" y="320957"/>
            <a:chExt cx="2102605" cy="2587742"/>
          </a:xfrm>
        </p:grpSpPr>
        <p:sp>
          <p:nvSpPr>
            <p:cNvPr id="124" name="Rectangle 123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Connector 128"/>
            <p:cNvCxnSpPr>
              <a:endCxn id="128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34" name="Rounded Rectangle 133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Block Arc 134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7" name="Up Arrow Callout 136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40" name="Rounded Rectangle 13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Block Arc 14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Up Arrow Callout 14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5" name="Straight Connector 144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Flowchart: Stored Data 146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8" name="Straight Connector 147"/>
            <p:cNvCxnSpPr>
              <a:endCxn id="147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owchart: Stored Data 143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2" name="Group 151"/>
          <p:cNvGrpSpPr/>
          <p:nvPr/>
        </p:nvGrpSpPr>
        <p:grpSpPr>
          <a:xfrm flipV="1">
            <a:off x="6346622" y="4027217"/>
            <a:ext cx="1940866" cy="2587742"/>
            <a:chOff x="6882768" y="320957"/>
            <a:chExt cx="2102605" cy="2587742"/>
          </a:xfrm>
        </p:grpSpPr>
        <p:sp>
          <p:nvSpPr>
            <p:cNvPr id="153" name="Rectangle 152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4" name="Straight Connector 153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ectangle 154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6" name="Straight Connector 155"/>
            <p:cNvCxnSpPr>
              <a:endCxn id="155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69" name="Rounded Rectangle 168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Block Arc 169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9" name="Up Arrow Callout 158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0" name="Straight Connector 159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Group 160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67" name="Rounded Rectangle 166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Block Arc 167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2" name="Up Arrow Callout 16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3" name="Straight Connector 162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Flowchart: Stored Data 163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5" name="Straight Connector 164"/>
            <p:cNvCxnSpPr>
              <a:endCxn id="164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Flowchart: Stored Data 165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583864" y="384920"/>
            <a:ext cx="1615827" cy="30777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Klystron/modulator</a:t>
            </a:r>
            <a:endParaRPr lang="en-GB" sz="1400" dirty="0"/>
          </a:p>
        </p:txBody>
      </p:sp>
      <p:sp>
        <p:nvSpPr>
          <p:cNvPr id="174" name="TextBox 173"/>
          <p:cNvSpPr txBox="1"/>
          <p:nvPr/>
        </p:nvSpPr>
        <p:spPr>
          <a:xfrm>
            <a:off x="2240739" y="2814317"/>
            <a:ext cx="972141" cy="7386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/vacuum gate valve</a:t>
            </a:r>
            <a:endParaRPr lang="en-GB" sz="1400" dirty="0"/>
          </a:p>
        </p:txBody>
      </p:sp>
      <p:sp>
        <p:nvSpPr>
          <p:cNvPr id="175" name="TextBox 174"/>
          <p:cNvSpPr txBox="1"/>
          <p:nvPr/>
        </p:nvSpPr>
        <p:spPr>
          <a:xfrm>
            <a:off x="2300479" y="835080"/>
            <a:ext cx="1016774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Directional coupler</a:t>
            </a:r>
            <a:endParaRPr lang="en-GB" sz="1400" dirty="0"/>
          </a:p>
        </p:txBody>
      </p:sp>
      <p:sp>
        <p:nvSpPr>
          <p:cNvPr id="176" name="TextBox 175"/>
          <p:cNvSpPr txBox="1"/>
          <p:nvPr/>
        </p:nvSpPr>
        <p:spPr>
          <a:xfrm>
            <a:off x="3481316" y="821545"/>
            <a:ext cx="1109890" cy="7386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RF/vacuum pumping port</a:t>
            </a:r>
            <a:endParaRPr lang="en-GB" sz="1400" dirty="0"/>
          </a:p>
        </p:txBody>
      </p:sp>
      <p:sp>
        <p:nvSpPr>
          <p:cNvPr id="177" name="TextBox 176"/>
          <p:cNvSpPr txBox="1"/>
          <p:nvPr/>
        </p:nvSpPr>
        <p:spPr>
          <a:xfrm>
            <a:off x="2624139" y="3886562"/>
            <a:ext cx="1014893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3 dB hybrid</a:t>
            </a:r>
            <a:endParaRPr lang="en-GB" sz="14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148064" y="938216"/>
            <a:ext cx="1120042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pulse compressor</a:t>
            </a:r>
            <a:endParaRPr lang="en-GB" sz="1400" dirty="0"/>
          </a:p>
        </p:txBody>
      </p:sp>
      <p:sp>
        <p:nvSpPr>
          <p:cNvPr id="179" name="TextBox 178"/>
          <p:cNvSpPr txBox="1"/>
          <p:nvPr/>
        </p:nvSpPr>
        <p:spPr>
          <a:xfrm>
            <a:off x="6301984" y="1201903"/>
            <a:ext cx="721672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 load</a:t>
            </a:r>
            <a:endParaRPr lang="en-GB" sz="1400" dirty="0"/>
          </a:p>
        </p:txBody>
      </p:sp>
      <p:sp>
        <p:nvSpPr>
          <p:cNvPr id="180" name="TextBox 179"/>
          <p:cNvSpPr txBox="1"/>
          <p:nvPr/>
        </p:nvSpPr>
        <p:spPr>
          <a:xfrm>
            <a:off x="6626009" y="3337537"/>
            <a:ext cx="2100575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W</a:t>
            </a:r>
            <a:r>
              <a:rPr lang="en-GB" sz="1400" dirty="0" smtClean="0"/>
              <a:t>R90 waveguide network</a:t>
            </a:r>
            <a:endParaRPr lang="en-GB" sz="1400" dirty="0"/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1107649" y="692696"/>
            <a:ext cx="0" cy="26355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28" idx="2"/>
          </p:cNvCxnSpPr>
          <p:nvPr/>
        </p:nvCxnSpPr>
        <p:spPr>
          <a:xfrm flipV="1">
            <a:off x="2399263" y="2481471"/>
            <a:ext cx="0" cy="332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endCxn id="77" idx="0"/>
          </p:cNvCxnSpPr>
          <p:nvPr/>
        </p:nvCxnSpPr>
        <p:spPr>
          <a:xfrm>
            <a:off x="3890682" y="1336414"/>
            <a:ext cx="0" cy="5379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75" idx="2"/>
            <a:endCxn id="21" idx="1"/>
          </p:cNvCxnSpPr>
          <p:nvPr/>
        </p:nvCxnSpPr>
        <p:spPr>
          <a:xfrm>
            <a:off x="2808866" y="1358301"/>
            <a:ext cx="6467" cy="27982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77" idx="2"/>
            <a:endCxn id="45" idx="4"/>
          </p:cNvCxnSpPr>
          <p:nvPr/>
        </p:nvCxnSpPr>
        <p:spPr>
          <a:xfrm>
            <a:off x="3131586" y="4194339"/>
            <a:ext cx="94745" cy="2923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78" idx="2"/>
          </p:cNvCxnSpPr>
          <p:nvPr/>
        </p:nvCxnSpPr>
        <p:spPr>
          <a:xfrm flipH="1">
            <a:off x="5631501" y="1461436"/>
            <a:ext cx="76584" cy="55945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179" idx="0"/>
            <a:endCxn id="144" idx="2"/>
          </p:cNvCxnSpPr>
          <p:nvPr/>
        </p:nvCxnSpPr>
        <p:spPr>
          <a:xfrm flipH="1" flipV="1">
            <a:off x="6635064" y="821545"/>
            <a:ext cx="27756" cy="3803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80" idx="0"/>
          </p:cNvCxnSpPr>
          <p:nvPr/>
        </p:nvCxnSpPr>
        <p:spPr>
          <a:xfrm flipH="1" flipV="1">
            <a:off x="7595506" y="2910177"/>
            <a:ext cx="80791" cy="4273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stCxn id="180" idx="2"/>
          </p:cNvCxnSpPr>
          <p:nvPr/>
        </p:nvCxnSpPr>
        <p:spPr>
          <a:xfrm flipH="1">
            <a:off x="7595505" y="3645314"/>
            <a:ext cx="80792" cy="41606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2602422" y="77143"/>
            <a:ext cx="310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High Power RF network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2179785" y="5779510"/>
            <a:ext cx="170591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7</a:t>
            </a:r>
            <a:r>
              <a:rPr lang="en-GB" sz="1400" dirty="0" smtClean="0"/>
              <a:t> MW x 4µs x 400 Hz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3525442" y="5353548"/>
            <a:ext cx="175721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14MW x 4µs x 200 Hz</a:t>
            </a:r>
            <a:endParaRPr lang="en-GB" sz="1400" dirty="0"/>
          </a:p>
        </p:txBody>
      </p:sp>
      <p:cxnSp>
        <p:nvCxnSpPr>
          <p:cNvPr id="209" name="Straight Arrow Connector 208"/>
          <p:cNvCxnSpPr/>
          <p:nvPr/>
        </p:nvCxnSpPr>
        <p:spPr>
          <a:xfrm>
            <a:off x="2149377" y="5403872"/>
            <a:ext cx="371806" cy="3666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endCxn id="207" idx="0"/>
          </p:cNvCxnSpPr>
          <p:nvPr/>
        </p:nvCxnSpPr>
        <p:spPr>
          <a:xfrm>
            <a:off x="4153391" y="4894209"/>
            <a:ext cx="250657" cy="4593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5416486" y="5324775"/>
            <a:ext cx="201529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56 MW x 250 ns x 100 Hz</a:t>
            </a:r>
            <a:endParaRPr lang="en-GB" sz="1400" dirty="0"/>
          </a:p>
        </p:txBody>
      </p:sp>
      <p:cxnSp>
        <p:nvCxnSpPr>
          <p:cNvPr id="215" name="Straight Arrow Connector 214"/>
          <p:cNvCxnSpPr>
            <a:endCxn id="212" idx="0"/>
          </p:cNvCxnSpPr>
          <p:nvPr/>
        </p:nvCxnSpPr>
        <p:spPr>
          <a:xfrm flipH="1">
            <a:off x="6424134" y="4620452"/>
            <a:ext cx="781255" cy="704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6327" y="77143"/>
            <a:ext cx="8964488" cy="3377750"/>
          </a:xfrm>
          <a:prstGeom prst="rect">
            <a:avLst/>
          </a:prstGeom>
          <a:noFill/>
          <a:ln w="539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1" name="Group 200"/>
          <p:cNvGrpSpPr/>
          <p:nvPr/>
        </p:nvGrpSpPr>
        <p:grpSpPr>
          <a:xfrm>
            <a:off x="4843099" y="1955338"/>
            <a:ext cx="332345" cy="442853"/>
            <a:chOff x="3368824" y="1092328"/>
            <a:chExt cx="360040" cy="442853"/>
          </a:xfrm>
        </p:grpSpPr>
        <p:sp>
          <p:nvSpPr>
            <p:cNvPr id="203" name="Rounded Rectangle 20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Block Arc 2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4885813" y="2532461"/>
            <a:ext cx="332345" cy="442853"/>
            <a:chOff x="3368824" y="1092328"/>
            <a:chExt cx="360040" cy="442853"/>
          </a:xfrm>
        </p:grpSpPr>
        <p:sp>
          <p:nvSpPr>
            <p:cNvPr id="213" name="Rounded Rectangle 2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Block Arc 2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4843099" y="3685140"/>
            <a:ext cx="332345" cy="442853"/>
            <a:chOff x="3368824" y="1092328"/>
            <a:chExt cx="360040" cy="442853"/>
          </a:xfrm>
        </p:grpSpPr>
        <p:sp>
          <p:nvSpPr>
            <p:cNvPr id="217" name="Rounded Rectangle 21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Block Arc 21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843099" y="4254064"/>
            <a:ext cx="332345" cy="442853"/>
            <a:chOff x="3368824" y="1092328"/>
            <a:chExt cx="360040" cy="442853"/>
          </a:xfrm>
        </p:grpSpPr>
        <p:sp>
          <p:nvSpPr>
            <p:cNvPr id="220" name="Rounded Rectangle 21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Block Arc 22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2" name="TextBox 221"/>
          <p:cNvSpPr txBox="1"/>
          <p:nvPr/>
        </p:nvSpPr>
        <p:spPr>
          <a:xfrm>
            <a:off x="7921326" y="6558093"/>
            <a:ext cx="1214820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Igor Syratchev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7805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70254" y="938216"/>
            <a:ext cx="2043568" cy="936104"/>
            <a:chOff x="938935" y="1412776"/>
            <a:chExt cx="2213865" cy="936104"/>
          </a:xfrm>
        </p:grpSpPr>
        <p:sp>
          <p:nvSpPr>
            <p:cNvPr id="4" name="Rectangle 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Isosceles Triangle 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6" name="Isosceles Triangle 235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3" name="Straight Connector 32"/>
          <p:cNvCxnSpPr/>
          <p:nvPr/>
        </p:nvCxnSpPr>
        <p:spPr>
          <a:xfrm flipH="1">
            <a:off x="2403345" y="2383427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410433" y="1859553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2846611" y="1513908"/>
            <a:ext cx="332345" cy="442853"/>
            <a:chOff x="2583861" y="1513908"/>
            <a:chExt cx="332345" cy="442853"/>
          </a:xfrm>
        </p:grpSpPr>
        <p:sp>
          <p:nvSpPr>
            <p:cNvPr id="20" name="Rounded Rectangle 19"/>
            <p:cNvSpPr/>
            <p:nvPr/>
          </p:nvSpPr>
          <p:spPr>
            <a:xfrm>
              <a:off x="2583861" y="1762348"/>
              <a:ext cx="332345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Block Arc 20"/>
            <p:cNvSpPr/>
            <p:nvPr/>
          </p:nvSpPr>
          <p:spPr>
            <a:xfrm flipV="1">
              <a:off x="2640851" y="1513908"/>
              <a:ext cx="199407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8" name="Block Arc 237"/>
          <p:cNvSpPr/>
          <p:nvPr/>
        </p:nvSpPr>
        <p:spPr>
          <a:xfrm flipV="1">
            <a:off x="746134" y="1058919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7" name="Rounded Rectangle 236"/>
          <p:cNvSpPr/>
          <p:nvPr/>
        </p:nvSpPr>
        <p:spPr>
          <a:xfrm>
            <a:off x="692718" y="1307359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Up Arrow Callout 22"/>
          <p:cNvSpPr/>
          <p:nvPr/>
        </p:nvSpPr>
        <p:spPr>
          <a:xfrm>
            <a:off x="2517381" y="1638128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Hexagon 23"/>
          <p:cNvSpPr/>
          <p:nvPr/>
        </p:nvSpPr>
        <p:spPr>
          <a:xfrm>
            <a:off x="3380595" y="1666331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2878106" y="2033217"/>
            <a:ext cx="332345" cy="442853"/>
            <a:chOff x="3368824" y="1092328"/>
            <a:chExt cx="360040" cy="442853"/>
          </a:xfrm>
        </p:grpSpPr>
        <p:sp>
          <p:nvSpPr>
            <p:cNvPr id="26" name="Rounded Rectangle 25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Block Arc 26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Up Arrow Callout 27"/>
          <p:cNvSpPr/>
          <p:nvPr/>
        </p:nvSpPr>
        <p:spPr>
          <a:xfrm>
            <a:off x="2548875" y="2157437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413821" y="1394274"/>
            <a:ext cx="0" cy="48004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410433" y="2383428"/>
            <a:ext cx="3388" cy="46300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3631531" y="2281658"/>
            <a:ext cx="1356237" cy="6270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698001" y="1874322"/>
            <a:ext cx="1295378" cy="46207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987768" y="2336398"/>
            <a:ext cx="29045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4987769" y="2910177"/>
            <a:ext cx="34363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5554830" y="1988840"/>
            <a:ext cx="608565" cy="278928"/>
            <a:chOff x="5845968" y="1874320"/>
            <a:chExt cx="998909" cy="422618"/>
          </a:xfrm>
        </p:grpSpPr>
        <p:sp>
          <p:nvSpPr>
            <p:cNvPr id="81" name="Oval 80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5" name="Group 84"/>
          <p:cNvGrpSpPr>
            <a:grpSpLocks noChangeAspect="1"/>
          </p:cNvGrpSpPr>
          <p:nvPr/>
        </p:nvGrpSpPr>
        <p:grpSpPr>
          <a:xfrm>
            <a:off x="5577233" y="2976366"/>
            <a:ext cx="608565" cy="278928"/>
            <a:chOff x="5845968" y="1874320"/>
            <a:chExt cx="998909" cy="422618"/>
          </a:xfrm>
        </p:grpSpPr>
        <p:sp>
          <p:nvSpPr>
            <p:cNvPr id="86" name="Oval 85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6" name="Oval 95"/>
          <p:cNvSpPr/>
          <p:nvPr/>
        </p:nvSpPr>
        <p:spPr>
          <a:xfrm>
            <a:off x="6250678" y="2096887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Oval 97"/>
          <p:cNvSpPr/>
          <p:nvPr/>
        </p:nvSpPr>
        <p:spPr>
          <a:xfrm>
            <a:off x="6250678" y="2687611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583022" y="1985931"/>
            <a:ext cx="332345" cy="442853"/>
            <a:chOff x="3368824" y="1092328"/>
            <a:chExt cx="360040" cy="442853"/>
          </a:xfrm>
        </p:grpSpPr>
        <p:sp>
          <p:nvSpPr>
            <p:cNvPr id="104" name="Rounded Rectangle 103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Block Arc 104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625736" y="2563054"/>
            <a:ext cx="332345" cy="442853"/>
            <a:chOff x="3368824" y="1092328"/>
            <a:chExt cx="360040" cy="442853"/>
          </a:xfrm>
        </p:grpSpPr>
        <p:sp>
          <p:nvSpPr>
            <p:cNvPr id="107" name="Rounded Rectangle 10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Block Arc 1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20" name="Up Arrow Callout 119"/>
          <p:cNvSpPr/>
          <p:nvPr/>
        </p:nvSpPr>
        <p:spPr>
          <a:xfrm>
            <a:off x="7048305" y="2681872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Up Arrow Callout 122"/>
          <p:cNvSpPr/>
          <p:nvPr/>
        </p:nvSpPr>
        <p:spPr>
          <a:xfrm>
            <a:off x="7043943" y="210474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1" name="Group 150"/>
          <p:cNvGrpSpPr/>
          <p:nvPr/>
        </p:nvGrpSpPr>
        <p:grpSpPr>
          <a:xfrm>
            <a:off x="6616075" y="320957"/>
            <a:ext cx="1940866" cy="2587742"/>
            <a:chOff x="6882768" y="320957"/>
            <a:chExt cx="2102605" cy="2587742"/>
          </a:xfrm>
        </p:grpSpPr>
        <p:sp>
          <p:nvSpPr>
            <p:cNvPr id="124" name="Rectangle 123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9" name="Straight Connector 128"/>
            <p:cNvCxnSpPr>
              <a:endCxn id="128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34" name="Rounded Rectangle 133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Block Arc 134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7" name="Up Arrow Callout 136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40" name="Rounded Rectangle 13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Block Arc 14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Up Arrow Callout 14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5" name="Straight Connector 144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Flowchart: Stored Data 146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8" name="Straight Connector 147"/>
            <p:cNvCxnSpPr>
              <a:endCxn id="147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owchart: Stored Data 143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846614" y="384920"/>
            <a:ext cx="1615827" cy="30777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Klystron/modulator</a:t>
            </a:r>
            <a:endParaRPr lang="en-GB" sz="1400" dirty="0"/>
          </a:p>
        </p:txBody>
      </p:sp>
      <p:sp>
        <p:nvSpPr>
          <p:cNvPr id="174" name="TextBox 173"/>
          <p:cNvSpPr txBox="1"/>
          <p:nvPr/>
        </p:nvSpPr>
        <p:spPr>
          <a:xfrm>
            <a:off x="2503489" y="2814317"/>
            <a:ext cx="972141" cy="95410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/vacuum gate valve?</a:t>
            </a:r>
            <a:endParaRPr lang="en-GB" sz="1400" dirty="0"/>
          </a:p>
        </p:txBody>
      </p:sp>
      <p:sp>
        <p:nvSpPr>
          <p:cNvPr id="175" name="TextBox 174"/>
          <p:cNvSpPr txBox="1"/>
          <p:nvPr/>
        </p:nvSpPr>
        <p:spPr>
          <a:xfrm>
            <a:off x="2503489" y="479298"/>
            <a:ext cx="1016774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Directional coupler</a:t>
            </a:r>
            <a:endParaRPr lang="en-GB" sz="1400" dirty="0"/>
          </a:p>
        </p:txBody>
      </p:sp>
      <p:sp>
        <p:nvSpPr>
          <p:cNvPr id="177" name="TextBox 176"/>
          <p:cNvSpPr txBox="1"/>
          <p:nvPr/>
        </p:nvSpPr>
        <p:spPr>
          <a:xfrm>
            <a:off x="3555961" y="2944432"/>
            <a:ext cx="1014893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3 dB hybrid</a:t>
            </a:r>
            <a:endParaRPr lang="en-GB" sz="14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410814" y="938216"/>
            <a:ext cx="1120042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pulse compressor</a:t>
            </a:r>
            <a:endParaRPr lang="en-GB" sz="1400" dirty="0"/>
          </a:p>
        </p:txBody>
      </p:sp>
      <p:sp>
        <p:nvSpPr>
          <p:cNvPr id="179" name="TextBox 178"/>
          <p:cNvSpPr txBox="1"/>
          <p:nvPr/>
        </p:nvSpPr>
        <p:spPr>
          <a:xfrm>
            <a:off x="6564734" y="1201903"/>
            <a:ext cx="721672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 load</a:t>
            </a:r>
            <a:endParaRPr lang="en-GB" sz="1400" dirty="0"/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1370399" y="692696"/>
            <a:ext cx="0" cy="26355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28" idx="2"/>
          </p:cNvCxnSpPr>
          <p:nvPr/>
        </p:nvCxnSpPr>
        <p:spPr>
          <a:xfrm flipV="1">
            <a:off x="2662013" y="2481471"/>
            <a:ext cx="0" cy="332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75" idx="2"/>
            <a:endCxn id="21" idx="1"/>
          </p:cNvCxnSpPr>
          <p:nvPr/>
        </p:nvCxnSpPr>
        <p:spPr>
          <a:xfrm>
            <a:off x="3011876" y="1002518"/>
            <a:ext cx="66207" cy="63561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77" idx="0"/>
            <a:endCxn id="24" idx="1"/>
          </p:cNvCxnSpPr>
          <p:nvPr/>
        </p:nvCxnSpPr>
        <p:spPr>
          <a:xfrm flipH="1" flipV="1">
            <a:off x="3679706" y="2481471"/>
            <a:ext cx="383702" cy="46296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78" idx="2"/>
          </p:cNvCxnSpPr>
          <p:nvPr/>
        </p:nvCxnSpPr>
        <p:spPr>
          <a:xfrm flipH="1">
            <a:off x="5894251" y="1461436"/>
            <a:ext cx="76584" cy="55945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179" idx="0"/>
            <a:endCxn id="144" idx="2"/>
          </p:cNvCxnSpPr>
          <p:nvPr/>
        </p:nvCxnSpPr>
        <p:spPr>
          <a:xfrm flipH="1" flipV="1">
            <a:off x="6897814" y="821545"/>
            <a:ext cx="27756" cy="3803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907704" y="-57001"/>
            <a:ext cx="4026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High Power RF network Signals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268928" y="1972266"/>
            <a:ext cx="183736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strike="sngStrike" dirty="0" smtClean="0"/>
              <a:t>6 </a:t>
            </a:r>
            <a:r>
              <a:rPr lang="en-GB" sz="1400" dirty="0" smtClean="0"/>
              <a:t>7 MW x 4µs x 400 Hz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3817751" y="1492368"/>
            <a:ext cx="17972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  <a:r>
              <a:rPr lang="en-GB" sz="1400" dirty="0" smtClean="0"/>
              <a:t>4 MW x 4µs x </a:t>
            </a:r>
            <a:r>
              <a:rPr lang="en-GB" sz="1400" dirty="0"/>
              <a:t>2</a:t>
            </a:r>
            <a:r>
              <a:rPr lang="en-GB" sz="1400" dirty="0" smtClean="0"/>
              <a:t>00 Hz</a:t>
            </a:r>
            <a:endParaRPr lang="en-GB" sz="1400" dirty="0"/>
          </a:p>
        </p:txBody>
      </p:sp>
      <p:cxnSp>
        <p:nvCxnSpPr>
          <p:cNvPr id="209" name="Straight Arrow Connector 208"/>
          <p:cNvCxnSpPr/>
          <p:nvPr/>
        </p:nvCxnSpPr>
        <p:spPr>
          <a:xfrm>
            <a:off x="2106290" y="2280043"/>
            <a:ext cx="314619" cy="1198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207" idx="2"/>
            <a:endCxn id="203" idx="1"/>
          </p:cNvCxnSpPr>
          <p:nvPr/>
        </p:nvCxnSpPr>
        <p:spPr>
          <a:xfrm>
            <a:off x="4716395" y="1800145"/>
            <a:ext cx="389454" cy="5008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6750182" y="3069318"/>
            <a:ext cx="197522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56</a:t>
            </a:r>
            <a:r>
              <a:rPr lang="en-GB" sz="1400" dirty="0" smtClean="0"/>
              <a:t>MW x 250 ns x 200 Hz</a:t>
            </a:r>
            <a:endParaRPr lang="en-GB" sz="1400" dirty="0"/>
          </a:p>
        </p:txBody>
      </p:sp>
      <p:cxnSp>
        <p:nvCxnSpPr>
          <p:cNvPr id="215" name="Straight Arrow Connector 214"/>
          <p:cNvCxnSpPr>
            <a:stCxn id="212" idx="0"/>
          </p:cNvCxnSpPr>
          <p:nvPr/>
        </p:nvCxnSpPr>
        <p:spPr>
          <a:xfrm flipV="1">
            <a:off x="7737793" y="2346162"/>
            <a:ext cx="71462" cy="723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/>
          <p:nvPr/>
        </p:nvGrpSpPr>
        <p:grpSpPr>
          <a:xfrm>
            <a:off x="5105849" y="1955338"/>
            <a:ext cx="332345" cy="442853"/>
            <a:chOff x="3368824" y="1092328"/>
            <a:chExt cx="360040" cy="442853"/>
          </a:xfrm>
        </p:grpSpPr>
        <p:sp>
          <p:nvSpPr>
            <p:cNvPr id="203" name="Rounded Rectangle 20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Block Arc 2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5148563" y="2532461"/>
            <a:ext cx="332345" cy="442853"/>
            <a:chOff x="3368824" y="1092328"/>
            <a:chExt cx="360040" cy="442853"/>
          </a:xfrm>
        </p:grpSpPr>
        <p:sp>
          <p:nvSpPr>
            <p:cNvPr id="213" name="Rounded Rectangle 2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4" name="Block Arc 2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71" name="Oval 170"/>
          <p:cNvSpPr/>
          <p:nvPr/>
        </p:nvSpPr>
        <p:spPr>
          <a:xfrm>
            <a:off x="4183668" y="1838060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2" name="Oval 171"/>
          <p:cNvSpPr/>
          <p:nvPr/>
        </p:nvSpPr>
        <p:spPr>
          <a:xfrm>
            <a:off x="4183668" y="2428784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6" name="AutoShape 75"/>
          <p:cNvCxnSpPr>
            <a:cxnSpLocks noChangeShapeType="1"/>
          </p:cNvCxnSpPr>
          <p:nvPr/>
        </p:nvCxnSpPr>
        <p:spPr bwMode="auto">
          <a:xfrm flipV="1">
            <a:off x="395536" y="4355255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8" name="AutoShape 75"/>
          <p:cNvCxnSpPr>
            <a:cxnSpLocks noChangeShapeType="1"/>
          </p:cNvCxnSpPr>
          <p:nvPr/>
        </p:nvCxnSpPr>
        <p:spPr bwMode="auto">
          <a:xfrm flipV="1">
            <a:off x="395536" y="4832961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" name="Rectangle 188"/>
          <p:cNvSpPr/>
          <p:nvPr/>
        </p:nvSpPr>
        <p:spPr>
          <a:xfrm>
            <a:off x="539552" y="4787860"/>
            <a:ext cx="796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- Slow Amplitude only. Log det. @250MSPS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Reflected signals/machine protection (3/TS) </a:t>
            </a:r>
          </a:p>
        </p:txBody>
      </p:sp>
      <p:sp>
        <p:nvSpPr>
          <p:cNvPr id="191" name="Rectangle 190"/>
          <p:cNvSpPr/>
          <p:nvPr/>
        </p:nvSpPr>
        <p:spPr>
          <a:xfrm>
            <a:off x="527836" y="4355255"/>
            <a:ext cx="8508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- Phase &amp; amplitude @400MHz @ 250MSPS </a:t>
            </a:r>
            <a:r>
              <a:rPr lang="en-GB" sz="1600" dirty="0" smtClean="0">
                <a:sym typeface="Wingdings" panose="05000000000000000000" pitchFamily="2" charset="2"/>
              </a:rPr>
              <a:t> Phase but not speed is key KLYin, KLYout, PCin (3/TS)</a:t>
            </a:r>
            <a:endParaRPr lang="en-GB" sz="1600" dirty="0" smtClean="0"/>
          </a:p>
        </p:txBody>
      </p:sp>
      <p:cxnSp>
        <p:nvCxnSpPr>
          <p:cNvPr id="193" name="AutoShape 75"/>
          <p:cNvCxnSpPr>
            <a:cxnSpLocks noChangeShapeType="1"/>
          </p:cNvCxnSpPr>
          <p:nvPr/>
        </p:nvCxnSpPr>
        <p:spPr bwMode="auto">
          <a:xfrm flipV="1">
            <a:off x="395536" y="3851199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4" name="Rectangle 193"/>
          <p:cNvSpPr/>
          <p:nvPr/>
        </p:nvSpPr>
        <p:spPr>
          <a:xfrm>
            <a:off x="539552" y="3851199"/>
            <a:ext cx="859423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/>
              <a:t>- </a:t>
            </a:r>
            <a:r>
              <a:rPr lang="en-GB" sz="1600" dirty="0" smtClean="0"/>
              <a:t>Phase &amp; amplitude  400MHz. @1.6GSPS 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Structure RF Signals INC, REF, TRA. (3 /TS) (or 1.5/TS with switch) </a:t>
            </a:r>
          </a:p>
        </p:txBody>
      </p:sp>
      <p:cxnSp>
        <p:nvCxnSpPr>
          <p:cNvPr id="195" name="AutoShape 75"/>
          <p:cNvCxnSpPr>
            <a:cxnSpLocks noChangeShapeType="1"/>
          </p:cNvCxnSpPr>
          <p:nvPr/>
        </p:nvCxnSpPr>
        <p:spPr bwMode="auto">
          <a:xfrm flipV="1">
            <a:off x="6864947" y="2384126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6" name="AutoShape 75"/>
          <p:cNvCxnSpPr>
            <a:cxnSpLocks noChangeShapeType="1"/>
          </p:cNvCxnSpPr>
          <p:nvPr/>
        </p:nvCxnSpPr>
        <p:spPr bwMode="auto">
          <a:xfrm flipV="1">
            <a:off x="6670440" y="1781717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AutoShape 75"/>
          <p:cNvCxnSpPr>
            <a:cxnSpLocks noChangeShapeType="1"/>
          </p:cNvCxnSpPr>
          <p:nvPr/>
        </p:nvCxnSpPr>
        <p:spPr bwMode="auto">
          <a:xfrm flipV="1">
            <a:off x="6822135" y="1779713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AutoShape 75"/>
          <p:cNvCxnSpPr>
            <a:cxnSpLocks noChangeShapeType="1"/>
          </p:cNvCxnSpPr>
          <p:nvPr/>
        </p:nvCxnSpPr>
        <p:spPr bwMode="auto">
          <a:xfrm flipH="1" flipV="1">
            <a:off x="7367602" y="1002517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3" name="AutoShape 75"/>
          <p:cNvCxnSpPr>
            <a:cxnSpLocks noChangeShapeType="1"/>
          </p:cNvCxnSpPr>
          <p:nvPr/>
        </p:nvCxnSpPr>
        <p:spPr bwMode="auto">
          <a:xfrm flipV="1">
            <a:off x="6705920" y="2382826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4" name="AutoShape 75"/>
          <p:cNvCxnSpPr>
            <a:cxnSpLocks noChangeShapeType="1"/>
          </p:cNvCxnSpPr>
          <p:nvPr/>
        </p:nvCxnSpPr>
        <p:spPr bwMode="auto">
          <a:xfrm flipH="1" flipV="1">
            <a:off x="7898984" y="697687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" name="AutoShape 75"/>
          <p:cNvCxnSpPr>
            <a:cxnSpLocks noChangeShapeType="1"/>
          </p:cNvCxnSpPr>
          <p:nvPr/>
        </p:nvCxnSpPr>
        <p:spPr bwMode="auto">
          <a:xfrm flipV="1">
            <a:off x="892823" y="887557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6" name="AutoShape 75"/>
          <p:cNvCxnSpPr>
            <a:cxnSpLocks noChangeShapeType="1"/>
          </p:cNvCxnSpPr>
          <p:nvPr/>
        </p:nvCxnSpPr>
        <p:spPr bwMode="auto">
          <a:xfrm flipV="1">
            <a:off x="3114686" y="1832700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7" name="AutoShape 75"/>
          <p:cNvCxnSpPr>
            <a:cxnSpLocks noChangeShapeType="1"/>
          </p:cNvCxnSpPr>
          <p:nvPr/>
        </p:nvCxnSpPr>
        <p:spPr bwMode="auto">
          <a:xfrm flipV="1">
            <a:off x="5357627" y="1764865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" name="AutoShape 75"/>
          <p:cNvCxnSpPr>
            <a:cxnSpLocks noChangeShapeType="1"/>
          </p:cNvCxnSpPr>
          <p:nvPr/>
        </p:nvCxnSpPr>
        <p:spPr bwMode="auto">
          <a:xfrm flipV="1">
            <a:off x="5398845" y="2346162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" name="AutoShape 75"/>
          <p:cNvCxnSpPr>
            <a:cxnSpLocks noChangeShapeType="1"/>
          </p:cNvCxnSpPr>
          <p:nvPr/>
        </p:nvCxnSpPr>
        <p:spPr bwMode="auto">
          <a:xfrm flipV="1">
            <a:off x="2934104" y="1340350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0" name="AutoShape 75"/>
          <p:cNvCxnSpPr>
            <a:cxnSpLocks noChangeShapeType="1"/>
          </p:cNvCxnSpPr>
          <p:nvPr/>
        </p:nvCxnSpPr>
        <p:spPr bwMode="auto">
          <a:xfrm flipV="1">
            <a:off x="2953465" y="1859554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1" name="AutoShape 75"/>
          <p:cNvCxnSpPr>
            <a:cxnSpLocks noChangeShapeType="1"/>
          </p:cNvCxnSpPr>
          <p:nvPr/>
        </p:nvCxnSpPr>
        <p:spPr bwMode="auto">
          <a:xfrm flipV="1">
            <a:off x="5170810" y="1781717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" name="AutoShape 75"/>
          <p:cNvCxnSpPr>
            <a:cxnSpLocks noChangeShapeType="1"/>
          </p:cNvCxnSpPr>
          <p:nvPr/>
        </p:nvCxnSpPr>
        <p:spPr bwMode="auto">
          <a:xfrm flipV="1">
            <a:off x="5216661" y="2341905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AutoShape 75"/>
          <p:cNvCxnSpPr>
            <a:cxnSpLocks noChangeShapeType="1"/>
          </p:cNvCxnSpPr>
          <p:nvPr/>
        </p:nvCxnSpPr>
        <p:spPr bwMode="auto">
          <a:xfrm flipH="1" flipV="1">
            <a:off x="7369211" y="1164903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" name="AutoShape 75"/>
          <p:cNvCxnSpPr>
            <a:cxnSpLocks noChangeShapeType="1"/>
          </p:cNvCxnSpPr>
          <p:nvPr/>
        </p:nvCxnSpPr>
        <p:spPr bwMode="auto">
          <a:xfrm flipH="1" flipV="1">
            <a:off x="7891245" y="881025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" name="AutoShape 75"/>
          <p:cNvCxnSpPr>
            <a:cxnSpLocks noChangeShapeType="1"/>
          </p:cNvCxnSpPr>
          <p:nvPr/>
        </p:nvCxnSpPr>
        <p:spPr bwMode="auto">
          <a:xfrm flipV="1">
            <a:off x="3078083" y="1336352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0" name="Block Arc 239"/>
          <p:cNvSpPr/>
          <p:nvPr/>
        </p:nvSpPr>
        <p:spPr>
          <a:xfrm flipV="1">
            <a:off x="770995" y="2498242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1" name="Rounded Rectangle 240"/>
          <p:cNvSpPr/>
          <p:nvPr/>
        </p:nvSpPr>
        <p:spPr>
          <a:xfrm>
            <a:off x="717579" y="2746682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2" name="AutoShape 75"/>
          <p:cNvCxnSpPr>
            <a:cxnSpLocks noChangeShapeType="1"/>
          </p:cNvCxnSpPr>
          <p:nvPr/>
        </p:nvCxnSpPr>
        <p:spPr bwMode="auto">
          <a:xfrm flipV="1">
            <a:off x="917684" y="2326880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3" name="Group 242"/>
          <p:cNvGrpSpPr/>
          <p:nvPr/>
        </p:nvGrpSpPr>
        <p:grpSpPr>
          <a:xfrm>
            <a:off x="414918" y="2375546"/>
            <a:ext cx="2043568" cy="936104"/>
            <a:chOff x="938935" y="1412776"/>
            <a:chExt cx="2213865" cy="936104"/>
          </a:xfrm>
        </p:grpSpPr>
        <p:sp>
          <p:nvSpPr>
            <p:cNvPr id="244" name="Rectangle 24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6" name="Isosceles Triangle 24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7" name="Isosceles Triangle 246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48" name="Straight Connector 247"/>
          <p:cNvCxnSpPr/>
          <p:nvPr/>
        </p:nvCxnSpPr>
        <p:spPr>
          <a:xfrm flipH="1" flipV="1">
            <a:off x="663171" y="1370497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 flipH="1" flipV="1">
            <a:off x="705004" y="2821629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Rectangle 249"/>
          <p:cNvSpPr/>
          <p:nvPr/>
        </p:nvSpPr>
        <p:spPr>
          <a:xfrm>
            <a:off x="550662" y="5229200"/>
            <a:ext cx="796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 smtClean="0"/>
              <a:t>-Faraday Cup Signals </a:t>
            </a:r>
            <a:r>
              <a:rPr lang="en-GB" sz="1600" dirty="0" smtClean="0">
                <a:sym typeface="Wingdings" panose="05000000000000000000" pitchFamily="2" charset="2"/>
              </a:rPr>
              <a:t></a:t>
            </a:r>
            <a:r>
              <a:rPr lang="en-GB" sz="1600" dirty="0" smtClean="0"/>
              <a:t> (2/TS)</a:t>
            </a:r>
          </a:p>
        </p:txBody>
      </p:sp>
      <p:cxnSp>
        <p:nvCxnSpPr>
          <p:cNvPr id="251" name="AutoShape 75"/>
          <p:cNvCxnSpPr>
            <a:cxnSpLocks noChangeShapeType="1"/>
          </p:cNvCxnSpPr>
          <p:nvPr/>
        </p:nvCxnSpPr>
        <p:spPr bwMode="auto">
          <a:xfrm flipV="1">
            <a:off x="395536" y="5229200"/>
            <a:ext cx="0" cy="279131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2" name="AutoShape 75"/>
          <p:cNvCxnSpPr>
            <a:cxnSpLocks noChangeShapeType="1"/>
          </p:cNvCxnSpPr>
          <p:nvPr/>
        </p:nvCxnSpPr>
        <p:spPr bwMode="auto">
          <a:xfrm>
            <a:off x="7988713" y="2169155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4" name="AutoShape 75"/>
          <p:cNvCxnSpPr>
            <a:cxnSpLocks noChangeShapeType="1"/>
          </p:cNvCxnSpPr>
          <p:nvPr/>
        </p:nvCxnSpPr>
        <p:spPr bwMode="auto">
          <a:xfrm>
            <a:off x="8517780" y="1874322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5" name="AutoShape 75"/>
          <p:cNvCxnSpPr>
            <a:cxnSpLocks noChangeShapeType="1"/>
          </p:cNvCxnSpPr>
          <p:nvPr/>
        </p:nvCxnSpPr>
        <p:spPr bwMode="auto">
          <a:xfrm flipV="1">
            <a:off x="8556941" y="1165867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AutoShape 75"/>
          <p:cNvCxnSpPr>
            <a:cxnSpLocks noChangeShapeType="1"/>
          </p:cNvCxnSpPr>
          <p:nvPr/>
        </p:nvCxnSpPr>
        <p:spPr bwMode="auto">
          <a:xfrm flipV="1">
            <a:off x="8047801" y="1438212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7736886" y="3512645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TS = TEST SLOT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96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70254" y="938216"/>
            <a:ext cx="2043568" cy="936104"/>
            <a:chOff x="938935" y="1412776"/>
            <a:chExt cx="2213865" cy="936104"/>
          </a:xfrm>
        </p:grpSpPr>
        <p:sp>
          <p:nvSpPr>
            <p:cNvPr id="4" name="Rectangle 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Isosceles Triangle 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6" name="Isosceles Triangle 235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3" name="Straight Connector 32"/>
          <p:cNvCxnSpPr/>
          <p:nvPr/>
        </p:nvCxnSpPr>
        <p:spPr>
          <a:xfrm flipH="1">
            <a:off x="2403345" y="2383427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410433" y="1859553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2846611" y="1513908"/>
            <a:ext cx="332345" cy="442853"/>
            <a:chOff x="2583861" y="1513908"/>
            <a:chExt cx="332345" cy="442853"/>
          </a:xfrm>
        </p:grpSpPr>
        <p:sp>
          <p:nvSpPr>
            <p:cNvPr id="20" name="Rounded Rectangle 19"/>
            <p:cNvSpPr/>
            <p:nvPr/>
          </p:nvSpPr>
          <p:spPr>
            <a:xfrm>
              <a:off x="2583861" y="1762348"/>
              <a:ext cx="332345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Block Arc 20"/>
            <p:cNvSpPr/>
            <p:nvPr/>
          </p:nvSpPr>
          <p:spPr>
            <a:xfrm flipV="1">
              <a:off x="2640851" y="1513908"/>
              <a:ext cx="199407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38" name="Block Arc 237"/>
          <p:cNvSpPr/>
          <p:nvPr/>
        </p:nvSpPr>
        <p:spPr>
          <a:xfrm flipV="1">
            <a:off x="746134" y="1058919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7" name="Rounded Rectangle 236"/>
          <p:cNvSpPr/>
          <p:nvPr/>
        </p:nvSpPr>
        <p:spPr>
          <a:xfrm>
            <a:off x="692718" y="1307359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Up Arrow Callout 22"/>
          <p:cNvSpPr/>
          <p:nvPr/>
        </p:nvSpPr>
        <p:spPr>
          <a:xfrm>
            <a:off x="2517381" y="1638128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Hexagon 23"/>
          <p:cNvSpPr/>
          <p:nvPr/>
        </p:nvSpPr>
        <p:spPr>
          <a:xfrm>
            <a:off x="3380595" y="1666331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2878106" y="2033217"/>
            <a:ext cx="332345" cy="442853"/>
            <a:chOff x="3368824" y="1092328"/>
            <a:chExt cx="360040" cy="442853"/>
          </a:xfrm>
        </p:grpSpPr>
        <p:sp>
          <p:nvSpPr>
            <p:cNvPr id="26" name="Rounded Rectangle 25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Block Arc 26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Up Arrow Callout 27"/>
          <p:cNvSpPr/>
          <p:nvPr/>
        </p:nvSpPr>
        <p:spPr>
          <a:xfrm>
            <a:off x="2548875" y="2157437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413821" y="1394274"/>
            <a:ext cx="0" cy="48004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410433" y="2383428"/>
            <a:ext cx="3388" cy="46300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3631531" y="2281658"/>
            <a:ext cx="1356237" cy="6270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698001" y="1874322"/>
            <a:ext cx="1295378" cy="46207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4987768" y="2336398"/>
            <a:ext cx="29045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4987769" y="2910177"/>
            <a:ext cx="34363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5554830" y="1988840"/>
            <a:ext cx="608565" cy="278928"/>
            <a:chOff x="5845968" y="1874320"/>
            <a:chExt cx="998909" cy="422618"/>
          </a:xfrm>
        </p:grpSpPr>
        <p:sp>
          <p:nvSpPr>
            <p:cNvPr id="81" name="Oval 80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5" name="Group 84"/>
          <p:cNvGrpSpPr>
            <a:grpSpLocks noChangeAspect="1"/>
          </p:cNvGrpSpPr>
          <p:nvPr/>
        </p:nvGrpSpPr>
        <p:grpSpPr>
          <a:xfrm>
            <a:off x="5577233" y="2976366"/>
            <a:ext cx="608565" cy="278928"/>
            <a:chOff x="5845968" y="1874320"/>
            <a:chExt cx="998909" cy="422618"/>
          </a:xfrm>
        </p:grpSpPr>
        <p:sp>
          <p:nvSpPr>
            <p:cNvPr id="86" name="Oval 85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96" name="Oval 95"/>
          <p:cNvSpPr/>
          <p:nvPr/>
        </p:nvSpPr>
        <p:spPr>
          <a:xfrm>
            <a:off x="6250678" y="2096887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Oval 97"/>
          <p:cNvSpPr/>
          <p:nvPr/>
        </p:nvSpPr>
        <p:spPr>
          <a:xfrm>
            <a:off x="6250678" y="2687611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583022" y="1985931"/>
            <a:ext cx="332345" cy="442853"/>
            <a:chOff x="3368824" y="1092328"/>
            <a:chExt cx="360040" cy="442853"/>
          </a:xfrm>
        </p:grpSpPr>
        <p:sp>
          <p:nvSpPr>
            <p:cNvPr id="104" name="Rounded Rectangle 103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Block Arc 104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6625736" y="2563054"/>
            <a:ext cx="332345" cy="442853"/>
            <a:chOff x="3368824" y="1092328"/>
            <a:chExt cx="360040" cy="442853"/>
          </a:xfrm>
        </p:grpSpPr>
        <p:sp>
          <p:nvSpPr>
            <p:cNvPr id="107" name="Rounded Rectangle 106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Block Arc 1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20" name="Up Arrow Callout 119"/>
          <p:cNvSpPr/>
          <p:nvPr/>
        </p:nvSpPr>
        <p:spPr>
          <a:xfrm>
            <a:off x="7048305" y="2681872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Up Arrow Callout 122"/>
          <p:cNvSpPr/>
          <p:nvPr/>
        </p:nvSpPr>
        <p:spPr>
          <a:xfrm>
            <a:off x="7043943" y="2104749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1" name="Group 150"/>
          <p:cNvGrpSpPr/>
          <p:nvPr/>
        </p:nvGrpSpPr>
        <p:grpSpPr>
          <a:xfrm>
            <a:off x="6616075" y="320957"/>
            <a:ext cx="1940866" cy="2587742"/>
            <a:chOff x="6882768" y="320957"/>
            <a:chExt cx="2102605" cy="2587742"/>
          </a:xfrm>
        </p:grpSpPr>
        <p:sp>
          <p:nvSpPr>
            <p:cNvPr id="124" name="Rectangle 123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29" name="Straight Connector 128"/>
            <p:cNvCxnSpPr>
              <a:endCxn id="128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3" name="Group 132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134" name="Rounded Rectangle 133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5" name="Block Arc 134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7" name="Up Arrow Callout 136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140" name="Rounded Rectangle 139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1" name="Block Arc 140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2" name="Up Arrow Callout 141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5" name="Straight Connector 144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Flowchart: Stored Data 146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8" name="Straight Connector 147"/>
            <p:cNvCxnSpPr>
              <a:endCxn id="147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owchart: Stored Data 143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846614" y="384920"/>
            <a:ext cx="1615827" cy="30777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Klystron/modulator</a:t>
            </a:r>
            <a:endParaRPr lang="en-GB" sz="1400" dirty="0"/>
          </a:p>
        </p:txBody>
      </p:sp>
      <p:sp>
        <p:nvSpPr>
          <p:cNvPr id="174" name="TextBox 173"/>
          <p:cNvSpPr txBox="1"/>
          <p:nvPr/>
        </p:nvSpPr>
        <p:spPr>
          <a:xfrm>
            <a:off x="2511367" y="2651350"/>
            <a:ext cx="972141" cy="95410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/vacuum gate valve?</a:t>
            </a:r>
            <a:endParaRPr lang="en-GB" sz="1400" dirty="0"/>
          </a:p>
        </p:txBody>
      </p:sp>
      <p:sp>
        <p:nvSpPr>
          <p:cNvPr id="175" name="TextBox 174"/>
          <p:cNvSpPr txBox="1"/>
          <p:nvPr/>
        </p:nvSpPr>
        <p:spPr>
          <a:xfrm>
            <a:off x="2503489" y="479298"/>
            <a:ext cx="1016774" cy="52322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Directional coupler</a:t>
            </a:r>
            <a:endParaRPr lang="en-GB" sz="1400" dirty="0"/>
          </a:p>
        </p:txBody>
      </p:sp>
      <p:sp>
        <p:nvSpPr>
          <p:cNvPr id="177" name="TextBox 176"/>
          <p:cNvSpPr txBox="1"/>
          <p:nvPr/>
        </p:nvSpPr>
        <p:spPr>
          <a:xfrm>
            <a:off x="3555961" y="2944432"/>
            <a:ext cx="1014893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3 dB hybrid</a:t>
            </a:r>
            <a:endParaRPr lang="en-GB" sz="1400" dirty="0"/>
          </a:p>
        </p:txBody>
      </p:sp>
      <p:sp>
        <p:nvSpPr>
          <p:cNvPr id="178" name="TextBox 177"/>
          <p:cNvSpPr txBox="1"/>
          <p:nvPr/>
        </p:nvSpPr>
        <p:spPr>
          <a:xfrm>
            <a:off x="5410814" y="938216"/>
            <a:ext cx="1120042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pulse compressor</a:t>
            </a:r>
            <a:endParaRPr lang="en-GB" sz="1400" dirty="0"/>
          </a:p>
        </p:txBody>
      </p:sp>
      <p:sp>
        <p:nvSpPr>
          <p:cNvPr id="179" name="TextBox 178"/>
          <p:cNvSpPr txBox="1"/>
          <p:nvPr/>
        </p:nvSpPr>
        <p:spPr>
          <a:xfrm>
            <a:off x="6564734" y="1201903"/>
            <a:ext cx="721672" cy="30777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 load</a:t>
            </a:r>
            <a:endParaRPr lang="en-GB" sz="1400" dirty="0"/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1370399" y="692696"/>
            <a:ext cx="0" cy="26355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endCxn id="28" idx="2"/>
          </p:cNvCxnSpPr>
          <p:nvPr/>
        </p:nvCxnSpPr>
        <p:spPr>
          <a:xfrm flipV="1">
            <a:off x="2662013" y="2481471"/>
            <a:ext cx="0" cy="332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75" idx="2"/>
            <a:endCxn id="21" idx="1"/>
          </p:cNvCxnSpPr>
          <p:nvPr/>
        </p:nvCxnSpPr>
        <p:spPr>
          <a:xfrm>
            <a:off x="3011876" y="1002518"/>
            <a:ext cx="66207" cy="63561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77" idx="0"/>
            <a:endCxn id="24" idx="1"/>
          </p:cNvCxnSpPr>
          <p:nvPr/>
        </p:nvCxnSpPr>
        <p:spPr>
          <a:xfrm flipH="1" flipV="1">
            <a:off x="3679706" y="2481471"/>
            <a:ext cx="383702" cy="46296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178" idx="2"/>
          </p:cNvCxnSpPr>
          <p:nvPr/>
        </p:nvCxnSpPr>
        <p:spPr>
          <a:xfrm flipH="1">
            <a:off x="5894251" y="1461436"/>
            <a:ext cx="76584" cy="55945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179" idx="0"/>
            <a:endCxn id="144" idx="2"/>
          </p:cNvCxnSpPr>
          <p:nvPr/>
        </p:nvCxnSpPr>
        <p:spPr>
          <a:xfrm flipH="1" flipV="1">
            <a:off x="6897814" y="821545"/>
            <a:ext cx="27756" cy="3803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907704" y="-57001"/>
            <a:ext cx="4528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High Power RF network NEW PLAN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268928" y="1972266"/>
            <a:ext cx="183736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strike="sngStrike" dirty="0" smtClean="0"/>
              <a:t>6 </a:t>
            </a:r>
            <a:r>
              <a:rPr lang="en-GB" sz="1400" dirty="0" smtClean="0"/>
              <a:t>7 MW x 4µs x 400 Hz</a:t>
            </a:r>
            <a:endParaRPr lang="en-GB" sz="1400" dirty="0"/>
          </a:p>
        </p:txBody>
      </p:sp>
      <p:sp>
        <p:nvSpPr>
          <p:cNvPr id="207" name="TextBox 206"/>
          <p:cNvSpPr txBox="1"/>
          <p:nvPr/>
        </p:nvSpPr>
        <p:spPr>
          <a:xfrm>
            <a:off x="3817751" y="1492368"/>
            <a:ext cx="179728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  <a:r>
              <a:rPr lang="en-GB" sz="1400" dirty="0" smtClean="0"/>
              <a:t>4 MW x 4µs x </a:t>
            </a:r>
            <a:r>
              <a:rPr lang="en-GB" sz="1400" dirty="0"/>
              <a:t>2</a:t>
            </a:r>
            <a:r>
              <a:rPr lang="en-GB" sz="1400" dirty="0" smtClean="0"/>
              <a:t>00 Hz</a:t>
            </a:r>
            <a:endParaRPr lang="en-GB" sz="1400" dirty="0"/>
          </a:p>
        </p:txBody>
      </p:sp>
      <p:cxnSp>
        <p:nvCxnSpPr>
          <p:cNvPr id="209" name="Straight Arrow Connector 208"/>
          <p:cNvCxnSpPr/>
          <p:nvPr/>
        </p:nvCxnSpPr>
        <p:spPr>
          <a:xfrm>
            <a:off x="2106290" y="2280043"/>
            <a:ext cx="314619" cy="1198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>
            <a:stCxn id="207" idx="2"/>
            <a:endCxn id="203" idx="1"/>
          </p:cNvCxnSpPr>
          <p:nvPr/>
        </p:nvCxnSpPr>
        <p:spPr>
          <a:xfrm>
            <a:off x="4716395" y="1800145"/>
            <a:ext cx="389454" cy="5008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extBox 211"/>
          <p:cNvSpPr txBox="1"/>
          <p:nvPr/>
        </p:nvSpPr>
        <p:spPr>
          <a:xfrm>
            <a:off x="6750182" y="3069318"/>
            <a:ext cx="197522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56</a:t>
            </a:r>
            <a:r>
              <a:rPr lang="en-GB" sz="1400" dirty="0" smtClean="0"/>
              <a:t>MW x 250 ns x 200 Hz</a:t>
            </a:r>
            <a:endParaRPr lang="en-GB" sz="1400" dirty="0"/>
          </a:p>
        </p:txBody>
      </p:sp>
      <p:cxnSp>
        <p:nvCxnSpPr>
          <p:cNvPr id="215" name="Straight Arrow Connector 214"/>
          <p:cNvCxnSpPr>
            <a:stCxn id="212" idx="0"/>
          </p:cNvCxnSpPr>
          <p:nvPr/>
        </p:nvCxnSpPr>
        <p:spPr>
          <a:xfrm flipV="1">
            <a:off x="7737793" y="2346162"/>
            <a:ext cx="71462" cy="723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/>
          <p:cNvGrpSpPr/>
          <p:nvPr/>
        </p:nvGrpSpPr>
        <p:grpSpPr>
          <a:xfrm>
            <a:off x="5105849" y="1955338"/>
            <a:ext cx="332345" cy="442853"/>
            <a:chOff x="3368824" y="1092328"/>
            <a:chExt cx="360040" cy="442853"/>
          </a:xfrm>
        </p:grpSpPr>
        <p:sp>
          <p:nvSpPr>
            <p:cNvPr id="203" name="Rounded Rectangle 20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Block Arc 207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5148563" y="2532461"/>
            <a:ext cx="332345" cy="442853"/>
            <a:chOff x="3368824" y="1092328"/>
            <a:chExt cx="360040" cy="442853"/>
          </a:xfrm>
        </p:grpSpPr>
        <p:sp>
          <p:nvSpPr>
            <p:cNvPr id="213" name="Rounded Rectangle 212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4" name="Block Arc 213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71" name="Oval 170"/>
          <p:cNvSpPr/>
          <p:nvPr/>
        </p:nvSpPr>
        <p:spPr>
          <a:xfrm>
            <a:off x="4183668" y="1838060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2" name="Oval 171"/>
          <p:cNvSpPr/>
          <p:nvPr/>
        </p:nvSpPr>
        <p:spPr>
          <a:xfrm>
            <a:off x="4183668" y="2428784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5" name="AutoShape 75"/>
          <p:cNvCxnSpPr>
            <a:cxnSpLocks noChangeShapeType="1"/>
          </p:cNvCxnSpPr>
          <p:nvPr/>
        </p:nvCxnSpPr>
        <p:spPr bwMode="auto">
          <a:xfrm flipV="1">
            <a:off x="6864947" y="2384126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6" name="AutoShape 75"/>
          <p:cNvCxnSpPr>
            <a:cxnSpLocks noChangeShapeType="1"/>
          </p:cNvCxnSpPr>
          <p:nvPr/>
        </p:nvCxnSpPr>
        <p:spPr bwMode="auto">
          <a:xfrm flipV="1">
            <a:off x="6670440" y="1781717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8" name="AutoShape 75"/>
          <p:cNvCxnSpPr>
            <a:cxnSpLocks noChangeShapeType="1"/>
          </p:cNvCxnSpPr>
          <p:nvPr/>
        </p:nvCxnSpPr>
        <p:spPr bwMode="auto">
          <a:xfrm flipV="1">
            <a:off x="6822135" y="1779713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0" name="AutoShape 75"/>
          <p:cNvCxnSpPr>
            <a:cxnSpLocks noChangeShapeType="1"/>
          </p:cNvCxnSpPr>
          <p:nvPr/>
        </p:nvCxnSpPr>
        <p:spPr bwMode="auto">
          <a:xfrm flipH="1" flipV="1">
            <a:off x="7367602" y="1002517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3" name="AutoShape 75"/>
          <p:cNvCxnSpPr>
            <a:cxnSpLocks noChangeShapeType="1"/>
          </p:cNvCxnSpPr>
          <p:nvPr/>
        </p:nvCxnSpPr>
        <p:spPr bwMode="auto">
          <a:xfrm flipV="1">
            <a:off x="6705920" y="2382826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4" name="AutoShape 75"/>
          <p:cNvCxnSpPr>
            <a:cxnSpLocks noChangeShapeType="1"/>
          </p:cNvCxnSpPr>
          <p:nvPr/>
        </p:nvCxnSpPr>
        <p:spPr bwMode="auto">
          <a:xfrm flipH="1" flipV="1">
            <a:off x="7898984" y="697687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" name="AutoShape 75"/>
          <p:cNvCxnSpPr>
            <a:cxnSpLocks noChangeShapeType="1"/>
          </p:cNvCxnSpPr>
          <p:nvPr/>
        </p:nvCxnSpPr>
        <p:spPr bwMode="auto">
          <a:xfrm flipV="1">
            <a:off x="892823" y="887557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6" name="AutoShape 75"/>
          <p:cNvCxnSpPr>
            <a:cxnSpLocks noChangeShapeType="1"/>
          </p:cNvCxnSpPr>
          <p:nvPr/>
        </p:nvCxnSpPr>
        <p:spPr bwMode="auto">
          <a:xfrm flipV="1">
            <a:off x="3114686" y="1832700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7" name="AutoShape 75"/>
          <p:cNvCxnSpPr>
            <a:cxnSpLocks noChangeShapeType="1"/>
          </p:cNvCxnSpPr>
          <p:nvPr/>
        </p:nvCxnSpPr>
        <p:spPr bwMode="auto">
          <a:xfrm flipV="1">
            <a:off x="5357627" y="1764865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" name="AutoShape 75"/>
          <p:cNvCxnSpPr>
            <a:cxnSpLocks noChangeShapeType="1"/>
          </p:cNvCxnSpPr>
          <p:nvPr/>
        </p:nvCxnSpPr>
        <p:spPr bwMode="auto">
          <a:xfrm flipV="1">
            <a:off x="5398845" y="2346162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" name="AutoShape 75"/>
          <p:cNvCxnSpPr>
            <a:cxnSpLocks noChangeShapeType="1"/>
          </p:cNvCxnSpPr>
          <p:nvPr/>
        </p:nvCxnSpPr>
        <p:spPr bwMode="auto">
          <a:xfrm flipV="1">
            <a:off x="2934104" y="1340350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0" name="AutoShape 75"/>
          <p:cNvCxnSpPr>
            <a:cxnSpLocks noChangeShapeType="1"/>
          </p:cNvCxnSpPr>
          <p:nvPr/>
        </p:nvCxnSpPr>
        <p:spPr bwMode="auto">
          <a:xfrm flipV="1">
            <a:off x="2953465" y="1859554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1" name="AutoShape 75"/>
          <p:cNvCxnSpPr>
            <a:cxnSpLocks noChangeShapeType="1"/>
          </p:cNvCxnSpPr>
          <p:nvPr/>
        </p:nvCxnSpPr>
        <p:spPr bwMode="auto">
          <a:xfrm flipV="1">
            <a:off x="5170810" y="1781717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2" name="AutoShape 75"/>
          <p:cNvCxnSpPr>
            <a:cxnSpLocks noChangeShapeType="1"/>
          </p:cNvCxnSpPr>
          <p:nvPr/>
        </p:nvCxnSpPr>
        <p:spPr bwMode="auto">
          <a:xfrm flipV="1">
            <a:off x="5216661" y="2341905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4" name="AutoShape 75"/>
          <p:cNvCxnSpPr>
            <a:cxnSpLocks noChangeShapeType="1"/>
          </p:cNvCxnSpPr>
          <p:nvPr/>
        </p:nvCxnSpPr>
        <p:spPr bwMode="auto">
          <a:xfrm flipH="1" flipV="1">
            <a:off x="7369211" y="1164903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" name="AutoShape 75"/>
          <p:cNvCxnSpPr>
            <a:cxnSpLocks noChangeShapeType="1"/>
          </p:cNvCxnSpPr>
          <p:nvPr/>
        </p:nvCxnSpPr>
        <p:spPr bwMode="auto">
          <a:xfrm flipH="1" flipV="1">
            <a:off x="7891245" y="881025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" name="AutoShape 75"/>
          <p:cNvCxnSpPr>
            <a:cxnSpLocks noChangeShapeType="1"/>
          </p:cNvCxnSpPr>
          <p:nvPr/>
        </p:nvCxnSpPr>
        <p:spPr bwMode="auto">
          <a:xfrm flipV="1">
            <a:off x="3078083" y="1336352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0" name="Block Arc 239"/>
          <p:cNvSpPr/>
          <p:nvPr/>
        </p:nvSpPr>
        <p:spPr>
          <a:xfrm flipV="1">
            <a:off x="770995" y="2498242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1" name="Rounded Rectangle 240"/>
          <p:cNvSpPr/>
          <p:nvPr/>
        </p:nvSpPr>
        <p:spPr>
          <a:xfrm>
            <a:off x="717579" y="2746682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2" name="AutoShape 75"/>
          <p:cNvCxnSpPr>
            <a:cxnSpLocks noChangeShapeType="1"/>
          </p:cNvCxnSpPr>
          <p:nvPr/>
        </p:nvCxnSpPr>
        <p:spPr bwMode="auto">
          <a:xfrm flipV="1">
            <a:off x="917684" y="2326880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3" name="Group 242"/>
          <p:cNvGrpSpPr/>
          <p:nvPr/>
        </p:nvGrpSpPr>
        <p:grpSpPr>
          <a:xfrm>
            <a:off x="414918" y="2375546"/>
            <a:ext cx="2043568" cy="936104"/>
            <a:chOff x="938935" y="1412776"/>
            <a:chExt cx="2213865" cy="936104"/>
          </a:xfrm>
        </p:grpSpPr>
        <p:sp>
          <p:nvSpPr>
            <p:cNvPr id="244" name="Rectangle 243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6" name="Isosceles Triangle 245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7" name="Isosceles Triangle 246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48" name="Straight Connector 247"/>
          <p:cNvCxnSpPr/>
          <p:nvPr/>
        </p:nvCxnSpPr>
        <p:spPr>
          <a:xfrm flipH="1" flipV="1">
            <a:off x="663171" y="1370497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 flipH="1" flipV="1">
            <a:off x="705004" y="2821629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AutoShape 75"/>
          <p:cNvCxnSpPr>
            <a:cxnSpLocks noChangeShapeType="1"/>
          </p:cNvCxnSpPr>
          <p:nvPr/>
        </p:nvCxnSpPr>
        <p:spPr bwMode="auto">
          <a:xfrm>
            <a:off x="7988713" y="2169155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4" name="AutoShape 75"/>
          <p:cNvCxnSpPr>
            <a:cxnSpLocks noChangeShapeType="1"/>
          </p:cNvCxnSpPr>
          <p:nvPr/>
        </p:nvCxnSpPr>
        <p:spPr bwMode="auto">
          <a:xfrm>
            <a:off x="8517780" y="1874322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5" name="AutoShape 75"/>
          <p:cNvCxnSpPr>
            <a:cxnSpLocks noChangeShapeType="1"/>
          </p:cNvCxnSpPr>
          <p:nvPr/>
        </p:nvCxnSpPr>
        <p:spPr bwMode="auto">
          <a:xfrm flipV="1">
            <a:off x="8556941" y="1165867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6" name="AutoShape 75"/>
          <p:cNvCxnSpPr>
            <a:cxnSpLocks noChangeShapeType="1"/>
          </p:cNvCxnSpPr>
          <p:nvPr/>
        </p:nvCxnSpPr>
        <p:spPr bwMode="auto">
          <a:xfrm flipV="1">
            <a:off x="8047801" y="1438212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30" name="Group 129"/>
          <p:cNvGrpSpPr/>
          <p:nvPr/>
        </p:nvGrpSpPr>
        <p:grpSpPr>
          <a:xfrm>
            <a:off x="436905" y="4190275"/>
            <a:ext cx="2043568" cy="936104"/>
            <a:chOff x="938935" y="1412776"/>
            <a:chExt cx="2213865" cy="936104"/>
          </a:xfrm>
        </p:grpSpPr>
        <p:sp>
          <p:nvSpPr>
            <p:cNvPr id="131" name="Rectangle 130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Isosceles Triangle 142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Isosceles Triangle 145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49" name="Straight Connector 148"/>
          <p:cNvCxnSpPr/>
          <p:nvPr/>
        </p:nvCxnSpPr>
        <p:spPr>
          <a:xfrm flipH="1">
            <a:off x="2469996" y="5635486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H="1">
            <a:off x="2477084" y="5111612"/>
            <a:ext cx="10635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2913262" y="4765967"/>
            <a:ext cx="332345" cy="442853"/>
            <a:chOff x="2583861" y="1513908"/>
            <a:chExt cx="332345" cy="442853"/>
          </a:xfrm>
        </p:grpSpPr>
        <p:sp>
          <p:nvSpPr>
            <p:cNvPr id="153" name="Rounded Rectangle 152"/>
            <p:cNvSpPr/>
            <p:nvPr/>
          </p:nvSpPr>
          <p:spPr>
            <a:xfrm>
              <a:off x="2583861" y="1762348"/>
              <a:ext cx="332345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4" name="Block Arc 153"/>
            <p:cNvSpPr/>
            <p:nvPr/>
          </p:nvSpPr>
          <p:spPr>
            <a:xfrm flipV="1">
              <a:off x="2640851" y="1513908"/>
              <a:ext cx="199407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55" name="Block Arc 154"/>
          <p:cNvSpPr/>
          <p:nvPr/>
        </p:nvSpPr>
        <p:spPr>
          <a:xfrm flipV="1">
            <a:off x="812785" y="4310978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759369" y="4559418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7" name="Up Arrow Callout 156"/>
          <p:cNvSpPr/>
          <p:nvPr/>
        </p:nvSpPr>
        <p:spPr>
          <a:xfrm>
            <a:off x="2584032" y="4890187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8" name="Hexagon 157"/>
          <p:cNvSpPr/>
          <p:nvPr/>
        </p:nvSpPr>
        <p:spPr>
          <a:xfrm>
            <a:off x="3447246" y="4918390"/>
            <a:ext cx="398814" cy="815140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59" name="Group 158"/>
          <p:cNvGrpSpPr/>
          <p:nvPr/>
        </p:nvGrpSpPr>
        <p:grpSpPr>
          <a:xfrm>
            <a:off x="2944757" y="5285276"/>
            <a:ext cx="332345" cy="442853"/>
            <a:chOff x="3368824" y="1092328"/>
            <a:chExt cx="360040" cy="442853"/>
          </a:xfrm>
        </p:grpSpPr>
        <p:sp>
          <p:nvSpPr>
            <p:cNvPr id="160" name="Rounded Rectangle 159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1" name="Block Arc 160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162" name="Up Arrow Callout 161"/>
          <p:cNvSpPr/>
          <p:nvPr/>
        </p:nvSpPr>
        <p:spPr>
          <a:xfrm>
            <a:off x="2615526" y="5409496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3" name="Straight Connector 162"/>
          <p:cNvCxnSpPr/>
          <p:nvPr/>
        </p:nvCxnSpPr>
        <p:spPr>
          <a:xfrm flipV="1">
            <a:off x="2480472" y="4646333"/>
            <a:ext cx="0" cy="48004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2477084" y="5635487"/>
            <a:ext cx="3388" cy="46300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H="1" flipV="1">
            <a:off x="3698182" y="5533717"/>
            <a:ext cx="1356237" cy="6270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H="1" flipV="1">
            <a:off x="3764652" y="5126381"/>
            <a:ext cx="1295378" cy="46207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5054419" y="5588457"/>
            <a:ext cx="2904552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H="1">
            <a:off x="5054420" y="6162236"/>
            <a:ext cx="343630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9" name="Group 168"/>
          <p:cNvGrpSpPr>
            <a:grpSpLocks noChangeAspect="1"/>
          </p:cNvGrpSpPr>
          <p:nvPr/>
        </p:nvGrpSpPr>
        <p:grpSpPr>
          <a:xfrm>
            <a:off x="5621481" y="5240899"/>
            <a:ext cx="608565" cy="278928"/>
            <a:chOff x="5845968" y="1874320"/>
            <a:chExt cx="998909" cy="422618"/>
          </a:xfrm>
        </p:grpSpPr>
        <p:sp>
          <p:nvSpPr>
            <p:cNvPr id="170" name="Oval 169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6" name="Oval 175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80" name="Group 179"/>
          <p:cNvGrpSpPr>
            <a:grpSpLocks noChangeAspect="1"/>
          </p:cNvGrpSpPr>
          <p:nvPr/>
        </p:nvGrpSpPr>
        <p:grpSpPr>
          <a:xfrm>
            <a:off x="5643884" y="6228425"/>
            <a:ext cx="608565" cy="278928"/>
            <a:chOff x="5845968" y="1874320"/>
            <a:chExt cx="998909" cy="422618"/>
          </a:xfrm>
        </p:grpSpPr>
        <p:sp>
          <p:nvSpPr>
            <p:cNvPr id="181" name="Oval 180"/>
            <p:cNvSpPr/>
            <p:nvPr/>
          </p:nvSpPr>
          <p:spPr>
            <a:xfrm>
              <a:off x="5845968" y="1874320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3" name="Oval 182"/>
            <p:cNvSpPr/>
            <p:nvPr/>
          </p:nvSpPr>
          <p:spPr>
            <a:xfrm>
              <a:off x="6369693" y="1874835"/>
              <a:ext cx="475184" cy="42210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4" name="Oval 183"/>
          <p:cNvSpPr/>
          <p:nvPr/>
        </p:nvSpPr>
        <p:spPr>
          <a:xfrm>
            <a:off x="6317329" y="5348946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7" name="Oval 186"/>
          <p:cNvSpPr/>
          <p:nvPr/>
        </p:nvSpPr>
        <p:spPr>
          <a:xfrm>
            <a:off x="6317329" y="5939670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02" name="Group 201"/>
          <p:cNvGrpSpPr/>
          <p:nvPr/>
        </p:nvGrpSpPr>
        <p:grpSpPr>
          <a:xfrm>
            <a:off x="6649673" y="5237990"/>
            <a:ext cx="332345" cy="442853"/>
            <a:chOff x="3368824" y="1092328"/>
            <a:chExt cx="360040" cy="442853"/>
          </a:xfrm>
        </p:grpSpPr>
        <p:sp>
          <p:nvSpPr>
            <p:cNvPr id="204" name="Rounded Rectangle 203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6" name="Block Arc 215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6692387" y="5815113"/>
            <a:ext cx="332345" cy="442853"/>
            <a:chOff x="3368824" y="1092328"/>
            <a:chExt cx="360040" cy="442853"/>
          </a:xfrm>
        </p:grpSpPr>
        <p:sp>
          <p:nvSpPr>
            <p:cNvPr id="218" name="Rounded Rectangle 217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9" name="Block Arc 218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20" name="Up Arrow Callout 219"/>
          <p:cNvSpPr/>
          <p:nvPr/>
        </p:nvSpPr>
        <p:spPr>
          <a:xfrm>
            <a:off x="7114956" y="5933931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1" name="Up Arrow Callout 220"/>
          <p:cNvSpPr/>
          <p:nvPr/>
        </p:nvSpPr>
        <p:spPr>
          <a:xfrm>
            <a:off x="7110594" y="5356808"/>
            <a:ext cx="226276" cy="32403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2" name="Group 221"/>
          <p:cNvGrpSpPr/>
          <p:nvPr/>
        </p:nvGrpSpPr>
        <p:grpSpPr>
          <a:xfrm>
            <a:off x="6682726" y="3573016"/>
            <a:ext cx="1940866" cy="2587742"/>
            <a:chOff x="6882768" y="320957"/>
            <a:chExt cx="2102605" cy="2587742"/>
          </a:xfrm>
        </p:grpSpPr>
        <p:sp>
          <p:nvSpPr>
            <p:cNvPr id="233" name="Rectangle 232"/>
            <p:cNvSpPr/>
            <p:nvPr/>
          </p:nvSpPr>
          <p:spPr>
            <a:xfrm>
              <a:off x="8121352" y="1634296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53" name="Straight Connector 252"/>
            <p:cNvCxnSpPr/>
            <p:nvPr/>
          </p:nvCxnSpPr>
          <p:spPr>
            <a:xfrm flipV="1">
              <a:off x="8265368" y="2157437"/>
              <a:ext cx="0" cy="17896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Rectangle 256"/>
            <p:cNvSpPr/>
            <p:nvPr/>
          </p:nvSpPr>
          <p:spPr>
            <a:xfrm>
              <a:off x="8697341" y="1336413"/>
              <a:ext cx="288032" cy="52314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58" name="Straight Connector 257"/>
            <p:cNvCxnSpPr>
              <a:endCxn id="257" idx="2"/>
            </p:cNvCxnSpPr>
            <p:nvPr/>
          </p:nvCxnSpPr>
          <p:spPr>
            <a:xfrm flipV="1">
              <a:off x="8841357" y="1859553"/>
              <a:ext cx="0" cy="104914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flipV="1">
              <a:off x="8265368" y="692696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0" name="Group 259"/>
            <p:cNvGrpSpPr/>
            <p:nvPr/>
          </p:nvGrpSpPr>
          <p:grpSpPr>
            <a:xfrm rot="16200000">
              <a:off x="7968346" y="839194"/>
              <a:ext cx="360040" cy="442853"/>
              <a:chOff x="3368824" y="1092328"/>
              <a:chExt cx="360040" cy="442853"/>
            </a:xfrm>
          </p:grpSpPr>
          <p:sp>
            <p:nvSpPr>
              <p:cNvPr id="271" name="Rounded Rectangle 270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2" name="Block Arc 271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1" name="Up Arrow Callout 260"/>
            <p:cNvSpPr/>
            <p:nvPr/>
          </p:nvSpPr>
          <p:spPr>
            <a:xfrm rot="16200000">
              <a:off x="8085209" y="1247460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62" name="Straight Connector 261"/>
            <p:cNvCxnSpPr/>
            <p:nvPr/>
          </p:nvCxnSpPr>
          <p:spPr>
            <a:xfrm flipV="1">
              <a:off x="8841357" y="408303"/>
              <a:ext cx="0" cy="945432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3" name="Group 262"/>
            <p:cNvGrpSpPr/>
            <p:nvPr/>
          </p:nvGrpSpPr>
          <p:grpSpPr>
            <a:xfrm rot="16200000">
              <a:off x="8544335" y="554801"/>
              <a:ext cx="360040" cy="442853"/>
              <a:chOff x="3368824" y="1092328"/>
              <a:chExt cx="360040" cy="442853"/>
            </a:xfrm>
          </p:grpSpPr>
          <p:sp>
            <p:nvSpPr>
              <p:cNvPr id="269" name="Rounded Rectangle 268"/>
              <p:cNvSpPr/>
              <p:nvPr/>
            </p:nvSpPr>
            <p:spPr>
              <a:xfrm>
                <a:off x="3368824" y="1340768"/>
                <a:ext cx="360040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0" name="Block Arc 269"/>
              <p:cNvSpPr/>
              <p:nvPr/>
            </p:nvSpPr>
            <p:spPr>
              <a:xfrm flipV="1">
                <a:off x="3430563" y="1092328"/>
                <a:ext cx="216024" cy="248440"/>
              </a:xfrm>
              <a:prstGeom prst="blockArc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64" name="Up Arrow Callout 263"/>
            <p:cNvSpPr/>
            <p:nvPr/>
          </p:nvSpPr>
          <p:spPr>
            <a:xfrm rot="16200000">
              <a:off x="8661198" y="963067"/>
              <a:ext cx="245132" cy="324035"/>
            </a:xfrm>
            <a:prstGeom prst="upArrowCallou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65" name="Straight Connector 264"/>
            <p:cNvCxnSpPr/>
            <p:nvPr/>
          </p:nvCxnSpPr>
          <p:spPr>
            <a:xfrm flipH="1">
              <a:off x="7346293" y="720278"/>
              <a:ext cx="919075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Flowchart: Stored Data 265"/>
            <p:cNvSpPr/>
            <p:nvPr/>
          </p:nvSpPr>
          <p:spPr>
            <a:xfrm>
              <a:off x="6882768" y="320957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67" name="Straight Connector 266"/>
            <p:cNvCxnSpPr>
              <a:endCxn id="266" idx="3"/>
            </p:cNvCxnSpPr>
            <p:nvPr/>
          </p:nvCxnSpPr>
          <p:spPr>
            <a:xfrm flipH="1">
              <a:off x="7375115" y="408303"/>
              <a:ext cx="1473461" cy="1392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Flowchart: Stored Data 267"/>
            <p:cNvSpPr/>
            <p:nvPr/>
          </p:nvSpPr>
          <p:spPr>
            <a:xfrm>
              <a:off x="6892577" y="619011"/>
              <a:ext cx="590816" cy="202534"/>
            </a:xfrm>
            <a:prstGeom prst="flowChartOnlineStorag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87" name="Straight Arrow Connector 286"/>
          <p:cNvCxnSpPr/>
          <p:nvPr/>
        </p:nvCxnSpPr>
        <p:spPr>
          <a:xfrm>
            <a:off x="2172941" y="5532102"/>
            <a:ext cx="314619" cy="1198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1" name="Group 290"/>
          <p:cNvGrpSpPr/>
          <p:nvPr/>
        </p:nvGrpSpPr>
        <p:grpSpPr>
          <a:xfrm>
            <a:off x="5172500" y="5207397"/>
            <a:ext cx="332345" cy="442853"/>
            <a:chOff x="3368824" y="1092328"/>
            <a:chExt cx="360040" cy="442853"/>
          </a:xfrm>
        </p:grpSpPr>
        <p:sp>
          <p:nvSpPr>
            <p:cNvPr id="292" name="Rounded Rectangle 291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3" name="Block Arc 292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5215214" y="5784520"/>
            <a:ext cx="332345" cy="442853"/>
            <a:chOff x="3368824" y="1092328"/>
            <a:chExt cx="360040" cy="442853"/>
          </a:xfrm>
        </p:grpSpPr>
        <p:sp>
          <p:nvSpPr>
            <p:cNvPr id="295" name="Rounded Rectangle 294"/>
            <p:cNvSpPr/>
            <p:nvPr/>
          </p:nvSpPr>
          <p:spPr>
            <a:xfrm>
              <a:off x="3368824" y="1340768"/>
              <a:ext cx="360040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6" name="Block Arc 295"/>
            <p:cNvSpPr/>
            <p:nvPr/>
          </p:nvSpPr>
          <p:spPr>
            <a:xfrm flipV="1">
              <a:off x="3430563" y="1092328"/>
              <a:ext cx="216024" cy="248440"/>
            </a:xfrm>
            <a:prstGeom prst="blockArc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97" name="Oval 296"/>
          <p:cNvSpPr/>
          <p:nvPr/>
        </p:nvSpPr>
        <p:spPr>
          <a:xfrm>
            <a:off x="4250319" y="5090119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8" name="Oval 297"/>
          <p:cNvSpPr/>
          <p:nvPr/>
        </p:nvSpPr>
        <p:spPr>
          <a:xfrm>
            <a:off x="4250319" y="5680843"/>
            <a:ext cx="192457" cy="44513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99" name="AutoShape 75"/>
          <p:cNvCxnSpPr>
            <a:cxnSpLocks noChangeShapeType="1"/>
          </p:cNvCxnSpPr>
          <p:nvPr/>
        </p:nvCxnSpPr>
        <p:spPr bwMode="auto">
          <a:xfrm flipV="1">
            <a:off x="6931598" y="5636185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0" name="AutoShape 75"/>
          <p:cNvCxnSpPr>
            <a:cxnSpLocks noChangeShapeType="1"/>
          </p:cNvCxnSpPr>
          <p:nvPr/>
        </p:nvCxnSpPr>
        <p:spPr bwMode="auto">
          <a:xfrm flipV="1">
            <a:off x="6737091" y="5033776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1" name="AutoShape 75"/>
          <p:cNvCxnSpPr>
            <a:cxnSpLocks noChangeShapeType="1"/>
          </p:cNvCxnSpPr>
          <p:nvPr/>
        </p:nvCxnSpPr>
        <p:spPr bwMode="auto">
          <a:xfrm flipV="1">
            <a:off x="6888786" y="5031772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2" name="AutoShape 75"/>
          <p:cNvCxnSpPr>
            <a:cxnSpLocks noChangeShapeType="1"/>
          </p:cNvCxnSpPr>
          <p:nvPr/>
        </p:nvCxnSpPr>
        <p:spPr bwMode="auto">
          <a:xfrm flipH="1" flipV="1">
            <a:off x="7434253" y="4254576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3" name="AutoShape 75"/>
          <p:cNvCxnSpPr>
            <a:cxnSpLocks noChangeShapeType="1"/>
          </p:cNvCxnSpPr>
          <p:nvPr/>
        </p:nvCxnSpPr>
        <p:spPr bwMode="auto">
          <a:xfrm flipV="1">
            <a:off x="6772571" y="5634885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" name="AutoShape 75"/>
          <p:cNvCxnSpPr>
            <a:cxnSpLocks noChangeShapeType="1"/>
          </p:cNvCxnSpPr>
          <p:nvPr/>
        </p:nvCxnSpPr>
        <p:spPr bwMode="auto">
          <a:xfrm flipH="1" flipV="1">
            <a:off x="7965635" y="3949746"/>
            <a:ext cx="297634" cy="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5" name="AutoShape 75"/>
          <p:cNvCxnSpPr>
            <a:cxnSpLocks noChangeShapeType="1"/>
          </p:cNvCxnSpPr>
          <p:nvPr/>
        </p:nvCxnSpPr>
        <p:spPr bwMode="auto">
          <a:xfrm flipV="1">
            <a:off x="959474" y="4139616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6" name="AutoShape 75"/>
          <p:cNvCxnSpPr>
            <a:cxnSpLocks noChangeShapeType="1"/>
          </p:cNvCxnSpPr>
          <p:nvPr/>
        </p:nvCxnSpPr>
        <p:spPr bwMode="auto">
          <a:xfrm flipV="1">
            <a:off x="3181337" y="5084759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" name="AutoShape 75"/>
          <p:cNvCxnSpPr>
            <a:cxnSpLocks noChangeShapeType="1"/>
          </p:cNvCxnSpPr>
          <p:nvPr/>
        </p:nvCxnSpPr>
        <p:spPr bwMode="auto">
          <a:xfrm flipV="1">
            <a:off x="5424278" y="5016924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8" name="AutoShape 75"/>
          <p:cNvCxnSpPr>
            <a:cxnSpLocks noChangeShapeType="1"/>
          </p:cNvCxnSpPr>
          <p:nvPr/>
        </p:nvCxnSpPr>
        <p:spPr bwMode="auto">
          <a:xfrm flipV="1">
            <a:off x="5465496" y="5598221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" name="AutoShape 75"/>
          <p:cNvCxnSpPr>
            <a:cxnSpLocks noChangeShapeType="1"/>
          </p:cNvCxnSpPr>
          <p:nvPr/>
        </p:nvCxnSpPr>
        <p:spPr bwMode="auto">
          <a:xfrm flipV="1">
            <a:off x="3000755" y="4592409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0" name="AutoShape 75"/>
          <p:cNvCxnSpPr>
            <a:cxnSpLocks noChangeShapeType="1"/>
          </p:cNvCxnSpPr>
          <p:nvPr/>
        </p:nvCxnSpPr>
        <p:spPr bwMode="auto">
          <a:xfrm flipV="1">
            <a:off x="3020116" y="5111613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1" name="AutoShape 75"/>
          <p:cNvCxnSpPr>
            <a:cxnSpLocks noChangeShapeType="1"/>
          </p:cNvCxnSpPr>
          <p:nvPr/>
        </p:nvCxnSpPr>
        <p:spPr bwMode="auto">
          <a:xfrm flipV="1">
            <a:off x="5237461" y="5033776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2" name="AutoShape 75"/>
          <p:cNvCxnSpPr>
            <a:cxnSpLocks noChangeShapeType="1"/>
          </p:cNvCxnSpPr>
          <p:nvPr/>
        </p:nvCxnSpPr>
        <p:spPr bwMode="auto">
          <a:xfrm flipV="1">
            <a:off x="5283312" y="5593964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" name="AutoShape 75"/>
          <p:cNvCxnSpPr>
            <a:cxnSpLocks noChangeShapeType="1"/>
          </p:cNvCxnSpPr>
          <p:nvPr/>
        </p:nvCxnSpPr>
        <p:spPr bwMode="auto">
          <a:xfrm flipH="1" flipV="1">
            <a:off x="7435862" y="4416962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4" name="AutoShape 75"/>
          <p:cNvCxnSpPr>
            <a:cxnSpLocks noChangeShapeType="1"/>
          </p:cNvCxnSpPr>
          <p:nvPr/>
        </p:nvCxnSpPr>
        <p:spPr bwMode="auto">
          <a:xfrm flipH="1" flipV="1">
            <a:off x="7957896" y="4133084"/>
            <a:ext cx="294415" cy="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5" name="AutoShape 75"/>
          <p:cNvCxnSpPr>
            <a:cxnSpLocks noChangeShapeType="1"/>
          </p:cNvCxnSpPr>
          <p:nvPr/>
        </p:nvCxnSpPr>
        <p:spPr bwMode="auto">
          <a:xfrm flipV="1">
            <a:off x="3144734" y="4588411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6" name="Block Arc 315"/>
          <p:cNvSpPr/>
          <p:nvPr/>
        </p:nvSpPr>
        <p:spPr>
          <a:xfrm flipV="1">
            <a:off x="837646" y="5750301"/>
            <a:ext cx="154842" cy="248440"/>
          </a:xfrm>
          <a:prstGeom prst="blockArc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17" name="Rounded Rectangle 316"/>
          <p:cNvSpPr/>
          <p:nvPr/>
        </p:nvSpPr>
        <p:spPr>
          <a:xfrm>
            <a:off x="784230" y="5998741"/>
            <a:ext cx="258070" cy="19441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18" name="AutoShape 75"/>
          <p:cNvCxnSpPr>
            <a:cxnSpLocks noChangeShapeType="1"/>
          </p:cNvCxnSpPr>
          <p:nvPr/>
        </p:nvCxnSpPr>
        <p:spPr bwMode="auto">
          <a:xfrm flipV="1">
            <a:off x="984335" y="5578939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9" name="Group 318"/>
          <p:cNvGrpSpPr/>
          <p:nvPr/>
        </p:nvGrpSpPr>
        <p:grpSpPr>
          <a:xfrm>
            <a:off x="481569" y="5627605"/>
            <a:ext cx="2043568" cy="936104"/>
            <a:chOff x="938935" y="1412776"/>
            <a:chExt cx="2213865" cy="936104"/>
          </a:xfrm>
        </p:grpSpPr>
        <p:sp>
          <p:nvSpPr>
            <p:cNvPr id="320" name="Rectangle 319"/>
            <p:cNvSpPr/>
            <p:nvPr/>
          </p:nvSpPr>
          <p:spPr>
            <a:xfrm>
              <a:off x="1640632" y="1412776"/>
              <a:ext cx="720080" cy="93610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2360712" y="1556792"/>
              <a:ext cx="288032" cy="64807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2" name="Isosceles Triangle 321"/>
            <p:cNvSpPr/>
            <p:nvPr/>
          </p:nvSpPr>
          <p:spPr>
            <a:xfrm rot="5400000">
              <a:off x="2555125" y="1628800"/>
              <a:ext cx="691294" cy="504056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3" name="Isosceles Triangle 322"/>
            <p:cNvSpPr/>
            <p:nvPr/>
          </p:nvSpPr>
          <p:spPr>
            <a:xfrm rot="5400000">
              <a:off x="886604" y="1692305"/>
              <a:ext cx="437769" cy="33310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24" name="Straight Connector 323"/>
          <p:cNvCxnSpPr/>
          <p:nvPr/>
        </p:nvCxnSpPr>
        <p:spPr>
          <a:xfrm flipH="1" flipV="1">
            <a:off x="729822" y="4622556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/>
          <p:cNvCxnSpPr/>
          <p:nvPr/>
        </p:nvCxnSpPr>
        <p:spPr>
          <a:xfrm flipH="1" flipV="1">
            <a:off x="771655" y="6073688"/>
            <a:ext cx="370490" cy="4755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AutoShape 75"/>
          <p:cNvCxnSpPr>
            <a:cxnSpLocks noChangeShapeType="1"/>
          </p:cNvCxnSpPr>
          <p:nvPr/>
        </p:nvCxnSpPr>
        <p:spPr bwMode="auto">
          <a:xfrm>
            <a:off x="8055364" y="5421214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AutoShape 75"/>
          <p:cNvCxnSpPr>
            <a:cxnSpLocks noChangeShapeType="1"/>
          </p:cNvCxnSpPr>
          <p:nvPr/>
        </p:nvCxnSpPr>
        <p:spPr bwMode="auto">
          <a:xfrm>
            <a:off x="8584431" y="5126381"/>
            <a:ext cx="0" cy="236173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8" name="AutoShape 75"/>
          <p:cNvCxnSpPr>
            <a:cxnSpLocks noChangeShapeType="1"/>
          </p:cNvCxnSpPr>
          <p:nvPr/>
        </p:nvCxnSpPr>
        <p:spPr bwMode="auto">
          <a:xfrm flipV="1">
            <a:off x="8623592" y="4417926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9" name="AutoShape 75"/>
          <p:cNvCxnSpPr>
            <a:cxnSpLocks noChangeShapeType="1"/>
          </p:cNvCxnSpPr>
          <p:nvPr/>
        </p:nvCxnSpPr>
        <p:spPr bwMode="auto">
          <a:xfrm flipV="1">
            <a:off x="8114452" y="4690271"/>
            <a:ext cx="0" cy="199916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0" name="AutoShape 75"/>
          <p:cNvCxnSpPr>
            <a:cxnSpLocks noChangeShapeType="1"/>
          </p:cNvCxnSpPr>
          <p:nvPr/>
        </p:nvCxnSpPr>
        <p:spPr bwMode="auto">
          <a:xfrm flipV="1">
            <a:off x="3798442" y="4382405"/>
            <a:ext cx="0" cy="279131"/>
          </a:xfrm>
          <a:prstGeom prst="straightConnector1">
            <a:avLst/>
          </a:prstGeom>
          <a:noFill/>
          <a:ln w="44450">
            <a:solidFill>
              <a:srgbClr val="0070C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1" name="AutoShape 75"/>
          <p:cNvCxnSpPr>
            <a:cxnSpLocks noChangeShapeType="1"/>
          </p:cNvCxnSpPr>
          <p:nvPr/>
        </p:nvCxnSpPr>
        <p:spPr bwMode="auto">
          <a:xfrm flipV="1">
            <a:off x="3812284" y="3660362"/>
            <a:ext cx="0" cy="279131"/>
          </a:xfrm>
          <a:prstGeom prst="straightConnector1">
            <a:avLst/>
          </a:prstGeom>
          <a:noFill/>
          <a:ln w="444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2" name="AutoShape 75"/>
          <p:cNvCxnSpPr>
            <a:cxnSpLocks noChangeShapeType="1"/>
          </p:cNvCxnSpPr>
          <p:nvPr/>
        </p:nvCxnSpPr>
        <p:spPr bwMode="auto">
          <a:xfrm flipV="1">
            <a:off x="3812284" y="4056831"/>
            <a:ext cx="0" cy="27913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3976287" y="3989312"/>
            <a:ext cx="2689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x</a:t>
            </a:r>
            <a:r>
              <a:rPr lang="en-GB" dirty="0" smtClean="0"/>
              <a:t>12 400-MHz not switched</a:t>
            </a:r>
            <a:endParaRPr lang="en-GB" dirty="0"/>
          </a:p>
        </p:txBody>
      </p:sp>
      <p:sp>
        <p:nvSpPr>
          <p:cNvPr id="334" name="Rectangle 333"/>
          <p:cNvSpPr/>
          <p:nvPr/>
        </p:nvSpPr>
        <p:spPr>
          <a:xfrm>
            <a:off x="3950193" y="4407198"/>
            <a:ext cx="2495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x</a:t>
            </a:r>
            <a:r>
              <a:rPr lang="en-GB" dirty="0" smtClean="0"/>
              <a:t>12:6 400-MHz switched</a:t>
            </a:r>
            <a:endParaRPr lang="en-GB" dirty="0"/>
          </a:p>
        </p:txBody>
      </p:sp>
      <p:cxnSp>
        <p:nvCxnSpPr>
          <p:cNvPr id="335" name="AutoShape 75"/>
          <p:cNvCxnSpPr>
            <a:cxnSpLocks noChangeShapeType="1"/>
          </p:cNvCxnSpPr>
          <p:nvPr/>
        </p:nvCxnSpPr>
        <p:spPr bwMode="auto">
          <a:xfrm flipV="1">
            <a:off x="3812284" y="3356166"/>
            <a:ext cx="1496" cy="249291"/>
          </a:xfrm>
          <a:prstGeom prst="straightConnector1">
            <a:avLst/>
          </a:prstGeom>
          <a:noFill/>
          <a:ln w="44450">
            <a:solidFill>
              <a:schemeClr val="accent6">
                <a:lumMod val="75000"/>
              </a:schemeClr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6" name="Rectangle 335"/>
          <p:cNvSpPr/>
          <p:nvPr/>
        </p:nvSpPr>
        <p:spPr>
          <a:xfrm>
            <a:off x="3882346" y="3304695"/>
            <a:ext cx="2501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x</a:t>
            </a:r>
            <a:r>
              <a:rPr lang="en-GB" dirty="0" smtClean="0"/>
              <a:t>8:4 could be switched…</a:t>
            </a:r>
            <a:endParaRPr lang="en-GB" dirty="0"/>
          </a:p>
        </p:txBody>
      </p:sp>
      <p:sp>
        <p:nvSpPr>
          <p:cNvPr id="337" name="Rectangle 336"/>
          <p:cNvSpPr/>
          <p:nvPr/>
        </p:nvSpPr>
        <p:spPr>
          <a:xfrm>
            <a:off x="3965250" y="3658954"/>
            <a:ext cx="1782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x12 not switched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51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Box 328"/>
          <p:cNvSpPr txBox="1"/>
          <p:nvPr/>
        </p:nvSpPr>
        <p:spPr>
          <a:xfrm>
            <a:off x="44285" y="91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Up-mixing Stages XBOX-3</a:t>
            </a:r>
            <a:endParaRPr lang="en-GB" sz="2400" dirty="0">
              <a:solidFill>
                <a:srgbClr val="0070C0"/>
              </a:solidFill>
            </a:endParaRPr>
          </a:p>
        </p:txBody>
      </p:sp>
      <p:cxnSp>
        <p:nvCxnSpPr>
          <p:cNvPr id="279" name="Straight Connector 9"/>
          <p:cNvCxnSpPr>
            <a:endCxn id="396" idx="4"/>
          </p:cNvCxnSpPr>
          <p:nvPr/>
        </p:nvCxnSpPr>
        <p:spPr>
          <a:xfrm>
            <a:off x="5608969" y="2202858"/>
            <a:ext cx="2632" cy="1093663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0" name="Straight Connector 9"/>
          <p:cNvCxnSpPr/>
          <p:nvPr/>
        </p:nvCxnSpPr>
        <p:spPr>
          <a:xfrm flipV="1">
            <a:off x="2620765" y="2763158"/>
            <a:ext cx="2666201" cy="1857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2" name="Line 56"/>
          <p:cNvSpPr>
            <a:spLocks noChangeShapeType="1"/>
          </p:cNvSpPr>
          <p:nvPr/>
        </p:nvSpPr>
        <p:spPr bwMode="auto">
          <a:xfrm>
            <a:off x="1831418" y="3295411"/>
            <a:ext cx="0" cy="0"/>
          </a:xfrm>
          <a:prstGeom prst="line">
            <a:avLst/>
          </a:prstGeom>
          <a:noFill/>
          <a:ln w="34925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283" name="AutoShape 29"/>
          <p:cNvSpPr>
            <a:spLocks noChangeAspect="1" noChangeArrowheads="1"/>
          </p:cNvSpPr>
          <p:nvPr/>
        </p:nvSpPr>
        <p:spPr bwMode="auto">
          <a:xfrm flipH="1">
            <a:off x="1772754" y="2577386"/>
            <a:ext cx="82937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9.6 GHz input  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312" name="Group 14"/>
          <p:cNvGrpSpPr>
            <a:grpSpLocks/>
          </p:cNvGrpSpPr>
          <p:nvPr/>
        </p:nvGrpSpPr>
        <p:grpSpPr bwMode="auto">
          <a:xfrm>
            <a:off x="5408394" y="1807366"/>
            <a:ext cx="406413" cy="406474"/>
            <a:chOff x="2232" y="1772"/>
            <a:chExt cx="552" cy="520"/>
          </a:xfrm>
          <a:solidFill>
            <a:schemeClr val="bg1"/>
          </a:solidFill>
        </p:grpSpPr>
        <p:sp>
          <p:nvSpPr>
            <p:cNvPr id="313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rot="10800000" anchor="ctr"/>
            <a:lstStyle/>
            <a:p>
              <a:endParaRPr lang="en-US" dirty="0"/>
            </a:p>
          </p:txBody>
        </p:sp>
        <p:sp>
          <p:nvSpPr>
            <p:cNvPr id="317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319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</p:grpSp>
      <p:cxnSp>
        <p:nvCxnSpPr>
          <p:cNvPr id="325" name="Straight Connector 9"/>
          <p:cNvCxnSpPr>
            <a:stCxn id="313" idx="6"/>
          </p:cNvCxnSpPr>
          <p:nvPr/>
        </p:nvCxnSpPr>
        <p:spPr>
          <a:xfrm>
            <a:off x="5814807" y="2010603"/>
            <a:ext cx="2681732" cy="3105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6" name="AutoShape 29"/>
          <p:cNvSpPr>
            <a:spLocks noChangeAspect="1" noChangeArrowheads="1"/>
          </p:cNvSpPr>
          <p:nvPr/>
        </p:nvSpPr>
        <p:spPr bwMode="auto">
          <a:xfrm flipH="1">
            <a:off x="8280515" y="1369440"/>
            <a:ext cx="574524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100" dirty="0" smtClean="0">
                <a:latin typeface="Calibri" pitchFamily="34" charset="0"/>
              </a:rPr>
              <a:t>To TWT</a:t>
            </a:r>
            <a:endParaRPr lang="en-GB" sz="1100" dirty="0">
              <a:latin typeface="Calibri" pitchFamily="34" charset="0"/>
            </a:endParaRPr>
          </a:p>
        </p:txBody>
      </p:sp>
      <p:grpSp>
        <p:nvGrpSpPr>
          <p:cNvPr id="391" name="Group 390"/>
          <p:cNvGrpSpPr/>
          <p:nvPr/>
        </p:nvGrpSpPr>
        <p:grpSpPr>
          <a:xfrm>
            <a:off x="5286966" y="2466745"/>
            <a:ext cx="719160" cy="547018"/>
            <a:chOff x="4639736" y="2654397"/>
            <a:chExt cx="719160" cy="547018"/>
          </a:xfrm>
        </p:grpSpPr>
        <p:sp>
          <p:nvSpPr>
            <p:cNvPr id="392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3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splitter</a:t>
              </a:r>
              <a:endParaRPr lang="en-GB" sz="1400" dirty="0"/>
            </a:p>
          </p:txBody>
        </p:sp>
      </p:grpSp>
      <p:grpSp>
        <p:nvGrpSpPr>
          <p:cNvPr id="394" name="Group 14"/>
          <p:cNvGrpSpPr>
            <a:grpSpLocks/>
          </p:cNvGrpSpPr>
          <p:nvPr/>
        </p:nvGrpSpPr>
        <p:grpSpPr bwMode="auto">
          <a:xfrm>
            <a:off x="5408394" y="3296521"/>
            <a:ext cx="406413" cy="406474"/>
            <a:chOff x="2232" y="1772"/>
            <a:chExt cx="552" cy="520"/>
          </a:xfrm>
          <a:solidFill>
            <a:schemeClr val="bg1"/>
          </a:solidFill>
        </p:grpSpPr>
        <p:sp>
          <p:nvSpPr>
            <p:cNvPr id="396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rot="10800000" anchor="ctr"/>
            <a:lstStyle/>
            <a:p>
              <a:endParaRPr lang="en-US" dirty="0"/>
            </a:p>
          </p:txBody>
        </p:sp>
        <p:sp>
          <p:nvSpPr>
            <p:cNvPr id="397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398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</p:grpSp>
      <p:cxnSp>
        <p:nvCxnSpPr>
          <p:cNvPr id="403" name="Straight Connector 9"/>
          <p:cNvCxnSpPr>
            <a:stCxn id="396" idx="6"/>
          </p:cNvCxnSpPr>
          <p:nvPr/>
        </p:nvCxnSpPr>
        <p:spPr>
          <a:xfrm>
            <a:off x="5814807" y="3499758"/>
            <a:ext cx="2681732" cy="12700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04" name="Group 403"/>
          <p:cNvGrpSpPr/>
          <p:nvPr/>
        </p:nvGrpSpPr>
        <p:grpSpPr>
          <a:xfrm>
            <a:off x="7128295" y="1632433"/>
            <a:ext cx="983068" cy="828773"/>
            <a:chOff x="6089472" y="715803"/>
            <a:chExt cx="983068" cy="828773"/>
          </a:xfrm>
        </p:grpSpPr>
        <p:sp>
          <p:nvSpPr>
            <p:cNvPr id="409" name="Rectangle 45"/>
            <p:cNvSpPr>
              <a:spLocks noChangeArrowheads="1"/>
            </p:cNvSpPr>
            <p:nvPr/>
          </p:nvSpPr>
          <p:spPr bwMode="auto">
            <a:xfrm>
              <a:off x="6089472" y="715803"/>
              <a:ext cx="983068" cy="7923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6" name="Line 46"/>
            <p:cNvSpPr>
              <a:spLocks noChangeShapeType="1"/>
            </p:cNvSpPr>
            <p:nvPr/>
          </p:nvSpPr>
          <p:spPr bwMode="auto">
            <a:xfrm>
              <a:off x="6442074" y="835583"/>
              <a:ext cx="28893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7" name="Text Box 78"/>
            <p:cNvSpPr txBox="1">
              <a:spLocks noChangeArrowheads="1"/>
            </p:cNvSpPr>
            <p:nvPr/>
          </p:nvSpPr>
          <p:spPr bwMode="auto">
            <a:xfrm>
              <a:off x="6336533" y="805912"/>
              <a:ext cx="566855" cy="738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12 GHz BPF</a:t>
              </a:r>
              <a:endParaRPr lang="en-GB" sz="1400" dirty="0"/>
            </a:p>
          </p:txBody>
        </p:sp>
        <p:sp>
          <p:nvSpPr>
            <p:cNvPr id="418" name="Line 47"/>
            <p:cNvSpPr>
              <a:spLocks noChangeShapeType="1"/>
            </p:cNvSpPr>
            <p:nvPr/>
          </p:nvSpPr>
          <p:spPr bwMode="auto">
            <a:xfrm>
              <a:off x="6731008" y="835583"/>
              <a:ext cx="287347" cy="5033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9" name="Line 47"/>
            <p:cNvSpPr>
              <a:spLocks noChangeShapeType="1"/>
            </p:cNvSpPr>
            <p:nvPr/>
          </p:nvSpPr>
          <p:spPr bwMode="auto">
            <a:xfrm flipH="1">
              <a:off x="6147807" y="836748"/>
              <a:ext cx="287347" cy="5033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20" name="Rectangle 45"/>
          <p:cNvSpPr>
            <a:spLocks noChangeArrowheads="1"/>
          </p:cNvSpPr>
          <p:nvPr/>
        </p:nvSpPr>
        <p:spPr bwMode="auto">
          <a:xfrm>
            <a:off x="6384781" y="3046493"/>
            <a:ext cx="983068" cy="79230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21" name="Line 46"/>
          <p:cNvSpPr>
            <a:spLocks noChangeShapeType="1"/>
          </p:cNvSpPr>
          <p:nvPr/>
        </p:nvSpPr>
        <p:spPr bwMode="auto">
          <a:xfrm>
            <a:off x="6737383" y="3166273"/>
            <a:ext cx="2889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422" name="Text Box 78"/>
          <p:cNvSpPr txBox="1">
            <a:spLocks noChangeArrowheads="1"/>
          </p:cNvSpPr>
          <p:nvPr/>
        </p:nvSpPr>
        <p:spPr bwMode="auto">
          <a:xfrm>
            <a:off x="6631842" y="3136602"/>
            <a:ext cx="56685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12 GHz BPF</a:t>
            </a:r>
            <a:endParaRPr lang="en-GB" sz="1400" dirty="0"/>
          </a:p>
        </p:txBody>
      </p:sp>
      <p:sp>
        <p:nvSpPr>
          <p:cNvPr id="424" name="Line 47"/>
          <p:cNvSpPr>
            <a:spLocks noChangeShapeType="1"/>
          </p:cNvSpPr>
          <p:nvPr/>
        </p:nvSpPr>
        <p:spPr bwMode="auto">
          <a:xfrm>
            <a:off x="7026317" y="3166273"/>
            <a:ext cx="287347" cy="5033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425" name="Line 47"/>
          <p:cNvSpPr>
            <a:spLocks noChangeShapeType="1"/>
          </p:cNvSpPr>
          <p:nvPr/>
        </p:nvSpPr>
        <p:spPr bwMode="auto">
          <a:xfrm flipH="1">
            <a:off x="6443116" y="3167438"/>
            <a:ext cx="287347" cy="5033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grpSp>
        <p:nvGrpSpPr>
          <p:cNvPr id="426" name="Group 425"/>
          <p:cNvGrpSpPr/>
          <p:nvPr/>
        </p:nvGrpSpPr>
        <p:grpSpPr>
          <a:xfrm>
            <a:off x="6201807" y="1616528"/>
            <a:ext cx="769963" cy="752612"/>
            <a:chOff x="6035084" y="2193185"/>
            <a:chExt cx="769963" cy="752612"/>
          </a:xfrm>
        </p:grpSpPr>
        <p:sp>
          <p:nvSpPr>
            <p:cNvPr id="427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428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07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/>
                <a:t>Amp</a:t>
              </a:r>
            </a:p>
          </p:txBody>
        </p:sp>
      </p:grpSp>
      <p:sp>
        <p:nvSpPr>
          <p:cNvPr id="429" name="AutoShape 29"/>
          <p:cNvSpPr>
            <a:spLocks noChangeAspect="1" noChangeArrowheads="1"/>
          </p:cNvSpPr>
          <p:nvPr/>
        </p:nvSpPr>
        <p:spPr bwMode="auto">
          <a:xfrm flipH="1">
            <a:off x="7624417" y="3024182"/>
            <a:ext cx="112250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100" dirty="0" smtClean="0">
                <a:latin typeface="Calibri" pitchFamily="34" charset="0"/>
              </a:rPr>
              <a:t>To</a:t>
            </a:r>
            <a:br>
              <a:rPr lang="en-GB" sz="1100" dirty="0" smtClean="0">
                <a:latin typeface="Calibri" pitchFamily="34" charset="0"/>
              </a:rPr>
            </a:br>
            <a:r>
              <a:rPr lang="en-GB" sz="1100" dirty="0" smtClean="0">
                <a:latin typeface="Calibri" pitchFamily="34" charset="0"/>
              </a:rPr>
              <a:t>Reference input</a:t>
            </a:r>
            <a:endParaRPr lang="en-GB" sz="1100" dirty="0">
              <a:latin typeface="Calibri" pitchFamily="34" charset="0"/>
            </a:endParaRPr>
          </a:p>
        </p:txBody>
      </p:sp>
      <p:sp>
        <p:nvSpPr>
          <p:cNvPr id="431" name="AutoShape 29"/>
          <p:cNvSpPr>
            <a:spLocks noChangeAspect="1" noChangeArrowheads="1"/>
          </p:cNvSpPr>
          <p:nvPr/>
        </p:nvSpPr>
        <p:spPr bwMode="auto">
          <a:xfrm flipH="1">
            <a:off x="152399" y="1446661"/>
            <a:ext cx="135936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2.4 GHz input From PXI IQ modulator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432" name="Straight Connector 9"/>
          <p:cNvCxnSpPr>
            <a:endCxn id="313" idx="2"/>
          </p:cNvCxnSpPr>
          <p:nvPr/>
        </p:nvCxnSpPr>
        <p:spPr>
          <a:xfrm>
            <a:off x="1346883" y="1986134"/>
            <a:ext cx="4061511" cy="24469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5" name="Rectangle 434"/>
          <p:cNvSpPr/>
          <p:nvPr/>
        </p:nvSpPr>
        <p:spPr>
          <a:xfrm>
            <a:off x="152400" y="1369441"/>
            <a:ext cx="8702640" cy="3174229"/>
          </a:xfrm>
          <a:prstGeom prst="rect">
            <a:avLst/>
          </a:prstGeom>
          <a:noFill/>
          <a:ln w="539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6" name="AutoShape 29"/>
          <p:cNvSpPr>
            <a:spLocks noChangeAspect="1" noChangeArrowheads="1"/>
          </p:cNvSpPr>
          <p:nvPr/>
        </p:nvSpPr>
        <p:spPr bwMode="auto">
          <a:xfrm flipH="1">
            <a:off x="1851202" y="3355929"/>
            <a:ext cx="82937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2.4 GHz input  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437" name="Straight Connector 9"/>
          <p:cNvCxnSpPr/>
          <p:nvPr/>
        </p:nvCxnSpPr>
        <p:spPr>
          <a:xfrm flipV="1">
            <a:off x="2742193" y="3512458"/>
            <a:ext cx="2666201" cy="1857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9" name="TextBox 438"/>
          <p:cNvSpPr txBox="1"/>
          <p:nvPr/>
        </p:nvSpPr>
        <p:spPr>
          <a:xfrm>
            <a:off x="1307577" y="3957371"/>
            <a:ext cx="5444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Distribution of 2.4GHz and 9.6 GHz from PLL crate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45" name="AutoShape 29"/>
          <p:cNvSpPr>
            <a:spLocks noChangeAspect="1" noChangeArrowheads="1"/>
          </p:cNvSpPr>
          <p:nvPr/>
        </p:nvSpPr>
        <p:spPr bwMode="auto">
          <a:xfrm flipH="1">
            <a:off x="1619672" y="1602658"/>
            <a:ext cx="82937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0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446" name="AutoShape 29"/>
          <p:cNvSpPr>
            <a:spLocks noChangeAspect="1" noChangeArrowheads="1"/>
          </p:cNvSpPr>
          <p:nvPr/>
        </p:nvSpPr>
        <p:spPr bwMode="auto">
          <a:xfrm flipH="1">
            <a:off x="2742193" y="2458993"/>
            <a:ext cx="82937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13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448" name="AutoShape 29"/>
          <p:cNvSpPr>
            <a:spLocks noChangeAspect="1" noChangeArrowheads="1"/>
          </p:cNvSpPr>
          <p:nvPr/>
        </p:nvSpPr>
        <p:spPr bwMode="auto">
          <a:xfrm flipH="1">
            <a:off x="2772116" y="3174675"/>
            <a:ext cx="829371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0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0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AutoShape 75"/>
          <p:cNvCxnSpPr>
            <a:cxnSpLocks noChangeShapeType="1"/>
          </p:cNvCxnSpPr>
          <p:nvPr/>
        </p:nvCxnSpPr>
        <p:spPr bwMode="auto">
          <a:xfrm flipV="1">
            <a:off x="8100392" y="4243667"/>
            <a:ext cx="324433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2" name="AutoShape 75"/>
          <p:cNvCxnSpPr>
            <a:cxnSpLocks noChangeShapeType="1"/>
          </p:cNvCxnSpPr>
          <p:nvPr/>
        </p:nvCxnSpPr>
        <p:spPr bwMode="auto">
          <a:xfrm flipV="1">
            <a:off x="8099258" y="5322105"/>
            <a:ext cx="324433" cy="1"/>
          </a:xfrm>
          <a:prstGeom prst="straightConnector1">
            <a:avLst/>
          </a:prstGeom>
          <a:noFill/>
          <a:ln w="44450">
            <a:solidFill>
              <a:srgbClr val="008000"/>
            </a:solidFill>
            <a:miter lim="800000"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AutoShape 75"/>
          <p:cNvCxnSpPr>
            <a:cxnSpLocks noChangeShapeType="1"/>
          </p:cNvCxnSpPr>
          <p:nvPr/>
        </p:nvCxnSpPr>
        <p:spPr bwMode="auto">
          <a:xfrm flipV="1">
            <a:off x="5745274" y="4993611"/>
            <a:ext cx="2434152" cy="924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AutoShape 75"/>
          <p:cNvCxnSpPr>
            <a:cxnSpLocks noChangeShapeType="1"/>
          </p:cNvCxnSpPr>
          <p:nvPr/>
        </p:nvCxnSpPr>
        <p:spPr bwMode="auto">
          <a:xfrm flipV="1">
            <a:off x="5747250" y="5509134"/>
            <a:ext cx="2432176" cy="7015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9" name="AutoShape 75"/>
          <p:cNvCxnSpPr>
            <a:cxnSpLocks noChangeShapeType="1"/>
          </p:cNvCxnSpPr>
          <p:nvPr/>
        </p:nvCxnSpPr>
        <p:spPr bwMode="auto">
          <a:xfrm flipV="1">
            <a:off x="5739253" y="3962848"/>
            <a:ext cx="2440173" cy="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" name="AutoShape 75"/>
          <p:cNvCxnSpPr>
            <a:cxnSpLocks noChangeShapeType="1"/>
          </p:cNvCxnSpPr>
          <p:nvPr/>
        </p:nvCxnSpPr>
        <p:spPr bwMode="auto">
          <a:xfrm flipV="1">
            <a:off x="5739253" y="4488684"/>
            <a:ext cx="2440173" cy="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2" name="AutoShape 75"/>
          <p:cNvCxnSpPr>
            <a:cxnSpLocks noChangeShapeType="1"/>
            <a:stCxn id="232" idx="6"/>
          </p:cNvCxnSpPr>
          <p:nvPr/>
        </p:nvCxnSpPr>
        <p:spPr bwMode="auto">
          <a:xfrm flipV="1">
            <a:off x="5753907" y="2387416"/>
            <a:ext cx="2434152" cy="924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3" name="AutoShape 75"/>
          <p:cNvCxnSpPr>
            <a:cxnSpLocks noChangeShapeType="1"/>
            <a:stCxn id="257" idx="6"/>
          </p:cNvCxnSpPr>
          <p:nvPr/>
        </p:nvCxnSpPr>
        <p:spPr bwMode="auto">
          <a:xfrm flipV="1">
            <a:off x="5755883" y="2902939"/>
            <a:ext cx="2432176" cy="7015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4" name="AutoShape 75"/>
          <p:cNvCxnSpPr>
            <a:cxnSpLocks noChangeShapeType="1"/>
          </p:cNvCxnSpPr>
          <p:nvPr/>
        </p:nvCxnSpPr>
        <p:spPr bwMode="auto">
          <a:xfrm flipV="1">
            <a:off x="5747886" y="1356653"/>
            <a:ext cx="2440173" cy="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1" name="AutoShape 75"/>
          <p:cNvCxnSpPr>
            <a:cxnSpLocks noChangeShapeType="1"/>
          </p:cNvCxnSpPr>
          <p:nvPr/>
        </p:nvCxnSpPr>
        <p:spPr bwMode="auto">
          <a:xfrm flipV="1">
            <a:off x="5747886" y="1882489"/>
            <a:ext cx="2440173" cy="1"/>
          </a:xfrm>
          <a:prstGeom prst="bentConnector3">
            <a:avLst>
              <a:gd name="adj1" fmla="val 50000"/>
            </a:avLst>
          </a:prstGeom>
          <a:noFill/>
          <a:ln w="44450">
            <a:solidFill>
              <a:srgbClr val="008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" name="Straight Connector 9"/>
          <p:cNvCxnSpPr>
            <a:endCxn id="217" idx="2"/>
          </p:cNvCxnSpPr>
          <p:nvPr/>
        </p:nvCxnSpPr>
        <p:spPr>
          <a:xfrm>
            <a:off x="3764887" y="1346388"/>
            <a:ext cx="1675161" cy="233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9" name="Straight Connector 9"/>
          <p:cNvCxnSpPr>
            <a:endCxn id="228" idx="2"/>
          </p:cNvCxnSpPr>
          <p:nvPr/>
        </p:nvCxnSpPr>
        <p:spPr>
          <a:xfrm flipV="1">
            <a:off x="3764910" y="1880150"/>
            <a:ext cx="1671186" cy="2340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" name="Straight Connector 9"/>
          <p:cNvCxnSpPr>
            <a:endCxn id="232" idx="2"/>
          </p:cNvCxnSpPr>
          <p:nvPr/>
        </p:nvCxnSpPr>
        <p:spPr>
          <a:xfrm flipV="1">
            <a:off x="3764910" y="2396657"/>
            <a:ext cx="1677114" cy="2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1" name="Straight Connector 9"/>
          <p:cNvCxnSpPr>
            <a:endCxn id="257" idx="2"/>
          </p:cNvCxnSpPr>
          <p:nvPr/>
        </p:nvCxnSpPr>
        <p:spPr>
          <a:xfrm>
            <a:off x="3764887" y="2907615"/>
            <a:ext cx="1679113" cy="233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" name="Straight Connector 9"/>
          <p:cNvCxnSpPr/>
          <p:nvPr/>
        </p:nvCxnSpPr>
        <p:spPr>
          <a:xfrm flipV="1">
            <a:off x="3379113" y="2916969"/>
            <a:ext cx="0" cy="1132073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1" name="AutoShape 29"/>
          <p:cNvSpPr>
            <a:spLocks noChangeAspect="1" noChangeArrowheads="1"/>
          </p:cNvSpPr>
          <p:nvPr/>
        </p:nvSpPr>
        <p:spPr bwMode="auto">
          <a:xfrm flipH="1">
            <a:off x="4190632" y="892994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1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354" name="Straight Connector 9"/>
          <p:cNvCxnSpPr>
            <a:endCxn id="217" idx="4"/>
          </p:cNvCxnSpPr>
          <p:nvPr/>
        </p:nvCxnSpPr>
        <p:spPr>
          <a:xfrm>
            <a:off x="4860032" y="1019146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9" name="TextBox 328"/>
          <p:cNvSpPr txBox="1"/>
          <p:nvPr/>
        </p:nvSpPr>
        <p:spPr>
          <a:xfrm>
            <a:off x="44285" y="91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70C0"/>
                </a:solidFill>
              </a:rPr>
              <a:t>Down-mixing Mixing Stages XBOX-3</a:t>
            </a:r>
            <a:endParaRPr lang="en-GB" sz="2400" dirty="0">
              <a:solidFill>
                <a:srgbClr val="0070C0"/>
              </a:solidFill>
            </a:endParaRPr>
          </a:p>
        </p:txBody>
      </p:sp>
      <p:grpSp>
        <p:nvGrpSpPr>
          <p:cNvPr id="216" name="Group 10"/>
          <p:cNvGrpSpPr>
            <a:grpSpLocks/>
          </p:cNvGrpSpPr>
          <p:nvPr/>
        </p:nvGrpSpPr>
        <p:grpSpPr bwMode="auto">
          <a:xfrm>
            <a:off x="5440048" y="1196752"/>
            <a:ext cx="311883" cy="303950"/>
            <a:chOff x="2232" y="1772"/>
            <a:chExt cx="552" cy="520"/>
          </a:xfrm>
        </p:grpSpPr>
        <p:sp>
          <p:nvSpPr>
            <p:cNvPr id="217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225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226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227" name="Group 10"/>
          <p:cNvGrpSpPr>
            <a:grpSpLocks/>
          </p:cNvGrpSpPr>
          <p:nvPr/>
        </p:nvGrpSpPr>
        <p:grpSpPr bwMode="auto">
          <a:xfrm>
            <a:off x="5436096" y="1728175"/>
            <a:ext cx="311883" cy="303950"/>
            <a:chOff x="2232" y="1772"/>
            <a:chExt cx="552" cy="520"/>
          </a:xfrm>
        </p:grpSpPr>
        <p:sp>
          <p:nvSpPr>
            <p:cNvPr id="228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229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230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231" name="Group 10"/>
          <p:cNvGrpSpPr>
            <a:grpSpLocks/>
          </p:cNvGrpSpPr>
          <p:nvPr/>
        </p:nvGrpSpPr>
        <p:grpSpPr bwMode="auto">
          <a:xfrm>
            <a:off x="5442024" y="2244682"/>
            <a:ext cx="311883" cy="303950"/>
            <a:chOff x="2232" y="1772"/>
            <a:chExt cx="552" cy="520"/>
          </a:xfrm>
        </p:grpSpPr>
        <p:sp>
          <p:nvSpPr>
            <p:cNvPr id="232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233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234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244" name="Group 10"/>
          <p:cNvGrpSpPr>
            <a:grpSpLocks/>
          </p:cNvGrpSpPr>
          <p:nvPr/>
        </p:nvGrpSpPr>
        <p:grpSpPr bwMode="auto">
          <a:xfrm>
            <a:off x="5444000" y="2757979"/>
            <a:ext cx="311883" cy="303950"/>
            <a:chOff x="2232" y="1772"/>
            <a:chExt cx="552" cy="520"/>
          </a:xfrm>
        </p:grpSpPr>
        <p:sp>
          <p:nvSpPr>
            <p:cNvPr id="257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262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263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cxnSp>
        <p:nvCxnSpPr>
          <p:cNvPr id="289" name="Straight Connector 9"/>
          <p:cNvCxnSpPr>
            <a:stCxn id="554" idx="6"/>
            <a:endCxn id="394" idx="1"/>
          </p:cNvCxnSpPr>
          <p:nvPr/>
        </p:nvCxnSpPr>
        <p:spPr>
          <a:xfrm>
            <a:off x="1141862" y="3396983"/>
            <a:ext cx="1846882" cy="3631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2" name="Group 391"/>
          <p:cNvGrpSpPr/>
          <p:nvPr/>
        </p:nvGrpSpPr>
        <p:grpSpPr>
          <a:xfrm>
            <a:off x="2988744" y="3127105"/>
            <a:ext cx="719160" cy="547018"/>
            <a:chOff x="4639736" y="2654397"/>
            <a:chExt cx="719160" cy="547018"/>
          </a:xfrm>
        </p:grpSpPr>
        <p:sp>
          <p:nvSpPr>
            <p:cNvPr id="393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4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splitter</a:t>
              </a:r>
              <a:endParaRPr lang="en-GB" sz="1400" dirty="0"/>
            </a:p>
          </p:txBody>
        </p:sp>
      </p:grpSp>
      <p:grpSp>
        <p:nvGrpSpPr>
          <p:cNvPr id="396" name="Group 395"/>
          <p:cNvGrpSpPr/>
          <p:nvPr/>
        </p:nvGrpSpPr>
        <p:grpSpPr>
          <a:xfrm>
            <a:off x="3045750" y="1241175"/>
            <a:ext cx="719160" cy="1766391"/>
            <a:chOff x="4639736" y="2654397"/>
            <a:chExt cx="719160" cy="547018"/>
          </a:xfrm>
        </p:grpSpPr>
        <p:sp>
          <p:nvSpPr>
            <p:cNvPr id="397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8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5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4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splitter</a:t>
              </a:r>
              <a:endParaRPr lang="en-GB" sz="1400" dirty="0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3045727" y="3883158"/>
            <a:ext cx="719160" cy="1766391"/>
            <a:chOff x="4639736" y="2654397"/>
            <a:chExt cx="719160" cy="547018"/>
          </a:xfrm>
        </p:grpSpPr>
        <p:sp>
          <p:nvSpPr>
            <p:cNvPr id="404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9" name="Text Box 78"/>
            <p:cNvSpPr txBox="1">
              <a:spLocks noChangeArrowheads="1"/>
            </p:cNvSpPr>
            <p:nvPr/>
          </p:nvSpPr>
          <p:spPr bwMode="auto">
            <a:xfrm>
              <a:off x="4639736" y="2774017"/>
              <a:ext cx="719160" cy="195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GB" sz="1400" dirty="0" smtClean="0"/>
            </a:p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splitter</a:t>
              </a:r>
              <a:endParaRPr lang="en-GB" sz="1400" dirty="0"/>
            </a:p>
          </p:txBody>
        </p:sp>
      </p:grpSp>
      <p:grpSp>
        <p:nvGrpSpPr>
          <p:cNvPr id="427" name="Group 426"/>
          <p:cNvGrpSpPr/>
          <p:nvPr/>
        </p:nvGrpSpPr>
        <p:grpSpPr>
          <a:xfrm>
            <a:off x="6037987" y="1088220"/>
            <a:ext cx="576064" cy="489778"/>
            <a:chOff x="6035084" y="2193185"/>
            <a:chExt cx="769963" cy="752612"/>
          </a:xfrm>
        </p:grpSpPr>
        <p:sp>
          <p:nvSpPr>
            <p:cNvPr id="428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429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430" name="Group 429"/>
          <p:cNvGrpSpPr/>
          <p:nvPr/>
        </p:nvGrpSpPr>
        <p:grpSpPr>
          <a:xfrm>
            <a:off x="6037988" y="1580006"/>
            <a:ext cx="576064" cy="489778"/>
            <a:chOff x="6035084" y="2193185"/>
            <a:chExt cx="769963" cy="752612"/>
          </a:xfrm>
        </p:grpSpPr>
        <p:sp>
          <p:nvSpPr>
            <p:cNvPr id="431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432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435" name="Group 434"/>
          <p:cNvGrpSpPr/>
          <p:nvPr/>
        </p:nvGrpSpPr>
        <p:grpSpPr>
          <a:xfrm>
            <a:off x="6037989" y="2149429"/>
            <a:ext cx="576064" cy="489778"/>
            <a:chOff x="6035084" y="2193185"/>
            <a:chExt cx="769963" cy="752612"/>
          </a:xfrm>
        </p:grpSpPr>
        <p:sp>
          <p:nvSpPr>
            <p:cNvPr id="436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437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438" name="Group 437"/>
          <p:cNvGrpSpPr/>
          <p:nvPr/>
        </p:nvGrpSpPr>
        <p:grpSpPr>
          <a:xfrm>
            <a:off x="6037987" y="2681865"/>
            <a:ext cx="576064" cy="489778"/>
            <a:chOff x="6035084" y="2193185"/>
            <a:chExt cx="769963" cy="752612"/>
          </a:xfrm>
        </p:grpSpPr>
        <p:sp>
          <p:nvSpPr>
            <p:cNvPr id="439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440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sp>
        <p:nvSpPr>
          <p:cNvPr id="445" name="Rectangle 45"/>
          <p:cNvSpPr>
            <a:spLocks noChangeArrowheads="1"/>
          </p:cNvSpPr>
          <p:nvPr/>
        </p:nvSpPr>
        <p:spPr bwMode="auto">
          <a:xfrm>
            <a:off x="6830753" y="1062555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446" name="Text Box 78"/>
          <p:cNvSpPr txBox="1">
            <a:spLocks noChangeArrowheads="1"/>
          </p:cNvSpPr>
          <p:nvPr/>
        </p:nvSpPr>
        <p:spPr bwMode="auto">
          <a:xfrm>
            <a:off x="6831923" y="1062555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447" name="Line 47"/>
          <p:cNvSpPr>
            <a:spLocks noChangeShapeType="1"/>
          </p:cNvSpPr>
          <p:nvPr/>
        </p:nvSpPr>
        <p:spPr bwMode="auto">
          <a:xfrm>
            <a:off x="7107306" y="1084742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48" name="Line 47"/>
          <p:cNvSpPr>
            <a:spLocks noChangeShapeType="1"/>
          </p:cNvSpPr>
          <p:nvPr/>
        </p:nvSpPr>
        <p:spPr bwMode="auto">
          <a:xfrm>
            <a:off x="6886185" y="1084742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49" name="Rectangle 45"/>
          <p:cNvSpPr>
            <a:spLocks noChangeArrowheads="1"/>
          </p:cNvSpPr>
          <p:nvPr/>
        </p:nvSpPr>
        <p:spPr bwMode="auto">
          <a:xfrm>
            <a:off x="6830753" y="1627443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450" name="Text Box 78"/>
          <p:cNvSpPr txBox="1">
            <a:spLocks noChangeArrowheads="1"/>
          </p:cNvSpPr>
          <p:nvPr/>
        </p:nvSpPr>
        <p:spPr bwMode="auto">
          <a:xfrm>
            <a:off x="6831923" y="1627443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451" name="Line 47"/>
          <p:cNvSpPr>
            <a:spLocks noChangeShapeType="1"/>
          </p:cNvSpPr>
          <p:nvPr/>
        </p:nvSpPr>
        <p:spPr bwMode="auto">
          <a:xfrm>
            <a:off x="7107306" y="1649630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52" name="Line 47"/>
          <p:cNvSpPr>
            <a:spLocks noChangeShapeType="1"/>
          </p:cNvSpPr>
          <p:nvPr/>
        </p:nvSpPr>
        <p:spPr bwMode="auto">
          <a:xfrm>
            <a:off x="6886185" y="1649630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53" name="Rectangle 45"/>
          <p:cNvSpPr>
            <a:spLocks noChangeArrowheads="1"/>
          </p:cNvSpPr>
          <p:nvPr/>
        </p:nvSpPr>
        <p:spPr bwMode="auto">
          <a:xfrm>
            <a:off x="6851520" y="2181893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454" name="Text Box 78"/>
          <p:cNvSpPr txBox="1">
            <a:spLocks noChangeArrowheads="1"/>
          </p:cNvSpPr>
          <p:nvPr/>
        </p:nvSpPr>
        <p:spPr bwMode="auto">
          <a:xfrm>
            <a:off x="6852690" y="2181893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455" name="Line 47"/>
          <p:cNvSpPr>
            <a:spLocks noChangeShapeType="1"/>
          </p:cNvSpPr>
          <p:nvPr/>
        </p:nvSpPr>
        <p:spPr bwMode="auto">
          <a:xfrm>
            <a:off x="7128073" y="2204080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56" name="Line 47"/>
          <p:cNvSpPr>
            <a:spLocks noChangeShapeType="1"/>
          </p:cNvSpPr>
          <p:nvPr/>
        </p:nvSpPr>
        <p:spPr bwMode="auto">
          <a:xfrm>
            <a:off x="6906952" y="2204080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57" name="Rectangle 45"/>
          <p:cNvSpPr>
            <a:spLocks noChangeArrowheads="1"/>
          </p:cNvSpPr>
          <p:nvPr/>
        </p:nvSpPr>
        <p:spPr bwMode="auto">
          <a:xfrm>
            <a:off x="6829583" y="2758284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458" name="Text Box 78"/>
          <p:cNvSpPr txBox="1">
            <a:spLocks noChangeArrowheads="1"/>
          </p:cNvSpPr>
          <p:nvPr/>
        </p:nvSpPr>
        <p:spPr bwMode="auto">
          <a:xfrm>
            <a:off x="6830753" y="2758284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459" name="Line 47"/>
          <p:cNvSpPr>
            <a:spLocks noChangeShapeType="1"/>
          </p:cNvSpPr>
          <p:nvPr/>
        </p:nvSpPr>
        <p:spPr bwMode="auto">
          <a:xfrm>
            <a:off x="7106136" y="2780471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60" name="Line 47"/>
          <p:cNvSpPr>
            <a:spLocks noChangeShapeType="1"/>
          </p:cNvSpPr>
          <p:nvPr/>
        </p:nvSpPr>
        <p:spPr bwMode="auto">
          <a:xfrm>
            <a:off x="6885015" y="2780471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471" name="AutoShape 29"/>
          <p:cNvSpPr>
            <a:spLocks noChangeAspect="1" noChangeArrowheads="1"/>
          </p:cNvSpPr>
          <p:nvPr/>
        </p:nvSpPr>
        <p:spPr bwMode="auto">
          <a:xfrm flipH="1">
            <a:off x="4185266" y="1434675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2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472" name="Straight Connector 9"/>
          <p:cNvCxnSpPr/>
          <p:nvPr/>
        </p:nvCxnSpPr>
        <p:spPr>
          <a:xfrm>
            <a:off x="4854666" y="1560827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3" name="AutoShape 29"/>
          <p:cNvSpPr>
            <a:spLocks noChangeAspect="1" noChangeArrowheads="1"/>
          </p:cNvSpPr>
          <p:nvPr/>
        </p:nvSpPr>
        <p:spPr bwMode="auto">
          <a:xfrm flipH="1">
            <a:off x="4185266" y="1954627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</a:t>
            </a:r>
            <a:r>
              <a:rPr lang="en-GB" sz="1050" dirty="0">
                <a:latin typeface="Calibri" pitchFamily="34" charset="0"/>
              </a:rPr>
              <a:t>3</a:t>
            </a:r>
          </a:p>
        </p:txBody>
      </p:sp>
      <p:cxnSp>
        <p:nvCxnSpPr>
          <p:cNvPr id="474" name="Straight Connector 9"/>
          <p:cNvCxnSpPr/>
          <p:nvPr/>
        </p:nvCxnSpPr>
        <p:spPr>
          <a:xfrm>
            <a:off x="4854666" y="2080779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5" name="AutoShape 29"/>
          <p:cNvSpPr>
            <a:spLocks noChangeAspect="1" noChangeArrowheads="1"/>
          </p:cNvSpPr>
          <p:nvPr/>
        </p:nvSpPr>
        <p:spPr bwMode="auto">
          <a:xfrm flipH="1">
            <a:off x="4185266" y="2454221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4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476" name="Straight Connector 9"/>
          <p:cNvCxnSpPr/>
          <p:nvPr/>
        </p:nvCxnSpPr>
        <p:spPr>
          <a:xfrm>
            <a:off x="4854666" y="2580373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7" name="Straight Connector 9"/>
          <p:cNvCxnSpPr>
            <a:endCxn id="484" idx="2"/>
          </p:cNvCxnSpPr>
          <p:nvPr/>
        </p:nvCxnSpPr>
        <p:spPr>
          <a:xfrm>
            <a:off x="3764887" y="3999318"/>
            <a:ext cx="1675161" cy="233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8" name="Straight Connector 9"/>
          <p:cNvCxnSpPr>
            <a:endCxn id="488" idx="2"/>
          </p:cNvCxnSpPr>
          <p:nvPr/>
        </p:nvCxnSpPr>
        <p:spPr>
          <a:xfrm flipV="1">
            <a:off x="3764910" y="4533080"/>
            <a:ext cx="1671186" cy="2340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9" name="Straight Connector 9"/>
          <p:cNvCxnSpPr>
            <a:endCxn id="492" idx="2"/>
          </p:cNvCxnSpPr>
          <p:nvPr/>
        </p:nvCxnSpPr>
        <p:spPr>
          <a:xfrm flipV="1">
            <a:off x="3764910" y="5049587"/>
            <a:ext cx="1677114" cy="2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0" name="Straight Connector 9"/>
          <p:cNvCxnSpPr>
            <a:endCxn id="496" idx="2"/>
          </p:cNvCxnSpPr>
          <p:nvPr/>
        </p:nvCxnSpPr>
        <p:spPr>
          <a:xfrm>
            <a:off x="3764887" y="5560545"/>
            <a:ext cx="1679113" cy="2339"/>
          </a:xfrm>
          <a:prstGeom prst="straightConnector1">
            <a:avLst/>
          </a:prstGeom>
          <a:noFill/>
          <a:ln w="44450">
            <a:solidFill>
              <a:srgbClr val="3366FF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1" name="AutoShape 29"/>
          <p:cNvSpPr>
            <a:spLocks noChangeAspect="1" noChangeArrowheads="1"/>
          </p:cNvSpPr>
          <p:nvPr/>
        </p:nvSpPr>
        <p:spPr bwMode="auto">
          <a:xfrm flipH="1">
            <a:off x="4142518" y="3545924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5A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482" name="Straight Connector 9"/>
          <p:cNvCxnSpPr>
            <a:endCxn id="484" idx="4"/>
          </p:cNvCxnSpPr>
          <p:nvPr/>
        </p:nvCxnSpPr>
        <p:spPr>
          <a:xfrm>
            <a:off x="4860032" y="3672076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83" name="Group 10"/>
          <p:cNvGrpSpPr>
            <a:grpSpLocks/>
          </p:cNvGrpSpPr>
          <p:nvPr/>
        </p:nvGrpSpPr>
        <p:grpSpPr bwMode="auto">
          <a:xfrm>
            <a:off x="5440048" y="3849682"/>
            <a:ext cx="311883" cy="303950"/>
            <a:chOff x="2232" y="1772"/>
            <a:chExt cx="552" cy="520"/>
          </a:xfrm>
        </p:grpSpPr>
        <p:sp>
          <p:nvSpPr>
            <p:cNvPr id="484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485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486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487" name="Group 10"/>
          <p:cNvGrpSpPr>
            <a:grpSpLocks/>
          </p:cNvGrpSpPr>
          <p:nvPr/>
        </p:nvGrpSpPr>
        <p:grpSpPr bwMode="auto">
          <a:xfrm>
            <a:off x="5436096" y="4381105"/>
            <a:ext cx="311883" cy="303950"/>
            <a:chOff x="2232" y="1772"/>
            <a:chExt cx="552" cy="520"/>
          </a:xfrm>
        </p:grpSpPr>
        <p:sp>
          <p:nvSpPr>
            <p:cNvPr id="488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489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490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491" name="Group 10"/>
          <p:cNvGrpSpPr>
            <a:grpSpLocks/>
          </p:cNvGrpSpPr>
          <p:nvPr/>
        </p:nvGrpSpPr>
        <p:grpSpPr bwMode="auto">
          <a:xfrm>
            <a:off x="5442024" y="4897612"/>
            <a:ext cx="311883" cy="303950"/>
            <a:chOff x="2232" y="1772"/>
            <a:chExt cx="552" cy="520"/>
          </a:xfrm>
        </p:grpSpPr>
        <p:sp>
          <p:nvSpPr>
            <p:cNvPr id="492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493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494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grpSp>
        <p:nvGrpSpPr>
          <p:cNvPr id="495" name="Group 10"/>
          <p:cNvGrpSpPr>
            <a:grpSpLocks/>
          </p:cNvGrpSpPr>
          <p:nvPr/>
        </p:nvGrpSpPr>
        <p:grpSpPr bwMode="auto">
          <a:xfrm>
            <a:off x="5444000" y="5410909"/>
            <a:ext cx="311883" cy="303950"/>
            <a:chOff x="2232" y="1772"/>
            <a:chExt cx="552" cy="520"/>
          </a:xfrm>
        </p:grpSpPr>
        <p:sp>
          <p:nvSpPr>
            <p:cNvPr id="496" name="Oval 20"/>
            <p:cNvSpPr>
              <a:spLocks noChangeArrowheads="1"/>
            </p:cNvSpPr>
            <p:nvPr/>
          </p:nvSpPr>
          <p:spPr bwMode="auto">
            <a:xfrm flipV="1">
              <a:off x="2232" y="1772"/>
              <a:ext cx="552" cy="520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anchor="ctr"/>
            <a:lstStyle/>
            <a:p>
              <a:endParaRPr lang="en-US" sz="900" dirty="0"/>
            </a:p>
          </p:txBody>
        </p:sp>
        <p:sp>
          <p:nvSpPr>
            <p:cNvPr id="497" name="Line 21"/>
            <p:cNvSpPr>
              <a:spLocks noChangeShapeType="1"/>
            </p:cNvSpPr>
            <p:nvPr/>
          </p:nvSpPr>
          <p:spPr bwMode="auto">
            <a:xfrm flipV="1">
              <a:off x="2302" y="1848"/>
              <a:ext cx="407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  <p:sp>
          <p:nvSpPr>
            <p:cNvPr id="498" name="Line 22"/>
            <p:cNvSpPr>
              <a:spLocks noChangeShapeType="1"/>
            </p:cNvSpPr>
            <p:nvPr/>
          </p:nvSpPr>
          <p:spPr bwMode="auto">
            <a:xfrm flipH="1" flipV="1">
              <a:off x="2307" y="1840"/>
              <a:ext cx="409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 sz="900" dirty="0"/>
            </a:p>
          </p:txBody>
        </p:sp>
      </p:grpSp>
      <p:sp>
        <p:nvSpPr>
          <p:cNvPr id="499" name="AutoShape 29"/>
          <p:cNvSpPr>
            <a:spLocks noChangeAspect="1" noChangeArrowheads="1"/>
          </p:cNvSpPr>
          <p:nvPr/>
        </p:nvSpPr>
        <p:spPr bwMode="auto">
          <a:xfrm flipH="1">
            <a:off x="4137152" y="4087605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5B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500" name="Straight Connector 9"/>
          <p:cNvCxnSpPr/>
          <p:nvPr/>
        </p:nvCxnSpPr>
        <p:spPr>
          <a:xfrm>
            <a:off x="4854666" y="4213757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1" name="AutoShape 29"/>
          <p:cNvSpPr>
            <a:spLocks noChangeAspect="1" noChangeArrowheads="1"/>
          </p:cNvSpPr>
          <p:nvPr/>
        </p:nvSpPr>
        <p:spPr bwMode="auto">
          <a:xfrm flipH="1">
            <a:off x="4137152" y="4607557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6A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502" name="Straight Connector 9"/>
          <p:cNvCxnSpPr/>
          <p:nvPr/>
        </p:nvCxnSpPr>
        <p:spPr>
          <a:xfrm>
            <a:off x="4854666" y="4733709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3" name="AutoShape 29"/>
          <p:cNvSpPr>
            <a:spLocks noChangeAspect="1" noChangeArrowheads="1"/>
          </p:cNvSpPr>
          <p:nvPr/>
        </p:nvSpPr>
        <p:spPr bwMode="auto">
          <a:xfrm flipH="1">
            <a:off x="4137152" y="5107151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RF Input 6B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504" name="Straight Connector 9"/>
          <p:cNvCxnSpPr/>
          <p:nvPr/>
        </p:nvCxnSpPr>
        <p:spPr>
          <a:xfrm>
            <a:off x="4854666" y="5233303"/>
            <a:ext cx="735958" cy="177606"/>
          </a:xfrm>
          <a:prstGeom prst="bentConnector2">
            <a:avLst/>
          </a:prstGeom>
          <a:noFill/>
          <a:ln w="44450">
            <a:solidFill>
              <a:srgbClr val="3366FF"/>
            </a:solidFill>
            <a:round/>
            <a:headEnd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05" name="Group 504"/>
          <p:cNvGrpSpPr/>
          <p:nvPr/>
        </p:nvGrpSpPr>
        <p:grpSpPr>
          <a:xfrm>
            <a:off x="7623553" y="3832410"/>
            <a:ext cx="724699" cy="760471"/>
            <a:chOff x="4639736" y="2654397"/>
            <a:chExt cx="724699" cy="547018"/>
          </a:xfrm>
        </p:grpSpPr>
        <p:sp>
          <p:nvSpPr>
            <p:cNvPr id="506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7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grpSp>
        <p:nvGrpSpPr>
          <p:cNvPr id="508" name="Group 507"/>
          <p:cNvGrpSpPr/>
          <p:nvPr/>
        </p:nvGrpSpPr>
        <p:grpSpPr>
          <a:xfrm>
            <a:off x="7618014" y="4915847"/>
            <a:ext cx="724699" cy="760471"/>
            <a:chOff x="4639736" y="2654397"/>
            <a:chExt cx="724699" cy="547018"/>
          </a:xfrm>
        </p:grpSpPr>
        <p:sp>
          <p:nvSpPr>
            <p:cNvPr id="509" name="Rectangle 45"/>
            <p:cNvSpPr>
              <a:spLocks noChangeArrowheads="1"/>
            </p:cNvSpPr>
            <p:nvPr/>
          </p:nvSpPr>
          <p:spPr bwMode="auto">
            <a:xfrm>
              <a:off x="4639736" y="2654397"/>
              <a:ext cx="719160" cy="5470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0" name="Text Box 78"/>
            <p:cNvSpPr txBox="1">
              <a:spLocks noChangeArrowheads="1"/>
            </p:cNvSpPr>
            <p:nvPr/>
          </p:nvSpPr>
          <p:spPr bwMode="auto">
            <a:xfrm>
              <a:off x="4645275" y="2742893"/>
              <a:ext cx="719160" cy="376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dirty="0" smtClean="0"/>
                <a:t>2:1 Mux</a:t>
              </a:r>
              <a:endParaRPr lang="en-GB" sz="1400" dirty="0"/>
            </a:p>
          </p:txBody>
        </p:sp>
      </p:grpSp>
      <p:sp>
        <p:nvSpPr>
          <p:cNvPr id="547" name="AutoShape 29"/>
          <p:cNvSpPr>
            <a:spLocks noChangeAspect="1" noChangeArrowheads="1"/>
          </p:cNvSpPr>
          <p:nvPr/>
        </p:nvSpPr>
        <p:spPr bwMode="auto">
          <a:xfrm flipH="1">
            <a:off x="8261475" y="1236499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1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48" name="AutoShape 29"/>
          <p:cNvSpPr>
            <a:spLocks noChangeAspect="1" noChangeArrowheads="1"/>
          </p:cNvSpPr>
          <p:nvPr/>
        </p:nvSpPr>
        <p:spPr bwMode="auto">
          <a:xfrm flipH="1">
            <a:off x="8261475" y="1767922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2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49" name="AutoShape 29"/>
          <p:cNvSpPr>
            <a:spLocks noChangeAspect="1" noChangeArrowheads="1"/>
          </p:cNvSpPr>
          <p:nvPr/>
        </p:nvSpPr>
        <p:spPr bwMode="auto">
          <a:xfrm flipH="1">
            <a:off x="8261475" y="2250040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3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50" name="AutoShape 29"/>
          <p:cNvSpPr>
            <a:spLocks noChangeAspect="1" noChangeArrowheads="1"/>
          </p:cNvSpPr>
          <p:nvPr/>
        </p:nvSpPr>
        <p:spPr bwMode="auto">
          <a:xfrm flipH="1">
            <a:off x="8261475" y="2781463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4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51" name="AutoShape 29"/>
          <p:cNvSpPr>
            <a:spLocks noChangeAspect="1" noChangeArrowheads="1"/>
          </p:cNvSpPr>
          <p:nvPr/>
        </p:nvSpPr>
        <p:spPr bwMode="auto">
          <a:xfrm flipH="1">
            <a:off x="8352890" y="4119125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5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52" name="AutoShape 29"/>
          <p:cNvSpPr>
            <a:spLocks noChangeAspect="1" noChangeArrowheads="1"/>
          </p:cNvSpPr>
          <p:nvPr/>
        </p:nvSpPr>
        <p:spPr bwMode="auto">
          <a:xfrm flipH="1">
            <a:off x="8341782" y="5203029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IF output 6</a:t>
            </a:r>
            <a:endParaRPr lang="en-GB" sz="1050" dirty="0">
              <a:latin typeface="Calibri" pitchFamily="34" charset="0"/>
            </a:endParaRPr>
          </a:p>
        </p:txBody>
      </p:sp>
      <p:grpSp>
        <p:nvGrpSpPr>
          <p:cNvPr id="553" name="Group 24"/>
          <p:cNvGrpSpPr>
            <a:grpSpLocks/>
          </p:cNvGrpSpPr>
          <p:nvPr/>
        </p:nvGrpSpPr>
        <p:grpSpPr bwMode="auto">
          <a:xfrm>
            <a:off x="827542" y="3237884"/>
            <a:ext cx="314320" cy="318198"/>
            <a:chOff x="1075" y="3249"/>
            <a:chExt cx="362" cy="388"/>
          </a:xfrm>
          <a:solidFill>
            <a:schemeClr val="bg1"/>
          </a:solidFill>
        </p:grpSpPr>
        <p:sp>
          <p:nvSpPr>
            <p:cNvPr id="554" name="Oval 263"/>
            <p:cNvSpPr>
              <a:spLocks noChangeArrowheads="1"/>
            </p:cNvSpPr>
            <p:nvPr/>
          </p:nvSpPr>
          <p:spPr bwMode="auto">
            <a:xfrm>
              <a:off x="1075" y="3249"/>
              <a:ext cx="362" cy="38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US" sz="900" dirty="0"/>
            </a:p>
          </p:txBody>
        </p:sp>
        <p:sp>
          <p:nvSpPr>
            <p:cNvPr id="555" name="Freeform 23"/>
            <p:cNvSpPr>
              <a:spLocks/>
            </p:cNvSpPr>
            <p:nvPr/>
          </p:nvSpPr>
          <p:spPr bwMode="auto">
            <a:xfrm>
              <a:off x="1103" y="3372"/>
              <a:ext cx="297" cy="116"/>
            </a:xfrm>
            <a:custGeom>
              <a:avLst/>
              <a:gdLst>
                <a:gd name="T0" fmla="*/ 0 w 362"/>
                <a:gd name="T1" fmla="*/ 25 h 143"/>
                <a:gd name="T2" fmla="*/ 28 w 362"/>
                <a:gd name="T3" fmla="*/ 0 h 143"/>
                <a:gd name="T4" fmla="*/ 47 w 362"/>
                <a:gd name="T5" fmla="*/ 25 h 143"/>
                <a:gd name="T6" fmla="*/ 75 w 362"/>
                <a:gd name="T7" fmla="*/ 8 h 1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2" h="143">
                  <a:moveTo>
                    <a:pt x="0" y="136"/>
                  </a:moveTo>
                  <a:cubicBezTo>
                    <a:pt x="49" y="68"/>
                    <a:pt x="98" y="0"/>
                    <a:pt x="136" y="0"/>
                  </a:cubicBezTo>
                  <a:cubicBezTo>
                    <a:pt x="174" y="0"/>
                    <a:pt x="188" y="129"/>
                    <a:pt x="226" y="136"/>
                  </a:cubicBezTo>
                  <a:cubicBezTo>
                    <a:pt x="264" y="143"/>
                    <a:pt x="324" y="30"/>
                    <a:pt x="362" y="45"/>
                  </a:cubicBezTo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</p:grpSp>
      <p:sp>
        <p:nvSpPr>
          <p:cNvPr id="556" name="AutoShape 29"/>
          <p:cNvSpPr>
            <a:spLocks noChangeAspect="1" noChangeArrowheads="1"/>
          </p:cNvSpPr>
          <p:nvPr/>
        </p:nvSpPr>
        <p:spPr bwMode="auto">
          <a:xfrm flipH="1">
            <a:off x="572781" y="3545924"/>
            <a:ext cx="1073908" cy="277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11.6 </a:t>
            </a:r>
            <a:r>
              <a:rPr lang="en-GB" sz="1600" dirty="0">
                <a:latin typeface="Calibri" pitchFamily="34" charset="0"/>
              </a:rPr>
              <a:t>GHz </a:t>
            </a:r>
            <a:r>
              <a:rPr lang="en-GB" sz="1600" dirty="0" smtClean="0">
                <a:latin typeface="Calibri" pitchFamily="34" charset="0"/>
              </a:rPr>
              <a:t>input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560" name="AutoShape 29"/>
          <p:cNvSpPr>
            <a:spLocks noChangeAspect="1" noChangeArrowheads="1"/>
          </p:cNvSpPr>
          <p:nvPr/>
        </p:nvSpPr>
        <p:spPr bwMode="auto">
          <a:xfrm flipH="1">
            <a:off x="7561169" y="3293621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5V TTL in</a:t>
            </a:r>
            <a:endParaRPr lang="en-GB" sz="1050" dirty="0">
              <a:latin typeface="Calibri" pitchFamily="34" charset="0"/>
            </a:endParaRPr>
          </a:p>
        </p:txBody>
      </p:sp>
      <p:sp>
        <p:nvSpPr>
          <p:cNvPr id="561" name="AutoShape 29"/>
          <p:cNvSpPr>
            <a:spLocks noChangeAspect="1" noChangeArrowheads="1"/>
          </p:cNvSpPr>
          <p:nvPr/>
        </p:nvSpPr>
        <p:spPr bwMode="auto">
          <a:xfrm flipH="1">
            <a:off x="7606402" y="5957917"/>
            <a:ext cx="827622" cy="2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050" dirty="0" smtClean="0">
                <a:latin typeface="Calibri" pitchFamily="34" charset="0"/>
              </a:rPr>
              <a:t>5V TTL in</a:t>
            </a:r>
            <a:endParaRPr lang="en-GB" sz="1050" dirty="0">
              <a:latin typeface="Calibri" pitchFamily="34" charset="0"/>
            </a:endParaRPr>
          </a:p>
        </p:txBody>
      </p:sp>
      <p:cxnSp>
        <p:nvCxnSpPr>
          <p:cNvPr id="562" name="Straight Connector 9"/>
          <p:cNvCxnSpPr/>
          <p:nvPr/>
        </p:nvCxnSpPr>
        <p:spPr>
          <a:xfrm flipV="1">
            <a:off x="7977593" y="5666419"/>
            <a:ext cx="1" cy="334823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3" name="Straight Connector 9"/>
          <p:cNvCxnSpPr>
            <a:stCxn id="560" idx="2"/>
            <a:endCxn id="506" idx="0"/>
          </p:cNvCxnSpPr>
          <p:nvPr/>
        </p:nvCxnSpPr>
        <p:spPr>
          <a:xfrm>
            <a:off x="7974980" y="3545924"/>
            <a:ext cx="8153" cy="286486"/>
          </a:xfrm>
          <a:prstGeom prst="straightConnector1">
            <a:avLst/>
          </a:prstGeom>
          <a:noFill/>
          <a:ln w="44450">
            <a:solidFill>
              <a:schemeClr val="tx1"/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4" name="Rectangle 563"/>
          <p:cNvSpPr/>
          <p:nvPr/>
        </p:nvSpPr>
        <p:spPr>
          <a:xfrm>
            <a:off x="2951617" y="3246726"/>
            <a:ext cx="6137479" cy="327861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5" name="TextBox 564"/>
          <p:cNvSpPr txBox="1"/>
          <p:nvPr/>
        </p:nvSpPr>
        <p:spPr>
          <a:xfrm>
            <a:off x="3595911" y="5793496"/>
            <a:ext cx="2040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Top shelf in mixing crate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566" name="AutoShape 29"/>
          <p:cNvSpPr>
            <a:spLocks noChangeAspect="1" noChangeArrowheads="1"/>
          </p:cNvSpPr>
          <p:nvPr/>
        </p:nvSpPr>
        <p:spPr bwMode="auto">
          <a:xfrm flipH="1">
            <a:off x="1381226" y="3050271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21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567" name="AutoShape 29"/>
          <p:cNvSpPr>
            <a:spLocks noChangeAspect="1" noChangeArrowheads="1"/>
          </p:cNvSpPr>
          <p:nvPr/>
        </p:nvSpPr>
        <p:spPr bwMode="auto">
          <a:xfrm flipH="1">
            <a:off x="3306134" y="2901810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17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568" name="AutoShape 29"/>
          <p:cNvSpPr>
            <a:spLocks noChangeAspect="1" noChangeArrowheads="1"/>
          </p:cNvSpPr>
          <p:nvPr/>
        </p:nvSpPr>
        <p:spPr bwMode="auto">
          <a:xfrm flipH="1">
            <a:off x="4190632" y="2599744"/>
            <a:ext cx="1368153" cy="37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10 </a:t>
            </a:r>
            <a:r>
              <a:rPr lang="en-GB" sz="1600" dirty="0" err="1" smtClean="0">
                <a:latin typeface="Calibri" pitchFamily="34" charset="0"/>
              </a:rPr>
              <a:t>dBm</a:t>
            </a:r>
            <a:endParaRPr lang="en-GB" sz="1600" dirty="0">
              <a:latin typeface="Calibri" pitchFamily="34" charset="0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6029354" y="3694415"/>
            <a:ext cx="576064" cy="489778"/>
            <a:chOff x="6035084" y="2193185"/>
            <a:chExt cx="769963" cy="752612"/>
          </a:xfrm>
        </p:grpSpPr>
        <p:sp>
          <p:nvSpPr>
            <p:cNvPr id="152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53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6029355" y="4186201"/>
            <a:ext cx="576064" cy="489778"/>
            <a:chOff x="6035084" y="2193185"/>
            <a:chExt cx="769963" cy="752612"/>
          </a:xfrm>
        </p:grpSpPr>
        <p:sp>
          <p:nvSpPr>
            <p:cNvPr id="155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56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6029356" y="4755624"/>
            <a:ext cx="576064" cy="489778"/>
            <a:chOff x="6035084" y="2193185"/>
            <a:chExt cx="769963" cy="752612"/>
          </a:xfrm>
        </p:grpSpPr>
        <p:sp>
          <p:nvSpPr>
            <p:cNvPr id="158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59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6029354" y="5288060"/>
            <a:ext cx="576064" cy="489778"/>
            <a:chOff x="6035084" y="2193185"/>
            <a:chExt cx="769963" cy="752612"/>
          </a:xfrm>
        </p:grpSpPr>
        <p:sp>
          <p:nvSpPr>
            <p:cNvPr id="161" name="Freeform 3"/>
            <p:cNvSpPr>
              <a:spLocks/>
            </p:cNvSpPr>
            <p:nvPr/>
          </p:nvSpPr>
          <p:spPr bwMode="auto">
            <a:xfrm rot="5400000" flipV="1">
              <a:off x="6043760" y="2184509"/>
              <a:ext cx="752612" cy="769963"/>
            </a:xfrm>
            <a:custGeom>
              <a:avLst/>
              <a:gdLst>
                <a:gd name="T0" fmla="*/ 0 w 635"/>
                <a:gd name="T1" fmla="*/ 0 h 523"/>
                <a:gd name="T2" fmla="*/ 2147483647 w 635"/>
                <a:gd name="T3" fmla="*/ 2147483647 h 523"/>
                <a:gd name="T4" fmla="*/ 2147483647 w 635"/>
                <a:gd name="T5" fmla="*/ 2147483647 h 523"/>
                <a:gd name="T6" fmla="*/ 0 w 635"/>
                <a:gd name="T7" fmla="*/ 0 h 5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523"/>
                <a:gd name="T14" fmla="*/ 635 w 635"/>
                <a:gd name="T15" fmla="*/ 523 h 5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523">
                  <a:moveTo>
                    <a:pt x="0" y="0"/>
                  </a:moveTo>
                  <a:lnTo>
                    <a:pt x="635" y="1"/>
                  </a:lnTo>
                  <a:lnTo>
                    <a:pt x="33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62" name="Text Box 78"/>
            <p:cNvSpPr txBox="1">
              <a:spLocks noChangeArrowheads="1"/>
            </p:cNvSpPr>
            <p:nvPr/>
          </p:nvSpPr>
          <p:spPr bwMode="auto">
            <a:xfrm>
              <a:off x="6035084" y="2442057"/>
              <a:ext cx="626834" cy="318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050" dirty="0"/>
                <a:t>Amp</a:t>
              </a:r>
            </a:p>
          </p:txBody>
        </p:sp>
      </p:grpSp>
      <p:sp>
        <p:nvSpPr>
          <p:cNvPr id="163" name="Rectangle 45"/>
          <p:cNvSpPr>
            <a:spLocks noChangeArrowheads="1"/>
          </p:cNvSpPr>
          <p:nvPr/>
        </p:nvSpPr>
        <p:spPr bwMode="auto">
          <a:xfrm>
            <a:off x="6822120" y="3668750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164" name="Text Box 78"/>
          <p:cNvSpPr txBox="1">
            <a:spLocks noChangeArrowheads="1"/>
          </p:cNvSpPr>
          <p:nvPr/>
        </p:nvSpPr>
        <p:spPr bwMode="auto">
          <a:xfrm>
            <a:off x="6823290" y="3668750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165" name="Line 47"/>
          <p:cNvSpPr>
            <a:spLocks noChangeShapeType="1"/>
          </p:cNvSpPr>
          <p:nvPr/>
        </p:nvSpPr>
        <p:spPr bwMode="auto">
          <a:xfrm>
            <a:off x="7098673" y="3690937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66" name="Line 47"/>
          <p:cNvSpPr>
            <a:spLocks noChangeShapeType="1"/>
          </p:cNvSpPr>
          <p:nvPr/>
        </p:nvSpPr>
        <p:spPr bwMode="auto">
          <a:xfrm>
            <a:off x="6877552" y="3690937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67" name="Rectangle 45"/>
          <p:cNvSpPr>
            <a:spLocks noChangeArrowheads="1"/>
          </p:cNvSpPr>
          <p:nvPr/>
        </p:nvSpPr>
        <p:spPr bwMode="auto">
          <a:xfrm>
            <a:off x="6822120" y="4233638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168" name="Text Box 78"/>
          <p:cNvSpPr txBox="1">
            <a:spLocks noChangeArrowheads="1"/>
          </p:cNvSpPr>
          <p:nvPr/>
        </p:nvSpPr>
        <p:spPr bwMode="auto">
          <a:xfrm>
            <a:off x="6823290" y="4233638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169" name="Line 47"/>
          <p:cNvSpPr>
            <a:spLocks noChangeShapeType="1"/>
          </p:cNvSpPr>
          <p:nvPr/>
        </p:nvSpPr>
        <p:spPr bwMode="auto">
          <a:xfrm>
            <a:off x="7098673" y="4255825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70" name="Line 47"/>
          <p:cNvSpPr>
            <a:spLocks noChangeShapeType="1"/>
          </p:cNvSpPr>
          <p:nvPr/>
        </p:nvSpPr>
        <p:spPr bwMode="auto">
          <a:xfrm>
            <a:off x="6877552" y="4255825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71" name="Rectangle 45"/>
          <p:cNvSpPr>
            <a:spLocks noChangeArrowheads="1"/>
          </p:cNvSpPr>
          <p:nvPr/>
        </p:nvSpPr>
        <p:spPr bwMode="auto">
          <a:xfrm>
            <a:off x="6842887" y="4788088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172" name="Text Box 78"/>
          <p:cNvSpPr txBox="1">
            <a:spLocks noChangeArrowheads="1"/>
          </p:cNvSpPr>
          <p:nvPr/>
        </p:nvSpPr>
        <p:spPr bwMode="auto">
          <a:xfrm>
            <a:off x="6844057" y="4788088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173" name="Line 47"/>
          <p:cNvSpPr>
            <a:spLocks noChangeShapeType="1"/>
          </p:cNvSpPr>
          <p:nvPr/>
        </p:nvSpPr>
        <p:spPr bwMode="auto">
          <a:xfrm>
            <a:off x="7119440" y="4810275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74" name="Line 47"/>
          <p:cNvSpPr>
            <a:spLocks noChangeShapeType="1"/>
          </p:cNvSpPr>
          <p:nvPr/>
        </p:nvSpPr>
        <p:spPr bwMode="auto">
          <a:xfrm>
            <a:off x="6898319" y="4810275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75" name="Rectangle 45"/>
          <p:cNvSpPr>
            <a:spLocks noChangeArrowheads="1"/>
          </p:cNvSpPr>
          <p:nvPr/>
        </p:nvSpPr>
        <p:spPr bwMode="auto">
          <a:xfrm>
            <a:off x="6820950" y="5364479"/>
            <a:ext cx="551886" cy="41104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900" dirty="0"/>
          </a:p>
        </p:txBody>
      </p:sp>
      <p:sp>
        <p:nvSpPr>
          <p:cNvPr id="176" name="Text Box 78"/>
          <p:cNvSpPr txBox="1">
            <a:spLocks noChangeArrowheads="1"/>
          </p:cNvSpPr>
          <p:nvPr/>
        </p:nvSpPr>
        <p:spPr bwMode="auto">
          <a:xfrm>
            <a:off x="6822120" y="5364479"/>
            <a:ext cx="495894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700" dirty="0"/>
              <a:t>4</a:t>
            </a:r>
            <a:r>
              <a:rPr lang="en-GB" sz="700" dirty="0" smtClean="0"/>
              <a:t>00 MHz LPF</a:t>
            </a:r>
            <a:endParaRPr lang="en-GB" sz="700" dirty="0"/>
          </a:p>
        </p:txBody>
      </p:sp>
      <p:sp>
        <p:nvSpPr>
          <p:cNvPr id="177" name="Line 47"/>
          <p:cNvSpPr>
            <a:spLocks noChangeShapeType="1"/>
          </p:cNvSpPr>
          <p:nvPr/>
        </p:nvSpPr>
        <p:spPr bwMode="auto">
          <a:xfrm>
            <a:off x="7097503" y="5386666"/>
            <a:ext cx="220511" cy="37637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  <p:sp>
        <p:nvSpPr>
          <p:cNvPr id="178" name="Line 47"/>
          <p:cNvSpPr>
            <a:spLocks noChangeShapeType="1"/>
          </p:cNvSpPr>
          <p:nvPr/>
        </p:nvSpPr>
        <p:spPr bwMode="auto">
          <a:xfrm>
            <a:off x="6876382" y="5386666"/>
            <a:ext cx="2205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405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3194</TotalTime>
  <Words>1194</Words>
  <Application>Microsoft Office PowerPoint</Application>
  <PresentationFormat>On-screen Show (4:3)</PresentationFormat>
  <Paragraphs>389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Xbox-3 LLRF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Initial Drawing: mix-down</vt:lpstr>
      <vt:lpstr>Parts list + Pricing: LLRF Components</vt:lpstr>
      <vt:lpstr>Parts list + Pricing: PXI Crate</vt:lpstr>
      <vt:lpstr>PowerPoint Presentation</vt:lpstr>
      <vt:lpstr>2 RF source Results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XBOX-3 LLRF</dc:title>
  <dc:creator>Ben Woolley</dc:creator>
  <cp:lastModifiedBy>Ben Woolley</cp:lastModifiedBy>
  <cp:revision>81</cp:revision>
  <dcterms:created xsi:type="dcterms:W3CDTF">2013-06-24T14:10:19Z</dcterms:created>
  <dcterms:modified xsi:type="dcterms:W3CDTF">2015-02-10T12:08:11Z</dcterms:modified>
</cp:coreProperties>
</file>