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945" r:id="rId2"/>
    <p:sldId id="946" r:id="rId3"/>
    <p:sldId id="947" r:id="rId4"/>
    <p:sldId id="948" r:id="rId5"/>
    <p:sldId id="949" r:id="rId6"/>
    <p:sldId id="950" r:id="rId7"/>
    <p:sldId id="951" r:id="rId8"/>
    <p:sldId id="952" r:id="rId9"/>
    <p:sldId id="953" r:id="rId10"/>
    <p:sldId id="970" r:id="rId11"/>
    <p:sldId id="955" r:id="rId12"/>
    <p:sldId id="956" r:id="rId13"/>
    <p:sldId id="957" r:id="rId14"/>
    <p:sldId id="958" r:id="rId15"/>
    <p:sldId id="959" r:id="rId16"/>
    <p:sldId id="960" r:id="rId17"/>
    <p:sldId id="961" r:id="rId18"/>
    <p:sldId id="962" r:id="rId19"/>
    <p:sldId id="963" r:id="rId20"/>
    <p:sldId id="971" r:id="rId21"/>
    <p:sldId id="964" r:id="rId22"/>
    <p:sldId id="965" r:id="rId23"/>
    <p:sldId id="969" r:id="rId24"/>
    <p:sldId id="967" r:id="rId25"/>
    <p:sldId id="968" r:id="rId26"/>
    <p:sldId id="892" r:id="rId27"/>
    <p:sldId id="908" r:id="rId28"/>
    <p:sldId id="973" r:id="rId29"/>
    <p:sldId id="974" r:id="rId30"/>
    <p:sldId id="972" r:id="rId31"/>
    <p:sldId id="887" r:id="rId32"/>
    <p:sldId id="907" r:id="rId33"/>
    <p:sldId id="909" r:id="rId34"/>
    <p:sldId id="976" r:id="rId35"/>
    <p:sldId id="977" r:id="rId36"/>
  </p:sldIdLst>
  <p:sldSz cx="9144000" cy="6858000" type="screen4x3"/>
  <p:notesSz cx="7315200" cy="9601200"/>
  <p:embeddedFontLst>
    <p:embeddedFont>
      <p:font typeface="Calibri" panose="020F0502020204030204" pitchFamily="34" charset="0"/>
      <p:regular r:id="rId39"/>
      <p:bold r:id="rId40"/>
      <p:italic r:id="rId41"/>
      <p:boldItalic r:id="rId42"/>
    </p:embeddedFont>
    <p:embeddedFont>
      <p:font typeface="Times" panose="02020603050405020304" pitchFamily="18" charset="0"/>
      <p:regular r:id="rId43"/>
      <p:bold r:id="rId44"/>
      <p:italic r:id="rId45"/>
      <p:boldItalic r:id="rId46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CC"/>
    <a:srgbClr val="FFCC66"/>
    <a:srgbClr val="000099"/>
    <a:srgbClr val="FF99FF"/>
    <a:srgbClr val="FF66FF"/>
    <a:srgbClr val="CC0000"/>
    <a:srgbClr val="008000"/>
    <a:srgbClr val="FF0000"/>
    <a:srgbClr val="00808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08" autoAdjust="0"/>
    <p:restoredTop sz="94660" autoAdjust="0"/>
  </p:normalViewPr>
  <p:slideViewPr>
    <p:cSldViewPr>
      <p:cViewPr varScale="1">
        <p:scale>
          <a:sx n="108" d="100"/>
          <a:sy n="108" d="100"/>
        </p:scale>
        <p:origin x="-39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7368"/>
    </p:cViewPr>
  </p:sorterViewPr>
  <p:notesViewPr>
    <p:cSldViewPr>
      <p:cViewPr varScale="1">
        <p:scale>
          <a:sx n="53" d="100"/>
          <a:sy n="53" d="100"/>
        </p:scale>
        <p:origin x="-2172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46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6697663" y="9131300"/>
            <a:ext cx="5730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860" tIns="62735" rIns="128860" bIns="62735" anchor="ctr">
            <a:spAutoFit/>
          </a:bodyPr>
          <a:lstStyle/>
          <a:p>
            <a:pPr algn="r" defTabSz="1296988"/>
            <a:fld id="{01854CDD-3F57-4A65-9176-59008E2396AF}" type="slidenum">
              <a:rPr lang="en-US" sz="2000">
                <a:latin typeface="Arial" pitchFamily="34" charset="0"/>
              </a:rPr>
              <a:pPr algn="r" defTabSz="1296988"/>
              <a:t>‹#›</a:t>
            </a:fld>
            <a:endParaRPr lang="en-US" sz="20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024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59300"/>
            <a:ext cx="5365750" cy="4322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28860" tIns="62735" rIns="128860" bIns="627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789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3650" y="723900"/>
            <a:ext cx="4786313" cy="35893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6697663" y="9131300"/>
            <a:ext cx="5730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860" tIns="62735" rIns="128860" bIns="62735" anchor="ctr">
            <a:spAutoFit/>
          </a:bodyPr>
          <a:lstStyle/>
          <a:p>
            <a:pPr algn="r" defTabSz="1296988"/>
            <a:fld id="{484F36B5-0298-4D8C-814E-75A332A277B7}" type="slidenum">
              <a:rPr lang="en-US" sz="2000">
                <a:latin typeface="Arial" pitchFamily="34" charset="0"/>
              </a:rPr>
              <a:pPr algn="r" defTabSz="1296988"/>
              <a:t>‹#›</a:t>
            </a:fld>
            <a:endParaRPr lang="en-US" sz="20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49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23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765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8475" y="38100"/>
            <a:ext cx="2105025" cy="6286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"/>
            <a:ext cx="6162675" cy="6286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182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38100"/>
            <a:ext cx="8420100" cy="628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72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"/>
            <a:ext cx="7505700" cy="736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193800"/>
            <a:ext cx="7759700" cy="5130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80105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32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1672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367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758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610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4881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8960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7985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6"/>
          <p:cNvSpPr>
            <a:spLocks noChangeShapeType="1"/>
          </p:cNvSpPr>
          <p:nvPr/>
        </p:nvSpPr>
        <p:spPr bwMode="auto">
          <a:xfrm flipH="1">
            <a:off x="0" y="6477000"/>
            <a:ext cx="9144000" cy="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8100"/>
            <a:ext cx="75057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93800"/>
            <a:ext cx="775970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212725" y="6553200"/>
            <a:ext cx="19208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000" dirty="0" smtClean="0"/>
              <a:t>Aspen, 1/27/2015</a:t>
            </a:r>
          </a:p>
        </p:txBody>
      </p:sp>
      <p:sp>
        <p:nvSpPr>
          <p:cNvPr id="1031" name="Text Box 12"/>
          <p:cNvSpPr txBox="1">
            <a:spLocks noChangeArrowheads="1"/>
          </p:cNvSpPr>
          <p:nvPr/>
        </p:nvSpPr>
        <p:spPr bwMode="auto">
          <a:xfrm>
            <a:off x="2362200" y="6519949"/>
            <a:ext cx="4495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US" sz="1000" dirty="0" smtClean="0"/>
              <a:t>Proposed US Activities for Future Circular Colliders</a:t>
            </a:r>
            <a:r>
              <a:rPr lang="en-US" sz="1000" baseline="0" dirty="0" smtClean="0"/>
              <a:t> </a:t>
            </a:r>
            <a:r>
              <a:rPr lang="en-US" sz="1000" dirty="0" smtClean="0"/>
              <a:t>– W. Barletta,</a:t>
            </a:r>
            <a:r>
              <a:rPr lang="en-US" sz="1000" baseline="0" dirty="0" smtClean="0"/>
              <a:t> </a:t>
            </a:r>
            <a:r>
              <a:rPr lang="en-US" sz="1000" dirty="0" smtClean="0"/>
              <a:t>G. Sabbi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656638" y="6543675"/>
            <a:ext cx="3349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E90346AF-ACFB-4C64-9BFA-79D3B779B3BC}" type="slidenum">
              <a:rPr lang="en-US" sz="1000" smtClean="0"/>
              <a:pPr>
                <a:defRPr/>
              </a:pPr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charset="0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charset="0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charset="0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charset="0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—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tiff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tiff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hyperlink" Target="http://indico.cern.ch/event/355818/contribution/3/material/slides/5.pdf" TargetMode="Externa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particlephysics.org/p5/ard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905000"/>
            <a:ext cx="8458200" cy="1447800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en-US" sz="3600" dirty="0" smtClean="0"/>
              <a:t>Proposed US Activities </a:t>
            </a:r>
            <a:br>
              <a:rPr lang="en-US" sz="3600" dirty="0" smtClean="0"/>
            </a:br>
            <a:r>
              <a:rPr lang="en-US" sz="3600" dirty="0" smtClean="0"/>
              <a:t>for Future Circular Colliders</a:t>
            </a:r>
            <a:endParaRPr lang="en-US" sz="3600" i="1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4458" y="3581400"/>
            <a:ext cx="7696200" cy="5334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W. Barletta, G</a:t>
            </a:r>
            <a:r>
              <a:rPr lang="en-US" sz="2000" dirty="0"/>
              <a:t>. </a:t>
            </a:r>
            <a:r>
              <a:rPr lang="en-US" sz="2000" dirty="0" smtClean="0"/>
              <a:t>Sabbi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58607" y="5638800"/>
            <a:ext cx="3530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 smtClean="0"/>
              <a:t>January 26 - February 1</a:t>
            </a:r>
            <a:r>
              <a:rPr lang="en-US" sz="2000" i="1" baseline="30000" dirty="0" smtClean="0"/>
              <a:t>st</a:t>
            </a:r>
            <a:r>
              <a:rPr lang="en-US" sz="2000" i="1" dirty="0" smtClean="0"/>
              <a:t>, 2015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58674" y="5029200"/>
            <a:ext cx="7019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Exploring the Physics Frontier with Circular Colliders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8600"/>
            <a:ext cx="56324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20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3988"/>
            <a:ext cx="7010400" cy="619125"/>
          </a:xfrm>
        </p:spPr>
        <p:txBody>
          <a:bodyPr/>
          <a:lstStyle/>
          <a:p>
            <a:r>
              <a:rPr lang="en-US" altLang="en-US" dirty="0" smtClean="0"/>
              <a:t>Potential for further improvements</a:t>
            </a:r>
            <a:endParaRPr lang="en-US" alt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0" t="31163" r="24684" b="31085"/>
          <a:stretch/>
        </p:blipFill>
        <p:spPr>
          <a:xfrm>
            <a:off x="272901" y="1676400"/>
            <a:ext cx="2626301" cy="21391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4119" y="958964"/>
            <a:ext cx="84049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u="sng" dirty="0" smtClean="0"/>
              <a:t>Principle</a:t>
            </a:r>
            <a:r>
              <a:rPr lang="en-US" sz="1800" dirty="0" smtClean="0"/>
              <a:t>: increase of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pinning force at high field through grain refinement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Exciting recent results in wires </a:t>
            </a:r>
            <a:r>
              <a:rPr lang="en-US" sz="1800" i="1" dirty="0" smtClean="0"/>
              <a:t>(</a:t>
            </a:r>
            <a:r>
              <a:rPr lang="fr-FR" sz="1800" i="1" dirty="0" smtClean="0"/>
              <a:t>X</a:t>
            </a:r>
            <a:r>
              <a:rPr lang="fr-FR" sz="1800" i="1" dirty="0"/>
              <a:t>. Xu et </a:t>
            </a:r>
            <a:r>
              <a:rPr lang="fr-FR" sz="1800" i="1" dirty="0" smtClean="0"/>
              <a:t>al, </a:t>
            </a:r>
            <a:r>
              <a:rPr lang="fr-FR" sz="1800" i="1" dirty="0" err="1"/>
              <a:t>Appl</a:t>
            </a:r>
            <a:r>
              <a:rPr lang="fr-FR" sz="1800" i="1" dirty="0"/>
              <a:t>. Phys. </a:t>
            </a:r>
            <a:r>
              <a:rPr lang="fr-FR" sz="1800" i="1" dirty="0" err="1"/>
              <a:t>Lett</a:t>
            </a:r>
            <a:r>
              <a:rPr lang="fr-FR" sz="1800" i="1" dirty="0"/>
              <a:t>. 104 082602 &amp; </a:t>
            </a:r>
            <a:r>
              <a:rPr lang="fr-FR" sz="1800" i="1" dirty="0" smtClean="0"/>
              <a:t>ASC14): </a:t>
            </a:r>
            <a:endParaRPr lang="fr-FR" sz="1800" i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733" y="4312547"/>
            <a:ext cx="2741684" cy="2049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04119" y="3886200"/>
            <a:ext cx="8541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Extrapolation to HD2 &amp; </a:t>
            </a:r>
            <a:r>
              <a:rPr lang="en-US" sz="1800" b="1" dirty="0" smtClean="0">
                <a:solidFill>
                  <a:srgbClr val="7030A0"/>
                </a:solidFill>
              </a:rPr>
              <a:t>13 nm </a:t>
            </a:r>
            <a:r>
              <a:rPr lang="en-US" sz="1800" dirty="0" smtClean="0"/>
              <a:t>grain size </a:t>
            </a:r>
            <a:r>
              <a:rPr lang="en-US" sz="1800" i="1" dirty="0" smtClean="0"/>
              <a:t>(</a:t>
            </a:r>
            <a:r>
              <a:rPr lang="nb-NO" sz="1800" i="1" dirty="0" smtClean="0"/>
              <a:t>G</a:t>
            </a:r>
            <a:r>
              <a:rPr lang="nb-NO" sz="1800" i="1" dirty="0"/>
              <a:t>. Sabbi et al., IEEE-TAS 25 (3) </a:t>
            </a:r>
            <a:r>
              <a:rPr lang="nb-NO" sz="1800" i="1" dirty="0" smtClean="0"/>
              <a:t>4001407): </a:t>
            </a:r>
            <a:endParaRPr lang="nb-NO" sz="1800" i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9" t="31318" r="11423" b="30853"/>
          <a:stretch/>
        </p:blipFill>
        <p:spPr>
          <a:xfrm>
            <a:off x="3131395" y="1676400"/>
            <a:ext cx="3305146" cy="2139140"/>
          </a:xfrm>
          <a:prstGeom prst="rect">
            <a:avLst/>
          </a:prstGeom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301" y="4391529"/>
            <a:ext cx="1780672" cy="1780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1512" y="6172200"/>
            <a:ext cx="1326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HD2 cross-section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512741" y="1648361"/>
            <a:ext cx="2294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J</a:t>
            </a:r>
            <a:r>
              <a:rPr lang="en-US" sz="1600" baseline="-25000" dirty="0" smtClean="0"/>
              <a:t>c</a:t>
            </a:r>
            <a:r>
              <a:rPr lang="en-US" sz="1600" dirty="0" smtClean="0"/>
              <a:t>(12 </a:t>
            </a:r>
            <a:r>
              <a:rPr lang="en-US" sz="1600" dirty="0"/>
              <a:t>T, </a:t>
            </a:r>
            <a:r>
              <a:rPr lang="en-US" sz="1600" dirty="0" smtClean="0"/>
              <a:t>4.2K): from </a:t>
            </a:r>
          </a:p>
          <a:p>
            <a:pPr algn="ctr"/>
            <a:r>
              <a:rPr lang="en-US" sz="1600" b="1" dirty="0" smtClean="0">
                <a:solidFill>
                  <a:srgbClr val="0033CC"/>
                </a:solidFill>
              </a:rPr>
              <a:t>3.5 kA/mm</a:t>
            </a:r>
            <a:r>
              <a:rPr lang="en-US" sz="1600" b="1" baseline="30000" dirty="0" smtClean="0">
                <a:solidFill>
                  <a:srgbClr val="0033CC"/>
                </a:solidFill>
              </a:rPr>
              <a:t>2</a:t>
            </a:r>
            <a:r>
              <a:rPr lang="en-US" sz="1600" b="1" dirty="0" smtClean="0">
                <a:solidFill>
                  <a:srgbClr val="0033CC"/>
                </a:solidFill>
              </a:rPr>
              <a:t> </a:t>
            </a:r>
            <a:r>
              <a:rPr lang="en-US" sz="1600" dirty="0" smtClean="0"/>
              <a:t>@ </a:t>
            </a:r>
            <a:r>
              <a:rPr lang="en-US" sz="1600" b="1" dirty="0" smtClean="0">
                <a:solidFill>
                  <a:srgbClr val="7030A0"/>
                </a:solidFill>
              </a:rPr>
              <a:t>100+ nm </a:t>
            </a:r>
            <a:r>
              <a:rPr lang="en-US" sz="1600" dirty="0" smtClean="0"/>
              <a:t>(e.g. best HD2 wire) to </a:t>
            </a:r>
          </a:p>
          <a:p>
            <a:pPr algn="ctr"/>
            <a:r>
              <a:rPr lang="en-US" sz="1600" b="1" dirty="0" smtClean="0">
                <a:solidFill>
                  <a:srgbClr val="00B050"/>
                </a:solidFill>
              </a:rPr>
              <a:t>9.6 kA/mm</a:t>
            </a:r>
            <a:r>
              <a:rPr lang="en-US" sz="1600" b="1" baseline="30000" dirty="0" smtClean="0">
                <a:solidFill>
                  <a:srgbClr val="00B050"/>
                </a:solidFill>
              </a:rPr>
              <a:t>2</a:t>
            </a:r>
            <a:r>
              <a:rPr lang="en-US" sz="1600" b="1" dirty="0" smtClean="0"/>
              <a:t> </a:t>
            </a:r>
            <a:r>
              <a:rPr lang="en-US" sz="1600" dirty="0" smtClean="0"/>
              <a:t>@ </a:t>
            </a:r>
            <a:r>
              <a:rPr lang="en-US" sz="1600" b="1" dirty="0" smtClean="0">
                <a:solidFill>
                  <a:srgbClr val="7030A0"/>
                </a:solidFill>
              </a:rPr>
              <a:t>~35 nm</a:t>
            </a:r>
            <a:endParaRPr lang="en-US" sz="1600" dirty="0"/>
          </a:p>
        </p:txBody>
      </p:sp>
      <p:sp>
        <p:nvSpPr>
          <p:cNvPr id="23" name="Line 9"/>
          <p:cNvSpPr>
            <a:spLocks noChangeShapeType="1"/>
          </p:cNvSpPr>
          <p:nvPr/>
        </p:nvSpPr>
        <p:spPr bwMode="auto">
          <a:xfrm>
            <a:off x="304800" y="838200"/>
            <a:ext cx="85344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6073969" y="4253776"/>
            <a:ext cx="2781822" cy="2191762"/>
            <a:chOff x="6073969" y="4264409"/>
            <a:chExt cx="2781822" cy="2191762"/>
          </a:xfrm>
        </p:grpSpPr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3969" y="4264409"/>
              <a:ext cx="2781822" cy="2191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7168459" y="4562740"/>
              <a:ext cx="538498" cy="4468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rgbClr val="0033CC"/>
                  </a:solidFill>
                </a:rPr>
                <a:t>B</a:t>
              </a:r>
              <a:r>
                <a:rPr lang="en-US" sz="1200" b="1" baseline="-25000" dirty="0" smtClean="0">
                  <a:solidFill>
                    <a:srgbClr val="0033CC"/>
                  </a:solidFill>
                </a:rPr>
                <a:t>0</a:t>
              </a:r>
              <a:r>
                <a:rPr lang="en-US" sz="1200" b="1" dirty="0" smtClean="0">
                  <a:solidFill>
                    <a:srgbClr val="0033CC"/>
                  </a:solidFill>
                </a:rPr>
                <a:t>&gt;19T </a:t>
              </a:r>
            </a:p>
            <a:p>
              <a:pPr algn="r"/>
              <a:r>
                <a:rPr lang="en-US" sz="1200" b="1" dirty="0" smtClean="0">
                  <a:solidFill>
                    <a:srgbClr val="0033CC"/>
                  </a:solidFill>
                </a:rPr>
                <a:t>@ 4.5K</a:t>
              </a:r>
              <a:endParaRPr lang="en-US" sz="1200" b="1" dirty="0">
                <a:solidFill>
                  <a:srgbClr val="0033CC"/>
                </a:solidFill>
              </a:endParaRPr>
            </a:p>
          </p:txBody>
        </p:sp>
        <p:cxnSp>
          <p:nvCxnSpPr>
            <p:cNvPr id="3" name="Straight Connector 2"/>
            <p:cNvCxnSpPr/>
            <p:nvPr/>
          </p:nvCxnSpPr>
          <p:spPr bwMode="auto">
            <a:xfrm flipH="1">
              <a:off x="7768120" y="4953000"/>
              <a:ext cx="23288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7776746" y="4608948"/>
              <a:ext cx="0" cy="34405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792" y="2819400"/>
            <a:ext cx="2120900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6" descr="OSU_99000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12151" y="1731298"/>
            <a:ext cx="230886" cy="230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6" descr="exaple 2 copy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099" y="1733318"/>
            <a:ext cx="38719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6" descr="exaple 2 copy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393" y="2841812"/>
            <a:ext cx="38719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33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04925" y="153988"/>
            <a:ext cx="6924675" cy="619125"/>
          </a:xfrm>
        </p:spPr>
        <p:txBody>
          <a:bodyPr/>
          <a:lstStyle/>
          <a:p>
            <a:r>
              <a:rPr lang="en-US" altLang="en-US" dirty="0" smtClean="0"/>
              <a:t>Aperture Considerations</a:t>
            </a:r>
            <a:endParaRPr lang="en-US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1030073"/>
            <a:ext cx="8246681" cy="20672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Conductor and structure requirements </a:t>
            </a:r>
            <a:r>
              <a:rPr lang="en-US" sz="20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depend on the magnet aperture 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Scaling </a:t>
            </a:r>
            <a:r>
              <a:rPr lang="en-US" sz="2000" dirty="0">
                <a:latin typeface="Calibri" panose="020F0502020204030204" pitchFamily="34" charset="0"/>
              </a:rPr>
              <a:t>is </a:t>
            </a:r>
            <a:r>
              <a:rPr lang="en-US" sz="2000" dirty="0">
                <a:solidFill>
                  <a:srgbClr val="0033CC"/>
                </a:solidFill>
                <a:latin typeface="Calibri" panose="020F0502020204030204" pitchFamily="34" charset="0"/>
              </a:rPr>
              <a:t>approximately linear </a:t>
            </a:r>
            <a:r>
              <a:rPr lang="en-US" sz="2000" dirty="0" smtClean="0">
                <a:latin typeface="Calibri" panose="020F0502020204030204" pitchFamily="34" charset="0"/>
              </a:rPr>
              <a:t>in </a:t>
            </a:r>
            <a:r>
              <a:rPr lang="en-US" sz="2000" dirty="0">
                <a:latin typeface="Calibri" panose="020F0502020204030204" pitchFamily="34" charset="0"/>
              </a:rPr>
              <a:t>the </a:t>
            </a:r>
            <a:r>
              <a:rPr lang="en-US" sz="2000" dirty="0" smtClean="0">
                <a:latin typeface="Calibri" panose="020F0502020204030204" pitchFamily="34" charset="0"/>
              </a:rPr>
              <a:t>parameter </a:t>
            </a:r>
            <a:r>
              <a:rPr lang="en-US" sz="2000" dirty="0">
                <a:latin typeface="Calibri" panose="020F0502020204030204" pitchFamily="34" charset="0"/>
              </a:rPr>
              <a:t>range of interest</a:t>
            </a:r>
          </a:p>
          <a:p>
            <a:pPr marL="7429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Consistent findings by parametric models and realistic magnet designs</a:t>
            </a:r>
          </a:p>
          <a:p>
            <a:pPr marL="7429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+</a:t>
            </a:r>
            <a:r>
              <a:rPr lang="en-US" sz="2000" dirty="0">
                <a:latin typeface="Calibri" panose="020F0502020204030204" pitchFamily="34" charset="0"/>
              </a:rPr>
              <a:t>25% aperture (40 to 50 mm) </a:t>
            </a:r>
            <a:r>
              <a:rPr lang="en-US" sz="2000" dirty="0" smtClean="0">
                <a:latin typeface="Calibri" panose="020F0502020204030204" pitchFamily="34" charset="0"/>
              </a:rPr>
              <a:t>would have </a:t>
            </a:r>
            <a:r>
              <a:rPr lang="en-US" sz="2000" dirty="0">
                <a:latin typeface="Calibri" panose="020F0502020204030204" pitchFamily="34" charset="0"/>
              </a:rPr>
              <a:t>a significant impact on cost 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For </a:t>
            </a:r>
            <a:r>
              <a:rPr lang="en-US" sz="2000" dirty="0">
                <a:latin typeface="Calibri" panose="020F0502020204030204" pitchFamily="34" charset="0"/>
              </a:rPr>
              <a:t>same reason, optimization of internal bore components is essential</a:t>
            </a:r>
          </a:p>
          <a:p>
            <a:pPr marL="7429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CC"/>
                </a:solidFill>
                <a:latin typeface="Calibri" panose="020F0502020204030204" pitchFamily="34" charset="0"/>
              </a:rPr>
              <a:t>Integrate magnet design with vacuum, cooling etc</a:t>
            </a:r>
            <a:r>
              <a:rPr lang="en-US" sz="20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.</a:t>
            </a:r>
            <a:endParaRPr lang="en-US" sz="2000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53554"/>
            <a:ext cx="4321861" cy="2252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1" y="3581400"/>
            <a:ext cx="3505199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2999" y="3200400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Parametric model (B. Palmer)</a:t>
            </a:r>
            <a:endParaRPr lang="en-US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5857979" y="3200400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HD2 bore design</a:t>
            </a: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5105400" y="5940623"/>
            <a:ext cx="3505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Ref: G</a:t>
            </a:r>
            <a:r>
              <a:rPr lang="en-US" sz="1400" i="1" dirty="0"/>
              <a:t>. Sabbi et al., IEEE-TAS 25 (3) </a:t>
            </a:r>
            <a:r>
              <a:rPr lang="en-US" sz="1400" i="1" dirty="0" smtClean="0"/>
              <a:t>4001407 </a:t>
            </a:r>
            <a:endParaRPr lang="en-US" sz="1400" i="1" dirty="0"/>
          </a:p>
        </p:txBody>
      </p:sp>
      <p:sp>
        <p:nvSpPr>
          <p:cNvPr id="19" name="Rectangle 18"/>
          <p:cNvSpPr/>
          <p:nvPr/>
        </p:nvSpPr>
        <p:spPr>
          <a:xfrm>
            <a:off x="838200" y="5940623"/>
            <a:ext cx="3657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Ref: B. Palmer, presentation to ARD panel, BNL</a:t>
            </a:r>
            <a:endParaRPr lang="en-US" sz="1400" i="1" dirty="0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304800" y="838200"/>
            <a:ext cx="85344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1" name="Picture 12" descr="Rev_Logo_Sma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979194"/>
            <a:ext cx="477837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83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GLS\Files\Projects\HighEnergy\HD-Series\HD-Study-for-FCC\HD-twoinone\Pics\Dipole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768" y="1096270"/>
            <a:ext cx="2684831" cy="256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3988"/>
            <a:ext cx="6705600" cy="619125"/>
          </a:xfrm>
        </p:spPr>
        <p:txBody>
          <a:bodyPr/>
          <a:lstStyle/>
          <a:p>
            <a:r>
              <a:rPr lang="en-US" altLang="en-US" dirty="0" smtClean="0"/>
              <a:t>Minimizing the cold mass size</a:t>
            </a:r>
            <a:endParaRPr lang="en-US" altLang="en-US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66893" y="1071128"/>
            <a:ext cx="5658875" cy="1443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200"/>
              </a:spcAft>
              <a:buFontTx/>
              <a:buChar char="•"/>
            </a:pPr>
            <a:r>
              <a:rPr lang="en-US" altLang="en-US" sz="1800" dirty="0" smtClean="0">
                <a:latin typeface="+mj-lt"/>
              </a:rPr>
              <a:t> Compact arrangement has significant cost benefits</a:t>
            </a:r>
          </a:p>
          <a:p>
            <a:pPr>
              <a:lnSpc>
                <a:spcPct val="115000"/>
              </a:lnSpc>
              <a:spcAft>
                <a:spcPts val="200"/>
              </a:spcAft>
              <a:buFontTx/>
              <a:buChar char="•"/>
            </a:pPr>
            <a:r>
              <a:rPr lang="en-US" altLang="en-US" sz="1800" dirty="0" smtClean="0">
                <a:latin typeface="+mj-lt"/>
              </a:rPr>
              <a:t> </a:t>
            </a:r>
            <a:r>
              <a:rPr lang="en-US" altLang="en-US" sz="1800" dirty="0">
                <a:latin typeface="+mj-lt"/>
              </a:rPr>
              <a:t>B</a:t>
            </a:r>
            <a:r>
              <a:rPr lang="en-US" altLang="en-US" sz="1800" dirty="0" smtClean="0">
                <a:latin typeface="+mj-lt"/>
              </a:rPr>
              <a:t>eam separation may be lowered to 150 mm</a:t>
            </a:r>
            <a:endParaRPr lang="en-US" altLang="en-US" sz="1800" dirty="0">
              <a:latin typeface="+mj-lt"/>
            </a:endParaRPr>
          </a:p>
          <a:p>
            <a:pPr>
              <a:lnSpc>
                <a:spcPct val="115000"/>
              </a:lnSpc>
              <a:spcAft>
                <a:spcPts val="200"/>
              </a:spcAft>
              <a:buFontTx/>
              <a:buChar char="•"/>
            </a:pPr>
            <a:r>
              <a:rPr lang="en-US" altLang="en-US" sz="1800" dirty="0" smtClean="0">
                <a:latin typeface="+mj-lt"/>
              </a:rPr>
              <a:t> Smaller beam separation allows smaller yoke OD</a:t>
            </a:r>
          </a:p>
          <a:p>
            <a:pPr>
              <a:lnSpc>
                <a:spcPct val="115000"/>
              </a:lnSpc>
              <a:spcAft>
                <a:spcPts val="200"/>
              </a:spcAft>
              <a:buFontTx/>
              <a:buChar char="•"/>
            </a:pPr>
            <a:r>
              <a:rPr lang="en-US" altLang="en-US" sz="1800" dirty="0" smtClean="0">
                <a:latin typeface="+mj-lt"/>
              </a:rPr>
              <a:t> 60 cm yoke OD to be compared with 55 cm LHC</a:t>
            </a:r>
          </a:p>
        </p:txBody>
      </p:sp>
      <p:pic>
        <p:nvPicPr>
          <p:cNvPr id="7" name="Picture 2" descr="C:\GLS\Files\Projects\HighEnergy\HD-Series\HD-Study-for-FCC\HD-twoinone\Pics\HD2in1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882" y="3733800"/>
            <a:ext cx="2528888" cy="251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 bwMode="auto">
          <a:xfrm>
            <a:off x="6953656" y="2349177"/>
            <a:ext cx="0" cy="2534204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99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6074920" y="2319993"/>
            <a:ext cx="0" cy="256338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99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8450096" y="2323288"/>
            <a:ext cx="0" cy="256338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99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7563256" y="2339449"/>
            <a:ext cx="0" cy="2534204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99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552115"/>
              </p:ext>
            </p:extLst>
          </p:nvPr>
        </p:nvGraphicFramePr>
        <p:xfrm>
          <a:off x="549673" y="2687637"/>
          <a:ext cx="5029203" cy="1117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62200"/>
                <a:gridCol w="609600"/>
                <a:gridCol w="685801"/>
                <a:gridCol w="685801"/>
                <a:gridCol w="685801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Short sample performance</a:t>
                      </a: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b="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500" b="0" baseline="-25000" dirty="0" err="1" smtClean="0">
                          <a:solidFill>
                            <a:schemeClr val="tx1"/>
                          </a:solidFill>
                        </a:rPr>
                        <a:t>ss</a:t>
                      </a:r>
                      <a:endParaRPr lang="en-US" sz="1500" b="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US" sz="1500" b="0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1500" b="0" baseline="30000" dirty="0" smtClean="0">
                          <a:solidFill>
                            <a:schemeClr val="tx1"/>
                          </a:solidFill>
                        </a:rPr>
                        <a:t>ss</a:t>
                      </a:r>
                      <a:endParaRPr lang="en-US" sz="15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Temperature</a:t>
                      </a: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4.5K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1.9K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4.5K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 smtClean="0">
                          <a:solidFill>
                            <a:schemeClr val="tx1"/>
                          </a:solidFill>
                        </a:rPr>
                        <a:t>1.9K</a:t>
                      </a:r>
                      <a:endParaRPr lang="en-US" sz="1500" b="0" i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</a:rPr>
                        <a:t>Single aperture    (HD2)</a:t>
                      </a:r>
                      <a:endParaRPr lang="en-US" sz="15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18.0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20.1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15.52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 smtClean="0">
                          <a:solidFill>
                            <a:schemeClr val="tx1"/>
                          </a:solidFill>
                        </a:rPr>
                        <a:t>17.15</a:t>
                      </a:r>
                      <a:endParaRPr lang="en-US" sz="1500" b="0" i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</a:rPr>
                        <a:t>Double aperture  (2HD)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17.8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19.7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15.49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 smtClean="0">
                          <a:solidFill>
                            <a:schemeClr val="tx1"/>
                          </a:solidFill>
                        </a:rPr>
                        <a:t>17.12</a:t>
                      </a:r>
                      <a:endParaRPr lang="en-US" sz="1500" b="0" i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105922"/>
            <a:ext cx="5268037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7082" y="5814132"/>
            <a:ext cx="505138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Asymmetric coil design for minimal spacing between apertures</a:t>
            </a:r>
          </a:p>
          <a:p>
            <a:pPr algn="ctr"/>
            <a:r>
              <a:rPr lang="en-US" sz="1500" i="1" dirty="0" smtClean="0"/>
              <a:t>G. Sabbi et al</a:t>
            </a:r>
            <a:r>
              <a:rPr lang="en-US" sz="1500" i="1" dirty="0"/>
              <a:t>., IEEE-TAS 25 (3) </a:t>
            </a:r>
            <a:r>
              <a:rPr lang="en-US" sz="1500" i="1" dirty="0" smtClean="0"/>
              <a:t>4001407 (2015) </a:t>
            </a:r>
            <a:endParaRPr lang="en-US" sz="1500" i="1" dirty="0"/>
          </a:p>
        </p:txBody>
      </p:sp>
      <p:sp>
        <p:nvSpPr>
          <p:cNvPr id="16" name="Line 9"/>
          <p:cNvSpPr>
            <a:spLocks noChangeShapeType="1"/>
          </p:cNvSpPr>
          <p:nvPr/>
        </p:nvSpPr>
        <p:spPr bwMode="auto">
          <a:xfrm>
            <a:off x="304800" y="838200"/>
            <a:ext cx="85344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7" name="Picture 2" descr="C:\Users\S64GLS\Desktop\LBNL-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946879"/>
            <a:ext cx="431303" cy="261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5925768" y="3733800"/>
            <a:ext cx="2684831" cy="2519363"/>
          </a:xfrm>
          <a:prstGeom prst="rect">
            <a:avLst/>
          </a:prstGeom>
          <a:noFill/>
          <a:ln w="12700" cap="flat" cmpd="sng" algn="ctr">
            <a:solidFill>
              <a:srgbClr val="FFCC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080" y="1129553"/>
            <a:ext cx="301752" cy="30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298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94" y="2412655"/>
            <a:ext cx="4257955" cy="228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1" y="231775"/>
            <a:ext cx="8153399" cy="619125"/>
          </a:xfrm>
        </p:spPr>
        <p:txBody>
          <a:bodyPr/>
          <a:lstStyle/>
          <a:p>
            <a:r>
              <a:rPr lang="en-US" altLang="en-US" dirty="0" smtClean="0"/>
              <a:t>Open Mid-plane Dipole Design Studies 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961751"/>
            <a:ext cx="2440060" cy="1286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1209"/>
            <a:ext cx="4381501" cy="239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974391"/>
            <a:ext cx="1242795" cy="1242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908619"/>
            <a:ext cx="4229101" cy="1308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2900" y="990600"/>
            <a:ext cx="8610601" cy="1251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u="sng" dirty="0" smtClean="0"/>
              <a:t>Goal</a:t>
            </a:r>
            <a:r>
              <a:rPr lang="en-US" sz="1800" dirty="0" smtClean="0"/>
              <a:t>: provide a channel for synchrotron radiation to be absorbed away from the bore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i="1" dirty="0" smtClean="0"/>
              <a:t>Ref:  </a:t>
            </a:r>
            <a:r>
              <a:rPr lang="en-US" sz="1800" i="1" dirty="0"/>
              <a:t>I. </a:t>
            </a:r>
            <a:r>
              <a:rPr lang="en-US" sz="1800" i="1" dirty="0" err="1"/>
              <a:t>Novitski</a:t>
            </a:r>
            <a:r>
              <a:rPr lang="en-US" sz="1800" i="1" dirty="0"/>
              <a:t>, </a:t>
            </a:r>
            <a:r>
              <a:rPr lang="en-US" sz="1800" i="1" dirty="0" smtClean="0"/>
              <a:t>et al, </a:t>
            </a:r>
            <a:r>
              <a:rPr lang="en-US" sz="1800" i="1" dirty="0"/>
              <a:t>Conceptual design of Dipole Magnet for </a:t>
            </a:r>
            <a:r>
              <a:rPr lang="en-US" sz="1800" b="1" i="1" dirty="0">
                <a:solidFill>
                  <a:srgbClr val="0033CC"/>
                </a:solidFill>
              </a:rPr>
              <a:t>Muon Collider </a:t>
            </a:r>
            <a:r>
              <a:rPr lang="en-US" sz="1800" i="1" dirty="0"/>
              <a:t>Storage Ring, IEEE-TAS 21 (3) June </a:t>
            </a:r>
            <a:r>
              <a:rPr lang="en-US" sz="1800" i="1" dirty="0" smtClean="0"/>
              <a:t>2011 (several other studies performed at BNL, LBNL </a:t>
            </a:r>
            <a:r>
              <a:rPr lang="en-US" sz="1800" i="1" dirty="0" err="1" smtClean="0"/>
              <a:t>etc</a:t>
            </a:r>
            <a:r>
              <a:rPr lang="en-US" sz="1800" i="1" dirty="0" smtClean="0"/>
              <a:t>)</a:t>
            </a:r>
            <a:endParaRPr lang="en-US" sz="1800" i="1" dirty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33CC"/>
                </a:solidFill>
              </a:rPr>
              <a:t>M</a:t>
            </a:r>
            <a:r>
              <a:rPr lang="en-US" sz="1800" dirty="0" smtClean="0">
                <a:solidFill>
                  <a:srgbClr val="0033CC"/>
                </a:solidFill>
              </a:rPr>
              <a:t>echanical support assumptions </a:t>
            </a:r>
            <a:r>
              <a:rPr lang="en-US" sz="1800" dirty="0" smtClean="0"/>
              <a:t>have critical impact: </a:t>
            </a:r>
            <a:r>
              <a:rPr lang="en-US" sz="1800" u="sng" dirty="0" smtClean="0">
                <a:solidFill>
                  <a:srgbClr val="0033CC"/>
                </a:solidFill>
              </a:rPr>
              <a:t>need experimental verification</a:t>
            </a:r>
            <a:endParaRPr lang="en-US" sz="1800" u="sng" dirty="0">
              <a:solidFill>
                <a:srgbClr val="0033CC"/>
              </a:solidFill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353" y="2463053"/>
            <a:ext cx="2508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681" y="2474259"/>
            <a:ext cx="2508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683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31775"/>
            <a:ext cx="7696199" cy="619125"/>
          </a:xfrm>
        </p:spPr>
        <p:txBody>
          <a:bodyPr/>
          <a:lstStyle/>
          <a:p>
            <a:r>
              <a:rPr lang="en-US" altLang="en-US" dirty="0" smtClean="0"/>
              <a:t>2-in-1: Horizontal vs. Vertical Layout</a:t>
            </a:r>
            <a:endParaRPr lang="en-US" altLang="en-US" dirty="0"/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381001" y="838200"/>
            <a:ext cx="85344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" y="978023"/>
            <a:ext cx="6994222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sz="1800" dirty="0" smtClean="0">
                <a:solidFill>
                  <a:srgbClr val="0033CC"/>
                </a:solidFill>
              </a:rPr>
              <a:t>Horizontal layout </a:t>
            </a:r>
            <a:r>
              <a:rPr lang="en-US" sz="1800" dirty="0" smtClean="0"/>
              <a:t>is favored by magnetic and mechanical efficiency: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Magnetic flux </a:t>
            </a:r>
            <a:r>
              <a:rPr lang="en-US" sz="1800" dirty="0" smtClean="0"/>
              <a:t>from one aperture is returned through the other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Horizontal forces</a:t>
            </a:r>
            <a:r>
              <a:rPr lang="en-US" sz="1800" dirty="0" smtClean="0"/>
              <a:t> between apertures may be reacted against each other</a:t>
            </a:r>
            <a:endParaRPr lang="en-US" sz="400" dirty="0" smtClean="0"/>
          </a:p>
          <a:p>
            <a:pPr>
              <a:spcAft>
                <a:spcPts val="200"/>
              </a:spcAft>
            </a:pPr>
            <a:r>
              <a:rPr lang="en-US" sz="1800" dirty="0" smtClean="0"/>
              <a:t>Open mid-plane design favors a </a:t>
            </a:r>
            <a:r>
              <a:rPr lang="en-US" sz="1800" dirty="0" smtClean="0">
                <a:solidFill>
                  <a:srgbClr val="0033CC"/>
                </a:solidFill>
              </a:rPr>
              <a:t>vertical layout</a:t>
            </a:r>
            <a:r>
              <a:rPr lang="en-US" sz="1800" dirty="0" smtClean="0"/>
              <a:t>: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Loss of magnetic efficiency is not large if peak fields are balanced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M</a:t>
            </a:r>
            <a:r>
              <a:rPr lang="en-US" sz="1800" dirty="0" smtClean="0"/>
              <a:t>echanical structure needs to contain 2x force from single </a:t>
            </a:r>
            <a:r>
              <a:rPr lang="en-US" sz="1800" smtClean="0"/>
              <a:t>apertire</a:t>
            </a:r>
            <a:endParaRPr lang="en-US" sz="1800" dirty="0" smtClean="0"/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Potential issue for common coil design: </a:t>
            </a:r>
            <a:r>
              <a:rPr lang="en-US" sz="1800" i="1" dirty="0" smtClean="0"/>
              <a:t>coil ends cross the mid-plane</a:t>
            </a:r>
          </a:p>
        </p:txBody>
      </p:sp>
      <p:pic>
        <p:nvPicPr>
          <p:cNvPr id="5246" name="Picture 1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455" y="4124800"/>
            <a:ext cx="1131553" cy="212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47" name="Picture 1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124800"/>
            <a:ext cx="1342024" cy="212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50" name="Picture 13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874437"/>
            <a:ext cx="1617756" cy="237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51" name="Picture 131" descr="C:\Users\S64GLS\Desktop\logo_lhc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566" y="3767784"/>
            <a:ext cx="1234000" cy="117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880" y="2294761"/>
            <a:ext cx="1428476" cy="75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880" y="1543003"/>
            <a:ext cx="1428476" cy="75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32132" name="Group 432131"/>
          <p:cNvGrpSpPr/>
          <p:nvPr/>
        </p:nvGrpSpPr>
        <p:grpSpPr>
          <a:xfrm>
            <a:off x="255234" y="5427956"/>
            <a:ext cx="3053176" cy="795337"/>
            <a:chOff x="255234" y="5427956"/>
            <a:chExt cx="3053176" cy="795337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023" y="5427956"/>
              <a:ext cx="1116856" cy="795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7344" y="5427956"/>
              <a:ext cx="1116856" cy="795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1568879" y="5656556"/>
              <a:ext cx="183721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6" name="Straight Arrow Connector 35"/>
            <p:cNvCxnSpPr/>
            <p:nvPr/>
          </p:nvCxnSpPr>
          <p:spPr bwMode="auto">
            <a:xfrm>
              <a:off x="1568879" y="6037556"/>
              <a:ext cx="183721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 bwMode="auto">
            <a:xfrm>
              <a:off x="3124689" y="5665434"/>
              <a:ext cx="183721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>
              <a:off x="3124200" y="6033116"/>
              <a:ext cx="183721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9" name="Straight Arrow Connector 38"/>
            <p:cNvCxnSpPr/>
            <p:nvPr/>
          </p:nvCxnSpPr>
          <p:spPr bwMode="auto">
            <a:xfrm>
              <a:off x="1828800" y="5661732"/>
              <a:ext cx="183721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cxnSp>
          <p:nvCxnSpPr>
            <p:cNvPr id="40" name="Straight Arrow Connector 39"/>
            <p:cNvCxnSpPr/>
            <p:nvPr/>
          </p:nvCxnSpPr>
          <p:spPr bwMode="auto">
            <a:xfrm>
              <a:off x="1828800" y="6037556"/>
              <a:ext cx="183721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>
              <a:off x="255234" y="6046434"/>
              <a:ext cx="183721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cxnSp>
          <p:nvCxnSpPr>
            <p:cNvPr id="42" name="Straight Arrow Connector 41"/>
            <p:cNvCxnSpPr/>
            <p:nvPr/>
          </p:nvCxnSpPr>
          <p:spPr bwMode="auto">
            <a:xfrm>
              <a:off x="255234" y="5656556"/>
              <a:ext cx="183721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</p:grpSp>
      <p:sp>
        <p:nvSpPr>
          <p:cNvPr id="14" name="TextBox 13"/>
          <p:cNvSpPr txBox="1"/>
          <p:nvPr/>
        </p:nvSpPr>
        <p:spPr>
          <a:xfrm>
            <a:off x="3757800" y="3733800"/>
            <a:ext cx="1625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Block (or cos</a:t>
            </a:r>
            <a:r>
              <a:rPr lang="en-US" sz="1800" dirty="0" smtClean="0">
                <a:latin typeface="Symbol" panose="05050102010706020507" pitchFamily="18" charset="2"/>
              </a:rPr>
              <a:t>q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44" name="TextBox 43"/>
          <p:cNvSpPr txBox="1"/>
          <p:nvPr/>
        </p:nvSpPr>
        <p:spPr>
          <a:xfrm>
            <a:off x="6170394" y="3733800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Common coil (VLHC)</a:t>
            </a:r>
            <a:endParaRPr lang="en-US" sz="1800" dirty="0"/>
          </a:p>
        </p:txBody>
      </p:sp>
      <p:sp>
        <p:nvSpPr>
          <p:cNvPr id="21" name="TextBox 20"/>
          <p:cNvSpPr txBox="1"/>
          <p:nvPr/>
        </p:nvSpPr>
        <p:spPr>
          <a:xfrm>
            <a:off x="7235856" y="1000780"/>
            <a:ext cx="1386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 smtClean="0"/>
              <a:t>Open mid-plane</a:t>
            </a:r>
          </a:p>
          <a:p>
            <a:pPr algn="ctr"/>
            <a:r>
              <a:rPr lang="en-US" sz="1400" i="1" dirty="0" smtClean="0"/>
              <a:t>w/SR channel </a:t>
            </a:r>
            <a:endParaRPr lang="en-US" sz="1400" i="1" dirty="0"/>
          </a:p>
        </p:txBody>
      </p:sp>
      <p:sp>
        <p:nvSpPr>
          <p:cNvPr id="46" name="TextBox 45"/>
          <p:cNvSpPr txBox="1"/>
          <p:nvPr/>
        </p:nvSpPr>
        <p:spPr>
          <a:xfrm>
            <a:off x="533400" y="4140569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Flux return:</a:t>
            </a:r>
            <a:endParaRPr lang="en-US" sz="1800" dirty="0"/>
          </a:p>
        </p:txBody>
      </p:sp>
      <p:sp>
        <p:nvSpPr>
          <p:cNvPr id="47" name="TextBox 46"/>
          <p:cNvSpPr txBox="1"/>
          <p:nvPr/>
        </p:nvSpPr>
        <p:spPr>
          <a:xfrm>
            <a:off x="978020" y="5014234"/>
            <a:ext cx="1794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Horizontal forces</a:t>
            </a:r>
            <a:endParaRPr lang="en-US" sz="1800" dirty="0"/>
          </a:p>
        </p:txBody>
      </p:sp>
      <p:sp>
        <p:nvSpPr>
          <p:cNvPr id="48" name="TextBox 47"/>
          <p:cNvSpPr txBox="1"/>
          <p:nvPr/>
        </p:nvSpPr>
        <p:spPr>
          <a:xfrm>
            <a:off x="685800" y="3338290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/>
              <a:t>Horizontal 2-in-1 layout</a:t>
            </a:r>
            <a:endParaRPr lang="en-US" sz="1800" i="1" dirty="0"/>
          </a:p>
        </p:txBody>
      </p:sp>
      <p:sp>
        <p:nvSpPr>
          <p:cNvPr id="49" name="TextBox 48"/>
          <p:cNvSpPr txBox="1"/>
          <p:nvPr/>
        </p:nvSpPr>
        <p:spPr>
          <a:xfrm>
            <a:off x="5003170" y="3335044"/>
            <a:ext cx="2159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/>
              <a:t>Vertical 2-in-1 layout</a:t>
            </a:r>
            <a:endParaRPr lang="en-US" sz="1800" i="1" dirty="0"/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3581400" y="3278319"/>
            <a:ext cx="0" cy="297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2129" name="Straight Connector 432128"/>
          <p:cNvCxnSpPr/>
          <p:nvPr/>
        </p:nvCxnSpPr>
        <p:spPr bwMode="auto">
          <a:xfrm>
            <a:off x="347094" y="3276600"/>
            <a:ext cx="835726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1036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383" y="2070278"/>
            <a:ext cx="3468805" cy="364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435" y="2070278"/>
            <a:ext cx="3616380" cy="364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03200"/>
            <a:ext cx="6096000" cy="635000"/>
          </a:xfrm>
        </p:spPr>
        <p:txBody>
          <a:bodyPr/>
          <a:lstStyle/>
          <a:p>
            <a:r>
              <a:rPr lang="en-US" dirty="0" smtClean="0"/>
              <a:t>Target Operating Field vs. SSL</a:t>
            </a:r>
          </a:p>
        </p:txBody>
      </p:sp>
      <p:sp>
        <p:nvSpPr>
          <p:cNvPr id="36869" name="Line 9"/>
          <p:cNvSpPr>
            <a:spLocks noChangeShapeType="1"/>
          </p:cNvSpPr>
          <p:nvPr/>
        </p:nvSpPr>
        <p:spPr bwMode="auto">
          <a:xfrm>
            <a:off x="424573" y="885825"/>
            <a:ext cx="8410575" cy="0"/>
          </a:xfrm>
          <a:prstGeom prst="line">
            <a:avLst/>
          </a:prstGeom>
          <a:noFill/>
          <a:ln w="15875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1031236"/>
            <a:ext cx="7873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33CC"/>
                </a:solidFill>
                <a:sym typeface="Wingdings" panose="05000000000000000000" pitchFamily="2" charset="2"/>
              </a:rPr>
              <a:t>Critical cost driver</a:t>
            </a:r>
            <a:r>
              <a:rPr lang="en-US" sz="1800" dirty="0">
                <a:sym typeface="Wingdings" panose="05000000000000000000" pitchFamily="2" charset="2"/>
              </a:rPr>
              <a:t>, in particular for high field designs and large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ym typeface="Wingdings" panose="05000000000000000000" pitchFamily="2" charset="2"/>
              </a:rPr>
              <a:t>Optimized Nb</a:t>
            </a:r>
            <a:r>
              <a:rPr lang="en-US" sz="1800" baseline="-25000" dirty="0" smtClean="0">
                <a:sym typeface="Wingdings" panose="05000000000000000000" pitchFamily="2" charset="2"/>
              </a:rPr>
              <a:t>3</a:t>
            </a:r>
            <a:r>
              <a:rPr lang="en-US" sz="1800" dirty="0" smtClean="0">
                <a:sym typeface="Wingdings" panose="05000000000000000000" pitchFamily="2" charset="2"/>
              </a:rPr>
              <a:t>Sn models </a:t>
            </a:r>
            <a:r>
              <a:rPr lang="en-US" sz="1800" dirty="0" smtClean="0">
                <a:solidFill>
                  <a:srgbClr val="0033CC"/>
                </a:solidFill>
                <a:sym typeface="Wingdings" panose="05000000000000000000" pitchFamily="2" charset="2"/>
              </a:rPr>
              <a:t>reach ~95% of the conductor limit with fast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ym typeface="Wingdings" panose="05000000000000000000" pitchFamily="2" charset="2"/>
              </a:rPr>
              <a:t>Support </a:t>
            </a:r>
            <a:r>
              <a:rPr lang="en-US" sz="1800" dirty="0" smtClean="0">
                <a:solidFill>
                  <a:srgbClr val="0033CC"/>
                </a:solidFill>
                <a:sym typeface="Wingdings" panose="05000000000000000000" pitchFamily="2" charset="2"/>
              </a:rPr>
              <a:t>target operating field level at 85% of the conductor limit</a:t>
            </a:r>
            <a:r>
              <a:rPr lang="en-US" sz="1800" dirty="0" smtClean="0">
                <a:sym typeface="Wingdings" panose="05000000000000000000" pitchFamily="2" charset="2"/>
              </a:rPr>
              <a:t>, or even higher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82640" y="5886458"/>
            <a:ext cx="6909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Ref: G. Sabbi</a:t>
            </a:r>
            <a:r>
              <a:rPr lang="en-US" sz="1400" i="1" dirty="0"/>
              <a:t>, </a:t>
            </a:r>
            <a:r>
              <a:rPr lang="en-US" sz="1400" i="1" dirty="0" smtClean="0"/>
              <a:t>“</a:t>
            </a:r>
            <a:r>
              <a:rPr lang="pt-BR" sz="1400" i="1" dirty="0" smtClean="0"/>
              <a:t>IR </a:t>
            </a:r>
            <a:r>
              <a:rPr lang="pt-BR" sz="1400" i="1" dirty="0"/>
              <a:t>Quadrupole R&amp;D </a:t>
            </a:r>
            <a:r>
              <a:rPr lang="pt-BR" sz="1400" i="1" dirty="0" smtClean="0"/>
              <a:t>Program as </a:t>
            </a:r>
            <a:r>
              <a:rPr lang="pt-BR" sz="1400" i="1" dirty="0"/>
              <a:t>a basis for </a:t>
            </a:r>
            <a:r>
              <a:rPr lang="pt-BR" sz="1400" i="1" dirty="0" smtClean="0"/>
              <a:t>MQXF”, MQXF Design Review, </a:t>
            </a:r>
            <a:r>
              <a:rPr lang="en-US" sz="1400" i="1" dirty="0" smtClean="0"/>
              <a:t>December 2014 (</a:t>
            </a:r>
            <a:r>
              <a:rPr lang="en-US" sz="1400" i="1" dirty="0" smtClean="0">
                <a:hlinkClick r:id="rId5"/>
              </a:rPr>
              <a:t>http</a:t>
            </a:r>
            <a:r>
              <a:rPr lang="en-US" sz="1400" i="1" dirty="0">
                <a:hlinkClick r:id="rId5"/>
              </a:rPr>
              <a:t>://</a:t>
            </a:r>
            <a:r>
              <a:rPr lang="en-US" sz="1400" i="1" dirty="0" smtClean="0">
                <a:hlinkClick r:id="rId5"/>
              </a:rPr>
              <a:t>indico.cern.ch/event/355818/contribution/3/material/slides/5.pdf</a:t>
            </a:r>
            <a:r>
              <a:rPr lang="en-US" sz="1400" i="1" dirty="0" smtClean="0"/>
              <a:t>) </a:t>
            </a:r>
            <a:endParaRPr lang="en-US" sz="1400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570" y="2182906"/>
            <a:ext cx="292489" cy="38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47" y="2182906"/>
            <a:ext cx="292489" cy="38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22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 txBox="1">
            <a:spLocks noChangeArrowheads="1"/>
          </p:cNvSpPr>
          <p:nvPr/>
        </p:nvSpPr>
        <p:spPr bwMode="auto">
          <a:xfrm>
            <a:off x="466725" y="204788"/>
            <a:ext cx="822007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sz="3200" b="1" dirty="0" smtClean="0">
                <a:solidFill>
                  <a:srgbClr val="00279F"/>
                </a:solidFill>
                <a:latin typeface="Arial" pitchFamily="34" charset="0"/>
              </a:rPr>
              <a:t>Field Reach vs. Technology Readiness</a:t>
            </a:r>
            <a:endParaRPr lang="en-US" sz="3200" b="1" dirty="0">
              <a:solidFill>
                <a:srgbClr val="00279F"/>
              </a:solidFill>
              <a:latin typeface="Arial" pitchFamily="34" charset="0"/>
            </a:endParaRPr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304800" y="762000"/>
            <a:ext cx="8593138" cy="0"/>
          </a:xfrm>
          <a:prstGeom prst="line">
            <a:avLst/>
          </a:prstGeom>
          <a:noFill/>
          <a:ln w="15875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066800" y="1093176"/>
            <a:ext cx="2971800" cy="1477328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dirty="0"/>
              <a:t>Technology foundation:</a:t>
            </a:r>
          </a:p>
          <a:p>
            <a:endParaRPr lang="en-US" sz="1000" dirty="0"/>
          </a:p>
          <a:p>
            <a:pPr>
              <a:buFontTx/>
              <a:buChar char="•"/>
            </a:pPr>
            <a:r>
              <a:rPr lang="en-US" sz="2000" i="1" dirty="0"/>
              <a:t> Conductor properties</a:t>
            </a:r>
          </a:p>
          <a:p>
            <a:pPr>
              <a:buFontTx/>
              <a:buChar char="•"/>
            </a:pPr>
            <a:r>
              <a:rPr lang="en-US" sz="2000" i="1" dirty="0"/>
              <a:t> Fabrication methods</a:t>
            </a:r>
          </a:p>
          <a:p>
            <a:pPr>
              <a:buFontTx/>
              <a:buChar char="•"/>
            </a:pPr>
            <a:r>
              <a:rPr lang="en-US" sz="2000" i="1" dirty="0"/>
              <a:t> Design concepts, tools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066800" y="3226412"/>
            <a:ext cx="2971800" cy="707886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18288" rIns="1828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dirty="0"/>
              <a:t>Performance demonstration in simple configurations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066800" y="4483100"/>
            <a:ext cx="2971800" cy="707886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dirty="0"/>
              <a:t>Full qualification in </a:t>
            </a:r>
          </a:p>
          <a:p>
            <a:pPr algn="ctr"/>
            <a:r>
              <a:rPr lang="en-US" sz="2000" dirty="0"/>
              <a:t>accelerator configurations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066800" y="5824538"/>
            <a:ext cx="2971800" cy="400110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dirty="0"/>
              <a:t>System integration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724400" y="4572000"/>
            <a:ext cx="4191000" cy="1729704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45720" tIns="18288" rIns="45720" bIns="1828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dirty="0"/>
              <a:t>In-depth analysis &amp; optimization</a:t>
            </a:r>
          </a:p>
          <a:p>
            <a:endParaRPr lang="en-US" sz="600" dirty="0"/>
          </a:p>
          <a:p>
            <a:pPr lvl="1">
              <a:buFontTx/>
              <a:buChar char="•"/>
            </a:pPr>
            <a:r>
              <a:rPr lang="en-US" sz="2000" i="1" dirty="0"/>
              <a:t> Conductor properties</a:t>
            </a:r>
          </a:p>
          <a:p>
            <a:pPr lvl="1">
              <a:buFontTx/>
              <a:buChar char="•"/>
            </a:pPr>
            <a:r>
              <a:rPr lang="en-US" sz="2000" i="1" dirty="0"/>
              <a:t> Fabrication technology</a:t>
            </a:r>
          </a:p>
          <a:p>
            <a:pPr lvl="1">
              <a:buFontTx/>
              <a:buChar char="•"/>
            </a:pPr>
            <a:r>
              <a:rPr lang="en-US" sz="2000" i="1" dirty="0"/>
              <a:t> Material characterization </a:t>
            </a:r>
          </a:p>
          <a:p>
            <a:pPr lvl="1">
              <a:buFontTx/>
              <a:buChar char="•"/>
            </a:pPr>
            <a:r>
              <a:rPr lang="en-US" sz="2000" i="1" dirty="0"/>
              <a:t> Modeling and diagnostics</a:t>
            </a: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2438400" y="2743200"/>
            <a:ext cx="304800" cy="358775"/>
          </a:xfrm>
          <a:prstGeom prst="downArrow">
            <a:avLst>
              <a:gd name="adj1" fmla="val 50000"/>
              <a:gd name="adj2" fmla="val 60691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2438400" y="5329728"/>
            <a:ext cx="304800" cy="358775"/>
          </a:xfrm>
          <a:prstGeom prst="downArrow">
            <a:avLst>
              <a:gd name="adj1" fmla="val 50000"/>
              <a:gd name="adj2" fmla="val 60691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2438400" y="4039090"/>
            <a:ext cx="304800" cy="358775"/>
          </a:xfrm>
          <a:prstGeom prst="downArrow">
            <a:avLst>
              <a:gd name="adj1" fmla="val 50000"/>
              <a:gd name="adj2" fmla="val 60691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 rot="-5400000">
            <a:off x="-447675" y="2438400"/>
            <a:ext cx="1981200" cy="152400"/>
          </a:xfrm>
          <a:prstGeom prst="leftRightArrow">
            <a:avLst>
              <a:gd name="adj1" fmla="val 67944"/>
              <a:gd name="adj2" fmla="val 134394"/>
            </a:avLst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7" name="AutoShape 15"/>
          <p:cNvSpPr>
            <a:spLocks noChangeArrowheads="1"/>
          </p:cNvSpPr>
          <p:nvPr/>
        </p:nvSpPr>
        <p:spPr bwMode="auto">
          <a:xfrm>
            <a:off x="4129456" y="4750412"/>
            <a:ext cx="461962" cy="180975"/>
          </a:xfrm>
          <a:prstGeom prst="leftRightArrow">
            <a:avLst>
              <a:gd name="adj1" fmla="val 58333"/>
              <a:gd name="adj2" fmla="val 54362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8" name="AutoShape 16"/>
          <p:cNvSpPr>
            <a:spLocks noChangeArrowheads="1"/>
          </p:cNvSpPr>
          <p:nvPr/>
        </p:nvSpPr>
        <p:spPr bwMode="auto">
          <a:xfrm rot="-5400000">
            <a:off x="-180975" y="4838700"/>
            <a:ext cx="1447800" cy="152400"/>
          </a:xfrm>
          <a:prstGeom prst="leftRightArrow">
            <a:avLst>
              <a:gd name="adj1" fmla="val 67944"/>
              <a:gd name="adj2" fmla="val 116067"/>
            </a:avLst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9" name="Text Box 17"/>
          <p:cNvSpPr txBox="1">
            <a:spLocks noChangeArrowheads="1"/>
          </p:cNvSpPr>
          <p:nvPr/>
        </p:nvSpPr>
        <p:spPr bwMode="auto">
          <a:xfrm>
            <a:off x="138113" y="2201863"/>
            <a:ext cx="771525" cy="555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45720" tIns="27432" rIns="45720" bIns="27432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600" b="1" dirty="0">
                <a:solidFill>
                  <a:srgbClr val="FF0000"/>
                </a:solidFill>
              </a:rPr>
              <a:t>Bi-2212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</a:rPr>
              <a:t>YBCO</a:t>
            </a:r>
          </a:p>
        </p:txBody>
      </p:sp>
      <p:sp>
        <p:nvSpPr>
          <p:cNvPr id="6160" name="Text Box 18"/>
          <p:cNvSpPr txBox="1">
            <a:spLocks noChangeArrowheads="1"/>
          </p:cNvSpPr>
          <p:nvPr/>
        </p:nvSpPr>
        <p:spPr bwMode="auto">
          <a:xfrm>
            <a:off x="152400" y="4718050"/>
            <a:ext cx="757238" cy="311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45720" tIns="27432" rIns="45720" bIns="27432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600" b="1">
                <a:solidFill>
                  <a:srgbClr val="0033CC"/>
                </a:solidFill>
              </a:rPr>
              <a:t>Nb</a:t>
            </a:r>
            <a:r>
              <a:rPr lang="en-US" sz="1600" b="1" baseline="-25000">
                <a:solidFill>
                  <a:srgbClr val="0033CC"/>
                </a:solidFill>
              </a:rPr>
              <a:t>3</a:t>
            </a:r>
            <a:r>
              <a:rPr lang="en-US" sz="1600" b="1">
                <a:solidFill>
                  <a:srgbClr val="0033CC"/>
                </a:solidFill>
              </a:rPr>
              <a:t>Sn</a:t>
            </a:r>
          </a:p>
        </p:txBody>
      </p:sp>
      <p:sp>
        <p:nvSpPr>
          <p:cNvPr id="6161" name="Text Box 19"/>
          <p:cNvSpPr txBox="1">
            <a:spLocks noChangeArrowheads="1"/>
          </p:cNvSpPr>
          <p:nvPr/>
        </p:nvSpPr>
        <p:spPr bwMode="auto">
          <a:xfrm>
            <a:off x="171450" y="5880100"/>
            <a:ext cx="712788" cy="311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45720" tIns="27432" rIns="45720" bIns="27432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600" b="1">
                <a:solidFill>
                  <a:srgbClr val="008000"/>
                </a:solidFill>
              </a:rPr>
              <a:t>NbTi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084" y="1066800"/>
            <a:ext cx="4597276" cy="3387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63" name="TextBox 1"/>
          <p:cNvSpPr txBox="1">
            <a:spLocks noChangeArrowheads="1"/>
          </p:cNvSpPr>
          <p:nvPr/>
        </p:nvSpPr>
        <p:spPr bwMode="auto">
          <a:xfrm>
            <a:off x="4853352" y="3496408"/>
            <a:ext cx="240642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i="1" dirty="0" smtClean="0"/>
              <a:t>From: A. </a:t>
            </a:r>
            <a:r>
              <a:rPr lang="en-US" sz="1200" i="1" dirty="0" smtClean="0"/>
              <a:t>Godeke, WAM-HTS (5/14)</a:t>
            </a:r>
          </a:p>
          <a:p>
            <a:r>
              <a:rPr lang="en-US" sz="1200" i="1" dirty="0" smtClean="0"/>
              <a:t>http://indico.cern.ch/event/308828/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403847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231775"/>
            <a:ext cx="8496301" cy="619125"/>
          </a:xfrm>
        </p:spPr>
        <p:txBody>
          <a:bodyPr/>
          <a:lstStyle/>
          <a:p>
            <a:r>
              <a:rPr lang="en-US" altLang="en-US" dirty="0" smtClean="0"/>
              <a:t>High Field Magnet R&amp;D Proposal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9099" y="1066800"/>
            <a:ext cx="849630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White paper submitted to HEPAP ARD subpanel: G. Apollinari et al., </a:t>
            </a:r>
            <a:r>
              <a:rPr lang="en-US" sz="2000" i="1" dirty="0" smtClean="0"/>
              <a:t>“National </a:t>
            </a:r>
            <a:r>
              <a:rPr lang="en-US" sz="2000" i="1" dirty="0"/>
              <a:t>Program on High Field Accelerator Magnet </a:t>
            </a:r>
            <a:r>
              <a:rPr lang="en-US" sz="2000" i="1" dirty="0" smtClean="0"/>
              <a:t>R&amp;D”</a:t>
            </a:r>
            <a:r>
              <a:rPr lang="en-US" sz="2000" dirty="0" smtClean="0"/>
              <a:t> Fermilab-FN-0993-TD</a:t>
            </a:r>
            <a:endParaRPr lang="en-US" sz="2000" dirty="0"/>
          </a:p>
          <a:p>
            <a:endParaRPr lang="en-US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Calls </a:t>
            </a:r>
            <a:r>
              <a:rPr lang="en-US" sz="2000" dirty="0"/>
              <a:t>for creation of </a:t>
            </a:r>
            <a:r>
              <a:rPr lang="en-US" sz="2000" dirty="0" smtClean="0"/>
              <a:t>a US Lab Program (BNL, FNAL, NHMFL, LBNL) coordinated </a:t>
            </a:r>
            <a:r>
              <a:rPr lang="en-US" sz="2000" dirty="0"/>
              <a:t>with international efforts to support P5 </a:t>
            </a:r>
            <a:r>
              <a:rPr lang="en-US" sz="2000" dirty="0" smtClean="0"/>
              <a:t>priorities</a:t>
            </a:r>
            <a:endParaRPr lang="en-US" sz="2000" dirty="0"/>
          </a:p>
          <a:p>
            <a:endParaRPr lang="en-US" sz="1400" dirty="0" smtClean="0"/>
          </a:p>
          <a:p>
            <a:r>
              <a:rPr lang="en-US" sz="2000" u="sng" dirty="0" smtClean="0"/>
              <a:t>Main objectives</a:t>
            </a:r>
            <a:r>
              <a:rPr lang="en-US" sz="2000" dirty="0" smtClean="0"/>
              <a:t>:</a:t>
            </a:r>
          </a:p>
          <a:p>
            <a:endParaRPr lang="en-US" sz="1400" dirty="0"/>
          </a:p>
          <a:p>
            <a:pPr marL="457200" indent="-457200">
              <a:spcAft>
                <a:spcPts val="300"/>
              </a:spcAft>
              <a:buFont typeface="+mj-lt"/>
              <a:buAutoNum type="arabicPeriod"/>
            </a:pPr>
            <a:r>
              <a:rPr lang="en-US" sz="2000" dirty="0" smtClean="0"/>
              <a:t>Develop </a:t>
            </a:r>
            <a:r>
              <a:rPr lang="en-US" sz="2000" dirty="0">
                <a:solidFill>
                  <a:srgbClr val="0033CC"/>
                </a:solidFill>
              </a:rPr>
              <a:t>accelerator magnets at the limit of Nb</a:t>
            </a:r>
            <a:r>
              <a:rPr lang="en-US" sz="2000" baseline="-25000" dirty="0">
                <a:solidFill>
                  <a:srgbClr val="0033CC"/>
                </a:solidFill>
              </a:rPr>
              <a:t>3</a:t>
            </a:r>
            <a:r>
              <a:rPr lang="en-US" sz="2000" dirty="0">
                <a:solidFill>
                  <a:srgbClr val="0033CC"/>
                </a:solidFill>
              </a:rPr>
              <a:t>Sn </a:t>
            </a:r>
            <a:r>
              <a:rPr lang="en-US" sz="2000" dirty="0"/>
              <a:t>capabilities. </a:t>
            </a:r>
          </a:p>
          <a:p>
            <a:pPr marL="457200" indent="-457200">
              <a:spcAft>
                <a:spcPts val="300"/>
              </a:spcAft>
              <a:buFont typeface="+mj-lt"/>
              <a:buAutoNum type="arabicPeriod"/>
            </a:pPr>
            <a:r>
              <a:rPr lang="en-US" sz="2000" dirty="0" smtClean="0"/>
              <a:t>Explore </a:t>
            </a:r>
            <a:r>
              <a:rPr lang="en-US" sz="2000" dirty="0"/>
              <a:t>LTS accelerator magnets with </a:t>
            </a:r>
            <a:r>
              <a:rPr lang="en-US" sz="2000" dirty="0">
                <a:solidFill>
                  <a:srgbClr val="0033CC"/>
                </a:solidFill>
              </a:rPr>
              <a:t>HTS inserts for fields </a:t>
            </a:r>
            <a:r>
              <a:rPr lang="en-US" sz="2000" dirty="0" smtClean="0">
                <a:solidFill>
                  <a:srgbClr val="0033CC"/>
                </a:solidFill>
              </a:rPr>
              <a:t>beyond </a:t>
            </a:r>
            <a:r>
              <a:rPr lang="en-US" sz="2000" dirty="0">
                <a:solidFill>
                  <a:srgbClr val="0033CC"/>
                </a:solidFill>
              </a:rPr>
              <a:t>Nb</a:t>
            </a:r>
            <a:r>
              <a:rPr lang="en-US" sz="2000" baseline="-25000" dirty="0">
                <a:solidFill>
                  <a:srgbClr val="0033CC"/>
                </a:solidFill>
              </a:rPr>
              <a:t>3</a:t>
            </a:r>
            <a:r>
              <a:rPr lang="en-US" sz="2000" dirty="0">
                <a:solidFill>
                  <a:srgbClr val="0033CC"/>
                </a:solidFill>
              </a:rPr>
              <a:t>Sn</a:t>
            </a:r>
            <a:r>
              <a:rPr lang="en-US" sz="2000" dirty="0"/>
              <a:t> capabilities. </a:t>
            </a:r>
            <a:endParaRPr lang="en-US" sz="2000" dirty="0" smtClean="0"/>
          </a:p>
          <a:p>
            <a:pPr marL="457200" indent="-457200">
              <a:spcAft>
                <a:spcPts val="300"/>
              </a:spcAft>
              <a:buFont typeface="+mj-lt"/>
              <a:buAutoNum type="arabicPeriod"/>
            </a:pPr>
            <a:r>
              <a:rPr lang="en-US" sz="2000" dirty="0" smtClean="0"/>
              <a:t>Drive </a:t>
            </a:r>
            <a:r>
              <a:rPr lang="en-US" sz="2000" dirty="0"/>
              <a:t>high-field </a:t>
            </a:r>
            <a:r>
              <a:rPr lang="en-US" sz="2000" dirty="0">
                <a:solidFill>
                  <a:srgbClr val="0033CC"/>
                </a:solidFill>
              </a:rPr>
              <a:t>conductor development</a:t>
            </a:r>
            <a:r>
              <a:rPr lang="en-US" sz="2000" dirty="0"/>
              <a:t>, both Nb</a:t>
            </a:r>
            <a:r>
              <a:rPr lang="en-US" sz="2000" baseline="-25000" dirty="0"/>
              <a:t>3</a:t>
            </a:r>
            <a:r>
              <a:rPr lang="en-US" sz="2000" dirty="0"/>
              <a:t>Sn and HTS materials, for accelerator magnets.</a:t>
            </a:r>
          </a:p>
          <a:p>
            <a:pPr marL="457200" indent="-457200">
              <a:spcAft>
                <a:spcPts val="300"/>
              </a:spcAft>
              <a:buFont typeface="+mj-lt"/>
              <a:buAutoNum type="arabicPeriod"/>
            </a:pPr>
            <a:r>
              <a:rPr lang="en-US" sz="2000" dirty="0" smtClean="0"/>
              <a:t>Address </a:t>
            </a:r>
            <a:r>
              <a:rPr lang="en-US" sz="2000" dirty="0"/>
              <a:t>fundamental aspects of magnet design, technology and performance that could lead to </a:t>
            </a:r>
            <a:r>
              <a:rPr lang="en-US" sz="2000" dirty="0">
                <a:solidFill>
                  <a:srgbClr val="0033CC"/>
                </a:solidFill>
              </a:rPr>
              <a:t>substantial reduction of magnet cost</a:t>
            </a:r>
            <a:r>
              <a:rPr lang="en-US" sz="2000" dirty="0"/>
              <a:t>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/>
              <a:t>T</a:t>
            </a:r>
            <a:r>
              <a:rPr lang="en-US" sz="2000" dirty="0" smtClean="0"/>
              <a:t>hese common goals are implemented focusing on different </a:t>
            </a:r>
            <a:r>
              <a:rPr lang="en-US" sz="2000" dirty="0" smtClean="0">
                <a:solidFill>
                  <a:srgbClr val="0033CC"/>
                </a:solidFill>
              </a:rPr>
              <a:t>coil geometries</a:t>
            </a:r>
            <a:endParaRPr lang="en-US" sz="20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83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7" y="231775"/>
            <a:ext cx="8410574" cy="619125"/>
          </a:xfrm>
        </p:spPr>
        <p:txBody>
          <a:bodyPr/>
          <a:lstStyle/>
          <a:p>
            <a:r>
              <a:rPr lang="en-US" altLang="en-US" dirty="0" smtClean="0"/>
              <a:t>FNAL: Cos</a:t>
            </a:r>
            <a:r>
              <a:rPr lang="en-US" altLang="en-US" dirty="0" smtClean="0">
                <a:latin typeface="Symbol" panose="05050102010706020507" pitchFamily="18" charset="2"/>
              </a:rPr>
              <a:t>q</a:t>
            </a:r>
            <a:r>
              <a:rPr lang="en-US" altLang="en-US" dirty="0" smtClean="0"/>
              <a:t> 16 T Nb</a:t>
            </a:r>
            <a:r>
              <a:rPr lang="en-US" altLang="en-US" baseline="-25000" dirty="0" smtClean="0"/>
              <a:t>3</a:t>
            </a:r>
            <a:r>
              <a:rPr lang="en-US" altLang="en-US" dirty="0" smtClean="0"/>
              <a:t>Sn Dipole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4"/>
          <a:stretch/>
        </p:blipFill>
        <p:spPr bwMode="auto">
          <a:xfrm>
            <a:off x="534018" y="1066800"/>
            <a:ext cx="8152166" cy="4874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85048" y="5992223"/>
            <a:ext cx="5406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u="sng" dirty="0" smtClean="0"/>
              <a:t>A. Zlobin</a:t>
            </a:r>
            <a:r>
              <a:rPr lang="en-US" sz="1800" i="1" dirty="0" smtClean="0"/>
              <a:t>, ASC-FCC Meeting Presentation, August 2014</a:t>
            </a:r>
            <a:endParaRPr lang="en-US" sz="1800" i="1" dirty="0"/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57331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567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599" y="231775"/>
            <a:ext cx="7924801" cy="619125"/>
          </a:xfrm>
        </p:spPr>
        <p:txBody>
          <a:bodyPr/>
          <a:lstStyle/>
          <a:p>
            <a:r>
              <a:rPr lang="en-US" altLang="en-US" dirty="0" smtClean="0"/>
              <a:t>LBNL: Canted Cosine Theta Concept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80543" y="5992223"/>
            <a:ext cx="5534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u="sng" dirty="0" smtClean="0"/>
              <a:t>S. Gourlay</a:t>
            </a:r>
            <a:r>
              <a:rPr lang="en-US" sz="1800" i="1" dirty="0" smtClean="0"/>
              <a:t>, ASC-FCC Meeting Presentation, August 2014</a:t>
            </a:r>
            <a:endParaRPr lang="en-US" sz="1800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151" y="990599"/>
            <a:ext cx="6635899" cy="50016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 descr="C:\Users\S64GLS\Desktop\LBNL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82748"/>
            <a:ext cx="888475" cy="53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59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31775"/>
            <a:ext cx="8839200" cy="619125"/>
          </a:xfrm>
        </p:spPr>
        <p:txBody>
          <a:bodyPr/>
          <a:lstStyle/>
          <a:p>
            <a:r>
              <a:rPr lang="en-US" altLang="en-US" dirty="0" smtClean="0"/>
              <a:t>Outline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99565" y="1467683"/>
            <a:ext cx="75056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P5 </a:t>
            </a:r>
            <a:r>
              <a:rPr lang="en-US" sz="2000" dirty="0" smtClean="0">
                <a:solidFill>
                  <a:srgbClr val="0033CC"/>
                </a:solidFill>
              </a:rPr>
              <a:t>Recommendations</a:t>
            </a:r>
            <a:r>
              <a:rPr lang="en-US" sz="2000" dirty="0" smtClean="0"/>
              <a:t> relevant to Future Circular Colliders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Accelerator R&amp;D priorities and </a:t>
            </a:r>
            <a:r>
              <a:rPr lang="en-US" sz="2000" dirty="0" smtClean="0">
                <a:solidFill>
                  <a:srgbClr val="0033CC"/>
                </a:solidFill>
              </a:rPr>
              <a:t>proposals under consideration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CC"/>
                </a:solidFill>
              </a:rPr>
              <a:t>Accelerator </a:t>
            </a:r>
            <a:r>
              <a:rPr lang="en-US" sz="2000" dirty="0" smtClean="0">
                <a:solidFill>
                  <a:srgbClr val="0033CC"/>
                </a:solidFill>
              </a:rPr>
              <a:t>studies </a:t>
            </a:r>
            <a:r>
              <a:rPr lang="en-US" sz="2000" dirty="0" smtClean="0"/>
              <a:t>for a 100 </a:t>
            </a:r>
            <a:r>
              <a:rPr lang="en-US" sz="2000" dirty="0" err="1" smtClean="0"/>
              <a:t>TeV</a:t>
            </a:r>
            <a:r>
              <a:rPr lang="en-US" sz="2000" dirty="0" smtClean="0"/>
              <a:t> proton collider</a:t>
            </a:r>
            <a:endParaRPr lang="en-US" sz="2000" dirty="0"/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Vacuum and synchrotron radiation 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Machine </a:t>
            </a:r>
            <a:r>
              <a:rPr lang="en-US" sz="2000" dirty="0" smtClean="0"/>
              <a:t>protection, radiation, beam physics </a:t>
            </a:r>
            <a:endParaRPr lang="en-US" sz="2000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33CC"/>
                </a:solidFill>
              </a:rPr>
              <a:t>Magnet development </a:t>
            </a:r>
            <a:r>
              <a:rPr lang="en-US" sz="2000" dirty="0" smtClean="0"/>
              <a:t>for a 100 </a:t>
            </a:r>
            <a:r>
              <a:rPr lang="en-US" sz="2000" dirty="0" err="1" smtClean="0"/>
              <a:t>TeV</a:t>
            </a:r>
            <a:r>
              <a:rPr lang="en-US" sz="2000" dirty="0" smtClean="0"/>
              <a:t> pp collider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Main drivers and opportunities for cost reduction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</a:t>
            </a:r>
            <a:r>
              <a:rPr lang="en-US" sz="2000" dirty="0" smtClean="0"/>
              <a:t>esults from ongoing US programs (GARD and LARP)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Proposals for future activities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Potential contributions to </a:t>
            </a:r>
            <a:r>
              <a:rPr lang="en-US" sz="2000" dirty="0" smtClean="0">
                <a:solidFill>
                  <a:srgbClr val="0033CC"/>
                </a:solidFill>
              </a:rPr>
              <a:t>FCC-</a:t>
            </a:r>
            <a:r>
              <a:rPr lang="en-US" sz="2000" dirty="0" err="1" smtClean="0">
                <a:solidFill>
                  <a:srgbClr val="0033CC"/>
                </a:solidFill>
              </a:rPr>
              <a:t>ee</a:t>
            </a:r>
            <a:r>
              <a:rPr lang="en-US" sz="2000" dirty="0" smtClean="0">
                <a:solidFill>
                  <a:srgbClr val="0033CC"/>
                </a:solidFill>
              </a:rPr>
              <a:t>, CEPC and </a:t>
            </a:r>
            <a:r>
              <a:rPr lang="en-US" sz="2000" dirty="0" err="1" smtClean="0">
                <a:solidFill>
                  <a:srgbClr val="0033CC"/>
                </a:solidFill>
              </a:rPr>
              <a:t>SppC</a:t>
            </a:r>
            <a:endParaRPr lang="en-US" sz="2000" dirty="0">
              <a:solidFill>
                <a:srgbClr val="0033CC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13383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7" y="231775"/>
            <a:ext cx="8410574" cy="619125"/>
          </a:xfrm>
        </p:spPr>
        <p:txBody>
          <a:bodyPr/>
          <a:lstStyle/>
          <a:p>
            <a:r>
              <a:rPr lang="en-US" altLang="en-US" dirty="0" smtClean="0"/>
              <a:t>BNL: Common Coil Dipoles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56268" y="5983756"/>
            <a:ext cx="6248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u="sng" dirty="0" smtClean="0"/>
              <a:t>R. Gupta, P. Wanderer</a:t>
            </a:r>
            <a:r>
              <a:rPr lang="en-US" sz="1800" i="1" dirty="0" smtClean="0"/>
              <a:t>, ASC-FCC Meeting presentation (updated)</a:t>
            </a:r>
            <a:endParaRPr lang="en-US" sz="1800" i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1" y="1099618"/>
            <a:ext cx="6324600" cy="4830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12" descr="Rev_Logo_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228600"/>
            <a:ext cx="685799" cy="50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481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31775"/>
            <a:ext cx="8686801" cy="619125"/>
          </a:xfrm>
        </p:spPr>
        <p:txBody>
          <a:bodyPr/>
          <a:lstStyle/>
          <a:p>
            <a:r>
              <a:rPr lang="en-US" altLang="en-US" dirty="0" smtClean="0"/>
              <a:t>HTS Conductor &amp; Technology Development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" name="Content Placeholder 7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1981200"/>
            <a:ext cx="4265239" cy="4004846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1001" y="5986046"/>
            <a:ext cx="4495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u="sng" dirty="0" smtClean="0"/>
              <a:t>D. </a:t>
            </a:r>
            <a:r>
              <a:rPr lang="en-US" sz="1600" i="1" u="sng" dirty="0" err="1" smtClean="0"/>
              <a:t>Larbalestier</a:t>
            </a:r>
            <a:r>
              <a:rPr lang="en-US" sz="1600" i="1" dirty="0" smtClean="0"/>
              <a:t>, ASC-FCC Meeting, August 2014</a:t>
            </a:r>
            <a:endParaRPr lang="en-US" sz="1600" i="1" dirty="0"/>
          </a:p>
        </p:txBody>
      </p:sp>
      <p:cxnSp>
        <p:nvCxnSpPr>
          <p:cNvPr id="6" name="Straight Arrow Connector 5"/>
          <p:cNvCxnSpPr>
            <a:stCxn id="12" idx="0"/>
          </p:cNvCxnSpPr>
          <p:nvPr/>
        </p:nvCxnSpPr>
        <p:spPr bwMode="auto">
          <a:xfrm flipV="1">
            <a:off x="1681262" y="3581401"/>
            <a:ext cx="452338" cy="1547495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33CC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2" name="Oval 11"/>
          <p:cNvSpPr/>
          <p:nvPr/>
        </p:nvSpPr>
        <p:spPr bwMode="auto">
          <a:xfrm rot="599760">
            <a:off x="1257811" y="5127295"/>
            <a:ext cx="810284" cy="210960"/>
          </a:xfrm>
          <a:prstGeom prst="ellipse">
            <a:avLst/>
          </a:prstGeom>
          <a:noFill/>
          <a:ln w="22225" cap="flat" cmpd="sng" algn="ctr">
            <a:solidFill>
              <a:srgbClr val="0033CC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1" y="1053353"/>
            <a:ext cx="403663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rgbClr val="0033CC"/>
                </a:solidFill>
              </a:rPr>
              <a:t>Bi-2212</a:t>
            </a:r>
            <a:r>
              <a:rPr lang="en-US" sz="1700" dirty="0" smtClean="0"/>
              <a:t>: significant Jc improvement by reaction under high pressure (~100 bar)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smtClean="0"/>
              <a:t>Challenge: application to large systems</a:t>
            </a:r>
            <a:endParaRPr lang="en-US" sz="1700" dirty="0"/>
          </a:p>
        </p:txBody>
      </p:sp>
      <p:pic>
        <p:nvPicPr>
          <p:cNvPr id="16" name="Picture 16" descr="maglablogocol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133600"/>
            <a:ext cx="457200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6800" y="1053353"/>
            <a:ext cx="4038601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smtClean="0"/>
              <a:t>Development of HTS cable and coils for eventual use as inserts in Nb</a:t>
            </a:r>
            <a:r>
              <a:rPr lang="en-US" sz="1700" baseline="-25000" dirty="0" smtClean="0"/>
              <a:t>3</a:t>
            </a:r>
            <a:r>
              <a:rPr lang="en-US" sz="1700" dirty="0" smtClean="0"/>
              <a:t>Sn dipoles (BNL, FNAL, NHMFL, LBNL)</a:t>
            </a:r>
            <a:endParaRPr lang="en-US" sz="1700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4800599" y="2082594"/>
            <a:ext cx="4114801" cy="4149512"/>
          </a:xfrm>
          <a:prstGeom prst="rect">
            <a:avLst/>
          </a:pr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6817659" y="2082594"/>
            <a:ext cx="0" cy="41495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0" name="Picture 2" descr="C:\Users\S64GLS\Desktop\LBNL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707" y="5880847"/>
            <a:ext cx="395332" cy="23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2" descr="Rev_Logo_Smal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306" y="5891837"/>
            <a:ext cx="363537" cy="266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801" y="2123380"/>
            <a:ext cx="3987915" cy="405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976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7" y="231775"/>
            <a:ext cx="8181973" cy="619125"/>
          </a:xfrm>
        </p:spPr>
        <p:txBody>
          <a:bodyPr/>
          <a:lstStyle/>
          <a:p>
            <a:r>
              <a:rPr lang="en-US" altLang="en-US" dirty="0" smtClean="0"/>
              <a:t>Studies of pp Colliders at Lower Field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139" y="2943805"/>
            <a:ext cx="2337251" cy="1575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1081102"/>
            <a:ext cx="78854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Motivated by cost models (from VLHC study) and open mid-plane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i="1" dirty="0"/>
              <a:t>L</a:t>
            </a:r>
            <a:r>
              <a:rPr lang="en-US" sz="1800" i="1" dirty="0" smtClean="0"/>
              <a:t>onger circumference (or lower energy) not consistent with FCC/</a:t>
            </a:r>
            <a:r>
              <a:rPr lang="en-US" sz="1800" i="1" dirty="0" err="1" smtClean="0"/>
              <a:t>SppC</a:t>
            </a:r>
            <a:r>
              <a:rPr lang="en-US" sz="1800" i="1" dirty="0" smtClean="0"/>
              <a:t> goal</a:t>
            </a:r>
            <a:r>
              <a:rPr lang="en-US" sz="1800" dirty="0" smtClean="0"/>
              <a:t>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Can </a:t>
            </a:r>
            <a:r>
              <a:rPr lang="en-US" sz="1800" dirty="0" smtClean="0">
                <a:solidFill>
                  <a:srgbClr val="0033CC"/>
                </a:solidFill>
              </a:rPr>
              <a:t>provide valuable insights and new design concepts for global optimization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62627" y="2146497"/>
            <a:ext cx="4043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P. McIntyre et al</a:t>
            </a:r>
            <a:r>
              <a:rPr lang="en-US" sz="1600" i="1" dirty="0"/>
              <a:t>., “</a:t>
            </a:r>
            <a:r>
              <a:rPr lang="en-US" sz="1600" i="1" dirty="0" smtClean="0"/>
              <a:t>4.5T, cable-in-conduit SC </a:t>
            </a:r>
            <a:r>
              <a:rPr lang="en-US" sz="1600" i="1" dirty="0"/>
              <a:t>dipole </a:t>
            </a:r>
            <a:r>
              <a:rPr lang="en-US" sz="1600" i="1" dirty="0" smtClean="0"/>
              <a:t>for future </a:t>
            </a:r>
            <a:r>
              <a:rPr lang="en-US" sz="1600" i="1" dirty="0"/>
              <a:t>hadron </a:t>
            </a:r>
            <a:r>
              <a:rPr lang="en-US" sz="1600" i="1" dirty="0" smtClean="0"/>
              <a:t>colliders”, ASC 2014</a:t>
            </a:r>
            <a:endParaRPr lang="en-US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915129" y="6016823"/>
            <a:ext cx="3833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Automation techniques from electrical industry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14427" y="2146497"/>
            <a:ext cx="4332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B. Palmer et al</a:t>
            </a:r>
            <a:r>
              <a:rPr lang="en-US" sz="1600" i="1" dirty="0"/>
              <a:t>., </a:t>
            </a:r>
            <a:r>
              <a:rPr lang="en-US" sz="1600" i="1" dirty="0" smtClean="0"/>
              <a:t>“Accelerator Optimization issues of a 100 </a:t>
            </a:r>
            <a:r>
              <a:rPr lang="en-US" sz="1600" i="1" dirty="0" err="1" smtClean="0"/>
              <a:t>TeV</a:t>
            </a:r>
            <a:r>
              <a:rPr lang="en-US" sz="1600" i="1" dirty="0" smtClean="0"/>
              <a:t> collider”, ARD panel meeting, BNL</a:t>
            </a:r>
            <a:endParaRPr lang="en-US" sz="1600" i="1" dirty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634027" y="2286000"/>
            <a:ext cx="0" cy="38862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983" y="4953000"/>
            <a:ext cx="291953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894" y="4737589"/>
            <a:ext cx="3550533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862626" y="2819400"/>
            <a:ext cx="16763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Dipole design:</a:t>
            </a:r>
          </a:p>
          <a:p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cable in conduit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w</a:t>
            </a:r>
            <a:r>
              <a:rPr lang="en-US" sz="1400" dirty="0" smtClean="0"/>
              <a:t>arm iron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open mid-plane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SR anti-chamber </a:t>
            </a:r>
            <a:endParaRPr lang="en-US" sz="1400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427" y="3124200"/>
            <a:ext cx="3006092" cy="169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0627" y="3524604"/>
            <a:ext cx="11211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Sensitivity to different</a:t>
            </a:r>
          </a:p>
          <a:p>
            <a:r>
              <a:rPr lang="en-US" sz="1400" dirty="0" smtClean="0"/>
              <a:t>assumptions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052627" y="2817911"/>
            <a:ext cx="2565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Updating/refining VLHC models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290627" y="5267980"/>
            <a:ext cx="1121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Dependence on aperture</a:t>
            </a:r>
            <a:endParaRPr lang="en-US" sz="1400" dirty="0"/>
          </a:p>
        </p:txBody>
      </p:sp>
      <p:pic>
        <p:nvPicPr>
          <p:cNvPr id="17" name="Picture 12" descr="Rev_Logo_Smal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149969"/>
            <a:ext cx="373621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226" y="4149969"/>
            <a:ext cx="399011" cy="27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808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31775"/>
            <a:ext cx="8610601" cy="619125"/>
          </a:xfrm>
        </p:spPr>
        <p:txBody>
          <a:bodyPr/>
          <a:lstStyle/>
          <a:p>
            <a:r>
              <a:rPr lang="en-US" altLang="en-US" dirty="0" smtClean="0"/>
              <a:t>FCC-</a:t>
            </a:r>
            <a:r>
              <a:rPr lang="en-US" altLang="en-US" dirty="0" err="1" smtClean="0"/>
              <a:t>ee</a:t>
            </a:r>
            <a:r>
              <a:rPr lang="en-US" altLang="en-US" dirty="0" smtClean="0"/>
              <a:t> Collider Design Activities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0754" y="990600"/>
            <a:ext cx="8198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C</a:t>
            </a:r>
            <a:r>
              <a:rPr lang="en-US" sz="1800" dirty="0" smtClean="0"/>
              <a:t>riteria: address key technical challenges; areas of special US expertise; synergies with past/ongoing projects, with other ARD thrust areas and between pp/</a:t>
            </a:r>
            <a:r>
              <a:rPr lang="en-US" sz="1800" dirty="0" err="1" smtClean="0"/>
              <a:t>ee</a:t>
            </a:r>
            <a:r>
              <a:rPr lang="en-US" sz="1800" dirty="0" smtClean="0"/>
              <a:t> studies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358828"/>
              </p:ext>
            </p:extLst>
          </p:nvPr>
        </p:nvGraphicFramePr>
        <p:xfrm>
          <a:off x="304799" y="1889760"/>
          <a:ext cx="8610601" cy="3749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67201"/>
                <a:gridCol w="4343400"/>
              </a:tblGrid>
              <a:tr h="320431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Potential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 areas for US contributions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Motivation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7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Vacuum</a:t>
                      </a:r>
                      <a:r>
                        <a:rPr lang="en-US" sz="1800" b="0" baseline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 system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design and technology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US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 Lab expertise (FNAL, SLAC) and facilities for SR tests (Cornell). </a:t>
                      </a:r>
                      <a:r>
                        <a:rPr lang="en-US" sz="1800" b="0" baseline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Relevant to both hadron and electron positron machines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.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754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Machine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 design and </a:t>
                      </a:r>
                      <a:r>
                        <a:rPr lang="en-US" sz="1800" b="0" baseline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optics, beam dynamics, impedance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 and stability thresholds; </a:t>
                      </a:r>
                      <a:r>
                        <a:rPr lang="en-US" sz="1800" b="0" baseline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IR design and machine-detector interface</a:t>
                      </a:r>
                      <a:endParaRPr lang="en-US" sz="1800" b="0" dirty="0">
                        <a:solidFill>
                          <a:srgbClr val="0033CC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US </a:t>
                      </a:r>
                      <a:r>
                        <a:rPr lang="en-US" sz="1800" b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expertise with electron-positron colliders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(e.g. PEP-II at SLAC); synergy with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 FCC-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hh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 studies.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754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Diagnostics </a:t>
                      </a:r>
                      <a:r>
                        <a:rPr lang="en-US" sz="1800" b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and feedback systems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counteracting beam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 instabilities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US-Lab expertise and collaboration on fast feedback (e.g. LBNL-SLAC on Hi-Lumi LHC, PEP-II); luminosity monitoring etc.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754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RF cavity and system design</a:t>
                      </a:r>
                      <a:endParaRPr lang="en-US" sz="1800" b="0" dirty="0">
                        <a:solidFill>
                          <a:srgbClr val="0033CC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US Lab expertise in SCRF (FNAL,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Jlab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, Cornell); </a:t>
                      </a:r>
                      <a:r>
                        <a:rPr lang="en-US" sz="1800" b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synergy with other</a:t>
                      </a:r>
                      <a:r>
                        <a:rPr lang="en-US" sz="1800" b="0" baseline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R&amp;D thrusts</a:t>
                      </a:r>
                      <a:endParaRPr lang="en-US" sz="1800" b="0" dirty="0">
                        <a:solidFill>
                          <a:srgbClr val="0033CC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1452" y="5867400"/>
            <a:ext cx="829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FCC-</a:t>
            </a:r>
            <a:r>
              <a:rPr lang="en-US" sz="1800" dirty="0" err="1" smtClean="0"/>
              <a:t>ee</a:t>
            </a:r>
            <a:r>
              <a:rPr lang="en-US" sz="1800" dirty="0" smtClean="0"/>
              <a:t> design machine physics topics discussed in </a:t>
            </a:r>
            <a:r>
              <a:rPr lang="en-US" sz="1800" dirty="0" smtClean="0">
                <a:solidFill>
                  <a:srgbClr val="0033CC"/>
                </a:solidFill>
              </a:rPr>
              <a:t>U. Wienands </a:t>
            </a:r>
            <a:r>
              <a:rPr lang="en-US" sz="1800" dirty="0" smtClean="0"/>
              <a:t>talk, Saturday AM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8845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7" y="231775"/>
            <a:ext cx="8181973" cy="619125"/>
          </a:xfrm>
        </p:spPr>
        <p:txBody>
          <a:bodyPr/>
          <a:lstStyle/>
          <a:p>
            <a:r>
              <a:rPr lang="en-US" altLang="en-US" dirty="0" smtClean="0"/>
              <a:t>CEPC/</a:t>
            </a:r>
            <a:r>
              <a:rPr lang="en-US" altLang="en-US" dirty="0" err="1" smtClean="0"/>
              <a:t>Sppc</a:t>
            </a:r>
            <a:r>
              <a:rPr lang="en-US" altLang="en-US" dirty="0" smtClean="0"/>
              <a:t> Activities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68303" y="990600"/>
            <a:ext cx="5257800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"/>
              </a:spcAft>
            </a:pPr>
            <a:r>
              <a:rPr lang="en-US" sz="1800" dirty="0" smtClean="0"/>
              <a:t>Collaboration activities were discussed at </a:t>
            </a:r>
            <a:r>
              <a:rPr lang="en-US" sz="1800" dirty="0" smtClean="0">
                <a:solidFill>
                  <a:srgbClr val="0033CC"/>
                </a:solidFill>
              </a:rPr>
              <a:t>US-China </a:t>
            </a:r>
            <a:r>
              <a:rPr lang="en-US" sz="1800" dirty="0">
                <a:solidFill>
                  <a:srgbClr val="0033CC"/>
                </a:solidFill>
              </a:rPr>
              <a:t>HEP annual meeting</a:t>
            </a:r>
            <a:r>
              <a:rPr lang="en-US" sz="1800" dirty="0"/>
              <a:t> </a:t>
            </a:r>
            <a:r>
              <a:rPr lang="en-US" sz="1800" dirty="0" smtClean="0"/>
              <a:t>in </a:t>
            </a:r>
            <a:r>
              <a:rPr lang="en-US" sz="1800" dirty="0"/>
              <a:t>October </a:t>
            </a:r>
            <a:r>
              <a:rPr lang="en-US" sz="1800" dirty="0" smtClean="0"/>
              <a:t>2014 in Beijing:</a:t>
            </a:r>
          </a:p>
          <a:p>
            <a:pPr>
              <a:spcAft>
                <a:spcPts val="100"/>
              </a:spcAft>
            </a:pPr>
            <a:endParaRPr lang="en-US" sz="1000" dirty="0" smtClean="0"/>
          </a:p>
          <a:p>
            <a:pPr marL="285750" indent="-28575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Strong interest in joint studies on </a:t>
            </a:r>
            <a:r>
              <a:rPr lang="en-US" sz="1800" dirty="0"/>
              <a:t>the science of future </a:t>
            </a:r>
            <a:r>
              <a:rPr lang="en-US" sz="1800" dirty="0" smtClean="0"/>
              <a:t>colliders</a:t>
            </a:r>
          </a:p>
          <a:p>
            <a:pPr marL="285750" indent="-28575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Six US </a:t>
            </a:r>
            <a:r>
              <a:rPr lang="en-US" sz="1800" dirty="0"/>
              <a:t>laboratories (Fermilab, BNL, LBNL, ANL, </a:t>
            </a:r>
            <a:r>
              <a:rPr lang="en-US" sz="1800" dirty="0" err="1"/>
              <a:t>Jlab</a:t>
            </a:r>
            <a:r>
              <a:rPr lang="en-US" sz="1800" dirty="0"/>
              <a:t> and SLAC) </a:t>
            </a:r>
            <a:r>
              <a:rPr lang="en-US" sz="1800" dirty="0" smtClean="0"/>
              <a:t>plan to </a:t>
            </a:r>
            <a:r>
              <a:rPr lang="en-US" sz="1800" dirty="0">
                <a:solidFill>
                  <a:srgbClr val="0033CC"/>
                </a:solidFill>
              </a:rPr>
              <a:t>work together with IHEP and other Chinese institutions to identify </a:t>
            </a:r>
            <a:r>
              <a:rPr lang="en-US" sz="1800" dirty="0" smtClean="0">
                <a:solidFill>
                  <a:srgbClr val="0033CC"/>
                </a:solidFill>
              </a:rPr>
              <a:t>specific R&amp;D topics and </a:t>
            </a:r>
            <a:r>
              <a:rPr lang="en-US" sz="1800" dirty="0">
                <a:solidFill>
                  <a:srgbClr val="0033CC"/>
                </a:solidFill>
              </a:rPr>
              <a:t>to arrange mutual exchange and </a:t>
            </a:r>
            <a:r>
              <a:rPr lang="en-US" sz="1800" dirty="0" smtClean="0">
                <a:solidFill>
                  <a:srgbClr val="0033CC"/>
                </a:solidFill>
              </a:rPr>
              <a:t>workshops</a:t>
            </a:r>
            <a:r>
              <a:rPr lang="en-US" sz="1800" dirty="0" smtClean="0"/>
              <a:t>:</a:t>
            </a:r>
          </a:p>
          <a:p>
            <a:pPr marL="742950" lvl="1" indent="-285750"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en-US" sz="1800" i="1" dirty="0"/>
              <a:t>E</a:t>
            </a:r>
            <a:r>
              <a:rPr lang="en-US" sz="1800" i="1" dirty="0" smtClean="0"/>
              <a:t>xtended visits </a:t>
            </a:r>
            <a:r>
              <a:rPr lang="en-US" sz="1800" dirty="0"/>
              <a:t>by US scientists (theory, experiment and accelerator) to </a:t>
            </a:r>
            <a:r>
              <a:rPr lang="en-US" sz="1800" dirty="0" smtClean="0"/>
              <a:t>IHEP</a:t>
            </a:r>
          </a:p>
          <a:p>
            <a:pPr marL="742950" lvl="1" indent="-285750"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en-US" sz="1800" i="1" dirty="0"/>
              <a:t>C</a:t>
            </a:r>
            <a:r>
              <a:rPr lang="en-US" sz="1800" i="1" dirty="0" smtClean="0"/>
              <a:t>ontributions to the </a:t>
            </a:r>
            <a:r>
              <a:rPr lang="en-US" sz="1800" i="1" dirty="0"/>
              <a:t>CEPC-SPPC Preliminary Conceptual Design Report </a:t>
            </a:r>
            <a:r>
              <a:rPr lang="en-US" sz="1800" dirty="0" smtClean="0"/>
              <a:t>(10 US co-authors)</a:t>
            </a:r>
          </a:p>
          <a:p>
            <a:pPr marL="742950" lvl="1" indent="-285750"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en-US" sz="1800" dirty="0" smtClean="0"/>
              <a:t>Joint organization and participation of an </a:t>
            </a:r>
            <a:r>
              <a:rPr lang="en-US" sz="1800" dirty="0"/>
              <a:t>ICFA mini-workshop </a:t>
            </a:r>
            <a:r>
              <a:rPr lang="en-US" sz="1800" dirty="0" smtClean="0"/>
              <a:t>on </a:t>
            </a:r>
            <a:r>
              <a:rPr lang="en-US" sz="1800" dirty="0"/>
              <a:t>SC </a:t>
            </a:r>
            <a:r>
              <a:rPr lang="en-US" sz="1800" dirty="0" smtClean="0"/>
              <a:t>magnets </a:t>
            </a:r>
            <a:r>
              <a:rPr lang="en-US" sz="1800" dirty="0"/>
              <a:t>in June </a:t>
            </a:r>
            <a:r>
              <a:rPr lang="en-US" sz="1800" dirty="0" smtClean="0"/>
              <a:t>2015 in </a:t>
            </a:r>
            <a:r>
              <a:rPr lang="en-US" sz="1800" dirty="0"/>
              <a:t>Shanghai, China</a:t>
            </a:r>
            <a:r>
              <a:rPr lang="en-US" sz="1800" dirty="0" smtClean="0"/>
              <a:t>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918" y="1041399"/>
            <a:ext cx="2971392" cy="3215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733" y="4343400"/>
            <a:ext cx="2925763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81000" y="5867400"/>
            <a:ext cx="8331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D</a:t>
            </a:r>
            <a:r>
              <a:rPr lang="en-US" sz="1800" dirty="0" smtClean="0"/>
              <a:t>etails on CEPC/</a:t>
            </a:r>
            <a:r>
              <a:rPr lang="en-US" sz="1800" dirty="0" err="1" smtClean="0"/>
              <a:t>SppC</a:t>
            </a:r>
            <a:r>
              <a:rPr lang="en-US" sz="1800" dirty="0" smtClean="0"/>
              <a:t> machine design in </a:t>
            </a:r>
            <a:r>
              <a:rPr lang="en-US" sz="1800" dirty="0" err="1" smtClean="0"/>
              <a:t>Weiren</a:t>
            </a:r>
            <a:r>
              <a:rPr lang="en-US" sz="1800" dirty="0" smtClean="0"/>
              <a:t> Chou’s presentation, Saturday AM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3996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7" y="231775"/>
            <a:ext cx="8181973" cy="619125"/>
          </a:xfrm>
        </p:spPr>
        <p:txBody>
          <a:bodyPr/>
          <a:lstStyle/>
          <a:p>
            <a:r>
              <a:rPr lang="en-US" altLang="en-US" dirty="0" smtClean="0"/>
              <a:t>Summary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42900" y="1061278"/>
            <a:ext cx="857250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HEPAP P5 report </a:t>
            </a:r>
            <a:r>
              <a:rPr lang="en-US" sz="2000" dirty="0" smtClean="0">
                <a:solidFill>
                  <a:srgbClr val="0033CC"/>
                </a:solidFill>
              </a:rPr>
              <a:t>strongly supports studies and R&amp;D toward future very high energy colliders</a:t>
            </a:r>
            <a:r>
              <a:rPr lang="en-US" sz="2000" dirty="0" smtClean="0"/>
              <a:t>: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Exploration of the energy frontier is one of the key </a:t>
            </a:r>
            <a:r>
              <a:rPr lang="en-US" sz="2000" dirty="0" smtClean="0">
                <a:solidFill>
                  <a:srgbClr val="0033CC"/>
                </a:solidFill>
              </a:rPr>
              <a:t>science drivers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US </a:t>
            </a:r>
            <a:r>
              <a:rPr lang="en-US" sz="2000" dirty="0" smtClean="0">
                <a:solidFill>
                  <a:srgbClr val="0033CC"/>
                </a:solidFill>
              </a:rPr>
              <a:t>expertise in critical aspects </a:t>
            </a:r>
            <a:r>
              <a:rPr lang="en-US" sz="2000" dirty="0" smtClean="0"/>
              <a:t>of machine design and technologies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33CC"/>
                </a:solidFill>
              </a:rPr>
              <a:t>Synergies</a:t>
            </a:r>
            <a:r>
              <a:rPr lang="en-US" sz="2000" dirty="0" smtClean="0"/>
              <a:t> with other previous/ongoing programs and P5 R&amp;D thrusts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R&amp;D focus: </a:t>
            </a:r>
            <a:r>
              <a:rPr lang="en-US" sz="2000" dirty="0" smtClean="0">
                <a:solidFill>
                  <a:srgbClr val="0033CC"/>
                </a:solidFill>
              </a:rPr>
              <a:t>improving performance and reducing cost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Discussions on details of US </a:t>
            </a:r>
            <a:r>
              <a:rPr lang="en-US" sz="2000" dirty="0"/>
              <a:t>involvement are </a:t>
            </a:r>
            <a:r>
              <a:rPr lang="en-US" sz="2000" dirty="0" smtClean="0"/>
              <a:t>underway as part of the ARD sub-panel activities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Community input: </a:t>
            </a:r>
            <a:r>
              <a:rPr lang="en-US" sz="2000" dirty="0" smtClean="0">
                <a:solidFill>
                  <a:srgbClr val="0033CC"/>
                </a:solidFill>
              </a:rPr>
              <a:t>strong interest </a:t>
            </a:r>
            <a:r>
              <a:rPr lang="en-US" sz="2000" dirty="0" smtClean="0"/>
              <a:t>from all HEP Labs, and proposals consistent with P5 recommendations</a:t>
            </a:r>
            <a:endParaRPr lang="en-US" sz="2000" dirty="0"/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Key </a:t>
            </a:r>
            <a:r>
              <a:rPr lang="en-US" sz="2000" dirty="0">
                <a:solidFill>
                  <a:srgbClr val="0033CC"/>
                </a:solidFill>
              </a:rPr>
              <a:t>areas of machine studies and technology R&amp;D </a:t>
            </a:r>
            <a:r>
              <a:rPr lang="en-US" sz="2000" dirty="0"/>
              <a:t>have been identified 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High field </a:t>
            </a:r>
            <a:r>
              <a:rPr lang="en-US" sz="2000" dirty="0" smtClean="0">
                <a:solidFill>
                  <a:srgbClr val="0033CC"/>
                </a:solidFill>
              </a:rPr>
              <a:t>superconducting magnets viewed as a primary US contribution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152401" y="5257800"/>
            <a:ext cx="876300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US" sz="2000" u="sng" dirty="0" smtClean="0"/>
              <a:t>Acknowledgement</a:t>
            </a:r>
            <a:r>
              <a:rPr lang="en-US" sz="2000" dirty="0" smtClean="0"/>
              <a:t>: </a:t>
            </a:r>
            <a:r>
              <a:rPr lang="en-US" sz="2000" i="1" dirty="0" smtClean="0"/>
              <a:t>input from discussions, presentations</a:t>
            </a:r>
            <a:r>
              <a:rPr lang="en-US" sz="2000" i="1" dirty="0"/>
              <a:t> </a:t>
            </a:r>
            <a:r>
              <a:rPr lang="en-US" sz="2000" i="1" dirty="0" smtClean="0"/>
              <a:t>and papers by:  </a:t>
            </a:r>
            <a:endParaRPr lang="en-US" sz="2000" i="1" dirty="0"/>
          </a:p>
          <a:p>
            <a:pPr algn="ctr">
              <a:spcAft>
                <a:spcPts val="300"/>
              </a:spcAft>
            </a:pPr>
            <a:r>
              <a:rPr lang="en-US" sz="2000" dirty="0" smtClean="0"/>
              <a:t>W. Chou, A. </a:t>
            </a:r>
            <a:r>
              <a:rPr lang="en-US" sz="2000" dirty="0"/>
              <a:t>G</a:t>
            </a:r>
            <a:r>
              <a:rPr lang="en-US" sz="2000" dirty="0" smtClean="0"/>
              <a:t>odeke, S</a:t>
            </a:r>
            <a:r>
              <a:rPr lang="en-US" sz="2000" dirty="0"/>
              <a:t>. Gourlay, </a:t>
            </a:r>
            <a:r>
              <a:rPr lang="en-US" sz="2000" dirty="0" smtClean="0"/>
              <a:t>R. Gupta, D. </a:t>
            </a:r>
            <a:r>
              <a:rPr lang="en-US" sz="2000" dirty="0" err="1" smtClean="0"/>
              <a:t>Larbalestier</a:t>
            </a:r>
            <a:r>
              <a:rPr lang="en-US" sz="2000" dirty="0" smtClean="0"/>
              <a:t>, P. McIntyre, B. Palmer, </a:t>
            </a:r>
            <a:r>
              <a:rPr lang="en-US" sz="2000" dirty="0"/>
              <a:t>V. </a:t>
            </a:r>
            <a:r>
              <a:rPr lang="en-US" sz="2000" dirty="0" err="1" smtClean="0"/>
              <a:t>Shiltsev</a:t>
            </a:r>
            <a:r>
              <a:rPr lang="en-US" sz="2000" dirty="0"/>
              <a:t>,</a:t>
            </a:r>
            <a:r>
              <a:rPr lang="en-US" sz="2000" dirty="0" smtClean="0"/>
              <a:t> </a:t>
            </a:r>
            <a:r>
              <a:rPr lang="en-US" sz="2000" dirty="0"/>
              <a:t>M. Syphers, P. Wanderer, U. Wienands, </a:t>
            </a:r>
            <a:r>
              <a:rPr lang="en-US" sz="2000" dirty="0" smtClean="0"/>
              <a:t>X. Xu, A</a:t>
            </a:r>
            <a:r>
              <a:rPr lang="en-US" sz="2000" dirty="0"/>
              <a:t>. Zlobin  </a:t>
            </a:r>
          </a:p>
        </p:txBody>
      </p:sp>
    </p:spTree>
    <p:extLst>
      <p:ext uri="{BB962C8B-B14F-4D97-AF65-F5344CB8AC3E}">
        <p14:creationId xmlns:p14="http://schemas.microsoft.com/office/powerpoint/2010/main" val="35190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9"/>
          <p:cNvSpPr>
            <a:spLocks noChangeShapeType="1"/>
          </p:cNvSpPr>
          <p:nvPr/>
        </p:nvSpPr>
        <p:spPr bwMode="auto">
          <a:xfrm>
            <a:off x="304801" y="851568"/>
            <a:ext cx="8530348" cy="34257"/>
          </a:xfrm>
          <a:prstGeom prst="line">
            <a:avLst/>
          </a:prstGeom>
          <a:noFill/>
          <a:ln w="15875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Rectangle 16"/>
          <p:cNvSpPr>
            <a:spLocks noGrp="1" noChangeArrowheads="1"/>
          </p:cNvSpPr>
          <p:nvPr/>
        </p:nvSpPr>
        <p:spPr bwMode="auto">
          <a:xfrm>
            <a:off x="304801" y="2895600"/>
            <a:ext cx="8610599" cy="595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Arial" pitchFamily="34" charset="0"/>
              </a:defRPr>
            </a:lvl2pPr>
            <a:lvl3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Arial" pitchFamily="34" charset="0"/>
              </a:defRPr>
            </a:lvl3pPr>
            <a:lvl4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Arial" pitchFamily="34" charset="0"/>
              </a:defRPr>
            </a:lvl4pPr>
            <a:lvl5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Arial" pitchFamily="34" charset="0"/>
              </a:defRPr>
            </a:lvl5pPr>
            <a:lvl6pPr marL="4572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Arial" pitchFamily="34" charset="0"/>
              </a:defRPr>
            </a:lvl6pPr>
            <a:lvl7pPr marL="9144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Arial" pitchFamily="34" charset="0"/>
              </a:defRPr>
            </a:lvl7pPr>
            <a:lvl8pPr marL="13716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Arial" pitchFamily="34" charset="0"/>
              </a:defRPr>
            </a:lvl8pPr>
            <a:lvl9pPr marL="18288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Arial" pitchFamily="34" charset="0"/>
              </a:defRPr>
            </a:lvl9pPr>
          </a:lstStyle>
          <a:p>
            <a:r>
              <a:rPr lang="en-US" dirty="0" smtClean="0"/>
              <a:t>BACKUP SLIDES</a:t>
            </a:r>
          </a:p>
        </p:txBody>
      </p:sp>
      <p:pic>
        <p:nvPicPr>
          <p:cNvPr id="8" name="Picture 10" descr="2011-10-04_logoHiLumi561px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447800" cy="699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203" y="191554"/>
            <a:ext cx="472997" cy="621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372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7" y="231775"/>
            <a:ext cx="8410574" cy="619125"/>
          </a:xfrm>
        </p:spPr>
        <p:txBody>
          <a:bodyPr/>
          <a:lstStyle/>
          <a:p>
            <a:r>
              <a:rPr lang="en-US" altLang="en-US" dirty="0" smtClean="0"/>
              <a:t>FNAL Magnet R&amp;D Proposal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741" y="1066800"/>
            <a:ext cx="6901107" cy="518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3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7" y="231775"/>
            <a:ext cx="8410574" cy="619125"/>
          </a:xfrm>
        </p:spPr>
        <p:txBody>
          <a:bodyPr/>
          <a:lstStyle/>
          <a:p>
            <a:r>
              <a:rPr lang="en-US" altLang="en-US" dirty="0" smtClean="0"/>
              <a:t>FNAL Magnet R&amp;D Proposal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6952708" cy="51488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06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7" y="231775"/>
            <a:ext cx="8410574" cy="619125"/>
          </a:xfrm>
        </p:spPr>
        <p:txBody>
          <a:bodyPr/>
          <a:lstStyle/>
          <a:p>
            <a:r>
              <a:rPr lang="en-US" altLang="en-US" dirty="0" smtClean="0"/>
              <a:t>FNAL Magnet R&amp;D Proposal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060764"/>
            <a:ext cx="6918779" cy="5187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18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199" y="231775"/>
            <a:ext cx="8305801" cy="619125"/>
          </a:xfrm>
        </p:spPr>
        <p:txBody>
          <a:bodyPr/>
          <a:lstStyle/>
          <a:p>
            <a:r>
              <a:rPr lang="en-US" altLang="en-US" dirty="0" smtClean="0"/>
              <a:t>P5 Guidance on Future Circular Colliders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9101" y="1828800"/>
            <a:ext cx="83438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Recommendation </a:t>
            </a:r>
            <a:r>
              <a:rPr lang="en-US" sz="2000" dirty="0"/>
              <a:t>#24: Participate in global conceptual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design studies and critical path R&amp;D for future very high-energy proton-proton colliders</a:t>
            </a:r>
            <a:r>
              <a:rPr lang="en-US" sz="2000" dirty="0"/>
              <a:t>. Continue to play a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leadership role in superconducting magnet technology </a:t>
            </a:r>
            <a:r>
              <a:rPr lang="en-US" sz="2000" dirty="0"/>
              <a:t>focused on the dual goals of </a:t>
            </a:r>
            <a:r>
              <a:rPr lang="en-US" sz="2000" dirty="0">
                <a:solidFill>
                  <a:srgbClr val="0033CC"/>
                </a:solidFill>
              </a:rPr>
              <a:t>increasing performance and decreasing costs</a:t>
            </a:r>
            <a:r>
              <a:rPr lang="en-US" sz="2000" dirty="0" smtClean="0"/>
              <a:t>.</a:t>
            </a:r>
          </a:p>
          <a:p>
            <a:endParaRPr lang="en-US" sz="1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Recommendation </a:t>
            </a:r>
            <a:r>
              <a:rPr lang="en-US" sz="2000" dirty="0"/>
              <a:t>26: Pursue accelerator R&amp;D with high priority at levels consistent with budget constraints. Align the present R&amp;D program with the P5 priorities and long-term vision, with an appropriate balance among general R&amp;D, directed R&amp;D, and accelerator test facilities and among short-, medium-, and long-term efforts. Focus on outcomes and capabilities that will dramatically improve cost effectiveness for mid-term and far-term accelerators</a:t>
            </a:r>
            <a:r>
              <a:rPr lang="en-US" sz="2000" dirty="0" smtClean="0"/>
              <a:t>.</a:t>
            </a:r>
          </a:p>
          <a:p>
            <a:endParaRPr lang="en-US" sz="1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HEPAP subcommittee on accelerator R&amp;D </a:t>
            </a:r>
            <a:r>
              <a:rPr lang="en-US" sz="2000" dirty="0"/>
              <a:t>will provide detailed guidance on the implementation of accelerator R&amp;D aligned with P5 priorities.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7578" y="1066800"/>
            <a:ext cx="79544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From the Particle </a:t>
            </a:r>
            <a:r>
              <a:rPr lang="en-US" sz="2000" dirty="0"/>
              <a:t>Physics Project Prioritization Panel (P5) </a:t>
            </a:r>
            <a:r>
              <a:rPr lang="en-US" sz="2000" dirty="0" smtClean="0"/>
              <a:t>May 2014 Report</a:t>
            </a:r>
            <a:endParaRPr lang="en-US" sz="2000" dirty="0"/>
          </a:p>
          <a:p>
            <a:r>
              <a:rPr lang="en-US" sz="2000" i="1" dirty="0" smtClean="0"/>
              <a:t>“Strategic </a:t>
            </a:r>
            <a:r>
              <a:rPr lang="en-US" sz="2000" i="1" dirty="0"/>
              <a:t>Plan for U.S. Particle Physics in the Global </a:t>
            </a:r>
            <a:r>
              <a:rPr lang="en-US" sz="2000" i="1" dirty="0" smtClean="0"/>
              <a:t>Context”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139310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7" y="231775"/>
            <a:ext cx="8410574" cy="619125"/>
          </a:xfrm>
        </p:spPr>
        <p:txBody>
          <a:bodyPr/>
          <a:lstStyle/>
          <a:p>
            <a:r>
              <a:rPr lang="en-US" altLang="en-US" dirty="0" smtClean="0"/>
              <a:t>LBNL Magnet R&amp;D Proposal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52550"/>
            <a:ext cx="6223000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01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7" y="231775"/>
            <a:ext cx="8410574" cy="619125"/>
          </a:xfrm>
        </p:spPr>
        <p:txBody>
          <a:bodyPr/>
          <a:lstStyle/>
          <a:p>
            <a:r>
              <a:rPr lang="en-US" altLang="en-US" dirty="0" smtClean="0"/>
              <a:t>LBNL Magnet R&amp;D Proposal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778" y="1119716"/>
            <a:ext cx="6736645" cy="5052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789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7" y="231775"/>
            <a:ext cx="8410574" cy="619125"/>
          </a:xfrm>
        </p:spPr>
        <p:txBody>
          <a:bodyPr/>
          <a:lstStyle/>
          <a:p>
            <a:r>
              <a:rPr lang="en-US" altLang="en-US" dirty="0" smtClean="0"/>
              <a:t>LBNL Magnet R&amp;D Proposal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95400"/>
            <a:ext cx="6191956" cy="4643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689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7" y="231775"/>
            <a:ext cx="8410574" cy="619125"/>
          </a:xfrm>
        </p:spPr>
        <p:txBody>
          <a:bodyPr/>
          <a:lstStyle/>
          <a:p>
            <a:r>
              <a:rPr lang="en-US" altLang="en-US" dirty="0" smtClean="0"/>
              <a:t>BNL Magnet R&amp;D Proposal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066800"/>
            <a:ext cx="6743700" cy="5106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779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7" y="231775"/>
            <a:ext cx="8410574" cy="619125"/>
          </a:xfrm>
        </p:spPr>
        <p:txBody>
          <a:bodyPr/>
          <a:lstStyle/>
          <a:p>
            <a:r>
              <a:rPr lang="en-US" altLang="en-US" dirty="0" smtClean="0"/>
              <a:t>BNL Magnet R&amp;D Proposal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232" y="990600"/>
            <a:ext cx="7043738" cy="5263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204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7" y="231775"/>
            <a:ext cx="8410574" cy="619125"/>
          </a:xfrm>
        </p:spPr>
        <p:txBody>
          <a:bodyPr/>
          <a:lstStyle/>
          <a:p>
            <a:r>
              <a:rPr lang="en-US" altLang="en-US" dirty="0" smtClean="0"/>
              <a:t>BNL Magnet R&amp;D Proposal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070331"/>
            <a:ext cx="7048500" cy="52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626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1" y="144282"/>
            <a:ext cx="7848600" cy="619125"/>
          </a:xfrm>
        </p:spPr>
        <p:txBody>
          <a:bodyPr/>
          <a:lstStyle/>
          <a:p>
            <a:r>
              <a:rPr lang="en-US" altLang="en-US" dirty="0" smtClean="0"/>
              <a:t>Accelerator R&amp;D Sub-Panel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228600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86400" y="990600"/>
            <a:ext cx="3314700" cy="51398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Members</a:t>
            </a:r>
            <a:r>
              <a:rPr lang="en-US" sz="1600" dirty="0" smtClean="0"/>
              <a:t>:</a:t>
            </a:r>
          </a:p>
          <a:p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Bill Barletta (</a:t>
            </a:r>
            <a:r>
              <a:rPr lang="en-US" sz="1600" dirty="0" smtClean="0"/>
              <a:t>MIT)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Ilan</a:t>
            </a:r>
            <a:r>
              <a:rPr lang="en-US" sz="1600" dirty="0" smtClean="0"/>
              <a:t> </a:t>
            </a:r>
            <a:r>
              <a:rPr lang="en-US" sz="1600" dirty="0"/>
              <a:t>Ben-</a:t>
            </a:r>
            <a:r>
              <a:rPr lang="en-US" sz="1600" dirty="0" err="1"/>
              <a:t>Zvi</a:t>
            </a:r>
            <a:r>
              <a:rPr lang="en-US" sz="1600" dirty="0"/>
              <a:t> (</a:t>
            </a:r>
            <a:r>
              <a:rPr lang="en-US" sz="1600" dirty="0" smtClean="0"/>
              <a:t>BNL, </a:t>
            </a:r>
            <a:r>
              <a:rPr lang="en-US" sz="1600" dirty="0" err="1" smtClean="0"/>
              <a:t>Stonybrook</a:t>
            </a:r>
            <a:r>
              <a:rPr lang="en-US" sz="1600" dirty="0" smtClean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Marty </a:t>
            </a:r>
            <a:r>
              <a:rPr lang="en-US" sz="1600" dirty="0" err="1"/>
              <a:t>Breidenbach</a:t>
            </a:r>
            <a:r>
              <a:rPr lang="en-US" sz="1600" dirty="0"/>
              <a:t> (</a:t>
            </a:r>
            <a:r>
              <a:rPr lang="en-US" sz="1600" dirty="0" smtClean="0"/>
              <a:t>SLAC)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Oliver </a:t>
            </a:r>
            <a:r>
              <a:rPr lang="en-US" sz="1600" dirty="0" err="1"/>
              <a:t>Bruning</a:t>
            </a:r>
            <a:r>
              <a:rPr lang="en-US" sz="1600" dirty="0"/>
              <a:t> (</a:t>
            </a:r>
            <a:r>
              <a:rPr lang="en-US" sz="1600" dirty="0" smtClean="0"/>
              <a:t>CERN)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Bruce </a:t>
            </a:r>
            <a:r>
              <a:rPr lang="en-US" sz="1600" dirty="0" err="1"/>
              <a:t>Carlsten</a:t>
            </a:r>
            <a:r>
              <a:rPr lang="en-US" sz="1600" dirty="0"/>
              <a:t> (Los </a:t>
            </a:r>
            <a:r>
              <a:rPr lang="en-US" sz="1600" dirty="0" smtClean="0"/>
              <a:t>Alamos)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Roger </a:t>
            </a:r>
            <a:r>
              <a:rPr lang="en-US" sz="1600" dirty="0"/>
              <a:t>Dixon (Fermilab</a:t>
            </a:r>
            <a:r>
              <a:rPr lang="en-US" sz="1600" dirty="0" smtClean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Steve </a:t>
            </a:r>
            <a:r>
              <a:rPr lang="en-US" sz="1600" dirty="0"/>
              <a:t>Gourlay (</a:t>
            </a:r>
            <a:r>
              <a:rPr lang="en-US" sz="1600" dirty="0" smtClean="0"/>
              <a:t>LBNL)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Don </a:t>
            </a:r>
            <a:r>
              <a:rPr lang="en-US" sz="1600" dirty="0" err="1" smtClean="0"/>
              <a:t>Hartill</a:t>
            </a:r>
            <a:r>
              <a:rPr lang="en-US" sz="1600" dirty="0" smtClean="0"/>
              <a:t>, </a:t>
            </a:r>
            <a:r>
              <a:rPr lang="en-US" sz="1600" u="sng" dirty="0" smtClean="0"/>
              <a:t>Chair</a:t>
            </a:r>
            <a:r>
              <a:rPr lang="en-US" sz="1600" dirty="0" smtClean="0"/>
              <a:t> </a:t>
            </a:r>
            <a:r>
              <a:rPr lang="en-US" sz="1600" dirty="0"/>
              <a:t>(</a:t>
            </a:r>
            <a:r>
              <a:rPr lang="en-US" sz="1600" dirty="0" smtClean="0"/>
              <a:t>Cornell)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Georg </a:t>
            </a:r>
            <a:r>
              <a:rPr lang="en-US" sz="1600" dirty="0" err="1"/>
              <a:t>Hoffstaetter</a:t>
            </a:r>
            <a:r>
              <a:rPr lang="en-US" sz="1600" dirty="0"/>
              <a:t> (Cornell</a:t>
            </a:r>
            <a:r>
              <a:rPr lang="en-US" sz="1600" dirty="0" smtClean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Zhirong</a:t>
            </a:r>
            <a:r>
              <a:rPr lang="en-US" sz="1600" dirty="0" smtClean="0"/>
              <a:t> </a:t>
            </a:r>
            <a:r>
              <a:rPr lang="en-US" sz="1600" dirty="0"/>
              <a:t>Huang (</a:t>
            </a:r>
            <a:r>
              <a:rPr lang="en-US" sz="1600" dirty="0" smtClean="0"/>
              <a:t>SLAC)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Tadashi </a:t>
            </a:r>
            <a:r>
              <a:rPr lang="en-US" sz="1600" dirty="0" err="1"/>
              <a:t>Koseki</a:t>
            </a:r>
            <a:r>
              <a:rPr lang="en-US" sz="1600" dirty="0"/>
              <a:t> (</a:t>
            </a:r>
            <a:r>
              <a:rPr lang="en-US" sz="1600" dirty="0" smtClean="0"/>
              <a:t>KEK/J-PARC)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Geoff </a:t>
            </a:r>
            <a:r>
              <a:rPr lang="en-US" sz="1600" dirty="0" err="1"/>
              <a:t>Krafft</a:t>
            </a:r>
            <a:r>
              <a:rPr lang="en-US" sz="1600" dirty="0"/>
              <a:t> (</a:t>
            </a:r>
            <a:r>
              <a:rPr lang="en-US" sz="1600" dirty="0" smtClean="0"/>
              <a:t>JLAB)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Andy </a:t>
            </a:r>
            <a:r>
              <a:rPr lang="en-US" sz="1600" dirty="0"/>
              <a:t>Lankford (</a:t>
            </a:r>
            <a:r>
              <a:rPr lang="en-US" sz="1600" dirty="0" smtClean="0"/>
              <a:t>UC Irvine)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Lia </a:t>
            </a:r>
            <a:r>
              <a:rPr lang="en-US" sz="1600" dirty="0" err="1"/>
              <a:t>Merminga</a:t>
            </a:r>
            <a:r>
              <a:rPr lang="en-US" sz="1600" dirty="0"/>
              <a:t> (</a:t>
            </a:r>
            <a:r>
              <a:rPr lang="en-US" sz="1600" dirty="0" err="1" smtClean="0"/>
              <a:t>Triumf</a:t>
            </a:r>
            <a:r>
              <a:rPr lang="en-US" sz="1600" dirty="0" smtClean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Jamie </a:t>
            </a:r>
            <a:r>
              <a:rPr lang="en-US" sz="1600" dirty="0" err="1"/>
              <a:t>Rosenzweig</a:t>
            </a:r>
            <a:r>
              <a:rPr lang="en-US" sz="1600" dirty="0"/>
              <a:t> (</a:t>
            </a:r>
            <a:r>
              <a:rPr lang="en-US" sz="1600" dirty="0" smtClean="0"/>
              <a:t>UCLA)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Mike </a:t>
            </a:r>
            <a:r>
              <a:rPr lang="en-US" sz="1600" dirty="0" err="1"/>
              <a:t>Syphers</a:t>
            </a:r>
            <a:r>
              <a:rPr lang="en-US" sz="1600" dirty="0"/>
              <a:t> (</a:t>
            </a:r>
            <a:r>
              <a:rPr lang="en-US" sz="1600" dirty="0" smtClean="0"/>
              <a:t>MSU)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Bob </a:t>
            </a:r>
            <a:r>
              <a:rPr lang="en-US" sz="1600" dirty="0" err="1"/>
              <a:t>Tschirhart</a:t>
            </a:r>
            <a:r>
              <a:rPr lang="en-US" sz="1600" dirty="0"/>
              <a:t> (Fermilab</a:t>
            </a:r>
            <a:r>
              <a:rPr lang="en-US" sz="1600" dirty="0" smtClean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Rik</a:t>
            </a:r>
            <a:r>
              <a:rPr lang="en-US" sz="1600" dirty="0" smtClean="0"/>
              <a:t> </a:t>
            </a:r>
            <a:r>
              <a:rPr lang="en-US" sz="1600" dirty="0"/>
              <a:t>Yoshida (Argonne</a:t>
            </a:r>
            <a:r>
              <a:rPr lang="en-US" sz="1600" dirty="0" smtClean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Young-</a:t>
            </a:r>
            <a:r>
              <a:rPr lang="en-US" sz="1600" dirty="0" err="1" smtClean="0"/>
              <a:t>Kee</a:t>
            </a:r>
            <a:r>
              <a:rPr lang="en-US" sz="1600" dirty="0" smtClean="0"/>
              <a:t> </a:t>
            </a:r>
            <a:r>
              <a:rPr lang="en-US" sz="1600" dirty="0"/>
              <a:t>Kim (</a:t>
            </a:r>
            <a:r>
              <a:rPr lang="en-US" sz="1600" dirty="0" smtClean="0"/>
              <a:t>Univ. Chicago)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3267" y="990600"/>
            <a:ext cx="5020733" cy="243143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Charge (June)</a:t>
            </a:r>
            <a:r>
              <a:rPr lang="en-US" sz="1600" dirty="0" smtClean="0"/>
              <a:t>: provide input on </a:t>
            </a:r>
          </a:p>
          <a:p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33CC"/>
                </a:solidFill>
              </a:rPr>
              <a:t>Appropriate</a:t>
            </a:r>
            <a:r>
              <a:rPr lang="en-US" sz="1600" dirty="0" smtClean="0"/>
              <a:t> </a:t>
            </a:r>
            <a:r>
              <a:rPr lang="en-US" sz="1600" dirty="0">
                <a:solidFill>
                  <a:srgbClr val="0033CC"/>
                </a:solidFill>
              </a:rPr>
              <a:t>goals </a:t>
            </a:r>
            <a:r>
              <a:rPr lang="en-US" sz="1600" dirty="0"/>
              <a:t>for medium- and long-term </a:t>
            </a:r>
            <a:r>
              <a:rPr lang="en-US" sz="1600" dirty="0" smtClean="0"/>
              <a:t>R&amp;D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33CC"/>
                </a:solidFill>
              </a:rPr>
              <a:t>S</a:t>
            </a:r>
            <a:r>
              <a:rPr lang="en-US" sz="1600" dirty="0" smtClean="0">
                <a:solidFill>
                  <a:srgbClr val="0033CC"/>
                </a:solidFill>
              </a:rPr>
              <a:t>cope </a:t>
            </a:r>
            <a:r>
              <a:rPr lang="en-US" sz="1600" dirty="0">
                <a:solidFill>
                  <a:srgbClr val="0033CC"/>
                </a:solidFill>
              </a:rPr>
              <a:t>of the current </a:t>
            </a:r>
            <a:r>
              <a:rPr lang="en-US" sz="1600" dirty="0" smtClean="0">
                <a:solidFill>
                  <a:srgbClr val="0033CC"/>
                </a:solidFill>
              </a:rPr>
              <a:t>effort </a:t>
            </a:r>
            <a:r>
              <a:rPr lang="en-US" sz="1600" dirty="0" smtClean="0"/>
              <a:t>and its alignment with goals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33CC"/>
                </a:solidFill>
              </a:rPr>
              <a:t>Requirements/impediments</a:t>
            </a:r>
            <a:r>
              <a:rPr lang="en-US" sz="1600" dirty="0" smtClean="0"/>
              <a:t> related to resources</a:t>
            </a:r>
            <a:r>
              <a:rPr lang="en-US" sz="1600" dirty="0"/>
              <a:t>, management, </a:t>
            </a:r>
            <a:r>
              <a:rPr lang="en-US" sz="1600" dirty="0" smtClean="0"/>
              <a:t>expertise and infrastructure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Assess if </a:t>
            </a:r>
            <a:r>
              <a:rPr lang="en-US" sz="1600" dirty="0">
                <a:solidFill>
                  <a:srgbClr val="0033CC"/>
                </a:solidFill>
              </a:rPr>
              <a:t>training</a:t>
            </a:r>
            <a:r>
              <a:rPr lang="en-US" sz="1600" dirty="0"/>
              <a:t> of accelerator scientists and </a:t>
            </a:r>
            <a:r>
              <a:rPr lang="en-US" sz="1600" dirty="0" smtClean="0"/>
              <a:t>engineers is adequately addressed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How to maintain an </a:t>
            </a:r>
            <a:r>
              <a:rPr lang="en-US" sz="1600" dirty="0" smtClean="0">
                <a:solidFill>
                  <a:srgbClr val="0033CC"/>
                </a:solidFill>
              </a:rPr>
              <a:t>appropriate balance </a:t>
            </a:r>
            <a:r>
              <a:rPr lang="en-US" sz="1600" dirty="0" smtClean="0"/>
              <a:t>for the program in different budget scenarios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1" y="3577468"/>
            <a:ext cx="5029200" cy="14465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Community input (August-September)</a:t>
            </a:r>
            <a:r>
              <a:rPr lang="en-US" sz="1600" dirty="0" smtClean="0"/>
              <a:t>: </a:t>
            </a:r>
          </a:p>
          <a:p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Meetings at </a:t>
            </a:r>
            <a:r>
              <a:rPr lang="en-US" sz="1600" dirty="0" smtClean="0">
                <a:solidFill>
                  <a:srgbClr val="0033CC"/>
                </a:solidFill>
              </a:rPr>
              <a:t>BNL (energy frontier), </a:t>
            </a:r>
            <a:r>
              <a:rPr lang="en-US" sz="1600" dirty="0" smtClean="0"/>
              <a:t>FNAL, SLAC/LBNL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Public submissions through the website: </a:t>
            </a:r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www.usparticlephysics.org/p5/ards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5167291"/>
            <a:ext cx="5029200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Next phase:</a:t>
            </a:r>
            <a:r>
              <a:rPr lang="en-US" sz="1600" dirty="0" smtClean="0"/>
              <a:t> discussions and deliberations:</a:t>
            </a:r>
          </a:p>
          <a:p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Sub-panel meetings and teleconferences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Reporting</a:t>
            </a:r>
          </a:p>
        </p:txBody>
      </p:sp>
    </p:spTree>
    <p:extLst>
      <p:ext uri="{BB962C8B-B14F-4D97-AF65-F5344CB8AC3E}">
        <p14:creationId xmlns:p14="http://schemas.microsoft.com/office/powerpoint/2010/main" val="112442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10601" cy="619125"/>
          </a:xfrm>
        </p:spPr>
        <p:txBody>
          <a:bodyPr/>
          <a:lstStyle/>
          <a:p>
            <a:r>
              <a:rPr lang="en-US" altLang="en-US" dirty="0"/>
              <a:t>P</a:t>
            </a:r>
            <a:r>
              <a:rPr lang="en-US" altLang="en-US" dirty="0" smtClean="0"/>
              <a:t>rogram elements under discussion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2" y="1058333"/>
            <a:ext cx="6072838" cy="5314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sz="2000" u="sng" dirty="0" smtClean="0"/>
              <a:t>Accelerator design and performance optimization</a:t>
            </a:r>
          </a:p>
          <a:p>
            <a:pPr>
              <a:spcAft>
                <a:spcPts val="200"/>
              </a:spcAft>
            </a:pPr>
            <a:endParaRPr lang="en-US" sz="800" dirty="0" smtClean="0"/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Strong US expertise in critical areas </a:t>
            </a: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Building on previous US studies (e.g. VLHC)</a:t>
            </a: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Guidance/support </a:t>
            </a:r>
            <a:r>
              <a:rPr lang="en-US" sz="2000" dirty="0"/>
              <a:t>to </a:t>
            </a:r>
            <a:r>
              <a:rPr lang="en-US" sz="2000" dirty="0" smtClean="0"/>
              <a:t>magnet R&amp;D (LARP example)</a:t>
            </a: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</a:t>
            </a:r>
            <a:r>
              <a:rPr lang="en-US" sz="2000" dirty="0" smtClean="0"/>
              <a:t>resentations on  specific studies on Saturday:</a:t>
            </a:r>
          </a:p>
          <a:p>
            <a:pPr marL="742950" lvl="2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FCC-pp: 	Mike </a:t>
            </a:r>
            <a:r>
              <a:rPr lang="en-US" sz="2000" dirty="0" err="1" smtClean="0"/>
              <a:t>Syphers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</a:p>
          <a:p>
            <a:pPr marL="742950" lvl="2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FCC-</a:t>
            </a:r>
            <a:r>
              <a:rPr lang="en-US" sz="2000" dirty="0" err="1" smtClean="0"/>
              <a:t>ee</a:t>
            </a:r>
            <a:r>
              <a:rPr lang="en-US" sz="2000" dirty="0"/>
              <a:t>:</a:t>
            </a:r>
            <a:r>
              <a:rPr lang="en-US" sz="2000" dirty="0" smtClean="0"/>
              <a:t> 	Uli Wienands</a:t>
            </a:r>
          </a:p>
          <a:p>
            <a:pPr marL="7429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CEPC/</a:t>
            </a:r>
            <a:r>
              <a:rPr lang="en-US" sz="2000" dirty="0" err="1" smtClean="0"/>
              <a:t>SppC</a:t>
            </a:r>
            <a:r>
              <a:rPr lang="en-US" sz="2000" dirty="0" smtClean="0"/>
              <a:t>: </a:t>
            </a:r>
            <a:r>
              <a:rPr lang="en-US" sz="2000" dirty="0" err="1" smtClean="0"/>
              <a:t>Weiren</a:t>
            </a:r>
            <a:r>
              <a:rPr lang="en-US" sz="2000" dirty="0" smtClean="0"/>
              <a:t> Chou </a:t>
            </a:r>
          </a:p>
          <a:p>
            <a:pPr>
              <a:spcAft>
                <a:spcPts val="200"/>
              </a:spcAft>
            </a:pPr>
            <a:endParaRPr lang="en-US" sz="2000" dirty="0"/>
          </a:p>
          <a:p>
            <a:pPr>
              <a:spcAft>
                <a:spcPts val="200"/>
              </a:spcAft>
            </a:pPr>
            <a:r>
              <a:rPr lang="en-US" sz="2000" u="sng" dirty="0" smtClean="0"/>
              <a:t>Accelerator technology</a:t>
            </a:r>
            <a:endParaRPr lang="en-US" sz="2000" u="sng" dirty="0"/>
          </a:p>
          <a:p>
            <a:pPr>
              <a:spcAft>
                <a:spcPts val="200"/>
              </a:spcAft>
            </a:pPr>
            <a:endParaRPr lang="en-US" sz="800" dirty="0"/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Superconducting magnets: most </a:t>
            </a:r>
            <a:r>
              <a:rPr lang="en-US" sz="2000" dirty="0"/>
              <a:t>critical component for the high energy pp colliders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High priority to cost reduction, consistent with </a:t>
            </a:r>
            <a:r>
              <a:rPr lang="en-US" sz="2000" dirty="0" smtClean="0"/>
              <a:t>P5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</a:t>
            </a:r>
            <a:r>
              <a:rPr lang="en-US" sz="2000" dirty="0" smtClean="0"/>
              <a:t>xploit synergies </a:t>
            </a:r>
            <a:r>
              <a:rPr lang="en-US" sz="2000" dirty="0"/>
              <a:t>with other </a:t>
            </a:r>
            <a:r>
              <a:rPr lang="en-US" sz="2000" dirty="0" smtClean="0"/>
              <a:t>accelerator R&amp;D thrusts (e.g</a:t>
            </a:r>
            <a:r>
              <a:rPr lang="en-US" sz="2000" dirty="0"/>
              <a:t>. SCRF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6453839" y="3961959"/>
            <a:ext cx="2385361" cy="2402982"/>
            <a:chOff x="6377639" y="1174241"/>
            <a:chExt cx="2385361" cy="2402982"/>
          </a:xfrm>
        </p:grpSpPr>
        <p:pic>
          <p:nvPicPr>
            <p:cNvPr id="5" name="Picture 5" descr="hd2-2"/>
            <p:cNvPicPr>
              <a:picLocks noChangeAspect="1" noChangeArrowheads="1"/>
            </p:cNvPicPr>
            <p:nvPr/>
          </p:nvPicPr>
          <p:blipFill>
            <a:blip r:embed="rId3" cstate="print">
              <a:lum bright="-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24" b="3310"/>
            <a:stretch>
              <a:fillRect/>
            </a:stretch>
          </p:blipFill>
          <p:spPr bwMode="auto">
            <a:xfrm>
              <a:off x="6578602" y="1174241"/>
              <a:ext cx="2025628" cy="1856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6377639" y="3023225"/>
              <a:ext cx="238536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/>
                <a:t>HD2: highest bore field in accelerator dipole (13.8 T)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826" y="1066800"/>
            <a:ext cx="2125134" cy="2228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572872" y="3296247"/>
            <a:ext cx="21505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Energy deposition studies for HL-LHC (MARS)</a:t>
            </a: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235" y="2832847"/>
            <a:ext cx="206393" cy="21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S64GLS\Desktop\LBNL-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582" y="5580709"/>
            <a:ext cx="361806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95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763000" cy="619125"/>
          </a:xfrm>
        </p:spPr>
        <p:txBody>
          <a:bodyPr/>
          <a:lstStyle/>
          <a:p>
            <a:r>
              <a:rPr lang="en-US" altLang="en-US" dirty="0" smtClean="0"/>
              <a:t>Considerations on High Energy pp Colliders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" y="965199"/>
            <a:ext cx="8525932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C</a:t>
            </a:r>
            <a:r>
              <a:rPr lang="en-US" sz="1800" dirty="0" smtClean="0"/>
              <a:t>ommunity input - using excerpts from V. </a:t>
            </a:r>
            <a:r>
              <a:rPr lang="en-US" sz="1800" dirty="0" err="1" smtClean="0"/>
              <a:t>Shiltsev’s</a:t>
            </a:r>
            <a:r>
              <a:rPr lang="en-US" sz="1800" dirty="0" smtClean="0"/>
              <a:t> presentation at the BNL meeting, but similar considerations were made in other ARD sub-panel presentations and submissions</a:t>
            </a:r>
          </a:p>
          <a:p>
            <a:endParaRPr lang="en-US" sz="4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u="sng" dirty="0" smtClean="0"/>
              <a:t>Overarching R&amp;D goals</a:t>
            </a:r>
            <a:r>
              <a:rPr lang="en-US" sz="1800" dirty="0" smtClean="0"/>
              <a:t>: address feasibility of acceptable cost, better understand the </a:t>
            </a:r>
            <a:r>
              <a:rPr lang="en-US" sz="1800" dirty="0" smtClean="0">
                <a:solidFill>
                  <a:srgbClr val="0033CC"/>
                </a:solidFill>
              </a:rPr>
              <a:t>performance reach</a:t>
            </a:r>
            <a:r>
              <a:rPr lang="en-US" sz="1800" dirty="0" smtClean="0"/>
              <a:t>, explore </a:t>
            </a:r>
            <a:r>
              <a:rPr lang="en-US" sz="1800" dirty="0" smtClean="0">
                <a:solidFill>
                  <a:srgbClr val="0033CC"/>
                </a:solidFill>
              </a:rPr>
              <a:t>cost/performance trade-offs</a:t>
            </a:r>
          </a:p>
          <a:p>
            <a:pPr>
              <a:spcAft>
                <a:spcPts val="200"/>
              </a:spcAft>
            </a:pPr>
            <a:endParaRPr lang="en-US" sz="400" dirty="0" smtClean="0">
              <a:solidFill>
                <a:srgbClr val="0033CC"/>
              </a:solidFill>
            </a:endParaRP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R&amp;D goal #1: </a:t>
            </a:r>
            <a:r>
              <a:rPr lang="en-US" sz="1800" b="1" dirty="0"/>
              <a:t>S</a:t>
            </a:r>
            <a:r>
              <a:rPr lang="en-US" sz="1800" b="1" dirty="0" smtClean="0"/>
              <a:t>uperconducting Magnets</a:t>
            </a:r>
          </a:p>
          <a:p>
            <a:pPr>
              <a:spcAft>
                <a:spcPts val="200"/>
              </a:spcAft>
            </a:pPr>
            <a:r>
              <a:rPr lang="en-US" sz="400" dirty="0" smtClean="0"/>
              <a:t> </a:t>
            </a:r>
            <a:endParaRPr lang="en-US" sz="400" dirty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33CC"/>
                </a:solidFill>
              </a:rPr>
              <a:t>M</a:t>
            </a:r>
            <a:r>
              <a:rPr lang="en-US" sz="1800" dirty="0" smtClean="0">
                <a:solidFill>
                  <a:srgbClr val="0033CC"/>
                </a:solidFill>
              </a:rPr>
              <a:t>ost </a:t>
            </a:r>
            <a:r>
              <a:rPr lang="en-US" sz="1800" dirty="0">
                <a:solidFill>
                  <a:srgbClr val="0033CC"/>
                </a:solidFill>
              </a:rPr>
              <a:t>suitable for the US: world-leading expertise in SC magnets R&amp;D and construction, synergy with LARP &amp; </a:t>
            </a:r>
            <a:r>
              <a:rPr lang="en-US" sz="1800" dirty="0" smtClean="0">
                <a:solidFill>
                  <a:srgbClr val="0033CC"/>
                </a:solidFill>
              </a:rPr>
              <a:t>HL-LHC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Program </a:t>
            </a:r>
            <a:r>
              <a:rPr lang="en-US" sz="1800" dirty="0" smtClean="0"/>
              <a:t>should </a:t>
            </a:r>
            <a:r>
              <a:rPr lang="en-US" sz="1800" dirty="0"/>
              <a:t>be </a:t>
            </a:r>
            <a:r>
              <a:rPr lang="en-US" sz="1800" i="1" dirty="0"/>
              <a:t>focused on the substantial reduction of the magnet cost </a:t>
            </a:r>
            <a:r>
              <a:rPr lang="en-US" sz="1800" dirty="0"/>
              <a:t>and performance </a:t>
            </a:r>
            <a:r>
              <a:rPr lang="en-US" sz="1800" dirty="0" smtClean="0"/>
              <a:t>optimization: 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In </a:t>
            </a:r>
            <a:r>
              <a:rPr lang="en-US" sz="1800" dirty="0" smtClean="0">
                <a:solidFill>
                  <a:srgbClr val="0033CC"/>
                </a:solidFill>
              </a:rPr>
              <a:t>close coordination </a:t>
            </a:r>
            <a:r>
              <a:rPr lang="en-US" sz="1800" dirty="0">
                <a:solidFill>
                  <a:srgbClr val="0033CC"/>
                </a:solidFill>
              </a:rPr>
              <a:t>with the accelerator design teams </a:t>
            </a:r>
            <a:r>
              <a:rPr lang="en-US" sz="1800" dirty="0"/>
              <a:t>(to understand the specs) as well as with </a:t>
            </a:r>
            <a:r>
              <a:rPr lang="en-US" sz="1800" dirty="0">
                <a:solidFill>
                  <a:srgbClr val="0033CC"/>
                </a:solidFill>
              </a:rPr>
              <a:t>magnet design and development partners </a:t>
            </a:r>
            <a:r>
              <a:rPr lang="en-US" sz="1800" dirty="0"/>
              <a:t>(to avoid </a:t>
            </a:r>
            <a:r>
              <a:rPr lang="en-US" sz="1800" dirty="0" smtClean="0"/>
              <a:t>duplications)</a:t>
            </a:r>
          </a:p>
          <a:p>
            <a:pPr>
              <a:spcAft>
                <a:spcPts val="200"/>
              </a:spcAft>
            </a:pPr>
            <a:endParaRPr lang="en-US" sz="4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R&amp;D Goal #2: </a:t>
            </a:r>
            <a:r>
              <a:rPr lang="en-US" sz="1800" b="1" dirty="0" smtClean="0"/>
              <a:t>Performance and Design</a:t>
            </a:r>
          </a:p>
          <a:p>
            <a:pPr>
              <a:spcAft>
                <a:spcPts val="200"/>
              </a:spcAft>
            </a:pPr>
            <a:endParaRPr lang="en-US" sz="400" dirty="0" smtClean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Launch </a:t>
            </a:r>
            <a:r>
              <a:rPr lang="en-US" sz="1800" dirty="0">
                <a:solidFill>
                  <a:srgbClr val="0033CC"/>
                </a:solidFill>
              </a:rPr>
              <a:t>limited scope long-term research on selected topics</a:t>
            </a:r>
            <a:r>
              <a:rPr lang="en-US" sz="1800" dirty="0"/>
              <a:t> of importance for optimization of the most cost-effective machine </a:t>
            </a:r>
            <a:r>
              <a:rPr lang="en-US" sz="1800" dirty="0" smtClean="0"/>
              <a:t>design</a:t>
            </a:r>
            <a:endParaRPr lang="en-US" sz="1800" dirty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i="1" dirty="0"/>
              <a:t>In coordination with (much bigger) global design studies in Europe and </a:t>
            </a:r>
            <a:r>
              <a:rPr lang="en-US" sz="1800" i="1" dirty="0" smtClean="0"/>
              <a:t>Asia</a:t>
            </a:r>
            <a:endParaRPr lang="en-US" sz="1800" i="1" dirty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Assure the best benefits from </a:t>
            </a:r>
            <a:r>
              <a:rPr lang="en-US" sz="1800" dirty="0">
                <a:solidFill>
                  <a:srgbClr val="0033CC"/>
                </a:solidFill>
              </a:rPr>
              <a:t>synergies </a:t>
            </a:r>
            <a:r>
              <a:rPr lang="en-US" sz="1800" dirty="0" smtClean="0">
                <a:solidFill>
                  <a:srgbClr val="0033CC"/>
                </a:solidFill>
              </a:rPr>
              <a:t>with LARP, activities </a:t>
            </a:r>
            <a:r>
              <a:rPr lang="en-US" sz="1800" dirty="0">
                <a:solidFill>
                  <a:srgbClr val="0033CC"/>
                </a:solidFill>
              </a:rPr>
              <a:t>in Accelerator Science and Modeling thrust and R&amp;D Toward Multi-MW </a:t>
            </a:r>
            <a:r>
              <a:rPr lang="en-US" sz="1800" dirty="0" smtClean="0">
                <a:solidFill>
                  <a:srgbClr val="0033CC"/>
                </a:solidFill>
              </a:rPr>
              <a:t>Beams</a:t>
            </a:r>
          </a:p>
        </p:txBody>
      </p:sp>
    </p:spTree>
    <p:extLst>
      <p:ext uri="{BB962C8B-B14F-4D97-AF65-F5344CB8AC3E}">
        <p14:creationId xmlns:p14="http://schemas.microsoft.com/office/powerpoint/2010/main" val="52439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10601" cy="619125"/>
          </a:xfrm>
        </p:spPr>
        <p:txBody>
          <a:bodyPr/>
          <a:lstStyle/>
          <a:p>
            <a:r>
              <a:rPr lang="en-US" altLang="en-US" dirty="0" smtClean="0"/>
              <a:t>FCC-pp Collider Design Activities</a:t>
            </a:r>
            <a:endParaRPr lang="en-US" altLang="en-US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304801" y="838200"/>
            <a:ext cx="86106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1500" y="978074"/>
            <a:ext cx="8077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C</a:t>
            </a:r>
            <a:r>
              <a:rPr lang="en-US" sz="1800" dirty="0" smtClean="0"/>
              <a:t>riteria: address key technical challenges; synergy with past/ongoing projects (VLHC, LARP), and with other ARD thrust areas; </a:t>
            </a:r>
            <a:r>
              <a:rPr lang="en-US" sz="1800" dirty="0"/>
              <a:t>relevance to magnet </a:t>
            </a:r>
            <a:r>
              <a:rPr lang="en-US" sz="1800" dirty="0" smtClean="0"/>
              <a:t>R&amp;D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091556"/>
              </p:ext>
            </p:extLst>
          </p:nvPr>
        </p:nvGraphicFramePr>
        <p:xfrm>
          <a:off x="304800" y="1752600"/>
          <a:ext cx="8500534" cy="4114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50267"/>
                <a:gridCol w="4250267"/>
              </a:tblGrid>
              <a:tr h="320431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Potential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 areas for US contributions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Motivation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754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Coping</a:t>
                      </a:r>
                      <a:r>
                        <a:rPr lang="en-US" sz="1800" b="1" baseline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 with SR power: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28 W/m/aperture (x100 LHC) &amp; 4.8 MW total (330 x LHC) Collider design optimization, vacuum system technology.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Key challenge;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US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 Lab expertise (FNAL, SLAC) and facilities for SR tests (Cornell). VLHC studies and absorber R&amp;D; coupled to magnet aperture, layout.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754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Coping with ~100kW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 of </a:t>
                      </a:r>
                      <a:r>
                        <a:rPr lang="en-US" sz="1800" b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radiation</a:t>
                      </a:r>
                      <a:r>
                        <a:rPr lang="en-US" sz="1800" b="0" baseline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 load at each IP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 (~45 x LHC, 8 x HL-LHC) 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Extension of LARP IR optics studies; IR Quad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 R&amp;D; heat deposition calculations 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7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Instabilities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at injection energy, impedance and </a:t>
                      </a:r>
                      <a:r>
                        <a:rPr lang="en-US" sz="1800" b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feedback systems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Extension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 of LARP AP &amp; feedback system; coupled to magnet aperture, field quality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754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Beam</a:t>
                      </a:r>
                      <a:r>
                        <a:rPr lang="en-US" sz="1800" b="0" baseline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 stored energy and machine protection</a:t>
                      </a:r>
                      <a:endParaRPr lang="en-US" sz="1800" b="0" dirty="0">
                        <a:solidFill>
                          <a:srgbClr val="0033CC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Critical </a:t>
                      </a:r>
                      <a:r>
                        <a:rPr lang="en-US" sz="1800" b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issue potentially limiting beam current and luminosity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; collimator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 design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754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rgbClr val="0033CC"/>
                          </a:solidFill>
                          <a:latin typeface="Times" pitchFamily="18" charset="0"/>
                        </a:rPr>
                        <a:t>Electron cloud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effects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Critical issue;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" pitchFamily="18" charset="0"/>
                        </a:rPr>
                        <a:t>US expertise and synergy with other ARD thrusts and projects 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2378" y="5968652"/>
            <a:ext cx="8507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FCC-pp machine physics topics discussed in M. </a:t>
            </a:r>
            <a:r>
              <a:rPr lang="en-US" sz="1800" dirty="0" err="1" smtClean="0"/>
              <a:t>Syphers’s</a:t>
            </a:r>
            <a:r>
              <a:rPr lang="en-US" sz="1800" dirty="0" smtClean="0"/>
              <a:t> presentation, Saturday PM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9981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1" y="152400"/>
            <a:ext cx="8534399" cy="619125"/>
          </a:xfrm>
        </p:spPr>
        <p:txBody>
          <a:bodyPr/>
          <a:lstStyle/>
          <a:p>
            <a:r>
              <a:rPr lang="en-US" altLang="en-US" dirty="0" smtClean="0"/>
              <a:t>Improving Magnet Performance vs. Cost</a:t>
            </a:r>
            <a:endParaRPr lang="en-US" altLang="en-US" dirty="0"/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304800" y="838200"/>
            <a:ext cx="85344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" y="982133"/>
            <a:ext cx="8534400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00"/>
              </a:spcAft>
              <a:buFont typeface="+mj-lt"/>
              <a:buAutoNum type="arabicPeriod"/>
            </a:pPr>
            <a:r>
              <a:rPr lang="en-US" sz="1800" b="1" dirty="0" smtClean="0"/>
              <a:t>Superconductor development</a:t>
            </a:r>
          </a:p>
          <a:p>
            <a:pPr marL="914400" lvl="1" indent="-45720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Improvements in </a:t>
            </a:r>
            <a:r>
              <a:rPr lang="en-US" sz="1800" dirty="0" smtClean="0">
                <a:solidFill>
                  <a:srgbClr val="0033CC"/>
                </a:solidFill>
              </a:rPr>
              <a:t>fundamental properties </a:t>
            </a:r>
            <a:r>
              <a:rPr lang="en-US" sz="1800" dirty="0" smtClean="0"/>
              <a:t>(current density, stress limits)</a:t>
            </a:r>
          </a:p>
          <a:p>
            <a:pPr marL="914400" lvl="1" indent="-45720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Fabrication and processing (</a:t>
            </a:r>
            <a:r>
              <a:rPr lang="en-US" sz="1800" dirty="0" smtClean="0">
                <a:solidFill>
                  <a:srgbClr val="0033CC"/>
                </a:solidFill>
              </a:rPr>
              <a:t>production scale-up</a:t>
            </a:r>
            <a:r>
              <a:rPr lang="en-US" sz="1800" dirty="0" smtClean="0"/>
              <a:t>, cabling, insulation, reaction) </a:t>
            </a:r>
          </a:p>
          <a:p>
            <a:pPr marL="457200" indent="-457200">
              <a:spcAft>
                <a:spcPts val="100"/>
              </a:spcAft>
              <a:buFont typeface="+mj-lt"/>
              <a:buAutoNum type="arabicPeriod"/>
            </a:pPr>
            <a:r>
              <a:rPr lang="en-US" sz="1800" b="1" dirty="0" smtClean="0"/>
              <a:t>Magnet design specifications</a:t>
            </a:r>
          </a:p>
          <a:p>
            <a:pPr marL="914400" lvl="1" indent="-45720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Aperture: </a:t>
            </a:r>
            <a:r>
              <a:rPr lang="en-US" sz="1800" dirty="0" smtClean="0"/>
              <a:t>coil volume approximately </a:t>
            </a:r>
            <a:r>
              <a:rPr lang="en-US" sz="1800" dirty="0" smtClean="0">
                <a:solidFill>
                  <a:srgbClr val="0033CC"/>
                </a:solidFill>
              </a:rPr>
              <a:t>scales linearly </a:t>
            </a:r>
            <a:r>
              <a:rPr lang="en-US" sz="1800" dirty="0" smtClean="0"/>
              <a:t>in the range of interest</a:t>
            </a:r>
          </a:p>
          <a:p>
            <a:pPr marL="914400" lvl="1" indent="-45720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Field: </a:t>
            </a:r>
            <a:r>
              <a:rPr lang="en-US" sz="1800" dirty="0" smtClean="0"/>
              <a:t>rapid </a:t>
            </a:r>
            <a:r>
              <a:rPr lang="en-US" sz="1800" dirty="0" smtClean="0">
                <a:solidFill>
                  <a:srgbClr val="0033CC"/>
                </a:solidFill>
              </a:rPr>
              <a:t>increase of coil volume </a:t>
            </a:r>
            <a:r>
              <a:rPr lang="en-US" sz="1800" dirty="0" smtClean="0"/>
              <a:t>as </a:t>
            </a:r>
            <a:r>
              <a:rPr lang="en-US" sz="1800" dirty="0"/>
              <a:t>we approach the </a:t>
            </a:r>
            <a:r>
              <a:rPr lang="en-US" sz="1800" dirty="0" smtClean="0"/>
              <a:t>conductor limit </a:t>
            </a:r>
            <a:endParaRPr lang="en-US" sz="1800" dirty="0"/>
          </a:p>
          <a:p>
            <a:pPr lvl="2">
              <a:spcAft>
                <a:spcPts val="100"/>
              </a:spcAft>
            </a:pPr>
            <a:r>
              <a:rPr lang="en-US" sz="1800" dirty="0" smtClean="0"/>
              <a:t>- Still </a:t>
            </a:r>
            <a:r>
              <a:rPr lang="en-US" sz="1800" i="1" dirty="0" smtClean="0"/>
              <a:t>appropriate to push field in R&amp;D in order to shift the </a:t>
            </a:r>
            <a:r>
              <a:rPr lang="en-US" sz="1800" i="1" dirty="0"/>
              <a:t>cost </a:t>
            </a:r>
            <a:r>
              <a:rPr lang="en-US" sz="1800" i="1" dirty="0" smtClean="0"/>
              <a:t>optimum</a:t>
            </a:r>
          </a:p>
          <a:p>
            <a:pPr marL="457200" indent="-457200">
              <a:spcAft>
                <a:spcPts val="100"/>
              </a:spcAft>
              <a:buFont typeface="+mj-lt"/>
              <a:buAutoNum type="arabicPeriod"/>
            </a:pPr>
            <a:r>
              <a:rPr lang="en-US" sz="1800" b="1" dirty="0" smtClean="0"/>
              <a:t>Magnet design optimization</a:t>
            </a:r>
          </a:p>
          <a:p>
            <a:pPr marL="914400" lvl="1" indent="-45720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</a:t>
            </a:r>
            <a:r>
              <a:rPr lang="en-US" sz="1800" dirty="0" smtClean="0"/>
              <a:t>oil layout, </a:t>
            </a:r>
            <a:r>
              <a:rPr lang="en-US" sz="1800" dirty="0" smtClean="0">
                <a:solidFill>
                  <a:srgbClr val="0033CC"/>
                </a:solidFill>
              </a:rPr>
              <a:t>compactness</a:t>
            </a:r>
            <a:r>
              <a:rPr lang="en-US" sz="1800" dirty="0" smtClean="0"/>
              <a:t>, grading, protection (minimum copper fraction)</a:t>
            </a:r>
          </a:p>
          <a:p>
            <a:pPr marL="457200" indent="-457200">
              <a:spcAft>
                <a:spcPts val="100"/>
              </a:spcAft>
              <a:buFont typeface="+mj-lt"/>
              <a:buAutoNum type="arabicPeriod"/>
            </a:pPr>
            <a:r>
              <a:rPr lang="en-US" sz="1800" b="1" dirty="0"/>
              <a:t>Magnet performance optimization</a:t>
            </a:r>
          </a:p>
          <a:p>
            <a:pPr marL="914400" lvl="1" indent="-45720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33CC"/>
                </a:solidFill>
              </a:rPr>
              <a:t>Design/operating margin</a:t>
            </a:r>
            <a:r>
              <a:rPr lang="en-US" sz="1800" dirty="0"/>
              <a:t>: nominal field vs. conductor limit </a:t>
            </a:r>
          </a:p>
          <a:p>
            <a:pPr marL="914400" lvl="1" indent="-45720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Minimum quenches to nominal field </a:t>
            </a:r>
            <a:r>
              <a:rPr lang="en-US" sz="1800" dirty="0"/>
              <a:t>and robust operation (cycling, </a:t>
            </a:r>
            <a:r>
              <a:rPr lang="en-US" sz="1800" dirty="0" smtClean="0"/>
              <a:t>radiation) </a:t>
            </a:r>
            <a:endParaRPr lang="en-US" sz="1800" dirty="0"/>
          </a:p>
          <a:p>
            <a:pPr marL="457200" indent="-457200">
              <a:spcAft>
                <a:spcPts val="100"/>
              </a:spcAft>
              <a:buFont typeface="+mj-lt"/>
              <a:buAutoNum type="arabicPeriod"/>
            </a:pPr>
            <a:r>
              <a:rPr lang="en-US" sz="1800" b="1" dirty="0" smtClean="0"/>
              <a:t>Magnet fabrication</a:t>
            </a:r>
          </a:p>
          <a:p>
            <a:pPr marL="914400" lvl="1" indent="-45720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</a:t>
            </a:r>
            <a:r>
              <a:rPr lang="en-US" sz="1800" dirty="0" smtClean="0"/>
              <a:t>ost of structural materials and components</a:t>
            </a:r>
            <a:r>
              <a:rPr lang="en-US" sz="1800" dirty="0"/>
              <a:t>;</a:t>
            </a:r>
            <a:r>
              <a:rPr lang="en-US" sz="1800" dirty="0" smtClean="0"/>
              <a:t> streamlined/automated processes</a:t>
            </a:r>
          </a:p>
          <a:p>
            <a:pPr marL="457200" indent="-457200">
              <a:spcAft>
                <a:spcPts val="100"/>
              </a:spcAft>
              <a:buFont typeface="+mj-lt"/>
              <a:buAutoNum type="arabicPeriod"/>
            </a:pPr>
            <a:r>
              <a:rPr lang="en-US" sz="1800" b="1" dirty="0" smtClean="0"/>
              <a:t>Cryogenic system</a:t>
            </a:r>
            <a:r>
              <a:rPr lang="en-US" sz="1800" dirty="0" smtClean="0"/>
              <a:t>:</a:t>
            </a:r>
          </a:p>
          <a:p>
            <a:pPr marL="914400" lvl="1" indent="-45720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O</a:t>
            </a:r>
            <a:r>
              <a:rPr lang="en-US" sz="1800" dirty="0" smtClean="0"/>
              <a:t>perating temperature vs. design field </a:t>
            </a:r>
          </a:p>
          <a:p>
            <a:pPr marL="914400" lvl="1" indent="-45720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800" u="sng" dirty="0">
                <a:solidFill>
                  <a:srgbClr val="0033CC"/>
                </a:solidFill>
              </a:rPr>
              <a:t>H</a:t>
            </a:r>
            <a:r>
              <a:rPr lang="en-US" sz="1800" u="sng" dirty="0" smtClean="0">
                <a:solidFill>
                  <a:srgbClr val="0033CC"/>
                </a:solidFill>
              </a:rPr>
              <a:t>andling of synchrotron radiation</a:t>
            </a:r>
            <a:r>
              <a:rPr lang="en-US" sz="1800" dirty="0" smtClean="0"/>
              <a:t>: coil layout, beam screen/absorber design</a:t>
            </a:r>
            <a:endParaRPr lang="en-US" sz="1800" dirty="0"/>
          </a:p>
          <a:p>
            <a:pPr>
              <a:spcAft>
                <a:spcPts val="100"/>
              </a:spcAft>
            </a:pPr>
            <a:endParaRPr lang="en-US" sz="800" dirty="0" smtClean="0"/>
          </a:p>
          <a:p>
            <a:pPr>
              <a:spcAft>
                <a:spcPts val="100"/>
              </a:spcAft>
            </a:pPr>
            <a:r>
              <a:rPr lang="en-US" sz="1800" dirty="0" smtClean="0"/>
              <a:t>Cost </a:t>
            </a:r>
            <a:r>
              <a:rPr lang="en-US" sz="1800" i="1" u="sng" dirty="0" smtClean="0"/>
              <a:t>reduction</a:t>
            </a:r>
            <a:r>
              <a:rPr lang="en-US" sz="1800" dirty="0" smtClean="0"/>
              <a:t> target: need to </a:t>
            </a:r>
            <a:r>
              <a:rPr lang="en-US" sz="1800" dirty="0" smtClean="0">
                <a:solidFill>
                  <a:srgbClr val="0033CC"/>
                </a:solidFill>
              </a:rPr>
              <a:t>establish an appropriate reference </a:t>
            </a:r>
            <a:r>
              <a:rPr lang="en-US" sz="1800" dirty="0" smtClean="0"/>
              <a:t>as a first step</a:t>
            </a:r>
          </a:p>
        </p:txBody>
      </p:sp>
    </p:spTree>
    <p:extLst>
      <p:ext uri="{BB962C8B-B14F-4D97-AF65-F5344CB8AC3E}">
        <p14:creationId xmlns:p14="http://schemas.microsoft.com/office/powerpoint/2010/main" val="337126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 txBox="1">
            <a:spLocks noChangeArrowheads="1"/>
          </p:cNvSpPr>
          <p:nvPr/>
        </p:nvSpPr>
        <p:spPr bwMode="auto">
          <a:xfrm>
            <a:off x="1143000" y="215900"/>
            <a:ext cx="72390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3200" b="1" dirty="0" smtClean="0">
                <a:solidFill>
                  <a:srgbClr val="00279F"/>
                </a:solidFill>
                <a:latin typeface="Arial" pitchFamily="34" charset="0"/>
              </a:rPr>
              <a:t>Past improvement of Nb</a:t>
            </a:r>
            <a:r>
              <a:rPr lang="en-US" altLang="en-US" sz="3200" b="1" baseline="-25000" dirty="0" smtClean="0">
                <a:solidFill>
                  <a:srgbClr val="00279F"/>
                </a:solidFill>
                <a:latin typeface="Arial" pitchFamily="34" charset="0"/>
              </a:rPr>
              <a:t>3</a:t>
            </a:r>
            <a:r>
              <a:rPr lang="en-US" altLang="en-US" sz="3200" b="1" dirty="0" smtClean="0">
                <a:solidFill>
                  <a:srgbClr val="00279F"/>
                </a:solidFill>
                <a:latin typeface="Arial" pitchFamily="34" charset="0"/>
              </a:rPr>
              <a:t>Sn J</a:t>
            </a:r>
            <a:r>
              <a:rPr lang="en-US" altLang="en-US" sz="3200" b="1" baseline="-25000" dirty="0" smtClean="0">
                <a:solidFill>
                  <a:srgbClr val="00279F"/>
                </a:solidFill>
                <a:latin typeface="Arial" pitchFamily="34" charset="0"/>
              </a:rPr>
              <a:t>c</a:t>
            </a:r>
            <a:endParaRPr lang="en-US" altLang="en-US" sz="3200" b="1" baseline="-25000" dirty="0">
              <a:solidFill>
                <a:srgbClr val="00279F"/>
              </a:solidFill>
              <a:latin typeface="Arial" pitchFamily="34" charset="0"/>
            </a:endParaRPr>
          </a:p>
        </p:txBody>
      </p:sp>
      <p:sp>
        <p:nvSpPr>
          <p:cNvPr id="7175" name="Rectangle 4"/>
          <p:cNvSpPr>
            <a:spLocks noChangeArrowheads="1"/>
          </p:cNvSpPr>
          <p:nvPr/>
        </p:nvSpPr>
        <p:spPr bwMode="auto">
          <a:xfrm>
            <a:off x="609600" y="5248126"/>
            <a:ext cx="7848600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7013" indent="-227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ts val="300"/>
              </a:spcAft>
              <a:buFont typeface="Arial" pitchFamily="34" charset="0"/>
              <a:buChar char="•"/>
            </a:pPr>
            <a:r>
              <a:rPr lang="en-US" altLang="en-US" sz="1800" dirty="0" smtClean="0"/>
              <a:t>HEP conductor development program resulted in </a:t>
            </a:r>
            <a:r>
              <a:rPr lang="en-US" altLang="en-US" sz="1800" dirty="0" smtClean="0">
                <a:solidFill>
                  <a:srgbClr val="000099"/>
                </a:solidFill>
              </a:rPr>
              <a:t>+3T field potential (4.5K)</a:t>
            </a:r>
          </a:p>
          <a:p>
            <a:pPr eaLnBrk="1" hangingPunct="1">
              <a:spcAft>
                <a:spcPts val="300"/>
              </a:spcAft>
              <a:buFont typeface="Arial" pitchFamily="34" charset="0"/>
              <a:buChar char="•"/>
            </a:pPr>
            <a:r>
              <a:rPr lang="en-US" altLang="en-US" sz="1800" dirty="0" smtClean="0"/>
              <a:t>Achieved performance consistent with improvements in conductor properties</a:t>
            </a:r>
          </a:p>
          <a:p>
            <a:pPr eaLnBrk="1" hangingPunct="1">
              <a:spcAft>
                <a:spcPts val="300"/>
              </a:spcAft>
              <a:buFont typeface="Arial" pitchFamily="34" charset="0"/>
              <a:buChar char="•"/>
            </a:pPr>
            <a:r>
              <a:rPr lang="en-US" altLang="en-US" sz="1800" dirty="0" smtClean="0"/>
              <a:t>Optimal design choices driven by accelerator requirements and production cost</a:t>
            </a:r>
            <a:endParaRPr lang="en-US" altLang="en-US" sz="1800" dirty="0"/>
          </a:p>
        </p:txBody>
      </p:sp>
      <p:sp>
        <p:nvSpPr>
          <p:cNvPr id="7187" name="TextBox 7186"/>
          <p:cNvSpPr txBox="1"/>
          <p:nvPr/>
        </p:nvSpPr>
        <p:spPr>
          <a:xfrm>
            <a:off x="6172200" y="3352800"/>
            <a:ext cx="20574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Bore field to peak field ratios</a:t>
            </a:r>
            <a:r>
              <a:rPr lang="en-US" sz="1400" dirty="0" smtClean="0"/>
              <a:t>:</a:t>
            </a:r>
          </a:p>
          <a:p>
            <a:endParaRPr lang="en-US" sz="600" dirty="0" smtClean="0"/>
          </a:p>
          <a:p>
            <a:pPr lvl="1"/>
            <a:r>
              <a:rPr lang="en-US" sz="1400" dirty="0" smtClean="0"/>
              <a:t>D20 : 0.98</a:t>
            </a:r>
          </a:p>
          <a:p>
            <a:pPr lvl="1"/>
            <a:r>
              <a:rPr lang="en-US" sz="1400" dirty="0" smtClean="0"/>
              <a:t>HD2: 0.95</a:t>
            </a:r>
          </a:p>
          <a:p>
            <a:pPr lvl="1"/>
            <a:r>
              <a:rPr lang="en-US" sz="1400" dirty="0" smtClean="0"/>
              <a:t>HD1: 1.06</a:t>
            </a:r>
          </a:p>
          <a:p>
            <a:pPr lvl="1"/>
            <a:r>
              <a:rPr lang="en-US" sz="1400" dirty="0" smtClean="0"/>
              <a:t>RD3: 0.99</a:t>
            </a:r>
            <a:endParaRPr lang="en-US" sz="1400" dirty="0"/>
          </a:p>
        </p:txBody>
      </p:sp>
      <p:pic>
        <p:nvPicPr>
          <p:cNvPr id="5632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189420"/>
            <a:ext cx="2057400" cy="19180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304800" y="838200"/>
            <a:ext cx="8534400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87055"/>
            <a:ext cx="5835925" cy="412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560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BNL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LBN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BN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BN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Settings\Administrator\Application Data\Microsoft\Templates\LBNL.pot</Template>
  <TotalTime>18715</TotalTime>
  <Pages>1</Pages>
  <Words>2575</Words>
  <Application>Microsoft Office PowerPoint</Application>
  <PresentationFormat>On-screen Show (4:3)</PresentationFormat>
  <Paragraphs>318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Symbol</vt:lpstr>
      <vt:lpstr>Times New Roman</vt:lpstr>
      <vt:lpstr>Calibri</vt:lpstr>
      <vt:lpstr>Times</vt:lpstr>
      <vt:lpstr>Wingdings</vt:lpstr>
      <vt:lpstr>LBNL</vt:lpstr>
      <vt:lpstr>Proposed US Activities  for Future Circular Colliders</vt:lpstr>
      <vt:lpstr>Outline</vt:lpstr>
      <vt:lpstr>P5 Guidance on Future Circular Colliders</vt:lpstr>
      <vt:lpstr>Accelerator R&amp;D Sub-Panel</vt:lpstr>
      <vt:lpstr>Program elements under discussion</vt:lpstr>
      <vt:lpstr>Considerations on High Energy pp Colliders</vt:lpstr>
      <vt:lpstr>FCC-pp Collider Design Activities</vt:lpstr>
      <vt:lpstr>Improving Magnet Performance vs. Cost</vt:lpstr>
      <vt:lpstr>PowerPoint Presentation</vt:lpstr>
      <vt:lpstr>Potential for further improvements</vt:lpstr>
      <vt:lpstr>Aperture Considerations</vt:lpstr>
      <vt:lpstr>Minimizing the cold mass size</vt:lpstr>
      <vt:lpstr>Open Mid-plane Dipole Design Studies </vt:lpstr>
      <vt:lpstr>2-in-1: Horizontal vs. Vertical Layout</vt:lpstr>
      <vt:lpstr>Target Operating Field vs. SSL</vt:lpstr>
      <vt:lpstr>PowerPoint Presentation</vt:lpstr>
      <vt:lpstr>High Field Magnet R&amp;D Proposal</vt:lpstr>
      <vt:lpstr>FNAL: Cosq 16 T Nb3Sn Dipole</vt:lpstr>
      <vt:lpstr>LBNL: Canted Cosine Theta Concept</vt:lpstr>
      <vt:lpstr>BNL: Common Coil Dipoles</vt:lpstr>
      <vt:lpstr>HTS Conductor &amp; Technology Development</vt:lpstr>
      <vt:lpstr>Studies of pp Colliders at Lower Field</vt:lpstr>
      <vt:lpstr>FCC-ee Collider Design Activities</vt:lpstr>
      <vt:lpstr>CEPC/Sppc Activities</vt:lpstr>
      <vt:lpstr>Summary</vt:lpstr>
      <vt:lpstr>PowerPoint Presentation</vt:lpstr>
      <vt:lpstr>FNAL Magnet R&amp;D Proposal</vt:lpstr>
      <vt:lpstr>FNAL Magnet R&amp;D Proposal</vt:lpstr>
      <vt:lpstr>FNAL Magnet R&amp;D Proposal</vt:lpstr>
      <vt:lpstr>LBNL Magnet R&amp;D Proposal</vt:lpstr>
      <vt:lpstr>LBNL Magnet R&amp;D Proposal</vt:lpstr>
      <vt:lpstr>LBNL Magnet R&amp;D Proposal</vt:lpstr>
      <vt:lpstr>BNL Magnet R&amp;D Proposal</vt:lpstr>
      <vt:lpstr>BNL Magnet R&amp;D Proposal</vt:lpstr>
      <vt:lpstr>BNL Magnet R&amp;D Proposal</vt:lpstr>
    </vt:vector>
  </TitlesOfParts>
  <Company>LBNL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Division Future Plans</dc:title>
  <dc:subject>Berkeley Lab Generic Presentation</dc:subject>
  <dc:creator>PCuser</dc:creator>
  <cp:keywords>Presentation Generic</cp:keywords>
  <cp:lastModifiedBy>S64GLS</cp:lastModifiedBy>
  <cp:revision>1321</cp:revision>
  <cp:lastPrinted>2015-01-16T20:02:19Z</cp:lastPrinted>
  <dcterms:created xsi:type="dcterms:W3CDTF">2004-10-30T19:36:16Z</dcterms:created>
  <dcterms:modified xsi:type="dcterms:W3CDTF">2015-02-03T21:14:14Z</dcterms:modified>
</cp:coreProperties>
</file>