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 id="2147483750" r:id="rId5"/>
    <p:sldMasterId id="2147483768" r:id="rId6"/>
    <p:sldMasterId id="2147483786" r:id="rId7"/>
    <p:sldMasterId id="2147483792" r:id="rId8"/>
  </p:sldMasterIdLst>
  <p:notesMasterIdLst>
    <p:notesMasterId r:id="rId37"/>
  </p:notesMasterIdLst>
  <p:handoutMasterIdLst>
    <p:handoutMasterId r:id="rId38"/>
  </p:handoutMasterIdLst>
  <p:sldIdLst>
    <p:sldId id="258" r:id="rId9"/>
    <p:sldId id="306" r:id="rId10"/>
    <p:sldId id="356" r:id="rId11"/>
    <p:sldId id="357" r:id="rId12"/>
    <p:sldId id="335" r:id="rId13"/>
    <p:sldId id="336" r:id="rId14"/>
    <p:sldId id="371" r:id="rId15"/>
    <p:sldId id="374" r:id="rId16"/>
    <p:sldId id="340" r:id="rId17"/>
    <p:sldId id="355" r:id="rId18"/>
    <p:sldId id="378" r:id="rId19"/>
    <p:sldId id="375" r:id="rId20"/>
    <p:sldId id="376" r:id="rId21"/>
    <p:sldId id="388" r:id="rId22"/>
    <p:sldId id="389" r:id="rId23"/>
    <p:sldId id="390" r:id="rId24"/>
    <p:sldId id="391" r:id="rId25"/>
    <p:sldId id="361" r:id="rId26"/>
    <p:sldId id="373" r:id="rId27"/>
    <p:sldId id="383" r:id="rId28"/>
    <p:sldId id="370" r:id="rId29"/>
    <p:sldId id="358" r:id="rId30"/>
    <p:sldId id="379" r:id="rId31"/>
    <p:sldId id="381" r:id="rId32"/>
    <p:sldId id="380" r:id="rId33"/>
    <p:sldId id="382" r:id="rId34"/>
    <p:sldId id="387" r:id="rId35"/>
    <p:sldId id="368" r:id="rId36"/>
  </p:sldIdLst>
  <p:sldSz cx="9144000" cy="6858000" type="screen4x3"/>
  <p:notesSz cx="6797675" cy="9928225"/>
  <p:defaultTextStyle>
    <a:defPPr>
      <a:defRPr lang="en-GB"/>
    </a:defPPr>
    <a:lvl1pPr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fontAlgn="base">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0000"/>
    <a:srgbClr val="00FF00"/>
    <a:srgbClr val="011B35"/>
    <a:srgbClr val="012545"/>
    <a:srgbClr val="EFC951"/>
    <a:srgbClr val="FFC8B4"/>
    <a:srgbClr val="1A72C0"/>
    <a:srgbClr val="235D81"/>
    <a:srgbClr val="7AA5BF"/>
    <a:srgbClr val="58BB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2" d="100"/>
          <a:sy n="122" d="100"/>
        </p:scale>
        <p:origin x="120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wrap="square" lIns="91440" tIns="45720" rIns="91440" bIns="45720" numCol="1" anchor="t" anchorCtr="0" compatLnSpc="1">
            <a:prstTxWarp prst="textNoShape">
              <a:avLst/>
            </a:prstTxWarp>
          </a:bodyPr>
          <a:lstStyle>
            <a:lvl1pPr eaLnBrk="0" hangingPunct="0">
              <a:defRPr sz="1200">
                <a:latin typeface="Arial" pitchFamily="-111" charset="0"/>
                <a:ea typeface="ＭＳ Ｐゴシック" pitchFamily="-111" charset="-128"/>
                <a:cs typeface="ＭＳ Ｐゴシック" pitchFamily="-111" charset="-128"/>
              </a:defRPr>
            </a:lvl1pPr>
          </a:lstStyle>
          <a:p>
            <a:pPr>
              <a:defRPr/>
            </a:pPr>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a:latin typeface="Arial" pitchFamily="-111" charset="0"/>
                <a:ea typeface="ＭＳ Ｐゴシック" pitchFamily="-111" charset="-128"/>
                <a:cs typeface="ＭＳ Ｐゴシック" pitchFamily="-111" charset="-128"/>
              </a:defRPr>
            </a:lvl1pPr>
          </a:lstStyle>
          <a:p>
            <a:pPr>
              <a:defRPr/>
            </a:pPr>
            <a:fld id="{F2DA3026-DFE3-0D43-906D-11E2EF175628}" type="datetime1">
              <a:rPr lang="en-US"/>
              <a:pPr>
                <a:defRPr/>
              </a:pPr>
              <a:t>11/17/2014</a:t>
            </a:fld>
            <a:endParaRPr lang="en-GB"/>
          </a:p>
        </p:txBody>
      </p:sp>
      <p:sp>
        <p:nvSpPr>
          <p:cNvPr id="4" name="Footer Placeholder 3"/>
          <p:cNvSpPr>
            <a:spLocks noGrp="1"/>
          </p:cNvSpPr>
          <p:nvPr>
            <p:ph type="ftr" sz="quarter" idx="2"/>
          </p:nvPr>
        </p:nvSpPr>
        <p:spPr>
          <a:xfrm>
            <a:off x="0" y="9430091"/>
            <a:ext cx="2945659" cy="496411"/>
          </a:xfrm>
          <a:prstGeom prst="rect">
            <a:avLst/>
          </a:prstGeom>
        </p:spPr>
        <p:txBody>
          <a:bodyPr vert="horz" wrap="square" lIns="91440" tIns="45720" rIns="91440" bIns="45720" numCol="1" anchor="b" anchorCtr="0" compatLnSpc="1">
            <a:prstTxWarp prst="textNoShape">
              <a:avLst/>
            </a:prstTxWarp>
          </a:bodyPr>
          <a:lstStyle>
            <a:lvl1pPr eaLnBrk="0" hangingPunct="0">
              <a:defRPr sz="1200">
                <a:latin typeface="Arial" pitchFamily="-111" charset="0"/>
                <a:ea typeface="ＭＳ Ｐゴシック" pitchFamily="-111" charset="-128"/>
                <a:cs typeface="ＭＳ Ｐゴシック" pitchFamily="-111" charset="-128"/>
              </a:defRPr>
            </a:lvl1pPr>
          </a:lstStyle>
          <a:p>
            <a:pPr>
              <a:defRPr/>
            </a:pPr>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a:latin typeface="Arial" pitchFamily="-111" charset="0"/>
                <a:ea typeface="ＭＳ Ｐゴシック" pitchFamily="-111" charset="-128"/>
                <a:cs typeface="ＭＳ Ｐゴシック" pitchFamily="-111" charset="-128"/>
              </a:defRPr>
            </a:lvl1pPr>
          </a:lstStyle>
          <a:p>
            <a:pPr>
              <a:defRPr/>
            </a:pPr>
            <a:fld id="{D71CAD20-510B-704C-AD99-F8A02DBD45F3}" type="slidenum">
              <a:rPr lang="en-GB"/>
              <a:pPr>
                <a:defRPr/>
              </a:pPr>
              <a:t>‹#›</a:t>
            </a:fld>
            <a:endParaRPr lang="en-GB"/>
          </a:p>
        </p:txBody>
      </p:sp>
    </p:spTree>
    <p:extLst>
      <p:ext uri="{BB962C8B-B14F-4D97-AF65-F5344CB8AC3E}">
        <p14:creationId xmlns:p14="http://schemas.microsoft.com/office/powerpoint/2010/main" val="21788442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hdr" sz="quarter"/>
          </p:nvPr>
        </p:nvSpPr>
        <p:spPr bwMode="auto">
          <a:xfrm>
            <a:off x="0"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b="1">
                <a:latin typeface="Arial" pitchFamily="-111" charset="0"/>
                <a:ea typeface="ＭＳ Ｐゴシック" pitchFamily="-111" charset="-128"/>
                <a:cs typeface="ＭＳ Ｐゴシック" pitchFamily="-111" charset="-128"/>
              </a:defRPr>
            </a:lvl1pPr>
          </a:lstStyle>
          <a:p>
            <a:pPr>
              <a:defRPr/>
            </a:pPr>
            <a:endParaRPr lang="en-US"/>
          </a:p>
        </p:txBody>
      </p:sp>
      <p:sp>
        <p:nvSpPr>
          <p:cNvPr id="1027" name="Rectangle 3"/>
          <p:cNvSpPr>
            <a:spLocks noGrp="1" noChangeArrowheads="1"/>
          </p:cNvSpPr>
          <p:nvPr>
            <p:ph type="dt" idx="1"/>
          </p:nvPr>
        </p:nvSpPr>
        <p:spPr bwMode="auto">
          <a:xfrm>
            <a:off x="3852016" y="0"/>
            <a:ext cx="2945659" cy="49641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b="1">
                <a:latin typeface="Arial" pitchFamily="-111" charset="0"/>
                <a:ea typeface="ＭＳ Ｐゴシック" pitchFamily="-111" charset="-128"/>
                <a:cs typeface="ＭＳ Ｐゴシック" pitchFamily="-111" charset="-128"/>
              </a:defRPr>
            </a:lvl1pPr>
          </a:lstStyle>
          <a:p>
            <a:pPr>
              <a:defRPr/>
            </a:pPr>
            <a:endParaRPr lang="en-US"/>
          </a:p>
        </p:txBody>
      </p:sp>
      <p:sp>
        <p:nvSpPr>
          <p:cNvPr id="2662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029" name="Rectangle 5"/>
          <p:cNvSpPr>
            <a:spLocks noGrp="1" noChangeArrowheads="1"/>
          </p:cNvSpPr>
          <p:nvPr>
            <p:ph type="body" sz="quarter" idx="3"/>
          </p:nvPr>
        </p:nvSpPr>
        <p:spPr bwMode="auto">
          <a:xfrm>
            <a:off x="906357" y="4715907"/>
            <a:ext cx="4984962" cy="44677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30" name="Rectangle 6"/>
          <p:cNvSpPr>
            <a:spLocks noGrp="1" noChangeArrowheads="1"/>
          </p:cNvSpPr>
          <p:nvPr>
            <p:ph type="ftr" sz="quarter" idx="4"/>
          </p:nvPr>
        </p:nvSpPr>
        <p:spPr bwMode="auto">
          <a:xfrm>
            <a:off x="0"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b="1">
                <a:latin typeface="Arial" pitchFamily="-111" charset="0"/>
                <a:ea typeface="ＭＳ Ｐゴシック" pitchFamily="-111" charset="-128"/>
                <a:cs typeface="ＭＳ Ｐゴシック" pitchFamily="-111" charset="-128"/>
              </a:defRPr>
            </a:lvl1pPr>
          </a:lstStyle>
          <a:p>
            <a:pPr>
              <a:defRPr/>
            </a:pPr>
            <a:endParaRPr lang="en-US"/>
          </a:p>
        </p:txBody>
      </p:sp>
      <p:sp>
        <p:nvSpPr>
          <p:cNvPr id="1031" name="Rectangle 7"/>
          <p:cNvSpPr>
            <a:spLocks noGrp="1" noChangeArrowheads="1"/>
          </p:cNvSpPr>
          <p:nvPr>
            <p:ph type="sldNum" sz="quarter" idx="5"/>
          </p:nvPr>
        </p:nvSpPr>
        <p:spPr bwMode="auto">
          <a:xfrm>
            <a:off x="3852016" y="9431814"/>
            <a:ext cx="2945659" cy="49641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b="1">
                <a:latin typeface="Arial" pitchFamily="-111" charset="0"/>
                <a:ea typeface="ＭＳ Ｐゴシック" pitchFamily="-111" charset="-128"/>
                <a:cs typeface="ＭＳ Ｐゴシック" pitchFamily="-111" charset="-128"/>
              </a:defRPr>
            </a:lvl1pPr>
          </a:lstStyle>
          <a:p>
            <a:pPr>
              <a:defRPr/>
            </a:pPr>
            <a:fld id="{5A4206D7-E259-824F-8228-47AC672375DD}" type="slidenum">
              <a:rPr lang="en-GB"/>
              <a:pPr>
                <a:defRPr/>
              </a:pPr>
              <a:t>‹#›</a:t>
            </a:fld>
            <a:endParaRPr lang="en-GB"/>
          </a:p>
        </p:txBody>
      </p:sp>
    </p:spTree>
    <p:extLst>
      <p:ext uri="{BB962C8B-B14F-4D97-AF65-F5344CB8AC3E}">
        <p14:creationId xmlns:p14="http://schemas.microsoft.com/office/powerpoint/2010/main" val="281098065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ＭＳ Ｐゴシック" pitchFamily="19" charset="-128"/>
      </a:defRPr>
    </a:lvl1pPr>
    <a:lvl2pPr marL="4572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2pPr>
    <a:lvl3pPr marL="9144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3pPr>
    <a:lvl4pPr marL="13716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4pPr>
    <a:lvl5pPr marL="1828800" algn="l" rtl="0" eaLnBrk="0" fontAlgn="base" hangingPunct="0">
      <a:spcBef>
        <a:spcPct val="30000"/>
      </a:spcBef>
      <a:spcAft>
        <a:spcPct val="0"/>
      </a:spcAft>
      <a:defRPr sz="1200" kern="1200">
        <a:solidFill>
          <a:schemeClr val="tx1"/>
        </a:solidFill>
        <a:latin typeface="Arial" pitchFamily="19" charset="0"/>
        <a:ea typeface="ＭＳ Ｐゴシック" pitchFamily="1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latin typeface="Arial" charset="0"/>
                <a:ea typeface="ＭＳ Ｐゴシック" charset="-128"/>
                <a:cs typeface="ＭＳ Ｐゴシック" charset="-128"/>
              </a:rPr>
              <a:pPr/>
              <a:t>1</a:t>
            </a:fld>
            <a:endParaRPr lang="en-GB" dirty="0">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pPr algn="r" eaLnBrk="0" hangingPunct="0"/>
              <a:t>1</a:t>
            </a:fld>
            <a:endParaRPr lang="en-GB" sz="1200" dirty="0"/>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41908688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10</a:t>
            </a:fld>
            <a:endParaRPr lang="en-GB"/>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10</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3121237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latin typeface="Arial" pitchFamily="34" charset="0"/>
              </a:rPr>
              <a:t>The Tier 0 centre at CERN stores the primary copy of all the data.  A second copy is distributed between the 11 so-called Tier 1 centres.  These are large computer centres in different geographical regions of the world, that also have a responsibility for long term guardianship of the data.  The data is sent from CERN to the Tier 1s in real time over dedicated network connections.  </a:t>
            </a:r>
          </a:p>
          <a:p>
            <a:endParaRPr lang="en-GB" dirty="0" smtClean="0">
              <a:latin typeface="Arial" pitchFamily="34" charset="0"/>
            </a:endParaRPr>
          </a:p>
          <a:p>
            <a:r>
              <a:rPr lang="en-GB" dirty="0" smtClean="0">
                <a:latin typeface="Arial" pitchFamily="34" charset="0"/>
              </a:rPr>
              <a:t>In order to keep up with the data coming from the experiments this transfer must be capable of running at around 1.3 GB/s continuously.  This is equivalent to a full DVD every 3 seconds.</a:t>
            </a:r>
          </a:p>
          <a:p>
            <a:endParaRPr lang="en-GB" dirty="0" smtClean="0">
              <a:latin typeface="Arial" pitchFamily="34" charset="0"/>
            </a:endParaRPr>
          </a:p>
          <a:p>
            <a:r>
              <a:rPr lang="en-GB" dirty="0" smtClean="0">
                <a:latin typeface="Arial" pitchFamily="34" charset="0"/>
              </a:rPr>
              <a:t>The Tier 1 sites also provide the second level of data processing and produce data sets which can be used to perform the physics analysis.  These data sets are sent from the Tier 1 sites to the around 130 Tier 2 sites.</a:t>
            </a:r>
          </a:p>
          <a:p>
            <a:endParaRPr lang="en-GB" dirty="0" smtClean="0">
              <a:latin typeface="Arial" pitchFamily="34" charset="0"/>
            </a:endParaRPr>
          </a:p>
          <a:p>
            <a:r>
              <a:rPr lang="en-GB" dirty="0" smtClean="0">
                <a:latin typeface="Arial" pitchFamily="34" charset="0"/>
              </a:rPr>
              <a:t>A Tier 2 is typically a university department or physics laboratories and are located all over the world in most of the countries that participate in the LHC experiments.  Often, Tier 2s are associated to a Tier 1 site in their region.  It is at the Tier 2s that the real physics analysis is performed.</a:t>
            </a:r>
          </a:p>
          <a:p>
            <a:endParaRPr lang="en-US" dirty="0" smtClean="0"/>
          </a:p>
        </p:txBody>
      </p:sp>
      <p:sp>
        <p:nvSpPr>
          <p:cNvPr id="4" name="Slide Number Placeholder 3"/>
          <p:cNvSpPr>
            <a:spLocks noGrp="1"/>
          </p:cNvSpPr>
          <p:nvPr>
            <p:ph type="sldNum" sz="quarter" idx="10"/>
          </p:nvPr>
        </p:nvSpPr>
        <p:spPr/>
        <p:txBody>
          <a:bodyPr/>
          <a:lstStyle/>
          <a:p>
            <a:pPr>
              <a:defRPr/>
            </a:pPr>
            <a:fld id="{E18F6B0E-26BE-4983-9B2B-37041EF780B6}" type="slidenum">
              <a:rPr lang="en-GB" smtClean="0">
                <a:solidFill>
                  <a:prstClr val="black"/>
                </a:solidFill>
              </a:rPr>
              <a:pPr>
                <a:defRPr/>
              </a:pPr>
              <a:t>11</a:t>
            </a:fld>
            <a:endParaRPr lang="en-GB">
              <a:solidFill>
                <a:prstClr val="black"/>
              </a:solidFill>
            </a:endParaRPr>
          </a:p>
        </p:txBody>
      </p:sp>
    </p:spTree>
    <p:extLst>
      <p:ext uri="{BB962C8B-B14F-4D97-AF65-F5344CB8AC3E}">
        <p14:creationId xmlns:p14="http://schemas.microsoft.com/office/powerpoint/2010/main" val="38056474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A4206D7-E259-824F-8228-47AC672375DD}" type="slidenum">
              <a:rPr lang="en-GB" smtClean="0"/>
              <a:pPr>
                <a:defRPr/>
              </a:pPr>
              <a:t>12</a:t>
            </a:fld>
            <a:endParaRPr lang="en-GB"/>
          </a:p>
        </p:txBody>
      </p:sp>
    </p:spTree>
    <p:extLst>
      <p:ext uri="{BB962C8B-B14F-4D97-AF65-F5344CB8AC3E}">
        <p14:creationId xmlns:p14="http://schemas.microsoft.com/office/powerpoint/2010/main" val="36753505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A4206D7-E259-824F-8228-47AC672375DD}" type="slidenum">
              <a:rPr lang="en-GB" smtClean="0"/>
              <a:pPr>
                <a:defRPr/>
              </a:pPr>
              <a:t>13</a:t>
            </a:fld>
            <a:endParaRPr lang="en-GB"/>
          </a:p>
        </p:txBody>
      </p:sp>
    </p:spTree>
    <p:extLst>
      <p:ext uri="{BB962C8B-B14F-4D97-AF65-F5344CB8AC3E}">
        <p14:creationId xmlns:p14="http://schemas.microsoft.com/office/powerpoint/2010/main" val="30166948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GB" dirty="0" smtClean="0"/>
              <a:t>We adopted a Google </a:t>
            </a:r>
            <a:r>
              <a:rPr lang="en-GB" dirty="0" err="1" smtClean="0"/>
              <a:t>toolchain</a:t>
            </a:r>
            <a:r>
              <a:rPr lang="en-GB" dirty="0" smtClean="0"/>
              <a:t> approach. The majority of home written software was replaced by open source projects. Commercial tools which were already working well such as JIRA and Active Directory were maintained. The approach was to select a tool, prototype, fail early and then refine requirements (following the we are not special approach)</a:t>
            </a:r>
          </a:p>
          <a:p>
            <a:pPr eaLnBrk="1" hangingPunct="1">
              <a:spcBef>
                <a:spcPct val="0"/>
              </a:spcBef>
            </a:pPr>
            <a:endParaRPr lang="en-GB" dirty="0" smtClean="0"/>
          </a:p>
          <a:p>
            <a:pPr eaLnBrk="1" hangingPunct="1">
              <a:spcBef>
                <a:spcPct val="0"/>
              </a:spcBef>
            </a:pPr>
            <a:r>
              <a:rPr lang="en-GB" dirty="0" smtClean="0"/>
              <a:t>Key technologies were Puppet for configuration management and OpenStack for the private cloud.</a:t>
            </a:r>
          </a:p>
        </p:txBody>
      </p:sp>
      <p:sp>
        <p:nvSpPr>
          <p:cNvPr id="49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39568AF2-5DAF-42E6-AD45-CD00FF6EE00A}" type="slidenum">
              <a:rPr lang="en-GB" smtClean="0">
                <a:latin typeface="Calibri" panose="020F0502020204030204" pitchFamily="34" charset="0"/>
              </a:rPr>
              <a:pPr fontAlgn="base">
                <a:spcBef>
                  <a:spcPct val="0"/>
                </a:spcBef>
                <a:spcAft>
                  <a:spcPct val="0"/>
                </a:spcAft>
              </a:pPr>
              <a:t>14</a:t>
            </a:fld>
            <a:endParaRPr lang="en-GB" smtClean="0">
              <a:latin typeface="Calibri" panose="020F0502020204030204" pitchFamily="34" charset="0"/>
            </a:endParaRPr>
          </a:p>
        </p:txBody>
      </p:sp>
    </p:spTree>
    <p:extLst>
      <p:ext uri="{BB962C8B-B14F-4D97-AF65-F5344CB8AC3E}">
        <p14:creationId xmlns:p14="http://schemas.microsoft.com/office/powerpoint/2010/main" val="23854574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C45CE0D-B803-4DE7-A315-85DFA9D63133}" type="slidenum">
              <a:rPr lang="en-GB" smtClean="0"/>
              <a:t>16</a:t>
            </a:fld>
            <a:endParaRPr lang="en-GB"/>
          </a:p>
        </p:txBody>
      </p:sp>
    </p:spTree>
    <p:extLst>
      <p:ext uri="{BB962C8B-B14F-4D97-AF65-F5344CB8AC3E}">
        <p14:creationId xmlns:p14="http://schemas.microsoft.com/office/powerpoint/2010/main" val="10241736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629104-4BC6-4B3E-B417-48A764698374}" type="slidenum">
              <a:rPr lang="en-US" smtClean="0"/>
              <a:pPr/>
              <a:t>17</a:t>
            </a:fld>
            <a:endParaRPr lang="en-US"/>
          </a:p>
        </p:txBody>
      </p:sp>
    </p:spTree>
    <p:extLst>
      <p:ext uri="{BB962C8B-B14F-4D97-AF65-F5344CB8AC3E}">
        <p14:creationId xmlns:p14="http://schemas.microsoft.com/office/powerpoint/2010/main" val="4776730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028353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2363265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A4206D7-E259-824F-8228-47AC672375DD}" type="slidenum">
              <a:rPr lang="en-GB" smtClean="0"/>
              <a:pPr>
                <a:defRPr/>
              </a:pPr>
              <a:t>20</a:t>
            </a:fld>
            <a:endParaRPr lang="en-GB"/>
          </a:p>
        </p:txBody>
      </p:sp>
    </p:spTree>
    <p:extLst>
      <p:ext uri="{BB962C8B-B14F-4D97-AF65-F5344CB8AC3E}">
        <p14:creationId xmlns:p14="http://schemas.microsoft.com/office/powerpoint/2010/main" val="859701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2</a:t>
            </a:fld>
            <a:endParaRPr lang="en-GB" dirty="0"/>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2</a:t>
            </a:fld>
            <a:endParaRPr lang="en-GB" sz="1200" dirty="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Tree>
    <p:extLst>
      <p:ext uri="{BB962C8B-B14F-4D97-AF65-F5344CB8AC3E}">
        <p14:creationId xmlns:p14="http://schemas.microsoft.com/office/powerpoint/2010/main" val="1153789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1031"/>
          <p:cNvSpPr>
            <a:spLocks noGrp="1" noChangeArrowheads="1"/>
          </p:cNvSpPr>
          <p:nvPr>
            <p:ph type="sldNum" sz="quarter" idx="5"/>
          </p:nvPr>
        </p:nvSpPr>
        <p:spPr>
          <a:noFill/>
        </p:spPr>
        <p:txBody>
          <a:bodyPr/>
          <a:lstStyle/>
          <a:p>
            <a:fld id="{83D7708C-2297-4FAE-A4B8-63969080678C}" type="slidenum">
              <a:rPr lang="en-US" smtClean="0">
                <a:solidFill>
                  <a:prstClr val="black"/>
                </a:solidFill>
                <a:ea typeface="ＭＳ Ｐゴシック" pitchFamily="34" charset="-128"/>
              </a:rPr>
              <a:pPr/>
              <a:t>21</a:t>
            </a:fld>
            <a:endParaRPr lang="en-US" smtClean="0">
              <a:solidFill>
                <a:prstClr val="black"/>
              </a:solidFill>
              <a:ea typeface="ＭＳ Ｐゴシック" pitchFamily="34" charset="-128"/>
            </a:endParaRPr>
          </a:p>
        </p:txBody>
      </p:sp>
      <p:sp>
        <p:nvSpPr>
          <p:cNvPr id="55299" name="Rectangle 2"/>
          <p:cNvSpPr>
            <a:spLocks noGrp="1" noRot="1" noChangeAspect="1" noChangeArrowheads="1" noTextEdit="1"/>
          </p:cNvSpPr>
          <p:nvPr>
            <p:ph type="sldImg"/>
          </p:nvPr>
        </p:nvSpPr>
        <p:spPr>
          <a:xfrm>
            <a:off x="915988" y="744538"/>
            <a:ext cx="4964112" cy="3724275"/>
          </a:xfrm>
          <a:solidFill>
            <a:srgbClr val="FFFFFF"/>
          </a:solidFill>
          <a:ln/>
        </p:spPr>
      </p:sp>
      <p:sp>
        <p:nvSpPr>
          <p:cNvPr id="55300" name="Rectangle 3"/>
          <p:cNvSpPr>
            <a:spLocks noGrp="1" noChangeArrowheads="1"/>
          </p:cNvSpPr>
          <p:nvPr>
            <p:ph type="body" idx="1"/>
          </p:nvPr>
        </p:nvSpPr>
        <p:spPr>
          <a:solidFill>
            <a:srgbClr val="FFFFFF"/>
          </a:solidFill>
          <a:ln>
            <a:solidFill>
              <a:srgbClr val="000000"/>
            </a:solidFill>
          </a:ln>
        </p:spPr>
        <p:txBody>
          <a:bodyPr/>
          <a:lstStyle/>
          <a:p>
            <a:pPr eaLnBrk="1" hangingPunct="1">
              <a:spcBef>
                <a:spcPct val="0"/>
              </a:spcBef>
            </a:pPr>
            <a:endParaRPr lang="en-US" sz="2400" smtClean="0">
              <a:latin typeface="Arial" pitchFamily="34" charset="0"/>
              <a:ea typeface="ＭＳ Ｐゴシック" pitchFamily="34" charset="-128"/>
            </a:endParaRPr>
          </a:p>
        </p:txBody>
      </p:sp>
    </p:spTree>
    <p:extLst>
      <p:ext uri="{BB962C8B-B14F-4D97-AF65-F5344CB8AC3E}">
        <p14:creationId xmlns:p14="http://schemas.microsoft.com/office/powerpoint/2010/main" val="5927176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48C2DAE9-5B93-0344-A202-F11464FCFF85}" type="slidenum">
              <a:rPr lang="en-GB">
                <a:solidFill>
                  <a:prstClr val="black"/>
                </a:solidFill>
              </a:rPr>
              <a:pPr/>
              <a:t>22</a:t>
            </a:fld>
            <a:endParaRPr lang="en-GB" dirty="0">
              <a:solidFill>
                <a:prstClr val="black"/>
              </a:solidFill>
            </a:endParaRPr>
          </a:p>
        </p:txBody>
      </p:sp>
      <p:sp>
        <p:nvSpPr>
          <p:cNvPr id="18435" name="Rectangle 2"/>
          <p:cNvSpPr>
            <a:spLocks noGrp="1" noRot="1" noChangeAspect="1" noChangeArrowheads="1"/>
          </p:cNvSpPr>
          <p:nvPr>
            <p:ph type="sldImg"/>
          </p:nvPr>
        </p:nvSpPr>
        <p:spPr>
          <a:xfrm>
            <a:off x="917575" y="744538"/>
            <a:ext cx="4962525" cy="3722687"/>
          </a:xfrm>
          <a:solidFill>
            <a:srgbClr val="FFFFFF"/>
          </a:solidFill>
          <a:ln/>
        </p:spPr>
      </p:sp>
      <p:sp>
        <p:nvSpPr>
          <p:cNvPr id="18436"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GB" dirty="0"/>
          </a:p>
        </p:txBody>
      </p:sp>
    </p:spTree>
    <p:extLst>
      <p:ext uri="{BB962C8B-B14F-4D97-AF65-F5344CB8AC3E}">
        <p14:creationId xmlns:p14="http://schemas.microsoft.com/office/powerpoint/2010/main" val="35476024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A4206D7-E259-824F-8228-47AC672375DD}" type="slidenum">
              <a:rPr lang="en-GB" smtClean="0"/>
              <a:pPr>
                <a:defRPr/>
              </a:pPr>
              <a:t>23</a:t>
            </a:fld>
            <a:endParaRPr lang="en-GB"/>
          </a:p>
        </p:txBody>
      </p:sp>
    </p:spTree>
    <p:extLst>
      <p:ext uri="{BB962C8B-B14F-4D97-AF65-F5344CB8AC3E}">
        <p14:creationId xmlns:p14="http://schemas.microsoft.com/office/powerpoint/2010/main" val="10926168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A4206D7-E259-824F-8228-47AC672375DD}" type="slidenum">
              <a:rPr lang="en-GB" smtClean="0"/>
              <a:pPr>
                <a:defRPr/>
              </a:pPr>
              <a:t>24</a:t>
            </a:fld>
            <a:endParaRPr lang="en-GB"/>
          </a:p>
        </p:txBody>
      </p:sp>
    </p:spTree>
    <p:extLst>
      <p:ext uri="{BB962C8B-B14F-4D97-AF65-F5344CB8AC3E}">
        <p14:creationId xmlns:p14="http://schemas.microsoft.com/office/powerpoint/2010/main" val="14345126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A4206D7-E259-824F-8228-47AC672375DD}" type="slidenum">
              <a:rPr lang="en-GB" smtClean="0"/>
              <a:pPr>
                <a:defRPr/>
              </a:pPr>
              <a:t>25</a:t>
            </a:fld>
            <a:endParaRPr lang="en-GB"/>
          </a:p>
        </p:txBody>
      </p:sp>
    </p:spTree>
    <p:extLst>
      <p:ext uri="{BB962C8B-B14F-4D97-AF65-F5344CB8AC3E}">
        <p14:creationId xmlns:p14="http://schemas.microsoft.com/office/powerpoint/2010/main" val="26841716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A4206D7-E259-824F-8228-47AC672375DD}" type="slidenum">
              <a:rPr lang="en-GB" smtClean="0"/>
              <a:pPr>
                <a:defRPr/>
              </a:pPr>
              <a:t>26</a:t>
            </a:fld>
            <a:endParaRPr lang="en-GB"/>
          </a:p>
        </p:txBody>
      </p:sp>
    </p:spTree>
    <p:extLst>
      <p:ext uri="{BB962C8B-B14F-4D97-AF65-F5344CB8AC3E}">
        <p14:creationId xmlns:p14="http://schemas.microsoft.com/office/powerpoint/2010/main" val="127338142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62558230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8D27DD5D-0689-774E-8C17-783F37D428AD}" type="slidenum">
              <a:rPr lang="en-GB">
                <a:solidFill>
                  <a:prstClr val="black"/>
                </a:solidFill>
              </a:rPr>
              <a:pPr/>
              <a:t>28</a:t>
            </a:fld>
            <a:endParaRPr lang="en-GB" dirty="0">
              <a:solidFill>
                <a:prstClr val="black"/>
              </a:solidFill>
            </a:endParaRPr>
          </a:p>
        </p:txBody>
      </p:sp>
      <p:sp>
        <p:nvSpPr>
          <p:cNvPr id="59395" name="Rectangle 7"/>
          <p:cNvSpPr txBox="1">
            <a:spLocks noGrp="1" noChangeArrowheads="1"/>
          </p:cNvSpPr>
          <p:nvPr/>
        </p:nvSpPr>
        <p:spPr bwMode="auto">
          <a:xfrm>
            <a:off x="3852017" y="9431814"/>
            <a:ext cx="2945659" cy="496411"/>
          </a:xfrm>
          <a:prstGeom prst="rect">
            <a:avLst/>
          </a:prstGeom>
          <a:noFill/>
          <a:ln w="9525">
            <a:noFill/>
            <a:miter lim="800000"/>
            <a:headEnd/>
            <a:tailEnd/>
          </a:ln>
        </p:spPr>
        <p:txBody>
          <a:bodyPr anchor="b">
            <a:prstTxWarp prst="textNoShape">
              <a:avLst/>
            </a:prstTxWarp>
          </a:bodyPr>
          <a:lstStyle/>
          <a:p>
            <a:pPr algn="r" eaLnBrk="0" hangingPunct="0"/>
            <a:fld id="{63067146-9EED-8349-9667-F0A4C566D693}" type="slidenum">
              <a:rPr lang="en-GB" sz="1200">
                <a:solidFill>
                  <a:prstClr val="black"/>
                </a:solidFill>
              </a:rPr>
              <a:pPr algn="r" eaLnBrk="0" hangingPunct="0"/>
              <a:t>28</a:t>
            </a:fld>
            <a:endParaRPr lang="en-GB" sz="1200" dirty="0">
              <a:solidFill>
                <a:prstClr val="black"/>
              </a:solidFill>
            </a:endParaRPr>
          </a:p>
        </p:txBody>
      </p:sp>
      <p:sp>
        <p:nvSpPr>
          <p:cNvPr id="59396" name="Rectangle 2"/>
          <p:cNvSpPr>
            <a:spLocks noGrp="1" noRot="1" noChangeAspect="1" noChangeArrowheads="1" noTextEdit="1"/>
          </p:cNvSpPr>
          <p:nvPr>
            <p:ph type="sldImg"/>
          </p:nvPr>
        </p:nvSpPr>
        <p:spPr>
          <a:solidFill>
            <a:srgbClr val="FFFFFF"/>
          </a:solidFill>
          <a:ln/>
        </p:spPr>
      </p:sp>
      <p:sp>
        <p:nvSpPr>
          <p:cNvPr id="59397"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138776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5556B613-228C-244E-996A-6B01092BF939}" type="slidenum">
              <a:rPr lang="en-GB"/>
              <a:pPr/>
              <a:t>3</a:t>
            </a:fld>
            <a:endParaRPr lang="en-GB" dirty="0"/>
          </a:p>
        </p:txBody>
      </p:sp>
      <p:sp>
        <p:nvSpPr>
          <p:cNvPr id="25603" name="Rectangle 7"/>
          <p:cNvSpPr txBox="1">
            <a:spLocks noGrp="1" noChangeArrowheads="1"/>
          </p:cNvSpPr>
          <p:nvPr/>
        </p:nvSpPr>
        <p:spPr bwMode="auto">
          <a:xfrm>
            <a:off x="3852017" y="9431814"/>
            <a:ext cx="2945659" cy="496411"/>
          </a:xfrm>
          <a:prstGeom prst="rect">
            <a:avLst/>
          </a:prstGeom>
          <a:noFill/>
          <a:ln w="9525">
            <a:noFill/>
            <a:miter lim="800000"/>
            <a:headEnd/>
            <a:tailEnd/>
          </a:ln>
        </p:spPr>
        <p:txBody>
          <a:bodyPr anchor="b">
            <a:prstTxWarp prst="textNoShape">
              <a:avLst/>
            </a:prstTxWarp>
          </a:bodyPr>
          <a:lstStyle/>
          <a:p>
            <a:pPr algn="r"/>
            <a:fld id="{7384DB91-2A12-EB44-BBA8-9B8987FC1698}" type="slidenum">
              <a:rPr lang="en-GB" sz="1200"/>
              <a:pPr algn="r"/>
              <a:t>3</a:t>
            </a:fld>
            <a:endParaRPr lang="en-GB" sz="1200" dirty="0"/>
          </a:p>
        </p:txBody>
      </p:sp>
      <p:sp>
        <p:nvSpPr>
          <p:cNvPr id="25604"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25605" name="Rectangle 3"/>
          <p:cNvSpPr>
            <a:spLocks noGrp="1" noChangeArrowheads="1"/>
          </p:cNvSpPr>
          <p:nvPr>
            <p:ph type="body" idx="1"/>
          </p:nvPr>
        </p:nvSpPr>
        <p:spPr>
          <a:xfrm>
            <a:off x="679768" y="4715908"/>
            <a:ext cx="5438140" cy="4467701"/>
          </a:xfrm>
          <a:solidFill>
            <a:srgbClr val="FFFFFF"/>
          </a:solidFill>
          <a:ln>
            <a:solidFill>
              <a:srgbClr val="000000"/>
            </a:solidFill>
          </a:ln>
        </p:spPr>
        <p:txBody>
          <a:bodyPr/>
          <a:lstStyle/>
          <a:p>
            <a:pPr eaLnBrk="1" hangingPunct="1"/>
            <a:endParaRPr lang="en-US" dirty="0"/>
          </a:p>
          <a:p>
            <a:pPr eaLnBrk="1" hangingPunct="1"/>
            <a:r>
              <a:rPr lang="en-US" dirty="0"/>
              <a:t>----- Meeting Notes (09/01/2013 14:16) -----</a:t>
            </a:r>
          </a:p>
          <a:p>
            <a:pPr eaLnBrk="1" hangingPunct="1"/>
            <a:r>
              <a:rPr lang="en-US" dirty="0"/>
              <a:t>nnn</a:t>
            </a:r>
          </a:p>
        </p:txBody>
      </p:sp>
    </p:spTree>
    <p:extLst>
      <p:ext uri="{BB962C8B-B14F-4D97-AF65-F5344CB8AC3E}">
        <p14:creationId xmlns:p14="http://schemas.microsoft.com/office/powerpoint/2010/main" val="27857599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txBox="1">
            <a:spLocks noGrp="1" noChangeArrowheads="1"/>
          </p:cNvSpPr>
          <p:nvPr/>
        </p:nvSpPr>
        <p:spPr bwMode="auto">
          <a:xfrm>
            <a:off x="3852018" y="9431815"/>
            <a:ext cx="2945659" cy="496411"/>
          </a:xfrm>
          <a:prstGeom prst="rect">
            <a:avLst/>
          </a:prstGeom>
          <a:noFill/>
          <a:ln w="9525">
            <a:noFill/>
            <a:miter lim="800000"/>
            <a:headEnd/>
            <a:tailEnd/>
          </a:ln>
        </p:spPr>
        <p:txBody>
          <a:bodyPr anchor="b">
            <a:prstTxWarp prst="textNoShape">
              <a:avLst/>
            </a:prstTxWarp>
          </a:bodyPr>
          <a:lstStyle/>
          <a:p>
            <a:pPr algn="r" eaLnBrk="0" hangingPunct="0"/>
            <a:fld id="{FA5D128A-3E69-5F44-A86B-D76C803C69A5}" type="slidenum">
              <a:rPr lang="en-GB" sz="1200" b="1"/>
              <a:pPr algn="r" eaLnBrk="0" hangingPunct="0"/>
              <a:t>4</a:t>
            </a:fld>
            <a:endParaRPr lang="en-GB" sz="1200" b="1" dirty="0"/>
          </a:p>
        </p:txBody>
      </p:sp>
      <p:sp>
        <p:nvSpPr>
          <p:cNvPr id="40963" name="Rectangle 7"/>
          <p:cNvSpPr txBox="1">
            <a:spLocks noGrp="1" noChangeArrowheads="1"/>
          </p:cNvSpPr>
          <p:nvPr/>
        </p:nvSpPr>
        <p:spPr bwMode="auto">
          <a:xfrm>
            <a:off x="3852018" y="9431815"/>
            <a:ext cx="2945659" cy="496411"/>
          </a:xfrm>
          <a:prstGeom prst="rect">
            <a:avLst/>
          </a:prstGeom>
          <a:noFill/>
          <a:ln w="9525">
            <a:noFill/>
            <a:miter lim="800000"/>
            <a:headEnd/>
            <a:tailEnd/>
          </a:ln>
        </p:spPr>
        <p:txBody>
          <a:bodyPr anchor="b">
            <a:prstTxWarp prst="textNoShape">
              <a:avLst/>
            </a:prstTxWarp>
          </a:bodyPr>
          <a:lstStyle/>
          <a:p>
            <a:pPr algn="r"/>
            <a:fld id="{143BC2B4-9EB5-4D47-BF2A-BE3B46079873}" type="slidenum">
              <a:rPr lang="en-GB" sz="1200"/>
              <a:pPr algn="r"/>
              <a:t>4</a:t>
            </a:fld>
            <a:endParaRPr lang="en-GB" sz="1200" dirty="0"/>
          </a:p>
        </p:txBody>
      </p:sp>
      <p:sp>
        <p:nvSpPr>
          <p:cNvPr id="40964" name="Rectangle 2"/>
          <p:cNvSpPr>
            <a:spLocks noGrp="1" noRot="1" noChangeAspect="1" noChangeArrowheads="1" noTextEdit="1"/>
          </p:cNvSpPr>
          <p:nvPr>
            <p:ph type="sldImg"/>
          </p:nvPr>
        </p:nvSpPr>
        <p:spPr>
          <a:xfrm>
            <a:off x="917575" y="744538"/>
            <a:ext cx="4964113" cy="3724275"/>
          </a:xfrm>
          <a:solidFill>
            <a:srgbClr val="FFFFFF"/>
          </a:solidFill>
          <a:ln/>
        </p:spPr>
      </p:sp>
      <p:sp>
        <p:nvSpPr>
          <p:cNvPr id="40965" name="Rectangle 3"/>
          <p:cNvSpPr>
            <a:spLocks noGrp="1" noChangeArrowheads="1"/>
          </p:cNvSpPr>
          <p:nvPr>
            <p:ph type="body" idx="1"/>
          </p:nvPr>
        </p:nvSpPr>
        <p:spPr>
          <a:xfrm>
            <a:off x="679768" y="4715908"/>
            <a:ext cx="5438140" cy="4467701"/>
          </a:xfrm>
          <a:solidFill>
            <a:srgbClr val="FFFFFF"/>
          </a:solidFill>
          <a:ln>
            <a:solidFill>
              <a:srgbClr val="000000"/>
            </a:solidFill>
          </a:ln>
        </p:spPr>
        <p:txBody>
          <a:bodyPr/>
          <a:lstStyle/>
          <a:p>
            <a:pPr eaLnBrk="1" hangingPunct="1">
              <a:spcBef>
                <a:spcPct val="0"/>
              </a:spcBef>
            </a:pPr>
            <a:endParaRPr lang="en-US" sz="2400"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11351886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297CB41C-0744-6743-8CF0-B2273F0D3840}" type="slidenum">
              <a:rPr lang="en-GB">
                <a:latin typeface="Arial" charset="0"/>
                <a:ea typeface="ＭＳ Ｐゴシック" charset="-128"/>
                <a:cs typeface="ＭＳ Ｐゴシック" charset="-128"/>
              </a:rPr>
              <a:pPr/>
              <a:t>5</a:t>
            </a:fld>
            <a:endParaRPr lang="en-GB">
              <a:latin typeface="Arial" charset="0"/>
              <a:ea typeface="ＭＳ Ｐゴシック" charset="-128"/>
              <a:cs typeface="ＭＳ Ｐゴシック" charset="-128"/>
            </a:endParaRPr>
          </a:p>
        </p:txBody>
      </p:sp>
      <p:sp>
        <p:nvSpPr>
          <p:cNvPr id="32771" name="Rectangle 2"/>
          <p:cNvSpPr>
            <a:spLocks noGrp="1" noRot="1" noChangeAspect="1" noChangeArrowheads="1"/>
          </p:cNvSpPr>
          <p:nvPr>
            <p:ph type="sldImg"/>
          </p:nvPr>
        </p:nvSpPr>
        <p:spPr>
          <a:solidFill>
            <a:srgbClr val="FFFFFF"/>
          </a:solidFill>
          <a:ln/>
        </p:spPr>
      </p:sp>
      <p:sp>
        <p:nvSpPr>
          <p:cNvPr id="3277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2096343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F86FEB48-A73F-DF40-B351-798596E54F83}" type="slidenum">
              <a:rPr lang="en-GB">
                <a:latin typeface="Arial" charset="0"/>
                <a:ea typeface="ＭＳ Ｐゴシック" charset="-128"/>
                <a:cs typeface="ＭＳ Ｐゴシック" charset="-128"/>
              </a:rPr>
              <a:pPr/>
              <a:t>6</a:t>
            </a:fld>
            <a:endParaRPr lang="en-GB">
              <a:latin typeface="Arial" charset="0"/>
              <a:ea typeface="ＭＳ Ｐゴシック" charset="-128"/>
              <a:cs typeface="ＭＳ Ｐゴシック" charset="-128"/>
            </a:endParaRPr>
          </a:p>
        </p:txBody>
      </p:sp>
      <p:sp>
        <p:nvSpPr>
          <p:cNvPr id="34819"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eaLnBrk="0" hangingPunct="0"/>
            <a:fld id="{454A460E-CC64-D142-BCBF-9AD3FECBD24F}" type="slidenum">
              <a:rPr lang="en-GB" sz="1200"/>
              <a:pPr algn="r" eaLnBrk="0" hangingPunct="0"/>
              <a:t>6</a:t>
            </a:fld>
            <a:endParaRPr lang="en-GB" sz="1200"/>
          </a:p>
        </p:txBody>
      </p:sp>
      <p:sp>
        <p:nvSpPr>
          <p:cNvPr id="34820" name="Rectangle 2"/>
          <p:cNvSpPr>
            <a:spLocks noGrp="1" noRot="1" noChangeAspect="1" noChangeArrowheads="1" noTextEdit="1"/>
          </p:cNvSpPr>
          <p:nvPr>
            <p:ph type="sldImg"/>
          </p:nvPr>
        </p:nvSpPr>
        <p:spPr>
          <a:solidFill>
            <a:srgbClr val="FFFFFF"/>
          </a:solidFill>
          <a:ln/>
        </p:spPr>
      </p:sp>
      <p:sp>
        <p:nvSpPr>
          <p:cNvPr id="34821"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de-CH"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6411328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latin typeface="Arial" charset="0"/>
                <a:ea typeface="ＭＳ Ｐゴシック" charset="-128"/>
                <a:cs typeface="ＭＳ Ｐゴシック" charset="-128"/>
              </a:rPr>
              <a:pPr/>
              <a:t>7</a:t>
            </a:fld>
            <a:endParaRPr lang="en-GB" dirty="0">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pPr algn="r" eaLnBrk="0" hangingPunct="0"/>
              <a:t>7</a:t>
            </a:fld>
            <a:endParaRPr lang="en-GB" sz="1200" dirty="0"/>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356082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A4206D7-E259-824F-8228-47AC672375DD}" type="slidenum">
              <a:rPr lang="en-GB" smtClean="0"/>
              <a:pPr>
                <a:defRPr/>
              </a:pPr>
              <a:t>8</a:t>
            </a:fld>
            <a:endParaRPr lang="en-GB"/>
          </a:p>
        </p:txBody>
      </p:sp>
    </p:spTree>
    <p:extLst>
      <p:ext uri="{BB962C8B-B14F-4D97-AF65-F5344CB8AC3E}">
        <p14:creationId xmlns:p14="http://schemas.microsoft.com/office/powerpoint/2010/main" val="17835255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9</a:t>
            </a:fld>
            <a:endParaRPr lang="en-GB"/>
          </a:p>
        </p:txBody>
      </p:sp>
      <p:sp>
        <p:nvSpPr>
          <p:cNvPr id="17411" name="Rectangle 7"/>
          <p:cNvSpPr txBox="1">
            <a:spLocks noGrp="1" noChangeArrowheads="1"/>
          </p:cNvSpPr>
          <p:nvPr/>
        </p:nvSpPr>
        <p:spPr bwMode="auto">
          <a:xfrm>
            <a:off x="3852016" y="9431814"/>
            <a:ext cx="2945659" cy="496411"/>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9</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2203773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Master" Target="../slideMasters/slideMaster4.xml"/><Relationship Id="rId6" Type="http://schemas.openxmlformats.org/officeDocument/2006/relationships/image" Target="../media/image13.tiff"/><Relationship Id="rId5" Type="http://schemas.openxmlformats.org/officeDocument/2006/relationships/image" Target="../media/image12.tiff"/><Relationship Id="rId10" Type="http://schemas.openxmlformats.org/officeDocument/2006/relationships/image" Target="../media/image17.png"/><Relationship Id="rId4" Type="http://schemas.openxmlformats.org/officeDocument/2006/relationships/image" Target="../media/image11.jpeg"/><Relationship Id="rId9" Type="http://schemas.openxmlformats.org/officeDocument/2006/relationships/image" Target="../media/image16.jpe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1.jpeg"/><Relationship Id="rId2" Type="http://schemas.openxmlformats.org/officeDocument/2006/relationships/image" Target="../media/image15.jpeg"/><Relationship Id="rId1" Type="http://schemas.openxmlformats.org/officeDocument/2006/relationships/slideMaster" Target="../slideMasters/slideMaster4.xml"/><Relationship Id="rId6" Type="http://schemas.openxmlformats.org/officeDocument/2006/relationships/image" Target="../media/image20.tiff"/><Relationship Id="rId5" Type="http://schemas.openxmlformats.org/officeDocument/2006/relationships/image" Target="../media/image19.jpeg"/><Relationship Id="rId4" Type="http://schemas.openxmlformats.org/officeDocument/2006/relationships/image" Target="../media/image18.tif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2.jpeg"/><Relationship Id="rId1" Type="http://schemas.openxmlformats.org/officeDocument/2006/relationships/slideMaster" Target="../slideMasters/slideMaster4.xml"/><Relationship Id="rId4" Type="http://schemas.openxmlformats.org/officeDocument/2006/relationships/image" Target="../media/image16.jpe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23.png"/><Relationship Id="rId1" Type="http://schemas.openxmlformats.org/officeDocument/2006/relationships/slideMaster" Target="../slideMasters/slideMaster4.xml"/><Relationship Id="rId5" Type="http://schemas.openxmlformats.org/officeDocument/2006/relationships/image" Target="../media/image17.png"/><Relationship Id="rId4" Type="http://schemas.openxmlformats.org/officeDocument/2006/relationships/image" Target="../media/image16.jpe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r>
              <a:rPr lang="en-US" smtClean="0"/>
              <a:t>17 November 2014</a:t>
            </a:r>
            <a:endParaRPr lang="en-US"/>
          </a:p>
        </p:txBody>
      </p:sp>
      <p:sp>
        <p:nvSpPr>
          <p:cNvPr id="5" name="Footer Placeholder 4"/>
          <p:cNvSpPr>
            <a:spLocks noGrp="1"/>
          </p:cNvSpPr>
          <p:nvPr>
            <p:ph type="ftr" sz="quarter" idx="11"/>
          </p:nvPr>
        </p:nvSpPr>
        <p:spPr/>
        <p:txBody>
          <a:bodyPr/>
          <a:lstStyle/>
          <a:p>
            <a:r>
              <a:rPr lang="en-US" smtClean="0"/>
              <a:t>Frédéric Hemmer</a:t>
            </a:r>
            <a:endParaRPr lang="en-US"/>
          </a:p>
        </p:txBody>
      </p:sp>
      <p:sp>
        <p:nvSpPr>
          <p:cNvPr id="6" name="Slide Number Placeholder 5"/>
          <p:cNvSpPr>
            <a:spLocks noGrp="1"/>
          </p:cNvSpPr>
          <p:nvPr>
            <p:ph type="sldNum" sz="quarter" idx="12"/>
          </p:nvPr>
        </p:nvSpPr>
        <p:spPr/>
        <p:txBody>
          <a:bodyPr/>
          <a:lstStyle/>
          <a:p>
            <a:fld id="{5CF73B2E-1C2D-D240-9120-9C4B082A013B}" type="slidenum">
              <a:rPr lang="en-US" smtClean="0"/>
              <a:t>‹#›</a:t>
            </a:fld>
            <a:endParaRPr lang="en-US"/>
          </a:p>
        </p:txBody>
      </p:sp>
    </p:spTree>
    <p:extLst>
      <p:ext uri="{BB962C8B-B14F-4D97-AF65-F5344CB8AC3E}">
        <p14:creationId xmlns:p14="http://schemas.microsoft.com/office/powerpoint/2010/main" val="29943634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43826835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7005937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73538373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621024253"/>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8419830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715196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135454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144165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730793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152400"/>
            <a:ext cx="1952625" cy="5943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71538" y="152400"/>
            <a:ext cx="5710237" cy="594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67235653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r>
              <a:rPr lang="en-US" smtClean="0">
                <a:solidFill>
                  <a:srgbClr val="000000"/>
                </a:solidFill>
              </a:rPr>
              <a:t>17 November 2014</a:t>
            </a:r>
            <a:endParaRPr lang="en-US" dirty="0">
              <a:solidFill>
                <a:srgbClr val="000000"/>
              </a:solidFill>
            </a:endParaRPr>
          </a:p>
        </p:txBody>
      </p:sp>
      <p:sp>
        <p:nvSpPr>
          <p:cNvPr id="5" name="Footer Placeholder 4"/>
          <p:cNvSpPr>
            <a:spLocks noGrp="1"/>
          </p:cNvSpPr>
          <p:nvPr>
            <p:ph type="ftr" sz="quarter" idx="11"/>
          </p:nvPr>
        </p:nvSpPr>
        <p:spPr/>
        <p:txBody>
          <a:bodyPr/>
          <a:lstStyle/>
          <a:p>
            <a:r>
              <a:rPr lang="en-GB" smtClean="0"/>
              <a:t>Frédéric Hemmer</a:t>
            </a:r>
            <a:endParaRPr lang="en-US" dirty="0"/>
          </a:p>
        </p:txBody>
      </p:sp>
      <p:sp>
        <p:nvSpPr>
          <p:cNvPr id="6" name="Slide Number Placeholder 5"/>
          <p:cNvSpPr>
            <a:spLocks noGrp="1"/>
          </p:cNvSpPr>
          <p:nvPr>
            <p:ph type="sldNum" sz="quarter" idx="12"/>
          </p:nvPr>
        </p:nvSpPr>
        <p:spPr/>
        <p:txBody>
          <a:bodyPr/>
          <a:lstStyle/>
          <a:p>
            <a:fld id="{5CF73B2E-1C2D-D240-9120-9C4B082A013B}" type="slidenum">
              <a:rPr lang="en-US" smtClean="0"/>
              <a:pPr/>
              <a:t>‹#›</a:t>
            </a:fld>
            <a:endParaRPr lang="en-US" dirty="0"/>
          </a:p>
        </p:txBody>
      </p:sp>
    </p:spTree>
    <p:extLst>
      <p:ext uri="{BB962C8B-B14F-4D97-AF65-F5344CB8AC3E}">
        <p14:creationId xmlns:p14="http://schemas.microsoft.com/office/powerpoint/2010/main" val="2223477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99208" y="2169000"/>
            <a:ext cx="2556000" cy="2530312"/>
          </a:xfrm>
          <a:prstGeom prst="rect">
            <a:avLst/>
          </a:prstGeom>
        </p:spPr>
      </p:pic>
    </p:spTree>
    <p:extLst>
      <p:ext uri="{BB962C8B-B14F-4D97-AF65-F5344CB8AC3E}">
        <p14:creationId xmlns:p14="http://schemas.microsoft.com/office/powerpoint/2010/main" val="104280511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20535575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312468559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334645562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a:xfrm>
            <a:off x="539552" y="1412776"/>
            <a:ext cx="8226854" cy="4667421"/>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1"/>
          <p:cNvSpPr>
            <a:spLocks noGrp="1"/>
          </p:cNvSpPr>
          <p:nvPr>
            <p:ph type="dt" sz="half" idx="2"/>
          </p:nvPr>
        </p:nvSpPr>
        <p:spPr>
          <a:xfrm>
            <a:off x="3563888" y="6381328"/>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9"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347220906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resentateu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3419872" y="6381328"/>
            <a:ext cx="2133600" cy="365125"/>
          </a:xfrm>
        </p:spPr>
        <p:txBody>
          <a:bodyPr/>
          <a:lstStyle>
            <a:lvl1pPr>
              <a:defRPr/>
            </a:lvl1pPr>
          </a:lstStyle>
          <a:p>
            <a:r>
              <a:rPr lang="en-US" smtClean="0">
                <a:solidFill>
                  <a:srgbClr val="0C377B">
                    <a:tint val="75000"/>
                  </a:srgbClr>
                </a:solidFill>
              </a:rPr>
              <a:t>17 November 2014</a:t>
            </a:r>
            <a:endParaRPr lang="fr-FR" dirty="0">
              <a:solidFill>
                <a:srgbClr val="0C377B">
                  <a:tint val="75000"/>
                </a:srgbClr>
              </a:solidFill>
            </a:endParaRPr>
          </a:p>
        </p:txBody>
      </p:sp>
      <p:sp>
        <p:nvSpPr>
          <p:cNvPr id="4" name="Footer Placeholder 3"/>
          <p:cNvSpPr>
            <a:spLocks noGrp="1"/>
          </p:cNvSpPr>
          <p:nvPr>
            <p:ph type="ftr" sz="quarter" idx="11"/>
          </p:nvPr>
        </p:nvSpPr>
        <p:spPr>
          <a:xfrm>
            <a:off x="5652120" y="6356350"/>
            <a:ext cx="2426236" cy="365125"/>
          </a:xfrm>
        </p:spPr>
        <p:txBody>
          <a:bodyPr/>
          <a:lstStyle>
            <a:lvl1pPr>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5" name="Slide Number Placeholder 4"/>
          <p:cNvSpPr>
            <a:spLocks noGrp="1"/>
          </p:cNvSpPr>
          <p:nvPr>
            <p:ph type="sldNum" sz="quarter" idx="12"/>
          </p:nvPr>
        </p:nvSpPr>
        <p:spPr/>
        <p:txBody>
          <a:body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
        <p:nvSpPr>
          <p:cNvPr id="6" name="Titre 1"/>
          <p:cNvSpPr>
            <a:spLocks noGrp="1"/>
          </p:cNvSpPr>
          <p:nvPr>
            <p:ph type="title"/>
          </p:nvPr>
        </p:nvSpPr>
        <p:spPr>
          <a:xfrm>
            <a:off x="431800" y="2515819"/>
            <a:ext cx="8265984" cy="1057198"/>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7" name="Espace réservé du texte 2"/>
          <p:cNvSpPr>
            <a:spLocks noGrp="1"/>
          </p:cNvSpPr>
          <p:nvPr>
            <p:ph type="body" idx="1"/>
          </p:nvPr>
        </p:nvSpPr>
        <p:spPr>
          <a:xfrm>
            <a:off x="2915816" y="3717032"/>
            <a:ext cx="5760640" cy="7920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56571276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162882722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Date Placeholder 2"/>
          <p:cNvSpPr>
            <a:spLocks noGrp="1"/>
          </p:cNvSpPr>
          <p:nvPr>
            <p:ph type="dt" sz="half" idx="10"/>
          </p:nvPr>
        </p:nvSpPr>
        <p:spPr>
          <a:xfrm>
            <a:off x="3347864" y="6381328"/>
            <a:ext cx="2133600" cy="365125"/>
          </a:xfrm>
        </p:spPr>
        <p:txBody>
          <a:bodyPr/>
          <a:lstStyle/>
          <a:p>
            <a:r>
              <a:rPr lang="en-US" smtClean="0">
                <a:solidFill>
                  <a:srgbClr val="0C377B">
                    <a:tint val="75000"/>
                  </a:srgbClr>
                </a:solidFill>
              </a:rPr>
              <a:t>17 November 2014</a:t>
            </a:r>
            <a:endParaRPr lang="fr-FR">
              <a:solidFill>
                <a:srgbClr val="0C377B">
                  <a:tint val="75000"/>
                </a:srgbClr>
              </a:solidFill>
            </a:endParaRPr>
          </a:p>
        </p:txBody>
      </p:sp>
      <p:sp>
        <p:nvSpPr>
          <p:cNvPr id="4" name="Footer Placeholder 3"/>
          <p:cNvSpPr>
            <a:spLocks noGrp="1"/>
          </p:cNvSpPr>
          <p:nvPr>
            <p:ph type="ftr" sz="quarter" idx="11"/>
          </p:nvPr>
        </p:nvSpPr>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5" name="Slide Number Placeholder 4"/>
          <p:cNvSpPr>
            <a:spLocks noGrp="1"/>
          </p:cNvSpPr>
          <p:nvPr>
            <p:ph type="sldNum" sz="quarter" idx="12"/>
          </p:nvPr>
        </p:nvSpPr>
        <p:spPr/>
        <p:txBody>
          <a:body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3732409727"/>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3347864" y="6381328"/>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7"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2524912309"/>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9"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10"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3932366368"/>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492193555"/>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77143380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7"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181214414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6"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7"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345162692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3444548597"/>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3140460694"/>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buClr>
                <a:srgbClr val="00529E"/>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2"/>
          <p:cNvSpPr>
            <a:spLocks noGrp="1"/>
          </p:cNvSpPr>
          <p:nvPr>
            <p:ph type="dt" sz="half" idx="10"/>
          </p:nvPr>
        </p:nvSpPr>
        <p:spPr>
          <a:xfrm>
            <a:off x="3347864" y="6381328"/>
            <a:ext cx="2133600" cy="365125"/>
          </a:xfrm>
        </p:spPr>
        <p:txBody>
          <a:bodyPr/>
          <a:lstStyle/>
          <a:p>
            <a:r>
              <a:rPr lang="en-US" smtClean="0">
                <a:solidFill>
                  <a:srgbClr val="0C377B">
                    <a:tint val="75000"/>
                  </a:srgbClr>
                </a:solidFill>
              </a:rPr>
              <a:t>17 November 2014</a:t>
            </a:r>
            <a:endParaRPr lang="fr-FR">
              <a:solidFill>
                <a:srgbClr val="0C377B">
                  <a:tint val="75000"/>
                </a:srgbClr>
              </a:solidFill>
            </a:endParaRPr>
          </a:p>
        </p:txBody>
      </p:sp>
      <p:sp>
        <p:nvSpPr>
          <p:cNvPr id="10" name="Footer Placeholder 3"/>
          <p:cNvSpPr>
            <a:spLocks noGrp="1"/>
          </p:cNvSpPr>
          <p:nvPr>
            <p:ph type="ftr" sz="quarter" idx="11"/>
          </p:nvPr>
        </p:nvSpPr>
        <p:spPr>
          <a:xfrm>
            <a:off x="5796136" y="6356350"/>
            <a:ext cx="2282220" cy="365125"/>
          </a:xfrm>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11" name="Slide Number Placeholder 4"/>
          <p:cNvSpPr>
            <a:spLocks noGrp="1"/>
          </p:cNvSpPr>
          <p:nvPr>
            <p:ph type="sldNum" sz="quarter" idx="12"/>
          </p:nvPr>
        </p:nvSpPr>
        <p:spPr>
          <a:xfrm>
            <a:off x="8185376" y="6356350"/>
            <a:ext cx="501424" cy="365125"/>
          </a:xfrm>
        </p:spPr>
        <p:txBody>
          <a:body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42536462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5" name="Picture 14" descr="stacks_banner.jpg"/>
          <p:cNvPicPr>
            <a:picLocks noChangeAspect="1"/>
          </p:cNvPicPr>
          <p:nvPr userDrawn="1"/>
        </p:nvPicPr>
        <p:blipFill>
          <a:blip r:embed="rId2" cstate="screen"/>
          <a:srcRect/>
          <a:stretch>
            <a:fillRect/>
          </a:stretch>
        </p:blipFill>
        <p:spPr>
          <a:xfrm>
            <a:off x="7467600" y="4343400"/>
            <a:ext cx="1676400" cy="914400"/>
          </a:xfrm>
          <a:prstGeom prst="rect">
            <a:avLst/>
          </a:prstGeom>
        </p:spPr>
      </p:pic>
      <p:pic>
        <p:nvPicPr>
          <p:cNvPr id="9" name="Picture 8" descr="accelerator.jpg"/>
          <p:cNvPicPr>
            <a:picLocks noChangeAspect="1"/>
          </p:cNvPicPr>
          <p:nvPr userDrawn="1"/>
        </p:nvPicPr>
        <p:blipFill>
          <a:blip r:embed="rId3" cstate="screen"/>
          <a:srcRect/>
          <a:stretch>
            <a:fillRect/>
          </a:stretch>
        </p:blipFill>
        <p:spPr>
          <a:xfrm>
            <a:off x="1447800" y="4343400"/>
            <a:ext cx="1524000" cy="914400"/>
          </a:xfrm>
          <a:prstGeom prst="rect">
            <a:avLst/>
          </a:prstGeom>
        </p:spPr>
      </p:pic>
      <p:sp>
        <p:nvSpPr>
          <p:cNvPr id="2" name="Title 1"/>
          <p:cNvSpPr>
            <a:spLocks noGrp="1"/>
          </p:cNvSpPr>
          <p:nvPr>
            <p:ph type="ctrTitle" hasCustomPrompt="1"/>
          </p:nvPr>
        </p:nvSpPr>
        <p:spPr>
          <a:xfrm>
            <a:off x="776630" y="1066800"/>
            <a:ext cx="5928970" cy="1470025"/>
          </a:xfrm>
        </p:spPr>
        <p:txBody>
          <a:bodyPr/>
          <a:lstStyle>
            <a:lvl1pPr algn="l">
              <a:defRPr>
                <a:solidFill>
                  <a:schemeClr val="bg1"/>
                </a:solidFill>
              </a:defRPr>
            </a:lvl1pPr>
          </a:lstStyle>
          <a:p>
            <a:r>
              <a:rPr lang="en-US" dirty="0" smtClean="0"/>
              <a:t>Principle Title</a:t>
            </a:r>
            <a:endParaRPr lang="en-US" dirty="0"/>
          </a:p>
        </p:txBody>
      </p:sp>
      <p:sp>
        <p:nvSpPr>
          <p:cNvPr id="3" name="Subtitle 2"/>
          <p:cNvSpPr>
            <a:spLocks noGrp="1"/>
          </p:cNvSpPr>
          <p:nvPr>
            <p:ph type="subTitle" idx="1" hasCustomPrompt="1"/>
          </p:nvPr>
        </p:nvSpPr>
        <p:spPr>
          <a:xfrm>
            <a:off x="1745285" y="2590800"/>
            <a:ext cx="2895600" cy="609600"/>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Author</a:t>
            </a:r>
            <a:endParaRPr lang="en-US" dirty="0"/>
          </a:p>
        </p:txBody>
      </p:sp>
      <p:pic>
        <p:nvPicPr>
          <p:cNvPr id="8" name="Picture 7" descr="HiggsInCMS.jpg"/>
          <p:cNvPicPr>
            <a:picLocks noChangeAspect="1"/>
          </p:cNvPicPr>
          <p:nvPr userDrawn="1"/>
        </p:nvPicPr>
        <p:blipFill>
          <a:blip r:embed="rId4" cstate="screen"/>
          <a:srcRect/>
          <a:stretch>
            <a:fillRect/>
          </a:stretch>
        </p:blipFill>
        <p:spPr>
          <a:xfrm>
            <a:off x="0" y="4343400"/>
            <a:ext cx="1463040" cy="924025"/>
          </a:xfrm>
          <a:prstGeom prst="rect">
            <a:avLst/>
          </a:prstGeom>
        </p:spPr>
      </p:pic>
      <p:pic>
        <p:nvPicPr>
          <p:cNvPr id="10" name="Picture 9" descr="01 nyte - globe encounters.tif"/>
          <p:cNvPicPr>
            <a:picLocks noChangeAspect="1"/>
          </p:cNvPicPr>
          <p:nvPr userDrawn="1"/>
        </p:nvPicPr>
        <p:blipFill>
          <a:blip r:embed="rId5" cstate="screen"/>
          <a:srcRect/>
          <a:stretch>
            <a:fillRect/>
          </a:stretch>
        </p:blipFill>
        <p:spPr>
          <a:xfrm>
            <a:off x="2920595" y="3773425"/>
            <a:ext cx="1463040" cy="1627890"/>
          </a:xfrm>
          <a:prstGeom prst="rect">
            <a:avLst/>
          </a:prstGeom>
        </p:spPr>
      </p:pic>
      <p:pic>
        <p:nvPicPr>
          <p:cNvPr id="11" name="Picture 10" descr="0804041_30.tif"/>
          <p:cNvPicPr>
            <a:picLocks noChangeAspect="1"/>
          </p:cNvPicPr>
          <p:nvPr userDrawn="1"/>
        </p:nvPicPr>
        <p:blipFill>
          <a:blip r:embed="rId6" cstate="screen"/>
          <a:srcRect/>
          <a:stretch>
            <a:fillRect/>
          </a:stretch>
        </p:blipFill>
        <p:spPr>
          <a:xfrm>
            <a:off x="4556760" y="4343400"/>
            <a:ext cx="1463040" cy="914400"/>
          </a:xfrm>
          <a:prstGeom prst="rect">
            <a:avLst/>
          </a:prstGeom>
        </p:spPr>
      </p:pic>
      <p:pic>
        <p:nvPicPr>
          <p:cNvPr id="12" name="Picture 11" descr="blueinstall.jpg"/>
          <p:cNvPicPr>
            <a:picLocks noChangeAspect="1"/>
          </p:cNvPicPr>
          <p:nvPr userDrawn="1"/>
        </p:nvPicPr>
        <p:blipFill>
          <a:blip r:embed="rId7" cstate="screen"/>
          <a:srcRect/>
          <a:stretch>
            <a:fillRect/>
          </a:stretch>
        </p:blipFill>
        <p:spPr>
          <a:xfrm>
            <a:off x="6019800" y="4343400"/>
            <a:ext cx="1463040" cy="914400"/>
          </a:xfrm>
          <a:prstGeom prst="rect">
            <a:avLst/>
          </a:prstGeom>
        </p:spPr>
      </p:pic>
      <p:grpSp>
        <p:nvGrpSpPr>
          <p:cNvPr id="20" name="Group 19"/>
          <p:cNvGrpSpPr/>
          <p:nvPr userDrawn="1"/>
        </p:nvGrpSpPr>
        <p:grpSpPr>
          <a:xfrm>
            <a:off x="76200" y="6270345"/>
            <a:ext cx="2057400" cy="548640"/>
            <a:chOff x="76200" y="6270345"/>
            <a:chExt cx="2057400" cy="548640"/>
          </a:xfrm>
        </p:grpSpPr>
        <p:pic>
          <p:nvPicPr>
            <p:cNvPr id="17" name="Picture 16" descr="WLCG-TextOnly_black.jpg"/>
            <p:cNvPicPr>
              <a:picLocks noChangeAspect="1"/>
            </p:cNvPicPr>
            <p:nvPr userDrawn="1"/>
          </p:nvPicPr>
          <p:blipFill>
            <a:blip r:embed="rId8"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6" name="Picture 15" descr="WLCG-logo.jpg"/>
            <p:cNvPicPr>
              <a:picLocks noChangeAspect="1"/>
            </p:cNvPicPr>
            <p:nvPr userDrawn="1"/>
          </p:nvPicPr>
          <p:blipFill>
            <a:blip r:embed="rId9" cstate="screen"/>
            <a:stretch>
              <a:fillRect/>
            </a:stretch>
          </p:blipFill>
          <p:spPr>
            <a:xfrm>
              <a:off x="76200" y="6324600"/>
              <a:ext cx="457200" cy="457200"/>
            </a:xfrm>
            <a:prstGeom prst="rect">
              <a:avLst/>
            </a:prstGeom>
          </p:spPr>
        </p:pic>
      </p:grpSp>
      <p:sp>
        <p:nvSpPr>
          <p:cNvPr id="24" name="Text Placeholder 23"/>
          <p:cNvSpPr>
            <a:spLocks noGrp="1"/>
          </p:cNvSpPr>
          <p:nvPr>
            <p:ph type="body" sz="quarter" idx="13" hasCustomPrompt="1"/>
          </p:nvPr>
        </p:nvSpPr>
        <p:spPr>
          <a:xfrm>
            <a:off x="6705600" y="228600"/>
            <a:ext cx="2438400" cy="457200"/>
          </a:xfrm>
        </p:spPr>
        <p:txBody>
          <a:bodyPr/>
          <a:lstStyle>
            <a:lvl1pPr algn="r">
              <a:buNone/>
              <a:defRPr baseline="0">
                <a:solidFill>
                  <a:schemeClr val="bg1">
                    <a:lumMod val="50000"/>
                  </a:schemeClr>
                </a:solidFill>
              </a:defRPr>
            </a:lvl1pPr>
            <a:lvl2pPr>
              <a:buNone/>
              <a:defRPr/>
            </a:lvl2pPr>
          </a:lstStyle>
          <a:p>
            <a:pPr lvl="0"/>
            <a:r>
              <a:rPr lang="en-US" dirty="0" smtClean="0"/>
              <a:t>WLCG Group</a:t>
            </a:r>
            <a:endParaRPr lang="en-US" dirty="0"/>
          </a:p>
        </p:txBody>
      </p:sp>
      <p:sp>
        <p:nvSpPr>
          <p:cNvPr id="28" name="Text Placeholder 27"/>
          <p:cNvSpPr>
            <a:spLocks noGrp="1"/>
          </p:cNvSpPr>
          <p:nvPr>
            <p:ph type="body" sz="quarter" idx="15" hasCustomPrompt="1"/>
          </p:nvPr>
        </p:nvSpPr>
        <p:spPr>
          <a:xfrm>
            <a:off x="1752600" y="3200400"/>
            <a:ext cx="3124200" cy="533400"/>
          </a:xfrm>
        </p:spPr>
        <p:txBody>
          <a:bodyPr>
            <a:normAutofit/>
          </a:bodyPr>
          <a:lstStyle>
            <a:lvl1pPr>
              <a:buNone/>
              <a:defRPr sz="2400">
                <a:solidFill>
                  <a:schemeClr val="bg1">
                    <a:lumMod val="50000"/>
                  </a:schemeClr>
                </a:solidFill>
              </a:defRPr>
            </a:lvl1pPr>
            <a:lvl5pPr>
              <a:buNone/>
              <a:defRPr>
                <a:solidFill>
                  <a:schemeClr val="bg1">
                    <a:lumMod val="50000"/>
                  </a:schemeClr>
                </a:solidFill>
              </a:defRPr>
            </a:lvl5pPr>
          </a:lstStyle>
          <a:p>
            <a:pPr lvl="0"/>
            <a:r>
              <a:rPr lang="en-US" dirty="0" smtClean="0"/>
              <a:t>Date/other info</a:t>
            </a:r>
            <a:endParaRPr lang="en-US" dirty="0"/>
          </a:p>
        </p:txBody>
      </p:sp>
      <p:pic>
        <p:nvPicPr>
          <p:cNvPr id="19" name="Picture 18" descr="CERN_logo_400x400.gif"/>
          <p:cNvPicPr>
            <a:picLocks noChangeAspect="1"/>
          </p:cNvPicPr>
          <p:nvPr userDrawn="1"/>
        </p:nvPicPr>
        <p:blipFill>
          <a:blip r:embed="rId10" cstate="screen"/>
          <a:stretch>
            <a:fillRect/>
          </a:stretch>
        </p:blipFill>
        <p:spPr>
          <a:xfrm>
            <a:off x="8610600" y="6324600"/>
            <a:ext cx="457200" cy="457200"/>
          </a:xfrm>
          <a:prstGeom prst="rect">
            <a:avLst/>
          </a:prstGeom>
        </p:spPr>
      </p:pic>
      <p:sp>
        <p:nvSpPr>
          <p:cNvPr id="23" name="Date Placeholder 22"/>
          <p:cNvSpPr>
            <a:spLocks noGrp="1"/>
          </p:cNvSpPr>
          <p:nvPr>
            <p:ph type="dt" sz="half" idx="16"/>
          </p:nvPr>
        </p:nvSpPr>
        <p:spPr/>
        <p:txBody>
          <a:bodyPr/>
          <a:lstStyle/>
          <a:p>
            <a:r>
              <a:rPr lang="en-US" smtClean="0">
                <a:solidFill>
                  <a:prstClr val="black">
                    <a:tint val="75000"/>
                  </a:prstClr>
                </a:solidFill>
                <a:latin typeface="Calibri"/>
              </a:rPr>
              <a:t>17 November 2014</a:t>
            </a:r>
            <a:endParaRPr lang="en-US">
              <a:solidFill>
                <a:prstClr val="black">
                  <a:tint val="75000"/>
                </a:prstClr>
              </a:solidFill>
              <a:latin typeface="Calibri"/>
            </a:endParaRPr>
          </a:p>
        </p:txBody>
      </p:sp>
      <p:sp>
        <p:nvSpPr>
          <p:cNvPr id="25" name="Slide Number Placeholder 24"/>
          <p:cNvSpPr>
            <a:spLocks noGrp="1"/>
          </p:cNvSpPr>
          <p:nvPr>
            <p:ph type="sldNum" sz="quarter" idx="17"/>
          </p:nvPr>
        </p:nvSpPr>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
        <p:nvSpPr>
          <p:cNvPr id="26" name="Footer Placeholder 25"/>
          <p:cNvSpPr>
            <a:spLocks noGrp="1"/>
          </p:cNvSpPr>
          <p:nvPr>
            <p:ph type="ftr" sz="quarter" idx="18"/>
          </p:nvPr>
        </p:nvSpPr>
        <p:spPr/>
        <p:txBody>
          <a:bodyPr/>
          <a:lstStyle/>
          <a:p>
            <a:r>
              <a:rPr lang="en-GB" smtClean="0">
                <a:solidFill>
                  <a:prstClr val="black">
                    <a:tint val="75000"/>
                  </a:prstClr>
                </a:solidFill>
                <a:latin typeface="Calibri"/>
              </a:rPr>
              <a:t>Frédéric Hemmer</a:t>
            </a:r>
            <a:endParaRPr lang="en-US" dirty="0">
              <a:solidFill>
                <a:prstClr val="black">
                  <a:tint val="75000"/>
                </a:prstClr>
              </a:solidFill>
              <a:latin typeface="Calibri"/>
            </a:endParaRPr>
          </a:p>
        </p:txBody>
      </p:sp>
    </p:spTree>
    <p:extLst>
      <p:ext uri="{BB962C8B-B14F-4D97-AF65-F5344CB8AC3E}">
        <p14:creationId xmlns:p14="http://schemas.microsoft.com/office/powerpoint/2010/main" val="17694480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Two Content">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914400"/>
            <a:ext cx="8382000" cy="5211763"/>
          </a:xfrm>
        </p:spPr>
        <p:txBody>
          <a:bodyPr/>
          <a:lstStyle>
            <a:lvl1pPr>
              <a:defRPr lang="en-US" sz="3200" kern="1200" dirty="0" smtClean="0">
                <a:solidFill>
                  <a:srgbClr val="FFFF00"/>
                </a:solidFill>
                <a:latin typeface="+mn-lt"/>
                <a:ea typeface="+mn-ea"/>
                <a:cs typeface="+mn-cs"/>
              </a:defRPr>
            </a:lvl1pPr>
            <a:lvl2pPr>
              <a:defRPr lang="en-US" sz="2800" kern="1200" dirty="0" smtClean="0">
                <a:solidFill>
                  <a:schemeClr val="accent5">
                    <a:lumMod val="75000"/>
                  </a:schemeClr>
                </a:solidFill>
                <a:latin typeface="+mn-lt"/>
                <a:ea typeface="+mn-ea"/>
                <a:cs typeface="+mn-cs"/>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11"/>
          </p:nvPr>
        </p:nvSpPr>
        <p:spPr>
          <a:xfrm>
            <a:off x="2667000" y="6356350"/>
            <a:ext cx="3810000" cy="365125"/>
          </a:xfrm>
        </p:spPr>
        <p:txBody>
          <a:bodyPr/>
          <a:lstStyle/>
          <a:p>
            <a:r>
              <a:rPr lang="en-GB" smtClean="0">
                <a:solidFill>
                  <a:prstClr val="black">
                    <a:tint val="75000"/>
                  </a:prstClr>
                </a:solidFill>
                <a:latin typeface="Calibri"/>
              </a:rPr>
              <a:t>Frédéric Hemmer</a:t>
            </a:r>
            <a:endParaRPr lang="en-US" dirty="0">
              <a:solidFill>
                <a:prstClr val="black">
                  <a:tint val="75000"/>
                </a:prstClr>
              </a:solidFill>
              <a:latin typeface="Calibri"/>
            </a:endParaRPr>
          </a:p>
        </p:txBody>
      </p:sp>
      <p:sp>
        <p:nvSpPr>
          <p:cNvPr id="7" name="Slide Number Placeholder 6"/>
          <p:cNvSpPr>
            <a:spLocks noGrp="1"/>
          </p:cNvSpPr>
          <p:nvPr>
            <p:ph type="sldNum" sz="quarter" idx="12"/>
          </p:nvPr>
        </p:nvSpPr>
        <p:spPr>
          <a:xfrm>
            <a:off x="8229600" y="6356350"/>
            <a:ext cx="685800" cy="365125"/>
          </a:xfrm>
        </p:spPr>
        <p:txBody>
          <a:bodyPr/>
          <a:lstStyle/>
          <a:p>
            <a:fld id="{8FA168C2-9F18-4032-8801-50E4CEA0EAFB}"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
        <p:nvSpPr>
          <p:cNvPr id="8" name="Rectangle 7"/>
          <p:cNvSpPr/>
          <p:nvPr userDrawn="1"/>
        </p:nvSpPr>
        <p:spPr>
          <a:xfrm rot="16200000">
            <a:off x="-3124200" y="3124201"/>
            <a:ext cx="6858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pic>
        <p:nvPicPr>
          <p:cNvPr id="9" name="Picture 8" descr="WLCG-TextOnly_black.jpg"/>
          <p:cNvPicPr>
            <a:picLocks noChangeAspect="1"/>
          </p:cNvPicPr>
          <p:nvPr userDrawn="1"/>
        </p:nvPicPr>
        <p:blipFill>
          <a:blip r:embed="rId2"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rot="16200000">
            <a:off x="-588020" y="5250180"/>
            <a:ext cx="1752600" cy="548640"/>
          </a:xfrm>
          <a:prstGeom prst="rect">
            <a:avLst/>
          </a:prstGeom>
        </p:spPr>
      </p:pic>
      <p:pic>
        <p:nvPicPr>
          <p:cNvPr id="10" name="Picture 9" descr="WLCG-logo.jpg"/>
          <p:cNvPicPr>
            <a:picLocks noChangeAspect="1"/>
          </p:cNvPicPr>
          <p:nvPr userDrawn="1"/>
        </p:nvPicPr>
        <p:blipFill>
          <a:blip r:embed="rId3" cstate="screen"/>
          <a:stretch>
            <a:fillRect/>
          </a:stretch>
        </p:blipFill>
        <p:spPr>
          <a:xfrm>
            <a:off x="76200" y="6324600"/>
            <a:ext cx="457200" cy="457200"/>
          </a:xfrm>
          <a:prstGeom prst="rect">
            <a:avLst/>
          </a:prstGeom>
        </p:spPr>
      </p:pic>
      <p:pic>
        <p:nvPicPr>
          <p:cNvPr id="13" name="Picture 12" descr="01 nyte - globe encounters.tif"/>
          <p:cNvPicPr>
            <a:picLocks noChangeAspect="1"/>
          </p:cNvPicPr>
          <p:nvPr userDrawn="1"/>
        </p:nvPicPr>
        <p:blipFill>
          <a:blip r:embed="rId4" cstate="screen">
            <a:lum contrast="-10000"/>
          </a:blip>
          <a:srcRect/>
          <a:stretch>
            <a:fillRect/>
          </a:stretch>
        </p:blipFill>
        <p:spPr>
          <a:xfrm>
            <a:off x="7951" y="2057400"/>
            <a:ext cx="601649" cy="914400"/>
          </a:xfrm>
          <a:prstGeom prst="rect">
            <a:avLst/>
          </a:prstGeom>
        </p:spPr>
      </p:pic>
      <p:pic>
        <p:nvPicPr>
          <p:cNvPr id="14" name="Picture 13" descr="stacks_banner.jpg"/>
          <p:cNvPicPr>
            <a:picLocks noChangeAspect="1"/>
          </p:cNvPicPr>
          <p:nvPr userDrawn="1"/>
        </p:nvPicPr>
        <p:blipFill>
          <a:blip r:embed="rId5" cstate="screen"/>
          <a:srcRect/>
          <a:stretch>
            <a:fillRect/>
          </a:stretch>
        </p:blipFill>
        <p:spPr>
          <a:xfrm>
            <a:off x="0" y="0"/>
            <a:ext cx="609600" cy="762000"/>
          </a:xfrm>
          <a:prstGeom prst="rect">
            <a:avLst/>
          </a:prstGeom>
        </p:spPr>
      </p:pic>
      <p:pic>
        <p:nvPicPr>
          <p:cNvPr id="15" name="Picture 14" descr="0804041_30.tif"/>
          <p:cNvPicPr>
            <a:picLocks noChangeAspect="1"/>
          </p:cNvPicPr>
          <p:nvPr userDrawn="1"/>
        </p:nvPicPr>
        <p:blipFill>
          <a:blip r:embed="rId6" cstate="screen">
            <a:extLst>
              <a:ext uri="{28A0092B-C50C-407E-A947-70E740481C1C}">
                <a14:useLocalDpi xmlns:a14="http://schemas.microsoft.com/office/drawing/2010/main"/>
              </a:ext>
            </a:extLst>
          </a:blip>
          <a:srcRect/>
          <a:stretch>
            <a:fillRect/>
          </a:stretch>
        </p:blipFill>
        <p:spPr>
          <a:xfrm>
            <a:off x="0" y="1371600"/>
            <a:ext cx="609600" cy="685800"/>
          </a:xfrm>
          <a:prstGeom prst="rect">
            <a:avLst/>
          </a:prstGeom>
        </p:spPr>
      </p:pic>
      <p:pic>
        <p:nvPicPr>
          <p:cNvPr id="16" name="Picture 15" descr="blueinstall.jpg"/>
          <p:cNvPicPr>
            <a:picLocks noChangeAspect="1"/>
          </p:cNvPicPr>
          <p:nvPr userDrawn="1"/>
        </p:nvPicPr>
        <p:blipFill>
          <a:blip r:embed="rId7" cstate="screen"/>
          <a:srcRect/>
          <a:stretch>
            <a:fillRect/>
          </a:stretch>
        </p:blipFill>
        <p:spPr>
          <a:xfrm>
            <a:off x="0" y="762000"/>
            <a:ext cx="609600" cy="609600"/>
          </a:xfrm>
          <a:prstGeom prst="rect">
            <a:avLst/>
          </a:prstGeom>
        </p:spPr>
      </p:pic>
      <p:sp>
        <p:nvSpPr>
          <p:cNvPr id="18" name="Rectangle 17"/>
          <p:cNvSpPr/>
          <p:nvPr userDrawn="1"/>
        </p:nvSpPr>
        <p:spPr>
          <a:xfrm>
            <a:off x="609600" y="0"/>
            <a:ext cx="8534400" cy="762000"/>
          </a:xfrm>
          <a:prstGeom prst="rect">
            <a:avLst/>
          </a:prstGeom>
          <a:solidFill>
            <a:schemeClr val="tx1">
              <a:lumMod val="95000"/>
              <a:lumOff val="5000"/>
            </a:schemeClr>
          </a:soli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
        <p:nvSpPr>
          <p:cNvPr id="19" name="Title 1"/>
          <p:cNvSpPr>
            <a:spLocks noGrp="1"/>
          </p:cNvSpPr>
          <p:nvPr>
            <p:ph type="title"/>
          </p:nvPr>
        </p:nvSpPr>
        <p:spPr>
          <a:xfrm>
            <a:off x="762000" y="0"/>
            <a:ext cx="7924800" cy="762000"/>
          </a:xfrm>
        </p:spPr>
        <p:txBody>
          <a:bodyPr/>
          <a:lstStyle>
            <a:lvl1pPr>
              <a:defRPr b="1">
                <a:solidFill>
                  <a:schemeClr val="bg1"/>
                </a:solidFill>
                <a:latin typeface="Candara"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102002152"/>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1_Title and Content">
    <p:bg>
      <p:bgRef idx="1001">
        <a:schemeClr val="bg1"/>
      </p:bgRef>
    </p:bg>
    <p:spTree>
      <p:nvGrpSpPr>
        <p:cNvPr id="1" name=""/>
        <p:cNvGrpSpPr/>
        <p:nvPr/>
      </p:nvGrpSpPr>
      <p:grpSpPr>
        <a:xfrm>
          <a:off x="0" y="0"/>
          <a:ext cx="0" cy="0"/>
          <a:chOff x="0" y="0"/>
          <a:chExt cx="0" cy="0"/>
        </a:xfrm>
      </p:grpSpPr>
      <p:sp>
        <p:nvSpPr>
          <p:cNvPr id="13" name="Rectangle 12"/>
          <p:cNvSpPr/>
          <p:nvPr userDrawn="1"/>
        </p:nvSpPr>
        <p:spPr>
          <a:xfrm>
            <a:off x="0" y="0"/>
            <a:ext cx="9144000" cy="990600"/>
          </a:xfrm>
          <a:prstGeom prst="rect">
            <a:avLst/>
          </a:prstGeom>
          <a:blipFill dpi="0" rotWithShape="1">
            <a:blip r:embed="rId2" cstate="screen">
              <a:alphaModFix amt="26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
        <p:nvSpPr>
          <p:cNvPr id="11" name="Rectangle 10"/>
          <p:cNvSpPr/>
          <p:nvPr userDrawn="1"/>
        </p:nvSpPr>
        <p:spPr>
          <a:xfrm>
            <a:off x="0" y="6248400"/>
            <a:ext cx="9144000" cy="6096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sp>
        <p:nvSpPr>
          <p:cNvPr id="2" name="Title 1"/>
          <p:cNvSpPr>
            <a:spLocks noGrp="1"/>
          </p:cNvSpPr>
          <p:nvPr>
            <p:ph type="title"/>
          </p:nvPr>
        </p:nvSpPr>
        <p:spPr>
          <a:xfrm>
            <a:off x="457200" y="-76200"/>
            <a:ext cx="8229600" cy="1143000"/>
          </a:xfrm>
        </p:spPr>
        <p:txBody>
          <a:bodyPr/>
          <a:lstStyle>
            <a:lvl1pPr>
              <a:defRPr b="1">
                <a:solidFill>
                  <a:schemeClr val="tx1"/>
                </a:solidFill>
                <a:latin typeface="Candara"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a:xfrm>
            <a:off x="457200" y="1219200"/>
            <a:ext cx="8229600" cy="4906963"/>
          </a:xfrm>
          <a:ln>
            <a:noFill/>
          </a:ln>
        </p:spPr>
        <p:txBody>
          <a:bodyPr/>
          <a:lstStyle>
            <a:lvl1pPr>
              <a:defRPr>
                <a:solidFill>
                  <a:srgbClr val="003399"/>
                </a:solidFill>
              </a:defRPr>
            </a:lvl1pPr>
            <a:lvl2pPr>
              <a:defRPr>
                <a:solidFill>
                  <a:schemeClr val="accent5">
                    <a:lumMod val="75000"/>
                  </a:schemeClr>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lvl1pPr>
              <a:defRPr>
                <a:solidFill>
                  <a:schemeClr val="bg1">
                    <a:lumMod val="65000"/>
                  </a:schemeClr>
                </a:solidFill>
              </a:defRPr>
            </a:lvl1pPr>
          </a:lstStyle>
          <a:p>
            <a:r>
              <a:rPr lang="en-GB" smtClean="0">
                <a:solidFill>
                  <a:prstClr val="white">
                    <a:lumMod val="65000"/>
                  </a:prstClr>
                </a:solidFill>
                <a:latin typeface="Calibri"/>
              </a:rPr>
              <a:t>Frédéric Hemmer</a:t>
            </a:r>
            <a:endParaRPr lang="en-US" dirty="0">
              <a:solidFill>
                <a:prstClr val="white">
                  <a:lumMod val="65000"/>
                </a:prstClr>
              </a:solidFill>
              <a:latin typeface="Calibri"/>
            </a:endParaRPr>
          </a:p>
        </p:txBody>
      </p:sp>
      <p:grpSp>
        <p:nvGrpSpPr>
          <p:cNvPr id="4" name="Group 6"/>
          <p:cNvGrpSpPr/>
          <p:nvPr userDrawn="1"/>
        </p:nvGrpSpPr>
        <p:grpSpPr>
          <a:xfrm>
            <a:off x="76200" y="6270345"/>
            <a:ext cx="2057400" cy="548640"/>
            <a:chOff x="76200" y="6270345"/>
            <a:chExt cx="2057400" cy="548640"/>
          </a:xfrm>
        </p:grpSpPr>
        <p:pic>
          <p:nvPicPr>
            <p:cNvPr id="8" name="Picture 7" descr="WLCG-TextOnly_black.jpg"/>
            <p:cNvPicPr>
              <a:picLocks noChangeAspect="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9" name="Picture 8"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sp>
        <p:nvSpPr>
          <p:cNvPr id="12" name="Slide Number Placeholder 24"/>
          <p:cNvSpPr>
            <a:spLocks noGrp="1"/>
          </p:cNvSpPr>
          <p:nvPr>
            <p:ph type="sldNum" sz="quarter" idx="17"/>
          </p:nvPr>
        </p:nvSpPr>
        <p:spPr>
          <a:xfrm>
            <a:off x="6553200" y="6356350"/>
            <a:ext cx="2133600" cy="365125"/>
          </a:xfrm>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550095239"/>
      </p:ext>
    </p:extLst>
  </p:cSld>
  <p:clrMapOvr>
    <a:overrideClrMapping bg1="lt1" tx1="dk1" bg2="lt2" tx2="dk2" accent1="accent1" accent2="accent2" accent3="accent3" accent4="accent4" accent5="accent5" accent6="accent6" hlink="hlink" folHlink="folHlink"/>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cstate="screen">
            <a:clrChange>
              <a:clrFrom>
                <a:srgbClr val="FFFFFF"/>
              </a:clrFrom>
              <a:clrTo>
                <a:srgbClr val="FFFFFF">
                  <a:alpha val="0"/>
                </a:srgbClr>
              </a:clrTo>
            </a:clrChange>
          </a:blip>
          <a:srcRect/>
          <a:stretch>
            <a:fillRect/>
          </a:stretch>
        </p:blipFill>
        <p:spPr bwMode="auto">
          <a:xfrm>
            <a:off x="0" y="0"/>
            <a:ext cx="3124200" cy="6846277"/>
          </a:xfrm>
          <a:prstGeom prst="rect">
            <a:avLst/>
          </a:prstGeom>
          <a:noFill/>
          <a:ln w="9525">
            <a:noFill/>
            <a:miter lim="800000"/>
            <a:headEnd/>
            <a:tailEnd/>
          </a:ln>
        </p:spPr>
      </p:pic>
      <p:sp>
        <p:nvSpPr>
          <p:cNvPr id="3" name="Footer Placeholder 2"/>
          <p:cNvSpPr>
            <a:spLocks noGrp="1"/>
          </p:cNvSpPr>
          <p:nvPr>
            <p:ph type="ftr" sz="quarter" idx="11"/>
          </p:nvPr>
        </p:nvSpPr>
        <p:spPr>
          <a:xfrm>
            <a:off x="3124200" y="6356350"/>
            <a:ext cx="4343400" cy="365125"/>
          </a:xfrm>
        </p:spPr>
        <p:txBody>
          <a:bodyPr/>
          <a:lstStyle/>
          <a:p>
            <a:r>
              <a:rPr lang="en-GB" smtClean="0">
                <a:solidFill>
                  <a:prstClr val="black">
                    <a:tint val="75000"/>
                  </a:prstClr>
                </a:solidFill>
                <a:latin typeface="Calibri"/>
              </a:rPr>
              <a:t>Frédéric Hemmer</a:t>
            </a:r>
            <a:endParaRPr lang="en-US" dirty="0">
              <a:solidFill>
                <a:prstClr val="black">
                  <a:tint val="75000"/>
                </a:prstClr>
              </a:solidFill>
              <a:latin typeface="Calibri"/>
            </a:endParaRPr>
          </a:p>
        </p:txBody>
      </p:sp>
      <p:sp>
        <p:nvSpPr>
          <p:cNvPr id="7" name="Rectangle 6"/>
          <p:cNvSpPr/>
          <p:nvPr userDrawn="1"/>
        </p:nvSpPr>
        <p:spPr>
          <a:xfrm>
            <a:off x="1905000" y="6172200"/>
            <a:ext cx="1219200" cy="685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sz="1800">
              <a:solidFill>
                <a:prstClr val="white"/>
              </a:solidFill>
            </a:endParaRPr>
          </a:p>
        </p:txBody>
      </p:sp>
      <p:grpSp>
        <p:nvGrpSpPr>
          <p:cNvPr id="8" name="Group 6"/>
          <p:cNvGrpSpPr/>
          <p:nvPr userDrawn="1"/>
        </p:nvGrpSpPr>
        <p:grpSpPr>
          <a:xfrm>
            <a:off x="76200" y="6270345"/>
            <a:ext cx="2057400" cy="548640"/>
            <a:chOff x="76200" y="6270345"/>
            <a:chExt cx="2057400" cy="548640"/>
          </a:xfrm>
        </p:grpSpPr>
        <p:pic>
          <p:nvPicPr>
            <p:cNvPr id="9" name="Picture 8" descr="WLCG-TextOnly_black.jpg"/>
            <p:cNvPicPr>
              <a:picLocks noChangeAspect="1"/>
            </p:cNvPicPr>
            <p:nvPr userDrawn="1"/>
          </p:nvPicPr>
          <p:blipFill>
            <a:blip r:embed="rId3"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a:xfrm>
              <a:off x="381000" y="6270345"/>
              <a:ext cx="1752600" cy="548640"/>
            </a:xfrm>
            <a:prstGeom prst="rect">
              <a:avLst/>
            </a:prstGeom>
          </p:spPr>
        </p:pic>
        <p:pic>
          <p:nvPicPr>
            <p:cNvPr id="10" name="Picture 9" descr="WLCG-logo.jpg"/>
            <p:cNvPicPr>
              <a:picLocks noChangeAspect="1"/>
            </p:cNvPicPr>
            <p:nvPr userDrawn="1"/>
          </p:nvPicPr>
          <p:blipFill>
            <a:blip r:embed="rId4" cstate="screen"/>
            <a:stretch>
              <a:fillRect/>
            </a:stretch>
          </p:blipFill>
          <p:spPr>
            <a:xfrm>
              <a:off x="76200" y="6324600"/>
              <a:ext cx="457200" cy="457200"/>
            </a:xfrm>
            <a:prstGeom prst="rect">
              <a:avLst/>
            </a:prstGeom>
          </p:spPr>
        </p:pic>
      </p:grpSp>
      <p:pic>
        <p:nvPicPr>
          <p:cNvPr id="11" name="Picture 10" descr="CERN_logo_400x400.gif"/>
          <p:cNvPicPr>
            <a:picLocks noChangeAspect="1"/>
          </p:cNvPicPr>
          <p:nvPr userDrawn="1"/>
        </p:nvPicPr>
        <p:blipFill>
          <a:blip r:embed="rId5" cstate="screen"/>
          <a:stretch>
            <a:fillRect/>
          </a:stretch>
        </p:blipFill>
        <p:spPr>
          <a:xfrm>
            <a:off x="8610600" y="6324600"/>
            <a:ext cx="457200" cy="457200"/>
          </a:xfrm>
          <a:prstGeom prst="rect">
            <a:avLst/>
          </a:prstGeom>
        </p:spPr>
      </p:pic>
      <p:sp>
        <p:nvSpPr>
          <p:cNvPr id="13" name="Text Placeholder 12"/>
          <p:cNvSpPr>
            <a:spLocks noGrp="1"/>
          </p:cNvSpPr>
          <p:nvPr>
            <p:ph type="body" sz="quarter" idx="12" hasCustomPrompt="1"/>
          </p:nvPr>
        </p:nvSpPr>
        <p:spPr>
          <a:xfrm>
            <a:off x="3048000" y="609600"/>
            <a:ext cx="5334000" cy="685800"/>
          </a:xfrm>
        </p:spPr>
        <p:txBody>
          <a:bodyPr/>
          <a:lstStyle>
            <a:lvl1pPr>
              <a:buNone/>
              <a:defRPr>
                <a:solidFill>
                  <a:schemeClr val="bg1"/>
                </a:solidFill>
              </a:defRPr>
            </a:lvl1pPr>
          </a:lstStyle>
          <a:p>
            <a:pPr lvl="0"/>
            <a:r>
              <a:rPr lang="en-US" dirty="0" smtClean="0"/>
              <a:t>Final Slide Title</a:t>
            </a:r>
            <a:endParaRPr lang="en-US" dirty="0"/>
          </a:p>
        </p:txBody>
      </p:sp>
      <p:sp>
        <p:nvSpPr>
          <p:cNvPr id="15" name="Content Placeholder 14"/>
          <p:cNvSpPr>
            <a:spLocks noGrp="1"/>
          </p:cNvSpPr>
          <p:nvPr>
            <p:ph sz="quarter" idx="13"/>
          </p:nvPr>
        </p:nvSpPr>
        <p:spPr>
          <a:xfrm>
            <a:off x="3657600" y="1676400"/>
            <a:ext cx="4724400" cy="426720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Slide Number Placeholder 24"/>
          <p:cNvSpPr>
            <a:spLocks noGrp="1"/>
          </p:cNvSpPr>
          <p:nvPr>
            <p:ph type="sldNum" sz="quarter" idx="17"/>
          </p:nvPr>
        </p:nvSpPr>
        <p:spPr>
          <a:xfrm>
            <a:off x="7543800" y="6356350"/>
            <a:ext cx="1066800" cy="365125"/>
          </a:xfrm>
        </p:spPr>
        <p:txBody>
          <a:bodyPr/>
          <a:lstStyle/>
          <a:p>
            <a:fld id="{BDA23336-5C51-4AB1-BEE6-DB5BC4505B23}"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6844099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r>
              <a:rPr lang="en-GB" smtClean="0">
                <a:solidFill>
                  <a:prstClr val="black">
                    <a:tint val="75000"/>
                  </a:prstClr>
                </a:solidFill>
              </a:rPr>
              <a:t>Frédéric Hemmer</a:t>
            </a:r>
            <a:endParaRPr lang="en-GB">
              <a:solidFill>
                <a:prstClr val="black">
                  <a:tint val="75000"/>
                </a:prstClr>
              </a:solidFill>
            </a:endParaRPr>
          </a:p>
        </p:txBody>
      </p:sp>
      <p:sp>
        <p:nvSpPr>
          <p:cNvPr id="6" name="Date Placeholder 5"/>
          <p:cNvSpPr>
            <a:spLocks noGrp="1"/>
          </p:cNvSpPr>
          <p:nvPr>
            <p:ph type="dt" sz="half" idx="11"/>
          </p:nvPr>
        </p:nvSpPr>
        <p:spPr/>
        <p:txBody>
          <a:bodyPr/>
          <a:lstStyle/>
          <a:p>
            <a:r>
              <a:rPr lang="en-US" smtClean="0">
                <a:solidFill>
                  <a:prstClr val="black">
                    <a:tint val="75000"/>
                  </a:prstClr>
                </a:solidFill>
              </a:rPr>
              <a:t>17 November 2014</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5C6EF1F0-1CE5-4BC9-B772-7DFBA7EBEB8B}"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41269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99208" y="2169000"/>
            <a:ext cx="2556000" cy="2530312"/>
          </a:xfrm>
          <a:prstGeom prst="rect">
            <a:avLst/>
          </a:prstGeom>
        </p:spPr>
      </p:pic>
    </p:spTree>
    <p:extLst>
      <p:ext uri="{BB962C8B-B14F-4D97-AF65-F5344CB8AC3E}">
        <p14:creationId xmlns:p14="http://schemas.microsoft.com/office/powerpoint/2010/main" val="376587495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71606105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300294669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3217816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a:xfrm>
            <a:off x="539552" y="1412776"/>
            <a:ext cx="8226854" cy="4667421"/>
          </a:xfrm>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1"/>
          <p:cNvSpPr>
            <a:spLocks noGrp="1"/>
          </p:cNvSpPr>
          <p:nvPr>
            <p:ph type="dt" sz="half" idx="2"/>
          </p:nvPr>
        </p:nvSpPr>
        <p:spPr>
          <a:xfrm>
            <a:off x="3563888" y="6381328"/>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9"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30244012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resentateur">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3419872" y="6381328"/>
            <a:ext cx="2133600" cy="365125"/>
          </a:xfrm>
        </p:spPr>
        <p:txBody>
          <a:bodyPr/>
          <a:lstStyle>
            <a:lvl1pPr>
              <a:defRPr/>
            </a:lvl1pPr>
          </a:lstStyle>
          <a:p>
            <a:r>
              <a:rPr lang="en-US" smtClean="0">
                <a:solidFill>
                  <a:srgbClr val="0C377B">
                    <a:tint val="75000"/>
                  </a:srgbClr>
                </a:solidFill>
              </a:rPr>
              <a:t>17 November 2014</a:t>
            </a:r>
            <a:endParaRPr lang="fr-FR" dirty="0">
              <a:solidFill>
                <a:srgbClr val="0C377B">
                  <a:tint val="75000"/>
                </a:srgbClr>
              </a:solidFill>
            </a:endParaRPr>
          </a:p>
        </p:txBody>
      </p:sp>
      <p:sp>
        <p:nvSpPr>
          <p:cNvPr id="4" name="Footer Placeholder 3"/>
          <p:cNvSpPr>
            <a:spLocks noGrp="1"/>
          </p:cNvSpPr>
          <p:nvPr>
            <p:ph type="ftr" sz="quarter" idx="11"/>
          </p:nvPr>
        </p:nvSpPr>
        <p:spPr>
          <a:xfrm>
            <a:off x="5652120" y="6356350"/>
            <a:ext cx="2426236" cy="365125"/>
          </a:xfrm>
        </p:spPr>
        <p:txBody>
          <a:bodyPr/>
          <a:lstStyle>
            <a:lvl1pPr>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5" name="Slide Number Placeholder 4"/>
          <p:cNvSpPr>
            <a:spLocks noGrp="1"/>
          </p:cNvSpPr>
          <p:nvPr>
            <p:ph type="sldNum" sz="quarter" idx="12"/>
          </p:nvPr>
        </p:nvSpPr>
        <p:spPr/>
        <p:txBody>
          <a:body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
        <p:nvSpPr>
          <p:cNvPr id="6" name="Titre 1"/>
          <p:cNvSpPr>
            <a:spLocks noGrp="1"/>
          </p:cNvSpPr>
          <p:nvPr>
            <p:ph type="title"/>
          </p:nvPr>
        </p:nvSpPr>
        <p:spPr>
          <a:xfrm>
            <a:off x="431800" y="2515819"/>
            <a:ext cx="8265984" cy="1057198"/>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7" name="Espace réservé du texte 2"/>
          <p:cNvSpPr>
            <a:spLocks noGrp="1"/>
          </p:cNvSpPr>
          <p:nvPr>
            <p:ph type="body" idx="1"/>
          </p:nvPr>
        </p:nvSpPr>
        <p:spPr>
          <a:xfrm>
            <a:off x="2915816" y="3717032"/>
            <a:ext cx="5760640" cy="7920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50698076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3482790286"/>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Date Placeholder 2"/>
          <p:cNvSpPr>
            <a:spLocks noGrp="1"/>
          </p:cNvSpPr>
          <p:nvPr>
            <p:ph type="dt" sz="half" idx="10"/>
          </p:nvPr>
        </p:nvSpPr>
        <p:spPr>
          <a:xfrm>
            <a:off x="3347864" y="6381328"/>
            <a:ext cx="2133600" cy="365125"/>
          </a:xfrm>
        </p:spPr>
        <p:txBody>
          <a:bodyPr/>
          <a:lstStyle/>
          <a:p>
            <a:r>
              <a:rPr lang="en-US" smtClean="0">
                <a:solidFill>
                  <a:srgbClr val="0C377B">
                    <a:tint val="75000"/>
                  </a:srgbClr>
                </a:solidFill>
              </a:rPr>
              <a:t>17 November 2014</a:t>
            </a:r>
            <a:endParaRPr lang="fr-FR">
              <a:solidFill>
                <a:srgbClr val="0C377B">
                  <a:tint val="75000"/>
                </a:srgbClr>
              </a:solidFill>
            </a:endParaRPr>
          </a:p>
        </p:txBody>
      </p:sp>
      <p:sp>
        <p:nvSpPr>
          <p:cNvPr id="4" name="Footer Placeholder 3"/>
          <p:cNvSpPr>
            <a:spLocks noGrp="1"/>
          </p:cNvSpPr>
          <p:nvPr>
            <p:ph type="ftr" sz="quarter" idx="11"/>
          </p:nvPr>
        </p:nvSpPr>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5" name="Slide Number Placeholder 4"/>
          <p:cNvSpPr>
            <a:spLocks noGrp="1"/>
          </p:cNvSpPr>
          <p:nvPr>
            <p:ph type="sldNum" sz="quarter" idx="12"/>
          </p:nvPr>
        </p:nvSpPr>
        <p:spPr/>
        <p:txBody>
          <a:body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1609033580"/>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3347864" y="6381328"/>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7"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1446530497"/>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9"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10"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1114398172"/>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1294176016"/>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1420206633"/>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7"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4021498135"/>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6"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7"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8"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3052748316"/>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191786461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solidFill>
                  <a:srgbClr val="0C377B">
                    <a:tint val="75000"/>
                  </a:srgbClr>
                </a:solidFill>
              </a:rPr>
              <a:t>17 November 2014</a:t>
            </a:r>
            <a:endParaRPr lang="en-US" dirty="0">
              <a:solidFill>
                <a:srgbClr val="0C377B">
                  <a:tint val="75000"/>
                </a:srgbClr>
              </a:solidFill>
            </a:endParaRPr>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smtClean="0">
                <a:solidFill>
                  <a:srgbClr val="0C377B">
                    <a:tint val="75000"/>
                  </a:srgbClr>
                </a:solidFill>
              </a:rPr>
              <a:t>Frédéric Hemmer</a:t>
            </a:r>
            <a:endParaRPr lang="en-US" dirty="0">
              <a:solidFill>
                <a:srgbClr val="0C377B">
                  <a:tint val="75000"/>
                </a:srgbClr>
              </a:solidFill>
            </a:endParaRP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2933827543"/>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2pPr>
              <a:buClr>
                <a:srgbClr val="00529E"/>
              </a:buClr>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2"/>
          <p:cNvSpPr>
            <a:spLocks noGrp="1"/>
          </p:cNvSpPr>
          <p:nvPr>
            <p:ph type="dt" sz="half" idx="10"/>
          </p:nvPr>
        </p:nvSpPr>
        <p:spPr>
          <a:xfrm>
            <a:off x="3347864" y="6381328"/>
            <a:ext cx="2133600" cy="365125"/>
          </a:xfrm>
        </p:spPr>
        <p:txBody>
          <a:bodyPr/>
          <a:lstStyle/>
          <a:p>
            <a:r>
              <a:rPr lang="en-US" smtClean="0">
                <a:solidFill>
                  <a:srgbClr val="0C377B">
                    <a:tint val="75000"/>
                  </a:srgbClr>
                </a:solidFill>
              </a:rPr>
              <a:t>17 November 2014</a:t>
            </a:r>
            <a:endParaRPr lang="fr-FR">
              <a:solidFill>
                <a:srgbClr val="0C377B">
                  <a:tint val="75000"/>
                </a:srgbClr>
              </a:solidFill>
            </a:endParaRPr>
          </a:p>
        </p:txBody>
      </p:sp>
      <p:sp>
        <p:nvSpPr>
          <p:cNvPr id="10" name="Footer Placeholder 3"/>
          <p:cNvSpPr>
            <a:spLocks noGrp="1"/>
          </p:cNvSpPr>
          <p:nvPr>
            <p:ph type="ftr" sz="quarter" idx="11"/>
          </p:nvPr>
        </p:nvSpPr>
        <p:spPr>
          <a:xfrm>
            <a:off x="5796136" y="6356350"/>
            <a:ext cx="2282220" cy="365125"/>
          </a:xfrm>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11" name="Slide Number Placeholder 4"/>
          <p:cNvSpPr>
            <a:spLocks noGrp="1"/>
          </p:cNvSpPr>
          <p:nvPr>
            <p:ph type="sldNum" sz="quarter" idx="12"/>
          </p:nvPr>
        </p:nvSpPr>
        <p:spPr>
          <a:xfrm>
            <a:off x="8185376" y="6356350"/>
            <a:ext cx="501424" cy="365125"/>
          </a:xfrm>
        </p:spPr>
        <p:txBody>
          <a:bodyPr/>
          <a:lstStyle/>
          <a:p>
            <a:fld id="{17918391-D411-FE40-AAD7-861AE5233E0E}" type="slidenum">
              <a:rPr lang="en-US" smtClean="0">
                <a:solidFill>
                  <a:srgbClr val="0C377B">
                    <a:tint val="75000"/>
                  </a:srgbClr>
                </a:solidFill>
              </a:rPr>
              <a:pPr/>
              <a:t>‹#›</a:t>
            </a:fld>
            <a:endParaRPr lang="en-US" dirty="0">
              <a:solidFill>
                <a:srgbClr val="0C377B">
                  <a:tint val="75000"/>
                </a:srgbClr>
              </a:solidFill>
            </a:endParaRPr>
          </a:p>
        </p:txBody>
      </p:sp>
    </p:spTree>
    <p:extLst>
      <p:ext uri="{BB962C8B-B14F-4D97-AF65-F5344CB8AC3E}">
        <p14:creationId xmlns:p14="http://schemas.microsoft.com/office/powerpoint/2010/main" val="40069762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theme" Target="../theme/theme3.xml"/><Relationship Id="rId3" Type="http://schemas.openxmlformats.org/officeDocument/2006/relationships/slideLayout" Target="../slideLayouts/slideLayout25.xml"/><Relationship Id="rId21" Type="http://schemas.openxmlformats.org/officeDocument/2006/relationships/image" Target="../media/image4.jpe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hyperlink" Target="http://information-technology.web.cern.ch/" TargetMode="Externa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image" Target="../media/image3.emf"/><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theme" Target="../theme/theme4.xml"/><Relationship Id="rId5" Type="http://schemas.openxmlformats.org/officeDocument/2006/relationships/slideLayout" Target="../slideLayouts/slideLayout44.xml"/><Relationship Id="rId4"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theme" Target="../theme/theme5.xml"/><Relationship Id="rId3" Type="http://schemas.openxmlformats.org/officeDocument/2006/relationships/slideLayout" Target="../slideLayouts/slideLayout47.xml"/><Relationship Id="rId21" Type="http://schemas.openxmlformats.org/officeDocument/2006/relationships/image" Target="../media/image4.jpeg"/><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20" Type="http://schemas.openxmlformats.org/officeDocument/2006/relationships/hyperlink" Target="http://information-technology.web.cern.ch/" TargetMode="Externa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19" Type="http://schemas.openxmlformats.org/officeDocument/2006/relationships/image" Target="../media/image3.emf"/><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a:defRPr/>
            </a:pPr>
            <a:r>
              <a:rPr lang="en-US" smtClean="0"/>
              <a:t>Frédéric Hemmer</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a:defRPr/>
            </a:pPr>
            <a:fld id="{BCD80EBE-9844-8249-A766-B820430A377D}" type="slidenum">
              <a:rPr lang="en-US"/>
              <a:pPr>
                <a:defRPr/>
              </a:pPr>
              <a:t>‹#›</a:t>
            </a:fld>
            <a:endParaRPr lang="en-US"/>
          </a:p>
        </p:txBody>
      </p:sp>
      <p:pic>
        <p:nvPicPr>
          <p:cNvPr id="1030" name="Picture 17" descr="CERNlogo-bleu"/>
          <p:cNvPicPr>
            <a:picLocks noChangeAspect="1" noChangeArrowheads="1"/>
          </p:cNvPicPr>
          <p:nvPr userDrawn="1"/>
        </p:nvPicPr>
        <p:blipFill>
          <a:blip r:embed="rId13">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hangingPunct="0">
              <a:defRPr/>
            </a:pPr>
            <a:endParaRPr lang="en-GB">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a:defRPr/>
            </a:pPr>
            <a:endParaRPr kumimoji="1" lang="en-US">
              <a:latin typeface="Helvetica" pitchFamily="-111" charset="0"/>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endParaRPr lang="en-US" dirty="0"/>
          </a:p>
        </p:txBody>
      </p:sp>
      <p:pic>
        <p:nvPicPr>
          <p:cNvPr id="12" name="Picture 11" descr="cern_logo_1.png"/>
          <p:cNvPicPr>
            <a:picLocks noChangeAspect="1"/>
          </p:cNvPicPr>
          <p:nvPr userDrawn="1"/>
        </p:nvPicPr>
        <p:blipFill>
          <a:blip r:embed="rId1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iming>
    <p:tnLst>
      <p:par>
        <p:cTn id="1" dur="indefinite" restart="never" nodeType="tmRoot"/>
      </p:par>
    </p:tnLst>
  </p:timing>
  <p:hf hdr="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15240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140" name="Rectangle 68"/>
          <p:cNvSpPr>
            <a:spLocks noGrp="1" noChangeArrowheads="1"/>
          </p:cNvSpPr>
          <p:nvPr>
            <p:ph type="ftr" sz="quarter" idx="3"/>
          </p:nvPr>
        </p:nvSpPr>
        <p:spPr bwMode="auto">
          <a:xfrm>
            <a:off x="2667000" y="6400800"/>
            <a:ext cx="3352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solidFill>
                  <a:srgbClr val="0967A4"/>
                </a:solidFill>
                <a:latin typeface="Helvetica" pitchFamily="-111" charset="0"/>
                <a:ea typeface="ＭＳ Ｐゴシック" pitchFamily="-111" charset="-128"/>
                <a:cs typeface="ＭＳ Ｐゴシック" pitchFamily="-111" charset="-128"/>
              </a:defRPr>
            </a:lvl1pPr>
          </a:lstStyle>
          <a:p>
            <a:pPr>
              <a:defRPr/>
            </a:pPr>
            <a:r>
              <a:rPr lang="en-GB" smtClean="0"/>
              <a:t>Frédéric Hemmer</a:t>
            </a:r>
            <a:endParaRPr lang="en-US" dirty="0"/>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solidFill>
                  <a:srgbClr val="0967A4"/>
                </a:solidFill>
                <a:latin typeface="Helvetica" pitchFamily="-111" charset="0"/>
                <a:ea typeface="ＭＳ Ｐゴシック" pitchFamily="-111" charset="-128"/>
                <a:cs typeface="ＭＳ Ｐゴシック" pitchFamily="-111" charset="-128"/>
              </a:defRPr>
            </a:lvl1pPr>
          </a:lstStyle>
          <a:p>
            <a:pPr>
              <a:defRPr/>
            </a:pPr>
            <a:fld id="{BCD80EBE-9844-8249-A766-B820430A377D}" type="slidenum">
              <a:rPr lang="en-US"/>
              <a:pPr>
                <a:defRPr/>
              </a:pPr>
              <a:t>‹#›</a:t>
            </a:fld>
            <a:endParaRPr lang="en-US" dirty="0"/>
          </a:p>
        </p:txBody>
      </p:sp>
      <p:pic>
        <p:nvPicPr>
          <p:cNvPr id="1030" name="Picture 17" descr="CERNlogo-bleu"/>
          <p:cNvPicPr>
            <a:picLocks noChangeAspect="1" noChangeArrowheads="1"/>
          </p:cNvPicPr>
          <p:nvPr userDrawn="1"/>
        </p:nvPicPr>
        <p:blipFill>
          <a:blip r:embed="rId13">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prstTxWarp prst="textNoShape">
              <a:avLst/>
            </a:prstTxWarp>
          </a:bodyPr>
          <a:lstStyle/>
          <a:p>
            <a:pPr eaLnBrk="0" hangingPunct="0">
              <a:defRPr/>
            </a:pPr>
            <a:endParaRPr lang="en-GB" dirty="0">
              <a:solidFill>
                <a:srgbClr val="000000"/>
              </a:solidFill>
              <a:latin typeface="Arial" pitchFamily="19" charset="0"/>
              <a:ea typeface="ＭＳ Ｐゴシック" pitchFamily="19" charset="-128"/>
              <a:cs typeface="ＭＳ Ｐゴシック" pitchFamily="19" charset="-128"/>
            </a:endParaRPr>
          </a:p>
        </p:txBody>
      </p:sp>
      <p:sp>
        <p:nvSpPr>
          <p:cNvPr id="3146" name="Rectangle 74"/>
          <p:cNvSpPr>
            <a:spLocks noChangeArrowheads="1"/>
          </p:cNvSpPr>
          <p:nvPr userDrawn="1"/>
        </p:nvSpPr>
        <p:spPr bwMode="auto">
          <a:xfrm>
            <a:off x="0" y="990600"/>
            <a:ext cx="7018338" cy="76200"/>
          </a:xfrm>
          <a:prstGeom prst="rect">
            <a:avLst/>
          </a:prstGeom>
          <a:solidFill>
            <a:schemeClr val="hlink">
              <a:alpha val="50000"/>
            </a:schemeClr>
          </a:solidFill>
          <a:ln w="9525">
            <a:noFill/>
            <a:miter lim="800000"/>
            <a:headEnd/>
            <a:tailEnd/>
          </a:ln>
          <a:effectLst/>
        </p:spPr>
        <p:txBody>
          <a:bodyPr wrap="none" anchor="ctr">
            <a:prstTxWarp prst="textNoShape">
              <a:avLst/>
            </a:prstTxWarp>
          </a:bodyPr>
          <a:lstStyle/>
          <a:p>
            <a:pPr algn="ctr">
              <a:defRPr/>
            </a:pPr>
            <a:endParaRPr kumimoji="1" lang="en-US" dirty="0">
              <a:solidFill>
                <a:srgbClr val="000000"/>
              </a:solidFill>
              <a:latin typeface="Helvetica" pitchFamily="-111" charset="0"/>
              <a:ea typeface="ＭＳ Ｐゴシック" pitchFamily="-111" charset="-128"/>
              <a:cs typeface="ＭＳ Ｐゴシック" pitchFamily="-111" charset="-128"/>
            </a:endParaRPr>
          </a:p>
        </p:txBody>
      </p:sp>
      <p:sp>
        <p:nvSpPr>
          <p:cNvPr id="9" name="Rectangle 1042"/>
          <p:cNvSpPr>
            <a:spLocks noChangeArrowheads="1"/>
          </p:cNvSpPr>
          <p:nvPr userDrawn="1"/>
        </p:nvSpPr>
        <p:spPr bwMode="auto">
          <a:xfrm>
            <a:off x="0" y="3175"/>
            <a:ext cx="9144000" cy="6858000"/>
          </a:xfrm>
          <a:prstGeom prst="rect">
            <a:avLst/>
          </a:prstGeom>
          <a:gradFill flip="none" rotWithShape="1">
            <a:gsLst>
              <a:gs pos="0">
                <a:schemeClr val="tx2"/>
              </a:gs>
              <a:gs pos="74000">
                <a:schemeClr val="tx2">
                  <a:lumMod val="50000"/>
                </a:schemeClr>
              </a:gs>
              <a:gs pos="99000">
                <a:srgbClr val="000F20"/>
              </a:gs>
            </a:gsLst>
            <a:path path="shape">
              <a:fillToRect l="50000" t="50000" r="50000" b="50000"/>
            </a:path>
            <a:tileRect/>
          </a:gradFill>
          <a:ln w="9525">
            <a:noFill/>
            <a:miter lim="800000"/>
            <a:headEnd/>
            <a:tailEnd/>
          </a:ln>
        </p:spPr>
        <p:txBody>
          <a:bodyPr>
            <a:prstTxWarp prst="textNoShape">
              <a:avLst/>
            </a:prstTxWarp>
          </a:bodyPr>
          <a:lstStyle/>
          <a:p>
            <a:endParaRPr lang="en-US" dirty="0">
              <a:solidFill>
                <a:srgbClr val="000000"/>
              </a:solidFill>
            </a:endParaRPr>
          </a:p>
        </p:txBody>
      </p:sp>
      <p:pic>
        <p:nvPicPr>
          <p:cNvPr id="12" name="Picture 11" descr="cern_logo_1.png"/>
          <p:cNvPicPr>
            <a:picLocks noChangeAspect="1"/>
          </p:cNvPicPr>
          <p:nvPr userDrawn="1"/>
        </p:nvPicPr>
        <p:blipFill>
          <a:blip r:embed="rId1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790349473"/>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iming>
    <p:tnLst>
      <p:par>
        <p:cTn id="1" dur="indefinite" restart="never" nodeType="tmRoot"/>
      </p:par>
    </p:tnLst>
  </p:timing>
  <p:hf hdr="0"/>
  <p:txStyles>
    <p:titleStyle>
      <a:lvl1pPr algn="l" rtl="0" eaLnBrk="0" fontAlgn="base" hangingPunct="0">
        <a:spcBef>
          <a:spcPct val="0"/>
        </a:spcBef>
        <a:spcAft>
          <a:spcPct val="0"/>
        </a:spcAft>
        <a:defRPr sz="4000">
          <a:solidFill>
            <a:schemeClr val="hlink"/>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2pPr>
      <a:lvl3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3pPr>
      <a:lvl4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4pPr>
      <a:lvl5pPr algn="l" rtl="0" eaLnBrk="0" fontAlgn="base" hangingPunct="0">
        <a:spcBef>
          <a:spcPct val="0"/>
        </a:spcBef>
        <a:spcAft>
          <a:spcPct val="0"/>
        </a:spcAft>
        <a:defRPr sz="4000">
          <a:solidFill>
            <a:schemeClr val="hlink"/>
          </a:solidFill>
          <a:latin typeface="Helvetica" pitchFamily="19" charset="0"/>
          <a:ea typeface="ＭＳ Ｐゴシック" charset="-128"/>
          <a:cs typeface="ＭＳ Ｐゴシック" charset="-128"/>
        </a:defRPr>
      </a:lvl5pPr>
      <a:lvl6pPr marL="457200" algn="l" rtl="0" fontAlgn="base">
        <a:spcBef>
          <a:spcPct val="0"/>
        </a:spcBef>
        <a:spcAft>
          <a:spcPct val="0"/>
        </a:spcAft>
        <a:defRPr sz="4000">
          <a:solidFill>
            <a:schemeClr val="hlink"/>
          </a:solidFill>
          <a:latin typeface="Helvetica" pitchFamily="19" charset="0"/>
        </a:defRPr>
      </a:lvl6pPr>
      <a:lvl7pPr marL="914400" algn="l" rtl="0" fontAlgn="base">
        <a:spcBef>
          <a:spcPct val="0"/>
        </a:spcBef>
        <a:spcAft>
          <a:spcPct val="0"/>
        </a:spcAft>
        <a:defRPr sz="4000">
          <a:solidFill>
            <a:schemeClr val="hlink"/>
          </a:solidFill>
          <a:latin typeface="Helvetica" pitchFamily="19" charset="0"/>
        </a:defRPr>
      </a:lvl7pPr>
      <a:lvl8pPr marL="1371600" algn="l" rtl="0" fontAlgn="base">
        <a:spcBef>
          <a:spcPct val="0"/>
        </a:spcBef>
        <a:spcAft>
          <a:spcPct val="0"/>
        </a:spcAft>
        <a:defRPr sz="4000">
          <a:solidFill>
            <a:schemeClr val="hlink"/>
          </a:solidFill>
          <a:latin typeface="Helvetica" pitchFamily="19" charset="0"/>
        </a:defRPr>
      </a:lvl8pPr>
      <a:lvl9pPr marL="1828800" algn="l" rtl="0" fontAlgn="base">
        <a:spcBef>
          <a:spcPct val="0"/>
        </a:spcBef>
        <a:spcAft>
          <a:spcPct val="0"/>
        </a:spcAft>
        <a:defRPr sz="4000">
          <a:solidFill>
            <a:schemeClr val="hlink"/>
          </a:solidFill>
          <a:latin typeface="Helvetica" pitchFamily="19"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19"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19" charset="-128"/>
        </a:defRPr>
      </a:lvl3pPr>
      <a:lvl4pPr marL="1600200" indent="-228600" algn="l" rtl="0" eaLnBrk="0" fontAlgn="base" hangingPunct="0">
        <a:spcBef>
          <a:spcPct val="20000"/>
        </a:spcBef>
        <a:spcAft>
          <a:spcPct val="0"/>
        </a:spcAft>
        <a:buClr>
          <a:schemeClr val="hlink"/>
        </a:buClr>
        <a:buChar char="•"/>
        <a:defRPr sz="2000">
          <a:solidFill>
            <a:schemeClr val="tx2"/>
          </a:solidFill>
          <a:latin typeface="+mn-lt"/>
          <a:ea typeface="ＭＳ Ｐゴシック" pitchFamily="19" charset="-128"/>
        </a:defRPr>
      </a:lvl4pPr>
      <a:lvl5pPr marL="2057400" indent="-22860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pitchFamily="19"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19"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descr="bande-02.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pic>
        <p:nvPicPr>
          <p:cNvPr id="3074" name="Picture 2" descr="Logo">
            <a:hlinkClick r:id="rId20"/>
          </p:cNvPr>
          <p:cNvPicPr>
            <a:picLocks noChangeAspect="1" noChangeArrowheads="1"/>
          </p:cNvPicPr>
          <p:nvPr userDrawn="1"/>
        </p:nvPicPr>
        <p:blipFill>
          <a:blip r:embed="rId21" cstate="print">
            <a:extLst>
              <a:ext uri="{28A0092B-C50C-407E-A947-70E740481C1C}">
                <a14:useLocalDpi xmlns:a14="http://schemas.microsoft.com/office/drawing/2010/main" val="0"/>
              </a:ext>
            </a:extLst>
          </a:blip>
          <a:srcRect/>
          <a:stretch>
            <a:fillRect/>
          </a:stretch>
        </p:blipFill>
        <p:spPr bwMode="auto">
          <a:xfrm>
            <a:off x="971600" y="6443234"/>
            <a:ext cx="3456384" cy="220620"/>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539552" y="1929931"/>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7" name="Date Placeholder 1"/>
          <p:cNvSpPr>
            <a:spLocks noGrp="1"/>
          </p:cNvSpPr>
          <p:nvPr>
            <p:ph type="dt" sz="half" idx="2"/>
          </p:nvPr>
        </p:nvSpPr>
        <p:spPr>
          <a:xfrm>
            <a:off x="3361184" y="637648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lgn="ctr" fontAlgn="auto">
              <a:spcBef>
                <a:spcPts val="0"/>
              </a:spcBef>
              <a:spcAft>
                <a:spcPts val="0"/>
              </a:spcAft>
            </a:pPr>
            <a:r>
              <a:rPr lang="en-US" smtClean="0">
                <a:solidFill>
                  <a:srgbClr val="0C377B">
                    <a:tint val="75000"/>
                  </a:srgbClr>
                </a:solidFill>
                <a:latin typeface="Arial"/>
                <a:ea typeface="+mn-ea"/>
                <a:cs typeface="+mn-cs"/>
              </a:rPr>
              <a:t>17 November 2014</a:t>
            </a:r>
            <a:endParaRPr lang="fr-FR" dirty="0">
              <a:solidFill>
                <a:srgbClr val="0C377B">
                  <a:tint val="75000"/>
                </a:srgbClr>
              </a:solidFill>
              <a:latin typeface="Arial"/>
              <a:ea typeface="+mn-ea"/>
              <a:cs typeface="+mn-cs"/>
            </a:endParaRPr>
          </a:p>
        </p:txBody>
      </p:sp>
      <p:sp>
        <p:nvSpPr>
          <p:cNvPr id="8"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r>
              <a:rPr lang="en-GB" smtClean="0">
                <a:solidFill>
                  <a:srgbClr val="0C377B">
                    <a:tint val="75000"/>
                  </a:srgbClr>
                </a:solidFill>
                <a:latin typeface="Arial"/>
                <a:ea typeface="+mn-ea"/>
                <a:cs typeface="+mn-cs"/>
              </a:rPr>
              <a:t>Frédéric Hemmer</a:t>
            </a:r>
            <a:endParaRPr lang="en-US" dirty="0">
              <a:solidFill>
                <a:srgbClr val="0C377B">
                  <a:tint val="75000"/>
                </a:srgbClr>
              </a:solidFill>
              <a:latin typeface="Arial"/>
              <a:ea typeface="+mn-ea"/>
              <a:cs typeface="+mn-cs"/>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baseline="0">
                <a:solidFill>
                  <a:schemeClr val="tx1">
                    <a:tint val="75000"/>
                  </a:schemeClr>
                </a:solidFill>
              </a:defRPr>
            </a:lvl1pPr>
          </a:lstStyle>
          <a:p>
            <a:pPr fontAlgn="auto">
              <a:spcBef>
                <a:spcPts val="0"/>
              </a:spcBef>
              <a:spcAft>
                <a:spcPts val="0"/>
              </a:spcAft>
            </a:pPr>
            <a:fld id="{17918391-D411-FE40-AAD7-861AE5233E0E}" type="slidenum">
              <a:rPr lang="en-US" smtClean="0">
                <a:solidFill>
                  <a:srgbClr val="0C377B">
                    <a:tint val="75000"/>
                  </a:srgbClr>
                </a:solidFill>
                <a:latin typeface="Arial"/>
                <a:ea typeface="+mn-ea"/>
                <a:cs typeface="+mn-cs"/>
              </a:rPr>
              <a:pPr fontAlgn="auto">
                <a:spcBef>
                  <a:spcPts val="0"/>
                </a:spcBef>
                <a:spcAft>
                  <a:spcPts val="0"/>
                </a:spcAft>
              </a:pPr>
              <a:t>‹#›</a:t>
            </a:fld>
            <a:endParaRPr lang="en-US" dirty="0">
              <a:solidFill>
                <a:srgbClr val="0C377B">
                  <a:tint val="75000"/>
                </a:srgbClr>
              </a:solidFill>
              <a:latin typeface="Arial"/>
              <a:ea typeface="+mn-ea"/>
              <a:cs typeface="+mn-cs"/>
            </a:endParaRPr>
          </a:p>
        </p:txBody>
      </p:sp>
    </p:spTree>
    <p:extLst>
      <p:ext uri="{BB962C8B-B14F-4D97-AF65-F5344CB8AC3E}">
        <p14:creationId xmlns:p14="http://schemas.microsoft.com/office/powerpoint/2010/main" val="2024479066"/>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 id="2147483782" r:id="rId14"/>
    <p:sldLayoutId id="2147483783" r:id="rId15"/>
    <p:sldLayoutId id="2147483784" r:id="rId16"/>
    <p:sldLayoutId id="2147483785" r:id="rId17"/>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15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Lucida Grande"/>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Lucida Grande"/>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Lucida Grande"/>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r>
              <a:rPr lang="en-US" smtClean="0">
                <a:solidFill>
                  <a:prstClr val="black">
                    <a:tint val="75000"/>
                  </a:prstClr>
                </a:solidFill>
                <a:latin typeface="Calibri"/>
                <a:ea typeface="+mn-ea"/>
                <a:cs typeface="+mn-cs"/>
              </a:rPr>
              <a:t>17 November 2014</a:t>
            </a:r>
            <a:endParaRPr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r>
              <a:rPr lang="en-GB" smtClean="0">
                <a:solidFill>
                  <a:prstClr val="black">
                    <a:tint val="75000"/>
                  </a:prstClr>
                </a:solidFill>
                <a:latin typeface="Calibri"/>
                <a:ea typeface="+mn-ea"/>
                <a:cs typeface="+mn-cs"/>
              </a:rPr>
              <a:t>Frédéric Hemmer</a:t>
            </a:r>
            <a:endParaRPr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DA23336-5C51-4AB1-BEE6-DB5BC4505B23}" type="slidenum">
              <a:rPr lang="en-US" smtClean="0">
                <a:solidFill>
                  <a:prstClr val="black">
                    <a:tint val="75000"/>
                  </a:prstClr>
                </a:solidFill>
                <a:latin typeface="Calibri"/>
                <a:ea typeface="+mn-ea"/>
                <a:cs typeface="+mn-cs"/>
              </a:rPr>
              <a:pPr fontAlgn="auto">
                <a:spcBef>
                  <a:spcPts val="0"/>
                </a:spcBef>
                <a:spcAft>
                  <a:spcPts val="0"/>
                </a:spcAft>
              </a:pPr>
              <a:t>‹#›</a:t>
            </a:fld>
            <a:endParaRPr lang="en-US">
              <a:solidFill>
                <a:prstClr val="black">
                  <a:tint val="75000"/>
                </a:prstClr>
              </a:solidFill>
              <a:latin typeface="Calibri"/>
              <a:ea typeface="+mn-ea"/>
              <a:cs typeface="+mn-cs"/>
            </a:endParaRPr>
          </a:p>
        </p:txBody>
      </p:sp>
    </p:spTree>
    <p:extLst>
      <p:ext uri="{BB962C8B-B14F-4D97-AF65-F5344CB8AC3E}">
        <p14:creationId xmlns:p14="http://schemas.microsoft.com/office/powerpoint/2010/main" val="2948051324"/>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descr="bande-02.eps"/>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649" y="6124202"/>
            <a:ext cx="9144000" cy="707202"/>
          </a:xfrm>
          <a:prstGeom prst="rect">
            <a:avLst/>
          </a:prstGeom>
        </p:spPr>
      </p:pic>
      <p:pic>
        <p:nvPicPr>
          <p:cNvPr id="3074" name="Picture 2" descr="Logo">
            <a:hlinkClick r:id="rId20"/>
          </p:cNvPr>
          <p:cNvPicPr>
            <a:picLocks noChangeAspect="1" noChangeArrowheads="1"/>
          </p:cNvPicPr>
          <p:nvPr userDrawn="1"/>
        </p:nvPicPr>
        <p:blipFill>
          <a:blip r:embed="rId21" cstate="print">
            <a:extLst>
              <a:ext uri="{28A0092B-C50C-407E-A947-70E740481C1C}">
                <a14:useLocalDpi xmlns:a14="http://schemas.microsoft.com/office/drawing/2010/main" val="0"/>
              </a:ext>
            </a:extLst>
          </a:blip>
          <a:srcRect/>
          <a:stretch>
            <a:fillRect/>
          </a:stretch>
        </p:blipFill>
        <p:spPr bwMode="auto">
          <a:xfrm>
            <a:off x="971600" y="6443234"/>
            <a:ext cx="3456384" cy="220620"/>
          </a:xfrm>
          <a:prstGeom prst="rect">
            <a:avLst/>
          </a:prstGeom>
          <a:noFill/>
          <a:extLst>
            <a:ext uri="{909E8E84-426E-40DD-AFC4-6F175D3DCCD1}">
              <a14:hiddenFill xmlns:a14="http://schemas.microsoft.com/office/drawing/2010/main">
                <a:solidFill>
                  <a:srgbClr val="FFFFFF"/>
                </a:solidFill>
              </a14:hiddenFill>
            </a:ext>
          </a:extLst>
        </p:spPr>
      </p:pic>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539552" y="1929931"/>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7" name="Date Placeholder 1"/>
          <p:cNvSpPr>
            <a:spLocks noGrp="1"/>
          </p:cNvSpPr>
          <p:nvPr>
            <p:ph type="dt" sz="half" idx="2"/>
          </p:nvPr>
        </p:nvSpPr>
        <p:spPr>
          <a:xfrm>
            <a:off x="3361184" y="637648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lgn="ctr" fontAlgn="auto">
              <a:spcBef>
                <a:spcPts val="0"/>
              </a:spcBef>
              <a:spcAft>
                <a:spcPts val="0"/>
              </a:spcAft>
            </a:pPr>
            <a:r>
              <a:rPr lang="en-US" smtClean="0">
                <a:solidFill>
                  <a:srgbClr val="0C377B">
                    <a:tint val="75000"/>
                  </a:srgbClr>
                </a:solidFill>
                <a:latin typeface="Arial"/>
                <a:ea typeface="+mn-ea"/>
                <a:cs typeface="+mn-cs"/>
              </a:rPr>
              <a:t>17 November 2014</a:t>
            </a:r>
            <a:endParaRPr lang="fr-FR" dirty="0">
              <a:solidFill>
                <a:srgbClr val="0C377B">
                  <a:tint val="75000"/>
                </a:srgbClr>
              </a:solidFill>
              <a:latin typeface="Arial"/>
              <a:ea typeface="+mn-ea"/>
              <a:cs typeface="+mn-cs"/>
            </a:endParaRPr>
          </a:p>
        </p:txBody>
      </p:sp>
      <p:sp>
        <p:nvSpPr>
          <p:cNvPr id="8" name="Footer Placeholder 2"/>
          <p:cNvSpPr>
            <a:spLocks noGrp="1"/>
          </p:cNvSpPr>
          <p:nvPr>
            <p:ph type="ftr" sz="quarter" idx="3"/>
          </p:nvPr>
        </p:nvSpPr>
        <p:spPr>
          <a:xfrm>
            <a:off x="5796136" y="6356350"/>
            <a:ext cx="228222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r>
              <a:rPr lang="en-GB" smtClean="0">
                <a:solidFill>
                  <a:srgbClr val="0C377B">
                    <a:tint val="75000"/>
                  </a:srgbClr>
                </a:solidFill>
                <a:latin typeface="Arial"/>
                <a:ea typeface="+mn-ea"/>
                <a:cs typeface="+mn-cs"/>
              </a:rPr>
              <a:t>Frédéric Hemmer</a:t>
            </a:r>
            <a:endParaRPr lang="en-US" dirty="0">
              <a:solidFill>
                <a:srgbClr val="0C377B">
                  <a:tint val="75000"/>
                </a:srgbClr>
              </a:solidFill>
              <a:latin typeface="Arial"/>
              <a:ea typeface="+mn-ea"/>
              <a:cs typeface="+mn-cs"/>
            </a:endParaRPr>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baseline="0">
                <a:solidFill>
                  <a:schemeClr val="tx1">
                    <a:tint val="75000"/>
                  </a:schemeClr>
                </a:solidFill>
              </a:defRPr>
            </a:lvl1pPr>
          </a:lstStyle>
          <a:p>
            <a:pPr fontAlgn="auto">
              <a:spcBef>
                <a:spcPts val="0"/>
              </a:spcBef>
              <a:spcAft>
                <a:spcPts val="0"/>
              </a:spcAft>
            </a:pPr>
            <a:fld id="{17918391-D411-FE40-AAD7-861AE5233E0E}" type="slidenum">
              <a:rPr lang="en-US" smtClean="0">
                <a:solidFill>
                  <a:srgbClr val="0C377B">
                    <a:tint val="75000"/>
                  </a:srgbClr>
                </a:solidFill>
                <a:latin typeface="Arial"/>
                <a:ea typeface="+mn-ea"/>
                <a:cs typeface="+mn-cs"/>
              </a:rPr>
              <a:pPr fontAlgn="auto">
                <a:spcBef>
                  <a:spcPts val="0"/>
                </a:spcBef>
                <a:spcAft>
                  <a:spcPts val="0"/>
                </a:spcAft>
              </a:pPr>
              <a:t>‹#›</a:t>
            </a:fld>
            <a:endParaRPr lang="en-US" dirty="0">
              <a:solidFill>
                <a:srgbClr val="0C377B">
                  <a:tint val="75000"/>
                </a:srgbClr>
              </a:solidFill>
              <a:latin typeface="Arial"/>
              <a:ea typeface="+mn-ea"/>
              <a:cs typeface="+mn-cs"/>
            </a:endParaRPr>
          </a:p>
        </p:txBody>
      </p:sp>
    </p:spTree>
    <p:extLst>
      <p:ext uri="{BB962C8B-B14F-4D97-AF65-F5344CB8AC3E}">
        <p14:creationId xmlns:p14="http://schemas.microsoft.com/office/powerpoint/2010/main" val="1402173878"/>
      </p:ext>
    </p:extLst>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 id="2147483804" r:id="rId12"/>
    <p:sldLayoutId id="2147483805" r:id="rId13"/>
    <p:sldLayoutId id="2147483806" r:id="rId14"/>
    <p:sldLayoutId id="2147483807" r:id="rId15"/>
    <p:sldLayoutId id="2147483808" r:id="rId16"/>
    <p:sldLayoutId id="2147483809" r:id="rId17"/>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15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Lucida Grande"/>
        <a:buChar char="-"/>
        <a:defRPr kumimoji="0" sz="2600" u="none"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Lucida Grande"/>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Lucida Grande"/>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Lucida Grande"/>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54.jpeg"/><Relationship Id="rId7"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58.jpeg"/><Relationship Id="rId5" Type="http://schemas.openxmlformats.org/officeDocument/2006/relationships/image" Target="../media/image57.png"/><Relationship Id="rId10" Type="http://schemas.openxmlformats.org/officeDocument/2006/relationships/image" Target="../media/image55.jpeg"/><Relationship Id="rId4" Type="http://schemas.openxmlformats.org/officeDocument/2006/relationships/image" Target="../media/image56.png"/><Relationship Id="rId9" Type="http://schemas.openxmlformats.org/officeDocument/2006/relationships/image" Target="../media/image60.png"/></Relationships>
</file>

<file path=ppt/slides/_rels/slide1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11.xml"/><Relationship Id="rId1" Type="http://schemas.openxmlformats.org/officeDocument/2006/relationships/slideLayout" Target="../slideLayouts/slideLayout41.xml"/></Relationships>
</file>

<file path=ppt/slides/_rels/slide12.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notesSlide" Target="../notesSlides/notesSlide12.xml"/><Relationship Id="rId1" Type="http://schemas.openxmlformats.org/officeDocument/2006/relationships/slideLayout" Target="../slideLayouts/slideLayout27.xml"/><Relationship Id="rId6" Type="http://schemas.openxmlformats.org/officeDocument/2006/relationships/image" Target="../media/image65.png"/><Relationship Id="rId5" Type="http://schemas.openxmlformats.org/officeDocument/2006/relationships/image" Target="../media/image64.jpeg"/><Relationship Id="rId4" Type="http://schemas.openxmlformats.org/officeDocument/2006/relationships/image" Target="../media/image63.jpeg"/></Relationships>
</file>

<file path=ppt/slides/_rels/slide13.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jpeg"/><Relationship Id="rId7" Type="http://schemas.openxmlformats.org/officeDocument/2006/relationships/image" Target="../media/image73.jpeg"/><Relationship Id="rId2" Type="http://schemas.openxmlformats.org/officeDocument/2006/relationships/image" Target="../media/image68.png"/><Relationship Id="rId1" Type="http://schemas.openxmlformats.org/officeDocument/2006/relationships/slideLayout" Target="../slideLayouts/slideLayout27.xml"/><Relationship Id="rId6" Type="http://schemas.openxmlformats.org/officeDocument/2006/relationships/image" Target="../media/image72.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jpeg"/><Relationship Id="rId9" Type="http://schemas.openxmlformats.org/officeDocument/2006/relationships/image" Target="../media/image75.png"/></Relationships>
</file>

<file path=ppt/slides/_rels/slide1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3" Type="http://schemas.openxmlformats.org/officeDocument/2006/relationships/image" Target="../media/image79.jpg"/><Relationship Id="rId7" Type="http://schemas.openxmlformats.org/officeDocument/2006/relationships/image" Target="../media/image83.jpe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82.png"/><Relationship Id="rId5" Type="http://schemas.openxmlformats.org/officeDocument/2006/relationships/image" Target="../media/image81.png"/><Relationship Id="rId4" Type="http://schemas.openxmlformats.org/officeDocument/2006/relationships/image" Target="../media/image80.png"/></Relationships>
</file>

<file path=ppt/slides/_rels/slide19.xml.rels><?xml version="1.0" encoding="UTF-8" standalone="yes"?>
<Relationships xmlns="http://schemas.openxmlformats.org/package/2006/relationships"><Relationship Id="rId3" Type="http://schemas.openxmlformats.org/officeDocument/2006/relationships/image" Target="../media/image84.jp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85.jpeg"/></Relationships>
</file>

<file path=ppt/slides/_rels/slide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jpeg"/><Relationship Id="rId7" Type="http://schemas.openxmlformats.org/officeDocument/2006/relationships/image" Target="../media/image30.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9.xml"/><Relationship Id="rId1" Type="http://schemas.openxmlformats.org/officeDocument/2006/relationships/slideLayout" Target="../slideLayouts/slideLayout31.xml"/><Relationship Id="rId4" Type="http://schemas.openxmlformats.org/officeDocument/2006/relationships/image" Target="../media/image87.jpeg"/></Relationships>
</file>

<file path=ppt/slides/_rels/slide21.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90.png"/><Relationship Id="rId4" Type="http://schemas.openxmlformats.org/officeDocument/2006/relationships/image" Target="../media/image89.jpeg"/></Relationships>
</file>

<file path=ppt/slides/_rels/slide22.xml.rels><?xml version="1.0" encoding="UTF-8" standalone="yes"?>
<Relationships xmlns="http://schemas.openxmlformats.org/package/2006/relationships"><Relationship Id="rId3" Type="http://schemas.openxmlformats.org/officeDocument/2006/relationships/image" Target="../media/image91.gif"/><Relationship Id="rId7" Type="http://schemas.openxmlformats.org/officeDocument/2006/relationships/image" Target="../media/image95.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1.xml"/></Relationships>
</file>

<file path=ppt/slides/_rels/slide24.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23.xml"/><Relationship Id="rId1" Type="http://schemas.openxmlformats.org/officeDocument/2006/relationships/slideLayout" Target="../slideLayouts/slideLayout5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6.xml"/></Relationships>
</file>

<file path=ppt/slides/_rels/slide2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5.xml"/><Relationship Id="rId1" Type="http://schemas.openxmlformats.org/officeDocument/2006/relationships/slideLayout" Target="../slideLayouts/slideLayout56.xml"/></Relationships>
</file>

<file path=ppt/slides/_rels/slide27.xml.rels><?xml version="1.0" encoding="UTF-8" standalone="yes"?>
<Relationships xmlns="http://schemas.openxmlformats.org/package/2006/relationships"><Relationship Id="rId3" Type="http://schemas.openxmlformats.org/officeDocument/2006/relationships/image" Target="../media/image98.emf"/><Relationship Id="rId7" Type="http://schemas.openxmlformats.org/officeDocument/2006/relationships/image" Target="../media/image100.png"/><Relationship Id="rId2" Type="http://schemas.openxmlformats.org/officeDocument/2006/relationships/notesSlide" Target="../notesSlides/notesSlide26.xml"/><Relationship Id="rId1" Type="http://schemas.openxmlformats.org/officeDocument/2006/relationships/slideLayout" Target="../slideLayouts/slideLayout27.xml"/><Relationship Id="rId6" Type="http://schemas.openxmlformats.org/officeDocument/2006/relationships/hyperlink" Target="http://cds.cern.ch/record/1695401" TargetMode="External"/><Relationship Id="rId5" Type="http://schemas.openxmlformats.org/officeDocument/2006/relationships/image" Target="../media/image99.jpg"/><Relationship Id="rId4" Type="http://schemas.openxmlformats.org/officeDocument/2006/relationships/hyperlink" Target="http://zenodo.org/record/7592"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7.xml"/><Relationship Id="rId1" Type="http://schemas.openxmlformats.org/officeDocument/2006/relationships/slideLayout" Target="../slideLayouts/slideLayout17.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37.png"/><Relationship Id="rId7" Type="http://schemas.openxmlformats.org/officeDocument/2006/relationships/image" Target="../media/image41.png"/><Relationship Id="rId12" Type="http://schemas.openxmlformats.org/officeDocument/2006/relationships/image" Target="../media/image45.jpe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40.png"/><Relationship Id="rId11" Type="http://schemas.openxmlformats.org/officeDocument/2006/relationships/image" Target="../media/image25.png"/><Relationship Id="rId5" Type="http://schemas.openxmlformats.org/officeDocument/2006/relationships/image" Target="../media/image39.png"/><Relationship Id="rId10" Type="http://schemas.openxmlformats.org/officeDocument/2006/relationships/image" Target="../media/image44.jpeg"/><Relationship Id="rId4" Type="http://schemas.openxmlformats.org/officeDocument/2006/relationships/image" Target="../media/image38.png"/><Relationship Id="rId9" Type="http://schemas.openxmlformats.org/officeDocument/2006/relationships/image" Target="../media/image43.jpeg"/></Relationships>
</file>

<file path=ppt/slides/_rels/slide7.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24.jpeg"/><Relationship Id="rId7" Type="http://schemas.openxmlformats.org/officeDocument/2006/relationships/image" Target="../media/image49.pn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7.jpeg"/><Relationship Id="rId4" Type="http://schemas.openxmlformats.org/officeDocument/2006/relationships/image" Target="../media/image46.jpeg"/><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52.pn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55.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8.png"/><Relationship Id="rId5" Type="http://schemas.openxmlformats.org/officeDocument/2006/relationships/image" Target="../media/image54.jpeg"/><Relationship Id="rId4" Type="http://schemas.openxmlformats.org/officeDocument/2006/relationships/image" Target="../media/image5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70958"/>
          </a:xfrm>
          <a:prstGeom prst="rect">
            <a:avLst/>
          </a:prstGeom>
          <a:effectLst>
            <a:innerShdw blurRad="38100" dist="50800" dir="2700000">
              <a:prstClr val="black"/>
            </a:innerShdw>
          </a:effectLst>
        </p:spPr>
      </p:pic>
      <p:sp>
        <p:nvSpPr>
          <p:cNvPr id="6" name="Text Box 3"/>
          <p:cNvSpPr txBox="1">
            <a:spLocks noChangeArrowheads="1"/>
          </p:cNvSpPr>
          <p:nvPr/>
        </p:nvSpPr>
        <p:spPr bwMode="auto">
          <a:xfrm>
            <a:off x="381000" y="228600"/>
            <a:ext cx="6096000" cy="707886"/>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defRPr/>
            </a:pPr>
            <a:r>
              <a:rPr lang="en-GB" sz="40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Welcome</a:t>
            </a:r>
            <a:endParaRPr lang="pt-PT" sz="4000" b="1" i="1" dirty="0">
              <a:solidFill>
                <a:schemeClr val="accent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27659" name="TextBox 12"/>
          <p:cNvSpPr txBox="1">
            <a:spLocks noChangeArrowheads="1"/>
          </p:cNvSpPr>
          <p:nvPr/>
        </p:nvSpPr>
        <p:spPr bwMode="auto">
          <a:xfrm>
            <a:off x="0" y="2984718"/>
            <a:ext cx="9144000" cy="1200329"/>
          </a:xfrm>
          <a:prstGeom prst="rect">
            <a:avLst/>
          </a:prstGeom>
          <a:noFill/>
          <a:ln w="9525">
            <a:noFill/>
            <a:miter lim="800000"/>
            <a:headEnd/>
            <a:tailEnd/>
          </a:ln>
          <a:effectLst>
            <a:outerShdw blurRad="38100" dist="38100" dir="2700000" algn="tl" rotWithShape="0">
              <a:prstClr val="black"/>
            </a:outerShdw>
          </a:effectLst>
        </p:spPr>
        <p:txBody>
          <a:bodyPr wrap="square">
            <a:prstTxWarp prst="textNoShape">
              <a:avLst/>
            </a:prstTxWarp>
            <a:spAutoFit/>
          </a:bodyPr>
          <a:lstStyle/>
          <a:p>
            <a:pPr algn="ctr"/>
            <a:r>
              <a:rPr lang="en-US" sz="3600" dirty="0" smtClean="0">
                <a:solidFill>
                  <a:srgbClr val="FFFF00"/>
                </a:solidFill>
                <a:effectLst>
                  <a:outerShdw blurRad="38100" dist="38100" dir="2700000" algn="tl" rotWithShape="0">
                    <a:prstClr val="black"/>
                  </a:outerShdw>
                </a:effectLst>
              </a:rPr>
              <a:t>Workshop on Cloud Services for File Synchronization and Sharing</a:t>
            </a:r>
            <a:endParaRPr lang="en-US" sz="3600" dirty="0" smtClean="0">
              <a:solidFill>
                <a:srgbClr val="FFFF00"/>
              </a:solidFill>
              <a:effectLst>
                <a:outerShdw blurRad="38100" dist="38100" dir="2700000" algn="tl" rotWithShape="0">
                  <a:prstClr val="black"/>
                </a:outerShdw>
              </a:effectLst>
            </a:endParaRPr>
          </a:p>
        </p:txBody>
      </p:sp>
      <p:sp>
        <p:nvSpPr>
          <p:cNvPr id="13" name="Text Box 3"/>
          <p:cNvSpPr txBox="1">
            <a:spLocks noChangeArrowheads="1"/>
          </p:cNvSpPr>
          <p:nvPr/>
        </p:nvSpPr>
        <p:spPr bwMode="auto">
          <a:xfrm>
            <a:off x="0" y="5877580"/>
            <a:ext cx="9144000" cy="52322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defRPr/>
            </a:pP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to                 Accelerating Science and Innovation</a:t>
            </a:r>
            <a:endParaRPr lang="en-GB" sz="2800" b="1" i="1" dirty="0">
              <a:solidFill>
                <a:schemeClr val="accent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pic>
        <p:nvPicPr>
          <p:cNvPr id="7" name="Picture 6" descr="cern_logo_1.png"/>
          <p:cNvPicPr>
            <a:picLocks noChangeAspect="1"/>
          </p:cNvPicPr>
          <p:nvPr/>
        </p:nvPicPr>
        <p:blipFill>
          <a:blip r:embed="rId4">
            <a:lum bright="100000" contrast="-100000"/>
          </a:blip>
          <a:stretch>
            <a:fillRect/>
          </a:stretch>
        </p:blipFill>
        <p:spPr>
          <a:xfrm>
            <a:off x="971600" y="5640705"/>
            <a:ext cx="1019176" cy="1002190"/>
          </a:xfrm>
          <a:prstGeom prst="rect">
            <a:avLst/>
          </a:prstGeom>
          <a:effectLst>
            <a:outerShdw blurRad="38100" dist="38100" dir="2700000" algn="tl" rotWithShape="0">
              <a:prstClr val="black"/>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76200"/>
            <a:ext cx="9144000" cy="904528"/>
          </a:xfrm>
          <a:effectLst>
            <a:outerShdw blurRad="63500" dist="38099" dir="2700000" algn="ctr" rotWithShape="0">
              <a:schemeClr val="tx1">
                <a:alpha val="74997"/>
              </a:schemeClr>
            </a:outerShdw>
          </a:effectLst>
        </p:spPr>
        <p:txBody>
          <a:bodyPr anchor="ctr"/>
          <a:lstStyle/>
          <a:p>
            <a:pPr marL="342900" indent="-342900" algn="ctr">
              <a:spcBef>
                <a:spcPct val="20000"/>
              </a:spcBef>
              <a:spcAft>
                <a:spcPts val="1200"/>
              </a:spcAft>
              <a:defRPr/>
            </a:pPr>
            <a:r>
              <a:rPr lang="en-US" sz="2400" dirty="0" smtClean="0">
                <a:solidFill>
                  <a:srgbClr val="FFFF00"/>
                </a:solidFill>
                <a:effectLst>
                  <a:outerShdw blurRad="38100" dist="38100" dir="2700000" algn="tl" rotWithShape="0">
                    <a:prstClr val="black"/>
                  </a:outerShdw>
                </a:effectLst>
                <a:sym typeface="Wingdings"/>
              </a:rPr>
              <a:t>Medical </a:t>
            </a:r>
            <a:r>
              <a:rPr lang="en-US" sz="2400" dirty="0">
                <a:solidFill>
                  <a:srgbClr val="FFFF00"/>
                </a:solidFill>
                <a:effectLst>
                  <a:outerShdw blurRad="38100" dist="38100" dir="2700000" algn="tl" rotWithShape="0">
                    <a:prstClr val="black"/>
                  </a:outerShdw>
                </a:effectLst>
                <a:sym typeface="Wingdings"/>
              </a:rPr>
              <a:t>A</a:t>
            </a:r>
            <a:r>
              <a:rPr lang="en-US" sz="2400" dirty="0" smtClean="0">
                <a:solidFill>
                  <a:srgbClr val="FFFF00"/>
                </a:solidFill>
                <a:effectLst>
                  <a:outerShdw blurRad="38100" dist="38100" dir="2700000" algn="tl" rotWithShape="0">
                    <a:prstClr val="black"/>
                  </a:outerShdw>
                </a:effectLst>
                <a:sym typeface="Wingdings"/>
              </a:rPr>
              <a:t>pplication as an </a:t>
            </a:r>
            <a:r>
              <a:rPr lang="en-US" sz="2400" dirty="0">
                <a:solidFill>
                  <a:srgbClr val="FFFF00"/>
                </a:solidFill>
                <a:effectLst>
                  <a:outerShdw blurRad="38100" dist="38100" dir="2700000" algn="tl" rotWithShape="0">
                    <a:prstClr val="black"/>
                  </a:outerShdw>
                </a:effectLst>
                <a:sym typeface="Wingdings"/>
              </a:rPr>
              <a:t>E</a:t>
            </a:r>
            <a:r>
              <a:rPr lang="en-US" sz="2400" dirty="0" smtClean="0">
                <a:solidFill>
                  <a:srgbClr val="FFFF00"/>
                </a:solidFill>
                <a:effectLst>
                  <a:outerShdw blurRad="38100" dist="38100" dir="2700000" algn="tl" rotWithShape="0">
                    <a:prstClr val="black"/>
                  </a:outerShdw>
                </a:effectLst>
                <a:sym typeface="Wingdings"/>
              </a:rPr>
              <a:t>xample of Particle Physics Spin-off</a:t>
            </a:r>
            <a:endParaRPr lang="en-US" sz="2400" dirty="0" smtClean="0">
              <a:solidFill>
                <a:srgbClr val="FFFF00"/>
              </a:solidFill>
              <a:effectLst>
                <a:outerShdw blurRad="38100" dist="38100" dir="2700000" algn="tl" rotWithShape="0">
                  <a:prstClr val="black"/>
                </a:outerShdw>
              </a:effectLst>
            </a:endParaRPr>
          </a:p>
        </p:txBody>
      </p:sp>
      <p:sp>
        <p:nvSpPr>
          <p:cNvPr id="27" name="TextBox 26"/>
          <p:cNvSpPr txBox="1"/>
          <p:nvPr/>
        </p:nvSpPr>
        <p:spPr>
          <a:xfrm>
            <a:off x="1403648" y="764704"/>
            <a:ext cx="7109639" cy="400110"/>
          </a:xfrm>
          <a:prstGeom prst="rect">
            <a:avLst/>
          </a:prstGeom>
          <a:noFill/>
        </p:spPr>
        <p:txBody>
          <a:bodyPr wrap="none" rtlCol="0">
            <a:spAutoFit/>
          </a:bodyPr>
          <a:lstStyle/>
          <a:p>
            <a:r>
              <a:rPr lang="en-GB" sz="2000" dirty="0" smtClean="0">
                <a:solidFill>
                  <a:schemeClr val="accent5"/>
                </a:solidFill>
                <a:effectLst>
                  <a:outerShdw blurRad="38100" dist="38100" dir="2700000" algn="tl" rotWithShape="0">
                    <a:prstClr val="black"/>
                  </a:outerShdw>
                </a:effectLst>
              </a:rPr>
              <a:t>Combining Physics, ICT, Biology and Medicine to fight cancer</a:t>
            </a:r>
            <a:endParaRPr lang="en-GB" sz="2000" dirty="0">
              <a:solidFill>
                <a:schemeClr val="accent5"/>
              </a:solidFill>
              <a:effectLst>
                <a:outerShdw blurRad="38100" dist="38100" dir="2700000" algn="tl" rotWithShape="0">
                  <a:prstClr val="black"/>
                </a:outerShdw>
              </a:effectLst>
            </a:endParaRPr>
          </a:p>
        </p:txBody>
      </p:sp>
      <p:grpSp>
        <p:nvGrpSpPr>
          <p:cNvPr id="2" name="Group 45"/>
          <p:cNvGrpSpPr/>
          <p:nvPr/>
        </p:nvGrpSpPr>
        <p:grpSpPr>
          <a:xfrm>
            <a:off x="0" y="1811477"/>
            <a:ext cx="9144000" cy="2303323"/>
            <a:chOff x="0" y="1811477"/>
            <a:chExt cx="91440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800219"/>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Accelerating particle beams</a:t>
              </a:r>
            </a:p>
            <a:p>
              <a:pPr algn="ctr"/>
              <a:r>
                <a:rPr lang="en-US" sz="1400" dirty="0" smtClean="0">
                  <a:solidFill>
                    <a:srgbClr val="FFFFFF"/>
                  </a:solidFill>
                  <a:effectLst>
                    <a:outerShdw blurRad="38100" dist="38100" dir="2700000" algn="tl" rotWithShape="0">
                      <a:prstClr val="black"/>
                    </a:outerShdw>
                  </a:effectLst>
                </a:rPr>
                <a:t>~30’000 accelerators worldwide</a:t>
              </a:r>
            </a:p>
            <a:p>
              <a:pPr algn="ctr"/>
              <a:r>
                <a:rPr lang="en-US" sz="1400" dirty="0" smtClean="0">
                  <a:solidFill>
                    <a:srgbClr val="FFFFFF"/>
                  </a:solidFill>
                  <a:effectLst>
                    <a:outerShdw blurRad="38100" dist="38100" dir="2700000" algn="tl" rotWithShape="0">
                      <a:prstClr val="black"/>
                    </a:outerShdw>
                  </a:effectLst>
                </a:rPr>
                <a:t>~17’000 used for medicine</a:t>
              </a:r>
            </a:p>
          </p:txBody>
        </p:sp>
        <p:sp>
          <p:nvSpPr>
            <p:cNvPr id="19" name="TextBox 18"/>
            <p:cNvSpPr txBox="1"/>
            <p:nvPr/>
          </p:nvSpPr>
          <p:spPr>
            <a:xfrm>
              <a:off x="3268700" y="1811477"/>
              <a:ext cx="2772864" cy="523220"/>
            </a:xfrm>
            <a:prstGeom prst="rect">
              <a:avLst/>
            </a:prstGeom>
            <a:noFill/>
          </p:spPr>
          <p:txBody>
            <a:bodyPr wrap="none" rtlCol="0">
              <a:spAutoFit/>
            </a:bodyPr>
            <a:lstStyle/>
            <a:p>
              <a:r>
                <a:rPr lang="en-GB" sz="2800" dirty="0" smtClean="0">
                  <a:solidFill>
                    <a:srgbClr val="FFFF00"/>
                  </a:solidFill>
                  <a:effectLst>
                    <a:outerShdw blurRad="38100" dist="38100" dir="2700000" algn="tl" rotWithShape="0">
                      <a:prstClr val="black"/>
                    </a:outerShdw>
                  </a:effectLst>
                </a:rPr>
                <a:t>Hadron Therapy</a:t>
              </a:r>
              <a:endParaRPr lang="en-GB" sz="2800" dirty="0">
                <a:solidFill>
                  <a:srgbClr val="FFFF00"/>
                </a:solidFill>
                <a:effectLst>
                  <a:outerShdw blurRad="38100" dist="38100" dir="2700000" algn="tl" rotWithShape="0">
                    <a:prstClr val="black"/>
                  </a:outerShdw>
                </a:effectLst>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3" name="TextBox 22"/>
            <p:cNvSpPr txBox="1"/>
            <p:nvPr/>
          </p:nvSpPr>
          <p:spPr>
            <a:xfrm>
              <a:off x="7620000" y="2438400"/>
              <a:ext cx="1524000" cy="830997"/>
            </a:xfrm>
            <a:prstGeom prst="rect">
              <a:avLst/>
            </a:prstGeom>
            <a:noFill/>
          </p:spPr>
          <p:txBody>
            <a:bodyPr wrap="square" rtlCol="0">
              <a:spAutoFit/>
            </a:bodyPr>
            <a:lstStyle/>
            <a:p>
              <a:r>
                <a:rPr lang="en-US" sz="1200" dirty="0" smtClean="0">
                  <a:solidFill>
                    <a:srgbClr val="FFFFFF"/>
                  </a:solidFill>
                  <a:effectLst>
                    <a:outerShdw blurRad="38100" dist="38100" dir="2700000" algn="tl" rotWithShape="0">
                      <a:prstClr val="black"/>
                    </a:outerShdw>
                  </a:effectLst>
                </a:rPr>
                <a:t>Leadership in Ion Beam Therapy now in Europe and Japan</a:t>
              </a:r>
              <a:endParaRPr lang="en-GB" sz="1200" dirty="0">
                <a:solidFill>
                  <a:srgbClr val="FFFFFF"/>
                </a:solidFill>
                <a:effectLst>
                  <a:outerShdw blurRad="38100" dist="38100" dir="2700000" algn="tl" rotWithShape="0">
                    <a:prstClr val="black"/>
                  </a:outerShdw>
                </a:effectLst>
              </a:endParaRPr>
            </a:p>
          </p:txBody>
        </p:sp>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315200" y="2209518"/>
                  <a:ext cx="990600" cy="523220"/>
                </a:xfrm>
                <a:prstGeom prst="rect">
                  <a:avLst/>
                </a:prstGeom>
              </p:spPr>
              <p:txBody>
                <a:bodyPr wrap="square">
                  <a:spAutoFit/>
                </a:bodyPr>
                <a:lstStyle/>
                <a:p>
                  <a:pPr algn="ctr" eaLnBrk="1" hangingPunct="1"/>
                  <a:r>
                    <a:rPr lang="en-GB" sz="1400" dirty="0" smtClean="0">
                      <a:solidFill>
                        <a:srgbClr val="FFFF00"/>
                      </a:solidFill>
                      <a:effectLst>
                        <a:outerShdw blurRad="38100" dist="38100" dir="2700000" algn="tl" rotWithShape="0">
                          <a:prstClr val="black"/>
                        </a:outerShdw>
                      </a:effectLst>
                    </a:rPr>
                    <a:t>Tumour Target</a:t>
                  </a:r>
                  <a:endParaRPr lang="en-GB" sz="1400" dirty="0">
                    <a:solidFill>
                      <a:srgbClr val="FFFF00"/>
                    </a:solidFill>
                    <a:effectLst>
                      <a:outerShdw blurRad="38100" dist="38100" dir="2700000" algn="tl" rotWithShape="0">
                        <a:prstClr val="black"/>
                      </a:outerShdw>
                    </a:effectLst>
                  </a:endParaRPr>
                </a:p>
              </p:txBody>
            </p:sp>
          </p:grpSp>
          <p:sp>
            <p:nvSpPr>
              <p:cNvPr id="26" name="TextBox 25"/>
              <p:cNvSpPr txBox="1"/>
              <p:nvPr/>
            </p:nvSpPr>
            <p:spPr>
              <a:xfrm>
                <a:off x="3347798" y="3048000"/>
                <a:ext cx="690802" cy="400110"/>
              </a:xfrm>
              <a:prstGeom prst="rect">
                <a:avLst/>
              </a:prstGeom>
              <a:noFill/>
            </p:spPr>
            <p:txBody>
              <a:bodyPr wrap="none" rtlCol="0">
                <a:spAutoFit/>
              </a:bodyPr>
              <a:lstStyle/>
              <a:p>
                <a:r>
                  <a:rPr lang="en-GB" sz="1000" dirty="0" smtClean="0">
                    <a:solidFill>
                      <a:schemeClr val="accent1"/>
                    </a:solidFill>
                    <a:effectLst>
                      <a:outerShdw blurRad="38100" dist="38100" dir="2700000" algn="tl" rotWithShape="0">
                        <a:prstClr val="black"/>
                      </a:outerShdw>
                    </a:effectLst>
                  </a:rPr>
                  <a:t>Protons</a:t>
                </a:r>
              </a:p>
              <a:p>
                <a:r>
                  <a:rPr lang="en-GB" sz="1000" dirty="0" smtClean="0">
                    <a:solidFill>
                      <a:schemeClr val="accent1"/>
                    </a:solidFill>
                    <a:effectLst>
                      <a:outerShdw blurRad="38100" dist="38100" dir="2700000" algn="tl" rotWithShape="0">
                        <a:prstClr val="black"/>
                      </a:outerShdw>
                    </a:effectLst>
                  </a:rPr>
                  <a:t>light ions</a:t>
                </a:r>
                <a:endParaRPr lang="en-GB" sz="1000" dirty="0">
                  <a:solidFill>
                    <a:schemeClr val="accent1"/>
                  </a:solidFill>
                  <a:effectLst>
                    <a:outerShdw blurRad="38100" dist="38100" dir="2700000" algn="tl" rotWithShape="0">
                      <a:prstClr val="black"/>
                    </a:outerShdw>
                  </a:effectLst>
                </a:endParaRPr>
              </a:p>
            </p:txBody>
          </p:sp>
        </p:grpSp>
        <p:sp>
          <p:nvSpPr>
            <p:cNvPr id="35" name="TextBox 34"/>
            <p:cNvSpPr txBox="1"/>
            <p:nvPr/>
          </p:nvSpPr>
          <p:spPr>
            <a:xfrm>
              <a:off x="3352800" y="3591580"/>
              <a:ext cx="4267200" cy="523220"/>
            </a:xfrm>
            <a:prstGeom prst="rect">
              <a:avLst/>
            </a:prstGeom>
            <a:noFill/>
          </p:spPr>
          <p:txBody>
            <a:bodyPr wrap="square" rtlCol="0">
              <a:spAutoFit/>
            </a:bodyPr>
            <a:lstStyle/>
            <a:p>
              <a:r>
                <a:rPr lang="en-US" sz="1400" dirty="0" smtClean="0">
                  <a:solidFill>
                    <a:srgbClr val="FFFF00"/>
                  </a:solidFill>
                  <a:effectLst>
                    <a:outerShdw blurRad="38100" dist="38100" dir="2700000" algn="tl" rotWithShape="0">
                      <a:prstClr val="black"/>
                    </a:outerShdw>
                  </a:effectLst>
                </a:rPr>
                <a:t>&gt;100’000 patients treated worldwide  (45 facilities)</a:t>
              </a:r>
            </a:p>
            <a:p>
              <a:r>
                <a:rPr lang="en-US" sz="1400" dirty="0" smtClean="0">
                  <a:solidFill>
                    <a:srgbClr val="FFFF00"/>
                  </a:solidFill>
                  <a:effectLst>
                    <a:outerShdw blurRad="38100" dist="38100" dir="2700000" algn="tl" rotWithShape="0">
                      <a:prstClr val="black"/>
                    </a:outerShdw>
                  </a:effectLst>
                </a:rPr>
                <a:t>&gt;50’000 patients treated in Europe  (14 facilities)</a:t>
              </a:r>
            </a:p>
          </p:txBody>
        </p:sp>
        <p:sp>
          <p:nvSpPr>
            <p:cNvPr id="40" name="TextBox 39"/>
            <p:cNvSpPr txBox="1"/>
            <p:nvPr/>
          </p:nvSpPr>
          <p:spPr>
            <a:xfrm>
              <a:off x="5486400" y="3352800"/>
              <a:ext cx="552330" cy="276999"/>
            </a:xfrm>
            <a:prstGeom prst="rect">
              <a:avLst/>
            </a:prstGeom>
            <a:noFill/>
          </p:spPr>
          <p:txBody>
            <a:bodyPr wrap="none" rtlCol="0">
              <a:spAutoFit/>
            </a:bodyPr>
            <a:lstStyle/>
            <a:p>
              <a:r>
                <a:rPr lang="en-GB" sz="1200" dirty="0" smtClean="0">
                  <a:solidFill>
                    <a:srgbClr val="FFFFFF"/>
                  </a:solidFill>
                  <a:effectLst>
                    <a:outerShdw blurRad="38100" dist="38100" dir="2700000">
                      <a:srgbClr val="000000"/>
                    </a:outerShdw>
                  </a:effectLst>
                </a:rPr>
                <a:t>X-ray</a:t>
              </a:r>
              <a:endParaRPr lang="en-GB" sz="1200" dirty="0">
                <a:solidFill>
                  <a:srgbClr val="FFFFFF"/>
                </a:solidFill>
                <a:effectLst>
                  <a:outerShdw blurRad="38100" dist="38100" dir="2700000">
                    <a:srgbClr val="000000"/>
                  </a:outerShdw>
                </a:effectLst>
              </a:endParaRPr>
            </a:p>
          </p:txBody>
        </p:sp>
        <p:sp>
          <p:nvSpPr>
            <p:cNvPr id="45" name="TextBox 44"/>
            <p:cNvSpPr txBox="1"/>
            <p:nvPr/>
          </p:nvSpPr>
          <p:spPr>
            <a:xfrm>
              <a:off x="6617248" y="3380601"/>
              <a:ext cx="697952" cy="276999"/>
            </a:xfrm>
            <a:prstGeom prst="rect">
              <a:avLst/>
            </a:prstGeom>
            <a:noFill/>
          </p:spPr>
          <p:txBody>
            <a:bodyPr wrap="none" rtlCol="0">
              <a:spAutoFit/>
            </a:bodyPr>
            <a:lstStyle/>
            <a:p>
              <a:r>
                <a:rPr lang="en-GB" sz="1200" dirty="0" smtClean="0">
                  <a:solidFill>
                    <a:srgbClr val="FFFFFF"/>
                  </a:solidFill>
                  <a:effectLst>
                    <a:outerShdw blurRad="38100" dist="38100" dir="2700000">
                      <a:srgbClr val="000000"/>
                    </a:outerShdw>
                  </a:effectLst>
                </a:rPr>
                <a:t>protons</a:t>
              </a:r>
              <a:endParaRPr lang="en-GB" sz="1200" dirty="0">
                <a:solidFill>
                  <a:srgbClr val="FFFFFF"/>
                </a:solidFill>
                <a:effectLst>
                  <a:outerShdw blurRad="38100" dist="38100" dir="2700000">
                    <a:srgbClr val="000000"/>
                  </a:outerShdw>
                </a:effectLst>
              </a:endParaRPr>
            </a:p>
          </p:txBody>
        </p:sp>
      </p:grpSp>
      <p:grpSp>
        <p:nvGrpSpPr>
          <p:cNvPr id="5" name="Group 2"/>
          <p:cNvGrpSpPr/>
          <p:nvPr/>
        </p:nvGrpSpPr>
        <p:grpSpPr>
          <a:xfrm>
            <a:off x="395536" y="4293096"/>
            <a:ext cx="8596064" cy="2374684"/>
            <a:chOff x="395536" y="4293096"/>
            <a:chExt cx="8596064" cy="2374684"/>
          </a:xfrm>
        </p:grpSpPr>
        <p:grpSp>
          <p:nvGrpSpPr>
            <p:cNvPr id="6" name="Group 46"/>
            <p:cNvGrpSpPr/>
            <p:nvPr/>
          </p:nvGrpSpPr>
          <p:grpSpPr>
            <a:xfrm>
              <a:off x="395536" y="4707578"/>
              <a:ext cx="8596064" cy="1960202"/>
              <a:chOff x="395536" y="4707578"/>
              <a:chExt cx="8596064" cy="1960202"/>
            </a:xfrm>
          </p:grpSpPr>
          <p:sp>
            <p:nvSpPr>
              <p:cNvPr id="29" name="TextBox 28"/>
              <p:cNvSpPr txBox="1"/>
              <p:nvPr/>
            </p:nvSpPr>
            <p:spPr>
              <a:xfrm>
                <a:off x="395536" y="6183868"/>
                <a:ext cx="2438400" cy="369332"/>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Detecting particles </a:t>
                </a:r>
              </a:p>
            </p:txBody>
          </p:sp>
          <p:sp>
            <p:nvSpPr>
              <p:cNvPr id="30" name="Left-Right Arrow 29"/>
              <p:cNvSpPr/>
              <p:nvPr/>
            </p:nvSpPr>
            <p:spPr bwMode="auto">
              <a:xfrm>
                <a:off x="2819400" y="48006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1" name="TextBox 30"/>
              <p:cNvSpPr txBox="1"/>
              <p:nvPr/>
            </p:nvSpPr>
            <p:spPr>
              <a:xfrm>
                <a:off x="3506220" y="4707578"/>
                <a:ext cx="1462109" cy="523220"/>
              </a:xfrm>
              <a:prstGeom prst="rect">
                <a:avLst/>
              </a:prstGeom>
              <a:noFill/>
            </p:spPr>
            <p:txBody>
              <a:bodyPr wrap="none" rtlCol="0">
                <a:spAutoFit/>
              </a:bodyPr>
              <a:lstStyle/>
              <a:p>
                <a:r>
                  <a:rPr lang="en-GB" sz="2800" dirty="0" smtClean="0">
                    <a:solidFill>
                      <a:srgbClr val="FFFF00"/>
                    </a:solidFill>
                    <a:effectLst>
                      <a:outerShdw blurRad="38100" dist="38100" dir="2700000" algn="tl" rotWithShape="0">
                        <a:prstClr val="black"/>
                      </a:outerShdw>
                    </a:effectLst>
                  </a:rPr>
                  <a:t>Imaging</a:t>
                </a:r>
                <a:endParaRPr lang="en-GB" sz="2800" dirty="0">
                  <a:solidFill>
                    <a:srgbClr val="FFFF00"/>
                  </a:solidFill>
                  <a:effectLst>
                    <a:outerShdw blurRad="38100" dist="38100" dir="2700000" algn="tl" rotWithShape="0">
                      <a:prstClr val="black"/>
                    </a:outerShdw>
                  </a:effectLst>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486400" y="5323253"/>
                <a:ext cx="1101946" cy="1153747"/>
              </a:xfrm>
              <a:prstGeom prst="rect">
                <a:avLst/>
              </a:prstGeom>
            </p:spPr>
          </p:pic>
          <p:sp>
            <p:nvSpPr>
              <p:cNvPr id="34" name="TextBox 33"/>
              <p:cNvSpPr txBox="1"/>
              <p:nvPr/>
            </p:nvSpPr>
            <p:spPr>
              <a:xfrm>
                <a:off x="5224964" y="4876800"/>
                <a:ext cx="1556836" cy="369332"/>
              </a:xfrm>
              <a:prstGeom prst="rect">
                <a:avLst/>
              </a:prstGeom>
              <a:noFill/>
            </p:spPr>
            <p:txBody>
              <a:bodyPr wrap="none" rtlCol="0">
                <a:spAutoFit/>
              </a:bodyPr>
              <a:lstStyle/>
              <a:p>
                <a:r>
                  <a:rPr lang="en-GB" sz="1800" dirty="0" smtClean="0">
                    <a:solidFill>
                      <a:srgbClr val="CCFFCC"/>
                    </a:solidFill>
                    <a:effectLst>
                      <a:outerShdw blurRad="38100" dist="38100" dir="2700000" algn="tl" rotWithShape="0">
                        <a:prstClr val="black"/>
                      </a:outerShdw>
                    </a:effectLst>
                  </a:rPr>
                  <a:t>PET Scanner</a:t>
                </a:r>
                <a:endParaRPr lang="en-GB" sz="1800" dirty="0">
                  <a:solidFill>
                    <a:srgbClr val="CCFFCC"/>
                  </a:solidFill>
                  <a:effectLst>
                    <a:outerShdw blurRad="38100" dist="38100" dir="2700000" algn="tl" rotWithShape="0">
                      <a:prstClr val="black"/>
                    </a:outerShdw>
                  </a:effectLst>
                </a:endParaRPr>
              </a:p>
            </p:txBody>
          </p:sp>
          <p:pic>
            <p:nvPicPr>
              <p:cNvPr id="38" name="Picture 1032" descr="PET_Alzheimer"/>
              <p:cNvPicPr>
                <a:picLocks noChangeAspect="1" noChangeArrowheads="1"/>
              </p:cNvPicPr>
              <p:nvPr/>
            </p:nvPicPr>
            <p:blipFill>
              <a:blip r:embed="rId8"/>
              <a:srcRect/>
              <a:stretch>
                <a:fillRect/>
              </a:stretch>
            </p:blipFill>
            <p:spPr bwMode="auto">
              <a:xfrm>
                <a:off x="6756400"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sp>
            <p:nvSpPr>
              <p:cNvPr id="36" name="TextBox 35"/>
              <p:cNvSpPr txBox="1"/>
              <p:nvPr/>
            </p:nvSpPr>
            <p:spPr>
              <a:xfrm>
                <a:off x="2915816" y="5257800"/>
                <a:ext cx="2570584" cy="646331"/>
              </a:xfrm>
              <a:prstGeom prst="rect">
                <a:avLst/>
              </a:prstGeom>
              <a:noFill/>
            </p:spPr>
            <p:txBody>
              <a:bodyPr wrap="square" rtlCol="0">
                <a:spAutoFit/>
              </a:bodyPr>
              <a:lstStyle/>
              <a:p>
                <a:pPr algn="ctr"/>
                <a:r>
                  <a:rPr lang="en-US" sz="1200" dirty="0" smtClean="0">
                    <a:solidFill>
                      <a:srgbClr val="FFFFFF"/>
                    </a:solidFill>
                    <a:effectLst>
                      <a:outerShdw blurRad="38100" dist="38100" dir="2700000" algn="tl" rotWithShape="0">
                        <a:prstClr val="black"/>
                      </a:outerShdw>
                    </a:effectLst>
                  </a:rPr>
                  <a:t>Clinical trial in Portugal, France and Italy for new breast imaging system (ClearPEM)</a:t>
                </a:r>
                <a:endParaRPr lang="en-GB" sz="1200" dirty="0">
                  <a:solidFill>
                    <a:srgbClr val="FFFFFF"/>
                  </a:solidFill>
                  <a:effectLst>
                    <a:outerShdw blurRad="38100" dist="38100" dir="2700000" algn="tl" rotWithShape="0">
                      <a:prstClr val="black"/>
                    </a:outerShdw>
                  </a:effectLst>
                </a:endParaRPr>
              </a:p>
            </p:txBody>
          </p:sp>
          <p:pic>
            <p:nvPicPr>
              <p:cNvPr id="37" name="Picture 36" descr="Screen shot 2011-04-18 at 11.02.26.png"/>
              <p:cNvPicPr>
                <a:picLocks noChangeAspect="1"/>
              </p:cNvPicPr>
              <p:nvPr/>
            </p:nvPicPr>
            <p:blipFill>
              <a:blip r:embed="rId9"/>
              <a:stretch>
                <a:fillRect/>
              </a:stretch>
            </p:blipFill>
            <p:spPr>
              <a:xfrm>
                <a:off x="3527160" y="59435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107115749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9552" y="908720"/>
            <a:ext cx="3382144" cy="4602831"/>
          </a:xfrm>
        </p:spPr>
        <p:txBody>
          <a:bodyPr>
            <a:normAutofit fontScale="55000" lnSpcReduction="20000"/>
          </a:bodyPr>
          <a:lstStyle/>
          <a:p>
            <a:r>
              <a:rPr lang="en-GB" dirty="0" smtClean="0"/>
              <a:t>A distributed computing infrastructure to provide the production and analysis environments for the LHC experiments</a:t>
            </a:r>
          </a:p>
          <a:p>
            <a:r>
              <a:rPr lang="en-GB" dirty="0" smtClean="0"/>
              <a:t>Managed and operated by a worldwide collaboration between the experiments and the participating computer centres</a:t>
            </a:r>
          </a:p>
          <a:p>
            <a:pPr>
              <a:buNone/>
            </a:pPr>
            <a:endParaRPr lang="en-GB" dirty="0" smtClean="0"/>
          </a:p>
          <a:p>
            <a:r>
              <a:rPr lang="en-GB" dirty="0" smtClean="0"/>
              <a:t>The resources are distributed – for funding and sociological reasons</a:t>
            </a:r>
          </a:p>
          <a:p>
            <a:endParaRPr lang="en-GB" dirty="0" smtClean="0"/>
          </a:p>
          <a:p>
            <a:r>
              <a:rPr lang="en-GB" dirty="0" smtClean="0"/>
              <a:t>Our task was to make use of the resources available to us – no matter where they are located</a:t>
            </a:r>
          </a:p>
        </p:txBody>
      </p:sp>
      <p:sp>
        <p:nvSpPr>
          <p:cNvPr id="6" name="Footer Placeholder 5"/>
          <p:cNvSpPr>
            <a:spLocks noGrp="1"/>
          </p:cNvSpPr>
          <p:nvPr>
            <p:ph type="ftr" sz="quarter" idx="11"/>
          </p:nvPr>
        </p:nvSpPr>
        <p:spPr>
          <a:xfrm>
            <a:off x="2667000" y="6356350"/>
            <a:ext cx="4495800" cy="365125"/>
          </a:xfrm>
        </p:spPr>
        <p:txBody>
          <a:bodyPr/>
          <a:lstStyle/>
          <a:p>
            <a:pPr>
              <a:defRPr/>
            </a:pPr>
            <a:r>
              <a:rPr lang="en-GB" smtClean="0">
                <a:solidFill>
                  <a:prstClr val="black">
                    <a:tint val="75000"/>
                  </a:prstClr>
                </a:solidFill>
              </a:rPr>
              <a:t>Frédéric Hemmer</a:t>
            </a:r>
            <a:endParaRPr lang="fr-FR" dirty="0">
              <a:solidFill>
                <a:prstClr val="black">
                  <a:tint val="75000"/>
                </a:prstClr>
              </a:solidFill>
            </a:endParaRPr>
          </a:p>
        </p:txBody>
      </p:sp>
      <p:sp>
        <p:nvSpPr>
          <p:cNvPr id="2" name="Title 1"/>
          <p:cNvSpPr>
            <a:spLocks noGrp="1"/>
          </p:cNvSpPr>
          <p:nvPr>
            <p:ph type="title"/>
          </p:nvPr>
        </p:nvSpPr>
        <p:spPr/>
        <p:txBody>
          <a:bodyPr>
            <a:normAutofit/>
          </a:bodyPr>
          <a:lstStyle/>
          <a:p>
            <a:r>
              <a:rPr lang="en-GB" sz="3600" b="1" dirty="0" smtClean="0"/>
              <a:t>The Worldwide LHC Computing Grid</a:t>
            </a:r>
            <a:endParaRPr lang="en-GB" sz="3600" b="1" dirty="0"/>
          </a:p>
        </p:txBody>
      </p:sp>
      <p:sp>
        <p:nvSpPr>
          <p:cNvPr id="8" name="TextBox 7"/>
          <p:cNvSpPr txBox="1"/>
          <p:nvPr/>
        </p:nvSpPr>
        <p:spPr>
          <a:xfrm>
            <a:off x="3851920" y="4437112"/>
            <a:ext cx="2952328" cy="1754326"/>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r>
              <a:rPr lang="en-GB" sz="1200" b="1" dirty="0" smtClean="0">
                <a:solidFill>
                  <a:srgbClr val="FFFFFF"/>
                </a:solidFill>
                <a:latin typeface="Arial" pitchFamily="34" charset="0"/>
                <a:ea typeface="+mn-ea"/>
                <a:cs typeface="+mn-cs"/>
              </a:rPr>
              <a:t>Tier-0 (CERN):</a:t>
            </a:r>
          </a:p>
          <a:p>
            <a:pPr marL="179388" lvl="1" indent="-96838">
              <a:buFont typeface="Arial" pitchFamily="34" charset="0"/>
              <a:buChar char="•"/>
            </a:pPr>
            <a:r>
              <a:rPr lang="en-GB" sz="1200" dirty="0" smtClean="0">
                <a:solidFill>
                  <a:srgbClr val="FFFF00"/>
                </a:solidFill>
                <a:latin typeface="Arial" pitchFamily="34" charset="0"/>
                <a:ea typeface="+mn-ea"/>
                <a:cs typeface="+mn-cs"/>
              </a:rPr>
              <a:t>Data recording</a:t>
            </a:r>
          </a:p>
          <a:p>
            <a:pPr marL="179388" lvl="1" indent="-96838">
              <a:buFont typeface="Arial" pitchFamily="34" charset="0"/>
              <a:buChar char="•"/>
            </a:pPr>
            <a:r>
              <a:rPr lang="en-GB" sz="1200" dirty="0" smtClean="0">
                <a:solidFill>
                  <a:srgbClr val="FFFF00"/>
                </a:solidFill>
                <a:latin typeface="Arial" pitchFamily="34" charset="0"/>
                <a:ea typeface="+mn-ea"/>
                <a:cs typeface="+mn-cs"/>
              </a:rPr>
              <a:t>Initial data reconstruction</a:t>
            </a:r>
          </a:p>
          <a:p>
            <a:pPr marL="179388" lvl="1" indent="-96838">
              <a:buFont typeface="Arial" pitchFamily="34" charset="0"/>
              <a:buChar char="•"/>
            </a:pPr>
            <a:r>
              <a:rPr lang="en-GB" sz="1200" dirty="0" smtClean="0">
                <a:solidFill>
                  <a:srgbClr val="FFFF00"/>
                </a:solidFill>
                <a:latin typeface="Arial" pitchFamily="34" charset="0"/>
                <a:ea typeface="+mn-ea"/>
                <a:cs typeface="+mn-cs"/>
              </a:rPr>
              <a:t>Data distribution</a:t>
            </a:r>
          </a:p>
          <a:p>
            <a:pPr marL="179388" lvl="1" indent="-96838">
              <a:buFont typeface="Arial" pitchFamily="34" charset="0"/>
              <a:buChar char="•"/>
            </a:pPr>
            <a:endParaRPr lang="en-GB" sz="1200" dirty="0" smtClean="0">
              <a:solidFill>
                <a:srgbClr val="FFFF00"/>
              </a:solidFill>
              <a:latin typeface="Arial" pitchFamily="34" charset="0"/>
              <a:ea typeface="+mn-ea"/>
              <a:cs typeface="+mn-cs"/>
            </a:endParaRPr>
          </a:p>
          <a:p>
            <a:r>
              <a:rPr lang="en-GB" sz="1200" b="1" dirty="0" smtClean="0">
                <a:solidFill>
                  <a:srgbClr val="FFFFFF"/>
                </a:solidFill>
                <a:latin typeface="Arial" pitchFamily="34" charset="0"/>
                <a:ea typeface="+mn-ea"/>
                <a:cs typeface="+mn-cs"/>
              </a:rPr>
              <a:t>Tier-1 (12 centres + Russia):</a:t>
            </a:r>
          </a:p>
          <a:p>
            <a:pPr marL="85725">
              <a:buFont typeface="Arial" pitchFamily="34" charset="0"/>
              <a:buChar char="•"/>
            </a:pPr>
            <a:r>
              <a:rPr lang="en-GB" sz="1200" dirty="0" smtClean="0">
                <a:solidFill>
                  <a:srgbClr val="FFFF00"/>
                </a:solidFill>
                <a:latin typeface="Arial" pitchFamily="34" charset="0"/>
                <a:ea typeface="+mn-ea"/>
                <a:cs typeface="+mn-cs"/>
              </a:rPr>
              <a:t> Permanent storage</a:t>
            </a:r>
          </a:p>
          <a:p>
            <a:pPr marL="85725">
              <a:buFont typeface="Arial" pitchFamily="34" charset="0"/>
              <a:buChar char="•"/>
            </a:pPr>
            <a:r>
              <a:rPr lang="en-GB" sz="1200" dirty="0" smtClean="0">
                <a:solidFill>
                  <a:srgbClr val="FFFF00"/>
                </a:solidFill>
                <a:latin typeface="Arial" pitchFamily="34" charset="0"/>
                <a:ea typeface="+mn-ea"/>
                <a:cs typeface="+mn-cs"/>
              </a:rPr>
              <a:t> Re-processing</a:t>
            </a:r>
          </a:p>
          <a:p>
            <a:pPr marL="85725">
              <a:buFont typeface="Arial" pitchFamily="34" charset="0"/>
              <a:buChar char="•"/>
            </a:pPr>
            <a:r>
              <a:rPr lang="en-GB" sz="1200" dirty="0" smtClean="0">
                <a:solidFill>
                  <a:srgbClr val="FFFF00"/>
                </a:solidFill>
                <a:latin typeface="Arial" pitchFamily="34" charset="0"/>
                <a:ea typeface="+mn-ea"/>
                <a:cs typeface="+mn-cs"/>
              </a:rPr>
              <a:t> Analysis</a:t>
            </a:r>
            <a:endParaRPr lang="en-GB" sz="1200" dirty="0">
              <a:solidFill>
                <a:srgbClr val="FFFF00"/>
              </a:solidFill>
              <a:latin typeface="Arial" pitchFamily="34" charset="0"/>
              <a:ea typeface="+mn-ea"/>
              <a:cs typeface="+mn-cs"/>
            </a:endParaRPr>
          </a:p>
        </p:txBody>
      </p:sp>
      <p:sp>
        <p:nvSpPr>
          <p:cNvPr id="9" name="TextBox 8"/>
          <p:cNvSpPr txBox="1"/>
          <p:nvPr/>
        </p:nvSpPr>
        <p:spPr>
          <a:xfrm>
            <a:off x="6948264" y="4437112"/>
            <a:ext cx="2164686" cy="646331"/>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r>
              <a:rPr lang="en-GB" sz="1200" b="1" dirty="0" smtClean="0">
                <a:solidFill>
                  <a:srgbClr val="FFFFFF"/>
                </a:solidFill>
                <a:latin typeface="Arial" pitchFamily="34" charset="0"/>
                <a:ea typeface="+mn-ea"/>
                <a:cs typeface="+mn-cs"/>
              </a:rPr>
              <a:t>Tier-2  (~140 centres):</a:t>
            </a:r>
          </a:p>
          <a:p>
            <a:pPr>
              <a:buFont typeface="Arial" pitchFamily="34" charset="0"/>
              <a:buChar char="•"/>
            </a:pPr>
            <a:r>
              <a:rPr lang="en-GB" sz="1200" dirty="0" smtClean="0">
                <a:solidFill>
                  <a:srgbClr val="FFFF00"/>
                </a:solidFill>
                <a:latin typeface="Arial" pitchFamily="34" charset="0"/>
                <a:ea typeface="+mn-ea"/>
                <a:cs typeface="+mn-cs"/>
              </a:rPr>
              <a:t> Simulation</a:t>
            </a:r>
          </a:p>
          <a:p>
            <a:pPr>
              <a:buFont typeface="Arial" pitchFamily="34" charset="0"/>
              <a:buChar char="•"/>
            </a:pPr>
            <a:r>
              <a:rPr lang="en-GB" sz="1200" dirty="0" smtClean="0">
                <a:solidFill>
                  <a:srgbClr val="FFFF00"/>
                </a:solidFill>
                <a:latin typeface="Arial" pitchFamily="34" charset="0"/>
                <a:ea typeface="+mn-ea"/>
                <a:cs typeface="+mn-cs"/>
              </a:rPr>
              <a:t> End-user analysis</a:t>
            </a:r>
            <a:endParaRPr lang="en-GB" sz="1200" dirty="0">
              <a:solidFill>
                <a:srgbClr val="FFFF00"/>
              </a:solidFill>
              <a:latin typeface="Arial" pitchFamily="34" charset="0"/>
              <a:ea typeface="+mn-ea"/>
              <a:cs typeface="+mn-cs"/>
            </a:endParaRPr>
          </a:p>
        </p:txBody>
      </p:sp>
      <p:sp>
        <p:nvSpPr>
          <p:cNvPr id="4" name="Slide Number Placeholder 3"/>
          <p:cNvSpPr>
            <a:spLocks noGrp="1"/>
          </p:cNvSpPr>
          <p:nvPr>
            <p:ph type="sldNum" sz="quarter" idx="12"/>
          </p:nvPr>
        </p:nvSpPr>
        <p:spPr/>
        <p:txBody>
          <a:bodyPr/>
          <a:lstStyle/>
          <a:p>
            <a:fld id="{8FA168C2-9F18-4032-8801-50E4CEA0EAFB}" type="slidenum">
              <a:rPr lang="en-US" smtClean="0">
                <a:solidFill>
                  <a:prstClr val="black">
                    <a:tint val="75000"/>
                  </a:prstClr>
                </a:solidFill>
              </a:rPr>
              <a:pPr/>
              <a:t>11</a:t>
            </a:fld>
            <a:endParaRPr lang="en-US" dirty="0">
              <a:solidFill>
                <a:prstClr val="black">
                  <a:tint val="75000"/>
                </a:prstClr>
              </a:solidFill>
            </a:endParaRPr>
          </a:p>
        </p:txBody>
      </p:sp>
      <p:sp>
        <p:nvSpPr>
          <p:cNvPr id="10" name="TextBox 9"/>
          <p:cNvSpPr txBox="1"/>
          <p:nvPr/>
        </p:nvSpPr>
        <p:spPr>
          <a:xfrm>
            <a:off x="6948264" y="5445224"/>
            <a:ext cx="2157790" cy="1015663"/>
          </a:xfrm>
          <a:prstGeom prst="rect">
            <a:avLst/>
          </a:prstGeom>
          <a:solidFill>
            <a:srgbClr val="000000">
              <a:lumMod val="85000"/>
              <a:lumOff val="15000"/>
            </a:srgbClr>
          </a:solidFill>
          <a:scene3d>
            <a:camera prst="orthographicFront"/>
            <a:lightRig rig="threePt" dir="t"/>
          </a:scene3d>
          <a:sp3d>
            <a:bevelT/>
          </a:sp3d>
        </p:spPr>
        <p:txBody>
          <a:bodyPr wrap="square">
            <a:spAutoFit/>
          </a:bodyPr>
          <a:lstStyle/>
          <a:p>
            <a:pPr marL="171450" indent="-171450">
              <a:buFont typeface="Arial" pitchFamily="34" charset="0"/>
              <a:buChar char="•"/>
            </a:pPr>
            <a:r>
              <a:rPr lang="en-GB" sz="1200" b="1" dirty="0" smtClean="0">
                <a:solidFill>
                  <a:srgbClr val="FFFF00"/>
                </a:solidFill>
                <a:latin typeface="Arial" pitchFamily="34" charset="0"/>
                <a:ea typeface="+mn-ea"/>
                <a:cs typeface="+mn-cs"/>
              </a:rPr>
              <a:t>~ 160 sites, 35 countries</a:t>
            </a:r>
          </a:p>
          <a:p>
            <a:pPr marL="171450" indent="-171450">
              <a:buFont typeface="Arial" pitchFamily="34" charset="0"/>
              <a:buChar char="•"/>
            </a:pPr>
            <a:r>
              <a:rPr lang="en-GB" sz="1200" b="1" dirty="0" smtClean="0">
                <a:solidFill>
                  <a:srgbClr val="FFFF00"/>
                </a:solidFill>
                <a:latin typeface="Arial" pitchFamily="34" charset="0"/>
                <a:ea typeface="+mn-ea"/>
                <a:cs typeface="+mn-cs"/>
              </a:rPr>
              <a:t>300000 cores</a:t>
            </a:r>
          </a:p>
          <a:p>
            <a:pPr marL="171450" indent="-171450">
              <a:buFont typeface="Arial" pitchFamily="34" charset="0"/>
              <a:buChar char="•"/>
            </a:pPr>
            <a:r>
              <a:rPr lang="en-GB" sz="1200" b="1" dirty="0" smtClean="0">
                <a:solidFill>
                  <a:srgbClr val="FFFF00"/>
                </a:solidFill>
                <a:latin typeface="Arial" pitchFamily="34" charset="0"/>
                <a:ea typeface="+mn-ea"/>
                <a:cs typeface="+mn-cs"/>
              </a:rPr>
              <a:t>200 PB of storage</a:t>
            </a:r>
          </a:p>
          <a:p>
            <a:pPr marL="171450" indent="-171450">
              <a:buFont typeface="Arial" pitchFamily="34" charset="0"/>
              <a:buChar char="•"/>
            </a:pPr>
            <a:r>
              <a:rPr lang="en-GB" sz="1200" b="1" dirty="0" smtClean="0">
                <a:solidFill>
                  <a:srgbClr val="FFFF00"/>
                </a:solidFill>
                <a:latin typeface="Arial" pitchFamily="34" charset="0"/>
                <a:ea typeface="+mn-ea"/>
                <a:cs typeface="+mn-cs"/>
              </a:rPr>
              <a:t>2 Million jobs/day</a:t>
            </a:r>
          </a:p>
          <a:p>
            <a:pPr marL="171450" indent="-171450">
              <a:buFont typeface="Arial" pitchFamily="34" charset="0"/>
              <a:buChar char="•"/>
            </a:pPr>
            <a:r>
              <a:rPr lang="en-GB" sz="1200" b="1" dirty="0" smtClean="0">
                <a:solidFill>
                  <a:srgbClr val="FFFF00"/>
                </a:solidFill>
                <a:latin typeface="Arial" pitchFamily="34" charset="0"/>
                <a:ea typeface="+mn-ea"/>
                <a:cs typeface="+mn-cs"/>
              </a:rPr>
              <a:t>10+ </a:t>
            </a:r>
            <a:r>
              <a:rPr lang="en-GB" sz="1200" b="1" dirty="0" err="1" smtClean="0">
                <a:solidFill>
                  <a:srgbClr val="FFFF00"/>
                </a:solidFill>
                <a:latin typeface="Arial" pitchFamily="34" charset="0"/>
                <a:ea typeface="+mn-ea"/>
                <a:cs typeface="+mn-cs"/>
              </a:rPr>
              <a:t>Gbps</a:t>
            </a:r>
            <a:r>
              <a:rPr lang="en-GB" sz="1200" b="1" dirty="0" smtClean="0">
                <a:solidFill>
                  <a:srgbClr val="FFFF00"/>
                </a:solidFill>
                <a:latin typeface="Arial" pitchFamily="34" charset="0"/>
                <a:ea typeface="+mn-ea"/>
                <a:cs typeface="+mn-cs"/>
              </a:rPr>
              <a:t> links</a:t>
            </a:r>
            <a:endParaRPr lang="en-GB" sz="1200" b="1" dirty="0">
              <a:solidFill>
                <a:srgbClr val="FFFF00"/>
              </a:solidFill>
              <a:latin typeface="Arial" pitchFamily="34" charset="0"/>
              <a:ea typeface="+mn-ea"/>
              <a:cs typeface="+mn-cs"/>
            </a:endParaRPr>
          </a:p>
        </p:txBody>
      </p:sp>
      <p:sp>
        <p:nvSpPr>
          <p:cNvPr id="13" name="TextBox 12"/>
          <p:cNvSpPr txBox="1"/>
          <p:nvPr/>
        </p:nvSpPr>
        <p:spPr>
          <a:xfrm>
            <a:off x="4114800" y="838200"/>
            <a:ext cx="4648200" cy="3276600"/>
          </a:xfrm>
          <a:prstGeom prst="rect">
            <a:avLst/>
          </a:prstGeom>
          <a:noFill/>
        </p:spPr>
        <p:txBody>
          <a:bodyPr wrap="square" rtlCol="0">
            <a:spAutoFit/>
          </a:bodyPr>
          <a:lstStyle/>
          <a:p>
            <a:endParaRPr lang="en-GB" sz="1800" dirty="0">
              <a:solidFill>
                <a:srgbClr val="C0504D"/>
              </a:solidFill>
              <a:ea typeface="+mn-ea"/>
              <a:cs typeface="+mn-cs"/>
            </a:endParaRPr>
          </a:p>
        </p:txBody>
      </p:sp>
      <p:pic>
        <p:nvPicPr>
          <p:cNvPr id="1026" name="Picture 2" descr="\\cern.ch\dfs\Users\f\fbaudlav\Desktop\CCApr13-Tiers0-1-2_v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685800"/>
            <a:ext cx="3810000" cy="3574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579634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6854" cy="940443"/>
          </a:xfrm>
        </p:spPr>
        <p:txBody>
          <a:bodyPr/>
          <a:lstStyle/>
          <a:p>
            <a:r>
              <a:rPr lang="en-GB" dirty="0" smtClean="0"/>
              <a:t>LHC Data Volumes @ CERN</a:t>
            </a:r>
            <a:endParaRPr lang="en-GB" dirty="0"/>
          </a:p>
        </p:txBody>
      </p:sp>
      <p:sp>
        <p:nvSpPr>
          <p:cNvPr id="4" name="Date Placeholder 3"/>
          <p:cNvSpPr>
            <a:spLocks noGrp="1"/>
          </p:cNvSpPr>
          <p:nvPr>
            <p:ph type="dt" sz="half" idx="2"/>
          </p:nvPr>
        </p:nvSpPr>
        <p:spPr/>
        <p:txBody>
          <a:bodyPr/>
          <a:lstStyle/>
          <a:p>
            <a:r>
              <a:rPr lang="en-US" smtClean="0">
                <a:solidFill>
                  <a:srgbClr val="0C377B">
                    <a:tint val="75000"/>
                  </a:srgbClr>
                </a:solidFill>
              </a:rPr>
              <a:t>17 November 2014</a:t>
            </a:r>
            <a:endParaRPr lang="en-US" dirty="0">
              <a:solidFill>
                <a:srgbClr val="0C377B">
                  <a:tint val="75000"/>
                </a:srgbClr>
              </a:solidFill>
            </a:endParaRPr>
          </a:p>
        </p:txBody>
      </p:sp>
      <p:sp>
        <p:nvSpPr>
          <p:cNvPr id="5" name="Footer Placeholder 4"/>
          <p:cNvSpPr>
            <a:spLocks noGrp="1"/>
          </p:cNvSpPr>
          <p:nvPr>
            <p:ph type="ftr" sz="quarter" idx="3"/>
          </p:nvPr>
        </p:nvSpPr>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C377B">
                    <a:tint val="75000"/>
                  </a:srgbClr>
                </a:solidFill>
              </a:rPr>
              <a:pPr/>
              <a:t>12</a:t>
            </a:fld>
            <a:endParaRPr lang="en-US" dirty="0">
              <a:solidFill>
                <a:srgbClr val="0C377B">
                  <a:tint val="75000"/>
                </a:srgbClr>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1052736"/>
            <a:ext cx="4674815" cy="5229200"/>
          </a:xfrm>
          <a:prstGeom prst="rect">
            <a:avLst/>
          </a:prstGeom>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3481" y="1093951"/>
            <a:ext cx="3675532" cy="18797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4" descr="\\cern.ch\dfs\Users\h\hemmer\Documents\Documents\IT\2013\WLCG@SPC\2013-09-13 - Tape Verficatio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1520" y="3068960"/>
            <a:ext cx="3669467" cy="145793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04733" y="4522200"/>
            <a:ext cx="2533027" cy="1899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76692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Connectivity (100 </a:t>
            </a:r>
            <a:r>
              <a:rPr lang="en-US" dirty="0" err="1"/>
              <a:t>Gbps</a:t>
            </a:r>
            <a:r>
              <a:rPr lang="en-US" dirty="0"/>
              <a:t>)</a:t>
            </a:r>
            <a:endParaRPr lang="en-GB" dirty="0"/>
          </a:p>
        </p:txBody>
      </p:sp>
      <p:sp>
        <p:nvSpPr>
          <p:cNvPr id="5" name="Footer Placeholder 4"/>
          <p:cNvSpPr>
            <a:spLocks noGrp="1"/>
          </p:cNvSpPr>
          <p:nvPr>
            <p:ph type="ftr" sz="quarter" idx="3"/>
          </p:nvPr>
        </p:nvSpPr>
        <p:spPr/>
        <p:txBody>
          <a:bodyPr/>
          <a:lstStyle/>
          <a:p>
            <a:r>
              <a:rPr lang="en-GB" smtClean="0"/>
              <a:t>Frédéric Hemmer</a:t>
            </a:r>
            <a:endParaRPr lang="en-GB" dirty="0"/>
          </a:p>
        </p:txBody>
      </p:sp>
      <p:sp>
        <p:nvSpPr>
          <p:cNvPr id="6" name="Slide Number Placeholder 5"/>
          <p:cNvSpPr>
            <a:spLocks noGrp="1"/>
          </p:cNvSpPr>
          <p:nvPr>
            <p:ph type="sldNum" sz="quarter" idx="4"/>
          </p:nvPr>
        </p:nvSpPr>
        <p:spPr/>
        <p:txBody>
          <a:bodyPr/>
          <a:lstStyle/>
          <a:p>
            <a:fld id="{22C406CC-7824-435D-914E-09617D0B4A11}" type="slidenum">
              <a:rPr lang="en-GB" smtClean="0"/>
              <a:pPr/>
              <a:t>13</a:t>
            </a:fld>
            <a:endParaRPr lang="en-GB"/>
          </a:p>
        </p:txBody>
      </p:sp>
      <p:pic>
        <p:nvPicPr>
          <p:cNvPr id="8" name="Picture 2" descr="\\cern.ch\dfs\Departments\IT\Management\dho\Presentations\FHemmer\2012\Others\CSC\T-Systems (yellow) &amp; DANTE (red) fibre rout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274911"/>
            <a:ext cx="8352928" cy="4746377"/>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p:cNvSpPr>
            <a:spLocks noGrp="1"/>
          </p:cNvSpPr>
          <p:nvPr>
            <p:ph type="dt" sz="half" idx="2"/>
          </p:nvPr>
        </p:nvSpPr>
        <p:spPr/>
        <p:txBody>
          <a:bodyPr/>
          <a:lstStyle/>
          <a:p>
            <a:r>
              <a:rPr lang="en-US" smtClean="0">
                <a:solidFill>
                  <a:srgbClr val="0C377B">
                    <a:tint val="75000"/>
                  </a:srgbClr>
                </a:solidFill>
              </a:rPr>
              <a:t>17 November 2014</a:t>
            </a:r>
            <a:endParaRPr lang="en-US" dirty="0">
              <a:solidFill>
                <a:srgbClr val="0C377B">
                  <a:tint val="75000"/>
                </a:srgbClr>
              </a:solidFill>
            </a:endParaRPr>
          </a:p>
        </p:txBody>
      </p:sp>
      <p:sp>
        <p:nvSpPr>
          <p:cNvPr id="3" name="TextBox 2"/>
          <p:cNvSpPr txBox="1"/>
          <p:nvPr/>
        </p:nvSpPr>
        <p:spPr>
          <a:xfrm>
            <a:off x="5868144" y="2132856"/>
            <a:ext cx="1544012" cy="369332"/>
          </a:xfrm>
          <a:prstGeom prst="rect">
            <a:avLst/>
          </a:prstGeom>
          <a:noFill/>
        </p:spPr>
        <p:txBody>
          <a:bodyPr wrap="none" rtlCol="0">
            <a:spAutoFit/>
          </a:bodyPr>
          <a:lstStyle/>
          <a:p>
            <a:r>
              <a:rPr lang="en-GB" b="1" dirty="0" smtClean="0">
                <a:solidFill>
                  <a:srgbClr val="FF0000"/>
                </a:solidFill>
              </a:rPr>
              <a:t>Dante/Géant</a:t>
            </a:r>
            <a:endParaRPr lang="en-GB" b="1" dirty="0">
              <a:solidFill>
                <a:srgbClr val="FF0000"/>
              </a:solidFill>
            </a:endParaRPr>
          </a:p>
        </p:txBody>
      </p:sp>
      <p:sp>
        <p:nvSpPr>
          <p:cNvPr id="9" name="TextBox 8"/>
          <p:cNvSpPr txBox="1"/>
          <p:nvPr/>
        </p:nvSpPr>
        <p:spPr>
          <a:xfrm>
            <a:off x="3851920" y="4293096"/>
            <a:ext cx="1338893" cy="369332"/>
          </a:xfrm>
          <a:prstGeom prst="rect">
            <a:avLst/>
          </a:prstGeom>
          <a:noFill/>
        </p:spPr>
        <p:txBody>
          <a:bodyPr wrap="none" rtlCol="0">
            <a:spAutoFit/>
          </a:bodyPr>
          <a:lstStyle/>
          <a:p>
            <a:r>
              <a:rPr lang="en-GB" b="1" dirty="0" smtClean="0">
                <a:solidFill>
                  <a:srgbClr val="FFFF00"/>
                </a:solidFill>
              </a:rPr>
              <a:t>T-Systems</a:t>
            </a:r>
            <a:endParaRPr lang="en-GB" b="1" dirty="0">
              <a:solidFill>
                <a:srgbClr val="FFFF00"/>
              </a:solidFill>
            </a:endParaRPr>
          </a:p>
        </p:txBody>
      </p:sp>
    </p:spTree>
    <p:extLst>
      <p:ext uri="{BB962C8B-B14F-4D97-AF65-F5344CB8AC3E}">
        <p14:creationId xmlns:p14="http://schemas.microsoft.com/office/powerpoint/2010/main" val="19573911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dirty="0"/>
          </a:p>
        </p:txBody>
      </p:sp>
      <p:sp>
        <p:nvSpPr>
          <p:cNvPr id="2" name="Date Placeholder 1"/>
          <p:cNvSpPr>
            <a:spLocks noGrp="1"/>
          </p:cNvSpPr>
          <p:nvPr>
            <p:ph type="dt" sz="half" idx="2"/>
          </p:nvPr>
        </p:nvSpPr>
        <p:spPr>
          <a:prstGeom prst="rect">
            <a:avLst/>
          </a:prstGeom>
        </p:spPr>
        <p:txBody>
          <a:bodyPr/>
          <a:lstStyle/>
          <a:p>
            <a:pPr>
              <a:defRPr/>
            </a:pPr>
            <a:r>
              <a:rPr lang="en-US" smtClean="0"/>
              <a:t>17 November 2014</a:t>
            </a:r>
            <a:endParaRPr lang="en-US" dirty="0"/>
          </a:p>
        </p:txBody>
      </p:sp>
      <p:sp>
        <p:nvSpPr>
          <p:cNvPr id="5" name="Footer Placeholder 4"/>
          <p:cNvSpPr>
            <a:spLocks noGrp="1"/>
          </p:cNvSpPr>
          <p:nvPr>
            <p:ph type="ftr" sz="quarter" idx="3"/>
          </p:nvPr>
        </p:nvSpPr>
        <p:spPr>
          <a:prstGeom prst="rect">
            <a:avLst/>
          </a:prstGeom>
        </p:spPr>
        <p:txBody>
          <a:bodyPr/>
          <a:lstStyle/>
          <a:p>
            <a:pPr>
              <a:defRPr/>
            </a:pPr>
            <a:r>
              <a:rPr lang="en-GB" smtClean="0"/>
              <a:t>Frédéric Hemmer</a:t>
            </a:r>
            <a:endParaRPr lang="en-US" dirty="0"/>
          </a:p>
        </p:txBody>
      </p:sp>
      <p:sp>
        <p:nvSpPr>
          <p:cNvPr id="4" name="Slide Number Placeholder 3"/>
          <p:cNvSpPr>
            <a:spLocks noGrp="1"/>
          </p:cNvSpPr>
          <p:nvPr>
            <p:ph type="sldNum" sz="quarter" idx="4"/>
          </p:nvPr>
        </p:nvSpPr>
        <p:spPr>
          <a:prstGeom prst="rect">
            <a:avLst/>
          </a:prstGeom>
        </p:spPr>
        <p:txBody>
          <a:bodyPr/>
          <a:lstStyle/>
          <a:p>
            <a:pPr>
              <a:defRPr/>
            </a:pPr>
            <a:fld id="{AC021325-5D5B-4DCB-8D2A-73A045E5A797}" type="slidenum">
              <a:rPr lang="en-US"/>
              <a:pPr>
                <a:defRPr/>
              </a:pPr>
              <a:t>14</a:t>
            </a:fld>
            <a:endParaRPr lang="en-US" dirty="0"/>
          </a:p>
        </p:txBody>
      </p:sp>
      <p:pic>
        <p:nvPicPr>
          <p:cNvPr id="8" name="Picture 7"/>
          <p:cNvPicPr>
            <a:picLocks noChangeAspect="1" noChangeArrowheads="1"/>
          </p:cNvPicPr>
          <p:nvPr/>
        </p:nvPicPr>
        <p:blipFill>
          <a:blip r:embed="rId3"/>
          <a:srcRect/>
          <a:stretch>
            <a:fillRect/>
          </a:stretch>
        </p:blipFill>
        <p:spPr bwMode="auto">
          <a:xfrm>
            <a:off x="1576389" y="1827214"/>
            <a:ext cx="5545137" cy="3286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9" name="Line Callout 2 (Accent Bar) 8"/>
          <p:cNvSpPr/>
          <p:nvPr/>
        </p:nvSpPr>
        <p:spPr>
          <a:xfrm>
            <a:off x="6112867" y="902360"/>
            <a:ext cx="1296144" cy="513816"/>
          </a:xfrm>
          <a:prstGeom prst="accentCallout2">
            <a:avLst>
              <a:gd name="adj1" fmla="val 18750"/>
              <a:gd name="adj2" fmla="val -8333"/>
              <a:gd name="adj3" fmla="val 18750"/>
              <a:gd name="adj4" fmla="val -16667"/>
              <a:gd name="adj5" fmla="val 278442"/>
              <a:gd name="adj6" fmla="val -44294"/>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Bamboo </a:t>
            </a:r>
          </a:p>
        </p:txBody>
      </p:sp>
      <p:sp>
        <p:nvSpPr>
          <p:cNvPr id="10" name="Line Callout 2 (Accent Bar) 9"/>
          <p:cNvSpPr/>
          <p:nvPr/>
        </p:nvSpPr>
        <p:spPr>
          <a:xfrm>
            <a:off x="7264995" y="3123172"/>
            <a:ext cx="1296144" cy="288032"/>
          </a:xfrm>
          <a:prstGeom prst="accentCallout2">
            <a:avLst>
              <a:gd name="adj1" fmla="val 18750"/>
              <a:gd name="adj2" fmla="val -8333"/>
              <a:gd name="adj3" fmla="val 18750"/>
              <a:gd name="adj4" fmla="val -16667"/>
              <a:gd name="adj5" fmla="val -38004"/>
              <a:gd name="adj6" fmla="val -127714"/>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Koji, Mock</a:t>
            </a:r>
          </a:p>
        </p:txBody>
      </p:sp>
      <p:sp>
        <p:nvSpPr>
          <p:cNvPr id="11" name="Line Callout 2 (Accent Bar) 10"/>
          <p:cNvSpPr/>
          <p:nvPr/>
        </p:nvSpPr>
        <p:spPr>
          <a:xfrm>
            <a:off x="4168651" y="1394980"/>
            <a:ext cx="1296144" cy="432048"/>
          </a:xfrm>
          <a:prstGeom prst="accentCallout2">
            <a:avLst>
              <a:gd name="adj1" fmla="val 18750"/>
              <a:gd name="adj2" fmla="val -8333"/>
              <a:gd name="adj3" fmla="val 18750"/>
              <a:gd name="adj4" fmla="val -16667"/>
              <a:gd name="adj5" fmla="val 410865"/>
              <a:gd name="adj6" fmla="val -31490"/>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AIMS/PXE</a:t>
            </a:r>
          </a:p>
          <a:p>
            <a:pPr algn="ctr" eaLnBrk="1" hangingPunct="1">
              <a:defRPr/>
            </a:pPr>
            <a:r>
              <a:rPr lang="en-US" sz="1100" dirty="0">
                <a:solidFill>
                  <a:srgbClr val="000000"/>
                </a:solidFill>
              </a:rPr>
              <a:t>Foreman</a:t>
            </a:r>
          </a:p>
        </p:txBody>
      </p:sp>
      <p:sp>
        <p:nvSpPr>
          <p:cNvPr id="12" name="Line Callout 2 (Accent Bar) 11"/>
          <p:cNvSpPr/>
          <p:nvPr/>
        </p:nvSpPr>
        <p:spPr>
          <a:xfrm>
            <a:off x="4312667" y="3339196"/>
            <a:ext cx="1080120" cy="432048"/>
          </a:xfrm>
          <a:prstGeom prst="accentCallout2">
            <a:avLst>
              <a:gd name="adj1" fmla="val 18750"/>
              <a:gd name="adj2" fmla="val -8333"/>
              <a:gd name="adj3" fmla="val 18750"/>
              <a:gd name="adj4" fmla="val -16667"/>
              <a:gd name="adj5" fmla="val -124257"/>
              <a:gd name="adj6" fmla="val 2424"/>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Yum repo</a:t>
            </a:r>
          </a:p>
          <a:p>
            <a:pPr algn="ctr" eaLnBrk="1" hangingPunct="1">
              <a:defRPr/>
            </a:pPr>
            <a:r>
              <a:rPr lang="en-US" sz="1100" dirty="0">
                <a:solidFill>
                  <a:srgbClr val="000000"/>
                </a:solidFill>
              </a:rPr>
              <a:t>Pulp</a:t>
            </a:r>
          </a:p>
        </p:txBody>
      </p:sp>
      <p:sp>
        <p:nvSpPr>
          <p:cNvPr id="13" name="Line Callout 2 (Accent Bar) 12"/>
          <p:cNvSpPr/>
          <p:nvPr/>
        </p:nvSpPr>
        <p:spPr>
          <a:xfrm>
            <a:off x="218309" y="4995380"/>
            <a:ext cx="1296144" cy="432048"/>
          </a:xfrm>
          <a:prstGeom prst="accentCallout2">
            <a:avLst>
              <a:gd name="adj1" fmla="val 59713"/>
              <a:gd name="adj2" fmla="val 103936"/>
              <a:gd name="adj3" fmla="val 57437"/>
              <a:gd name="adj4" fmla="val 188149"/>
              <a:gd name="adj5" fmla="val -9780"/>
              <a:gd name="adj6" fmla="val 196830"/>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Puppet-DB</a:t>
            </a:r>
          </a:p>
        </p:txBody>
      </p:sp>
      <p:sp>
        <p:nvSpPr>
          <p:cNvPr id="14" name="Line Callout 2 (Accent Bar) 13"/>
          <p:cNvSpPr/>
          <p:nvPr/>
        </p:nvSpPr>
        <p:spPr>
          <a:xfrm>
            <a:off x="3514641" y="890924"/>
            <a:ext cx="1296144" cy="432048"/>
          </a:xfrm>
          <a:prstGeom prst="accentCallout2">
            <a:avLst>
              <a:gd name="adj1" fmla="val 51208"/>
              <a:gd name="adj2" fmla="val -12110"/>
              <a:gd name="adj3" fmla="val 88915"/>
              <a:gd name="adj4" fmla="val -28567"/>
              <a:gd name="adj5" fmla="val 327362"/>
              <a:gd name="adj6" fmla="val -6115"/>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err="1">
                <a:solidFill>
                  <a:srgbClr val="000000"/>
                </a:solidFill>
              </a:rPr>
              <a:t>mcollective</a:t>
            </a:r>
            <a:r>
              <a:rPr lang="en-US" sz="1100" dirty="0">
                <a:solidFill>
                  <a:srgbClr val="000000"/>
                </a:solidFill>
              </a:rPr>
              <a:t>, yum</a:t>
            </a:r>
          </a:p>
        </p:txBody>
      </p:sp>
      <p:sp>
        <p:nvSpPr>
          <p:cNvPr id="15" name="Line Callout 2 (Accent Bar) 14"/>
          <p:cNvSpPr/>
          <p:nvPr/>
        </p:nvSpPr>
        <p:spPr>
          <a:xfrm>
            <a:off x="7120979" y="1538996"/>
            <a:ext cx="1296144" cy="288032"/>
          </a:xfrm>
          <a:prstGeom prst="accentCallout2">
            <a:avLst>
              <a:gd name="adj1" fmla="val 18750"/>
              <a:gd name="adj2" fmla="val -8333"/>
              <a:gd name="adj3" fmla="val 18750"/>
              <a:gd name="adj4" fmla="val -16667"/>
              <a:gd name="adj5" fmla="val 273565"/>
              <a:gd name="adj6" fmla="val -74321"/>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JIRA</a:t>
            </a:r>
          </a:p>
        </p:txBody>
      </p:sp>
      <p:sp>
        <p:nvSpPr>
          <p:cNvPr id="16" name="Line Callout 2 (Accent Bar) 15"/>
          <p:cNvSpPr/>
          <p:nvPr/>
        </p:nvSpPr>
        <p:spPr>
          <a:xfrm>
            <a:off x="7264995" y="4593862"/>
            <a:ext cx="1296144" cy="803867"/>
          </a:xfrm>
          <a:prstGeom prst="accentCallout2">
            <a:avLst>
              <a:gd name="adj1" fmla="val 61989"/>
              <a:gd name="adj2" fmla="val -5299"/>
              <a:gd name="adj3" fmla="val 59713"/>
              <a:gd name="adj4" fmla="val -146384"/>
              <a:gd name="adj5" fmla="val -9790"/>
              <a:gd name="adj6" fmla="val -187404"/>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Lemon /</a:t>
            </a:r>
          </a:p>
          <a:p>
            <a:pPr algn="ctr" eaLnBrk="1" hangingPunct="1">
              <a:defRPr/>
            </a:pPr>
            <a:r>
              <a:rPr lang="en-US" sz="1100" dirty="0">
                <a:solidFill>
                  <a:srgbClr val="000000"/>
                </a:solidFill>
              </a:rPr>
              <a:t>Hadoop /</a:t>
            </a:r>
          </a:p>
          <a:p>
            <a:pPr algn="ctr" eaLnBrk="1" hangingPunct="1">
              <a:defRPr/>
            </a:pPr>
            <a:r>
              <a:rPr lang="en-US" sz="1100" dirty="0" err="1">
                <a:solidFill>
                  <a:srgbClr val="000000"/>
                </a:solidFill>
              </a:rPr>
              <a:t>LogStash</a:t>
            </a:r>
            <a:r>
              <a:rPr lang="en-US" sz="1100" dirty="0">
                <a:solidFill>
                  <a:srgbClr val="000000"/>
                </a:solidFill>
              </a:rPr>
              <a:t> /</a:t>
            </a:r>
          </a:p>
          <a:p>
            <a:pPr algn="ctr" eaLnBrk="1" hangingPunct="1">
              <a:defRPr/>
            </a:pPr>
            <a:r>
              <a:rPr lang="en-US" sz="1100" dirty="0" err="1">
                <a:solidFill>
                  <a:srgbClr val="000000"/>
                </a:solidFill>
              </a:rPr>
              <a:t>Kibana</a:t>
            </a:r>
            <a:endParaRPr lang="en-US" sz="1100" dirty="0">
              <a:solidFill>
                <a:srgbClr val="000000"/>
              </a:solidFill>
            </a:endParaRPr>
          </a:p>
        </p:txBody>
      </p:sp>
      <p:sp>
        <p:nvSpPr>
          <p:cNvPr id="17" name="Line Callout 2 (Accent Bar) 16"/>
          <p:cNvSpPr/>
          <p:nvPr/>
        </p:nvSpPr>
        <p:spPr>
          <a:xfrm>
            <a:off x="7409011" y="2475100"/>
            <a:ext cx="1296144" cy="288032"/>
          </a:xfrm>
          <a:prstGeom prst="accentCallout2">
            <a:avLst>
              <a:gd name="adj1" fmla="val 18750"/>
              <a:gd name="adj2" fmla="val -8333"/>
              <a:gd name="adj3" fmla="val 18750"/>
              <a:gd name="adj4" fmla="val -16667"/>
              <a:gd name="adj5" fmla="val 112500"/>
              <a:gd name="adj6" fmla="val -74321"/>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git</a:t>
            </a:r>
            <a:endParaRPr lang="en-US" sz="1100" strike="sngStrike" dirty="0">
              <a:solidFill>
                <a:srgbClr val="000000"/>
              </a:solidFill>
            </a:endParaRPr>
          </a:p>
        </p:txBody>
      </p:sp>
      <p:sp>
        <p:nvSpPr>
          <p:cNvPr id="18" name="Line Callout 2 (Accent Bar) 17"/>
          <p:cNvSpPr/>
          <p:nvPr/>
        </p:nvSpPr>
        <p:spPr>
          <a:xfrm>
            <a:off x="155927" y="1851264"/>
            <a:ext cx="1296144" cy="432048"/>
          </a:xfrm>
          <a:prstGeom prst="accentCallout2">
            <a:avLst>
              <a:gd name="adj1" fmla="val 53956"/>
              <a:gd name="adj2" fmla="val 106080"/>
              <a:gd name="adj3" fmla="val 50435"/>
              <a:gd name="adj4" fmla="val 117109"/>
              <a:gd name="adj5" fmla="val 51772"/>
              <a:gd name="adj6" fmla="val 142184"/>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OpenStack </a:t>
            </a:r>
          </a:p>
          <a:p>
            <a:pPr algn="ctr" eaLnBrk="1" hangingPunct="1">
              <a:defRPr/>
            </a:pPr>
            <a:r>
              <a:rPr lang="en-US" sz="1100" dirty="0">
                <a:solidFill>
                  <a:srgbClr val="000000"/>
                </a:solidFill>
              </a:rPr>
              <a:t>Nova</a:t>
            </a:r>
          </a:p>
        </p:txBody>
      </p:sp>
      <p:sp>
        <p:nvSpPr>
          <p:cNvPr id="19" name="Line Callout 2 (Accent Bar) 18"/>
          <p:cNvSpPr/>
          <p:nvPr/>
        </p:nvSpPr>
        <p:spPr>
          <a:xfrm>
            <a:off x="187595" y="4161813"/>
            <a:ext cx="1296144" cy="432048"/>
          </a:xfrm>
          <a:prstGeom prst="accentCallout2">
            <a:avLst>
              <a:gd name="adj1" fmla="val 53956"/>
              <a:gd name="adj2" fmla="val 106080"/>
              <a:gd name="adj3" fmla="val 50435"/>
              <a:gd name="adj4" fmla="val 117109"/>
              <a:gd name="adj5" fmla="val 51113"/>
              <a:gd name="adj6" fmla="val 125395"/>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Hardware database</a:t>
            </a:r>
          </a:p>
        </p:txBody>
      </p:sp>
      <p:sp>
        <p:nvSpPr>
          <p:cNvPr id="20" name="Line Callout 2 (Accent Bar) 19"/>
          <p:cNvSpPr/>
          <p:nvPr/>
        </p:nvSpPr>
        <p:spPr>
          <a:xfrm>
            <a:off x="187595" y="1159268"/>
            <a:ext cx="1296144" cy="432048"/>
          </a:xfrm>
          <a:prstGeom prst="accentCallout2">
            <a:avLst>
              <a:gd name="adj1" fmla="val 53956"/>
              <a:gd name="adj2" fmla="val 106080"/>
              <a:gd name="adj3" fmla="val 53183"/>
              <a:gd name="adj4" fmla="val 187657"/>
              <a:gd name="adj5" fmla="val 384354"/>
              <a:gd name="adj6" fmla="val 230140"/>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Puppet</a:t>
            </a:r>
          </a:p>
        </p:txBody>
      </p:sp>
      <p:sp>
        <p:nvSpPr>
          <p:cNvPr id="21" name="Line Callout 2 (Accent Bar) 20"/>
          <p:cNvSpPr/>
          <p:nvPr/>
        </p:nvSpPr>
        <p:spPr>
          <a:xfrm>
            <a:off x="187595" y="3469817"/>
            <a:ext cx="1296144" cy="432048"/>
          </a:xfrm>
          <a:prstGeom prst="accentCallout2">
            <a:avLst>
              <a:gd name="adj1" fmla="val 53956"/>
              <a:gd name="adj2" fmla="val 106080"/>
              <a:gd name="adj3" fmla="val 53184"/>
              <a:gd name="adj4" fmla="val 154674"/>
              <a:gd name="adj5" fmla="val 169963"/>
              <a:gd name="adj6" fmla="val 201737"/>
            </a:avLst>
          </a:prstGeom>
          <a:gradFill flip="none" rotWithShape="1">
            <a:gsLst>
              <a:gs pos="0">
                <a:srgbClr val="800000">
                  <a:alpha val="49000"/>
                </a:srgbClr>
              </a:gs>
              <a:gs pos="100000">
                <a:srgbClr val="FFFFFF"/>
              </a:gs>
            </a:gsLst>
            <a:path path="circle">
              <a:fillToRect l="100000" t="100000"/>
            </a:path>
            <a:tileRect r="-100000" b="-100000"/>
          </a:gradFill>
          <a:ln w="28575" cmpd="sng">
            <a:solidFill>
              <a:srgbClr val="FF0000"/>
            </a:solidFill>
            <a:tailEnd type="triangle"/>
          </a:ln>
          <a:effectLst>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r>
              <a:rPr lang="en-US" sz="1100" dirty="0">
                <a:solidFill>
                  <a:srgbClr val="000000"/>
                </a:solidFill>
              </a:rPr>
              <a:t>Active Directory /</a:t>
            </a:r>
          </a:p>
          <a:p>
            <a:pPr algn="ctr" eaLnBrk="1" hangingPunct="1">
              <a:defRPr/>
            </a:pPr>
            <a:r>
              <a:rPr lang="en-US" sz="1100" dirty="0">
                <a:solidFill>
                  <a:srgbClr val="000000"/>
                </a:solidFill>
              </a:rPr>
              <a:t>LDAP</a:t>
            </a:r>
          </a:p>
        </p:txBody>
      </p:sp>
    </p:spTree>
    <p:extLst>
      <p:ext uri="{BB962C8B-B14F-4D97-AF65-F5344CB8AC3E}">
        <p14:creationId xmlns:p14="http://schemas.microsoft.com/office/powerpoint/2010/main" val="214855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Our Tool Chain</a:t>
            </a:r>
            <a:endParaRPr lang="en-GB" dirty="0"/>
          </a:p>
        </p:txBody>
      </p:sp>
      <p:sp>
        <p:nvSpPr>
          <p:cNvPr id="6" name="Content Placeholder 5"/>
          <p:cNvSpPr>
            <a:spLocks noGrp="1"/>
          </p:cNvSpPr>
          <p:nvPr>
            <p:ph idx="1"/>
          </p:nvPr>
        </p:nvSpPr>
        <p:spPr/>
        <p:txBody>
          <a:bodyPr/>
          <a:lstStyle/>
          <a:p>
            <a:endParaRPr lang="en-GB"/>
          </a:p>
        </p:txBody>
      </p:sp>
      <p:sp>
        <p:nvSpPr>
          <p:cNvPr id="3" name="Date Placeholder 2"/>
          <p:cNvSpPr>
            <a:spLocks noGrp="1"/>
          </p:cNvSpPr>
          <p:nvPr>
            <p:ph type="dt" sz="half" idx="2"/>
          </p:nvPr>
        </p:nvSpPr>
        <p:spPr>
          <a:prstGeom prst="rect">
            <a:avLst/>
          </a:prstGeom>
        </p:spPr>
        <p:txBody>
          <a:bodyPr/>
          <a:lstStyle/>
          <a:p>
            <a:pPr>
              <a:defRPr/>
            </a:pPr>
            <a:r>
              <a:rPr lang="en-US" smtClean="0"/>
              <a:t>17 November 2014</a:t>
            </a:r>
            <a:endParaRPr lang="en-US" dirty="0"/>
          </a:p>
        </p:txBody>
      </p:sp>
      <p:sp>
        <p:nvSpPr>
          <p:cNvPr id="4" name="Footer Placeholder 3"/>
          <p:cNvSpPr>
            <a:spLocks noGrp="1"/>
          </p:cNvSpPr>
          <p:nvPr>
            <p:ph type="ftr" sz="quarter" idx="3"/>
          </p:nvPr>
        </p:nvSpPr>
        <p:spPr>
          <a:prstGeom prst="rect">
            <a:avLst/>
          </a:prstGeom>
        </p:spPr>
        <p:txBody>
          <a:bodyPr/>
          <a:lstStyle/>
          <a:p>
            <a:pPr>
              <a:defRPr/>
            </a:pPr>
            <a:r>
              <a:rPr lang="en-GB" smtClean="0"/>
              <a:t>Frédéric Hemmer</a:t>
            </a:r>
            <a:endParaRPr lang="en-US" dirty="0"/>
          </a:p>
        </p:txBody>
      </p:sp>
      <p:sp>
        <p:nvSpPr>
          <p:cNvPr id="5" name="Slide Number Placeholder 4"/>
          <p:cNvSpPr>
            <a:spLocks noGrp="1"/>
          </p:cNvSpPr>
          <p:nvPr>
            <p:ph type="sldNum" sz="quarter" idx="4"/>
          </p:nvPr>
        </p:nvSpPr>
        <p:spPr>
          <a:prstGeom prst="rect">
            <a:avLst/>
          </a:prstGeom>
        </p:spPr>
        <p:txBody>
          <a:bodyPr/>
          <a:lstStyle/>
          <a:p>
            <a:pPr>
              <a:defRPr/>
            </a:pPr>
            <a:fld id="{9A4666B5-AFDD-451B-ADC4-5E7EF5C485FE}" type="slidenum">
              <a:rPr lang="en-US" smtClean="0"/>
              <a:pPr>
                <a:defRPr/>
              </a:pPr>
              <a:t>15</a:t>
            </a:fld>
            <a:endParaRPr lang="en-US" dirty="0"/>
          </a:p>
        </p:txBody>
      </p:sp>
      <p:pic>
        <p:nvPicPr>
          <p:cNvPr id="3076" name="Picture 4" descr="http://blog.trifork.com/wp-content/uploads/2013/11/Screen-Shot-2013-11-22-at-14.14.28.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0902" y="4424132"/>
            <a:ext cx="1554313" cy="102702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www.mapr.com/sites/default/files/elastic-search-logo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2800" y="2420937"/>
            <a:ext cx="1771650" cy="71437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cloudtimes.org/wp-content/uploads/2013/06/hadoop-logo-squar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65475" y="3224850"/>
            <a:ext cx="2188208" cy="2188209"/>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git-scm.com/images/logos/2color-lightbg@2x.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68674" y="2236661"/>
            <a:ext cx="2787650" cy="948180"/>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http://www.openstack.org/assets/openstack-logo/openstack-cloud-software-vertical-larg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852496" y="2179379"/>
            <a:ext cx="3301576" cy="2476182"/>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http://puppetlabs.com/wp-content/uploads/2010/12/PL_logo_vertical_RGB_sm.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2804" y="2082165"/>
            <a:ext cx="1647825" cy="2238376"/>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http://ceph.com/wp-content/uploads/2012/11/Ceph_Logo_Stacked_RGB_120411_fa.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180273" y="3289616"/>
            <a:ext cx="1524000" cy="210502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wiki.jenkins-ci.org/download/attachments/2916393/logo-title.png?version=1&amp;modificationDate=1302753947000"/>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501191" y="4670036"/>
            <a:ext cx="1934784" cy="62224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10"/>
          <a:stretch>
            <a:fillRect/>
          </a:stretch>
        </p:blipFill>
        <p:spPr>
          <a:xfrm>
            <a:off x="4001075" y="5021801"/>
            <a:ext cx="2159063" cy="316733"/>
          </a:xfrm>
          <a:prstGeom prst="rect">
            <a:avLst/>
          </a:prstGeom>
        </p:spPr>
      </p:pic>
    </p:spTree>
    <p:extLst>
      <p:ext uri="{BB962C8B-B14F-4D97-AF65-F5344CB8AC3E}">
        <p14:creationId xmlns:p14="http://schemas.microsoft.com/office/powerpoint/2010/main" val="3387352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Evolution of the CERN private cloud service</a:t>
            </a:r>
          </a:p>
        </p:txBody>
      </p:sp>
      <p:sp>
        <p:nvSpPr>
          <p:cNvPr id="3" name="Content Placeholder 2"/>
          <p:cNvSpPr>
            <a:spLocks noGrp="1"/>
          </p:cNvSpPr>
          <p:nvPr>
            <p:ph idx="1"/>
          </p:nvPr>
        </p:nvSpPr>
        <p:spPr/>
        <p:txBody>
          <a:bodyPr/>
          <a:lstStyle/>
          <a:p>
            <a:endParaRPr lang="en-GB" dirty="0"/>
          </a:p>
        </p:txBody>
      </p:sp>
      <p:sp>
        <p:nvSpPr>
          <p:cNvPr id="4" name="Footer Placeholder 3"/>
          <p:cNvSpPr>
            <a:spLocks noGrp="1"/>
          </p:cNvSpPr>
          <p:nvPr>
            <p:ph type="ftr" sz="quarter" idx="3"/>
          </p:nvPr>
        </p:nvSpPr>
        <p:spPr/>
        <p:txBody>
          <a:bodyPr/>
          <a:lstStyle/>
          <a:p>
            <a:r>
              <a:rPr lang="en-GB" smtClean="0"/>
              <a:t>Frédéric Hemmer</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pic>
        <p:nvPicPr>
          <p:cNvPr id="6" name="Picture 4" descr="Cloud Infrastructure - Total VM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2492896"/>
            <a:ext cx="6922740" cy="2769096"/>
          </a:xfrm>
          <a:prstGeom prst="rect">
            <a:avLst/>
          </a:prstGeom>
          <a:noFill/>
          <a:extLst>
            <a:ext uri="{909E8E84-426E-40DD-AFC4-6F175D3DCCD1}">
              <a14:hiddenFill xmlns:a14="http://schemas.microsoft.com/office/drawing/2010/main">
                <a:solidFill>
                  <a:srgbClr val="FFFFFF"/>
                </a:solidFill>
              </a14:hiddenFill>
            </a:ext>
          </a:extLst>
        </p:spPr>
      </p:pic>
      <p:sp>
        <p:nvSpPr>
          <p:cNvPr id="7" name="Date Placeholder 6"/>
          <p:cNvSpPr>
            <a:spLocks noGrp="1"/>
          </p:cNvSpPr>
          <p:nvPr>
            <p:ph type="dt" sz="half" idx="2"/>
          </p:nvPr>
        </p:nvSpPr>
        <p:spPr/>
        <p:txBody>
          <a:bodyPr/>
          <a:lstStyle/>
          <a:p>
            <a:r>
              <a:rPr lang="en-US" smtClean="0"/>
              <a:t>17 November 2014</a:t>
            </a:r>
            <a:endParaRPr lang="en-US" dirty="0"/>
          </a:p>
        </p:txBody>
      </p:sp>
    </p:spTree>
    <p:extLst>
      <p:ext uri="{BB962C8B-B14F-4D97-AF65-F5344CB8AC3E}">
        <p14:creationId xmlns:p14="http://schemas.microsoft.com/office/powerpoint/2010/main" val="13403861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124903"/>
            <a:ext cx="7470648" cy="671417"/>
          </a:xfrm>
        </p:spPr>
        <p:txBody>
          <a:bodyPr>
            <a:normAutofit fontScale="90000"/>
          </a:bodyPr>
          <a:lstStyle/>
          <a:p>
            <a:r>
              <a:rPr lang="en-GB" dirty="0" smtClean="0"/>
              <a:t>Tier 0</a:t>
            </a:r>
            <a:endParaRPr lang="en-GB" dirty="0"/>
          </a:p>
        </p:txBody>
      </p:sp>
      <p:sp>
        <p:nvSpPr>
          <p:cNvPr id="4" name="Date Placeholder 3"/>
          <p:cNvSpPr>
            <a:spLocks noGrp="1"/>
          </p:cNvSpPr>
          <p:nvPr>
            <p:ph type="dt" sz="half" idx="2"/>
          </p:nvPr>
        </p:nvSpPr>
        <p:spPr/>
        <p:txBody>
          <a:bodyPr/>
          <a:lstStyle/>
          <a:p>
            <a:r>
              <a:rPr lang="en-US" smtClean="0"/>
              <a:t>17 November 2014</a:t>
            </a:r>
            <a:endParaRPr lang="en-US" dirty="0"/>
          </a:p>
        </p:txBody>
      </p:sp>
      <p:sp>
        <p:nvSpPr>
          <p:cNvPr id="5" name="Footer Placeholder 4"/>
          <p:cNvSpPr>
            <a:spLocks noGrp="1"/>
          </p:cNvSpPr>
          <p:nvPr>
            <p:ph type="ftr" sz="quarter" idx="3"/>
          </p:nvPr>
        </p:nvSpPr>
        <p:spPr/>
        <p:txBody>
          <a:bodyPr/>
          <a:lstStyle/>
          <a:p>
            <a:r>
              <a:rPr lang="en-US" smtClean="0"/>
              <a:t>Frédéric Hemmer</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8" name="Picture 7" descr="Screen Shot 2014-10-10 at 16.47.0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767" y="796320"/>
            <a:ext cx="8785267" cy="5768683"/>
          </a:xfrm>
          <a:prstGeom prst="rect">
            <a:avLst/>
          </a:prstGeom>
        </p:spPr>
      </p:pic>
      <p:sp>
        <p:nvSpPr>
          <p:cNvPr id="9" name="Content Placeholder 2"/>
          <p:cNvSpPr txBox="1">
            <a:spLocks/>
          </p:cNvSpPr>
          <p:nvPr/>
        </p:nvSpPr>
        <p:spPr>
          <a:xfrm>
            <a:off x="1120181" y="2868691"/>
            <a:ext cx="6630158" cy="1649722"/>
          </a:xfrm>
          <a:prstGeom prst="rect">
            <a:avLst/>
          </a:prstGeom>
        </p:spPr>
        <p:style>
          <a:lnRef idx="0">
            <a:schemeClr val="dk1"/>
          </a:lnRef>
          <a:fillRef idx="3">
            <a:schemeClr val="dk1"/>
          </a:fillRef>
          <a:effectRef idx="3">
            <a:schemeClr val="dk1"/>
          </a:effectRef>
          <a:fontRef idx="minor">
            <a:schemeClr val="lt1"/>
          </a:fontRef>
        </p:style>
        <p:txBody>
          <a:bodyPr>
            <a:normAutofit/>
          </a:bodyPr>
          <a:lstStyle>
            <a:lvl1pPr marL="493725" indent="-457153" algn="l" rtl="0" eaLnBrk="1" latinLnBrk="0" hangingPunct="1">
              <a:spcBef>
                <a:spcPct val="20000"/>
              </a:spcBef>
              <a:buClr>
                <a:schemeClr val="tx2">
                  <a:lumMod val="40000"/>
                  <a:lumOff val="60000"/>
                </a:schemeClr>
              </a:buClr>
              <a:buSzPct val="80000"/>
              <a:buFont typeface="Wingdings" charset="2"/>
              <a:buChar char="q"/>
              <a:defRPr kumimoji="0" sz="3000" kern="1200">
                <a:solidFill>
                  <a:schemeClr val="tx1"/>
                </a:solidFill>
                <a:latin typeface="+mn-lt"/>
                <a:ea typeface="+mn-ea"/>
                <a:cs typeface="+mn-cs"/>
              </a:defRPr>
            </a:lvl1pPr>
            <a:lvl2pPr marL="905162" indent="-457153" algn="l" rtl="0" eaLnBrk="1" latinLnBrk="0" hangingPunct="1">
              <a:spcBef>
                <a:spcPct val="20000"/>
              </a:spcBef>
              <a:buClr>
                <a:srgbClr val="800000"/>
              </a:buClr>
              <a:buSzPct val="90000"/>
              <a:buFont typeface="Wingdings" charset="2"/>
              <a:buChar char="§"/>
              <a:defRPr kumimoji="0" sz="2600" u="none" kern="1200">
                <a:solidFill>
                  <a:schemeClr val="tx1"/>
                </a:solidFill>
                <a:latin typeface="+mn-lt"/>
                <a:ea typeface="+mn-ea"/>
                <a:cs typeface="+mn-cs"/>
              </a:defRPr>
            </a:lvl2pPr>
            <a:lvl3pPr marL="1092595" indent="-342865"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173" indent="-342865"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321" indent="-342865"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607" indent="-182861"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41" indent="-182861"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474"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478" indent="-182861"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smtClean="0">
                <a:solidFill>
                  <a:schemeClr val="bg1"/>
                </a:solidFill>
              </a:rPr>
              <a:t>Current tender – 2015 capacity </a:t>
            </a:r>
          </a:p>
          <a:p>
            <a:pPr lvl="1"/>
            <a:r>
              <a:rPr lang="en-GB" dirty="0" smtClean="0">
                <a:solidFill>
                  <a:schemeClr val="bg1"/>
                </a:solidFill>
              </a:rPr>
              <a:t>50 PB disk, 750 kHS06 (36 k cores)  </a:t>
            </a:r>
          </a:p>
          <a:p>
            <a:pPr lvl="2"/>
            <a:r>
              <a:rPr lang="en-GB" dirty="0" smtClean="0">
                <a:solidFill>
                  <a:schemeClr val="bg1"/>
                </a:solidFill>
              </a:rPr>
              <a:t>2/3 in Wigner, 1/3 in </a:t>
            </a:r>
            <a:r>
              <a:rPr lang="en-GB" dirty="0" err="1" smtClean="0">
                <a:solidFill>
                  <a:schemeClr val="bg1"/>
                </a:solidFill>
              </a:rPr>
              <a:t>Meyrin</a:t>
            </a:r>
            <a:endParaRPr lang="en-GB" dirty="0" smtClean="0">
              <a:solidFill>
                <a:schemeClr val="bg1"/>
              </a:solidFill>
            </a:endParaRPr>
          </a:p>
          <a:p>
            <a:pPr lvl="1"/>
            <a:endParaRPr lang="en-GB" dirty="0"/>
          </a:p>
        </p:txBody>
      </p:sp>
    </p:spTree>
    <p:extLst>
      <p:ext uri="{BB962C8B-B14F-4D97-AF65-F5344CB8AC3E}">
        <p14:creationId xmlns:p14="http://schemas.microsoft.com/office/powerpoint/2010/main" val="37455723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1599" y="2732167"/>
            <a:ext cx="1610716" cy="2277762"/>
          </a:xfrm>
          <a:prstGeom prst="rect">
            <a:avLst/>
          </a:prstGeom>
        </p:spPr>
      </p:pic>
      <p:sp>
        <p:nvSpPr>
          <p:cNvPr id="46091" name="TextBox 4"/>
          <p:cNvSpPr txBox="1">
            <a:spLocks noChangeArrowheads="1"/>
          </p:cNvSpPr>
          <p:nvPr/>
        </p:nvSpPr>
        <p:spPr bwMode="auto">
          <a:xfrm>
            <a:off x="1475656" y="136525"/>
            <a:ext cx="6200185" cy="707886"/>
          </a:xfrm>
          <a:prstGeom prst="rect">
            <a:avLst/>
          </a:prstGeom>
          <a:noFill/>
          <a:ln w="9525">
            <a:noFill/>
            <a:miter lim="800000"/>
            <a:headEnd/>
            <a:tailEnd/>
          </a:ln>
        </p:spPr>
        <p:txBody>
          <a:bodyPr wrap="none">
            <a:prstTxWarp prst="textNoShape">
              <a:avLst/>
            </a:prstTxWarp>
            <a:spAutoFit/>
          </a:bodyPr>
          <a:lstStyle/>
          <a:p>
            <a:pPr algn="ctr"/>
            <a:r>
              <a:rPr lang="en-US" sz="4000" dirty="0">
                <a:solidFill>
                  <a:schemeClr val="accent1"/>
                </a:solidFill>
                <a:effectLst>
                  <a:outerShdw blurRad="38100" dist="38100" dir="2700000" algn="tl" rotWithShape="0">
                    <a:prstClr val="black"/>
                  </a:outerShdw>
                </a:effectLst>
              </a:rPr>
              <a:t>CERN Education Activities</a:t>
            </a:r>
          </a:p>
        </p:txBody>
      </p:sp>
      <p:cxnSp>
        <p:nvCxnSpPr>
          <p:cNvPr id="46084" name="Straight Connector 42"/>
          <p:cNvCxnSpPr>
            <a:cxnSpLocks noChangeShapeType="1"/>
          </p:cNvCxnSpPr>
          <p:nvPr/>
        </p:nvCxnSpPr>
        <p:spPr bwMode="auto">
          <a:xfrm rot="16200000" flipH="1">
            <a:off x="2800350" y="1352550"/>
            <a:ext cx="685800" cy="2552700"/>
          </a:xfrm>
          <a:prstGeom prst="line">
            <a:avLst/>
          </a:prstGeom>
          <a:noFill/>
          <a:ln w="38100">
            <a:solidFill>
              <a:srgbClr val="FFFFFF"/>
            </a:solidFill>
            <a:round/>
            <a:headEnd/>
            <a:tailEnd/>
          </a:ln>
        </p:spPr>
      </p:cxnSp>
      <p:sp>
        <p:nvSpPr>
          <p:cNvPr id="46092" name="TextBox 28"/>
          <p:cNvSpPr txBox="1">
            <a:spLocks noChangeArrowheads="1"/>
          </p:cNvSpPr>
          <p:nvPr/>
        </p:nvSpPr>
        <p:spPr bwMode="auto">
          <a:xfrm>
            <a:off x="228600" y="1600200"/>
            <a:ext cx="2984500" cy="701675"/>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Scientists at CERN</a:t>
            </a:r>
          </a:p>
          <a:p>
            <a:r>
              <a:rPr lang="en-US" sz="1600" dirty="0">
                <a:solidFill>
                  <a:srgbClr val="F3F3F3"/>
                </a:solidFill>
                <a:effectLst>
                  <a:outerShdw blurRad="38100" dist="38100" dir="2700000">
                    <a:srgbClr val="000000"/>
                  </a:outerShdw>
                </a:effectLst>
              </a:rPr>
              <a:t>Academic Training Programme</a:t>
            </a:r>
          </a:p>
        </p:txBody>
      </p:sp>
      <p:cxnSp>
        <p:nvCxnSpPr>
          <p:cNvPr id="46083" name="Straight Connector 48"/>
          <p:cNvCxnSpPr>
            <a:cxnSpLocks noChangeShapeType="1"/>
          </p:cNvCxnSpPr>
          <p:nvPr/>
        </p:nvCxnSpPr>
        <p:spPr bwMode="auto">
          <a:xfrm rot="10800000" flipV="1">
            <a:off x="2667000" y="4114800"/>
            <a:ext cx="1752600" cy="1371600"/>
          </a:xfrm>
          <a:prstGeom prst="line">
            <a:avLst/>
          </a:prstGeom>
          <a:noFill/>
          <a:ln w="38100">
            <a:solidFill>
              <a:srgbClr val="FFFFFF"/>
            </a:solidFill>
            <a:round/>
            <a:headEnd/>
            <a:tailEnd/>
          </a:ln>
        </p:spPr>
      </p:cxnSp>
      <p:sp>
        <p:nvSpPr>
          <p:cNvPr id="46093" name="TextBox 29"/>
          <p:cNvSpPr txBox="1">
            <a:spLocks noChangeArrowheads="1"/>
          </p:cNvSpPr>
          <p:nvPr/>
        </p:nvSpPr>
        <p:spPr bwMode="auto">
          <a:xfrm>
            <a:off x="2895600" y="2971800"/>
            <a:ext cx="3594100" cy="1190625"/>
          </a:xfrm>
          <a:prstGeom prst="rect">
            <a:avLst/>
          </a:prstGeom>
          <a:solidFill>
            <a:schemeClr val="tx2"/>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Young Researchers</a:t>
            </a:r>
          </a:p>
          <a:p>
            <a:r>
              <a:rPr lang="en-US" sz="1600" dirty="0">
                <a:solidFill>
                  <a:srgbClr val="F3F3F3"/>
                </a:solidFill>
                <a:effectLst>
                  <a:outerShdw blurRad="38100" dist="38100" dir="2700000">
                    <a:srgbClr val="000000"/>
                  </a:outerShdw>
                </a:effectLst>
              </a:rPr>
              <a:t>CERN School of High Energy Physics</a:t>
            </a:r>
          </a:p>
          <a:p>
            <a:r>
              <a:rPr lang="en-US" sz="1600" dirty="0">
                <a:solidFill>
                  <a:srgbClr val="F3F3F3"/>
                </a:solidFill>
                <a:effectLst>
                  <a:outerShdw blurRad="38100" dist="38100" dir="2700000">
                    <a:srgbClr val="000000"/>
                  </a:outerShdw>
                </a:effectLst>
              </a:rPr>
              <a:t>CERN School of  Computing</a:t>
            </a:r>
          </a:p>
          <a:p>
            <a:r>
              <a:rPr lang="en-US" sz="1600" dirty="0">
                <a:solidFill>
                  <a:srgbClr val="F3F3F3"/>
                </a:solidFill>
                <a:effectLst>
                  <a:outerShdw blurRad="38100" dist="38100" dir="2700000">
                    <a:srgbClr val="000000"/>
                  </a:outerShdw>
                </a:effectLst>
              </a:rPr>
              <a:t>CERN Accelerator School</a:t>
            </a:r>
          </a:p>
        </p:txBody>
      </p:sp>
      <p:cxnSp>
        <p:nvCxnSpPr>
          <p:cNvPr id="46082" name="Straight Connector 53"/>
          <p:cNvCxnSpPr>
            <a:cxnSpLocks noChangeShapeType="1"/>
          </p:cNvCxnSpPr>
          <p:nvPr/>
        </p:nvCxnSpPr>
        <p:spPr bwMode="auto">
          <a:xfrm rot="10800000">
            <a:off x="2438400" y="5713413"/>
            <a:ext cx="3200400" cy="77787"/>
          </a:xfrm>
          <a:prstGeom prst="line">
            <a:avLst/>
          </a:prstGeom>
          <a:noFill/>
          <a:ln w="38100">
            <a:solidFill>
              <a:schemeClr val="accent1"/>
            </a:solidFill>
            <a:round/>
            <a:headEnd/>
            <a:tailEnd/>
          </a:ln>
        </p:spPr>
      </p:cxnSp>
      <p:sp>
        <p:nvSpPr>
          <p:cNvPr id="46094" name="TextBox 30"/>
          <p:cNvSpPr txBox="1">
            <a:spLocks noChangeArrowheads="1"/>
          </p:cNvSpPr>
          <p:nvPr/>
        </p:nvSpPr>
        <p:spPr bwMode="auto">
          <a:xfrm>
            <a:off x="144462" y="5029200"/>
            <a:ext cx="2545438" cy="954107"/>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Physics Students</a:t>
            </a:r>
          </a:p>
          <a:p>
            <a:r>
              <a:rPr lang="en-US" sz="1600" dirty="0">
                <a:solidFill>
                  <a:schemeClr val="accent1"/>
                </a:solidFill>
                <a:effectLst>
                  <a:outerShdw blurRad="38100" dist="38100" dir="2700000">
                    <a:srgbClr val="000000"/>
                  </a:outerShdw>
                </a:effectLst>
              </a:rPr>
              <a:t>Summer Students</a:t>
            </a:r>
          </a:p>
          <a:p>
            <a:r>
              <a:rPr lang="en-US" sz="1600" dirty="0">
                <a:solidFill>
                  <a:schemeClr val="accent1"/>
                </a:solidFill>
                <a:effectLst>
                  <a:outerShdw blurRad="38100" dist="38100" dir="2700000">
                    <a:srgbClr val="000000"/>
                  </a:outerShdw>
                </a:effectLst>
              </a:rPr>
              <a:t>Programme</a:t>
            </a:r>
          </a:p>
        </p:txBody>
      </p:sp>
      <p:pic>
        <p:nvPicPr>
          <p:cNvPr id="31" name="Picture 30" descr="Screen shot 2010-08-28 at 15.40.39.png"/>
          <p:cNvPicPr>
            <a:picLocks noChangeAspect="1"/>
          </p:cNvPicPr>
          <p:nvPr/>
        </p:nvPicPr>
        <p:blipFill>
          <a:blip r:embed="rId4"/>
          <a:stretch>
            <a:fillRect/>
          </a:stretch>
        </p:blipFill>
        <p:spPr>
          <a:xfrm>
            <a:off x="76200" y="3460967"/>
            <a:ext cx="2765523" cy="1492033"/>
          </a:xfrm>
          <a:prstGeom prst="rect">
            <a:avLst/>
          </a:prstGeom>
          <a:effectLst>
            <a:outerShdw blurRad="50800" dist="38100" dir="2700000">
              <a:srgbClr val="000000"/>
            </a:outerShdw>
          </a:effectLst>
        </p:spPr>
      </p:pic>
      <p:pic>
        <p:nvPicPr>
          <p:cNvPr id="33" name="Picture 32"/>
          <p:cNvPicPr>
            <a:picLocks noChangeAspect="1"/>
          </p:cNvPicPr>
          <p:nvPr/>
        </p:nvPicPr>
        <p:blipFill>
          <a:blip r:embed="rId5"/>
          <a:srcRect/>
          <a:stretch>
            <a:fillRect/>
          </a:stretch>
        </p:blipFill>
        <p:spPr bwMode="auto">
          <a:xfrm>
            <a:off x="3657600" y="4897438"/>
            <a:ext cx="1981200" cy="1336675"/>
          </a:xfrm>
          <a:prstGeom prst="rect">
            <a:avLst/>
          </a:prstGeom>
          <a:noFill/>
          <a:ln w="9525">
            <a:noFill/>
            <a:miter lim="800000"/>
            <a:headEnd/>
            <a:tailEnd/>
          </a:ln>
          <a:effectLst>
            <a:outerShdw blurRad="50800" dist="38100" dir="2700000" rotWithShape="0">
              <a:srgbClr val="000000">
                <a:alpha val="42999"/>
              </a:srgbClr>
            </a:outerShdw>
          </a:effectLst>
        </p:spPr>
      </p:pic>
      <p:sp>
        <p:nvSpPr>
          <p:cNvPr id="46095" name="TextBox 31"/>
          <p:cNvSpPr txBox="1">
            <a:spLocks noChangeArrowheads="1"/>
          </p:cNvSpPr>
          <p:nvPr/>
        </p:nvSpPr>
        <p:spPr bwMode="auto">
          <a:xfrm>
            <a:off x="5715000" y="5181600"/>
            <a:ext cx="3429000" cy="946150"/>
          </a:xfrm>
          <a:prstGeom prst="rect">
            <a:avLst/>
          </a:prstGeom>
          <a:solidFill>
            <a:srgbClr val="003366"/>
          </a:solidFill>
          <a:ln w="9525">
            <a:noFill/>
            <a:miter lim="800000"/>
            <a:headEnd/>
            <a:tailEnd/>
          </a:ln>
        </p:spPr>
        <p:txBody>
          <a:bodyPr>
            <a:prstTxWarp prst="textNoShape">
              <a:avLst/>
            </a:prstTxWarp>
            <a:spAutoFit/>
          </a:bodyPr>
          <a:lstStyle/>
          <a:p>
            <a:r>
              <a:rPr lang="en-US" dirty="0">
                <a:solidFill>
                  <a:srgbClr val="FFFF00"/>
                </a:solidFill>
                <a:effectLst>
                  <a:outerShdw blurRad="38100" dist="38100" dir="2700000">
                    <a:srgbClr val="000000"/>
                  </a:outerShdw>
                </a:effectLst>
              </a:rPr>
              <a:t>CERN Teacher Schools</a:t>
            </a:r>
          </a:p>
          <a:p>
            <a:r>
              <a:rPr lang="en-US" sz="1600" dirty="0">
                <a:solidFill>
                  <a:schemeClr val="accent3"/>
                </a:solidFill>
                <a:effectLst>
                  <a:outerShdw blurRad="38100" dist="38100" dir="2700000">
                    <a:srgbClr val="000000"/>
                  </a:outerShdw>
                </a:effectLst>
              </a:rPr>
              <a:t>International and National Programmes</a:t>
            </a:r>
          </a:p>
        </p:txBody>
      </p:sp>
      <p:grpSp>
        <p:nvGrpSpPr>
          <p:cNvPr id="2" name="Group 22"/>
          <p:cNvGrpSpPr/>
          <p:nvPr/>
        </p:nvGrpSpPr>
        <p:grpSpPr>
          <a:xfrm>
            <a:off x="6553200" y="1066800"/>
            <a:ext cx="2362200" cy="1439426"/>
            <a:chOff x="4828685" y="1151374"/>
            <a:chExt cx="2600815" cy="1676400"/>
          </a:xfrm>
        </p:grpSpPr>
        <p:pic>
          <p:nvPicPr>
            <p:cNvPr id="21" name="Picture 20" descr="Screen shot 2011-06-01 at 00.05.34.png"/>
            <p:cNvPicPr>
              <a:picLocks noChangeAspect="1"/>
            </p:cNvPicPr>
            <p:nvPr/>
          </p:nvPicPr>
          <p:blipFill>
            <a:blip r:embed="rId6"/>
            <a:stretch>
              <a:fillRect/>
            </a:stretch>
          </p:blipFill>
          <p:spPr>
            <a:xfrm>
              <a:off x="4828685" y="1151374"/>
              <a:ext cx="2600815" cy="1676400"/>
            </a:xfrm>
            <a:prstGeom prst="rect">
              <a:avLst/>
            </a:prstGeom>
            <a:effectLst>
              <a:outerShdw blurRad="38100" dist="38100" dir="2700000">
                <a:srgbClr val="000000"/>
              </a:outerShdw>
            </a:effectLst>
          </p:spPr>
        </p:pic>
        <p:sp>
          <p:nvSpPr>
            <p:cNvPr id="22" name="TextBox 21"/>
            <p:cNvSpPr txBox="1"/>
            <p:nvPr/>
          </p:nvSpPr>
          <p:spPr>
            <a:xfrm>
              <a:off x="4838700" y="1151374"/>
              <a:ext cx="2590800" cy="860271"/>
            </a:xfrm>
            <a:prstGeom prst="rect">
              <a:avLst/>
            </a:prstGeom>
            <a:noFill/>
          </p:spPr>
          <p:txBody>
            <a:bodyPr wrap="square">
              <a:prstTxWarp prst="textNoShape">
                <a:avLst/>
              </a:prstTxWarp>
              <a:spAutoFit/>
            </a:bodyPr>
            <a:lstStyle/>
            <a:p>
              <a:pPr algn="r" eaLnBrk="1" hangingPunct="1">
                <a:defRPr/>
              </a:pPr>
              <a:r>
                <a:rPr lang="en-US" sz="1400" dirty="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Latin American </a:t>
              </a:r>
              <a:r>
                <a:rPr lang="en-US" sz="1400" dirty="0" smtClean="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School</a:t>
              </a:r>
            </a:p>
            <a:p>
              <a:pPr algn="r" eaLnBrk="1" hangingPunct="1">
                <a:defRPr/>
              </a:pPr>
              <a:r>
                <a:rPr lang="en-US" sz="1400" dirty="0" smtClean="0">
                  <a:solidFill>
                    <a:srgbClr val="FFFFFF"/>
                  </a:solidFill>
                  <a:effectLst>
                    <a:outerShdw blurRad="38100" dist="38100" dir="2700000">
                      <a:srgbClr val="000000"/>
                    </a:outerShdw>
                  </a:effectLst>
                  <a:latin typeface="Arial" charset="0"/>
                  <a:ea typeface="ＭＳ Ｐゴシック" charset="-128"/>
                </a:rPr>
                <a:t>Natal, Brazil, 2011</a:t>
              </a:r>
              <a:br>
                <a:rPr lang="en-US" sz="1400" dirty="0" smtClean="0">
                  <a:solidFill>
                    <a:srgbClr val="FFFFFF"/>
                  </a:solidFill>
                  <a:effectLst>
                    <a:outerShdw blurRad="38100" dist="38100" dir="2700000">
                      <a:srgbClr val="000000"/>
                    </a:outerShdw>
                  </a:effectLst>
                  <a:latin typeface="Arial" charset="0"/>
                  <a:ea typeface="ＭＳ Ｐゴシック" charset="-128"/>
                </a:rPr>
              </a:br>
              <a:r>
                <a:rPr lang="en-US" sz="1400" dirty="0" smtClean="0">
                  <a:solidFill>
                    <a:srgbClr val="FFFFFF"/>
                  </a:solidFill>
                  <a:effectLst>
                    <a:outerShdw blurRad="38100" dist="38100" dir="2700000">
                      <a:srgbClr val="000000"/>
                    </a:outerShdw>
                  </a:effectLst>
                  <a:latin typeface="Arial" charset="0"/>
                  <a:ea typeface="ＭＳ Ｐゴシック" charset="-128"/>
                </a:rPr>
                <a:t>Arequipa, </a:t>
              </a:r>
              <a:r>
                <a:rPr lang="en-US" sz="1400" dirty="0">
                  <a:solidFill>
                    <a:srgbClr val="FFFFFF"/>
                  </a:solidFill>
                  <a:effectLst>
                    <a:outerShdw blurRad="38100" dist="38100" dir="2700000">
                      <a:srgbClr val="000000"/>
                    </a:outerShdw>
                  </a:effectLst>
                </a:rPr>
                <a:t>P</a:t>
              </a:r>
              <a:r>
                <a:rPr lang="en-US" sz="1400" dirty="0" smtClean="0">
                  <a:solidFill>
                    <a:srgbClr val="FFFFFF"/>
                  </a:solidFill>
                  <a:effectLst>
                    <a:outerShdw blurRad="38100" dist="38100" dir="2700000">
                      <a:srgbClr val="000000"/>
                    </a:outerShdw>
                  </a:effectLst>
                  <a:latin typeface="Arial" charset="0"/>
                  <a:ea typeface="ＭＳ Ｐゴシック" charset="-128"/>
                </a:rPr>
                <a:t>eru, 2013</a:t>
              </a:r>
              <a:endParaRPr lang="en-US" sz="1400" dirty="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endParaRPr>
            </a:p>
          </p:txBody>
        </p:sp>
      </p:grpSp>
      <p:pic>
        <p:nvPicPr>
          <p:cNvPr id="27" name="Picture 26" descr="kashii.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63006" y="1066800"/>
            <a:ext cx="2057401" cy="1371600"/>
          </a:xfrm>
          <a:prstGeom prst="rect">
            <a:avLst/>
          </a:prstGeom>
        </p:spPr>
      </p:pic>
      <p:sp>
        <p:nvSpPr>
          <p:cNvPr id="30" name="TextBox 29"/>
          <p:cNvSpPr txBox="1"/>
          <p:nvPr/>
        </p:nvSpPr>
        <p:spPr>
          <a:xfrm>
            <a:off x="4427984" y="1340768"/>
            <a:ext cx="2133600" cy="1046440"/>
          </a:xfrm>
          <a:prstGeom prst="rect">
            <a:avLst/>
          </a:prstGeom>
          <a:noFill/>
        </p:spPr>
        <p:txBody>
          <a:bodyPr wrap="square" rtlCol="0">
            <a:spAutoFit/>
          </a:bodyPr>
          <a:lstStyle/>
          <a:p>
            <a:pPr eaLnBrk="1" hangingPunct="1"/>
            <a:r>
              <a:rPr lang="en-US" sz="1400" dirty="0" smtClean="0">
                <a:solidFill>
                  <a:srgbClr val="FFFFFF"/>
                </a:solidFill>
                <a:effectLst>
                  <a:outerShdw blurRad="50800" dist="38100" dir="2700000">
                    <a:srgbClr val="000000"/>
                  </a:outerShdw>
                </a:effectLst>
                <a:latin typeface="Arial" charset="0"/>
                <a:ea typeface="ＭＳ Ｐゴシック" charset="-128"/>
              </a:rPr>
              <a:t>NEW:</a:t>
            </a:r>
          </a:p>
          <a:p>
            <a:pPr eaLnBrk="1" hangingPunct="1"/>
            <a:r>
              <a:rPr lang="en-US" sz="1200" dirty="0" smtClean="0">
                <a:solidFill>
                  <a:srgbClr val="FFFFFF"/>
                </a:solidFill>
                <a:effectLst>
                  <a:outerShdw blurRad="50800" dist="38100" dir="2700000">
                    <a:srgbClr val="000000"/>
                  </a:outerShdw>
                </a:effectLst>
              </a:rPr>
              <a:t>Asia-Europe-Pacific </a:t>
            </a:r>
            <a:r>
              <a:rPr lang="en-US" sz="1200" dirty="0" smtClean="0">
                <a:solidFill>
                  <a:srgbClr val="FFFFFF"/>
                </a:solidFill>
                <a:effectLst>
                  <a:outerShdw blurRad="50800" dist="38100" dir="2700000">
                    <a:srgbClr val="000000"/>
                  </a:outerShdw>
                </a:effectLst>
                <a:latin typeface="Arial" charset="0"/>
                <a:ea typeface="ＭＳ Ｐゴシック" charset="-128"/>
              </a:rPr>
              <a:t>School of High-Energy Physics </a:t>
            </a:r>
          </a:p>
          <a:p>
            <a:pPr eaLnBrk="1" hangingPunct="1"/>
            <a:r>
              <a:rPr lang="en-US" sz="1200" dirty="0" smtClean="0">
                <a:solidFill>
                  <a:srgbClr val="FFFFFF"/>
                </a:solidFill>
                <a:effectLst>
                  <a:outerShdw blurRad="38100" dist="38100" dir="2700000">
                    <a:srgbClr val="000000"/>
                  </a:outerShdw>
                </a:effectLst>
                <a:latin typeface="Arial" charset="0"/>
                <a:ea typeface="ＭＳ Ｐゴシック" charset="-128"/>
              </a:rPr>
              <a:t>Fukuoka, Oct 2012</a:t>
            </a:r>
          </a:p>
          <a:p>
            <a:pPr eaLnBrk="1" hangingPunct="1"/>
            <a:r>
              <a:rPr lang="en-US" sz="1200" dirty="0" smtClean="0">
                <a:solidFill>
                  <a:srgbClr val="FFFFFF"/>
                </a:solidFill>
                <a:effectLst>
                  <a:outerShdw blurRad="38100" dist="38100" dir="2700000">
                    <a:srgbClr val="000000"/>
                  </a:outerShdw>
                </a:effectLst>
              </a:rPr>
              <a:t>India, 2014</a:t>
            </a:r>
            <a:endParaRPr lang="en-US" sz="1200" dirty="0" smtClean="0">
              <a:solidFill>
                <a:srgbClr val="FFFFFF"/>
              </a:solidFill>
              <a:effectLst>
                <a:outerShdw blurRad="38100" dist="38100" dir="2700000">
                  <a:srgbClr val="000000"/>
                </a:outerShdw>
              </a:effectLst>
              <a:latin typeface="Arial" charset="0"/>
              <a:ea typeface="ＭＳ Ｐゴシック" charset="-128"/>
            </a:endParaRPr>
          </a:p>
        </p:txBody>
      </p:sp>
      <p:sp>
        <p:nvSpPr>
          <p:cNvPr id="20" name="TextBox 19"/>
          <p:cNvSpPr txBox="1"/>
          <p:nvPr/>
        </p:nvSpPr>
        <p:spPr>
          <a:xfrm>
            <a:off x="7281599" y="3356992"/>
            <a:ext cx="1610716" cy="923330"/>
          </a:xfrm>
          <a:prstGeom prst="rect">
            <a:avLst/>
          </a:prstGeom>
          <a:noFill/>
          <a:effectLst>
            <a:outerShdw blurRad="38100" dist="38100" dir="2700000" algn="tl" rotWithShape="0">
              <a:prstClr val="black"/>
            </a:outerShdw>
          </a:effectLst>
        </p:spPr>
        <p:txBody>
          <a:bodyPr wrap="square" rtlCol="0">
            <a:spAutoFit/>
          </a:bodyPr>
          <a:lstStyle/>
          <a:p>
            <a:pPr eaLnBrk="1" hangingPunct="1"/>
            <a:r>
              <a:rPr lang="en-US" sz="1350" dirty="0" smtClean="0">
                <a:solidFill>
                  <a:srgbClr val="FFFFFF"/>
                </a:solidFill>
                <a:effectLst>
                  <a:outerShdw blurRad="50800" dist="38100" dir="2700000">
                    <a:srgbClr val="000000"/>
                  </a:outerShdw>
                </a:effectLst>
              </a:rPr>
              <a:t>CERN School of Computing</a:t>
            </a:r>
            <a:br>
              <a:rPr lang="en-US" sz="1350" dirty="0" smtClean="0">
                <a:solidFill>
                  <a:srgbClr val="FFFFFF"/>
                </a:solidFill>
                <a:effectLst>
                  <a:outerShdw blurRad="50800" dist="38100" dir="2700000">
                    <a:srgbClr val="000000"/>
                  </a:outerShdw>
                </a:effectLst>
              </a:rPr>
            </a:br>
            <a:r>
              <a:rPr lang="en-US" sz="1350" dirty="0" smtClean="0">
                <a:solidFill>
                  <a:srgbClr val="FFFFFF"/>
                </a:solidFill>
                <a:effectLst>
                  <a:outerShdw blurRad="38100" dist="38100" dir="2700000">
                    <a:srgbClr val="000000"/>
                  </a:outerShdw>
                </a:effectLst>
              </a:rPr>
              <a:t>Portugal, August 2014</a:t>
            </a:r>
          </a:p>
        </p:txBody>
      </p:sp>
    </p:spTree>
    <p:extLst>
      <p:ext uri="{BB962C8B-B14F-4D97-AF65-F5344CB8AC3E}">
        <p14:creationId xmlns:p14="http://schemas.microsoft.com/office/powerpoint/2010/main" val="32185501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ummer_Students_2013.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901170"/>
            <a:ext cx="8532440" cy="5891886"/>
          </a:xfrm>
          <a:prstGeom prst="rect">
            <a:avLst/>
          </a:prstGeom>
        </p:spPr>
      </p:pic>
      <p:sp>
        <p:nvSpPr>
          <p:cNvPr id="46091" name="TextBox 4"/>
          <p:cNvSpPr txBox="1">
            <a:spLocks noChangeArrowheads="1"/>
          </p:cNvSpPr>
          <p:nvPr/>
        </p:nvSpPr>
        <p:spPr bwMode="auto">
          <a:xfrm>
            <a:off x="611560" y="188640"/>
            <a:ext cx="6238875" cy="707886"/>
          </a:xfrm>
          <a:prstGeom prst="rect">
            <a:avLst/>
          </a:prstGeom>
          <a:noFill/>
          <a:ln w="9525">
            <a:noFill/>
            <a:miter lim="800000"/>
            <a:headEnd/>
            <a:tailEnd/>
          </a:ln>
        </p:spPr>
        <p:txBody>
          <a:bodyPr wrap="square">
            <a:prstTxWarp prst="textNoShape">
              <a:avLst/>
            </a:prstTxWarp>
            <a:spAutoFit/>
          </a:bodyPr>
          <a:lstStyle/>
          <a:p>
            <a:r>
              <a:rPr lang="en-GB" sz="4000" dirty="0" smtClean="0">
                <a:solidFill>
                  <a:srgbClr val="FFFFFF"/>
                </a:solidFill>
                <a:effectLst>
                  <a:outerShdw blurRad="38100" dist="38100" dir="2700000">
                    <a:srgbClr val="000000"/>
                  </a:outerShdw>
                </a:effectLst>
              </a:rPr>
              <a:t>Summer Students 2013</a:t>
            </a:r>
            <a:endParaRPr lang="en-GB" sz="4000" dirty="0">
              <a:solidFill>
                <a:srgbClr val="FFFFFF"/>
              </a:solidFill>
              <a:effectLst>
                <a:outerShdw blurRad="38100" dist="38100" dir="2700000">
                  <a:srgbClr val="000000"/>
                </a:outerShdw>
              </a:effectLst>
            </a:endParaRPr>
          </a:p>
        </p:txBody>
      </p:sp>
      <p:pic>
        <p:nvPicPr>
          <p:cNvPr id="4" name="Picture 2" descr="https://mediastream.cern.ch/MediaArchive/Photo/Public/2012/1207157/1207157_01/1207157_01-A4-at-144-dpi.jpg"/>
          <p:cNvPicPr>
            <a:picLocks noChangeAspect="1" noChangeArrowheads="1"/>
          </p:cNvPicPr>
          <p:nvPr/>
        </p:nvPicPr>
        <p:blipFill>
          <a:blip r:embed="rId4"/>
          <a:srcRect/>
          <a:stretch>
            <a:fillRect/>
          </a:stretch>
        </p:blipFill>
        <p:spPr bwMode="auto">
          <a:xfrm>
            <a:off x="6372200" y="260648"/>
            <a:ext cx="2696959" cy="1800200"/>
          </a:xfrm>
          <a:prstGeom prst="rect">
            <a:avLst/>
          </a:prstGeom>
          <a:noFill/>
        </p:spPr>
      </p:pic>
    </p:spTree>
    <p:extLst>
      <p:ext uri="{BB962C8B-B14F-4D97-AF65-F5344CB8AC3E}">
        <p14:creationId xmlns:p14="http://schemas.microsoft.com/office/powerpoint/2010/main" val="1183214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752600" y="228600"/>
            <a:ext cx="6705600" cy="685800"/>
          </a:xfrm>
          <a:effectLst>
            <a:outerShdw blurRad="63500" dist="38099" dir="2700000" algn="ctr" rotWithShape="0">
              <a:schemeClr val="tx1">
                <a:alpha val="74997"/>
              </a:schemeClr>
            </a:outerShdw>
          </a:effectLst>
        </p:spPr>
        <p:txBody>
          <a:bodyPr anchor="ctr"/>
          <a:lstStyle/>
          <a:p>
            <a:pPr eaLnBrk="1" hangingPunct="1">
              <a:defRPr/>
            </a:pPr>
            <a:r>
              <a:rPr lang="en-GB" dirty="0">
                <a:solidFill>
                  <a:schemeClr val="accent1"/>
                </a:solidFill>
                <a:effectLst>
                  <a:outerShdw blurRad="38100" dist="38100" dir="2700000">
                    <a:srgbClr val="000000"/>
                  </a:outerShdw>
                </a:effectLst>
                <a:ea typeface="+mj-ea"/>
                <a:cs typeface="+mj-cs"/>
              </a:rPr>
              <a:t>The Mission of CERN</a:t>
            </a:r>
          </a:p>
        </p:txBody>
      </p:sp>
      <p:sp>
        <p:nvSpPr>
          <p:cNvPr id="37892" name="Rectangle 1028"/>
          <p:cNvSpPr>
            <a:spLocks noGrp="1" noChangeArrowheads="1"/>
          </p:cNvSpPr>
          <p:nvPr>
            <p:ph type="body" idx="4294967295"/>
          </p:nvPr>
        </p:nvSpPr>
        <p:spPr>
          <a:xfrm>
            <a:off x="228600" y="1600200"/>
            <a:ext cx="6172200" cy="5181600"/>
          </a:xfrm>
        </p:spPr>
        <p:txBody>
          <a:bodyPr/>
          <a:lstStyle/>
          <a:p>
            <a:pPr eaLnBrk="1" hangingPunct="1">
              <a:lnSpc>
                <a:spcPct val="90000"/>
              </a:lnSpc>
              <a:buClrTx/>
              <a:buFont typeface="Wingdings" charset="2"/>
              <a:buChar char="q"/>
              <a:defRPr/>
            </a:pPr>
            <a:r>
              <a:rPr lang="en-GB" sz="2400">
                <a:solidFill>
                  <a:srgbClr val="FCF933"/>
                </a:solidFill>
                <a:effectLst>
                  <a:outerShdw blurRad="50800" dist="38100" dir="2700000" algn="tl" rotWithShape="0">
                    <a:srgbClr val="000000"/>
                  </a:outerShdw>
                </a:effectLst>
                <a:ea typeface="+mn-ea"/>
                <a:cs typeface="+mn-cs"/>
              </a:rPr>
              <a:t>Push</a:t>
            </a:r>
            <a:r>
              <a:rPr lang="en-GB" sz="2400" smtClean="0">
                <a:solidFill>
                  <a:srgbClr val="FCF933"/>
                </a:solidFill>
                <a:effectLst>
                  <a:outerShdw blurRad="50800" dist="38100" dir="2700000" algn="tl" rotWithShape="0">
                    <a:srgbClr val="000000"/>
                  </a:outerShdw>
                </a:effectLst>
                <a:ea typeface="+mn-ea"/>
                <a:cs typeface="+mn-cs"/>
              </a:rPr>
              <a:t> back </a:t>
            </a:r>
            <a:r>
              <a:rPr lang="en-GB" sz="2400" smtClean="0">
                <a:solidFill>
                  <a:srgbClr val="FFFFFF"/>
                </a:solidFill>
                <a:effectLst>
                  <a:outerShdw blurRad="50800" dist="38100" dir="2700000" algn="tl" rotWithShape="0">
                    <a:srgbClr val="000000"/>
                  </a:outerShdw>
                </a:effectLst>
                <a:ea typeface="+mn-ea"/>
                <a:cs typeface="+mn-cs"/>
              </a:rPr>
              <a:t>the </a:t>
            </a:r>
            <a:r>
              <a:rPr lang="en-GB" sz="2400" dirty="0">
                <a:solidFill>
                  <a:srgbClr val="FFFFFF"/>
                </a:solidFill>
                <a:effectLst>
                  <a:outerShdw blurRad="50800" dist="38100" dir="2700000" algn="tl" rotWithShape="0">
                    <a:srgbClr val="000000"/>
                  </a:outerShdw>
                </a:effectLst>
                <a:ea typeface="+mn-ea"/>
                <a:cs typeface="+mn-cs"/>
              </a:rPr>
              <a:t>frontiers of knowledge</a:t>
            </a:r>
          </a:p>
          <a:p>
            <a:pPr eaLnBrk="1" hangingPunct="1">
              <a:lnSpc>
                <a:spcPct val="90000"/>
              </a:lnSpc>
              <a:buClrTx/>
              <a:buFont typeface="Wingdings" pitchFamily="-112" charset="2"/>
              <a:buNone/>
              <a:defRPr/>
            </a:pPr>
            <a:r>
              <a:rPr lang="en-GB" sz="2400" dirty="0">
                <a:solidFill>
                  <a:srgbClr val="FFFFFF"/>
                </a:solidFill>
                <a:effectLst>
                  <a:outerShdw blurRad="50800" dist="38100" dir="2700000" algn="tl" rotWithShape="0">
                    <a:srgbClr val="000000"/>
                  </a:outerShdw>
                </a:effectLst>
                <a:ea typeface="+mn-ea"/>
                <a:cs typeface="+mn-cs"/>
              </a:rPr>
              <a:t>	</a:t>
            </a:r>
            <a:r>
              <a:rPr lang="en-GB" sz="1600" dirty="0">
                <a:solidFill>
                  <a:srgbClr val="FFFFFF"/>
                </a:solidFill>
                <a:effectLst>
                  <a:outerShdw blurRad="50800" dist="38100" dir="2700000" algn="tl" rotWithShape="0">
                    <a:srgbClr val="000000"/>
                  </a:outerShdw>
                </a:effectLst>
                <a:ea typeface="+mn-ea"/>
                <a:cs typeface="+mn-cs"/>
              </a:rPr>
              <a:t>E.g. the secrets of the Big Bang …what was the matter like within the first moments of the Universe’s existence?</a:t>
            </a:r>
          </a:p>
          <a:p>
            <a:pPr eaLnBrk="1" hangingPunct="1">
              <a:lnSpc>
                <a:spcPct val="90000"/>
              </a:lnSpc>
              <a:buClrTx/>
              <a:defRPr/>
            </a:pPr>
            <a:endParaRPr lang="en-GB" sz="16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Develop</a:t>
            </a:r>
            <a:r>
              <a:rPr lang="en-GB" sz="2400" dirty="0">
                <a:solidFill>
                  <a:srgbClr val="FFFFFF"/>
                </a:solidFill>
                <a:effectLst>
                  <a:outerShdw blurRad="50800" dist="38100" dir="2700000" algn="tl" rotWithShape="0">
                    <a:srgbClr val="000000"/>
                  </a:outerShdw>
                </a:effectLst>
                <a:ea typeface="+mn-ea"/>
                <a:cs typeface="+mn-cs"/>
              </a:rPr>
              <a:t> new technologies for accelerators and detectors</a:t>
            </a:r>
          </a:p>
          <a:p>
            <a:pPr eaLnBrk="1" hangingPunct="1">
              <a:lnSpc>
                <a:spcPct val="90000"/>
              </a:lnSpc>
              <a:buClrTx/>
              <a:buFont typeface="Wingdings" pitchFamily="-112" charset="2"/>
              <a:buNone/>
              <a:defRPr/>
            </a:pPr>
            <a:r>
              <a:rPr lang="en-GB" sz="2400" dirty="0">
                <a:solidFill>
                  <a:srgbClr val="FFFFFF"/>
                </a:solidFill>
                <a:effectLst>
                  <a:outerShdw blurRad="50800" dist="38100" dir="2700000" algn="tl" rotWithShape="0">
                    <a:srgbClr val="000000"/>
                  </a:outerShdw>
                </a:effectLst>
                <a:ea typeface="+mn-ea"/>
                <a:cs typeface="+mn-cs"/>
              </a:rPr>
              <a:t>	</a:t>
            </a:r>
            <a:r>
              <a:rPr lang="en-GB" sz="1600" dirty="0">
                <a:solidFill>
                  <a:srgbClr val="FFFFFF"/>
                </a:solidFill>
                <a:effectLst>
                  <a:outerShdw blurRad="50800" dist="38100" dir="2700000" algn="tl" rotWithShape="0">
                    <a:srgbClr val="000000"/>
                  </a:outerShdw>
                </a:effectLst>
                <a:ea typeface="+mn-ea"/>
                <a:cs typeface="+mn-cs"/>
              </a:rPr>
              <a:t>Information technology - the Web and the GRID</a:t>
            </a:r>
          </a:p>
          <a:p>
            <a:pPr eaLnBrk="1" hangingPunct="1">
              <a:lnSpc>
                <a:spcPct val="90000"/>
              </a:lnSpc>
              <a:buClrTx/>
              <a:buFont typeface="Wingdings" pitchFamily="-112" charset="2"/>
              <a:buNone/>
              <a:defRPr/>
            </a:pPr>
            <a:r>
              <a:rPr lang="en-GB" sz="1600" dirty="0">
                <a:solidFill>
                  <a:srgbClr val="FFFFFF"/>
                </a:solidFill>
                <a:effectLst>
                  <a:outerShdw blurRad="50800" dist="38100" dir="2700000" algn="tl" rotWithShape="0">
                    <a:srgbClr val="000000"/>
                  </a:outerShdw>
                </a:effectLst>
                <a:ea typeface="+mn-ea"/>
                <a:cs typeface="+mn-cs"/>
              </a:rPr>
              <a:t>	Medicine - diagnosis and therapy</a:t>
            </a: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defRPr/>
            </a:pP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Train</a:t>
            </a:r>
            <a:r>
              <a:rPr lang="en-GB" sz="2400" dirty="0">
                <a:solidFill>
                  <a:srgbClr val="FFFFFF"/>
                </a:solidFill>
                <a:effectLst>
                  <a:outerShdw blurRad="50800" dist="38100" dir="2700000" algn="tl" rotWithShape="0">
                    <a:srgbClr val="000000"/>
                  </a:outerShdw>
                </a:effectLst>
                <a:ea typeface="+mn-ea"/>
                <a:cs typeface="+mn-cs"/>
              </a:rPr>
              <a:t> scientists and engineers of tomorrow</a:t>
            </a:r>
          </a:p>
          <a:p>
            <a:pPr eaLnBrk="1" hangingPunct="1">
              <a:lnSpc>
                <a:spcPct val="90000"/>
              </a:lnSpc>
              <a:buClrTx/>
              <a:defRPr/>
            </a:pPr>
            <a:endParaRPr lang="en-GB" sz="2400" dirty="0">
              <a:solidFill>
                <a:srgbClr val="FFFFFF"/>
              </a:solidFill>
              <a:effectLst>
                <a:outerShdw blurRad="50800" dist="38100" dir="2700000" algn="tl" rotWithShape="0">
                  <a:srgbClr val="000000"/>
                </a:outerShdw>
              </a:effectLst>
              <a:ea typeface="+mn-ea"/>
              <a:cs typeface="+mn-cs"/>
            </a:endParaRPr>
          </a:p>
          <a:p>
            <a:pPr eaLnBrk="1" hangingPunct="1">
              <a:lnSpc>
                <a:spcPct val="90000"/>
              </a:lnSpc>
              <a:buClrTx/>
              <a:buFont typeface="Wingdings" charset="2"/>
              <a:buChar char="q"/>
              <a:defRPr/>
            </a:pPr>
            <a:r>
              <a:rPr lang="en-GB" sz="2400" dirty="0">
                <a:solidFill>
                  <a:srgbClr val="FCF933"/>
                </a:solidFill>
                <a:effectLst>
                  <a:outerShdw blurRad="50800" dist="38100" dir="2700000" algn="tl" rotWithShape="0">
                    <a:srgbClr val="000000"/>
                  </a:outerShdw>
                </a:effectLst>
                <a:ea typeface="+mn-ea"/>
                <a:cs typeface="+mn-cs"/>
              </a:rPr>
              <a:t>Unite</a:t>
            </a:r>
            <a:r>
              <a:rPr lang="en-GB" sz="2400" dirty="0">
                <a:solidFill>
                  <a:srgbClr val="FFFFFF"/>
                </a:solidFill>
                <a:effectLst>
                  <a:outerShdw blurRad="50800" dist="38100" dir="2700000" algn="tl" rotWithShape="0">
                    <a:srgbClr val="000000"/>
                  </a:outerShdw>
                </a:effectLst>
                <a:ea typeface="+mn-ea"/>
                <a:cs typeface="+mn-cs"/>
              </a:rPr>
              <a:t> people from different countries and cultures</a:t>
            </a:r>
            <a:endParaRPr lang="en-GB" sz="2000" dirty="0">
              <a:solidFill>
                <a:srgbClr val="FFFFFF"/>
              </a:solidFill>
              <a:effectLst>
                <a:outerShdw blurRad="50800" dist="38100" dir="2700000" algn="tl" rotWithShape="0">
                  <a:srgbClr val="000000"/>
                </a:outerShdw>
              </a:effectLst>
              <a:ea typeface="+mn-ea"/>
              <a:cs typeface="+mn-cs"/>
            </a:endParaRPr>
          </a:p>
        </p:txBody>
      </p:sp>
      <p:pic>
        <p:nvPicPr>
          <p:cNvPr id="37894" name="Picture 1030" descr="einstein-1"/>
          <p:cNvPicPr>
            <a:picLocks noChangeAspect="1" noChangeArrowheads="1"/>
          </p:cNvPicPr>
          <p:nvPr/>
        </p:nvPicPr>
        <p:blipFill>
          <a:blip r:embed="rId3"/>
          <a:srcRect/>
          <a:stretch>
            <a:fillRect/>
          </a:stretch>
        </p:blipFill>
        <p:spPr bwMode="auto">
          <a:xfrm>
            <a:off x="7618413" y="990600"/>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6" name="Picture 1032" descr="PET_Alzheimer"/>
          <p:cNvPicPr>
            <a:picLocks noChangeAspect="1" noChangeArrowheads="1"/>
          </p:cNvPicPr>
          <p:nvPr/>
        </p:nvPicPr>
        <p:blipFill>
          <a:blip r:embed="rId4"/>
          <a:srcRect/>
          <a:stretch>
            <a:fillRect/>
          </a:stretch>
        </p:blipFill>
        <p:spPr bwMode="auto">
          <a:xfrm>
            <a:off x="7159625" y="2838450"/>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7" name="Picture 1033" descr="Grid_globe_V1"/>
          <p:cNvPicPr>
            <a:picLocks noChangeAspect="1" noChangeArrowheads="1"/>
          </p:cNvPicPr>
          <p:nvPr/>
        </p:nvPicPr>
        <p:blipFill>
          <a:blip r:embed="rId5"/>
          <a:srcRect/>
          <a:stretch>
            <a:fillRect/>
          </a:stretch>
        </p:blipFill>
        <p:spPr bwMode="auto">
          <a:xfrm>
            <a:off x="5483225" y="2819400"/>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898" name="Picture 1034" descr="Picture 1"/>
          <p:cNvPicPr>
            <a:picLocks noChangeAspect="1" noChangeArrowheads="1"/>
          </p:cNvPicPr>
          <p:nvPr/>
        </p:nvPicPr>
        <p:blipFill>
          <a:blip r:embed="rId6"/>
          <a:srcRect/>
          <a:stretch>
            <a:fillRect/>
          </a:stretch>
        </p:blipFill>
        <p:spPr bwMode="auto">
          <a:xfrm>
            <a:off x="5867400" y="4425950"/>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3" name="Picture 1039" descr="Picture 1"/>
          <p:cNvPicPr>
            <a:picLocks noChangeAspect="1" noChangeArrowheads="1"/>
          </p:cNvPicPr>
          <p:nvPr/>
        </p:nvPicPr>
        <p:blipFill>
          <a:blip r:embed="rId7"/>
          <a:srcRect/>
          <a:stretch>
            <a:fillRect/>
          </a:stretch>
        </p:blipFill>
        <p:spPr bwMode="auto">
          <a:xfrm>
            <a:off x="6553200" y="5638800"/>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4" name="Picture 1040" descr="Picture 3"/>
          <p:cNvPicPr>
            <a:picLocks noChangeAspect="1" noChangeArrowheads="1"/>
          </p:cNvPicPr>
          <p:nvPr/>
        </p:nvPicPr>
        <p:blipFill>
          <a:blip r:embed="rId8"/>
          <a:srcRect/>
          <a:stretch>
            <a:fillRect/>
          </a:stretch>
        </p:blipFill>
        <p:spPr bwMode="auto">
          <a:xfrm>
            <a:off x="7423150" y="4427538"/>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905" name="Picture 1041" descr="Picture 2"/>
          <p:cNvPicPr>
            <a:picLocks noChangeAspect="1" noChangeArrowheads="1"/>
          </p:cNvPicPr>
          <p:nvPr/>
        </p:nvPicPr>
        <p:blipFill>
          <a:blip r:embed="rId9"/>
          <a:srcRect/>
          <a:stretch>
            <a:fillRect/>
          </a:stretch>
        </p:blipFill>
        <p:spPr bwMode="auto">
          <a:xfrm>
            <a:off x="6248400" y="1219200"/>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2" name="Group 15"/>
          <p:cNvGrpSpPr/>
          <p:nvPr/>
        </p:nvGrpSpPr>
        <p:grpSpPr>
          <a:xfrm>
            <a:off x="0" y="0"/>
            <a:ext cx="1714500" cy="1304925"/>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endParaRPr lang="en-US" dirty="0"/>
            </a:p>
          </p:txBody>
        </p:sp>
        <p:pic>
          <p:nvPicPr>
            <p:cNvPr id="16399" name="Picture 13" descr="Picture 2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grpSp>
        <p:nvGrpSpPr>
          <p:cNvPr id="3" name="Group 16"/>
          <p:cNvGrpSpPr/>
          <p:nvPr/>
        </p:nvGrpSpPr>
        <p:grpSpPr>
          <a:xfrm>
            <a:off x="2514600" y="1752600"/>
            <a:ext cx="3505200" cy="2743200"/>
            <a:chOff x="0" y="0"/>
            <a:chExt cx="1714500" cy="1304925"/>
          </a:xfrm>
        </p:grpSpPr>
        <p:sp>
          <p:nvSpPr>
            <p:cNvPr id="18"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endParaRPr lang="en-US" dirty="0"/>
            </a:p>
          </p:txBody>
        </p:sp>
        <p:pic>
          <p:nvPicPr>
            <p:cNvPr id="19" name="Picture 13" descr="Picture 21"/>
            <p:cNvPicPr>
              <a:picLocks noChangeAspect="1" noChangeArrowheads="1"/>
            </p:cNvPicPr>
            <p:nvPr/>
          </p:nvPicPr>
          <p:blipFill>
            <a:blip r:embed="rId10">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xit" presetSubtype="0" fill="hold" nodeType="clickEffect">
                                  <p:stCondLst>
                                    <p:cond delay="0"/>
                                  </p:stCondLst>
                                  <p:childTnLst>
                                    <p:anim calcmode="lin" valueType="num">
                                      <p:cBhvr>
                                        <p:cTn id="6" dur="1000"/>
                                        <p:tgtEl>
                                          <p:spTgt spid="3"/>
                                        </p:tgtEl>
                                        <p:attrNameLst>
                                          <p:attrName>ppt_w</p:attrName>
                                        </p:attrNameLst>
                                      </p:cBhvr>
                                      <p:tavLst>
                                        <p:tav tm="0">
                                          <p:val>
                                            <p:strVal val="ppt_w"/>
                                          </p:val>
                                        </p:tav>
                                        <p:tav tm="100000">
                                          <p:val>
                                            <p:strVal val="ppt_w*0.70"/>
                                          </p:val>
                                        </p:tav>
                                      </p:tavLst>
                                    </p:anim>
                                    <p:anim calcmode="lin" valueType="num">
                                      <p:cBhvr>
                                        <p:cTn id="7" dur="1000"/>
                                        <p:tgtEl>
                                          <p:spTgt spid="3"/>
                                        </p:tgtEl>
                                        <p:attrNameLst>
                                          <p:attrName>ppt_h</p:attrName>
                                        </p:attrNameLst>
                                      </p:cBhvr>
                                      <p:tavLst>
                                        <p:tav tm="0">
                                          <p:val>
                                            <p:strVal val="ppt_h"/>
                                          </p:val>
                                        </p:tav>
                                        <p:tav tm="100000">
                                          <p:val>
                                            <p:strVal val="ppt_h"/>
                                          </p:val>
                                        </p:tav>
                                      </p:tavLst>
                                    </p:anim>
                                    <p:animEffect transition="out" filter="fade">
                                      <p:cBhvr>
                                        <p:cTn id="8" dur="1000"/>
                                        <p:tgtEl>
                                          <p:spTgt spid="3"/>
                                        </p:tgtEl>
                                      </p:cBhvr>
                                    </p:animEffect>
                                    <p:set>
                                      <p:cBhvr>
                                        <p:cTn id="9" dur="1" fill="hold">
                                          <p:stCondLst>
                                            <p:cond delay="999"/>
                                          </p:stCondLst>
                                        </p:cTn>
                                        <p:tgtEl>
                                          <p:spTgt spid="3"/>
                                        </p:tgtEl>
                                        <p:attrNameLst>
                                          <p:attrName>style.visibility</p:attrName>
                                        </p:attrNameLst>
                                      </p:cBhvr>
                                      <p:to>
                                        <p:strVal val="hidden"/>
                                      </p:to>
                                    </p:se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7892">
                                            <p:txEl>
                                              <p:pRg st="0" end="0"/>
                                            </p:txEl>
                                          </p:spTgt>
                                        </p:tgtEl>
                                        <p:attrNameLst>
                                          <p:attrName>style.visibility</p:attrName>
                                        </p:attrNameLst>
                                      </p:cBhvr>
                                      <p:to>
                                        <p:strVal val="visible"/>
                                      </p:to>
                                    </p:set>
                                    <p:animEffect transition="in" filter="fade">
                                      <p:cBhvr>
                                        <p:cTn id="19" dur="1000"/>
                                        <p:tgtEl>
                                          <p:spTgt spid="37892">
                                            <p:txEl>
                                              <p:pRg st="0" end="0"/>
                                            </p:txEl>
                                          </p:spTgt>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37892">
                                            <p:txEl>
                                              <p:pRg st="1" end="1"/>
                                            </p:txEl>
                                          </p:spTgt>
                                        </p:tgtEl>
                                        <p:attrNameLst>
                                          <p:attrName>style.visibility</p:attrName>
                                        </p:attrNameLst>
                                      </p:cBhvr>
                                      <p:to>
                                        <p:strVal val="visible"/>
                                      </p:to>
                                    </p:set>
                                    <p:animEffect transition="in" filter="fade">
                                      <p:cBhvr>
                                        <p:cTn id="23" dur="1000"/>
                                        <p:tgtEl>
                                          <p:spTgt spid="37892">
                                            <p:txEl>
                                              <p:pRg st="1" end="1"/>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7905"/>
                                        </p:tgtEl>
                                        <p:attrNameLst>
                                          <p:attrName>style.visibility</p:attrName>
                                        </p:attrNameLst>
                                      </p:cBhvr>
                                      <p:to>
                                        <p:strVal val="visible"/>
                                      </p:to>
                                    </p:set>
                                    <p:animEffect transition="in" filter="fade">
                                      <p:cBhvr>
                                        <p:cTn id="26" dur="1000"/>
                                        <p:tgtEl>
                                          <p:spTgt spid="37905"/>
                                        </p:tgtEl>
                                      </p:cBhvr>
                                    </p:animEffect>
                                  </p:childTnLst>
                                </p:cTn>
                              </p:par>
                              <p:par>
                                <p:cTn id="27" presetID="10" presetClass="entr" presetSubtype="0" fill="hold" nodeType="withEffect">
                                  <p:stCondLst>
                                    <p:cond delay="0"/>
                                  </p:stCondLst>
                                  <p:childTnLst>
                                    <p:set>
                                      <p:cBhvr>
                                        <p:cTn id="28" dur="1" fill="hold">
                                          <p:stCondLst>
                                            <p:cond delay="0"/>
                                          </p:stCondLst>
                                        </p:cTn>
                                        <p:tgtEl>
                                          <p:spTgt spid="37894"/>
                                        </p:tgtEl>
                                        <p:attrNameLst>
                                          <p:attrName>style.visibility</p:attrName>
                                        </p:attrNameLst>
                                      </p:cBhvr>
                                      <p:to>
                                        <p:strVal val="visible"/>
                                      </p:to>
                                    </p:set>
                                    <p:animEffect transition="in" filter="fade">
                                      <p:cBhvr>
                                        <p:cTn id="29" dur="1000"/>
                                        <p:tgtEl>
                                          <p:spTgt spid="3789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7892">
                                            <p:txEl>
                                              <p:pRg st="3" end="3"/>
                                            </p:txEl>
                                          </p:spTgt>
                                        </p:tgtEl>
                                        <p:attrNameLst>
                                          <p:attrName>style.visibility</p:attrName>
                                        </p:attrNameLst>
                                      </p:cBhvr>
                                      <p:to>
                                        <p:strVal val="visible"/>
                                      </p:to>
                                    </p:set>
                                    <p:animEffect transition="in" filter="fade">
                                      <p:cBhvr>
                                        <p:cTn id="34" dur="1000"/>
                                        <p:tgtEl>
                                          <p:spTgt spid="37892">
                                            <p:txEl>
                                              <p:pRg st="3" end="3"/>
                                            </p:txEl>
                                          </p:spTgt>
                                        </p:tgtEl>
                                      </p:cBhvr>
                                    </p:animEffect>
                                  </p:childTnLst>
                                </p:cTn>
                              </p:par>
                            </p:childTnLst>
                          </p:cTn>
                        </p:par>
                        <p:par>
                          <p:cTn id="35" fill="hold">
                            <p:stCondLst>
                              <p:cond delay="1000"/>
                            </p:stCondLst>
                            <p:childTnLst>
                              <p:par>
                                <p:cTn id="36" presetID="10" presetClass="entr" presetSubtype="0" fill="hold" grpId="0" nodeType="afterEffect">
                                  <p:stCondLst>
                                    <p:cond delay="0"/>
                                  </p:stCondLst>
                                  <p:childTnLst>
                                    <p:set>
                                      <p:cBhvr>
                                        <p:cTn id="37" dur="1" fill="hold">
                                          <p:stCondLst>
                                            <p:cond delay="0"/>
                                          </p:stCondLst>
                                        </p:cTn>
                                        <p:tgtEl>
                                          <p:spTgt spid="37892">
                                            <p:txEl>
                                              <p:pRg st="4" end="4"/>
                                            </p:txEl>
                                          </p:spTgt>
                                        </p:tgtEl>
                                        <p:attrNameLst>
                                          <p:attrName>style.visibility</p:attrName>
                                        </p:attrNameLst>
                                      </p:cBhvr>
                                      <p:to>
                                        <p:strVal val="visible"/>
                                      </p:to>
                                    </p:set>
                                    <p:animEffect transition="in" filter="fade">
                                      <p:cBhvr>
                                        <p:cTn id="38" dur="1000"/>
                                        <p:tgtEl>
                                          <p:spTgt spid="37892">
                                            <p:txEl>
                                              <p:pRg st="4" end="4"/>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37897"/>
                                        </p:tgtEl>
                                        <p:attrNameLst>
                                          <p:attrName>style.visibility</p:attrName>
                                        </p:attrNameLst>
                                      </p:cBhvr>
                                      <p:to>
                                        <p:strVal val="visible"/>
                                      </p:to>
                                    </p:set>
                                    <p:animEffect transition="in" filter="fade">
                                      <p:cBhvr>
                                        <p:cTn id="41" dur="1000"/>
                                        <p:tgtEl>
                                          <p:spTgt spid="37897"/>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37892">
                                            <p:txEl>
                                              <p:pRg st="5" end="5"/>
                                            </p:txEl>
                                          </p:spTgt>
                                        </p:tgtEl>
                                        <p:attrNameLst>
                                          <p:attrName>style.visibility</p:attrName>
                                        </p:attrNameLst>
                                      </p:cBhvr>
                                      <p:to>
                                        <p:strVal val="visible"/>
                                      </p:to>
                                    </p:set>
                                    <p:animEffect transition="in" filter="fade">
                                      <p:cBhvr>
                                        <p:cTn id="45" dur="1000"/>
                                        <p:tgtEl>
                                          <p:spTgt spid="37892">
                                            <p:txEl>
                                              <p:pRg st="5" end="5"/>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7896"/>
                                        </p:tgtEl>
                                        <p:attrNameLst>
                                          <p:attrName>style.visibility</p:attrName>
                                        </p:attrNameLst>
                                      </p:cBhvr>
                                      <p:to>
                                        <p:strVal val="visible"/>
                                      </p:to>
                                    </p:set>
                                    <p:animEffect transition="in" filter="fade">
                                      <p:cBhvr>
                                        <p:cTn id="48" dur="1000"/>
                                        <p:tgtEl>
                                          <p:spTgt spid="37896"/>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37892">
                                            <p:txEl>
                                              <p:pRg st="7" end="7"/>
                                            </p:txEl>
                                          </p:spTgt>
                                        </p:tgtEl>
                                        <p:attrNameLst>
                                          <p:attrName>style.visibility</p:attrName>
                                        </p:attrNameLst>
                                      </p:cBhvr>
                                      <p:to>
                                        <p:strVal val="visible"/>
                                      </p:to>
                                    </p:set>
                                    <p:animEffect transition="in" filter="fade">
                                      <p:cBhvr>
                                        <p:cTn id="53" dur="1000"/>
                                        <p:tgtEl>
                                          <p:spTgt spid="37892">
                                            <p:txEl>
                                              <p:pRg st="7" end="7"/>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37898"/>
                                        </p:tgtEl>
                                        <p:attrNameLst>
                                          <p:attrName>style.visibility</p:attrName>
                                        </p:attrNameLst>
                                      </p:cBhvr>
                                      <p:to>
                                        <p:strVal val="visible"/>
                                      </p:to>
                                    </p:set>
                                    <p:animEffect transition="in" filter="fade">
                                      <p:cBhvr>
                                        <p:cTn id="56" dur="1000"/>
                                        <p:tgtEl>
                                          <p:spTgt spid="37898"/>
                                        </p:tgtEl>
                                      </p:cBhvr>
                                    </p:animEffect>
                                  </p:childTnLst>
                                </p:cTn>
                              </p:par>
                              <p:par>
                                <p:cTn id="57" presetID="10" presetClass="entr" presetSubtype="0" fill="hold" nodeType="withEffect">
                                  <p:stCondLst>
                                    <p:cond delay="0"/>
                                  </p:stCondLst>
                                  <p:childTnLst>
                                    <p:set>
                                      <p:cBhvr>
                                        <p:cTn id="58" dur="1" fill="hold">
                                          <p:stCondLst>
                                            <p:cond delay="0"/>
                                          </p:stCondLst>
                                        </p:cTn>
                                        <p:tgtEl>
                                          <p:spTgt spid="37904"/>
                                        </p:tgtEl>
                                        <p:attrNameLst>
                                          <p:attrName>style.visibility</p:attrName>
                                        </p:attrNameLst>
                                      </p:cBhvr>
                                      <p:to>
                                        <p:strVal val="visible"/>
                                      </p:to>
                                    </p:set>
                                    <p:animEffect transition="in" filter="fade">
                                      <p:cBhvr>
                                        <p:cTn id="59" dur="1000"/>
                                        <p:tgtEl>
                                          <p:spTgt spid="3790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7892">
                                            <p:txEl>
                                              <p:pRg st="9" end="9"/>
                                            </p:txEl>
                                          </p:spTgt>
                                        </p:tgtEl>
                                        <p:attrNameLst>
                                          <p:attrName>style.visibility</p:attrName>
                                        </p:attrNameLst>
                                      </p:cBhvr>
                                      <p:to>
                                        <p:strVal val="visible"/>
                                      </p:to>
                                    </p:set>
                                    <p:animEffect transition="in" filter="fade">
                                      <p:cBhvr>
                                        <p:cTn id="64" dur="1000"/>
                                        <p:tgtEl>
                                          <p:spTgt spid="37892">
                                            <p:txEl>
                                              <p:pRg st="9" end="9"/>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37903"/>
                                        </p:tgtEl>
                                        <p:attrNameLst>
                                          <p:attrName>style.visibility</p:attrName>
                                        </p:attrNameLst>
                                      </p:cBhvr>
                                      <p:to>
                                        <p:strVal val="visible"/>
                                      </p:to>
                                    </p:set>
                                    <p:animEffect transition="in" filter="fade">
                                      <p:cBhvr>
                                        <p:cTn id="67" dur="1000"/>
                                        <p:tgtEl>
                                          <p:spTgt spid="379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6785992" y="4149080"/>
            <a:ext cx="1983504" cy="2029277"/>
          </a:xfrm>
          <a:prstGeom prst="rect">
            <a:avLst/>
          </a:prstGeom>
        </p:spPr>
      </p:pic>
      <p:sp>
        <p:nvSpPr>
          <p:cNvPr id="2" name="Title 1"/>
          <p:cNvSpPr>
            <a:spLocks noGrp="1"/>
          </p:cNvSpPr>
          <p:nvPr>
            <p:ph type="title"/>
          </p:nvPr>
        </p:nvSpPr>
        <p:spPr>
          <a:xfrm>
            <a:off x="467544" y="18703"/>
            <a:ext cx="7467600" cy="1143000"/>
          </a:xfrm>
        </p:spPr>
        <p:txBody>
          <a:bodyPr>
            <a:noAutofit/>
          </a:bodyPr>
          <a:lstStyle/>
          <a:p>
            <a:r>
              <a:rPr lang="en-GB" sz="3600" dirty="0" err="1" smtClean="0"/>
              <a:t>Openlab</a:t>
            </a:r>
            <a:r>
              <a:rPr lang="en-GB" sz="3600" dirty="0" smtClean="0"/>
              <a:t> Summer Student Program</a:t>
            </a:r>
            <a:endParaRPr lang="en-GB" sz="3600" dirty="0"/>
          </a:p>
        </p:txBody>
      </p:sp>
      <p:sp>
        <p:nvSpPr>
          <p:cNvPr id="3" name="Date Placeholder 2"/>
          <p:cNvSpPr>
            <a:spLocks noGrp="1"/>
          </p:cNvSpPr>
          <p:nvPr>
            <p:ph type="dt" sz="half" idx="10"/>
          </p:nvPr>
        </p:nvSpPr>
        <p:spPr/>
        <p:txBody>
          <a:bodyPr/>
          <a:lstStyle/>
          <a:p>
            <a:r>
              <a:rPr lang="en-US" smtClean="0"/>
              <a:t>17 November 2014</a:t>
            </a:r>
            <a:endParaRPr lang="en-GB"/>
          </a:p>
        </p:txBody>
      </p:sp>
      <p:sp>
        <p:nvSpPr>
          <p:cNvPr id="4" name="Footer Placeholder 3"/>
          <p:cNvSpPr>
            <a:spLocks noGrp="1"/>
          </p:cNvSpPr>
          <p:nvPr>
            <p:ph type="ftr" sz="quarter" idx="3"/>
          </p:nvPr>
        </p:nvSpPr>
        <p:spPr/>
        <p:txBody>
          <a:bodyPr/>
          <a:lstStyle/>
          <a:p>
            <a:r>
              <a:rPr lang="en-US" smtClean="0"/>
              <a:t>Frédéric Hemmer</a:t>
            </a:r>
            <a:endParaRPr lang="en-GB"/>
          </a:p>
        </p:txBody>
      </p:sp>
      <p:sp>
        <p:nvSpPr>
          <p:cNvPr id="5" name="Slide Number Placeholder 4"/>
          <p:cNvSpPr>
            <a:spLocks noGrp="1"/>
          </p:cNvSpPr>
          <p:nvPr>
            <p:ph type="sldNum" sz="quarter" idx="4"/>
          </p:nvPr>
        </p:nvSpPr>
        <p:spPr/>
        <p:txBody>
          <a:bodyPr/>
          <a:lstStyle/>
          <a:p>
            <a:fld id="{94EB1264-2DC2-4921-94A1-13F831F55EAC}" type="slidenum">
              <a:rPr lang="en-GB" smtClean="0"/>
              <a:t>20</a:t>
            </a:fld>
            <a:endParaRPr lang="en-GB"/>
          </a:p>
        </p:txBody>
      </p:sp>
      <p:sp>
        <p:nvSpPr>
          <p:cNvPr id="6" name="Rectangle 5"/>
          <p:cNvSpPr/>
          <p:nvPr/>
        </p:nvSpPr>
        <p:spPr>
          <a:xfrm>
            <a:off x="152400" y="1161703"/>
            <a:ext cx="4572000" cy="2448272"/>
          </a:xfrm>
          <a:prstGeom prst="rect">
            <a:avLst/>
          </a:prstGeom>
        </p:spPr>
        <p:txBody>
          <a:bodyPr/>
          <a:lstStyle/>
          <a:p>
            <a:pPr marL="342900" indent="-342900">
              <a:spcBef>
                <a:spcPct val="20000"/>
              </a:spcBef>
              <a:buClr>
                <a:schemeClr val="bg1">
                  <a:lumMod val="50000"/>
                </a:schemeClr>
              </a:buClr>
              <a:buSzPct val="150000"/>
              <a:buFont typeface="Arial" panose="020B0604020202020204" pitchFamily="34" charset="0"/>
              <a:buChar char="›"/>
            </a:pPr>
            <a:r>
              <a:rPr lang="en-GB" sz="2000" b="1" dirty="0">
                <a:solidFill>
                  <a:srgbClr val="222268"/>
                </a:solidFill>
              </a:rPr>
              <a:t>Summer student program 2013</a:t>
            </a:r>
          </a:p>
          <a:p>
            <a:pPr marL="742950" lvl="1" indent="-285750">
              <a:spcBef>
                <a:spcPct val="20000"/>
              </a:spcBef>
              <a:buClr>
                <a:schemeClr val="bg1">
                  <a:lumMod val="50000"/>
                </a:schemeClr>
              </a:buClr>
              <a:buFont typeface="Wingdings" panose="05000000000000000000" pitchFamily="2" charset="2"/>
              <a:buChar char="§"/>
            </a:pPr>
            <a:r>
              <a:rPr lang="en-GB" dirty="0">
                <a:solidFill>
                  <a:srgbClr val="222268"/>
                </a:solidFill>
              </a:rPr>
              <a:t>720+ applicants</a:t>
            </a:r>
          </a:p>
          <a:p>
            <a:pPr marL="742950" lvl="1" indent="-285750">
              <a:spcBef>
                <a:spcPct val="20000"/>
              </a:spcBef>
              <a:buClr>
                <a:schemeClr val="bg1">
                  <a:lumMod val="50000"/>
                </a:schemeClr>
              </a:buClr>
              <a:buFont typeface="Wingdings" panose="05000000000000000000" pitchFamily="2" charset="2"/>
              <a:buChar char="§"/>
            </a:pPr>
            <a:r>
              <a:rPr lang="en-GB" dirty="0">
                <a:solidFill>
                  <a:srgbClr val="222268"/>
                </a:solidFill>
              </a:rPr>
              <a:t>22 selected candidates</a:t>
            </a:r>
          </a:p>
          <a:p>
            <a:pPr marL="742950" lvl="1" indent="-285750">
              <a:spcBef>
                <a:spcPct val="20000"/>
              </a:spcBef>
              <a:buClr>
                <a:schemeClr val="bg1">
                  <a:lumMod val="50000"/>
                </a:schemeClr>
              </a:buClr>
              <a:buFont typeface="Wingdings" panose="05000000000000000000" pitchFamily="2" charset="2"/>
              <a:buChar char="§"/>
            </a:pPr>
            <a:r>
              <a:rPr lang="en-GB" dirty="0">
                <a:solidFill>
                  <a:srgbClr val="222268"/>
                </a:solidFill>
              </a:rPr>
              <a:t>13 lectures (including new lectures from external labs)</a:t>
            </a:r>
          </a:p>
          <a:p>
            <a:pPr marL="742950" lvl="1" indent="-285750">
              <a:spcBef>
                <a:spcPct val="20000"/>
              </a:spcBef>
              <a:buClr>
                <a:schemeClr val="bg1">
                  <a:lumMod val="50000"/>
                </a:schemeClr>
              </a:buClr>
              <a:buFont typeface="Wingdings" panose="05000000000000000000" pitchFamily="2" charset="2"/>
              <a:buChar char="§"/>
            </a:pPr>
            <a:r>
              <a:rPr lang="en-GB" dirty="0">
                <a:solidFill>
                  <a:srgbClr val="222268"/>
                </a:solidFill>
              </a:rPr>
              <a:t>A new lightning talks session</a:t>
            </a:r>
          </a:p>
          <a:p>
            <a:pPr marL="742950" lvl="1" indent="-285750">
              <a:spcBef>
                <a:spcPct val="20000"/>
              </a:spcBef>
              <a:buClr>
                <a:schemeClr val="bg1">
                  <a:lumMod val="50000"/>
                </a:schemeClr>
              </a:buClr>
              <a:buFont typeface="Wingdings" panose="05000000000000000000" pitchFamily="2" charset="2"/>
              <a:buChar char="§"/>
            </a:pPr>
            <a:r>
              <a:rPr lang="en-GB" dirty="0">
                <a:solidFill>
                  <a:srgbClr val="222268"/>
                </a:solidFill>
              </a:rPr>
              <a:t>22 technical reports</a:t>
            </a:r>
          </a:p>
        </p:txBody>
      </p:sp>
      <p:sp>
        <p:nvSpPr>
          <p:cNvPr id="7" name="Rectangle 6"/>
          <p:cNvSpPr/>
          <p:nvPr/>
        </p:nvSpPr>
        <p:spPr>
          <a:xfrm>
            <a:off x="4499992" y="1145827"/>
            <a:ext cx="4572000" cy="2448272"/>
          </a:xfrm>
          <a:prstGeom prst="rect">
            <a:avLst/>
          </a:prstGeom>
        </p:spPr>
        <p:txBody>
          <a:bodyPr/>
          <a:lstStyle/>
          <a:p>
            <a:pPr marL="342900" indent="-342900">
              <a:spcBef>
                <a:spcPct val="20000"/>
              </a:spcBef>
              <a:buClr>
                <a:schemeClr val="bg1">
                  <a:lumMod val="50000"/>
                </a:schemeClr>
              </a:buClr>
              <a:buSzPct val="150000"/>
              <a:buFont typeface="Arial" panose="020B0604020202020204" pitchFamily="34" charset="0"/>
              <a:buChar char="›"/>
            </a:pPr>
            <a:r>
              <a:rPr lang="en-GB" sz="2000" b="1" dirty="0">
                <a:solidFill>
                  <a:srgbClr val="222268"/>
                </a:solidFill>
              </a:rPr>
              <a:t>Summer student program 2014</a:t>
            </a:r>
          </a:p>
          <a:p>
            <a:pPr marL="742950" lvl="1" indent="-285750">
              <a:spcBef>
                <a:spcPct val="20000"/>
              </a:spcBef>
              <a:buClr>
                <a:schemeClr val="bg1">
                  <a:lumMod val="50000"/>
                </a:schemeClr>
              </a:buClr>
              <a:buFont typeface="Wingdings" panose="05000000000000000000" pitchFamily="2" charset="2"/>
              <a:buChar char="§"/>
            </a:pPr>
            <a:r>
              <a:rPr lang="en-GB" dirty="0">
                <a:solidFill>
                  <a:srgbClr val="222268"/>
                </a:solidFill>
              </a:rPr>
              <a:t>850+ applicants</a:t>
            </a:r>
          </a:p>
          <a:p>
            <a:pPr marL="742950" lvl="1" indent="-285750">
              <a:spcBef>
                <a:spcPct val="20000"/>
              </a:spcBef>
              <a:buClr>
                <a:schemeClr val="bg1">
                  <a:lumMod val="50000"/>
                </a:schemeClr>
              </a:buClr>
              <a:buFont typeface="Wingdings" panose="05000000000000000000" pitchFamily="2" charset="2"/>
              <a:buChar char="§"/>
            </a:pPr>
            <a:r>
              <a:rPr lang="en-GB" dirty="0">
                <a:solidFill>
                  <a:srgbClr val="222268"/>
                </a:solidFill>
              </a:rPr>
              <a:t>23 selected candidates</a:t>
            </a:r>
          </a:p>
          <a:p>
            <a:pPr marL="742950" lvl="1" indent="-285750">
              <a:spcBef>
                <a:spcPct val="20000"/>
              </a:spcBef>
              <a:buClr>
                <a:schemeClr val="bg1">
                  <a:lumMod val="50000"/>
                </a:schemeClr>
              </a:buClr>
              <a:buFont typeface="Wingdings" panose="05000000000000000000" pitchFamily="2" charset="2"/>
              <a:buChar char="§"/>
            </a:pPr>
            <a:r>
              <a:rPr lang="en-GB" dirty="0">
                <a:solidFill>
                  <a:srgbClr val="222268"/>
                </a:solidFill>
              </a:rPr>
              <a:t>Lectures and visits program being designed, will include contributions from external labs and companies</a:t>
            </a:r>
          </a:p>
        </p:txBody>
      </p:sp>
      <p:pic>
        <p:nvPicPr>
          <p:cNvPr id="8" name="Picture 7"/>
          <p:cNvPicPr>
            <a:picLocks noChangeAspect="1"/>
          </p:cNvPicPr>
          <p:nvPr/>
        </p:nvPicPr>
        <p:blipFill rotWithShape="1">
          <a:blip r:embed="rId4" cstate="print">
            <a:extLst>
              <a:ext uri="{28A0092B-C50C-407E-A947-70E740481C1C}">
                <a14:useLocalDpi xmlns:a14="http://schemas.microsoft.com/office/drawing/2010/main" val="0"/>
              </a:ext>
            </a:extLst>
          </a:blip>
          <a:srcRect t="26695" b="13985"/>
          <a:stretch/>
        </p:blipFill>
        <p:spPr>
          <a:xfrm>
            <a:off x="2438400" y="4906292"/>
            <a:ext cx="3216555" cy="1272065"/>
          </a:xfrm>
          <a:prstGeom prst="rect">
            <a:avLst/>
          </a:prstGeom>
        </p:spPr>
      </p:pic>
    </p:spTree>
    <p:extLst>
      <p:ext uri="{BB962C8B-B14F-4D97-AF65-F5344CB8AC3E}">
        <p14:creationId xmlns:p14="http://schemas.microsoft.com/office/powerpoint/2010/main" val="12685705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3" cstate="print"/>
          <a:srcRect/>
          <a:stretch>
            <a:fillRect/>
          </a:stretch>
        </p:blipFill>
        <p:spPr bwMode="auto">
          <a:xfrm>
            <a:off x="6019800" y="1219200"/>
            <a:ext cx="3043238" cy="2840038"/>
          </a:xfrm>
          <a:prstGeom prst="rect">
            <a:avLst/>
          </a:prstGeom>
          <a:solidFill>
            <a:schemeClr val="accent1"/>
          </a:solidFill>
          <a:ln w="9525">
            <a:solidFill>
              <a:schemeClr val="tx1"/>
            </a:solidFill>
            <a:miter lim="800000"/>
            <a:headEnd/>
            <a:tailEnd/>
          </a:ln>
        </p:spPr>
      </p:pic>
      <p:pic>
        <p:nvPicPr>
          <p:cNvPr id="32771" name="Picture 3"/>
          <p:cNvPicPr>
            <a:picLocks noChangeAspect="1" noChangeArrowheads="1"/>
          </p:cNvPicPr>
          <p:nvPr/>
        </p:nvPicPr>
        <p:blipFill>
          <a:blip r:embed="rId4" cstate="print"/>
          <a:srcRect/>
          <a:stretch>
            <a:fillRect/>
          </a:stretch>
        </p:blipFill>
        <p:spPr bwMode="auto">
          <a:xfrm>
            <a:off x="6019800" y="4005274"/>
            <a:ext cx="3041650" cy="2700337"/>
          </a:xfrm>
          <a:prstGeom prst="rect">
            <a:avLst/>
          </a:prstGeom>
          <a:solidFill>
            <a:schemeClr val="accent1"/>
          </a:solidFill>
          <a:ln w="9525">
            <a:solidFill>
              <a:schemeClr val="tx1"/>
            </a:solidFill>
            <a:miter lim="800000"/>
            <a:headEnd/>
            <a:tailEnd/>
          </a:ln>
        </p:spPr>
      </p:pic>
      <p:pic>
        <p:nvPicPr>
          <p:cNvPr id="32772" name="Picture 5" descr="Snapshot 2009-07-12 01-11-55"/>
          <p:cNvPicPr>
            <a:picLocks noChangeAspect="1" noChangeArrowheads="1"/>
          </p:cNvPicPr>
          <p:nvPr/>
        </p:nvPicPr>
        <p:blipFill>
          <a:blip r:embed="rId5" cstate="print"/>
          <a:srcRect/>
          <a:stretch>
            <a:fillRect/>
          </a:stretch>
        </p:blipFill>
        <p:spPr bwMode="auto">
          <a:xfrm>
            <a:off x="76200" y="2038350"/>
            <a:ext cx="6096000" cy="3519488"/>
          </a:xfrm>
          <a:prstGeom prst="rect">
            <a:avLst/>
          </a:prstGeom>
          <a:solidFill>
            <a:schemeClr val="accent1"/>
          </a:solidFill>
          <a:ln w="9525">
            <a:solidFill>
              <a:schemeClr val="tx1"/>
            </a:solidFill>
            <a:miter lim="800000"/>
            <a:headEnd/>
            <a:tailEnd/>
          </a:ln>
        </p:spPr>
      </p:pic>
      <p:sp>
        <p:nvSpPr>
          <p:cNvPr id="32773" name="Text Box 6"/>
          <p:cNvSpPr txBox="1">
            <a:spLocks noChangeArrowheads="1"/>
          </p:cNvSpPr>
          <p:nvPr/>
        </p:nvSpPr>
        <p:spPr bwMode="auto">
          <a:xfrm>
            <a:off x="1508130" y="1419228"/>
            <a:ext cx="2428765" cy="369279"/>
          </a:xfrm>
          <a:prstGeom prst="rect">
            <a:avLst/>
          </a:prstGeom>
          <a:solidFill>
            <a:schemeClr val="accent1"/>
          </a:solidFill>
          <a:ln w="9525">
            <a:solidFill>
              <a:schemeClr val="tx1"/>
            </a:solidFill>
            <a:miter lim="800000"/>
            <a:headEnd/>
            <a:tailEnd/>
          </a:ln>
        </p:spPr>
        <p:txBody>
          <a:bodyPr wrap="none" lIns="91388" tIns="45694" rIns="91388" bIns="45694">
            <a:spAutoFit/>
          </a:bodyPr>
          <a:lstStyle/>
          <a:p>
            <a:pPr eaLnBrk="0" hangingPunct="0"/>
            <a:r>
              <a:rPr lang="en-US" sz="1800">
                <a:solidFill>
                  <a:srgbClr val="2074AC"/>
                </a:solidFill>
                <a:ea typeface="ＭＳ Ｐゴシック" pitchFamily="-112" charset="-128"/>
                <a:cs typeface="Arial" pitchFamily="34" charset="0"/>
              </a:rPr>
              <a:t>Survey in March 2009</a:t>
            </a:r>
          </a:p>
        </p:txBody>
      </p:sp>
      <p:sp>
        <p:nvSpPr>
          <p:cNvPr id="32774" name="Text Box 7"/>
          <p:cNvSpPr txBox="1">
            <a:spLocks noChangeArrowheads="1"/>
          </p:cNvSpPr>
          <p:nvPr/>
        </p:nvSpPr>
        <p:spPr bwMode="auto">
          <a:xfrm>
            <a:off x="381008" y="5715004"/>
            <a:ext cx="4211304" cy="369279"/>
          </a:xfrm>
          <a:prstGeom prst="rect">
            <a:avLst/>
          </a:prstGeom>
          <a:solidFill>
            <a:schemeClr val="accent1"/>
          </a:solidFill>
          <a:ln w="9525">
            <a:solidFill>
              <a:schemeClr val="tx1"/>
            </a:solidFill>
            <a:miter lim="800000"/>
            <a:headEnd/>
            <a:tailEnd/>
          </a:ln>
        </p:spPr>
        <p:txBody>
          <a:bodyPr wrap="none" lIns="91388" tIns="45694" rIns="91388" bIns="45694">
            <a:spAutoFit/>
          </a:bodyPr>
          <a:lstStyle/>
          <a:p>
            <a:pPr eaLnBrk="0" hangingPunct="0"/>
            <a:r>
              <a:rPr lang="en-US" sz="1800" dirty="0">
                <a:solidFill>
                  <a:srgbClr val="2074AC"/>
                </a:solidFill>
                <a:ea typeface="ＭＳ Ｐゴシック" pitchFamily="-112" charset="-128"/>
                <a:cs typeface="Arial" pitchFamily="34" charset="0"/>
              </a:rPr>
              <a:t>They do not all stay: where do they go?</a:t>
            </a:r>
          </a:p>
        </p:txBody>
      </p:sp>
      <p:sp>
        <p:nvSpPr>
          <p:cNvPr id="32776" name="Text Box 11"/>
          <p:cNvSpPr txBox="1">
            <a:spLocks noChangeArrowheads="1"/>
          </p:cNvSpPr>
          <p:nvPr/>
        </p:nvSpPr>
        <p:spPr bwMode="auto">
          <a:xfrm>
            <a:off x="3499883" y="2384425"/>
            <a:ext cx="2557005" cy="1015610"/>
          </a:xfrm>
          <a:prstGeom prst="rect">
            <a:avLst/>
          </a:prstGeom>
          <a:solidFill>
            <a:schemeClr val="accent2"/>
          </a:solidFill>
          <a:ln w="9525">
            <a:noFill/>
            <a:miter lim="800000"/>
            <a:headEnd/>
            <a:tailEnd/>
          </a:ln>
        </p:spPr>
        <p:txBody>
          <a:bodyPr wrap="none" lIns="91388" tIns="45694" rIns="91388" bIns="45694">
            <a:spAutoFit/>
          </a:bodyPr>
          <a:lstStyle/>
          <a:p>
            <a:pPr algn="ctr"/>
            <a:r>
              <a:rPr lang="en-US" sz="2000" dirty="0">
                <a:solidFill>
                  <a:srgbClr val="2074AC"/>
                </a:solidFill>
                <a:ea typeface="ＭＳ Ｐゴシック" pitchFamily="-112" charset="-128"/>
                <a:cs typeface="Arial" pitchFamily="34" charset="0"/>
              </a:rPr>
              <a:t>Today:</a:t>
            </a:r>
          </a:p>
          <a:p>
            <a:pPr algn="ctr"/>
            <a:r>
              <a:rPr lang="en-US" sz="2000" dirty="0" smtClean="0">
                <a:solidFill>
                  <a:srgbClr val="2074AC"/>
                </a:solidFill>
                <a:ea typeface="ＭＳ Ｐゴシック" pitchFamily="-112" charset="-128"/>
                <a:cs typeface="Arial" pitchFamily="34" charset="0"/>
                <a:sym typeface="Symbol"/>
              </a:rPr>
              <a:t></a:t>
            </a:r>
            <a:r>
              <a:rPr lang="en-US" sz="2000" dirty="0" smtClean="0">
                <a:solidFill>
                  <a:srgbClr val="2074AC"/>
                </a:solidFill>
                <a:ea typeface="ＭＳ Ｐゴシック" pitchFamily="-112" charset="-128"/>
                <a:cs typeface="Arial" pitchFamily="34" charset="0"/>
              </a:rPr>
              <a:t>2500 </a:t>
            </a:r>
            <a:r>
              <a:rPr lang="en-US" sz="2000" dirty="0">
                <a:solidFill>
                  <a:srgbClr val="2074AC"/>
                </a:solidFill>
                <a:ea typeface="ＭＳ Ｐゴシック" pitchFamily="-112" charset="-128"/>
                <a:cs typeface="Arial" pitchFamily="34" charset="0"/>
              </a:rPr>
              <a:t>PhD students</a:t>
            </a:r>
          </a:p>
          <a:p>
            <a:pPr algn="ctr"/>
            <a:r>
              <a:rPr lang="en-US" sz="2000" dirty="0">
                <a:solidFill>
                  <a:srgbClr val="2074AC"/>
                </a:solidFill>
                <a:ea typeface="ＭＳ Ｐゴシック" pitchFamily="-112" charset="-128"/>
                <a:cs typeface="Arial" pitchFamily="34" charset="0"/>
              </a:rPr>
              <a:t>in LHC experiments</a:t>
            </a:r>
          </a:p>
        </p:txBody>
      </p:sp>
      <p:sp>
        <p:nvSpPr>
          <p:cNvPr id="32777" name="TextBox 9"/>
          <p:cNvSpPr txBox="1">
            <a:spLocks noChangeArrowheads="1"/>
          </p:cNvSpPr>
          <p:nvPr/>
        </p:nvSpPr>
        <p:spPr bwMode="auto">
          <a:xfrm>
            <a:off x="1143000" y="-27384"/>
            <a:ext cx="7162800" cy="1138721"/>
          </a:xfrm>
          <a:prstGeom prst="rect">
            <a:avLst/>
          </a:prstGeom>
          <a:noFill/>
          <a:ln w="9525">
            <a:noFill/>
            <a:miter lim="800000"/>
            <a:headEnd/>
            <a:tailEnd/>
          </a:ln>
        </p:spPr>
        <p:txBody>
          <a:bodyPr lIns="91388" tIns="45694" rIns="91388" bIns="45694">
            <a:spAutoFit/>
          </a:bodyPr>
          <a:lstStyle/>
          <a:p>
            <a:pPr algn="ctr" eaLnBrk="0" hangingPunct="0"/>
            <a:r>
              <a:rPr lang="en-GB" sz="3200" b="1" dirty="0">
                <a:solidFill>
                  <a:srgbClr val="2074AC"/>
                </a:solidFill>
                <a:ea typeface="ＭＳ Ｐゴシック" pitchFamily="-112" charset="-128"/>
                <a:cs typeface="Arial" pitchFamily="34" charset="0"/>
              </a:rPr>
              <a:t>Age Distribution of Scientists </a:t>
            </a:r>
          </a:p>
          <a:p>
            <a:pPr algn="ctr" eaLnBrk="0" hangingPunct="0"/>
            <a:r>
              <a:rPr lang="en-GB" sz="1800" b="1" dirty="0">
                <a:solidFill>
                  <a:srgbClr val="2074AC"/>
                </a:solidFill>
                <a:ea typeface="ＭＳ Ｐゴシック" pitchFamily="-112" charset="-128"/>
                <a:cs typeface="Arial" pitchFamily="34" charset="0"/>
              </a:rPr>
              <a:t>- and where they go afterwards</a:t>
            </a:r>
          </a:p>
          <a:p>
            <a:endParaRPr lang="en-US" sz="1800" dirty="0">
              <a:solidFill>
                <a:srgbClr val="000000"/>
              </a:solidFill>
              <a:ea typeface="ＭＳ Ｐゴシック" pitchFamily="-112" charset="-128"/>
            </a:endParaRPr>
          </a:p>
        </p:txBody>
      </p:sp>
      <p:sp>
        <p:nvSpPr>
          <p:cNvPr id="2" name="TextBox 1"/>
          <p:cNvSpPr txBox="1"/>
          <p:nvPr/>
        </p:nvSpPr>
        <p:spPr>
          <a:xfrm>
            <a:off x="852378" y="2015093"/>
            <a:ext cx="441146" cy="369332"/>
          </a:xfrm>
          <a:prstGeom prst="rect">
            <a:avLst/>
          </a:prstGeom>
          <a:noFill/>
        </p:spPr>
        <p:txBody>
          <a:bodyPr wrap="none" rtlCol="0">
            <a:spAutoFit/>
          </a:bodyPr>
          <a:lstStyle/>
          <a:p>
            <a:r>
              <a:rPr lang="en-GB" sz="1800" dirty="0" smtClean="0">
                <a:solidFill>
                  <a:srgbClr val="FF0000"/>
                </a:solidFill>
                <a:ea typeface="ＭＳ Ｐゴシック" charset="0"/>
              </a:rPr>
              <a:t>26</a:t>
            </a:r>
            <a:endParaRPr lang="en-GB" sz="1800" dirty="0">
              <a:solidFill>
                <a:srgbClr val="FF0000"/>
              </a:solidFill>
              <a:ea typeface="ＭＳ Ｐゴシック" charset="0"/>
            </a:endParaRPr>
          </a:p>
        </p:txBody>
      </p:sp>
      <p:sp>
        <p:nvSpPr>
          <p:cNvPr id="11" name="TextBox 10"/>
          <p:cNvSpPr txBox="1"/>
          <p:nvPr/>
        </p:nvSpPr>
        <p:spPr>
          <a:xfrm>
            <a:off x="4038600" y="4059238"/>
            <a:ext cx="441146" cy="369332"/>
          </a:xfrm>
          <a:prstGeom prst="rect">
            <a:avLst/>
          </a:prstGeom>
          <a:noFill/>
        </p:spPr>
        <p:txBody>
          <a:bodyPr wrap="none" rtlCol="0">
            <a:spAutoFit/>
          </a:bodyPr>
          <a:lstStyle/>
          <a:p>
            <a:r>
              <a:rPr lang="en-GB" sz="1800" dirty="0" smtClean="0">
                <a:solidFill>
                  <a:srgbClr val="0070C0"/>
                </a:solidFill>
                <a:ea typeface="ＭＳ Ｐゴシック" charset="0"/>
              </a:rPr>
              <a:t>65</a:t>
            </a:r>
            <a:endParaRPr lang="en-GB" sz="1800" dirty="0">
              <a:solidFill>
                <a:srgbClr val="0070C0"/>
              </a:solidFill>
              <a:ea typeface="ＭＳ Ｐゴシック" charset="0"/>
            </a:endParaRPr>
          </a:p>
        </p:txBody>
      </p:sp>
      <p:sp>
        <p:nvSpPr>
          <p:cNvPr id="4" name="Slide Number Placeholder 3"/>
          <p:cNvSpPr>
            <a:spLocks noGrp="1"/>
          </p:cNvSpPr>
          <p:nvPr>
            <p:ph type="sldNum" sz="quarter" idx="4294967295"/>
          </p:nvPr>
        </p:nvSpPr>
        <p:spPr>
          <a:xfrm>
            <a:off x="7239000" y="6286500"/>
            <a:ext cx="1905000" cy="457200"/>
          </a:xfrm>
        </p:spPr>
        <p:txBody>
          <a:bodyPr/>
          <a:lstStyle/>
          <a:p>
            <a:pPr>
              <a:defRPr/>
            </a:pPr>
            <a:fld id="{99B7EFD2-4469-4DEF-94FA-DF6EDD941D48}" type="slidenum">
              <a:rPr lang="en-US" smtClean="0"/>
              <a:pPr>
                <a:defRPr/>
              </a:pPr>
              <a:t>21</a:t>
            </a:fld>
            <a:endParaRPr lang="en-US"/>
          </a:p>
        </p:txBody>
      </p:sp>
    </p:spTree>
    <p:extLst>
      <p:ext uri="{BB962C8B-B14F-4D97-AF65-F5344CB8AC3E}">
        <p14:creationId xmlns:p14="http://schemas.microsoft.com/office/powerpoint/2010/main" val="34160183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2774"/>
                                        </p:tgtEl>
                                        <p:attrNameLst>
                                          <p:attrName>style.visibility</p:attrName>
                                        </p:attrNameLst>
                                      </p:cBhvr>
                                      <p:to>
                                        <p:strVal val="visible"/>
                                      </p:to>
                                    </p:set>
                                    <p:animEffect transition="in" filter="slide(fromBottom)">
                                      <p:cBhvr>
                                        <p:cTn id="7" dur="500"/>
                                        <p:tgtEl>
                                          <p:spTgt spid="327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32770"/>
                                        </p:tgtEl>
                                        <p:attrNameLst>
                                          <p:attrName>style.visibility</p:attrName>
                                        </p:attrNameLst>
                                      </p:cBhvr>
                                      <p:to>
                                        <p:strVal val="visible"/>
                                      </p:to>
                                    </p:set>
                                    <p:anim calcmode="lin" valueType="num">
                                      <p:cBhvr additive="base">
                                        <p:cTn id="12" dur="500" fill="hold"/>
                                        <p:tgtEl>
                                          <p:spTgt spid="32770"/>
                                        </p:tgtEl>
                                        <p:attrNameLst>
                                          <p:attrName>ppt_x</p:attrName>
                                        </p:attrNameLst>
                                      </p:cBhvr>
                                      <p:tavLst>
                                        <p:tav tm="0">
                                          <p:val>
                                            <p:strVal val="1+#ppt_w/2"/>
                                          </p:val>
                                        </p:tav>
                                        <p:tav tm="100000">
                                          <p:val>
                                            <p:strVal val="#ppt_x"/>
                                          </p:val>
                                        </p:tav>
                                      </p:tavLst>
                                    </p:anim>
                                    <p:anim calcmode="lin" valueType="num">
                                      <p:cBhvr additive="base">
                                        <p:cTn id="13" dur="500" fill="hold"/>
                                        <p:tgtEl>
                                          <p:spTgt spid="32770"/>
                                        </p:tgtEl>
                                        <p:attrNameLst>
                                          <p:attrName>ppt_y</p:attrName>
                                        </p:attrNameLst>
                                      </p:cBhvr>
                                      <p:tavLst>
                                        <p:tav tm="0">
                                          <p:val>
                                            <p:strVal val="#ppt_y"/>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2771"/>
                                        </p:tgtEl>
                                        <p:attrNameLst>
                                          <p:attrName>style.visibility</p:attrName>
                                        </p:attrNameLst>
                                      </p:cBhvr>
                                      <p:to>
                                        <p:strVal val="visible"/>
                                      </p:to>
                                    </p:set>
                                    <p:anim calcmode="lin" valueType="num">
                                      <p:cBhvr additive="base">
                                        <p:cTn id="16" dur="500" fill="hold"/>
                                        <p:tgtEl>
                                          <p:spTgt spid="32771"/>
                                        </p:tgtEl>
                                        <p:attrNameLst>
                                          <p:attrName>ppt_x</p:attrName>
                                        </p:attrNameLst>
                                      </p:cBhvr>
                                      <p:tavLst>
                                        <p:tav tm="0">
                                          <p:val>
                                            <p:strVal val="#ppt_x"/>
                                          </p:val>
                                        </p:tav>
                                        <p:tav tm="100000">
                                          <p:val>
                                            <p:strVal val="#ppt_x"/>
                                          </p:val>
                                        </p:tav>
                                      </p:tavLst>
                                    </p:anim>
                                    <p:anim calcmode="lin" valueType="num">
                                      <p:cBhvr additive="base">
                                        <p:cTn id="17" dur="500" fill="hold"/>
                                        <p:tgtEl>
                                          <p:spTgt spid="3277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4"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411" name="Rectangle 51"/>
          <p:cNvSpPr>
            <a:spLocks noChangeArrowheads="1"/>
          </p:cNvSpPr>
          <p:nvPr/>
        </p:nvSpPr>
        <p:spPr bwMode="auto">
          <a:xfrm>
            <a:off x="1115616" y="290736"/>
            <a:ext cx="7281862" cy="762000"/>
          </a:xfrm>
          <a:prstGeom prst="rect">
            <a:avLst/>
          </a:prstGeom>
          <a:noFill/>
          <a:ln w="9525">
            <a:noFill/>
            <a:miter lim="800000"/>
            <a:headEnd/>
            <a:tailEnd/>
          </a:ln>
          <a:effectLst>
            <a:outerShdw blurRad="38100" dist="38100" dir="2700000" algn="tl" rotWithShape="0">
              <a:prstClr val="black"/>
            </a:outerShdw>
          </a:effectLst>
        </p:spPr>
        <p:txBody>
          <a:bodyPr anchor="b">
            <a:prstTxWarp prst="textNoShape">
              <a:avLst/>
            </a:prstTxWarp>
          </a:bodyPr>
          <a:lstStyle/>
          <a:p>
            <a:pPr>
              <a:defRPr/>
            </a:pPr>
            <a:r>
              <a:rPr lang="en-US" sz="2700" dirty="0" smtClean="0">
                <a:solidFill>
                  <a:srgbClr val="FFFFFF"/>
                </a:solidFill>
                <a:effectLst>
                  <a:outerShdw blurRad="38100" dist="38100" dir="2700000">
                    <a:srgbClr val="000000"/>
                  </a:outerShdw>
                </a:effectLst>
                <a:cs typeface="+mn-cs"/>
              </a:rPr>
              <a:t>The study of LHC data will allow us to answer some of the big questions ... </a:t>
            </a:r>
            <a:endParaRPr lang="en-GB" sz="2700" dirty="0">
              <a:solidFill>
                <a:srgbClr val="FFFFFF"/>
              </a:solidFill>
              <a:effectLst>
                <a:outerShdw blurRad="38100" dist="38100" dir="2700000">
                  <a:srgbClr val="000000"/>
                </a:outerShdw>
              </a:effectLst>
              <a:latin typeface="Helvetica"/>
              <a:cs typeface="+mn-cs"/>
            </a:endParaRPr>
          </a:p>
        </p:txBody>
      </p:sp>
      <p:pic>
        <p:nvPicPr>
          <p:cNvPr id="40" name="Picture 5" descr="newlhc logo1.gif"/>
          <p:cNvPicPr>
            <a:picLocks noChangeAspect="1"/>
          </p:cNvPicPr>
          <p:nvPr/>
        </p:nvPicPr>
        <p:blipFill>
          <a:blip r:embed="rId3" cstate="print"/>
          <a:stretch>
            <a:fillRect/>
          </a:stretch>
        </p:blipFill>
        <p:spPr>
          <a:xfrm>
            <a:off x="107504" y="116632"/>
            <a:ext cx="842831" cy="843011"/>
          </a:xfrm>
          <a:prstGeom prst="rect">
            <a:avLst/>
          </a:prstGeom>
          <a:effectLst>
            <a:glow rad="101600">
              <a:schemeClr val="accent1">
                <a:lumMod val="40000"/>
                <a:lumOff val="60000"/>
                <a:alpha val="40000"/>
              </a:schemeClr>
            </a:glow>
            <a:reflection blurRad="6350" stA="50000" endA="300" endPos="55000" dir="5400000" sy="-100000" algn="bl" rotWithShape="0"/>
            <a:softEdge rad="12700"/>
          </a:effectLst>
        </p:spPr>
      </p:pic>
      <p:grpSp>
        <p:nvGrpSpPr>
          <p:cNvPr id="2" name="Group 15"/>
          <p:cNvGrpSpPr/>
          <p:nvPr/>
        </p:nvGrpSpPr>
        <p:grpSpPr>
          <a:xfrm>
            <a:off x="631469" y="5026607"/>
            <a:ext cx="7019466" cy="1595965"/>
            <a:chOff x="-971579" y="3045462"/>
            <a:chExt cx="6463043" cy="1595965"/>
          </a:xfrm>
        </p:grpSpPr>
        <p:sp>
          <p:nvSpPr>
            <p:cNvPr id="10" name="TextBox 9"/>
            <p:cNvSpPr txBox="1"/>
            <p:nvPr/>
          </p:nvSpPr>
          <p:spPr>
            <a:xfrm>
              <a:off x="1357433" y="3505145"/>
              <a:ext cx="4134031" cy="928459"/>
            </a:xfrm>
            <a:prstGeom prst="rect">
              <a:avLst/>
            </a:prstGeom>
            <a:noFill/>
            <a:effectLst>
              <a:outerShdw blurRad="38100" dist="38100" dir="2700000" algn="tl" rotWithShape="0">
                <a:prstClr val="black"/>
              </a:outerShdw>
            </a:effectLst>
          </p:spPr>
          <p:txBody>
            <a:bodyPr wrap="square">
              <a:spAutoFit/>
            </a:bodyPr>
            <a:lstStyle/>
            <a:p>
              <a:pPr>
                <a:lnSpc>
                  <a:spcPct val="90000"/>
                </a:lnSpc>
                <a:defRPr/>
              </a:pPr>
              <a:r>
                <a:rPr lang="en-US" sz="2000" dirty="0" smtClean="0">
                  <a:solidFill>
                    <a:srgbClr val="FFFFFF"/>
                  </a:solidFill>
                  <a:effectLst>
                    <a:outerShdw blurRad="38100" dist="38100" dir="2700000">
                      <a:srgbClr val="000000"/>
                    </a:outerShdw>
                  </a:effectLst>
                  <a:cs typeface="+mn-cs"/>
                </a:rPr>
                <a:t>Will we find the </a:t>
              </a:r>
              <a:r>
                <a:rPr lang="en-US" sz="2000" dirty="0" smtClean="0">
                  <a:solidFill>
                    <a:srgbClr val="FFFF00"/>
                  </a:solidFill>
                  <a:effectLst>
                    <a:outerShdw blurRad="38100" dist="38100" dir="2700000">
                      <a:srgbClr val="000000"/>
                    </a:outerShdw>
                  </a:effectLst>
                  <a:cs typeface="+mn-cs"/>
                </a:rPr>
                <a:t>particle(s) </a:t>
              </a:r>
              <a:r>
                <a:rPr lang="en-US" sz="2000" dirty="0" smtClean="0">
                  <a:solidFill>
                    <a:srgbClr val="FFFFFF"/>
                  </a:solidFill>
                  <a:effectLst>
                    <a:outerShdw blurRad="38100" dist="38100" dir="2700000">
                      <a:srgbClr val="000000"/>
                    </a:outerShdw>
                  </a:effectLst>
                  <a:cs typeface="+mn-cs"/>
                </a:rPr>
                <a:t>that make up the </a:t>
              </a:r>
              <a:r>
                <a:rPr lang="en-US" sz="2000" dirty="0" smtClean="0">
                  <a:solidFill>
                    <a:srgbClr val="FFFF00"/>
                  </a:solidFill>
                  <a:effectLst>
                    <a:outerShdw blurRad="38100" dist="38100" dir="2700000">
                      <a:srgbClr val="000000"/>
                    </a:outerShdw>
                  </a:effectLst>
                  <a:cs typeface="+mn-cs"/>
                </a:rPr>
                <a:t>mysterious ‘dark matter’</a:t>
              </a:r>
              <a:r>
                <a:rPr lang="en-US" sz="2000" dirty="0" smtClean="0">
                  <a:solidFill>
                    <a:srgbClr val="FFFFFF"/>
                  </a:solidFill>
                  <a:effectLst>
                    <a:outerShdw blurRad="38100" dist="38100" dir="2700000">
                      <a:srgbClr val="000000"/>
                    </a:outerShdw>
                  </a:effectLst>
                  <a:cs typeface="+mn-cs"/>
                </a:rPr>
                <a:t> in our Universe?</a:t>
              </a:r>
              <a:endParaRPr lang="en-GB" sz="2000" dirty="0" smtClean="0">
                <a:solidFill>
                  <a:srgbClr val="FFFFFF"/>
                </a:solidFill>
                <a:effectLst>
                  <a:outerShdw blurRad="38100" dist="38100" dir="2700000">
                    <a:srgbClr val="000000"/>
                  </a:outerShdw>
                </a:effectLst>
                <a:cs typeface="+mn-cs"/>
              </a:endParaRPr>
            </a:p>
          </p:txBody>
        </p:sp>
        <p:pic>
          <p:nvPicPr>
            <p:cNvPr id="13" name="Picture 12" descr="darkmatter2.jpg"/>
            <p:cNvPicPr>
              <a:picLocks noChangeAspect="1"/>
            </p:cNvPicPr>
            <p:nvPr/>
          </p:nvPicPr>
          <p:blipFill>
            <a:blip r:embed="rId4" cstate="print"/>
            <a:stretch>
              <a:fillRect/>
            </a:stretch>
          </p:blipFill>
          <p:spPr>
            <a:xfrm>
              <a:off x="-971579" y="3045462"/>
              <a:ext cx="2209799" cy="1595965"/>
            </a:xfrm>
            <a:prstGeom prst="rect">
              <a:avLst/>
            </a:prstGeom>
            <a:effectLst>
              <a:outerShdw blurRad="50800" dist="38100" dir="2700000">
                <a:srgbClr val="000000"/>
              </a:outerShdw>
            </a:effectLst>
          </p:spPr>
        </p:pic>
      </p:grpSp>
      <p:grpSp>
        <p:nvGrpSpPr>
          <p:cNvPr id="3" name="Group 19"/>
          <p:cNvGrpSpPr/>
          <p:nvPr/>
        </p:nvGrpSpPr>
        <p:grpSpPr>
          <a:xfrm>
            <a:off x="0" y="2322726"/>
            <a:ext cx="9144000" cy="1682338"/>
            <a:chOff x="-92870" y="4081264"/>
            <a:chExt cx="7715274" cy="1682338"/>
          </a:xfrm>
        </p:grpSpPr>
        <p:sp>
          <p:nvSpPr>
            <p:cNvPr id="11" name="TextBox 10"/>
            <p:cNvSpPr txBox="1"/>
            <p:nvPr/>
          </p:nvSpPr>
          <p:spPr>
            <a:xfrm>
              <a:off x="1847227" y="4582789"/>
              <a:ext cx="5775177" cy="646331"/>
            </a:xfrm>
            <a:prstGeom prst="rect">
              <a:avLst/>
            </a:prstGeom>
            <a:noFill/>
            <a:effectLst>
              <a:outerShdw blurRad="38100" dist="38100" dir="2700000" algn="tl" rotWithShape="0">
                <a:prstClr val="black"/>
              </a:outerShdw>
            </a:effectLst>
          </p:spPr>
          <p:txBody>
            <a:bodyPr wrap="square">
              <a:spAutoFit/>
            </a:bodyPr>
            <a:lstStyle/>
            <a:p>
              <a:pPr>
                <a:lnSpc>
                  <a:spcPct val="90000"/>
                </a:lnSpc>
                <a:defRPr/>
              </a:pPr>
              <a:r>
                <a:rPr lang="en-US" sz="2000" dirty="0" smtClean="0">
                  <a:solidFill>
                    <a:srgbClr val="FFFFFF"/>
                  </a:solidFill>
                  <a:effectLst>
                    <a:outerShdw blurRad="38100" dist="38100" dir="2700000">
                      <a:srgbClr val="000000"/>
                    </a:outerShdw>
                  </a:effectLst>
                  <a:cs typeface="+mn-cs"/>
                </a:rPr>
                <a:t>Have we found “THE” </a:t>
              </a:r>
              <a:r>
                <a:rPr lang="en-US" sz="2000" dirty="0" smtClean="0">
                  <a:solidFill>
                    <a:srgbClr val="FFFF00"/>
                  </a:solidFill>
                  <a:effectLst>
                    <a:outerShdw blurRad="38100" dist="38100" dir="2700000">
                      <a:srgbClr val="000000"/>
                    </a:outerShdw>
                  </a:effectLst>
                  <a:cs typeface="+mn-cs"/>
                </a:rPr>
                <a:t>Higgs particle </a:t>
              </a:r>
              <a:r>
                <a:rPr lang="en-US" sz="2000" dirty="0" smtClean="0">
                  <a:solidFill>
                    <a:srgbClr val="FFFFFF"/>
                  </a:solidFill>
                  <a:effectLst>
                    <a:outerShdw blurRad="38100" dist="38100" dir="2700000">
                      <a:srgbClr val="000000"/>
                    </a:outerShdw>
                  </a:effectLst>
                  <a:cs typeface="+mn-cs"/>
                </a:rPr>
                <a:t>that is responsible </a:t>
              </a:r>
              <a:br>
                <a:rPr lang="en-US" sz="2000" dirty="0" smtClean="0">
                  <a:solidFill>
                    <a:srgbClr val="FFFFFF"/>
                  </a:solidFill>
                  <a:effectLst>
                    <a:outerShdw blurRad="38100" dist="38100" dir="2700000">
                      <a:srgbClr val="000000"/>
                    </a:outerShdw>
                  </a:effectLst>
                  <a:cs typeface="+mn-cs"/>
                </a:rPr>
              </a:br>
              <a:r>
                <a:rPr lang="en-US" sz="2000" dirty="0" smtClean="0">
                  <a:solidFill>
                    <a:srgbClr val="FFFFFF"/>
                  </a:solidFill>
                  <a:effectLst>
                    <a:outerShdw blurRad="38100" dist="38100" dir="2700000">
                      <a:srgbClr val="000000"/>
                    </a:outerShdw>
                  </a:effectLst>
                  <a:cs typeface="+mn-cs"/>
                </a:rPr>
                <a:t>for </a:t>
              </a:r>
              <a:r>
                <a:rPr lang="en-US" sz="2000" dirty="0" smtClean="0">
                  <a:solidFill>
                    <a:srgbClr val="FFFF00"/>
                  </a:solidFill>
                  <a:effectLst>
                    <a:outerShdw blurRad="38100" dist="38100" dir="2700000">
                      <a:srgbClr val="000000"/>
                    </a:outerShdw>
                  </a:effectLst>
                  <a:cs typeface="+mn-cs"/>
                </a:rPr>
                <a:t>giving mass </a:t>
              </a:r>
              <a:r>
                <a:rPr lang="en-US" sz="2000" dirty="0" smtClean="0">
                  <a:solidFill>
                    <a:srgbClr val="FFFFFF"/>
                  </a:solidFill>
                  <a:effectLst>
                    <a:outerShdw blurRad="38100" dist="38100" dir="2700000">
                      <a:srgbClr val="000000"/>
                    </a:outerShdw>
                  </a:effectLst>
                  <a:cs typeface="+mn-cs"/>
                </a:rPr>
                <a:t>to all elementary particles? </a:t>
              </a:r>
              <a:endParaRPr lang="en-GB" sz="2000" dirty="0" smtClean="0">
                <a:solidFill>
                  <a:srgbClr val="FFFFFF"/>
                </a:solidFill>
                <a:effectLst>
                  <a:outerShdw blurRad="38100" dist="38100" dir="2700000">
                    <a:srgbClr val="000000"/>
                  </a:outerShdw>
                </a:effectLst>
                <a:cs typeface="+mn-cs"/>
              </a:endParaRPr>
            </a:p>
          </p:txBody>
        </p:sp>
        <p:pic>
          <p:nvPicPr>
            <p:cNvPr id="17" name="Picture 16" descr="Screen shot 2011-02-14 at 10.47.11.png"/>
            <p:cNvPicPr>
              <a:picLocks noChangeAspect="1"/>
            </p:cNvPicPr>
            <p:nvPr/>
          </p:nvPicPr>
          <p:blipFill>
            <a:blip r:embed="rId5" cstate="print"/>
            <a:stretch>
              <a:fillRect/>
            </a:stretch>
          </p:blipFill>
          <p:spPr>
            <a:xfrm>
              <a:off x="-92870" y="4081264"/>
              <a:ext cx="1905000" cy="1682338"/>
            </a:xfrm>
            <a:prstGeom prst="rect">
              <a:avLst/>
            </a:prstGeom>
            <a:effectLst>
              <a:outerShdw blurRad="38100" dist="38100" dir="2700000">
                <a:srgbClr val="000000"/>
              </a:outerShdw>
            </a:effectLst>
          </p:spPr>
        </p:pic>
      </p:grpSp>
      <p:grpSp>
        <p:nvGrpSpPr>
          <p:cNvPr id="4" name="Group 14"/>
          <p:cNvGrpSpPr/>
          <p:nvPr/>
        </p:nvGrpSpPr>
        <p:grpSpPr>
          <a:xfrm>
            <a:off x="1311028" y="3614527"/>
            <a:ext cx="7355604" cy="1829903"/>
            <a:chOff x="693167" y="1676402"/>
            <a:chExt cx="7355604" cy="1829903"/>
          </a:xfrm>
        </p:grpSpPr>
        <p:sp>
          <p:nvSpPr>
            <p:cNvPr id="9" name="TextBox 8"/>
            <p:cNvSpPr txBox="1"/>
            <p:nvPr/>
          </p:nvSpPr>
          <p:spPr>
            <a:xfrm>
              <a:off x="693167" y="2209800"/>
              <a:ext cx="5565228" cy="651460"/>
            </a:xfrm>
            <a:prstGeom prst="rect">
              <a:avLst/>
            </a:prstGeom>
            <a:noFill/>
            <a:effectLst>
              <a:outerShdw blurRad="38100" dist="38100" dir="2700000" algn="tl" rotWithShape="0">
                <a:prstClr val="black"/>
              </a:outerShdw>
            </a:effectLst>
          </p:spPr>
          <p:txBody>
            <a:bodyPr wrap="square">
              <a:spAutoFit/>
            </a:bodyPr>
            <a:lstStyle/>
            <a:p>
              <a:pPr algn="r">
                <a:lnSpc>
                  <a:spcPct val="90000"/>
                </a:lnSpc>
                <a:defRPr/>
              </a:pPr>
              <a:r>
                <a:rPr lang="en-US" sz="2000" dirty="0" smtClean="0">
                  <a:solidFill>
                    <a:srgbClr val="FFFFFF"/>
                  </a:solidFill>
                  <a:effectLst>
                    <a:outerShdw blurRad="38100" dist="38100" dir="2700000">
                      <a:srgbClr val="000000"/>
                    </a:outerShdw>
                  </a:effectLst>
                  <a:cs typeface="+mn-cs"/>
                </a:rPr>
                <a:t>Will we find the reason why </a:t>
              </a:r>
              <a:r>
                <a:rPr lang="en-US" sz="2000" dirty="0" smtClean="0">
                  <a:solidFill>
                    <a:srgbClr val="FFFF00"/>
                  </a:solidFill>
                  <a:effectLst>
                    <a:outerShdw blurRad="38100" dist="38100" dir="2700000">
                      <a:srgbClr val="000000"/>
                    </a:outerShdw>
                  </a:effectLst>
                  <a:cs typeface="+mn-cs"/>
                </a:rPr>
                <a:t>antimatter and matter did not completely destroy each other</a:t>
              </a:r>
              <a:r>
                <a:rPr lang="en-US" sz="2000" dirty="0" smtClean="0">
                  <a:solidFill>
                    <a:srgbClr val="FFFFFF"/>
                  </a:solidFill>
                  <a:effectLst>
                    <a:outerShdw blurRad="38100" dist="38100" dir="2700000">
                      <a:srgbClr val="000000"/>
                    </a:outerShdw>
                  </a:effectLst>
                  <a:cs typeface="+mn-cs"/>
                </a:rPr>
                <a:t>? </a:t>
              </a:r>
              <a:endParaRPr lang="en-GB" sz="2000" dirty="0" smtClean="0">
                <a:solidFill>
                  <a:srgbClr val="FFFFFF"/>
                </a:solidFill>
                <a:effectLst>
                  <a:outerShdw blurRad="38100" dist="38100" dir="2700000">
                    <a:srgbClr val="000000"/>
                  </a:outerShdw>
                </a:effectLst>
                <a:cs typeface="+mn-cs"/>
              </a:endParaRPr>
            </a:p>
          </p:txBody>
        </p:sp>
        <p:pic>
          <p:nvPicPr>
            <p:cNvPr id="18" name="Picture 17" descr="Screen shot 2011-02-14 at 10.50.44.png"/>
            <p:cNvPicPr>
              <a:picLocks noChangeAspect="1"/>
            </p:cNvPicPr>
            <p:nvPr/>
          </p:nvPicPr>
          <p:blipFill>
            <a:blip r:embed="rId6" cstate="print"/>
            <a:stretch>
              <a:fillRect/>
            </a:stretch>
          </p:blipFill>
          <p:spPr>
            <a:xfrm>
              <a:off x="6307208" y="1676402"/>
              <a:ext cx="1741563" cy="1829903"/>
            </a:xfrm>
            <a:prstGeom prst="rect">
              <a:avLst/>
            </a:prstGeom>
            <a:effectLst>
              <a:outerShdw blurRad="38100" dist="38100" dir="2700000">
                <a:srgbClr val="000000"/>
              </a:outerShdw>
            </a:effectLst>
          </p:spPr>
        </p:pic>
      </p:grpSp>
      <p:grpSp>
        <p:nvGrpSpPr>
          <p:cNvPr id="5" name="Group 13"/>
          <p:cNvGrpSpPr/>
          <p:nvPr/>
        </p:nvGrpSpPr>
        <p:grpSpPr>
          <a:xfrm>
            <a:off x="381016" y="838200"/>
            <a:ext cx="8658985" cy="1658898"/>
            <a:chOff x="228600" y="439698"/>
            <a:chExt cx="8658985" cy="1658898"/>
          </a:xfrm>
        </p:grpSpPr>
        <p:sp>
          <p:nvSpPr>
            <p:cNvPr id="39" name="TextBox 38"/>
            <p:cNvSpPr txBox="1"/>
            <p:nvPr/>
          </p:nvSpPr>
          <p:spPr>
            <a:xfrm>
              <a:off x="228600" y="1177340"/>
              <a:ext cx="6324600" cy="651460"/>
            </a:xfrm>
            <a:prstGeom prst="rect">
              <a:avLst/>
            </a:prstGeom>
            <a:noFill/>
            <a:effectLst>
              <a:outerShdw blurRad="38100" dist="38100" dir="2700000" algn="tl" rotWithShape="0">
                <a:prstClr val="black"/>
              </a:outerShdw>
            </a:effectLst>
          </p:spPr>
          <p:txBody>
            <a:bodyPr wrap="square">
              <a:spAutoFit/>
            </a:bodyPr>
            <a:lstStyle/>
            <a:p>
              <a:pPr algn="r">
                <a:lnSpc>
                  <a:spcPct val="90000"/>
                </a:lnSpc>
                <a:defRPr/>
              </a:pPr>
              <a:r>
                <a:rPr lang="en-US" sz="2000" dirty="0" smtClean="0">
                  <a:solidFill>
                    <a:srgbClr val="FFFFFF"/>
                  </a:solidFill>
                  <a:effectLst>
                    <a:outerShdw blurRad="38100" dist="38100" dir="2700000">
                      <a:srgbClr val="000000"/>
                    </a:outerShdw>
                  </a:effectLst>
                  <a:cs typeface="+mn-cs"/>
                </a:rPr>
                <a:t>Will we understand the </a:t>
              </a:r>
              <a:r>
                <a:rPr lang="en-US" sz="2000" dirty="0" smtClean="0">
                  <a:solidFill>
                    <a:srgbClr val="FFFF00"/>
                  </a:solidFill>
                  <a:effectLst>
                    <a:outerShdw blurRad="38100" dist="38100" dir="2700000">
                      <a:srgbClr val="000000"/>
                    </a:outerShdw>
                  </a:effectLst>
                  <a:cs typeface="+mn-cs"/>
                </a:rPr>
                <a:t>primordial state of matter </a:t>
              </a:r>
              <a:r>
                <a:rPr lang="en-US" sz="2000" dirty="0" smtClean="0">
                  <a:solidFill>
                    <a:srgbClr val="FFFFFF"/>
                  </a:solidFill>
                  <a:effectLst>
                    <a:outerShdw blurRad="38100" dist="38100" dir="2700000">
                      <a:srgbClr val="000000"/>
                    </a:outerShdw>
                  </a:effectLst>
                  <a:cs typeface="+mn-cs"/>
                </a:rPr>
                <a:t>after the Big Bang before protons and neutrons formed? </a:t>
              </a:r>
              <a:endParaRPr lang="en-GB" sz="2000" dirty="0" smtClean="0">
                <a:solidFill>
                  <a:srgbClr val="FFFFFF"/>
                </a:solidFill>
                <a:effectLst>
                  <a:outerShdw blurRad="38100" dist="38100" dir="2700000">
                    <a:srgbClr val="000000"/>
                  </a:outerShdw>
                </a:effectLst>
                <a:cs typeface="+mn-cs"/>
              </a:endParaRPr>
            </a:p>
          </p:txBody>
        </p:sp>
        <p:pic>
          <p:nvPicPr>
            <p:cNvPr id="19" name="Picture 18" descr="Screen shot 2011-02-14 at 13.19.06.png"/>
            <p:cNvPicPr>
              <a:picLocks noChangeAspect="1"/>
            </p:cNvPicPr>
            <p:nvPr/>
          </p:nvPicPr>
          <p:blipFill>
            <a:blip r:embed="rId7" cstate="print">
              <a:clrChange>
                <a:clrFrom>
                  <a:srgbClr val="000000"/>
                </a:clrFrom>
                <a:clrTo>
                  <a:srgbClr val="000000">
                    <a:alpha val="0"/>
                  </a:srgbClr>
                </a:clrTo>
              </a:clrChange>
            </a:blip>
            <a:stretch>
              <a:fillRect/>
            </a:stretch>
          </p:blipFill>
          <p:spPr>
            <a:xfrm>
              <a:off x="6324600" y="439698"/>
              <a:ext cx="2562985" cy="1658898"/>
            </a:xfrm>
            <a:prstGeom prst="rect">
              <a:avLst/>
            </a:prstGeom>
          </p:spPr>
        </p:pic>
      </p:grpSp>
    </p:spTree>
    <p:extLst>
      <p:ext uri="{BB962C8B-B14F-4D97-AF65-F5344CB8AC3E}">
        <p14:creationId xmlns:p14="http://schemas.microsoft.com/office/powerpoint/2010/main" val="2736687526"/>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Preparations for LHC Run 2</a:t>
            </a:r>
            <a:endParaRPr lang="en-GB" dirty="0"/>
          </a:p>
        </p:txBody>
      </p:sp>
      <p:sp>
        <p:nvSpPr>
          <p:cNvPr id="4" name="Date Placeholder 3"/>
          <p:cNvSpPr>
            <a:spLocks noGrp="1"/>
          </p:cNvSpPr>
          <p:nvPr>
            <p:ph type="dt" sz="half" idx="2"/>
          </p:nvPr>
        </p:nvSpPr>
        <p:spPr/>
        <p:txBody>
          <a:bodyPr/>
          <a:lstStyle/>
          <a:p>
            <a:r>
              <a:rPr lang="en-US" smtClean="0">
                <a:solidFill>
                  <a:srgbClr val="0C377B">
                    <a:tint val="75000"/>
                  </a:srgbClr>
                </a:solidFill>
              </a:rPr>
              <a:t>17 November 2014</a:t>
            </a:r>
            <a:endParaRPr lang="en-US" dirty="0">
              <a:solidFill>
                <a:srgbClr val="0C377B">
                  <a:tint val="75000"/>
                </a:srgbClr>
              </a:solidFill>
            </a:endParaRPr>
          </a:p>
        </p:txBody>
      </p:sp>
      <p:sp>
        <p:nvSpPr>
          <p:cNvPr id="5" name="Footer Placeholder 4"/>
          <p:cNvSpPr>
            <a:spLocks noGrp="1"/>
          </p:cNvSpPr>
          <p:nvPr>
            <p:ph type="ftr" sz="quarter" idx="3"/>
          </p:nvPr>
        </p:nvSpPr>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solidFill>
                  <a:srgbClr val="0C377B">
                    <a:tint val="75000"/>
                  </a:srgbClr>
                </a:solidFill>
              </a:rPr>
              <a:pPr/>
              <a:t>23</a:t>
            </a:fld>
            <a:endParaRPr lang="en-US" dirty="0">
              <a:solidFill>
                <a:srgbClr val="0C377B">
                  <a:tint val="75000"/>
                </a:srgbClr>
              </a:solidFill>
            </a:endParaRPr>
          </a:p>
        </p:txBody>
      </p:sp>
    </p:spTree>
    <p:extLst>
      <p:ext uri="{BB962C8B-B14F-4D97-AF65-F5344CB8AC3E}">
        <p14:creationId xmlns:p14="http://schemas.microsoft.com/office/powerpoint/2010/main" val="42599871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11590" y="116631"/>
            <a:ext cx="8820472" cy="5904657"/>
          </a:xfrm>
          <a:prstGeom prst="rect">
            <a:avLst/>
          </a:prstGeom>
        </p:spPr>
      </p:pic>
      <p:sp>
        <p:nvSpPr>
          <p:cNvPr id="2" name="TextBox 1"/>
          <p:cNvSpPr txBox="1"/>
          <p:nvPr/>
        </p:nvSpPr>
        <p:spPr>
          <a:xfrm>
            <a:off x="3356611" y="5413374"/>
            <a:ext cx="116219" cy="215444"/>
          </a:xfrm>
          <a:prstGeom prst="rect">
            <a:avLst/>
          </a:prstGeom>
          <a:solidFill>
            <a:schemeClr val="bg1"/>
          </a:solidFill>
        </p:spPr>
        <p:txBody>
          <a:bodyPr wrap="square" rtlCol="0">
            <a:spAutoFit/>
          </a:bodyPr>
          <a:lstStyle/>
          <a:p>
            <a:pPr fontAlgn="auto">
              <a:spcBef>
                <a:spcPts val="0"/>
              </a:spcBef>
              <a:spcAft>
                <a:spcPts val="0"/>
              </a:spcAft>
            </a:pPr>
            <a:r>
              <a:rPr lang="fr-FR" sz="800" dirty="0" smtClean="0">
                <a:solidFill>
                  <a:srgbClr val="0C377B">
                    <a:lumMod val="40000"/>
                    <a:lumOff val="60000"/>
                  </a:srgbClr>
                </a:solidFill>
                <a:latin typeface="Arial"/>
                <a:ea typeface="+mn-ea"/>
                <a:cs typeface="+mn-cs"/>
              </a:rPr>
              <a:t>3</a:t>
            </a:r>
            <a:endParaRPr lang="fr-FR" sz="800" dirty="0">
              <a:solidFill>
                <a:srgbClr val="0C377B">
                  <a:lumMod val="40000"/>
                  <a:lumOff val="60000"/>
                </a:srgbClr>
              </a:solidFill>
              <a:latin typeface="Arial"/>
              <a:ea typeface="+mn-ea"/>
              <a:cs typeface="+mn-cs"/>
            </a:endParaRPr>
          </a:p>
        </p:txBody>
      </p:sp>
      <p:sp>
        <p:nvSpPr>
          <p:cNvPr id="3" name="Rectangle 2"/>
          <p:cNvSpPr/>
          <p:nvPr/>
        </p:nvSpPr>
        <p:spPr>
          <a:xfrm>
            <a:off x="0" y="-219744"/>
            <a:ext cx="1043608" cy="936104"/>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fr-FR" sz="1800">
              <a:solidFill>
                <a:srgbClr val="FFFFFF"/>
              </a:solidFill>
            </a:endParaRPr>
          </a:p>
        </p:txBody>
      </p:sp>
      <p:sp>
        <p:nvSpPr>
          <p:cNvPr id="5" name="TextBox 4"/>
          <p:cNvSpPr txBox="1"/>
          <p:nvPr/>
        </p:nvSpPr>
        <p:spPr>
          <a:xfrm>
            <a:off x="3382022" y="5724387"/>
            <a:ext cx="1080120" cy="523220"/>
          </a:xfrm>
          <a:prstGeom prst="rect">
            <a:avLst/>
          </a:prstGeom>
          <a:noFill/>
        </p:spPr>
        <p:txBody>
          <a:bodyPr wrap="square" rtlCol="0">
            <a:spAutoFit/>
          </a:bodyPr>
          <a:lstStyle/>
          <a:p>
            <a:pPr fontAlgn="auto">
              <a:spcBef>
                <a:spcPts val="0"/>
              </a:spcBef>
              <a:spcAft>
                <a:spcPts val="0"/>
              </a:spcAft>
            </a:pPr>
            <a:r>
              <a:rPr lang="en-GB" sz="2800" b="1" dirty="0" smtClean="0">
                <a:solidFill>
                  <a:srgbClr val="006600"/>
                </a:solidFill>
                <a:latin typeface="Arial"/>
                <a:ea typeface="+mn-ea"/>
                <a:cs typeface="+mn-cs"/>
              </a:rPr>
              <a:t>Done</a:t>
            </a:r>
            <a:endParaRPr lang="en-GB" sz="2800" b="1" dirty="0">
              <a:solidFill>
                <a:srgbClr val="006600"/>
              </a:solidFill>
              <a:latin typeface="Arial"/>
              <a:ea typeface="+mn-ea"/>
              <a:cs typeface="+mn-cs"/>
            </a:endParaRPr>
          </a:p>
        </p:txBody>
      </p:sp>
      <p:sp>
        <p:nvSpPr>
          <p:cNvPr id="6" name="TextBox 5"/>
          <p:cNvSpPr txBox="1"/>
          <p:nvPr/>
        </p:nvSpPr>
        <p:spPr>
          <a:xfrm>
            <a:off x="4774376" y="5724387"/>
            <a:ext cx="1080120" cy="523220"/>
          </a:xfrm>
          <a:prstGeom prst="rect">
            <a:avLst/>
          </a:prstGeom>
          <a:noFill/>
        </p:spPr>
        <p:txBody>
          <a:bodyPr wrap="square" rtlCol="0">
            <a:spAutoFit/>
          </a:bodyPr>
          <a:lstStyle/>
          <a:p>
            <a:pPr fontAlgn="auto">
              <a:spcBef>
                <a:spcPts val="0"/>
              </a:spcBef>
              <a:spcAft>
                <a:spcPts val="0"/>
              </a:spcAft>
            </a:pPr>
            <a:r>
              <a:rPr lang="en-GB" sz="2800" b="1" dirty="0" smtClean="0">
                <a:solidFill>
                  <a:srgbClr val="006600"/>
                </a:solidFill>
                <a:latin typeface="Arial"/>
                <a:ea typeface="+mn-ea"/>
                <a:cs typeface="+mn-cs"/>
              </a:rPr>
              <a:t>Done</a:t>
            </a:r>
            <a:endParaRPr lang="en-GB" sz="2800" b="1" dirty="0">
              <a:solidFill>
                <a:srgbClr val="006600"/>
              </a:solidFill>
              <a:latin typeface="Arial"/>
              <a:ea typeface="+mn-ea"/>
              <a:cs typeface="+mn-cs"/>
            </a:endParaRPr>
          </a:p>
        </p:txBody>
      </p:sp>
      <p:sp>
        <p:nvSpPr>
          <p:cNvPr id="8" name="TextBox 7"/>
          <p:cNvSpPr txBox="1"/>
          <p:nvPr/>
        </p:nvSpPr>
        <p:spPr>
          <a:xfrm>
            <a:off x="2324280" y="1060949"/>
            <a:ext cx="639919" cy="338554"/>
          </a:xfrm>
          <a:prstGeom prst="rect">
            <a:avLst/>
          </a:prstGeom>
          <a:noFill/>
        </p:spPr>
        <p:txBody>
          <a:bodyPr wrap="none" rtlCol="0">
            <a:spAutoFit/>
          </a:bodyPr>
          <a:lstStyle/>
          <a:p>
            <a:pPr fontAlgn="auto">
              <a:spcBef>
                <a:spcPts val="0"/>
              </a:spcBef>
              <a:spcAft>
                <a:spcPts val="0"/>
              </a:spcAft>
            </a:pPr>
            <a:r>
              <a:rPr lang="fr-FR" sz="1600" dirty="0" smtClean="0">
                <a:solidFill>
                  <a:srgbClr val="0C377B"/>
                </a:solidFill>
                <a:latin typeface="Arial"/>
                <a:ea typeface="+mn-ea"/>
                <a:cs typeface="+mn-cs"/>
              </a:rPr>
              <a:t>3000</a:t>
            </a:r>
            <a:endParaRPr lang="fr-FR" sz="1600" dirty="0">
              <a:solidFill>
                <a:srgbClr val="0C377B"/>
              </a:solidFill>
              <a:latin typeface="Arial"/>
              <a:ea typeface="+mn-ea"/>
              <a:cs typeface="+mn-cs"/>
            </a:endParaRPr>
          </a:p>
        </p:txBody>
      </p:sp>
      <p:cxnSp>
        <p:nvCxnSpPr>
          <p:cNvPr id="10" name="Straight Connector 9"/>
          <p:cNvCxnSpPr/>
          <p:nvPr/>
        </p:nvCxnSpPr>
        <p:spPr>
          <a:xfrm>
            <a:off x="2324280" y="980728"/>
            <a:ext cx="319959" cy="0"/>
          </a:xfrm>
          <a:prstGeom prst="line">
            <a:avLst/>
          </a:prstGeom>
          <a:ln w="28575">
            <a:solidFill>
              <a:schemeClr val="tx1">
                <a:lumMod val="75000"/>
              </a:schemeClr>
            </a:solidFill>
          </a:ln>
        </p:spPr>
        <p:style>
          <a:lnRef idx="1">
            <a:schemeClr val="accent6"/>
          </a:lnRef>
          <a:fillRef idx="0">
            <a:schemeClr val="accent6"/>
          </a:fillRef>
          <a:effectRef idx="0">
            <a:schemeClr val="accent6"/>
          </a:effectRef>
          <a:fontRef idx="minor">
            <a:schemeClr val="tx1"/>
          </a:fontRef>
        </p:style>
      </p:cxnSp>
      <p:sp>
        <p:nvSpPr>
          <p:cNvPr id="11" name="TextBox 10"/>
          <p:cNvSpPr txBox="1"/>
          <p:nvPr/>
        </p:nvSpPr>
        <p:spPr>
          <a:xfrm>
            <a:off x="3297159" y="494611"/>
            <a:ext cx="1356639"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100 % done</a:t>
            </a:r>
            <a:endParaRPr lang="en-GB" sz="1600" b="1" dirty="0">
              <a:solidFill>
                <a:srgbClr val="006600"/>
              </a:solidFill>
              <a:latin typeface="Arial"/>
              <a:ea typeface="+mn-ea"/>
              <a:cs typeface="+mn-cs"/>
            </a:endParaRPr>
          </a:p>
        </p:txBody>
      </p:sp>
      <p:sp>
        <p:nvSpPr>
          <p:cNvPr id="13" name="TextBox 12"/>
          <p:cNvSpPr txBox="1"/>
          <p:nvPr/>
        </p:nvSpPr>
        <p:spPr>
          <a:xfrm>
            <a:off x="4750163" y="494611"/>
            <a:ext cx="1356639"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99 % done</a:t>
            </a:r>
            <a:endParaRPr lang="en-GB" sz="1600" b="1" dirty="0">
              <a:solidFill>
                <a:srgbClr val="006600"/>
              </a:solidFill>
              <a:latin typeface="Arial"/>
              <a:ea typeface="+mn-ea"/>
              <a:cs typeface="+mn-cs"/>
            </a:endParaRPr>
          </a:p>
        </p:txBody>
      </p:sp>
      <p:sp>
        <p:nvSpPr>
          <p:cNvPr id="14" name="TextBox 13"/>
          <p:cNvSpPr txBox="1"/>
          <p:nvPr/>
        </p:nvSpPr>
        <p:spPr>
          <a:xfrm>
            <a:off x="211589" y="494611"/>
            <a:ext cx="1594350"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Opening:100%</a:t>
            </a:r>
            <a:endParaRPr lang="en-GB" sz="1600" b="1" dirty="0">
              <a:solidFill>
                <a:srgbClr val="006600"/>
              </a:solidFill>
              <a:latin typeface="Arial"/>
              <a:ea typeface="+mn-ea"/>
              <a:cs typeface="+mn-cs"/>
            </a:endParaRPr>
          </a:p>
        </p:txBody>
      </p:sp>
      <p:sp>
        <p:nvSpPr>
          <p:cNvPr id="15" name="TextBox 14"/>
          <p:cNvSpPr txBox="1"/>
          <p:nvPr/>
        </p:nvSpPr>
        <p:spPr>
          <a:xfrm>
            <a:off x="7575904" y="494611"/>
            <a:ext cx="1356639"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97 % done</a:t>
            </a:r>
            <a:endParaRPr lang="en-GB" sz="1600" b="1" dirty="0">
              <a:solidFill>
                <a:srgbClr val="006600"/>
              </a:solidFill>
              <a:latin typeface="Arial"/>
              <a:ea typeface="+mn-ea"/>
              <a:cs typeface="+mn-cs"/>
            </a:endParaRPr>
          </a:p>
        </p:txBody>
      </p:sp>
      <p:sp>
        <p:nvSpPr>
          <p:cNvPr id="16" name="TextBox 15"/>
          <p:cNvSpPr txBox="1"/>
          <p:nvPr/>
        </p:nvSpPr>
        <p:spPr>
          <a:xfrm>
            <a:off x="7630495" y="5816720"/>
            <a:ext cx="1356639"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96 % done</a:t>
            </a:r>
            <a:endParaRPr lang="en-GB" sz="1600" b="1" dirty="0">
              <a:solidFill>
                <a:srgbClr val="006600"/>
              </a:solidFill>
              <a:latin typeface="Arial"/>
              <a:ea typeface="+mn-ea"/>
              <a:cs typeface="+mn-cs"/>
            </a:endParaRPr>
          </a:p>
        </p:txBody>
      </p:sp>
      <p:sp>
        <p:nvSpPr>
          <p:cNvPr id="17" name="TextBox 16"/>
          <p:cNvSpPr txBox="1"/>
          <p:nvPr/>
        </p:nvSpPr>
        <p:spPr>
          <a:xfrm>
            <a:off x="1792291" y="5816720"/>
            <a:ext cx="1356639"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70 % done</a:t>
            </a:r>
            <a:endParaRPr lang="en-GB" sz="1600" b="1" dirty="0">
              <a:solidFill>
                <a:srgbClr val="006600"/>
              </a:solidFill>
              <a:latin typeface="Arial"/>
              <a:ea typeface="+mn-ea"/>
              <a:cs typeface="+mn-cs"/>
            </a:endParaRPr>
          </a:p>
        </p:txBody>
      </p:sp>
      <p:sp>
        <p:nvSpPr>
          <p:cNvPr id="18" name="TextBox 17"/>
          <p:cNvSpPr txBox="1"/>
          <p:nvPr/>
        </p:nvSpPr>
        <p:spPr>
          <a:xfrm>
            <a:off x="1805939" y="494611"/>
            <a:ext cx="1356639"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100 % done</a:t>
            </a:r>
            <a:endParaRPr lang="en-GB" sz="1600" b="1" dirty="0">
              <a:solidFill>
                <a:srgbClr val="006600"/>
              </a:solidFill>
              <a:latin typeface="Arial"/>
              <a:ea typeface="+mn-ea"/>
              <a:cs typeface="+mn-cs"/>
            </a:endParaRPr>
          </a:p>
        </p:txBody>
      </p:sp>
      <p:sp>
        <p:nvSpPr>
          <p:cNvPr id="19" name="TextBox 18"/>
          <p:cNvSpPr txBox="1"/>
          <p:nvPr/>
        </p:nvSpPr>
        <p:spPr>
          <a:xfrm>
            <a:off x="6154372" y="494611"/>
            <a:ext cx="1356639"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100 % done</a:t>
            </a:r>
            <a:endParaRPr lang="en-GB" sz="1600" b="1" dirty="0">
              <a:solidFill>
                <a:srgbClr val="006600"/>
              </a:solidFill>
              <a:latin typeface="Arial"/>
              <a:ea typeface="+mn-ea"/>
              <a:cs typeface="+mn-cs"/>
            </a:endParaRPr>
          </a:p>
        </p:txBody>
      </p:sp>
      <p:sp>
        <p:nvSpPr>
          <p:cNvPr id="20" name="TextBox 19"/>
          <p:cNvSpPr txBox="1"/>
          <p:nvPr/>
        </p:nvSpPr>
        <p:spPr>
          <a:xfrm>
            <a:off x="310211" y="5816720"/>
            <a:ext cx="1356639" cy="338554"/>
          </a:xfrm>
          <a:prstGeom prst="rect">
            <a:avLst/>
          </a:prstGeom>
          <a:noFill/>
        </p:spPr>
        <p:txBody>
          <a:bodyPr wrap="square" rtlCol="0">
            <a:spAutoFit/>
          </a:bodyPr>
          <a:lstStyle/>
          <a:p>
            <a:pPr fontAlgn="auto">
              <a:spcBef>
                <a:spcPts val="0"/>
              </a:spcBef>
              <a:spcAft>
                <a:spcPts val="0"/>
              </a:spcAft>
            </a:pPr>
            <a:r>
              <a:rPr lang="en-GB" sz="1600" b="1" dirty="0">
                <a:solidFill>
                  <a:srgbClr val="006600"/>
                </a:solidFill>
                <a:latin typeface="Arial"/>
                <a:ea typeface="+mn-ea"/>
                <a:cs typeface="+mn-cs"/>
              </a:rPr>
              <a:t>9</a:t>
            </a:r>
            <a:r>
              <a:rPr lang="en-GB" sz="1600" b="1" dirty="0" smtClean="0">
                <a:solidFill>
                  <a:srgbClr val="006600"/>
                </a:solidFill>
                <a:latin typeface="Arial"/>
                <a:ea typeface="+mn-ea"/>
                <a:cs typeface="+mn-cs"/>
              </a:rPr>
              <a:t>0 % done</a:t>
            </a:r>
            <a:endParaRPr lang="en-GB" sz="1600" b="1" dirty="0">
              <a:solidFill>
                <a:srgbClr val="006600"/>
              </a:solidFill>
              <a:latin typeface="Arial"/>
              <a:ea typeface="+mn-ea"/>
              <a:cs typeface="+mn-cs"/>
            </a:endParaRPr>
          </a:p>
        </p:txBody>
      </p:sp>
      <p:sp>
        <p:nvSpPr>
          <p:cNvPr id="21" name="TextBox 20"/>
          <p:cNvSpPr txBox="1"/>
          <p:nvPr/>
        </p:nvSpPr>
        <p:spPr>
          <a:xfrm>
            <a:off x="246433" y="1060949"/>
            <a:ext cx="1594350"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Closure: 80%</a:t>
            </a:r>
            <a:endParaRPr lang="en-GB" sz="1600" b="1" dirty="0">
              <a:solidFill>
                <a:srgbClr val="006600"/>
              </a:solidFill>
              <a:latin typeface="Arial"/>
              <a:ea typeface="+mn-ea"/>
              <a:cs typeface="+mn-cs"/>
            </a:endParaRPr>
          </a:p>
        </p:txBody>
      </p:sp>
      <p:sp>
        <p:nvSpPr>
          <p:cNvPr id="22" name="TextBox 21"/>
          <p:cNvSpPr txBox="1"/>
          <p:nvPr/>
        </p:nvSpPr>
        <p:spPr>
          <a:xfrm>
            <a:off x="6154371" y="5816720"/>
            <a:ext cx="1356639" cy="338554"/>
          </a:xfrm>
          <a:prstGeom prst="rect">
            <a:avLst/>
          </a:prstGeom>
          <a:noFill/>
        </p:spPr>
        <p:txBody>
          <a:bodyPr wrap="square" rtlCol="0">
            <a:spAutoFit/>
          </a:bodyPr>
          <a:lstStyle/>
          <a:p>
            <a:pPr fontAlgn="auto">
              <a:spcBef>
                <a:spcPts val="0"/>
              </a:spcBef>
              <a:spcAft>
                <a:spcPts val="0"/>
              </a:spcAft>
            </a:pPr>
            <a:r>
              <a:rPr lang="en-GB" sz="1600" b="1" dirty="0" smtClean="0">
                <a:solidFill>
                  <a:srgbClr val="006600"/>
                </a:solidFill>
                <a:latin typeface="Arial"/>
                <a:ea typeface="+mn-ea"/>
                <a:cs typeface="+mn-cs"/>
              </a:rPr>
              <a:t>100 % done</a:t>
            </a:r>
            <a:endParaRPr lang="en-GB" sz="1600" b="1" dirty="0">
              <a:solidFill>
                <a:srgbClr val="006600"/>
              </a:solidFill>
              <a:latin typeface="Arial"/>
              <a:ea typeface="+mn-ea"/>
              <a:cs typeface="+mn-cs"/>
            </a:endParaRPr>
          </a:p>
        </p:txBody>
      </p:sp>
      <p:sp>
        <p:nvSpPr>
          <p:cNvPr id="7" name="Date Placeholder 6"/>
          <p:cNvSpPr>
            <a:spLocks noGrp="1"/>
          </p:cNvSpPr>
          <p:nvPr>
            <p:ph type="dt" sz="half" idx="2"/>
          </p:nvPr>
        </p:nvSpPr>
        <p:spPr/>
        <p:txBody>
          <a:bodyPr/>
          <a:lstStyle/>
          <a:p>
            <a:r>
              <a:rPr lang="en-US" smtClean="0">
                <a:solidFill>
                  <a:srgbClr val="0C377B">
                    <a:tint val="75000"/>
                  </a:srgbClr>
                </a:solidFill>
              </a:rPr>
              <a:t>17 November 2014</a:t>
            </a:r>
            <a:endParaRPr lang="en-US" dirty="0">
              <a:solidFill>
                <a:srgbClr val="0C377B">
                  <a:tint val="75000"/>
                </a:srgbClr>
              </a:solidFill>
            </a:endParaRPr>
          </a:p>
        </p:txBody>
      </p:sp>
      <p:sp>
        <p:nvSpPr>
          <p:cNvPr id="9" name="Footer Placeholder 8"/>
          <p:cNvSpPr>
            <a:spLocks noGrp="1"/>
          </p:cNvSpPr>
          <p:nvPr>
            <p:ph type="ftr" sz="quarter" idx="3"/>
          </p:nvPr>
        </p:nvSpPr>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12" name="Slide Number Placeholder 11"/>
          <p:cNvSpPr>
            <a:spLocks noGrp="1"/>
          </p:cNvSpPr>
          <p:nvPr>
            <p:ph type="sldNum" sz="quarter" idx="4"/>
          </p:nvPr>
        </p:nvSpPr>
        <p:spPr/>
        <p:txBody>
          <a:bodyPr/>
          <a:lstStyle/>
          <a:p>
            <a:fld id="{17918391-D411-FE40-AAD7-861AE5233E0E}" type="slidenum">
              <a:rPr lang="en-US" smtClean="0">
                <a:solidFill>
                  <a:srgbClr val="0C377B">
                    <a:tint val="75000"/>
                  </a:srgbClr>
                </a:solidFill>
              </a:rPr>
              <a:pPr/>
              <a:t>24</a:t>
            </a:fld>
            <a:endParaRPr lang="en-US" dirty="0">
              <a:solidFill>
                <a:srgbClr val="0C377B">
                  <a:tint val="75000"/>
                </a:srgbClr>
              </a:solidFill>
            </a:endParaRPr>
          </a:p>
        </p:txBody>
      </p:sp>
    </p:spTree>
    <p:extLst>
      <p:ext uri="{BB962C8B-B14F-4D97-AF65-F5344CB8AC3E}">
        <p14:creationId xmlns:p14="http://schemas.microsoft.com/office/powerpoint/2010/main" val="929418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p:cNvGrpSpPr/>
          <p:nvPr/>
        </p:nvGrpSpPr>
        <p:grpSpPr>
          <a:xfrm>
            <a:off x="16446" y="1658144"/>
            <a:ext cx="8919484" cy="4428119"/>
            <a:chOff x="16446" y="1658144"/>
            <a:chExt cx="8919484" cy="4428119"/>
          </a:xfrm>
        </p:grpSpPr>
        <p:grpSp>
          <p:nvGrpSpPr>
            <p:cNvPr id="83" name="Group 82"/>
            <p:cNvGrpSpPr/>
            <p:nvPr/>
          </p:nvGrpSpPr>
          <p:grpSpPr>
            <a:xfrm>
              <a:off x="2051867" y="5434260"/>
              <a:ext cx="5301449" cy="652003"/>
              <a:chOff x="1318327" y="5316725"/>
              <a:chExt cx="5301449" cy="652003"/>
            </a:xfrm>
          </p:grpSpPr>
          <p:grpSp>
            <p:nvGrpSpPr>
              <p:cNvPr id="76" name="Group 75"/>
              <p:cNvGrpSpPr/>
              <p:nvPr/>
            </p:nvGrpSpPr>
            <p:grpSpPr>
              <a:xfrm>
                <a:off x="1318327" y="5316725"/>
                <a:ext cx="3325681" cy="646331"/>
                <a:chOff x="251520" y="188640"/>
                <a:chExt cx="3325681" cy="646331"/>
              </a:xfrm>
            </p:grpSpPr>
            <p:sp>
              <p:nvSpPr>
                <p:cNvPr id="77" name="TextBox 76"/>
                <p:cNvSpPr txBox="1"/>
                <p:nvPr/>
              </p:nvSpPr>
              <p:spPr>
                <a:xfrm>
                  <a:off x="467544" y="188640"/>
                  <a:ext cx="2172069" cy="646331"/>
                </a:xfrm>
                <a:prstGeom prst="rect">
                  <a:avLst/>
                </a:prstGeom>
                <a:noFill/>
              </p:spPr>
              <p:txBody>
                <a:bodyPr wrap="none" rtlCol="0">
                  <a:spAutoFit/>
                </a:bodyPr>
                <a:lstStyle/>
                <a:p>
                  <a:pPr fontAlgn="auto">
                    <a:spcBef>
                      <a:spcPts val="0"/>
                    </a:spcBef>
                    <a:spcAft>
                      <a:spcPts val="0"/>
                    </a:spcAft>
                  </a:pPr>
                  <a:r>
                    <a:rPr lang="en-US" sz="1800" dirty="0" smtClean="0">
                      <a:solidFill>
                        <a:srgbClr val="0C377B"/>
                      </a:solidFill>
                      <a:latin typeface="Arial"/>
                      <a:ea typeface="+mn-ea"/>
                      <a:cs typeface="+mn-cs"/>
                    </a:rPr>
                    <a:t>Physics</a:t>
                  </a:r>
                </a:p>
                <a:p>
                  <a:pPr fontAlgn="auto">
                    <a:spcBef>
                      <a:spcPts val="0"/>
                    </a:spcBef>
                    <a:spcAft>
                      <a:spcPts val="0"/>
                    </a:spcAft>
                  </a:pPr>
                  <a:r>
                    <a:rPr lang="en-US" sz="1800" dirty="0" smtClean="0">
                      <a:solidFill>
                        <a:srgbClr val="0C377B"/>
                      </a:solidFill>
                      <a:latin typeface="Arial"/>
                      <a:ea typeface="+mn-ea"/>
                      <a:cs typeface="+mn-cs"/>
                    </a:rPr>
                    <a:t>Beam commissioning</a:t>
                  </a:r>
                </a:p>
              </p:txBody>
            </p:sp>
            <p:sp>
              <p:nvSpPr>
                <p:cNvPr id="78" name="Rectangle 77"/>
                <p:cNvSpPr/>
                <p:nvPr/>
              </p:nvSpPr>
              <p:spPr>
                <a:xfrm>
                  <a:off x="251520" y="311448"/>
                  <a:ext cx="144016" cy="144016"/>
                </a:xfrm>
                <a:prstGeom prst="rect">
                  <a:avLst/>
                </a:prstGeom>
                <a:solidFill>
                  <a:srgbClr val="4BB3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79" name="Rectangle 78"/>
                <p:cNvSpPr/>
                <p:nvPr/>
              </p:nvSpPr>
              <p:spPr>
                <a:xfrm>
                  <a:off x="3433185" y="580430"/>
                  <a:ext cx="144016" cy="144016"/>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80" name="Rectangle 79"/>
                <p:cNvSpPr/>
                <p:nvPr/>
              </p:nvSpPr>
              <p:spPr>
                <a:xfrm>
                  <a:off x="3433185" y="311448"/>
                  <a:ext cx="144016" cy="144016"/>
                </a:xfrm>
                <a:prstGeom prst="rect">
                  <a:avLst/>
                </a:prstGeom>
                <a:solidFill>
                  <a:srgbClr val="0A2F6C">
                    <a:alpha val="96863"/>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81" name="Rectangle 80"/>
                <p:cNvSpPr/>
                <p:nvPr/>
              </p:nvSpPr>
              <p:spPr>
                <a:xfrm>
                  <a:off x="251520" y="580430"/>
                  <a:ext cx="144016" cy="144016"/>
                </a:xfrm>
                <a:prstGeom prst="rect">
                  <a:avLst/>
                </a:prstGeom>
                <a:solidFill>
                  <a:srgbClr val="4BB331">
                    <a:alpha val="5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grpSp>
          <p:sp>
            <p:nvSpPr>
              <p:cNvPr id="82" name="Rectangle 81"/>
              <p:cNvSpPr/>
              <p:nvPr/>
            </p:nvSpPr>
            <p:spPr>
              <a:xfrm>
                <a:off x="4644008" y="5322397"/>
                <a:ext cx="1975768" cy="646331"/>
              </a:xfrm>
              <a:prstGeom prst="rect">
                <a:avLst/>
              </a:prstGeom>
            </p:spPr>
            <p:txBody>
              <a:bodyPr wrap="square">
                <a:spAutoFit/>
              </a:bodyPr>
              <a:lstStyle/>
              <a:p>
                <a:pPr fontAlgn="auto">
                  <a:spcBef>
                    <a:spcPts val="0"/>
                  </a:spcBef>
                  <a:spcAft>
                    <a:spcPts val="0"/>
                  </a:spcAft>
                </a:pPr>
                <a:r>
                  <a:rPr lang="en-US" sz="1800" dirty="0" smtClean="0">
                    <a:solidFill>
                      <a:srgbClr val="0C377B"/>
                    </a:solidFill>
                    <a:latin typeface="Arial"/>
                    <a:ea typeface="+mn-ea"/>
                    <a:cs typeface="+mn-cs"/>
                  </a:rPr>
                  <a:t>Shutdown</a:t>
                </a:r>
              </a:p>
              <a:p>
                <a:pPr fontAlgn="auto">
                  <a:spcBef>
                    <a:spcPts val="0"/>
                  </a:spcBef>
                  <a:spcAft>
                    <a:spcPts val="0"/>
                  </a:spcAft>
                </a:pPr>
                <a:r>
                  <a:rPr lang="en-US" sz="1800" dirty="0" smtClean="0">
                    <a:solidFill>
                      <a:srgbClr val="0C377B"/>
                    </a:solidFill>
                    <a:latin typeface="Arial"/>
                    <a:ea typeface="+mn-ea"/>
                    <a:cs typeface="+mn-cs"/>
                  </a:rPr>
                  <a:t>Powering tests </a:t>
                </a:r>
                <a:endParaRPr lang="en-US" sz="1800" dirty="0">
                  <a:solidFill>
                    <a:srgbClr val="0C377B"/>
                  </a:solidFill>
                  <a:latin typeface="Arial"/>
                  <a:ea typeface="+mn-ea"/>
                  <a:cs typeface="+mn-cs"/>
                </a:endParaRPr>
              </a:p>
            </p:txBody>
          </p:sp>
        </p:grpSp>
        <p:sp>
          <p:nvSpPr>
            <p:cNvPr id="38" name="Rectangle 37"/>
            <p:cNvSpPr/>
            <p:nvPr/>
          </p:nvSpPr>
          <p:spPr>
            <a:xfrm>
              <a:off x="475374" y="2666256"/>
              <a:ext cx="4941548" cy="288032"/>
            </a:xfrm>
            <a:prstGeom prst="rect">
              <a:avLst/>
            </a:prstGeom>
            <a:solidFill>
              <a:srgbClr val="0A2F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 name="Rectangle 3"/>
            <p:cNvSpPr/>
            <p:nvPr/>
          </p:nvSpPr>
          <p:spPr>
            <a:xfrm>
              <a:off x="304478"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F</a:t>
              </a:r>
              <a:endParaRPr lang="en-US" sz="1800" dirty="0">
                <a:solidFill>
                  <a:srgbClr val="082554"/>
                </a:solidFill>
              </a:endParaRPr>
            </a:p>
          </p:txBody>
        </p:sp>
        <p:sp>
          <p:nvSpPr>
            <p:cNvPr id="5" name="Rectangle 4"/>
            <p:cNvSpPr/>
            <p:nvPr/>
          </p:nvSpPr>
          <p:spPr>
            <a:xfrm>
              <a:off x="625514"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M</a:t>
              </a:r>
              <a:endParaRPr lang="en-US" sz="1800" dirty="0">
                <a:solidFill>
                  <a:srgbClr val="082554"/>
                </a:solidFill>
              </a:endParaRPr>
            </a:p>
          </p:txBody>
        </p:sp>
        <p:sp>
          <p:nvSpPr>
            <p:cNvPr id="6" name="Rectangle 5"/>
            <p:cNvSpPr/>
            <p:nvPr/>
          </p:nvSpPr>
          <p:spPr>
            <a:xfrm>
              <a:off x="946550"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A</a:t>
              </a:r>
              <a:endParaRPr lang="en-US" sz="1800" dirty="0">
                <a:solidFill>
                  <a:srgbClr val="082554"/>
                </a:solidFill>
              </a:endParaRPr>
            </a:p>
          </p:txBody>
        </p:sp>
        <p:sp>
          <p:nvSpPr>
            <p:cNvPr id="7" name="Rectangle 6"/>
            <p:cNvSpPr/>
            <p:nvPr/>
          </p:nvSpPr>
          <p:spPr>
            <a:xfrm>
              <a:off x="1267586"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a:solidFill>
                    <a:srgbClr val="082554"/>
                  </a:solidFill>
                </a:rPr>
                <a:t>M</a:t>
              </a:r>
            </a:p>
          </p:txBody>
        </p:sp>
        <p:sp>
          <p:nvSpPr>
            <p:cNvPr id="8" name="Rectangle 7"/>
            <p:cNvSpPr/>
            <p:nvPr/>
          </p:nvSpPr>
          <p:spPr>
            <a:xfrm>
              <a:off x="1588622"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a:solidFill>
                    <a:srgbClr val="082554"/>
                  </a:solidFill>
                </a:rPr>
                <a:t>J</a:t>
              </a:r>
            </a:p>
          </p:txBody>
        </p:sp>
        <p:sp>
          <p:nvSpPr>
            <p:cNvPr id="9" name="Rectangle 8"/>
            <p:cNvSpPr/>
            <p:nvPr/>
          </p:nvSpPr>
          <p:spPr>
            <a:xfrm>
              <a:off x="1909658"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J</a:t>
              </a:r>
              <a:endParaRPr lang="en-US" sz="1800" dirty="0">
                <a:solidFill>
                  <a:srgbClr val="082554"/>
                </a:solidFill>
              </a:endParaRPr>
            </a:p>
          </p:txBody>
        </p:sp>
        <p:sp>
          <p:nvSpPr>
            <p:cNvPr id="10" name="Rectangle 9"/>
            <p:cNvSpPr/>
            <p:nvPr/>
          </p:nvSpPr>
          <p:spPr>
            <a:xfrm>
              <a:off x="2230694"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A</a:t>
              </a:r>
              <a:endParaRPr lang="en-US" sz="1800" dirty="0">
                <a:solidFill>
                  <a:srgbClr val="082554"/>
                </a:solidFill>
              </a:endParaRPr>
            </a:p>
          </p:txBody>
        </p:sp>
        <p:sp>
          <p:nvSpPr>
            <p:cNvPr id="11" name="Rectangle 10"/>
            <p:cNvSpPr/>
            <p:nvPr/>
          </p:nvSpPr>
          <p:spPr>
            <a:xfrm>
              <a:off x="2551730"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S</a:t>
              </a:r>
              <a:endParaRPr lang="en-US" sz="1800" dirty="0">
                <a:solidFill>
                  <a:srgbClr val="082554"/>
                </a:solidFill>
              </a:endParaRPr>
            </a:p>
          </p:txBody>
        </p:sp>
        <p:sp>
          <p:nvSpPr>
            <p:cNvPr id="12" name="Rectangle 11"/>
            <p:cNvSpPr/>
            <p:nvPr/>
          </p:nvSpPr>
          <p:spPr>
            <a:xfrm>
              <a:off x="2872766"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O</a:t>
              </a:r>
              <a:endParaRPr lang="en-US" sz="1800" dirty="0">
                <a:solidFill>
                  <a:srgbClr val="082554"/>
                </a:solidFill>
              </a:endParaRPr>
            </a:p>
          </p:txBody>
        </p:sp>
        <p:sp>
          <p:nvSpPr>
            <p:cNvPr id="13" name="Rectangle 12"/>
            <p:cNvSpPr/>
            <p:nvPr/>
          </p:nvSpPr>
          <p:spPr>
            <a:xfrm>
              <a:off x="3193802"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N</a:t>
              </a:r>
              <a:endParaRPr lang="en-US" sz="1800" dirty="0">
                <a:solidFill>
                  <a:srgbClr val="082554"/>
                </a:solidFill>
              </a:endParaRPr>
            </a:p>
          </p:txBody>
        </p:sp>
        <p:sp>
          <p:nvSpPr>
            <p:cNvPr id="14" name="Rectangle 13"/>
            <p:cNvSpPr/>
            <p:nvPr/>
          </p:nvSpPr>
          <p:spPr>
            <a:xfrm>
              <a:off x="3514838"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D</a:t>
              </a:r>
              <a:endParaRPr lang="en-US" sz="1800" dirty="0">
                <a:solidFill>
                  <a:srgbClr val="082554"/>
                </a:solidFill>
              </a:endParaRPr>
            </a:p>
          </p:txBody>
        </p:sp>
        <p:sp>
          <p:nvSpPr>
            <p:cNvPr id="15" name="Rectangle 14"/>
            <p:cNvSpPr/>
            <p:nvPr/>
          </p:nvSpPr>
          <p:spPr>
            <a:xfrm>
              <a:off x="3835874"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J</a:t>
              </a:r>
              <a:endParaRPr lang="en-US" sz="1800" dirty="0">
                <a:solidFill>
                  <a:srgbClr val="082554"/>
                </a:solidFill>
              </a:endParaRPr>
            </a:p>
          </p:txBody>
        </p:sp>
        <p:sp>
          <p:nvSpPr>
            <p:cNvPr id="16" name="Rectangle 15"/>
            <p:cNvSpPr/>
            <p:nvPr/>
          </p:nvSpPr>
          <p:spPr>
            <a:xfrm>
              <a:off x="4156910"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F</a:t>
              </a:r>
              <a:endParaRPr lang="en-US" sz="1800" dirty="0">
                <a:solidFill>
                  <a:srgbClr val="082554"/>
                </a:solidFill>
              </a:endParaRPr>
            </a:p>
          </p:txBody>
        </p:sp>
        <p:sp>
          <p:nvSpPr>
            <p:cNvPr id="17" name="Rectangle 16"/>
            <p:cNvSpPr/>
            <p:nvPr/>
          </p:nvSpPr>
          <p:spPr>
            <a:xfrm>
              <a:off x="7688306"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a:solidFill>
                    <a:srgbClr val="082554"/>
                  </a:solidFill>
                </a:rPr>
                <a:t>J</a:t>
              </a:r>
            </a:p>
          </p:txBody>
        </p:sp>
        <p:sp>
          <p:nvSpPr>
            <p:cNvPr id="18" name="Rectangle 17"/>
            <p:cNvSpPr/>
            <p:nvPr/>
          </p:nvSpPr>
          <p:spPr>
            <a:xfrm>
              <a:off x="8009334"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F</a:t>
              </a:r>
              <a:endParaRPr lang="en-US" sz="1800" dirty="0">
                <a:solidFill>
                  <a:srgbClr val="082554"/>
                </a:solidFill>
              </a:endParaRPr>
            </a:p>
          </p:txBody>
        </p:sp>
        <p:sp>
          <p:nvSpPr>
            <p:cNvPr id="19" name="Rectangle 18"/>
            <p:cNvSpPr/>
            <p:nvPr/>
          </p:nvSpPr>
          <p:spPr>
            <a:xfrm>
              <a:off x="4477946"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M</a:t>
              </a:r>
              <a:endParaRPr lang="en-US" sz="1800" dirty="0">
                <a:solidFill>
                  <a:srgbClr val="082554"/>
                </a:solidFill>
              </a:endParaRPr>
            </a:p>
          </p:txBody>
        </p:sp>
        <p:sp>
          <p:nvSpPr>
            <p:cNvPr id="20" name="Rectangle 19"/>
            <p:cNvSpPr/>
            <p:nvPr/>
          </p:nvSpPr>
          <p:spPr>
            <a:xfrm>
              <a:off x="4798982"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A</a:t>
              </a:r>
              <a:endParaRPr lang="en-US" sz="1800" dirty="0">
                <a:solidFill>
                  <a:srgbClr val="082554"/>
                </a:solidFill>
              </a:endParaRPr>
            </a:p>
          </p:txBody>
        </p:sp>
        <p:sp>
          <p:nvSpPr>
            <p:cNvPr id="21" name="Rectangle 20"/>
            <p:cNvSpPr/>
            <p:nvPr/>
          </p:nvSpPr>
          <p:spPr>
            <a:xfrm>
              <a:off x="5120018"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a:solidFill>
                    <a:srgbClr val="082554"/>
                  </a:solidFill>
                </a:rPr>
                <a:t>M</a:t>
              </a:r>
            </a:p>
          </p:txBody>
        </p:sp>
        <p:sp>
          <p:nvSpPr>
            <p:cNvPr id="22" name="Rectangle 21"/>
            <p:cNvSpPr/>
            <p:nvPr/>
          </p:nvSpPr>
          <p:spPr>
            <a:xfrm>
              <a:off x="5441054"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a:solidFill>
                    <a:srgbClr val="082554"/>
                  </a:solidFill>
                </a:rPr>
                <a:t>J</a:t>
              </a:r>
            </a:p>
          </p:txBody>
        </p:sp>
        <p:sp>
          <p:nvSpPr>
            <p:cNvPr id="23" name="Rectangle 22"/>
            <p:cNvSpPr/>
            <p:nvPr/>
          </p:nvSpPr>
          <p:spPr>
            <a:xfrm>
              <a:off x="5762090"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J</a:t>
              </a:r>
              <a:endParaRPr lang="en-US" sz="1800" dirty="0">
                <a:solidFill>
                  <a:srgbClr val="082554"/>
                </a:solidFill>
              </a:endParaRPr>
            </a:p>
          </p:txBody>
        </p:sp>
        <p:sp>
          <p:nvSpPr>
            <p:cNvPr id="24" name="Rectangle 23"/>
            <p:cNvSpPr/>
            <p:nvPr/>
          </p:nvSpPr>
          <p:spPr>
            <a:xfrm>
              <a:off x="6083126"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A</a:t>
              </a:r>
              <a:endParaRPr lang="en-US" sz="1800" dirty="0">
                <a:solidFill>
                  <a:srgbClr val="082554"/>
                </a:solidFill>
              </a:endParaRPr>
            </a:p>
          </p:txBody>
        </p:sp>
        <p:sp>
          <p:nvSpPr>
            <p:cNvPr id="25" name="Rectangle 24"/>
            <p:cNvSpPr/>
            <p:nvPr/>
          </p:nvSpPr>
          <p:spPr>
            <a:xfrm>
              <a:off x="6404162"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S</a:t>
              </a:r>
              <a:endParaRPr lang="en-US" sz="1800" dirty="0">
                <a:solidFill>
                  <a:srgbClr val="082554"/>
                </a:solidFill>
              </a:endParaRPr>
            </a:p>
          </p:txBody>
        </p:sp>
        <p:sp>
          <p:nvSpPr>
            <p:cNvPr id="26" name="Rectangle 25"/>
            <p:cNvSpPr/>
            <p:nvPr/>
          </p:nvSpPr>
          <p:spPr>
            <a:xfrm>
              <a:off x="6725198"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O</a:t>
              </a:r>
              <a:endParaRPr lang="en-US" sz="1800" dirty="0">
                <a:solidFill>
                  <a:srgbClr val="082554"/>
                </a:solidFill>
              </a:endParaRPr>
            </a:p>
          </p:txBody>
        </p:sp>
        <p:sp>
          <p:nvSpPr>
            <p:cNvPr id="27" name="Rectangle 26"/>
            <p:cNvSpPr/>
            <p:nvPr/>
          </p:nvSpPr>
          <p:spPr>
            <a:xfrm>
              <a:off x="7046234"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N</a:t>
              </a:r>
              <a:endParaRPr lang="en-US" sz="1800" dirty="0">
                <a:solidFill>
                  <a:srgbClr val="082554"/>
                </a:solidFill>
              </a:endParaRPr>
            </a:p>
          </p:txBody>
        </p:sp>
        <p:sp>
          <p:nvSpPr>
            <p:cNvPr id="28" name="Rectangle 27"/>
            <p:cNvSpPr/>
            <p:nvPr/>
          </p:nvSpPr>
          <p:spPr>
            <a:xfrm>
              <a:off x="7367270"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D</a:t>
              </a:r>
              <a:endParaRPr lang="en-US" sz="1800" dirty="0">
                <a:solidFill>
                  <a:srgbClr val="082554"/>
                </a:solidFill>
              </a:endParaRPr>
            </a:p>
          </p:txBody>
        </p:sp>
        <p:sp>
          <p:nvSpPr>
            <p:cNvPr id="29" name="TextBox 28"/>
            <p:cNvSpPr txBox="1"/>
            <p:nvPr/>
          </p:nvSpPr>
          <p:spPr>
            <a:xfrm>
              <a:off x="16446" y="1658144"/>
              <a:ext cx="652743" cy="369332"/>
            </a:xfrm>
            <a:prstGeom prst="rect">
              <a:avLst/>
            </a:prstGeom>
            <a:noFill/>
          </p:spPr>
          <p:txBody>
            <a:bodyPr wrap="none" rtlCol="0">
              <a:spAutoFit/>
            </a:bodyPr>
            <a:lstStyle/>
            <a:p>
              <a:pPr fontAlgn="auto">
                <a:spcBef>
                  <a:spcPts val="0"/>
                </a:spcBef>
                <a:spcAft>
                  <a:spcPts val="0"/>
                </a:spcAft>
              </a:pPr>
              <a:r>
                <a:rPr lang="en-US" sz="1800" dirty="0" smtClean="0">
                  <a:solidFill>
                    <a:srgbClr val="082554"/>
                  </a:solidFill>
                  <a:latin typeface="Arial"/>
                  <a:ea typeface="+mn-ea"/>
                  <a:cs typeface="+mn-cs"/>
                </a:rPr>
                <a:t>2013</a:t>
              </a:r>
              <a:endParaRPr lang="en-US" sz="1800" dirty="0">
                <a:solidFill>
                  <a:srgbClr val="082554"/>
                </a:solidFill>
                <a:latin typeface="Arial"/>
                <a:ea typeface="+mn-ea"/>
                <a:cs typeface="+mn-cs"/>
              </a:endParaRPr>
            </a:p>
          </p:txBody>
        </p:sp>
        <p:sp>
          <p:nvSpPr>
            <p:cNvPr id="30" name="TextBox 29"/>
            <p:cNvSpPr txBox="1"/>
            <p:nvPr/>
          </p:nvSpPr>
          <p:spPr>
            <a:xfrm>
              <a:off x="3832870" y="1730152"/>
              <a:ext cx="652743" cy="369332"/>
            </a:xfrm>
            <a:prstGeom prst="rect">
              <a:avLst/>
            </a:prstGeom>
            <a:noFill/>
          </p:spPr>
          <p:txBody>
            <a:bodyPr wrap="none" rtlCol="0">
              <a:spAutoFit/>
            </a:bodyPr>
            <a:lstStyle/>
            <a:p>
              <a:pPr fontAlgn="auto">
                <a:spcBef>
                  <a:spcPts val="0"/>
                </a:spcBef>
                <a:spcAft>
                  <a:spcPts val="0"/>
                </a:spcAft>
              </a:pPr>
              <a:r>
                <a:rPr lang="en-US" sz="1800" dirty="0" smtClean="0">
                  <a:solidFill>
                    <a:srgbClr val="082554"/>
                  </a:solidFill>
                  <a:latin typeface="Arial"/>
                  <a:ea typeface="+mn-ea"/>
                  <a:cs typeface="+mn-cs"/>
                </a:rPr>
                <a:t>2014</a:t>
              </a:r>
              <a:endParaRPr lang="en-US" sz="1800" dirty="0">
                <a:solidFill>
                  <a:srgbClr val="082554"/>
                </a:solidFill>
                <a:latin typeface="Arial"/>
                <a:ea typeface="+mn-ea"/>
                <a:cs typeface="+mn-cs"/>
              </a:endParaRPr>
            </a:p>
          </p:txBody>
        </p:sp>
        <p:sp>
          <p:nvSpPr>
            <p:cNvPr id="31" name="TextBox 30"/>
            <p:cNvSpPr txBox="1"/>
            <p:nvPr/>
          </p:nvSpPr>
          <p:spPr>
            <a:xfrm>
              <a:off x="7649294" y="1730152"/>
              <a:ext cx="652743" cy="369332"/>
            </a:xfrm>
            <a:prstGeom prst="rect">
              <a:avLst/>
            </a:prstGeom>
            <a:noFill/>
          </p:spPr>
          <p:txBody>
            <a:bodyPr wrap="none" rtlCol="0">
              <a:spAutoFit/>
            </a:bodyPr>
            <a:lstStyle/>
            <a:p>
              <a:pPr fontAlgn="auto">
                <a:spcBef>
                  <a:spcPts val="0"/>
                </a:spcBef>
                <a:spcAft>
                  <a:spcPts val="0"/>
                </a:spcAft>
              </a:pPr>
              <a:r>
                <a:rPr lang="en-US" sz="1800" dirty="0" smtClean="0">
                  <a:solidFill>
                    <a:srgbClr val="082554"/>
                  </a:solidFill>
                  <a:latin typeface="Arial"/>
                  <a:ea typeface="+mn-ea"/>
                  <a:cs typeface="+mn-cs"/>
                </a:rPr>
                <a:t>2015</a:t>
              </a:r>
              <a:endParaRPr lang="en-US" sz="1800" dirty="0">
                <a:solidFill>
                  <a:srgbClr val="082554"/>
                </a:solidFill>
                <a:latin typeface="Arial"/>
                <a:ea typeface="+mn-ea"/>
                <a:cs typeface="+mn-cs"/>
              </a:endParaRPr>
            </a:p>
          </p:txBody>
        </p:sp>
        <p:cxnSp>
          <p:nvCxnSpPr>
            <p:cNvPr id="32" name="Straight Connector 31"/>
            <p:cNvCxnSpPr/>
            <p:nvPr/>
          </p:nvCxnSpPr>
          <p:spPr>
            <a:xfrm>
              <a:off x="3832870" y="1730152"/>
              <a:ext cx="0" cy="288032"/>
            </a:xfrm>
            <a:prstGeom prst="line">
              <a:avLst/>
            </a:prstGeom>
            <a:ln w="19050">
              <a:solidFill>
                <a:srgbClr val="0A2F6C"/>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cxnSp>
          <p:nvCxnSpPr>
            <p:cNvPr id="33" name="Straight Connector 32"/>
            <p:cNvCxnSpPr/>
            <p:nvPr/>
          </p:nvCxnSpPr>
          <p:spPr>
            <a:xfrm>
              <a:off x="7649294" y="1730152"/>
              <a:ext cx="0" cy="288032"/>
            </a:xfrm>
            <a:prstGeom prst="line">
              <a:avLst/>
            </a:prstGeom>
            <a:ln w="19050">
              <a:solidFill>
                <a:srgbClr val="0A2F6C"/>
              </a:solidFill>
            </a:ln>
            <a:effectLst>
              <a:outerShdw blurRad="50800" dist="38100" dir="2700000" algn="tl" rotWithShape="0">
                <a:prstClr val="black">
                  <a:alpha val="40000"/>
                </a:prstClr>
              </a:outerShdw>
            </a:effectLst>
          </p:spPr>
          <p:style>
            <a:lnRef idx="2">
              <a:schemeClr val="dk1"/>
            </a:lnRef>
            <a:fillRef idx="0">
              <a:schemeClr val="dk1"/>
            </a:fillRef>
            <a:effectRef idx="1">
              <a:schemeClr val="dk1"/>
            </a:effectRef>
            <a:fontRef idx="minor">
              <a:schemeClr val="tx1"/>
            </a:fontRef>
          </p:style>
        </p:cxnSp>
        <p:sp>
          <p:nvSpPr>
            <p:cNvPr id="34" name="Rectangle 33"/>
            <p:cNvSpPr/>
            <p:nvPr/>
          </p:nvSpPr>
          <p:spPr>
            <a:xfrm>
              <a:off x="8326862"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M</a:t>
              </a:r>
              <a:endParaRPr lang="en-US" sz="1800" dirty="0">
                <a:solidFill>
                  <a:srgbClr val="082554"/>
                </a:solidFill>
              </a:endParaRPr>
            </a:p>
          </p:txBody>
        </p:sp>
        <p:sp>
          <p:nvSpPr>
            <p:cNvPr id="35" name="Rectangle 34"/>
            <p:cNvSpPr/>
            <p:nvPr/>
          </p:nvSpPr>
          <p:spPr>
            <a:xfrm>
              <a:off x="8647898" y="2090192"/>
              <a:ext cx="288032" cy="360040"/>
            </a:xfrm>
            <a:prstGeom prst="rect">
              <a:avLst/>
            </a:prstGeom>
            <a:ln w="3175">
              <a:solidFill>
                <a:srgbClr val="0A2F6C"/>
              </a:solidFill>
            </a:ln>
          </p:spPr>
          <p:style>
            <a:lnRef idx="2">
              <a:schemeClr val="dk1"/>
            </a:lnRef>
            <a:fillRef idx="1">
              <a:schemeClr val="lt1"/>
            </a:fillRef>
            <a:effectRef idx="0">
              <a:schemeClr val="dk1"/>
            </a:effectRef>
            <a:fontRef idx="minor">
              <a:schemeClr val="dk1"/>
            </a:fontRef>
          </p:style>
          <p:txBody>
            <a:bodyPr rtlCol="0" anchor="ctr"/>
            <a:lstStyle/>
            <a:p>
              <a:pPr algn="ctr" fontAlgn="auto">
                <a:spcBef>
                  <a:spcPts val="0"/>
                </a:spcBef>
                <a:spcAft>
                  <a:spcPts val="0"/>
                </a:spcAft>
              </a:pPr>
              <a:r>
                <a:rPr lang="en-US" sz="1800" dirty="0" smtClean="0">
                  <a:solidFill>
                    <a:srgbClr val="082554"/>
                  </a:solidFill>
                </a:rPr>
                <a:t>A</a:t>
              </a:r>
              <a:endParaRPr lang="en-US" sz="1800" dirty="0">
                <a:solidFill>
                  <a:srgbClr val="082554"/>
                </a:solidFill>
              </a:endParaRPr>
            </a:p>
          </p:txBody>
        </p:sp>
        <p:sp>
          <p:nvSpPr>
            <p:cNvPr id="37" name="Right Triangle 36"/>
            <p:cNvSpPr/>
            <p:nvPr/>
          </p:nvSpPr>
          <p:spPr>
            <a:xfrm>
              <a:off x="475374" y="2666256"/>
              <a:ext cx="117012" cy="288032"/>
            </a:xfrm>
            <a:prstGeom prst="rtTriangl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39" name="Rectangle 38"/>
            <p:cNvSpPr/>
            <p:nvPr/>
          </p:nvSpPr>
          <p:spPr>
            <a:xfrm>
              <a:off x="5416922" y="2666256"/>
              <a:ext cx="1656184" cy="288032"/>
            </a:xfrm>
            <a:prstGeom prst="rect">
              <a:avLst/>
            </a:prstGeom>
            <a:solidFill>
              <a:srgbClr val="0A2F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0" name="Rectangle 39"/>
            <p:cNvSpPr/>
            <p:nvPr/>
          </p:nvSpPr>
          <p:spPr>
            <a:xfrm>
              <a:off x="7073106" y="2666256"/>
              <a:ext cx="603068" cy="288032"/>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1" name="Right Triangle 40"/>
            <p:cNvSpPr/>
            <p:nvPr/>
          </p:nvSpPr>
          <p:spPr>
            <a:xfrm flipH="1" flipV="1">
              <a:off x="5416922" y="2666256"/>
              <a:ext cx="1656184" cy="288032"/>
            </a:xfrm>
            <a:prstGeom prst="rtTriangl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2" name="Rectangle 41"/>
            <p:cNvSpPr/>
            <p:nvPr/>
          </p:nvSpPr>
          <p:spPr>
            <a:xfrm>
              <a:off x="7676174" y="2666256"/>
              <a:ext cx="936104" cy="288032"/>
            </a:xfrm>
            <a:prstGeom prst="rect">
              <a:avLst/>
            </a:prstGeom>
            <a:solidFill>
              <a:srgbClr val="4BB331">
                <a:alpha val="5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3" name="Rectangle 42"/>
            <p:cNvSpPr/>
            <p:nvPr/>
          </p:nvSpPr>
          <p:spPr>
            <a:xfrm>
              <a:off x="8612278" y="2666256"/>
              <a:ext cx="323528" cy="288032"/>
            </a:xfrm>
            <a:prstGeom prst="rect">
              <a:avLst/>
            </a:prstGeom>
            <a:solidFill>
              <a:srgbClr val="4BB3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4" name="Rectangle 43"/>
            <p:cNvSpPr/>
            <p:nvPr/>
          </p:nvSpPr>
          <p:spPr>
            <a:xfrm>
              <a:off x="259350" y="2666256"/>
              <a:ext cx="172790" cy="288032"/>
            </a:xfrm>
            <a:prstGeom prst="rect">
              <a:avLst/>
            </a:prstGeom>
            <a:solidFill>
              <a:srgbClr val="4BB3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6" name="Rectangle 45"/>
            <p:cNvSpPr/>
            <p:nvPr/>
          </p:nvSpPr>
          <p:spPr>
            <a:xfrm>
              <a:off x="403366" y="3170312"/>
              <a:ext cx="360164" cy="288032"/>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7" name="Rectangle 46"/>
            <p:cNvSpPr/>
            <p:nvPr/>
          </p:nvSpPr>
          <p:spPr>
            <a:xfrm>
              <a:off x="763530" y="3170312"/>
              <a:ext cx="4824536" cy="288032"/>
            </a:xfrm>
            <a:prstGeom prst="rect">
              <a:avLst/>
            </a:prstGeom>
            <a:solidFill>
              <a:srgbClr val="0A2F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8" name="Rectangle 47"/>
            <p:cNvSpPr/>
            <p:nvPr/>
          </p:nvSpPr>
          <p:spPr>
            <a:xfrm>
              <a:off x="5588066" y="3170312"/>
              <a:ext cx="792088" cy="288032"/>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49" name="Rectangle 48"/>
            <p:cNvSpPr/>
            <p:nvPr/>
          </p:nvSpPr>
          <p:spPr>
            <a:xfrm>
              <a:off x="6380154" y="3170312"/>
              <a:ext cx="504056" cy="288032"/>
            </a:xfrm>
            <a:prstGeom prst="rect">
              <a:avLst/>
            </a:prstGeom>
            <a:solidFill>
              <a:srgbClr val="4BB331">
                <a:alpha val="5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50" name="Rectangle 49"/>
            <p:cNvSpPr/>
            <p:nvPr/>
          </p:nvSpPr>
          <p:spPr>
            <a:xfrm>
              <a:off x="6884210" y="3170312"/>
              <a:ext cx="2051596" cy="288032"/>
            </a:xfrm>
            <a:prstGeom prst="rect">
              <a:avLst/>
            </a:prstGeom>
            <a:solidFill>
              <a:srgbClr val="4BB3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51" name="Rectangle 50"/>
            <p:cNvSpPr/>
            <p:nvPr/>
          </p:nvSpPr>
          <p:spPr>
            <a:xfrm>
              <a:off x="259350" y="3170312"/>
              <a:ext cx="172790" cy="288032"/>
            </a:xfrm>
            <a:prstGeom prst="rect">
              <a:avLst/>
            </a:prstGeom>
            <a:solidFill>
              <a:srgbClr val="4BB3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53" name="Rectangle 52"/>
            <p:cNvSpPr/>
            <p:nvPr/>
          </p:nvSpPr>
          <p:spPr>
            <a:xfrm>
              <a:off x="403366" y="3674368"/>
              <a:ext cx="288156" cy="288032"/>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54" name="Rectangle 53"/>
            <p:cNvSpPr/>
            <p:nvPr/>
          </p:nvSpPr>
          <p:spPr>
            <a:xfrm>
              <a:off x="691522" y="3674368"/>
              <a:ext cx="4461048" cy="288032"/>
            </a:xfrm>
            <a:prstGeom prst="rect">
              <a:avLst/>
            </a:prstGeom>
            <a:solidFill>
              <a:srgbClr val="0A2F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55" name="Rectangle 54"/>
            <p:cNvSpPr/>
            <p:nvPr/>
          </p:nvSpPr>
          <p:spPr>
            <a:xfrm>
              <a:off x="5152570" y="3674368"/>
              <a:ext cx="288032" cy="288032"/>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56" name="Rectangle 55"/>
            <p:cNvSpPr/>
            <p:nvPr/>
          </p:nvSpPr>
          <p:spPr>
            <a:xfrm>
              <a:off x="5440602" y="3674368"/>
              <a:ext cx="504056" cy="288032"/>
            </a:xfrm>
            <a:prstGeom prst="rect">
              <a:avLst/>
            </a:prstGeom>
            <a:solidFill>
              <a:srgbClr val="4BB331">
                <a:alpha val="5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57" name="Rectangle 56"/>
            <p:cNvSpPr/>
            <p:nvPr/>
          </p:nvSpPr>
          <p:spPr>
            <a:xfrm>
              <a:off x="5944658" y="3674368"/>
              <a:ext cx="2991148" cy="288032"/>
            </a:xfrm>
            <a:prstGeom prst="rect">
              <a:avLst/>
            </a:prstGeom>
            <a:solidFill>
              <a:srgbClr val="4BB3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58" name="Rectangle 57"/>
            <p:cNvSpPr/>
            <p:nvPr/>
          </p:nvSpPr>
          <p:spPr>
            <a:xfrm>
              <a:off x="259350" y="3674368"/>
              <a:ext cx="172790" cy="288032"/>
            </a:xfrm>
            <a:prstGeom prst="rect">
              <a:avLst/>
            </a:prstGeom>
            <a:solidFill>
              <a:srgbClr val="4BB3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60" name="Rectangle 59"/>
            <p:cNvSpPr/>
            <p:nvPr/>
          </p:nvSpPr>
          <p:spPr>
            <a:xfrm>
              <a:off x="403366" y="4178424"/>
              <a:ext cx="144016" cy="288032"/>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61" name="Rectangle 60"/>
            <p:cNvSpPr/>
            <p:nvPr/>
          </p:nvSpPr>
          <p:spPr>
            <a:xfrm>
              <a:off x="547383" y="4178424"/>
              <a:ext cx="4246636" cy="288032"/>
            </a:xfrm>
            <a:prstGeom prst="rect">
              <a:avLst/>
            </a:prstGeom>
            <a:solidFill>
              <a:srgbClr val="0A2F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62" name="Rectangle 61"/>
            <p:cNvSpPr/>
            <p:nvPr/>
          </p:nvSpPr>
          <p:spPr>
            <a:xfrm>
              <a:off x="4790322" y="4178424"/>
              <a:ext cx="437579" cy="288032"/>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63" name="Rectangle 62"/>
            <p:cNvSpPr/>
            <p:nvPr/>
          </p:nvSpPr>
          <p:spPr>
            <a:xfrm>
              <a:off x="5225819" y="4178424"/>
              <a:ext cx="362123" cy="288032"/>
            </a:xfrm>
            <a:prstGeom prst="rect">
              <a:avLst/>
            </a:prstGeom>
            <a:solidFill>
              <a:srgbClr val="4BB331">
                <a:alpha val="52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64" name="Rectangle 63"/>
            <p:cNvSpPr/>
            <p:nvPr/>
          </p:nvSpPr>
          <p:spPr>
            <a:xfrm>
              <a:off x="5587942" y="4178424"/>
              <a:ext cx="3347864" cy="288032"/>
            </a:xfrm>
            <a:prstGeom prst="rect">
              <a:avLst/>
            </a:prstGeom>
            <a:solidFill>
              <a:srgbClr val="4BB3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65" name="Rectangle 64"/>
            <p:cNvSpPr/>
            <p:nvPr/>
          </p:nvSpPr>
          <p:spPr>
            <a:xfrm>
              <a:off x="259350" y="4178424"/>
              <a:ext cx="172790" cy="288032"/>
            </a:xfrm>
            <a:prstGeom prst="rect">
              <a:avLst/>
            </a:prstGeom>
            <a:solidFill>
              <a:srgbClr val="4BB33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sp>
          <p:nvSpPr>
            <p:cNvPr id="66" name="TextBox 65"/>
            <p:cNvSpPr txBox="1"/>
            <p:nvPr/>
          </p:nvSpPr>
          <p:spPr>
            <a:xfrm>
              <a:off x="2273193" y="2630776"/>
              <a:ext cx="659067" cy="369332"/>
            </a:xfrm>
            <a:prstGeom prst="rect">
              <a:avLst/>
            </a:prstGeom>
            <a:noFill/>
          </p:spPr>
          <p:txBody>
            <a:bodyPr wrap="none" rtlCol="0">
              <a:spAutoFit/>
            </a:bodyPr>
            <a:lstStyle/>
            <a:p>
              <a:pPr fontAlgn="auto">
                <a:spcBef>
                  <a:spcPts val="0"/>
                </a:spcBef>
                <a:spcAft>
                  <a:spcPts val="0"/>
                </a:spcAft>
              </a:pPr>
              <a:r>
                <a:rPr lang="en-US" sz="1800" b="1" dirty="0" smtClean="0">
                  <a:ln w="12700">
                    <a:solidFill>
                      <a:srgbClr val="0C377B">
                        <a:satMod val="155000"/>
                        <a:alpha val="66000"/>
                      </a:srgbClr>
                    </a:solidFill>
                    <a:prstDash val="solid"/>
                  </a:ln>
                  <a:solidFill>
                    <a:srgbClr val="F8F8F8">
                      <a:tint val="85000"/>
                      <a:satMod val="155000"/>
                    </a:srgbClr>
                  </a:solidFill>
                  <a:effectLst>
                    <a:outerShdw blurRad="41275" dist="20320" dir="1800000" algn="tl" rotWithShape="0">
                      <a:srgbClr val="000000">
                        <a:alpha val="40000"/>
                      </a:srgbClr>
                    </a:outerShdw>
                  </a:effectLst>
                  <a:latin typeface="Arial"/>
                  <a:ea typeface="+mn-ea"/>
                  <a:cs typeface="+mn-cs"/>
                </a:rPr>
                <a:t>LHC</a:t>
              </a:r>
              <a:endParaRPr lang="en-US" sz="1800" b="1" dirty="0">
                <a:ln w="12700">
                  <a:solidFill>
                    <a:srgbClr val="0C377B">
                      <a:satMod val="155000"/>
                      <a:alpha val="66000"/>
                    </a:srgbClr>
                  </a:solidFill>
                  <a:prstDash val="solid"/>
                </a:ln>
                <a:solidFill>
                  <a:srgbClr val="F8F8F8">
                    <a:tint val="85000"/>
                    <a:satMod val="155000"/>
                  </a:srgbClr>
                </a:solidFill>
                <a:effectLst>
                  <a:outerShdw blurRad="41275" dist="20320" dir="1800000" algn="tl" rotWithShape="0">
                    <a:srgbClr val="000000">
                      <a:alpha val="40000"/>
                    </a:srgbClr>
                  </a:outerShdw>
                </a:effectLst>
                <a:latin typeface="Arial"/>
                <a:ea typeface="+mn-ea"/>
                <a:cs typeface="+mn-cs"/>
              </a:endParaRPr>
            </a:p>
          </p:txBody>
        </p:sp>
        <p:sp>
          <p:nvSpPr>
            <p:cNvPr id="67" name="TextBox 66"/>
            <p:cNvSpPr txBox="1"/>
            <p:nvPr/>
          </p:nvSpPr>
          <p:spPr>
            <a:xfrm>
              <a:off x="2273193" y="3134832"/>
              <a:ext cx="646556" cy="369332"/>
            </a:xfrm>
            <a:prstGeom prst="rect">
              <a:avLst/>
            </a:prstGeom>
            <a:noFill/>
          </p:spPr>
          <p:txBody>
            <a:bodyPr wrap="none" rtlCol="0">
              <a:spAutoFit/>
            </a:bodyPr>
            <a:lstStyle/>
            <a:p>
              <a:pPr fontAlgn="auto">
                <a:spcBef>
                  <a:spcPts val="0"/>
                </a:spcBef>
                <a:spcAft>
                  <a:spcPts val="0"/>
                </a:spcAft>
              </a:pPr>
              <a:r>
                <a:rPr lang="en-US" sz="1800" b="1" dirty="0" smtClean="0">
                  <a:ln w="12700">
                    <a:solidFill>
                      <a:srgbClr val="0C377B">
                        <a:satMod val="155000"/>
                        <a:alpha val="66000"/>
                      </a:srgbClr>
                    </a:solidFill>
                    <a:prstDash val="solid"/>
                  </a:ln>
                  <a:solidFill>
                    <a:srgbClr val="F8F8F8">
                      <a:tint val="85000"/>
                      <a:satMod val="155000"/>
                    </a:srgbClr>
                  </a:solidFill>
                  <a:effectLst>
                    <a:outerShdw blurRad="41275" dist="20320" dir="1800000" algn="tl" rotWithShape="0">
                      <a:srgbClr val="000000">
                        <a:alpha val="40000"/>
                      </a:srgbClr>
                    </a:outerShdw>
                  </a:effectLst>
                  <a:latin typeface="Arial"/>
                  <a:ea typeface="+mn-ea"/>
                  <a:cs typeface="+mn-cs"/>
                </a:rPr>
                <a:t>SPS</a:t>
              </a:r>
              <a:endParaRPr lang="en-US" sz="1800" b="1" dirty="0">
                <a:ln w="12700">
                  <a:solidFill>
                    <a:srgbClr val="0C377B">
                      <a:satMod val="155000"/>
                      <a:alpha val="66000"/>
                    </a:srgbClr>
                  </a:solidFill>
                  <a:prstDash val="solid"/>
                </a:ln>
                <a:solidFill>
                  <a:srgbClr val="F8F8F8">
                    <a:tint val="85000"/>
                    <a:satMod val="155000"/>
                  </a:srgbClr>
                </a:solidFill>
                <a:effectLst>
                  <a:outerShdw blurRad="41275" dist="20320" dir="1800000" algn="tl" rotWithShape="0">
                    <a:srgbClr val="000000">
                      <a:alpha val="40000"/>
                    </a:srgbClr>
                  </a:outerShdw>
                </a:effectLst>
                <a:latin typeface="Arial"/>
                <a:ea typeface="+mn-ea"/>
                <a:cs typeface="+mn-cs"/>
              </a:endParaRPr>
            </a:p>
          </p:txBody>
        </p:sp>
        <p:sp>
          <p:nvSpPr>
            <p:cNvPr id="68" name="TextBox 67"/>
            <p:cNvSpPr txBox="1"/>
            <p:nvPr/>
          </p:nvSpPr>
          <p:spPr>
            <a:xfrm>
              <a:off x="2273193" y="3638888"/>
              <a:ext cx="492593" cy="369332"/>
            </a:xfrm>
            <a:prstGeom prst="rect">
              <a:avLst/>
            </a:prstGeom>
            <a:noFill/>
          </p:spPr>
          <p:txBody>
            <a:bodyPr wrap="none" rtlCol="0">
              <a:spAutoFit/>
            </a:bodyPr>
            <a:lstStyle/>
            <a:p>
              <a:pPr fontAlgn="auto">
                <a:spcBef>
                  <a:spcPts val="0"/>
                </a:spcBef>
                <a:spcAft>
                  <a:spcPts val="0"/>
                </a:spcAft>
              </a:pPr>
              <a:r>
                <a:rPr lang="en-US" sz="1800" b="1" dirty="0" smtClean="0">
                  <a:ln w="12700">
                    <a:solidFill>
                      <a:srgbClr val="0C377B">
                        <a:satMod val="155000"/>
                        <a:alpha val="66000"/>
                      </a:srgbClr>
                    </a:solidFill>
                    <a:prstDash val="solid"/>
                  </a:ln>
                  <a:solidFill>
                    <a:srgbClr val="F8F8F8">
                      <a:tint val="85000"/>
                      <a:satMod val="155000"/>
                    </a:srgbClr>
                  </a:solidFill>
                  <a:effectLst>
                    <a:outerShdw blurRad="41275" dist="20320" dir="1800000" algn="tl" rotWithShape="0">
                      <a:srgbClr val="000000">
                        <a:alpha val="40000"/>
                      </a:srgbClr>
                    </a:outerShdw>
                  </a:effectLst>
                  <a:latin typeface="Arial"/>
                  <a:ea typeface="+mn-ea"/>
                  <a:cs typeface="+mn-cs"/>
                </a:rPr>
                <a:t>PS</a:t>
              </a:r>
              <a:endParaRPr lang="en-US" sz="1800" b="1" dirty="0">
                <a:ln w="12700">
                  <a:solidFill>
                    <a:srgbClr val="0C377B">
                      <a:satMod val="155000"/>
                      <a:alpha val="66000"/>
                    </a:srgbClr>
                  </a:solidFill>
                  <a:prstDash val="solid"/>
                </a:ln>
                <a:solidFill>
                  <a:srgbClr val="F8F8F8">
                    <a:tint val="85000"/>
                    <a:satMod val="155000"/>
                  </a:srgbClr>
                </a:solidFill>
                <a:effectLst>
                  <a:outerShdw blurRad="41275" dist="20320" dir="1800000" algn="tl" rotWithShape="0">
                    <a:srgbClr val="000000">
                      <a:alpha val="40000"/>
                    </a:srgbClr>
                  </a:outerShdw>
                </a:effectLst>
                <a:latin typeface="Arial"/>
                <a:ea typeface="+mn-ea"/>
                <a:cs typeface="+mn-cs"/>
              </a:endParaRPr>
            </a:p>
          </p:txBody>
        </p:sp>
        <p:sp>
          <p:nvSpPr>
            <p:cNvPr id="69" name="TextBox 68"/>
            <p:cNvSpPr txBox="1"/>
            <p:nvPr/>
          </p:nvSpPr>
          <p:spPr>
            <a:xfrm>
              <a:off x="2273193" y="4142944"/>
              <a:ext cx="1428884" cy="369332"/>
            </a:xfrm>
            <a:prstGeom prst="rect">
              <a:avLst/>
            </a:prstGeom>
            <a:noFill/>
          </p:spPr>
          <p:txBody>
            <a:bodyPr wrap="none" rtlCol="0">
              <a:spAutoFit/>
            </a:bodyPr>
            <a:lstStyle/>
            <a:p>
              <a:pPr fontAlgn="auto">
                <a:spcBef>
                  <a:spcPts val="0"/>
                </a:spcBef>
                <a:spcAft>
                  <a:spcPts val="0"/>
                </a:spcAft>
              </a:pPr>
              <a:r>
                <a:rPr lang="en-US" sz="1800" b="1" dirty="0" smtClean="0">
                  <a:ln w="12700">
                    <a:solidFill>
                      <a:srgbClr val="0C377B">
                        <a:satMod val="155000"/>
                        <a:alpha val="66000"/>
                      </a:srgbClr>
                    </a:solidFill>
                    <a:prstDash val="solid"/>
                  </a:ln>
                  <a:solidFill>
                    <a:srgbClr val="F8F8F8">
                      <a:tint val="85000"/>
                      <a:satMod val="155000"/>
                    </a:srgbClr>
                  </a:solidFill>
                  <a:effectLst>
                    <a:outerShdw blurRad="41275" dist="20320" dir="1800000" algn="tl" rotWithShape="0">
                      <a:srgbClr val="000000">
                        <a:alpha val="40000"/>
                      </a:srgbClr>
                    </a:outerShdw>
                  </a:effectLst>
                  <a:latin typeface="Arial"/>
                  <a:ea typeface="+mn-ea"/>
                  <a:cs typeface="+mn-cs"/>
                </a:rPr>
                <a:t>PS Booster</a:t>
              </a:r>
              <a:endParaRPr lang="en-US" sz="1800" b="1" dirty="0">
                <a:ln w="12700">
                  <a:solidFill>
                    <a:srgbClr val="0C377B">
                      <a:satMod val="155000"/>
                      <a:alpha val="66000"/>
                    </a:srgbClr>
                  </a:solidFill>
                  <a:prstDash val="solid"/>
                </a:ln>
                <a:solidFill>
                  <a:srgbClr val="F8F8F8">
                    <a:tint val="85000"/>
                    <a:satMod val="155000"/>
                  </a:srgbClr>
                </a:solidFill>
                <a:effectLst>
                  <a:outerShdw blurRad="41275" dist="20320" dir="1800000" algn="tl" rotWithShape="0">
                    <a:srgbClr val="000000">
                      <a:alpha val="40000"/>
                    </a:srgbClr>
                  </a:outerShdw>
                </a:effectLst>
                <a:latin typeface="Arial"/>
                <a:ea typeface="+mn-ea"/>
                <a:cs typeface="+mn-cs"/>
              </a:endParaRPr>
            </a:p>
          </p:txBody>
        </p:sp>
        <p:grpSp>
          <p:nvGrpSpPr>
            <p:cNvPr id="70" name="Group 69"/>
            <p:cNvGrpSpPr/>
            <p:nvPr/>
          </p:nvGrpSpPr>
          <p:grpSpPr>
            <a:xfrm>
              <a:off x="403490" y="4538464"/>
              <a:ext cx="7272806" cy="369332"/>
              <a:chOff x="611560" y="4653136"/>
              <a:chExt cx="7272806" cy="369332"/>
            </a:xfrm>
          </p:grpSpPr>
          <p:sp>
            <p:nvSpPr>
              <p:cNvPr id="71" name="Left Bracket 70"/>
              <p:cNvSpPr/>
              <p:nvPr/>
            </p:nvSpPr>
            <p:spPr>
              <a:xfrm rot="16200000">
                <a:off x="4175955" y="1304765"/>
                <a:ext cx="144016" cy="7272806"/>
              </a:xfrm>
              <a:prstGeom prst="leftBracket">
                <a:avLst/>
              </a:prstGeom>
              <a:ln w="57150" cmpd="sng">
                <a:solidFill>
                  <a:srgbClr val="0A2F6C"/>
                </a:solidFill>
                <a:prstDash val="solid"/>
              </a:ln>
              <a:effectLst>
                <a:glow rad="63500">
                  <a:schemeClr val="dk1">
                    <a:tint val="30000"/>
                    <a:shade val="95000"/>
                    <a:satMod val="300000"/>
                    <a:alpha val="50000"/>
                  </a:schemeClr>
                </a:glow>
                <a:outerShdw blurRad="50800" dist="38100" dir="2700000" algn="tl" rotWithShape="0">
                  <a:srgbClr val="000000">
                    <a:alpha val="43000"/>
                  </a:srgbClr>
                </a:outerShdw>
              </a:effectLst>
            </p:spPr>
            <p:style>
              <a:lnRef idx="2">
                <a:schemeClr val="dk1"/>
              </a:lnRef>
              <a:fillRef idx="0">
                <a:schemeClr val="dk1"/>
              </a:fillRef>
              <a:effectRef idx="1">
                <a:schemeClr val="dk1"/>
              </a:effectRef>
              <a:fontRef idx="minor">
                <a:schemeClr val="tx1"/>
              </a:fontRef>
            </p:style>
            <p:txBody>
              <a:bodyPr rtlCol="0" anchor="ctr"/>
              <a:lstStyle/>
              <a:p>
                <a:pPr algn="ctr" fontAlgn="auto">
                  <a:spcBef>
                    <a:spcPts val="0"/>
                  </a:spcBef>
                  <a:spcAft>
                    <a:spcPts val="0"/>
                  </a:spcAft>
                </a:pPr>
                <a:endParaRPr lang="en-US" sz="1800" dirty="0">
                  <a:solidFill>
                    <a:srgbClr val="0C377B"/>
                  </a:solidFill>
                </a:endParaRPr>
              </a:p>
            </p:txBody>
          </p:sp>
          <p:sp>
            <p:nvSpPr>
              <p:cNvPr id="72" name="TextBox 71"/>
              <p:cNvSpPr txBox="1"/>
              <p:nvPr/>
            </p:nvSpPr>
            <p:spPr>
              <a:xfrm>
                <a:off x="611560" y="4653136"/>
                <a:ext cx="1551387" cy="369332"/>
              </a:xfrm>
              <a:prstGeom prst="rect">
                <a:avLst/>
              </a:prstGeom>
              <a:noFill/>
              <a:ln>
                <a:noFill/>
              </a:ln>
            </p:spPr>
            <p:txBody>
              <a:bodyPr wrap="none" rtlCol="0">
                <a:spAutoFit/>
              </a:bodyPr>
              <a:lstStyle/>
              <a:p>
                <a:pPr fontAlgn="auto">
                  <a:spcBef>
                    <a:spcPts val="0"/>
                  </a:spcBef>
                  <a:spcAft>
                    <a:spcPts val="0"/>
                  </a:spcAft>
                </a:pPr>
                <a:r>
                  <a:rPr lang="en-US" sz="1800" dirty="0">
                    <a:solidFill>
                      <a:srgbClr val="082554"/>
                    </a:solidFill>
                    <a:latin typeface="Arial"/>
                    <a:ea typeface="+mn-ea"/>
                    <a:cs typeface="+mn-cs"/>
                  </a:rPr>
                  <a:t>b</a:t>
                </a:r>
                <a:r>
                  <a:rPr lang="en-US" sz="1800" dirty="0" smtClean="0">
                    <a:solidFill>
                      <a:srgbClr val="082554"/>
                    </a:solidFill>
                    <a:latin typeface="Arial"/>
                    <a:ea typeface="+mn-ea"/>
                    <a:cs typeface="+mn-cs"/>
                  </a:rPr>
                  <a:t>eam to beam</a:t>
                </a:r>
                <a:endParaRPr lang="en-US" sz="1800" dirty="0">
                  <a:solidFill>
                    <a:srgbClr val="082554"/>
                  </a:solidFill>
                  <a:latin typeface="Arial"/>
                  <a:ea typeface="+mn-ea"/>
                  <a:cs typeface="+mn-cs"/>
                </a:endParaRPr>
              </a:p>
            </p:txBody>
          </p:sp>
        </p:grpSp>
        <p:sp>
          <p:nvSpPr>
            <p:cNvPr id="73" name="Left Bracket 72"/>
            <p:cNvSpPr/>
            <p:nvPr/>
          </p:nvSpPr>
          <p:spPr>
            <a:xfrm rot="16200000">
              <a:off x="5839065" y="4215457"/>
              <a:ext cx="144016" cy="2230190"/>
            </a:xfrm>
            <a:prstGeom prst="leftBracket">
              <a:avLst/>
            </a:prstGeom>
            <a:ln w="57150" cmpd="sng">
              <a:solidFill>
                <a:srgbClr val="0A2F6C"/>
              </a:solidFill>
              <a:prstDash val="sysDot"/>
            </a:ln>
            <a:effectLst>
              <a:glow rad="63500">
                <a:schemeClr val="dk1">
                  <a:tint val="30000"/>
                  <a:shade val="95000"/>
                  <a:satMod val="300000"/>
                  <a:alpha val="50000"/>
                </a:schemeClr>
              </a:glow>
              <a:outerShdw blurRad="50800" dist="38100" dir="2700000" algn="tl" rotWithShape="0">
                <a:srgbClr val="000000">
                  <a:alpha val="43000"/>
                </a:srgbClr>
              </a:outerShdw>
            </a:effectLst>
          </p:spPr>
          <p:style>
            <a:lnRef idx="2">
              <a:schemeClr val="dk1"/>
            </a:lnRef>
            <a:fillRef idx="0">
              <a:schemeClr val="dk1"/>
            </a:fillRef>
            <a:effectRef idx="1">
              <a:schemeClr val="dk1"/>
            </a:effectRef>
            <a:fontRef idx="minor">
              <a:schemeClr val="tx1"/>
            </a:fontRef>
          </p:style>
          <p:txBody>
            <a:bodyPr rtlCol="0" anchor="ctr"/>
            <a:lstStyle/>
            <a:p>
              <a:pPr algn="ctr" fontAlgn="auto">
                <a:spcBef>
                  <a:spcPts val="0"/>
                </a:spcBef>
                <a:spcAft>
                  <a:spcPts val="0"/>
                </a:spcAft>
              </a:pPr>
              <a:endParaRPr lang="en-US" sz="1800" dirty="0">
                <a:solidFill>
                  <a:srgbClr val="0C377B"/>
                </a:solidFill>
              </a:endParaRPr>
            </a:p>
          </p:txBody>
        </p:sp>
        <p:sp>
          <p:nvSpPr>
            <p:cNvPr id="74" name="Left Bracket 73"/>
            <p:cNvSpPr/>
            <p:nvPr/>
          </p:nvSpPr>
          <p:spPr>
            <a:xfrm rot="16200000">
              <a:off x="2635738" y="3242320"/>
              <a:ext cx="144016" cy="4176464"/>
            </a:xfrm>
            <a:prstGeom prst="leftBracket">
              <a:avLst/>
            </a:prstGeom>
            <a:ln w="57150" cmpd="sng">
              <a:solidFill>
                <a:srgbClr val="0A2F6C"/>
              </a:solidFill>
              <a:prstDash val="solid"/>
            </a:ln>
            <a:effectLst>
              <a:glow rad="63500">
                <a:schemeClr val="dk1">
                  <a:tint val="30000"/>
                  <a:shade val="95000"/>
                  <a:satMod val="300000"/>
                  <a:alpha val="50000"/>
                </a:schemeClr>
              </a:glow>
              <a:outerShdw blurRad="50800" dist="38100" dir="2700000" algn="tl" rotWithShape="0">
                <a:srgbClr val="000000">
                  <a:alpha val="43000"/>
                </a:srgbClr>
              </a:outerShdw>
            </a:effectLst>
          </p:spPr>
          <p:style>
            <a:lnRef idx="2">
              <a:schemeClr val="dk1"/>
            </a:lnRef>
            <a:fillRef idx="0">
              <a:schemeClr val="dk1"/>
            </a:fillRef>
            <a:effectRef idx="1">
              <a:schemeClr val="dk1"/>
            </a:effectRef>
            <a:fontRef idx="minor">
              <a:schemeClr val="tx1"/>
            </a:fontRef>
          </p:style>
          <p:txBody>
            <a:bodyPr rtlCol="0" anchor="ctr"/>
            <a:lstStyle/>
            <a:p>
              <a:pPr algn="ctr" fontAlgn="auto">
                <a:spcBef>
                  <a:spcPts val="0"/>
                </a:spcBef>
                <a:spcAft>
                  <a:spcPts val="0"/>
                </a:spcAft>
              </a:pPr>
              <a:endParaRPr lang="en-US" sz="1800" dirty="0">
                <a:solidFill>
                  <a:srgbClr val="0C377B"/>
                </a:solidFill>
              </a:endParaRPr>
            </a:p>
          </p:txBody>
        </p:sp>
        <p:sp>
          <p:nvSpPr>
            <p:cNvPr id="75" name="TextBox 74"/>
            <p:cNvSpPr txBox="1"/>
            <p:nvPr/>
          </p:nvSpPr>
          <p:spPr>
            <a:xfrm>
              <a:off x="619514" y="5042520"/>
              <a:ext cx="1939634" cy="369332"/>
            </a:xfrm>
            <a:prstGeom prst="rect">
              <a:avLst/>
            </a:prstGeom>
            <a:noFill/>
          </p:spPr>
          <p:txBody>
            <a:bodyPr wrap="none" rtlCol="0">
              <a:spAutoFit/>
            </a:bodyPr>
            <a:lstStyle/>
            <a:p>
              <a:pPr fontAlgn="auto">
                <a:spcBef>
                  <a:spcPts val="0"/>
                </a:spcBef>
                <a:spcAft>
                  <a:spcPts val="0"/>
                </a:spcAft>
              </a:pPr>
              <a:r>
                <a:rPr lang="en-US" sz="1800" dirty="0">
                  <a:solidFill>
                    <a:srgbClr val="082554"/>
                  </a:solidFill>
                  <a:latin typeface="Arial"/>
                  <a:ea typeface="+mn-ea"/>
                  <a:cs typeface="+mn-cs"/>
                </a:rPr>
                <a:t>a</a:t>
              </a:r>
              <a:r>
                <a:rPr lang="en-US" sz="1800" dirty="0" smtClean="0">
                  <a:solidFill>
                    <a:srgbClr val="082554"/>
                  </a:solidFill>
                  <a:latin typeface="Arial"/>
                  <a:ea typeface="+mn-ea"/>
                  <a:cs typeface="+mn-cs"/>
                </a:rPr>
                <a:t>vailable for works</a:t>
              </a:r>
              <a:endParaRPr lang="en-US" sz="1800" dirty="0">
                <a:solidFill>
                  <a:srgbClr val="082554"/>
                </a:solidFill>
                <a:latin typeface="Arial"/>
                <a:ea typeface="+mn-ea"/>
                <a:cs typeface="+mn-cs"/>
              </a:endParaRPr>
            </a:p>
          </p:txBody>
        </p:sp>
        <p:sp>
          <p:nvSpPr>
            <p:cNvPr id="84" name="Rectangle 83"/>
            <p:cNvSpPr/>
            <p:nvPr/>
          </p:nvSpPr>
          <p:spPr>
            <a:xfrm>
              <a:off x="432140" y="2666256"/>
              <a:ext cx="45719" cy="288032"/>
            </a:xfrm>
            <a:prstGeom prst="rect">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fontAlgn="auto">
                <a:spcBef>
                  <a:spcPts val="0"/>
                </a:spcBef>
                <a:spcAft>
                  <a:spcPts val="0"/>
                </a:spcAft>
              </a:pPr>
              <a:endParaRPr lang="en-US" sz="1800" dirty="0">
                <a:solidFill>
                  <a:srgbClr val="FFFFFF"/>
                </a:solidFill>
              </a:endParaRPr>
            </a:p>
          </p:txBody>
        </p:sp>
      </p:grpSp>
      <p:grpSp>
        <p:nvGrpSpPr>
          <p:cNvPr id="93" name="Group 92"/>
          <p:cNvGrpSpPr/>
          <p:nvPr/>
        </p:nvGrpSpPr>
        <p:grpSpPr>
          <a:xfrm>
            <a:off x="445468" y="1303620"/>
            <a:ext cx="1146528" cy="3277508"/>
            <a:chOff x="445468" y="1303620"/>
            <a:chExt cx="1146528" cy="3277508"/>
          </a:xfrm>
        </p:grpSpPr>
        <p:sp>
          <p:nvSpPr>
            <p:cNvPr id="87" name="TextBox 86"/>
            <p:cNvSpPr txBox="1"/>
            <p:nvPr/>
          </p:nvSpPr>
          <p:spPr>
            <a:xfrm>
              <a:off x="496824" y="1303620"/>
              <a:ext cx="1095172" cy="369332"/>
            </a:xfrm>
            <a:prstGeom prst="rect">
              <a:avLst/>
            </a:prstGeom>
            <a:noFill/>
          </p:spPr>
          <p:txBody>
            <a:bodyPr wrap="none" rtlCol="0">
              <a:spAutoFit/>
            </a:bodyPr>
            <a:lstStyle/>
            <a:p>
              <a:pPr fontAlgn="auto">
                <a:spcBef>
                  <a:spcPts val="0"/>
                </a:spcBef>
                <a:spcAft>
                  <a:spcPts val="0"/>
                </a:spcAft>
              </a:pPr>
              <a:r>
                <a:rPr lang="en-US" sz="1800" dirty="0" smtClean="0">
                  <a:solidFill>
                    <a:srgbClr val="0C377B"/>
                  </a:solidFill>
                  <a:latin typeface="Arial"/>
                  <a:ea typeface="+mn-ea"/>
                  <a:cs typeface="+mn-cs"/>
                </a:rPr>
                <a:t>16</a:t>
              </a:r>
              <a:r>
                <a:rPr lang="en-US" sz="1800" baseline="30000" dirty="0" smtClean="0">
                  <a:solidFill>
                    <a:srgbClr val="0C377B"/>
                  </a:solidFill>
                  <a:latin typeface="Arial"/>
                  <a:ea typeface="+mn-ea"/>
                  <a:cs typeface="+mn-cs"/>
                </a:rPr>
                <a:t>th</a:t>
              </a:r>
              <a:r>
                <a:rPr lang="en-US" sz="1800" dirty="0" smtClean="0">
                  <a:solidFill>
                    <a:srgbClr val="0C377B"/>
                  </a:solidFill>
                  <a:latin typeface="Arial"/>
                  <a:ea typeface="+mn-ea"/>
                  <a:cs typeface="+mn-cs"/>
                </a:rPr>
                <a:t> Feb.</a:t>
              </a:r>
              <a:endParaRPr lang="en-US" sz="1800" dirty="0">
                <a:solidFill>
                  <a:srgbClr val="0C377B"/>
                </a:solidFill>
                <a:latin typeface="Arial"/>
                <a:ea typeface="+mn-ea"/>
                <a:cs typeface="+mn-cs"/>
              </a:endParaRPr>
            </a:p>
          </p:txBody>
        </p:sp>
        <p:cxnSp>
          <p:nvCxnSpPr>
            <p:cNvPr id="89" name="Straight Connector 88"/>
            <p:cNvCxnSpPr/>
            <p:nvPr/>
          </p:nvCxnSpPr>
          <p:spPr>
            <a:xfrm>
              <a:off x="445468" y="1348063"/>
              <a:ext cx="51824" cy="3233065"/>
            </a:xfrm>
            <a:prstGeom prst="line">
              <a:avLst/>
            </a:prstGeom>
            <a:ln w="38100">
              <a:solidFill>
                <a:schemeClr val="tx1">
                  <a:lumMod val="60000"/>
                  <a:lumOff val="40000"/>
                </a:schemeClr>
              </a:solidFill>
              <a:headEnd type="stealth" w="lg" len="lg"/>
            </a:ln>
          </p:spPr>
          <p:style>
            <a:lnRef idx="2">
              <a:schemeClr val="accent1"/>
            </a:lnRef>
            <a:fillRef idx="0">
              <a:schemeClr val="accent1"/>
            </a:fillRef>
            <a:effectRef idx="1">
              <a:schemeClr val="accent1"/>
            </a:effectRef>
            <a:fontRef idx="minor">
              <a:schemeClr val="tx1"/>
            </a:fontRef>
          </p:style>
        </p:cxnSp>
      </p:grpSp>
      <p:grpSp>
        <p:nvGrpSpPr>
          <p:cNvPr id="90" name="Group 89"/>
          <p:cNvGrpSpPr/>
          <p:nvPr/>
        </p:nvGrpSpPr>
        <p:grpSpPr>
          <a:xfrm>
            <a:off x="7209718" y="1254769"/>
            <a:ext cx="1697901" cy="3277508"/>
            <a:chOff x="1843018" y="1834634"/>
            <a:chExt cx="1697901" cy="3277508"/>
          </a:xfrm>
        </p:grpSpPr>
        <p:cxnSp>
          <p:nvCxnSpPr>
            <p:cNvPr id="91" name="Straight Connector 90"/>
            <p:cNvCxnSpPr>
              <a:stCxn id="92" idx="1"/>
            </p:cNvCxnSpPr>
            <p:nvPr/>
          </p:nvCxnSpPr>
          <p:spPr>
            <a:xfrm>
              <a:off x="1843018" y="2019300"/>
              <a:ext cx="797" cy="3092842"/>
            </a:xfrm>
            <a:prstGeom prst="line">
              <a:avLst/>
            </a:prstGeom>
            <a:ln w="38100">
              <a:solidFill>
                <a:srgbClr val="FF0000"/>
              </a:solidFill>
              <a:headEnd type="stealth" w="lg" len="lg"/>
            </a:ln>
          </p:spPr>
          <p:style>
            <a:lnRef idx="2">
              <a:schemeClr val="accent1"/>
            </a:lnRef>
            <a:fillRef idx="0">
              <a:schemeClr val="accent1"/>
            </a:fillRef>
            <a:effectRef idx="1">
              <a:schemeClr val="accent1"/>
            </a:effectRef>
            <a:fontRef idx="minor">
              <a:schemeClr val="tx1"/>
            </a:fontRef>
          </p:style>
        </p:cxnSp>
        <p:sp>
          <p:nvSpPr>
            <p:cNvPr id="92" name="TextBox 91"/>
            <p:cNvSpPr txBox="1"/>
            <p:nvPr/>
          </p:nvSpPr>
          <p:spPr>
            <a:xfrm>
              <a:off x="1843018" y="1834634"/>
              <a:ext cx="1697901" cy="369332"/>
            </a:xfrm>
            <a:prstGeom prst="rect">
              <a:avLst/>
            </a:prstGeom>
            <a:noFill/>
          </p:spPr>
          <p:txBody>
            <a:bodyPr wrap="none" rtlCol="0">
              <a:spAutoFit/>
            </a:bodyPr>
            <a:lstStyle/>
            <a:p>
              <a:pPr fontAlgn="auto">
                <a:spcBef>
                  <a:spcPts val="0"/>
                </a:spcBef>
                <a:spcAft>
                  <a:spcPts val="0"/>
                </a:spcAft>
              </a:pPr>
              <a:r>
                <a:rPr lang="en-US" sz="1800" dirty="0" smtClean="0">
                  <a:solidFill>
                    <a:srgbClr val="FF0000"/>
                  </a:solidFill>
                  <a:latin typeface="Arial"/>
                  <a:ea typeface="+mn-ea"/>
                  <a:cs typeface="+mn-cs"/>
                </a:rPr>
                <a:t>17</a:t>
              </a:r>
              <a:r>
                <a:rPr lang="en-US" sz="1800" baseline="30000" dirty="0" smtClean="0">
                  <a:solidFill>
                    <a:srgbClr val="FF0000"/>
                  </a:solidFill>
                  <a:latin typeface="Arial"/>
                  <a:ea typeface="+mn-ea"/>
                  <a:cs typeface="+mn-cs"/>
                </a:rPr>
                <a:t>th</a:t>
              </a:r>
              <a:r>
                <a:rPr lang="en-US" sz="1800" dirty="0" smtClean="0">
                  <a:solidFill>
                    <a:srgbClr val="FF0000"/>
                  </a:solidFill>
                  <a:latin typeface="Arial"/>
                  <a:ea typeface="+mn-ea"/>
                  <a:cs typeface="+mn-cs"/>
                </a:rPr>
                <a:t> November</a:t>
              </a:r>
              <a:endParaRPr lang="en-US" sz="1800" dirty="0">
                <a:solidFill>
                  <a:srgbClr val="FF0000"/>
                </a:solidFill>
                <a:latin typeface="Arial"/>
                <a:ea typeface="+mn-ea"/>
                <a:cs typeface="+mn-cs"/>
              </a:endParaRPr>
            </a:p>
          </p:txBody>
        </p:sp>
      </p:grpSp>
      <p:sp>
        <p:nvSpPr>
          <p:cNvPr id="88" name="Title 1"/>
          <p:cNvSpPr txBox="1">
            <a:spLocks/>
          </p:cNvSpPr>
          <p:nvPr/>
        </p:nvSpPr>
        <p:spPr>
          <a:xfrm>
            <a:off x="467544" y="188640"/>
            <a:ext cx="8291264" cy="850106"/>
          </a:xfrm>
          <a:prstGeom prst="rect">
            <a:avLst/>
          </a:prstGeom>
          <a:solidFill>
            <a:schemeClr val="tx2">
              <a:lumMod val="60000"/>
              <a:lumOff val="40000"/>
            </a:schemeClr>
          </a:solidFill>
        </p:spPr>
        <p:txBody>
          <a:bodyPr vert="horz" lIns="45720" rIns="45720" anchor="ctr">
            <a:normAutofit/>
          </a:bodyPr>
          <a:lstStyle>
            <a:lvl1pPr algn="l" rtl="0" eaLnBrk="1" latinLnBrk="0" hangingPunct="1">
              <a:spcBef>
                <a:spcPct val="0"/>
              </a:spcBef>
              <a:buNone/>
              <a:defRPr kumimoji="0" sz="3600" kern="1200">
                <a:solidFill>
                  <a:schemeClr val="tx1"/>
                </a:solidFill>
                <a:latin typeface="+mj-lt"/>
                <a:ea typeface="+mj-ea"/>
                <a:cs typeface="+mj-cs"/>
              </a:defRPr>
            </a:lvl1pPr>
          </a:lstStyle>
          <a:p>
            <a:pPr algn="ctr" fontAlgn="auto">
              <a:spcAft>
                <a:spcPts val="0"/>
              </a:spcAft>
            </a:pPr>
            <a:r>
              <a:rPr lang="en-US" smtClean="0">
                <a:solidFill>
                  <a:srgbClr val="FFFFFF"/>
                </a:solidFill>
              </a:rPr>
              <a:t>LS 1 from 16th Feb. 2013 to Dec. 2014</a:t>
            </a:r>
            <a:endParaRPr lang="en-US" dirty="0">
              <a:solidFill>
                <a:srgbClr val="FFFFFF"/>
              </a:solidFill>
            </a:endParaRPr>
          </a:p>
        </p:txBody>
      </p:sp>
      <p:sp>
        <p:nvSpPr>
          <p:cNvPr id="2" name="Date Placeholder 1"/>
          <p:cNvSpPr>
            <a:spLocks noGrp="1"/>
          </p:cNvSpPr>
          <p:nvPr>
            <p:ph type="dt" sz="half" idx="2"/>
          </p:nvPr>
        </p:nvSpPr>
        <p:spPr/>
        <p:txBody>
          <a:bodyPr/>
          <a:lstStyle/>
          <a:p>
            <a:r>
              <a:rPr lang="en-US" smtClean="0">
                <a:solidFill>
                  <a:srgbClr val="0C377B">
                    <a:tint val="75000"/>
                  </a:srgbClr>
                </a:solidFill>
              </a:rPr>
              <a:t>17 November 2014</a:t>
            </a:r>
            <a:endParaRPr lang="en-US" dirty="0">
              <a:solidFill>
                <a:srgbClr val="0C377B">
                  <a:tint val="75000"/>
                </a:srgbClr>
              </a:solidFill>
            </a:endParaRPr>
          </a:p>
        </p:txBody>
      </p:sp>
      <p:sp>
        <p:nvSpPr>
          <p:cNvPr id="3" name="Footer Placeholder 2"/>
          <p:cNvSpPr>
            <a:spLocks noGrp="1"/>
          </p:cNvSpPr>
          <p:nvPr>
            <p:ph type="ftr" sz="quarter" idx="3"/>
          </p:nvPr>
        </p:nvSpPr>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36" name="Slide Number Placeholder 35"/>
          <p:cNvSpPr>
            <a:spLocks noGrp="1"/>
          </p:cNvSpPr>
          <p:nvPr>
            <p:ph type="sldNum" sz="quarter" idx="4"/>
          </p:nvPr>
        </p:nvSpPr>
        <p:spPr/>
        <p:txBody>
          <a:bodyPr/>
          <a:lstStyle/>
          <a:p>
            <a:fld id="{17918391-D411-FE40-AAD7-861AE5233E0E}" type="slidenum">
              <a:rPr lang="en-US" smtClean="0">
                <a:solidFill>
                  <a:srgbClr val="0C377B">
                    <a:tint val="75000"/>
                  </a:srgbClr>
                </a:solidFill>
              </a:rPr>
              <a:pPr/>
              <a:t>25</a:t>
            </a:fld>
            <a:endParaRPr lang="en-US" dirty="0">
              <a:solidFill>
                <a:srgbClr val="0C377B">
                  <a:tint val="75000"/>
                </a:srgbClr>
              </a:solidFill>
            </a:endParaRPr>
          </a:p>
        </p:txBody>
      </p:sp>
    </p:spTree>
    <p:extLst>
      <p:ext uri="{BB962C8B-B14F-4D97-AF65-F5344CB8AC3E}">
        <p14:creationId xmlns:p14="http://schemas.microsoft.com/office/powerpoint/2010/main" val="1782329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79512" y="130211"/>
            <a:ext cx="4030538" cy="646331"/>
          </a:xfrm>
          <a:prstGeom prst="rect">
            <a:avLst/>
          </a:prstGeom>
          <a:solidFill>
            <a:schemeClr val="tx1">
              <a:lumMod val="60000"/>
              <a:lumOff val="40000"/>
            </a:schemeClr>
          </a:solidFill>
        </p:spPr>
        <p:txBody>
          <a:bodyPr wrap="square">
            <a:spAutoFit/>
          </a:bodyPr>
          <a:lstStyle/>
          <a:p>
            <a:pPr algn="ctr" fontAlgn="auto">
              <a:spcBef>
                <a:spcPts val="0"/>
              </a:spcBef>
              <a:spcAft>
                <a:spcPts val="0"/>
              </a:spcAft>
            </a:pPr>
            <a:r>
              <a:rPr lang="fr-CH" sz="3600" dirty="0" smtClean="0">
                <a:solidFill>
                  <a:srgbClr val="FFFFFF"/>
                </a:solidFill>
                <a:latin typeface="Arial"/>
                <a:ea typeface="+mn-ea"/>
                <a:cs typeface="+mn-cs"/>
              </a:rPr>
              <a:t>LS 1: LHC </a:t>
            </a:r>
            <a:r>
              <a:rPr lang="fr-CH" sz="3600" dirty="0" err="1" smtClean="0">
                <a:solidFill>
                  <a:srgbClr val="FFFFFF"/>
                </a:solidFill>
                <a:latin typeface="Arial"/>
                <a:ea typeface="+mn-ea"/>
                <a:cs typeface="+mn-cs"/>
              </a:rPr>
              <a:t>status</a:t>
            </a:r>
            <a:endParaRPr lang="fr-FR" sz="3600" dirty="0">
              <a:solidFill>
                <a:srgbClr val="FFFFFF"/>
              </a:solidFill>
              <a:latin typeface="Arial"/>
              <a:ea typeface="+mn-ea"/>
              <a:cs typeface="+mn-cs"/>
            </a:endParaRPr>
          </a:p>
        </p:txBody>
      </p:sp>
      <p:pic>
        <p:nvPicPr>
          <p:cNvPr id="6"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7114" y="980728"/>
            <a:ext cx="8777139" cy="50477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Connector 7"/>
          <p:cNvCxnSpPr/>
          <p:nvPr/>
        </p:nvCxnSpPr>
        <p:spPr>
          <a:xfrm>
            <a:off x="179512" y="4653136"/>
            <a:ext cx="9036496"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366320" y="6217300"/>
            <a:ext cx="2869976" cy="607228"/>
          </a:xfrm>
          <a:prstGeom prst="rect">
            <a:avLst/>
          </a:prstGeom>
          <a:noFill/>
        </p:spPr>
        <p:txBody>
          <a:bodyPr wrap="none" rtlCol="0" anchor="ctr" anchorCtr="0">
            <a:noAutofit/>
          </a:bodyPr>
          <a:lstStyle/>
          <a:p>
            <a:pPr fontAlgn="auto">
              <a:spcBef>
                <a:spcPts val="0"/>
              </a:spcBef>
              <a:spcAft>
                <a:spcPts val="0"/>
              </a:spcAft>
            </a:pPr>
            <a:r>
              <a:rPr lang="en-GB" sz="2000" dirty="0" smtClean="0">
                <a:solidFill>
                  <a:srgbClr val="FFFFFF"/>
                </a:solidFill>
                <a:latin typeface="Arial"/>
                <a:ea typeface="+mn-ea"/>
                <a:cs typeface="+mn-cs"/>
              </a:rPr>
              <a:t>Schedule: version 3.1</a:t>
            </a:r>
            <a:endParaRPr lang="en-GB" sz="2000" dirty="0">
              <a:solidFill>
                <a:srgbClr val="FFFFFF"/>
              </a:solidFill>
              <a:latin typeface="Arial"/>
              <a:ea typeface="+mn-ea"/>
              <a:cs typeface="+mn-cs"/>
            </a:endParaRPr>
          </a:p>
        </p:txBody>
      </p:sp>
      <p:sp>
        <p:nvSpPr>
          <p:cNvPr id="2" name="Date Placeholder 1"/>
          <p:cNvSpPr>
            <a:spLocks noGrp="1"/>
          </p:cNvSpPr>
          <p:nvPr>
            <p:ph type="dt" sz="half" idx="2"/>
          </p:nvPr>
        </p:nvSpPr>
        <p:spPr/>
        <p:txBody>
          <a:bodyPr/>
          <a:lstStyle/>
          <a:p>
            <a:r>
              <a:rPr lang="en-US" smtClean="0">
                <a:solidFill>
                  <a:srgbClr val="0C377B">
                    <a:tint val="75000"/>
                  </a:srgbClr>
                </a:solidFill>
              </a:rPr>
              <a:t>17 November 2014</a:t>
            </a:r>
            <a:endParaRPr lang="en-US" dirty="0">
              <a:solidFill>
                <a:srgbClr val="0C377B">
                  <a:tint val="75000"/>
                </a:srgbClr>
              </a:solidFill>
            </a:endParaRPr>
          </a:p>
        </p:txBody>
      </p:sp>
      <p:sp>
        <p:nvSpPr>
          <p:cNvPr id="3" name="Footer Placeholder 2"/>
          <p:cNvSpPr>
            <a:spLocks noGrp="1"/>
          </p:cNvSpPr>
          <p:nvPr>
            <p:ph type="ftr" sz="quarter" idx="3"/>
          </p:nvPr>
        </p:nvSpPr>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4" name="Slide Number Placeholder 3"/>
          <p:cNvSpPr>
            <a:spLocks noGrp="1"/>
          </p:cNvSpPr>
          <p:nvPr>
            <p:ph type="sldNum" sz="quarter" idx="4"/>
          </p:nvPr>
        </p:nvSpPr>
        <p:spPr/>
        <p:txBody>
          <a:bodyPr/>
          <a:lstStyle/>
          <a:p>
            <a:fld id="{17918391-D411-FE40-AAD7-861AE5233E0E}" type="slidenum">
              <a:rPr lang="en-US" smtClean="0">
                <a:solidFill>
                  <a:srgbClr val="0C377B">
                    <a:tint val="75000"/>
                  </a:srgbClr>
                </a:solidFill>
              </a:rPr>
              <a:pPr/>
              <a:t>26</a:t>
            </a:fld>
            <a:endParaRPr lang="en-US" dirty="0">
              <a:solidFill>
                <a:srgbClr val="0C377B">
                  <a:tint val="75000"/>
                </a:srgbClr>
              </a:solidFill>
            </a:endParaRPr>
          </a:p>
        </p:txBody>
      </p:sp>
    </p:spTree>
    <p:extLst>
      <p:ext uri="{BB962C8B-B14F-4D97-AF65-F5344CB8AC3E}">
        <p14:creationId xmlns:p14="http://schemas.microsoft.com/office/powerpoint/2010/main" val="41942911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Further Reading…</a:t>
            </a:r>
            <a:endParaRPr lang="en-GB" dirty="0"/>
          </a:p>
        </p:txBody>
      </p:sp>
      <p:sp>
        <p:nvSpPr>
          <p:cNvPr id="3" name="Content Placeholder 2"/>
          <p:cNvSpPr>
            <a:spLocks noGrp="1"/>
          </p:cNvSpPr>
          <p:nvPr>
            <p:ph idx="1"/>
          </p:nvPr>
        </p:nvSpPr>
        <p:spPr>
          <a:xfrm>
            <a:off x="457200" y="1197227"/>
            <a:ext cx="8226854" cy="3025959"/>
          </a:xfrm>
        </p:spPr>
        <p:txBody>
          <a:bodyPr>
            <a:normAutofit/>
          </a:bodyPr>
          <a:lstStyle/>
          <a:p>
            <a:pPr marL="0" indent="0">
              <a:buNone/>
            </a:pPr>
            <a:r>
              <a:rPr lang="en-GB" sz="1300" b="1" u="sng" dirty="0" smtClean="0"/>
              <a:t>Future IT Challenges in Scientific Research</a:t>
            </a:r>
          </a:p>
          <a:p>
            <a:pPr marL="0" indent="0">
              <a:buNone/>
            </a:pPr>
            <a:r>
              <a:rPr lang="en-GB" sz="1200" u="sng" dirty="0" smtClean="0"/>
              <a:t>Compute Management &amp; Provisioning</a:t>
            </a:r>
          </a:p>
          <a:p>
            <a:pPr marL="0" indent="0">
              <a:buNone/>
            </a:pPr>
            <a:endParaRPr lang="en-GB" sz="1200" u="sng" dirty="0"/>
          </a:p>
          <a:p>
            <a:r>
              <a:rPr lang="en-GB" sz="1000" dirty="0" smtClean="0"/>
              <a:t>Data analysis facility</a:t>
            </a:r>
          </a:p>
          <a:p>
            <a:pPr marL="914400" lvl="1" indent="-514350"/>
            <a:r>
              <a:rPr lang="en-GB" sz="900" dirty="0" smtClean="0"/>
              <a:t>Preserve applications</a:t>
            </a:r>
          </a:p>
          <a:p>
            <a:pPr marL="914400" lvl="1" indent="-514350"/>
            <a:r>
              <a:rPr lang="en-GB" sz="900" dirty="0" smtClean="0"/>
              <a:t>Secure remote researcher access</a:t>
            </a:r>
          </a:p>
          <a:p>
            <a:r>
              <a:rPr lang="en-GB" sz="1000" dirty="0" smtClean="0"/>
              <a:t>Secure data federation</a:t>
            </a:r>
          </a:p>
          <a:p>
            <a:pPr marL="914400" lvl="1" indent="-514350"/>
            <a:r>
              <a:rPr lang="en-GB" sz="900" dirty="0" smtClean="0"/>
              <a:t>Federated identity</a:t>
            </a:r>
          </a:p>
          <a:p>
            <a:pPr marL="914400" lvl="1" indent="-514350"/>
            <a:r>
              <a:rPr lang="en-GB" sz="900" dirty="0" smtClean="0"/>
              <a:t>Role based data access</a:t>
            </a:r>
          </a:p>
          <a:p>
            <a:r>
              <a:rPr lang="en-GB" sz="1000" dirty="0" smtClean="0"/>
              <a:t>Remote management of analysis facility</a:t>
            </a:r>
          </a:p>
          <a:p>
            <a:pPr marL="914400" lvl="1" indent="-514350"/>
            <a:r>
              <a:rPr lang="en-GB" sz="900" dirty="0" smtClean="0"/>
              <a:t>Secure remote access for administration</a:t>
            </a:r>
          </a:p>
          <a:p>
            <a:pPr marL="914400" lvl="1" indent="-514350"/>
            <a:r>
              <a:rPr lang="en-GB" sz="900" dirty="0" smtClean="0"/>
              <a:t>Isolation of roles</a:t>
            </a:r>
          </a:p>
          <a:p>
            <a:r>
              <a:rPr lang="en-GB" sz="1000" dirty="0" smtClean="0"/>
              <a:t>Research clouds at scale</a:t>
            </a:r>
          </a:p>
          <a:p>
            <a:pPr marL="914400" lvl="1" indent="-514350"/>
            <a:r>
              <a:rPr lang="en-GB" sz="900" dirty="0" smtClean="0"/>
              <a:t>Elastic access to large compute resources</a:t>
            </a:r>
          </a:p>
          <a:p>
            <a:pPr marL="914400" lvl="1" indent="-514350"/>
            <a:r>
              <a:rPr lang="en-GB" sz="900" dirty="0" smtClean="0"/>
              <a:t>Project based authentication, provisioning and resources</a:t>
            </a:r>
            <a:endParaRPr lang="en-GB" sz="9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1695" y="836712"/>
            <a:ext cx="1791816" cy="2519357"/>
          </a:xfrm>
          <a:prstGeom prst="rect">
            <a:avLst/>
          </a:prstGeom>
          <a:noFill/>
          <a:ln w="9525">
            <a:solidFill>
              <a:srgbClr val="000000"/>
            </a:solidFill>
            <a:miter lim="800000"/>
            <a:headEnd/>
            <a:tailEnd/>
          </a:ln>
          <a:effectLst>
            <a:softEdge rad="12700"/>
          </a:effectLst>
          <a:extLst>
            <a:ext uri="{909E8E84-426E-40DD-AFC4-6F175D3DCCD1}">
              <a14:hiddenFill xmlns:a14="http://schemas.microsoft.com/office/drawing/2010/main">
                <a:solidFill>
                  <a:schemeClr val="accent1"/>
                </a:solidFill>
              </a14:hiddenFill>
            </a:ext>
          </a:extLst>
        </p:spPr>
      </p:pic>
      <p:pic>
        <p:nvPicPr>
          <p:cNvPr id="4" name="Picture 3">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89224" y="4137120"/>
            <a:ext cx="1583529" cy="2244208"/>
          </a:xfrm>
          <a:prstGeom prst="rect">
            <a:avLst/>
          </a:prstGeom>
        </p:spPr>
      </p:pic>
      <p:pic>
        <p:nvPicPr>
          <p:cNvPr id="5" name="Picture 4">
            <a:hlinkClick r:id="rId6"/>
          </p:cNvPr>
          <p:cNvPicPr>
            <a:picLocks noChangeAspect="1"/>
          </p:cNvPicPr>
          <p:nvPr/>
        </p:nvPicPr>
        <p:blipFill>
          <a:blip r:embed="rId7"/>
          <a:stretch>
            <a:fillRect/>
          </a:stretch>
        </p:blipFill>
        <p:spPr>
          <a:xfrm>
            <a:off x="2810704" y="4126602"/>
            <a:ext cx="1676339" cy="2342175"/>
          </a:xfrm>
          <a:prstGeom prst="rect">
            <a:avLst/>
          </a:prstGeom>
        </p:spPr>
      </p:pic>
      <p:sp>
        <p:nvSpPr>
          <p:cNvPr id="8" name="Title 1"/>
          <p:cNvSpPr txBox="1">
            <a:spLocks/>
          </p:cNvSpPr>
          <p:nvPr/>
        </p:nvSpPr>
        <p:spPr>
          <a:xfrm>
            <a:off x="280452" y="4778712"/>
            <a:ext cx="2419340" cy="470222"/>
          </a:xfrm>
          <a:prstGeom prst="rect">
            <a:avLst/>
          </a:prstGeom>
        </p:spPr>
        <p:txBody>
          <a:bodyPr vert="horz" lIns="45715" tIns="45715" rIns="45715" bIns="45715" anchor="ctr">
            <a:normAutofit fontScale="25000" lnSpcReduction="20000"/>
          </a:bodyPr>
          <a:lstStyle>
            <a:lvl1pPr algn="l" rtl="0" eaLnBrk="1" latinLnBrk="0" hangingPunct="1">
              <a:spcBef>
                <a:spcPct val="0"/>
              </a:spcBef>
              <a:buNone/>
              <a:defRPr kumimoji="0" sz="4600" kern="1200">
                <a:solidFill>
                  <a:schemeClr val="accent6">
                    <a:lumMod val="75000"/>
                  </a:schemeClr>
                </a:solidFill>
                <a:latin typeface="Arial" pitchFamily="34" charset="0"/>
                <a:ea typeface="+mj-ea"/>
                <a:cs typeface="Arial" pitchFamily="34" charset="0"/>
              </a:defRPr>
            </a:lvl1pPr>
          </a:lstStyle>
          <a:p>
            <a:pPr fontAlgn="auto">
              <a:spcAft>
                <a:spcPts val="0"/>
              </a:spcAft>
            </a:pPr>
            <a:r>
              <a:rPr lang="en-GB" dirty="0" smtClean="0">
                <a:solidFill>
                  <a:schemeClr val="tx1"/>
                </a:solidFill>
              </a:rPr>
              <a:t>Update of the Computing Models of the WLCG and the LHC Experiments</a:t>
            </a:r>
            <a:endParaRPr lang="en-GB" dirty="0">
              <a:solidFill>
                <a:schemeClr val="tx1"/>
              </a:solidFill>
            </a:endParaRPr>
          </a:p>
        </p:txBody>
      </p:sp>
      <p:sp>
        <p:nvSpPr>
          <p:cNvPr id="9" name="Title 1"/>
          <p:cNvSpPr txBox="1">
            <a:spLocks/>
          </p:cNvSpPr>
          <p:nvPr/>
        </p:nvSpPr>
        <p:spPr>
          <a:xfrm>
            <a:off x="290736" y="5269150"/>
            <a:ext cx="2664296" cy="470222"/>
          </a:xfrm>
          <a:prstGeom prst="rect">
            <a:avLst/>
          </a:prstGeom>
        </p:spPr>
        <p:txBody>
          <a:bodyPr vert="horz" lIns="45715" tIns="45715" rIns="45715" bIns="45715" anchor="ctr">
            <a:normAutofit/>
          </a:bodyPr>
          <a:lstStyle>
            <a:lvl1pPr algn="l" rtl="0" eaLnBrk="1" latinLnBrk="0" hangingPunct="1">
              <a:spcBef>
                <a:spcPct val="0"/>
              </a:spcBef>
              <a:buNone/>
              <a:defRPr kumimoji="0" sz="4600" kern="1200">
                <a:solidFill>
                  <a:schemeClr val="accent6">
                    <a:lumMod val="75000"/>
                  </a:schemeClr>
                </a:solidFill>
                <a:latin typeface="Arial" pitchFamily="34" charset="0"/>
                <a:ea typeface="+mj-ea"/>
                <a:cs typeface="Arial" pitchFamily="34" charset="0"/>
              </a:defRPr>
            </a:lvl1pPr>
          </a:lstStyle>
          <a:p>
            <a:pPr fontAlgn="auto">
              <a:spcAft>
                <a:spcPts val="0"/>
              </a:spcAft>
            </a:pPr>
            <a:r>
              <a:rPr lang="en-GB" sz="1200" dirty="0">
                <a:hlinkClick r:id="rId6"/>
              </a:rPr>
              <a:t>http://</a:t>
            </a:r>
            <a:r>
              <a:rPr lang="en-GB" sz="1200" dirty="0" smtClean="0">
                <a:hlinkClick r:id="rId6"/>
              </a:rPr>
              <a:t>cds.cern.ch/record/1695401</a:t>
            </a:r>
            <a:endParaRPr lang="en-GB" sz="1200" dirty="0" smtClean="0"/>
          </a:p>
        </p:txBody>
      </p:sp>
      <p:sp>
        <p:nvSpPr>
          <p:cNvPr id="10" name="Title 1"/>
          <p:cNvSpPr txBox="1">
            <a:spLocks/>
          </p:cNvSpPr>
          <p:nvPr/>
        </p:nvSpPr>
        <p:spPr>
          <a:xfrm>
            <a:off x="4676425" y="4774610"/>
            <a:ext cx="2151178" cy="470222"/>
          </a:xfrm>
          <a:prstGeom prst="rect">
            <a:avLst/>
          </a:prstGeom>
        </p:spPr>
        <p:txBody>
          <a:bodyPr vert="horz" lIns="45715" tIns="45715" rIns="45715" bIns="45715" anchor="ctr">
            <a:normAutofit/>
          </a:bodyPr>
          <a:lstStyle>
            <a:lvl1pPr algn="l" rtl="0" eaLnBrk="1" latinLnBrk="0" hangingPunct="1">
              <a:spcBef>
                <a:spcPct val="0"/>
              </a:spcBef>
              <a:buNone/>
              <a:defRPr kumimoji="0" sz="4600" kern="1200">
                <a:solidFill>
                  <a:schemeClr val="accent6">
                    <a:lumMod val="75000"/>
                  </a:schemeClr>
                </a:solidFill>
                <a:latin typeface="Arial" pitchFamily="34" charset="0"/>
                <a:ea typeface="+mj-ea"/>
                <a:cs typeface="Arial" pitchFamily="34" charset="0"/>
              </a:defRPr>
            </a:lvl1pPr>
          </a:lstStyle>
          <a:p>
            <a:pPr fontAlgn="auto">
              <a:spcAft>
                <a:spcPts val="0"/>
              </a:spcAft>
            </a:pPr>
            <a:r>
              <a:rPr lang="en-GB" sz="1200" dirty="0" smtClean="0">
                <a:solidFill>
                  <a:schemeClr val="tx1"/>
                </a:solidFill>
              </a:rPr>
              <a:t>E-Infrastructure for the 21</a:t>
            </a:r>
            <a:r>
              <a:rPr lang="en-GB" sz="1200" baseline="30000" dirty="0" smtClean="0">
                <a:solidFill>
                  <a:schemeClr val="tx1"/>
                </a:solidFill>
              </a:rPr>
              <a:t>st</a:t>
            </a:r>
            <a:r>
              <a:rPr lang="en-GB" sz="1200" dirty="0" smtClean="0">
                <a:solidFill>
                  <a:schemeClr val="tx1"/>
                </a:solidFill>
              </a:rPr>
              <a:t> century</a:t>
            </a:r>
            <a:endParaRPr lang="en-GB" sz="1200" dirty="0">
              <a:solidFill>
                <a:schemeClr val="tx1"/>
              </a:solidFill>
            </a:endParaRPr>
          </a:p>
        </p:txBody>
      </p:sp>
      <p:sp>
        <p:nvSpPr>
          <p:cNvPr id="11" name="Title 1"/>
          <p:cNvSpPr txBox="1">
            <a:spLocks/>
          </p:cNvSpPr>
          <p:nvPr/>
        </p:nvSpPr>
        <p:spPr>
          <a:xfrm>
            <a:off x="4663635" y="5219786"/>
            <a:ext cx="2664296" cy="470222"/>
          </a:xfrm>
          <a:prstGeom prst="rect">
            <a:avLst/>
          </a:prstGeom>
        </p:spPr>
        <p:txBody>
          <a:bodyPr vert="horz" lIns="45715" tIns="45715" rIns="45715" bIns="45715" anchor="ctr">
            <a:normAutofit/>
          </a:bodyPr>
          <a:lstStyle>
            <a:lvl1pPr algn="l" rtl="0" eaLnBrk="1" latinLnBrk="0" hangingPunct="1">
              <a:spcBef>
                <a:spcPct val="0"/>
              </a:spcBef>
              <a:buNone/>
              <a:defRPr kumimoji="0" sz="4600" kern="1200">
                <a:solidFill>
                  <a:schemeClr val="accent6">
                    <a:lumMod val="75000"/>
                  </a:schemeClr>
                </a:solidFill>
                <a:latin typeface="Arial" pitchFamily="34" charset="0"/>
                <a:ea typeface="+mj-ea"/>
                <a:cs typeface="Arial" pitchFamily="34" charset="0"/>
              </a:defRPr>
            </a:lvl1pPr>
          </a:lstStyle>
          <a:p>
            <a:pPr fontAlgn="auto">
              <a:spcAft>
                <a:spcPts val="0"/>
              </a:spcAft>
            </a:pPr>
            <a:r>
              <a:rPr lang="en-GB" sz="1200" dirty="0">
                <a:hlinkClick r:id="rId4"/>
              </a:rPr>
              <a:t>http://</a:t>
            </a:r>
            <a:r>
              <a:rPr lang="en-GB" sz="1200" dirty="0" smtClean="0">
                <a:hlinkClick r:id="rId4"/>
              </a:rPr>
              <a:t>zenodo.org/record/7592</a:t>
            </a:r>
            <a:endParaRPr lang="en-GB" sz="1200" dirty="0" smtClean="0"/>
          </a:p>
        </p:txBody>
      </p:sp>
      <p:sp>
        <p:nvSpPr>
          <p:cNvPr id="12" name="Title 1"/>
          <p:cNvSpPr txBox="1">
            <a:spLocks/>
          </p:cNvSpPr>
          <p:nvPr/>
        </p:nvSpPr>
        <p:spPr>
          <a:xfrm>
            <a:off x="6115038" y="3372530"/>
            <a:ext cx="1481298" cy="374401"/>
          </a:xfrm>
          <a:prstGeom prst="rect">
            <a:avLst/>
          </a:prstGeom>
        </p:spPr>
        <p:txBody>
          <a:bodyPr vert="horz" lIns="45715" tIns="45715" rIns="45715" bIns="45715" anchor="ctr">
            <a:normAutofit/>
          </a:bodyPr>
          <a:lstStyle>
            <a:lvl1pPr algn="l" rtl="0" eaLnBrk="1" latinLnBrk="0" hangingPunct="1">
              <a:spcBef>
                <a:spcPct val="0"/>
              </a:spcBef>
              <a:buNone/>
              <a:defRPr kumimoji="0" sz="4600" kern="1200">
                <a:solidFill>
                  <a:schemeClr val="accent6">
                    <a:lumMod val="75000"/>
                  </a:schemeClr>
                </a:solidFill>
                <a:latin typeface="Arial" pitchFamily="34" charset="0"/>
                <a:ea typeface="+mj-ea"/>
                <a:cs typeface="Arial" pitchFamily="34" charset="0"/>
              </a:defRPr>
            </a:lvl1pPr>
          </a:lstStyle>
          <a:p>
            <a:pPr fontAlgn="auto">
              <a:spcAft>
                <a:spcPts val="0"/>
              </a:spcAft>
            </a:pPr>
            <a:r>
              <a:rPr lang="en-GB" sz="1200" dirty="0" smtClean="0"/>
              <a:t>To be released soon</a:t>
            </a:r>
          </a:p>
        </p:txBody>
      </p:sp>
      <p:sp>
        <p:nvSpPr>
          <p:cNvPr id="6" name="Date Placeholder 5"/>
          <p:cNvSpPr>
            <a:spLocks noGrp="1"/>
          </p:cNvSpPr>
          <p:nvPr>
            <p:ph type="dt" sz="half" idx="2"/>
          </p:nvPr>
        </p:nvSpPr>
        <p:spPr/>
        <p:txBody>
          <a:bodyPr/>
          <a:lstStyle/>
          <a:p>
            <a:r>
              <a:rPr lang="en-US" smtClean="0">
                <a:solidFill>
                  <a:srgbClr val="0C377B">
                    <a:tint val="75000"/>
                  </a:srgbClr>
                </a:solidFill>
              </a:rPr>
              <a:t>17 November 2014</a:t>
            </a:r>
            <a:endParaRPr lang="en-US" dirty="0">
              <a:solidFill>
                <a:srgbClr val="0C377B">
                  <a:tint val="75000"/>
                </a:srgbClr>
              </a:solidFill>
            </a:endParaRPr>
          </a:p>
        </p:txBody>
      </p:sp>
      <p:sp>
        <p:nvSpPr>
          <p:cNvPr id="7" name="Footer Placeholder 6"/>
          <p:cNvSpPr>
            <a:spLocks noGrp="1"/>
          </p:cNvSpPr>
          <p:nvPr>
            <p:ph type="ftr" sz="quarter" idx="3"/>
          </p:nvPr>
        </p:nvSpPr>
        <p:spPr/>
        <p:txBody>
          <a:bodyPr/>
          <a:lstStyle/>
          <a:p>
            <a:r>
              <a:rPr lang="en-GB" smtClean="0">
                <a:solidFill>
                  <a:srgbClr val="0C377B">
                    <a:tint val="75000"/>
                  </a:srgbClr>
                </a:solidFill>
              </a:rPr>
              <a:t>Frédéric Hemmer</a:t>
            </a:r>
            <a:endParaRPr lang="en-US" dirty="0">
              <a:solidFill>
                <a:srgbClr val="0C377B">
                  <a:tint val="75000"/>
                </a:srgbClr>
              </a:solidFill>
            </a:endParaRPr>
          </a:p>
        </p:txBody>
      </p:sp>
      <p:sp>
        <p:nvSpPr>
          <p:cNvPr id="13" name="Slide Number Placeholder 12"/>
          <p:cNvSpPr>
            <a:spLocks noGrp="1"/>
          </p:cNvSpPr>
          <p:nvPr>
            <p:ph type="sldNum" sz="quarter" idx="4"/>
          </p:nvPr>
        </p:nvSpPr>
        <p:spPr/>
        <p:txBody>
          <a:bodyPr/>
          <a:lstStyle/>
          <a:p>
            <a:fld id="{17918391-D411-FE40-AAD7-861AE5233E0E}" type="slidenum">
              <a:rPr lang="en-US" smtClean="0">
                <a:solidFill>
                  <a:srgbClr val="0C377B">
                    <a:tint val="75000"/>
                  </a:srgbClr>
                </a:solidFill>
              </a:rPr>
              <a:pPr/>
              <a:t>27</a:t>
            </a:fld>
            <a:endParaRPr lang="en-US" dirty="0">
              <a:solidFill>
                <a:srgbClr val="0C377B">
                  <a:tint val="75000"/>
                </a:srgbClr>
              </a:solidFill>
            </a:endParaRPr>
          </a:p>
        </p:txBody>
      </p:sp>
    </p:spTree>
    <p:extLst>
      <p:ext uri="{BB962C8B-B14F-4D97-AF65-F5344CB8AC3E}">
        <p14:creationId xmlns:p14="http://schemas.microsoft.com/office/powerpoint/2010/main" val="9027441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0807031_01-A4-at-144-dpi.jpg"/>
          <p:cNvPicPr>
            <a:picLocks noChangeAspect="1"/>
          </p:cNvPicPr>
          <p:nvPr/>
        </p:nvPicPr>
        <p:blipFill>
          <a:blip r:embed="rId3">
            <a:lum bright="-2000" contrast="2000"/>
          </a:blip>
          <a:stretch>
            <a:fillRect/>
          </a:stretch>
        </p:blipFill>
        <p:spPr>
          <a:xfrm>
            <a:off x="-76200" y="-76200"/>
            <a:ext cx="9347200" cy="7010400"/>
          </a:xfrm>
          <a:prstGeom prst="rect">
            <a:avLst/>
          </a:prstGeom>
        </p:spPr>
      </p:pic>
      <p:sp>
        <p:nvSpPr>
          <p:cNvPr id="5125" name="Text Box 18"/>
          <p:cNvSpPr txBox="1">
            <a:spLocks noChangeArrowheads="1"/>
          </p:cNvSpPr>
          <p:nvPr/>
        </p:nvSpPr>
        <p:spPr bwMode="auto">
          <a:xfrm>
            <a:off x="0" y="3453968"/>
            <a:ext cx="9144000" cy="1631216"/>
          </a:xfrm>
          <a:prstGeom prst="rect">
            <a:avLst/>
          </a:prstGeom>
          <a:noFill/>
          <a:ln w="9525">
            <a:noFill/>
            <a:miter lim="800000"/>
            <a:headEnd/>
            <a:tailEnd/>
          </a:ln>
          <a:effectLst>
            <a:outerShdw blurRad="63500" dist="38099" dir="2700000" algn="ctr" rotWithShape="0">
              <a:schemeClr val="tx1">
                <a:alpha val="74997"/>
              </a:schemeClr>
            </a:outerShdw>
          </a:effectLst>
        </p:spPr>
        <p:txBody>
          <a:bodyPr>
            <a:prstTxWarp prst="textNoShape">
              <a:avLst/>
            </a:prstTxWarp>
            <a:spAutoFit/>
          </a:bodyPr>
          <a:lstStyle/>
          <a:p>
            <a:pPr algn="ctr" eaLnBrk="0" hangingPunct="0">
              <a:defRPr/>
            </a:pPr>
            <a:r>
              <a:rPr lang="en-GB" sz="5000" dirty="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Thank </a:t>
            </a:r>
            <a:r>
              <a:rPr lang="en-GB" sz="5000" dirty="0" smtClean="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You!</a:t>
            </a:r>
            <a:r>
              <a:rPr lang="en-GB" sz="5000" dirty="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r>
            <a:br>
              <a:rPr lang="en-GB" sz="5000" dirty="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br>
            <a:endParaRPr lang="en-GB" sz="5000" dirty="0" smtClean="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pic>
        <p:nvPicPr>
          <p:cNvPr id="4" name="Picture 3" descr="cern_logo_1.png"/>
          <p:cNvPicPr>
            <a:picLocks noChangeAspect="1"/>
          </p:cNvPicPr>
          <p:nvPr/>
        </p:nvPicPr>
        <p:blipFill>
          <a:blip r:embed="rId4">
            <a:lum bright="100000" contrast="-100000"/>
          </a:blip>
          <a:stretch>
            <a:fillRect/>
          </a:stretch>
        </p:blipFill>
        <p:spPr>
          <a:xfrm>
            <a:off x="971600" y="5640705"/>
            <a:ext cx="1019176" cy="1002190"/>
          </a:xfrm>
          <a:prstGeom prst="rect">
            <a:avLst/>
          </a:prstGeom>
          <a:effectLst>
            <a:outerShdw blurRad="38100" dist="38100" dir="2700000" algn="tl" rotWithShape="0">
              <a:prstClr val="black"/>
            </a:outerShdw>
          </a:effectLst>
        </p:spPr>
      </p:pic>
      <p:sp>
        <p:nvSpPr>
          <p:cNvPr id="6" name="Text Box 3"/>
          <p:cNvSpPr txBox="1">
            <a:spLocks noChangeArrowheads="1"/>
          </p:cNvSpPr>
          <p:nvPr/>
        </p:nvSpPr>
        <p:spPr bwMode="auto">
          <a:xfrm>
            <a:off x="0" y="5877580"/>
            <a:ext cx="9144000" cy="523220"/>
          </a:xfrm>
          <a:prstGeom prst="rect">
            <a:avLst/>
          </a:prstGeom>
          <a:noFill/>
          <a:ln w="9525">
            <a:noFill/>
            <a:miter lim="800000"/>
            <a:headEnd/>
            <a:tailEnd/>
          </a:ln>
          <a:effectLst>
            <a:outerShdw blurRad="63500" dist="38099" dir="2700000" algn="ctr" rotWithShape="0">
              <a:srgbClr val="000000">
                <a:alpha val="74997"/>
              </a:srgbClr>
            </a:outerShdw>
          </a:effectLst>
        </p:spPr>
        <p:txBody>
          <a:bodyPr wrap="square">
            <a:prstTxWarp prst="textNoShape">
              <a:avLst/>
            </a:prstTxWarp>
            <a:spAutoFit/>
          </a:bodyPr>
          <a:lstStyle/>
          <a:p>
            <a:pPr>
              <a:defRPr/>
            </a:pP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t>
            </a:r>
            <a:r>
              <a:rPr lang="en-GB" sz="28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t>
            </a:r>
            <a:r>
              <a:rPr lang="en-GB" sz="2800" b="1" i="1"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Accelerating Science and Innovation</a:t>
            </a:r>
            <a:endParaRPr lang="en-GB" sz="2800" b="1" i="1"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Tree>
    <p:extLst>
      <p:ext uri="{BB962C8B-B14F-4D97-AF65-F5344CB8AC3E}">
        <p14:creationId xmlns:p14="http://schemas.microsoft.com/office/powerpoint/2010/main" val="72549089"/>
      </p:ext>
    </p:extLst>
  </p:cSld>
  <p:clrMapOvr>
    <a:masterClrMapping/>
  </p:clrMapOvr>
  <p:transition advTm="15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Slide Number Placeholder 1"/>
          <p:cNvSpPr txBox="1">
            <a:spLocks noGrp="1"/>
          </p:cNvSpPr>
          <p:nvPr/>
        </p:nvSpPr>
        <p:spPr bwMode="auto">
          <a:xfrm>
            <a:off x="7010400" y="6492875"/>
            <a:ext cx="2133600" cy="365125"/>
          </a:xfrm>
          <a:prstGeom prst="rect">
            <a:avLst/>
          </a:prstGeom>
          <a:noFill/>
          <a:ln w="9525">
            <a:noFill/>
            <a:miter lim="800000"/>
            <a:headEnd/>
            <a:tailEnd/>
          </a:ln>
        </p:spPr>
        <p:txBody>
          <a:bodyPr anchor="ctr">
            <a:prstTxWarp prst="textNoShape">
              <a:avLst/>
            </a:prstTxWarp>
          </a:bodyPr>
          <a:lstStyle/>
          <a:p>
            <a:pPr algn="r" eaLnBrk="1" hangingPunct="1"/>
            <a:fld id="{CE1A9C4C-1871-3348-B7D6-ACA2480456CB}" type="slidenum">
              <a:rPr lang="en-US" sz="1200" b="1">
                <a:solidFill>
                  <a:srgbClr val="898989"/>
                </a:solidFill>
              </a:rPr>
              <a:pPr algn="r" eaLnBrk="1" hangingPunct="1"/>
              <a:t>3</a:t>
            </a:fld>
            <a:endParaRPr lang="en-US" sz="1200" b="1" dirty="0">
              <a:solidFill>
                <a:srgbClr val="898989"/>
              </a:solidFill>
            </a:endParaRPr>
          </a:p>
        </p:txBody>
      </p:sp>
      <p:pic>
        <p:nvPicPr>
          <p:cNvPr id="24581" name="Picture 2" descr="flags"/>
          <p:cNvPicPr>
            <a:picLocks noChangeAspect="1" noChangeArrowheads="1"/>
          </p:cNvPicPr>
          <p:nvPr/>
        </p:nvPicPr>
        <p:blipFill>
          <a:blip r:embed="rId3">
            <a:lum bright="-2000" contrast="-2000"/>
          </a:blip>
          <a:srcRect t="1666"/>
          <a:stretch>
            <a:fillRect/>
          </a:stretch>
        </p:blipFill>
        <p:spPr bwMode="auto">
          <a:xfrm>
            <a:off x="-76200" y="0"/>
            <a:ext cx="9372600" cy="6885384"/>
          </a:xfrm>
          <a:prstGeom prst="rect">
            <a:avLst/>
          </a:prstGeom>
          <a:noFill/>
          <a:ln w="9525">
            <a:noFill/>
            <a:miter lim="800000"/>
            <a:headEnd/>
            <a:tailEnd/>
          </a:ln>
        </p:spPr>
      </p:pic>
      <p:sp>
        <p:nvSpPr>
          <p:cNvPr id="4" name="Rectangle 3"/>
          <p:cNvSpPr txBox="1">
            <a:spLocks noChangeArrowheads="1"/>
          </p:cNvSpPr>
          <p:nvPr/>
        </p:nvSpPr>
        <p:spPr bwMode="auto">
          <a:xfrm>
            <a:off x="76200" y="0"/>
            <a:ext cx="9067800" cy="1905000"/>
          </a:xfrm>
          <a:prstGeom prst="rect">
            <a:avLst/>
          </a:prstGeom>
          <a:noFill/>
          <a:ln w="9525">
            <a:noFill/>
            <a:miter lim="800000"/>
            <a:headEnd/>
            <a:tailEnd/>
          </a:ln>
          <a:effectLst/>
        </p:spPr>
        <p:txBody>
          <a:bodyPr anchor="ctr">
            <a:prstTxWarp prst="textNoShape">
              <a:avLst/>
            </a:prstTxWarp>
          </a:bodyPr>
          <a:lstStyle/>
          <a:p>
            <a:pPr eaLnBrk="1" hangingPunct="1">
              <a:defRPr/>
            </a:pPr>
            <a:r>
              <a:rPr lang="en-GB" sz="3600" dirty="0">
                <a:solidFill>
                  <a:srgbClr val="FFFF00"/>
                </a:solidFill>
                <a:effectLst>
                  <a:outerShdw blurRad="38100" dist="38100" dir="2700000">
                    <a:srgbClr val="000000"/>
                  </a:outerShdw>
                </a:effectLst>
              </a:rPr>
              <a:t>CERN</a:t>
            </a:r>
            <a:r>
              <a:rPr lang="en-GB" sz="3600" dirty="0" smtClean="0">
                <a:solidFill>
                  <a:srgbClr val="FFFF00"/>
                </a:solidFill>
                <a:effectLst>
                  <a:outerShdw blurRad="38100" dist="38100" dir="2700000">
                    <a:srgbClr val="000000"/>
                  </a:outerShdw>
                </a:effectLst>
              </a:rPr>
              <a:t> was founded 1954: </a:t>
            </a:r>
            <a:r>
              <a:rPr lang="en-GB" sz="2800" dirty="0" smtClean="0">
                <a:solidFill>
                  <a:srgbClr val="FFFF00"/>
                </a:solidFill>
                <a:effectLst>
                  <a:outerShdw blurRad="38100" dist="38100" dir="2700000">
                    <a:srgbClr val="000000"/>
                  </a:outerShdw>
                </a:effectLst>
              </a:rPr>
              <a:t>12 European States</a:t>
            </a:r>
          </a:p>
          <a:p>
            <a:pPr eaLnBrk="1" hangingPunct="1">
              <a:defRPr/>
            </a:pPr>
            <a:r>
              <a:rPr lang="en-GB" sz="2800" dirty="0" smtClean="0">
                <a:solidFill>
                  <a:srgbClr val="FFFF00"/>
                </a:solidFill>
                <a:effectLst>
                  <a:outerShdw blurRad="38100" dist="38100" dir="2700000">
                    <a:srgbClr val="000000"/>
                  </a:outerShdw>
                </a:effectLst>
              </a:rPr>
              <a:t>	</a:t>
            </a:r>
            <a:r>
              <a:rPr lang="en-GB" sz="2800" dirty="0" smtClean="0">
                <a:solidFill>
                  <a:schemeClr val="accent1"/>
                </a:solidFill>
                <a:effectLst>
                  <a:outerShdw blurRad="38100" dist="38100" dir="2700000">
                    <a:srgbClr val="000000"/>
                  </a:outerShdw>
                </a:effectLst>
              </a:rPr>
              <a:t>     “Science for Peace”</a:t>
            </a:r>
          </a:p>
          <a:p>
            <a:pPr eaLnBrk="1" hangingPunct="1">
              <a:defRPr/>
            </a:pPr>
            <a:endParaRPr lang="en-GB" sz="1000" dirty="0" smtClean="0">
              <a:solidFill>
                <a:srgbClr val="FFFF00"/>
              </a:solidFill>
              <a:effectLst>
                <a:outerShdw blurRad="38100" dist="38100" dir="2700000">
                  <a:srgbClr val="000000"/>
                </a:outerShdw>
              </a:effectLst>
            </a:endParaRPr>
          </a:p>
          <a:p>
            <a:pPr eaLnBrk="1" hangingPunct="1">
              <a:defRPr/>
            </a:pPr>
            <a:r>
              <a:rPr lang="en-GB" sz="3200" dirty="0" smtClean="0">
                <a:solidFill>
                  <a:srgbClr val="FFFF00"/>
                </a:solidFill>
                <a:effectLst>
                  <a:outerShdw blurRad="38100" dist="38100" dir="2700000">
                    <a:srgbClr val="000000"/>
                  </a:outerShdw>
                </a:effectLst>
              </a:rPr>
              <a:t>Today: 21 Member States</a:t>
            </a:r>
            <a:endParaRPr lang="en-GB" sz="3200" dirty="0">
              <a:solidFill>
                <a:schemeClr val="tx2"/>
              </a:solidFill>
              <a:effectLst>
                <a:outerShdw blurRad="38100" dist="38100" dir="2700000">
                  <a:srgbClr val="000000"/>
                </a:outerShdw>
              </a:effectLst>
            </a:endParaRPr>
          </a:p>
        </p:txBody>
      </p:sp>
      <p:sp>
        <p:nvSpPr>
          <p:cNvPr id="8" name="Rectangle 5"/>
          <p:cNvSpPr txBox="1">
            <a:spLocks noChangeArrowheads="1"/>
          </p:cNvSpPr>
          <p:nvPr/>
        </p:nvSpPr>
        <p:spPr bwMode="auto">
          <a:xfrm>
            <a:off x="1475656" y="3933056"/>
            <a:ext cx="7668344" cy="2880320"/>
          </a:xfrm>
          <a:prstGeom prst="rect">
            <a:avLst/>
          </a:prstGeom>
          <a:gradFill rotWithShape="1">
            <a:gsLst>
              <a:gs pos="0">
                <a:srgbClr val="235D81">
                  <a:alpha val="70000"/>
                </a:srgb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85725" eaLnBrk="1" hangingPunct="1">
              <a:lnSpc>
                <a:spcPct val="90000"/>
              </a:lnSpc>
              <a:spcBef>
                <a:spcPct val="20000"/>
              </a:spcBef>
              <a:buSzPct val="65000"/>
              <a:defRPr/>
            </a:pPr>
            <a:r>
              <a:rPr lang="en-GB" sz="1800" dirty="0" smtClean="0">
                <a:solidFill>
                  <a:srgbClr val="FFFF00"/>
                </a:solidFill>
                <a:effectLst>
                  <a:outerShdw blurRad="38100" dist="38100" dir="2700000" algn="tl">
                    <a:srgbClr val="000000">
                      <a:alpha val="43137"/>
                    </a:srgbClr>
                  </a:outerShdw>
                </a:effectLst>
              </a:rPr>
              <a:t>Member </a:t>
            </a:r>
            <a:r>
              <a:rPr lang="en-GB" sz="1800" dirty="0">
                <a:solidFill>
                  <a:srgbClr val="FFFF00"/>
                </a:solidFill>
                <a:effectLst>
                  <a:outerShdw blurRad="38100" dist="38100" dir="2700000" algn="tl">
                    <a:srgbClr val="000000">
                      <a:alpha val="43137"/>
                    </a:srgbClr>
                  </a:outerShdw>
                </a:effectLst>
              </a:rPr>
              <a:t>States:</a:t>
            </a:r>
            <a:r>
              <a:rPr lang="en-GB" sz="1800" dirty="0">
                <a:effectLst>
                  <a:outerShdw blurRad="38100" dist="38100" dir="2700000" algn="tl">
                    <a:srgbClr val="000000">
                      <a:alpha val="43137"/>
                    </a:srgbClr>
                  </a:outerShdw>
                </a:effectLst>
              </a:rPr>
              <a:t> </a:t>
            </a:r>
            <a:r>
              <a:rPr lang="en-GB" sz="1600" dirty="0">
                <a:solidFill>
                  <a:srgbClr val="FFFFFF"/>
                </a:solidFill>
                <a:effectLst>
                  <a:outerShdw blurRad="38100" dist="38100" dir="2700000" algn="tl">
                    <a:srgbClr val="000000">
                      <a:alpha val="43137"/>
                    </a:srgbClr>
                  </a:outerShdw>
                </a:effectLst>
              </a:rPr>
              <a:t>Austria, Belgium, Bulgaria,</a:t>
            </a:r>
            <a:r>
              <a:rPr lang="en-GB" sz="1600" dirty="0" smtClean="0">
                <a:solidFill>
                  <a:srgbClr val="FFFFFF"/>
                </a:solidFill>
                <a:effectLst>
                  <a:outerShdw blurRad="38100" dist="38100" dir="2700000" algn="tl">
                    <a:srgbClr val="000000">
                      <a:alpha val="43137"/>
                    </a:srgbClr>
                  </a:outerShdw>
                </a:effectLst>
              </a:rPr>
              <a:t> the </a:t>
            </a:r>
            <a:r>
              <a:rPr lang="en-GB" sz="1600" dirty="0">
                <a:solidFill>
                  <a:srgbClr val="FFFFFF"/>
                </a:solidFill>
                <a:effectLst>
                  <a:outerShdw blurRad="38100" dist="38100" dir="2700000" algn="tl">
                    <a:srgbClr val="000000">
                      <a:alpha val="43137"/>
                    </a:srgbClr>
                  </a:outerShdw>
                </a:effectLst>
              </a:rPr>
              <a:t>Czech Republic, Denmark, Finland, France, Germany, Greece, Hungary, </a:t>
            </a:r>
            <a:r>
              <a:rPr lang="en-US" sz="1600" dirty="0">
                <a:solidFill>
                  <a:srgbClr val="FFFFFF"/>
                </a:solidFill>
                <a:effectLst>
                  <a:outerShdw blurRad="38100" dist="38100" dir="2700000" algn="tl">
                    <a:srgbClr val="000000">
                      <a:alpha val="43137"/>
                    </a:srgbClr>
                  </a:outerShdw>
                </a:effectLst>
              </a:rPr>
              <a:t>Israel,</a:t>
            </a:r>
            <a:r>
              <a:rPr lang="en-US" sz="1600" dirty="0">
                <a:solidFill>
                  <a:schemeClr val="bg1"/>
                </a:solidFill>
                <a:effectLst>
                  <a:outerShdw blurRad="38100" dist="38100" dir="2700000" algn="tl">
                    <a:srgbClr val="000000">
                      <a:alpha val="43137"/>
                    </a:srgbClr>
                  </a:outerShdw>
                </a:effectLst>
              </a:rPr>
              <a:t> </a:t>
            </a:r>
            <a:r>
              <a:rPr lang="en-GB" sz="1600" dirty="0" smtClean="0">
                <a:solidFill>
                  <a:srgbClr val="FFFFFF"/>
                </a:solidFill>
                <a:effectLst>
                  <a:outerShdw blurRad="38100" dist="38100" dir="2700000" algn="tl">
                    <a:srgbClr val="000000">
                      <a:alpha val="43137"/>
                    </a:srgbClr>
                  </a:outerShdw>
                </a:effectLst>
              </a:rPr>
              <a:t>Italy</a:t>
            </a:r>
            <a:r>
              <a:rPr lang="en-GB" sz="1600" dirty="0">
                <a:solidFill>
                  <a:srgbClr val="FFFFFF"/>
                </a:solidFill>
                <a:effectLst>
                  <a:outerShdw blurRad="38100" dist="38100" dir="2700000" algn="tl">
                    <a:srgbClr val="000000">
                      <a:alpha val="43137"/>
                    </a:srgbClr>
                  </a:outerShdw>
                </a:effectLst>
              </a:rPr>
              <a:t>,</a:t>
            </a:r>
            <a:r>
              <a:rPr lang="en-GB" sz="1600" dirty="0" smtClean="0">
                <a:solidFill>
                  <a:srgbClr val="FFFFFF"/>
                </a:solidFill>
                <a:effectLst>
                  <a:outerShdw blurRad="38100" dist="38100" dir="2700000" algn="tl">
                    <a:srgbClr val="000000">
                      <a:alpha val="43137"/>
                    </a:srgbClr>
                  </a:outerShdw>
                </a:effectLst>
              </a:rPr>
              <a:t> the Netherlands</a:t>
            </a:r>
            <a:r>
              <a:rPr lang="en-GB" sz="1600" dirty="0">
                <a:solidFill>
                  <a:srgbClr val="FFFFFF"/>
                </a:solidFill>
                <a:effectLst>
                  <a:outerShdw blurRad="38100" dist="38100" dir="2700000" algn="tl">
                    <a:srgbClr val="000000">
                      <a:alpha val="43137"/>
                    </a:srgbClr>
                  </a:outerShdw>
                </a:effectLst>
              </a:rPr>
              <a:t>, Norway, Poland, Portugal, Slovakia, Spain, Sweden, Switzerland and</a:t>
            </a:r>
            <a:r>
              <a:rPr lang="en-GB" sz="1600" dirty="0" smtClean="0">
                <a:solidFill>
                  <a:srgbClr val="FFFFFF"/>
                </a:solidFill>
                <a:effectLst>
                  <a:outerShdw blurRad="38100" dist="38100" dir="2700000" algn="tl">
                    <a:srgbClr val="000000">
                      <a:alpha val="43137"/>
                    </a:srgbClr>
                  </a:outerShdw>
                </a:effectLst>
              </a:rPr>
              <a:t> </a:t>
            </a:r>
            <a:br>
              <a:rPr lang="en-GB" sz="1600" dirty="0" smtClean="0">
                <a:solidFill>
                  <a:srgbClr val="FFFFFF"/>
                </a:solidFill>
                <a:effectLst>
                  <a:outerShdw blurRad="38100" dist="38100" dir="2700000" algn="tl">
                    <a:srgbClr val="000000">
                      <a:alpha val="43137"/>
                    </a:srgbClr>
                  </a:outerShdw>
                </a:effectLst>
              </a:rPr>
            </a:br>
            <a:r>
              <a:rPr lang="en-GB" sz="1600" dirty="0" smtClean="0">
                <a:solidFill>
                  <a:srgbClr val="FFFFFF"/>
                </a:solidFill>
                <a:effectLst>
                  <a:outerShdw blurRad="38100" dist="38100" dir="2700000" algn="tl">
                    <a:srgbClr val="000000">
                      <a:alpha val="43137"/>
                    </a:srgbClr>
                  </a:outerShdw>
                </a:effectLst>
              </a:rPr>
              <a:t>the </a:t>
            </a:r>
            <a:r>
              <a:rPr lang="en-GB" sz="1600" dirty="0">
                <a:solidFill>
                  <a:srgbClr val="FFFFFF"/>
                </a:solidFill>
                <a:effectLst>
                  <a:outerShdw blurRad="38100" dist="38100" dir="2700000" algn="tl">
                    <a:srgbClr val="000000">
                      <a:alpha val="43137"/>
                    </a:srgbClr>
                  </a:outerShdw>
                </a:effectLst>
              </a:rPr>
              <a:t>United </a:t>
            </a:r>
            <a:r>
              <a:rPr lang="en-GB" sz="1600" dirty="0" smtClean="0">
                <a:solidFill>
                  <a:srgbClr val="FFFFFF"/>
                </a:solidFill>
                <a:effectLst>
                  <a:outerShdw blurRad="38100" dist="38100" dir="2700000" algn="tl">
                    <a:srgbClr val="000000">
                      <a:alpha val="43137"/>
                    </a:srgbClr>
                  </a:outerShdw>
                </a:effectLst>
              </a:rPr>
              <a:t>Kingdom </a:t>
            </a:r>
          </a:p>
          <a:p>
            <a:pPr marL="85725" eaLnBrk="1" hangingPunct="1">
              <a:lnSpc>
                <a:spcPct val="90000"/>
              </a:lnSpc>
              <a:spcBef>
                <a:spcPct val="20000"/>
              </a:spcBef>
              <a:buSzPct val="65000"/>
              <a:defRPr/>
            </a:pPr>
            <a:r>
              <a:rPr lang="en-GB" sz="1800" dirty="0" smtClean="0">
                <a:solidFill>
                  <a:srgbClr val="FFFF00"/>
                </a:solidFill>
                <a:effectLst>
                  <a:outerShdw blurRad="38100" dist="38100" dir="2700000" algn="tl">
                    <a:srgbClr val="000000">
                      <a:alpha val="43137"/>
                    </a:srgbClr>
                  </a:outerShdw>
                </a:effectLst>
              </a:rPr>
              <a:t>Candidate for Accession: </a:t>
            </a:r>
            <a:r>
              <a:rPr lang="en-GB" sz="1600" dirty="0" smtClean="0">
                <a:solidFill>
                  <a:srgbClr val="FFFFFF"/>
                </a:solidFill>
                <a:effectLst>
                  <a:outerShdw blurRad="38100" dist="38100" dir="2700000" algn="tl">
                    <a:srgbClr val="000000">
                      <a:alpha val="43137"/>
                    </a:srgbClr>
                  </a:outerShdw>
                </a:effectLst>
              </a:rPr>
              <a:t>Romania</a:t>
            </a:r>
          </a:p>
          <a:p>
            <a:pPr marL="85725" eaLnBrk="1" hangingPunct="1">
              <a:lnSpc>
                <a:spcPct val="90000"/>
              </a:lnSpc>
              <a:spcBef>
                <a:spcPct val="20000"/>
              </a:spcBef>
              <a:buSzPct val="65000"/>
              <a:defRPr/>
            </a:pPr>
            <a:r>
              <a:rPr lang="en-US" sz="1800" smtClean="0">
                <a:solidFill>
                  <a:srgbClr val="FFFF00"/>
                </a:solidFill>
                <a:effectLst>
                  <a:outerShdw blurRad="38100" dist="38100" dir="2700000" algn="tl">
                    <a:srgbClr val="000000">
                      <a:alpha val="43137"/>
                    </a:srgbClr>
                  </a:outerShdw>
                </a:effectLst>
              </a:rPr>
              <a:t>Associate Member </a:t>
            </a:r>
            <a:r>
              <a:rPr lang="en-US" sz="1800" dirty="0" smtClean="0">
                <a:solidFill>
                  <a:srgbClr val="FFFF00"/>
                </a:solidFill>
                <a:effectLst>
                  <a:outerShdw blurRad="38100" dist="38100" dir="2700000" algn="tl">
                    <a:srgbClr val="000000">
                      <a:alpha val="43137"/>
                    </a:srgbClr>
                  </a:outerShdw>
                </a:effectLst>
              </a:rPr>
              <a:t>in Pre-Stage to Membership: </a:t>
            </a:r>
            <a:r>
              <a:rPr lang="en-US" sz="1600" dirty="0" smtClean="0">
                <a:solidFill>
                  <a:schemeClr val="bg1"/>
                </a:solidFill>
                <a:effectLst>
                  <a:outerShdw blurRad="38100" dist="38100" dir="2700000" algn="tl">
                    <a:srgbClr val="000000">
                      <a:alpha val="43137"/>
                    </a:srgbClr>
                  </a:outerShdw>
                </a:effectLst>
              </a:rPr>
              <a:t>Serbia</a:t>
            </a:r>
          </a:p>
          <a:p>
            <a:pPr marL="85725" eaLnBrk="1" hangingPunct="1">
              <a:lnSpc>
                <a:spcPct val="90000"/>
              </a:lnSpc>
              <a:spcBef>
                <a:spcPct val="20000"/>
              </a:spcBef>
              <a:buSzPct val="65000"/>
              <a:defRPr/>
            </a:pPr>
            <a:r>
              <a:rPr lang="en-US" sz="1800" dirty="0" smtClean="0">
                <a:solidFill>
                  <a:srgbClr val="FFFF00"/>
                </a:solidFill>
                <a:effectLst>
                  <a:outerShdw blurRad="38100" dist="38100" dir="2700000" algn="tl">
                    <a:srgbClr val="000000">
                      <a:alpha val="43137"/>
                    </a:srgbClr>
                  </a:outerShdw>
                </a:effectLst>
              </a:rPr>
              <a:t>Applicant States for Membership or Associate Membership:</a:t>
            </a:r>
            <a:br>
              <a:rPr lang="en-US" sz="1800" dirty="0" smtClean="0">
                <a:solidFill>
                  <a:srgbClr val="FFFF00"/>
                </a:solidFill>
                <a:effectLst>
                  <a:outerShdw blurRad="38100" dist="38100" dir="2700000" algn="tl">
                    <a:srgbClr val="000000">
                      <a:alpha val="43137"/>
                    </a:srgbClr>
                  </a:outerShdw>
                </a:effectLst>
              </a:rPr>
            </a:br>
            <a:r>
              <a:rPr lang="en-US" sz="1600" dirty="0" smtClean="0">
                <a:solidFill>
                  <a:schemeClr val="accent1"/>
                </a:solidFill>
                <a:effectLst>
                  <a:outerShdw blurRad="38100" dist="38100" dir="2700000" algn="tl">
                    <a:srgbClr val="000000">
                      <a:alpha val="43137"/>
                    </a:srgbClr>
                  </a:outerShdw>
                </a:effectLst>
              </a:rPr>
              <a:t>Brazil, Cyprus, Pakistan, Russia, Slovenia, Turkey, Ukraine </a:t>
            </a:r>
            <a:endParaRPr lang="en-GB" sz="1600" dirty="0" smtClean="0">
              <a:solidFill>
                <a:schemeClr val="accent1"/>
              </a:solidFill>
              <a:effectLst>
                <a:outerShdw blurRad="38100" dist="38100" dir="2700000" algn="tl">
                  <a:srgbClr val="000000">
                    <a:alpha val="43137"/>
                  </a:srgbClr>
                </a:outerShdw>
              </a:effectLst>
            </a:endParaRPr>
          </a:p>
          <a:p>
            <a:pPr marL="85725" eaLnBrk="1" hangingPunct="1">
              <a:lnSpc>
                <a:spcPct val="90000"/>
              </a:lnSpc>
              <a:spcBef>
                <a:spcPct val="20000"/>
              </a:spcBef>
              <a:buSzPct val="65000"/>
              <a:defRPr/>
            </a:pPr>
            <a:r>
              <a:rPr lang="en-GB" sz="1800" dirty="0" smtClean="0">
                <a:solidFill>
                  <a:srgbClr val="FFFF00"/>
                </a:solidFill>
                <a:effectLst>
                  <a:outerShdw blurRad="38100" dist="38100" dir="2700000" algn="tl">
                    <a:srgbClr val="000000">
                      <a:alpha val="43137"/>
                    </a:srgbClr>
                  </a:outerShdw>
                </a:effectLst>
              </a:rPr>
              <a:t>Observers </a:t>
            </a:r>
            <a:r>
              <a:rPr lang="en-GB" sz="1800" dirty="0">
                <a:solidFill>
                  <a:srgbClr val="FFFF00"/>
                </a:solidFill>
                <a:effectLst>
                  <a:outerShdw blurRad="38100" dist="38100" dir="2700000" algn="tl">
                    <a:srgbClr val="000000">
                      <a:alpha val="43137"/>
                    </a:srgbClr>
                  </a:outerShdw>
                </a:effectLst>
              </a:rPr>
              <a:t>to Council:</a:t>
            </a:r>
            <a:r>
              <a:rPr lang="en-GB" sz="1800" dirty="0">
                <a:effectLst>
                  <a:outerShdw blurRad="38100" dist="38100" dir="2700000" algn="tl">
                    <a:srgbClr val="000000">
                      <a:alpha val="43137"/>
                    </a:srgbClr>
                  </a:outerShdw>
                </a:effectLst>
              </a:rPr>
              <a:t> </a:t>
            </a:r>
            <a:r>
              <a:rPr lang="en-GB" sz="1600" dirty="0">
                <a:solidFill>
                  <a:srgbClr val="FFFFFF"/>
                </a:solidFill>
                <a:effectLst>
                  <a:outerShdw blurRad="38100" dist="38100" dir="2700000" algn="tl">
                    <a:srgbClr val="000000">
                      <a:alpha val="43137"/>
                    </a:srgbClr>
                  </a:outerShdw>
                </a:effectLst>
              </a:rPr>
              <a:t>India</a:t>
            </a:r>
            <a:r>
              <a:rPr lang="en-GB" sz="1600" dirty="0" smtClean="0">
                <a:solidFill>
                  <a:srgbClr val="FFFFFF"/>
                </a:solidFill>
                <a:effectLst>
                  <a:outerShdw blurRad="38100" dist="38100" dir="2700000" algn="tl">
                    <a:srgbClr val="000000">
                      <a:alpha val="43137"/>
                    </a:srgbClr>
                  </a:outerShdw>
                </a:effectLst>
              </a:rPr>
              <a:t>, Japan</a:t>
            </a:r>
            <a:r>
              <a:rPr lang="en-GB" sz="1600" dirty="0">
                <a:solidFill>
                  <a:srgbClr val="FFFFFF"/>
                </a:solidFill>
                <a:effectLst>
                  <a:outerShdw blurRad="38100" dist="38100" dir="2700000" algn="tl">
                    <a:srgbClr val="000000">
                      <a:alpha val="43137"/>
                    </a:srgbClr>
                  </a:outerShdw>
                </a:effectLst>
              </a:rPr>
              <a:t>,</a:t>
            </a:r>
            <a:r>
              <a:rPr lang="en-GB" sz="1600" dirty="0" smtClean="0">
                <a:solidFill>
                  <a:srgbClr val="FFFFFF"/>
                </a:solidFill>
                <a:effectLst>
                  <a:outerShdw blurRad="38100" dist="38100" dir="2700000" algn="tl">
                    <a:srgbClr val="000000">
                      <a:alpha val="43137"/>
                    </a:srgbClr>
                  </a:outerShdw>
                </a:effectLst>
              </a:rPr>
              <a:t> Russia</a:t>
            </a:r>
            <a:r>
              <a:rPr lang="en-GB" sz="1600" dirty="0">
                <a:solidFill>
                  <a:srgbClr val="FFFFFF"/>
                </a:solidFill>
                <a:effectLst>
                  <a:outerShdw blurRad="38100" dist="38100" dir="2700000" algn="tl">
                    <a:srgbClr val="000000">
                      <a:alpha val="43137"/>
                    </a:srgbClr>
                  </a:outerShdw>
                </a:effectLst>
              </a:rPr>
              <a:t>, </a:t>
            </a:r>
            <a:r>
              <a:rPr lang="en-GB" sz="1600" dirty="0" smtClean="0">
                <a:solidFill>
                  <a:srgbClr val="FFFFFF"/>
                </a:solidFill>
                <a:effectLst>
                  <a:outerShdw blurRad="38100" dist="38100" dir="2700000" algn="tl">
                    <a:srgbClr val="000000">
                      <a:alpha val="43137"/>
                    </a:srgbClr>
                  </a:outerShdw>
                </a:effectLst>
              </a:rPr>
              <a:t>Turkey, United </a:t>
            </a:r>
            <a:r>
              <a:rPr lang="en-GB" sz="1600" dirty="0">
                <a:solidFill>
                  <a:srgbClr val="FFFFFF"/>
                </a:solidFill>
                <a:effectLst>
                  <a:outerShdw blurRad="38100" dist="38100" dir="2700000" algn="tl">
                    <a:srgbClr val="000000">
                      <a:alpha val="43137"/>
                    </a:srgbClr>
                  </a:outerShdw>
                </a:effectLst>
              </a:rPr>
              <a:t>States of </a:t>
            </a:r>
            <a:r>
              <a:rPr lang="en-GB" sz="1600" dirty="0" smtClean="0">
                <a:solidFill>
                  <a:srgbClr val="FFFFFF"/>
                </a:solidFill>
                <a:effectLst>
                  <a:outerShdw blurRad="38100" dist="38100" dir="2700000" algn="tl">
                    <a:srgbClr val="000000">
                      <a:alpha val="43137"/>
                    </a:srgbClr>
                  </a:outerShdw>
                </a:effectLst>
              </a:rPr>
              <a:t>America</a:t>
            </a:r>
            <a:r>
              <a:rPr lang="en-GB" sz="1600" dirty="0">
                <a:solidFill>
                  <a:srgbClr val="FFFFFF"/>
                </a:solidFill>
                <a:effectLst>
                  <a:outerShdw blurRad="38100" dist="38100" dir="2700000" algn="tl">
                    <a:srgbClr val="000000">
                      <a:alpha val="43137"/>
                    </a:srgbClr>
                  </a:outerShdw>
                </a:effectLst>
              </a:rPr>
              <a:t>;</a:t>
            </a:r>
            <a:r>
              <a:rPr lang="en-GB" sz="1600" dirty="0" smtClean="0">
                <a:solidFill>
                  <a:srgbClr val="FFFFFF"/>
                </a:solidFill>
                <a:effectLst>
                  <a:outerShdw blurRad="38100" dist="38100" dir="2700000" algn="tl">
                    <a:srgbClr val="000000">
                      <a:alpha val="43137"/>
                    </a:srgbClr>
                  </a:outerShdw>
                </a:effectLst>
              </a:rPr>
              <a:t> European </a:t>
            </a:r>
            <a:r>
              <a:rPr lang="en-GB" sz="1600" dirty="0">
                <a:solidFill>
                  <a:srgbClr val="FFFFFF"/>
                </a:solidFill>
                <a:effectLst>
                  <a:outerShdw blurRad="38100" dist="38100" dir="2700000" algn="tl">
                    <a:srgbClr val="000000">
                      <a:alpha val="43137"/>
                    </a:srgbClr>
                  </a:outerShdw>
                </a:effectLst>
              </a:rPr>
              <a:t>Commission and</a:t>
            </a:r>
            <a:r>
              <a:rPr lang="en-GB" sz="1600" dirty="0" smtClean="0">
                <a:solidFill>
                  <a:srgbClr val="FFFFFF"/>
                </a:solidFill>
                <a:effectLst>
                  <a:outerShdw blurRad="38100" dist="38100" dir="2700000" algn="tl">
                    <a:srgbClr val="000000">
                      <a:alpha val="43137"/>
                    </a:srgbClr>
                  </a:outerShdw>
                </a:effectLst>
              </a:rPr>
              <a:t> UNESCO </a:t>
            </a:r>
            <a:endParaRPr lang="en-GB" sz="1600" dirty="0">
              <a:solidFill>
                <a:srgbClr val="FFFFFF"/>
              </a:solidFill>
              <a:effectLst>
                <a:outerShdw blurRad="38100" dist="38100" dir="2700000" algn="tl">
                  <a:srgbClr val="000000">
                    <a:alpha val="43137"/>
                  </a:srgbClr>
                </a:outerShdw>
              </a:effectLst>
            </a:endParaRPr>
          </a:p>
        </p:txBody>
      </p:sp>
      <p:sp>
        <p:nvSpPr>
          <p:cNvPr id="9" name="Rectangle 4"/>
          <p:cNvSpPr txBox="1">
            <a:spLocks noChangeArrowheads="1"/>
          </p:cNvSpPr>
          <p:nvPr/>
        </p:nvSpPr>
        <p:spPr bwMode="auto">
          <a:xfrm>
            <a:off x="76200" y="2133600"/>
            <a:ext cx="3810000" cy="1371600"/>
          </a:xfrm>
          <a:prstGeom prst="rect">
            <a:avLst/>
          </a:prstGeom>
          <a:gradFill rotWithShape="1">
            <a:gsLst>
              <a:gs pos="0">
                <a:schemeClr val="accent2">
                  <a:alpha val="70000"/>
                </a:schemeClr>
              </a:gs>
              <a:gs pos="100000">
                <a:srgbClr val="4F81BD">
                  <a:alpha val="67000"/>
                </a:srgbClr>
              </a:gs>
            </a:gsLst>
            <a:lin ang="5400000" scaled="1"/>
          </a:gradFill>
          <a:ln w="9525">
            <a:noFill/>
            <a:miter lim="800000"/>
            <a:headEnd/>
            <a:tailEnd/>
          </a:ln>
          <a:effectLst>
            <a:outerShdw blurRad="38100" dist="38099" dir="2700000" algn="ctr" rotWithShape="0">
              <a:srgbClr val="000000"/>
            </a:outerShdw>
          </a:effectLst>
        </p:spPr>
        <p:txBody>
          <a:bodyPr>
            <a:prstTxWarp prst="textNoShape">
              <a:avLst/>
            </a:prstTxWarp>
          </a:bodyPr>
          <a:lstStyle/>
          <a:p>
            <a:pPr marL="171450" indent="-171450" eaLnBrk="1" hangingPunct="1">
              <a:lnSpc>
                <a:spcPct val="80000"/>
              </a:lnSpc>
              <a:spcBef>
                <a:spcPct val="20000"/>
              </a:spcBef>
              <a:buSzPct val="65000"/>
              <a:defRPr/>
            </a:pPr>
            <a:r>
              <a:rPr lang="en-GB" sz="2000" dirty="0" smtClean="0">
                <a:solidFill>
                  <a:schemeClr val="bg1"/>
                </a:solidFill>
                <a:effectLst>
                  <a:outerShdw blurRad="50800" dist="38100" dir="2700000">
                    <a:srgbClr val="000000"/>
                  </a:outerShdw>
                </a:effectLst>
              </a:rPr>
              <a:t>  ~ 2300 </a:t>
            </a:r>
            <a:r>
              <a:rPr lang="en-GB" sz="2000" dirty="0">
                <a:solidFill>
                  <a:schemeClr val="bg1"/>
                </a:solidFill>
                <a:effectLst>
                  <a:outerShdw blurRad="50800" dist="38100" dir="2700000">
                    <a:srgbClr val="000000"/>
                  </a:outerShdw>
                </a:effectLst>
              </a:rPr>
              <a:t>staff</a:t>
            </a:r>
            <a:endParaRPr lang="en-GB" sz="2000" dirty="0" smtClean="0">
              <a:solidFill>
                <a:schemeClr val="bg1"/>
              </a:solidFill>
              <a:effectLst>
                <a:outerShdw blurRad="50800" dist="38100" dir="2700000">
                  <a:srgbClr val="000000"/>
                </a:outerShdw>
              </a:effectLst>
            </a:endParaRPr>
          </a:p>
          <a:p>
            <a:pPr marL="171450" indent="-171450" eaLnBrk="1" hangingPunct="1">
              <a:lnSpc>
                <a:spcPct val="80000"/>
              </a:lnSpc>
              <a:spcBef>
                <a:spcPct val="20000"/>
              </a:spcBef>
              <a:buSzPct val="65000"/>
              <a:defRPr/>
            </a:pPr>
            <a:r>
              <a:rPr lang="en-GB" sz="2000" dirty="0" smtClean="0">
                <a:solidFill>
                  <a:schemeClr val="bg1"/>
                </a:solidFill>
                <a:effectLst>
                  <a:outerShdw blurRad="50800" dist="38100" dir="2700000">
                    <a:srgbClr val="000000"/>
                  </a:outerShdw>
                </a:effectLst>
              </a:rPr>
              <a:t>  </a:t>
            </a:r>
            <a:r>
              <a:rPr lang="en-GB" sz="2000" smtClean="0">
                <a:solidFill>
                  <a:schemeClr val="bg1"/>
                </a:solidFill>
                <a:effectLst>
                  <a:outerShdw blurRad="50800" dist="38100" dir="2700000">
                    <a:srgbClr val="000000"/>
                  </a:outerShdw>
                </a:effectLst>
              </a:rPr>
              <a:t>~ 1600 </a:t>
            </a:r>
            <a:r>
              <a:rPr lang="en-GB" sz="2000" dirty="0">
                <a:solidFill>
                  <a:schemeClr val="bg1"/>
                </a:solidFill>
                <a:effectLst>
                  <a:outerShdw blurRad="50800" dist="38100" dir="2700000">
                    <a:srgbClr val="000000"/>
                  </a:outerShdw>
                </a:effectLst>
              </a:rPr>
              <a:t>other paid personnel</a:t>
            </a:r>
            <a:endParaRPr lang="en-GB" sz="2000" dirty="0" smtClean="0">
              <a:solidFill>
                <a:schemeClr val="bg1"/>
              </a:solidFill>
              <a:effectLst>
                <a:outerShdw blurRad="50800" dist="38100" dir="2700000">
                  <a:srgbClr val="000000"/>
                </a:outerShdw>
              </a:effectLst>
            </a:endParaRPr>
          </a:p>
          <a:p>
            <a:pPr marL="171450" indent="-171450" eaLnBrk="1" hangingPunct="1">
              <a:lnSpc>
                <a:spcPct val="80000"/>
              </a:lnSpc>
              <a:spcBef>
                <a:spcPct val="20000"/>
              </a:spcBef>
              <a:buSzPct val="65000"/>
              <a:defRPr/>
            </a:pPr>
            <a:r>
              <a:rPr lang="en-GB" sz="2000" dirty="0" smtClean="0">
                <a:solidFill>
                  <a:schemeClr val="bg1"/>
                </a:solidFill>
                <a:effectLst>
                  <a:outerShdw blurRad="50800" dist="38100" dir="2700000">
                    <a:srgbClr val="000000"/>
                  </a:outerShdw>
                </a:effectLst>
              </a:rPr>
              <a:t>  ~ 10500 </a:t>
            </a:r>
            <a:r>
              <a:rPr lang="en-GB" sz="2000" dirty="0">
                <a:solidFill>
                  <a:schemeClr val="bg1"/>
                </a:solidFill>
                <a:effectLst>
                  <a:outerShdw blurRad="50800" dist="38100" dir="2700000">
                    <a:srgbClr val="000000"/>
                  </a:outerShdw>
                </a:effectLst>
              </a:rPr>
              <a:t>users</a:t>
            </a:r>
            <a:endParaRPr lang="en-GB" sz="2000" dirty="0" smtClean="0">
              <a:solidFill>
                <a:schemeClr val="bg1"/>
              </a:solidFill>
              <a:effectLst>
                <a:outerShdw blurRad="50800" dist="38100" dir="2700000">
                  <a:srgbClr val="000000"/>
                </a:outerShdw>
              </a:effectLst>
            </a:endParaRPr>
          </a:p>
          <a:p>
            <a:pPr marL="171450" indent="-171450" eaLnBrk="1" hangingPunct="1">
              <a:spcBef>
                <a:spcPct val="20000"/>
              </a:spcBef>
              <a:buSzPct val="65000"/>
              <a:defRPr/>
            </a:pPr>
            <a:r>
              <a:rPr lang="en-GB" sz="2000" dirty="0" smtClean="0">
                <a:solidFill>
                  <a:schemeClr val="bg1"/>
                </a:solidFill>
                <a:effectLst>
                  <a:outerShdw blurRad="50800" dist="38100" dir="2700000">
                    <a:srgbClr val="000000"/>
                  </a:outerShdw>
                </a:effectLst>
              </a:rPr>
              <a:t>  Budget </a:t>
            </a:r>
            <a:r>
              <a:rPr lang="en-GB" sz="2000" dirty="0">
                <a:solidFill>
                  <a:schemeClr val="bg1"/>
                </a:solidFill>
                <a:effectLst>
                  <a:outerShdw blurRad="50800" dist="38100" dir="2700000">
                    <a:srgbClr val="000000"/>
                  </a:outerShdw>
                </a:effectLst>
              </a:rPr>
              <a:t>(</a:t>
            </a:r>
            <a:r>
              <a:rPr lang="en-GB" sz="2000" dirty="0" smtClean="0">
                <a:solidFill>
                  <a:schemeClr val="bg1"/>
                </a:solidFill>
                <a:effectLst>
                  <a:outerShdw blurRad="50800" dist="38100" dir="2700000">
                    <a:srgbClr val="000000"/>
                  </a:outerShdw>
                </a:effectLst>
              </a:rPr>
              <a:t>2014) ~1000 </a:t>
            </a:r>
            <a:r>
              <a:rPr lang="en-GB" sz="2000" dirty="0">
                <a:solidFill>
                  <a:schemeClr val="bg1"/>
                </a:solidFill>
                <a:effectLst>
                  <a:outerShdw blurRad="50800" dist="38100" dir="2700000">
                    <a:srgbClr val="000000"/>
                  </a:outerShdw>
                </a:effectLst>
              </a:rPr>
              <a:t>MCHF</a:t>
            </a:r>
          </a:p>
        </p:txBody>
      </p:sp>
      <p:pic>
        <p:nvPicPr>
          <p:cNvPr id="11" name="Picture 10" descr="cern_logo_1.png"/>
          <p:cNvPicPr>
            <a:picLocks noChangeAspect="1"/>
          </p:cNvPicPr>
          <p:nvPr/>
        </p:nvPicPr>
        <p:blipFill>
          <a:blip r:embed="rId4" cstate="print">
            <a:lum bright="100000" contrast="-100000"/>
            <a:extLst>
              <a:ext uri="{28A0092B-C50C-407E-A947-70E740481C1C}">
                <a14:useLocalDpi xmlns:a14="http://schemas.microsoft.com/office/drawing/2010/main"/>
              </a:ext>
            </a:extLst>
          </a:blip>
          <a:stretch>
            <a:fillRect/>
          </a:stretch>
        </p:blipFill>
        <p:spPr>
          <a:xfrm>
            <a:off x="45682" y="6285594"/>
            <a:ext cx="493870" cy="485638"/>
          </a:xfrm>
          <a:prstGeom prst="rect">
            <a:avLst/>
          </a:prstGeom>
        </p:spPr>
      </p:pic>
    </p:spTree>
    <p:extLst>
      <p:ext uri="{BB962C8B-B14F-4D97-AF65-F5344CB8AC3E}">
        <p14:creationId xmlns:p14="http://schemas.microsoft.com/office/powerpoint/2010/main" val="40903527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World_users_by_Inst_2014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980728"/>
            <a:ext cx="8351912" cy="5761273"/>
          </a:xfrm>
          <a:prstGeom prst="rect">
            <a:avLst/>
          </a:prstGeom>
        </p:spPr>
      </p:pic>
      <p:sp>
        <p:nvSpPr>
          <p:cNvPr id="3" name="TextBox 2"/>
          <p:cNvSpPr txBox="1"/>
          <p:nvPr/>
        </p:nvSpPr>
        <p:spPr>
          <a:xfrm>
            <a:off x="762000" y="152400"/>
            <a:ext cx="8130480" cy="584775"/>
          </a:xfrm>
          <a:prstGeom prst="rect">
            <a:avLst/>
          </a:prstGeom>
          <a:noFill/>
        </p:spPr>
        <p:txBody>
          <a:bodyPr wrap="square" rtlCol="0">
            <a:spAutoFit/>
          </a:bodyPr>
          <a:lstStyle/>
          <a:p>
            <a:r>
              <a:rPr lang="en-GB" sz="3200" dirty="0" smtClean="0">
                <a:solidFill>
                  <a:srgbClr val="FFFFFF"/>
                </a:solidFill>
                <a:effectLst>
                  <a:outerShdw blurRad="38100" dist="38100" dir="2700000">
                    <a:srgbClr val="000000"/>
                  </a:outerShdw>
                </a:effectLst>
                <a:latin typeface="+mj-lt"/>
              </a:rPr>
              <a:t>  Science is getting more and more global</a:t>
            </a:r>
            <a:endParaRPr lang="en-GB" sz="3200" dirty="0">
              <a:solidFill>
                <a:srgbClr val="FFFFFF"/>
              </a:solidFill>
              <a:effectLst>
                <a:outerShdw blurRad="38100" dist="38100" dir="2700000">
                  <a:srgbClr val="000000"/>
                </a:outerShdw>
              </a:effectLst>
              <a:latin typeface="+mj-lt"/>
            </a:endParaRPr>
          </a:p>
        </p:txBody>
      </p:sp>
    </p:spTree>
    <p:extLst>
      <p:ext uri="{BB962C8B-B14F-4D97-AF65-F5344CB8AC3E}">
        <p14:creationId xmlns:p14="http://schemas.microsoft.com/office/powerpoint/2010/main" val="139966175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ChangeArrowheads="1"/>
          </p:cNvSpPr>
          <p:nvPr/>
        </p:nvSpPr>
        <p:spPr bwMode="auto">
          <a:xfrm>
            <a:off x="0" y="0"/>
            <a:ext cx="9144000" cy="6858000"/>
          </a:xfrm>
          <a:prstGeom prst="rect">
            <a:avLst/>
          </a:prstGeom>
          <a:solidFill>
            <a:schemeClr val="tx1"/>
          </a:solidFill>
          <a:ln w="9525">
            <a:solidFill>
              <a:schemeClr val="tx1"/>
            </a:solidFill>
            <a:miter lim="800000"/>
            <a:headEnd/>
            <a:tailEnd/>
          </a:ln>
        </p:spPr>
        <p:txBody>
          <a:bodyPr wrap="none" anchor="ctr">
            <a:prstTxWarp prst="textNoShape">
              <a:avLst/>
            </a:prstTxWarp>
          </a:bodyPr>
          <a:lstStyle/>
          <a:p>
            <a:pPr eaLnBrk="0" hangingPunct="0"/>
            <a:endParaRPr lang="en-US"/>
          </a:p>
        </p:txBody>
      </p:sp>
      <p:pic>
        <p:nvPicPr>
          <p:cNvPr id="31749" name="Picture 3" descr="CMB_Timeline150nt"/>
          <p:cNvPicPr>
            <a:picLocks noChangeArrowheads="1"/>
          </p:cNvPicPr>
          <p:nvPr/>
        </p:nvPicPr>
        <p:blipFill>
          <a:blip r:embed="rId3"/>
          <a:srcRect/>
          <a:stretch>
            <a:fillRect/>
          </a:stretch>
        </p:blipFill>
        <p:spPr bwMode="auto">
          <a:xfrm>
            <a:off x="0" y="914400"/>
            <a:ext cx="9144000" cy="5943600"/>
          </a:xfrm>
          <a:prstGeom prst="rect">
            <a:avLst/>
          </a:prstGeom>
          <a:noFill/>
          <a:ln w="9525">
            <a:noFill/>
            <a:miter lim="800000"/>
            <a:headEnd/>
            <a:tailEnd/>
          </a:ln>
        </p:spPr>
      </p:pic>
      <p:sp>
        <p:nvSpPr>
          <p:cNvPr id="49156" name="Rectangle 4"/>
          <p:cNvSpPr>
            <a:spLocks noChangeArrowheads="1"/>
          </p:cNvSpPr>
          <p:nvPr/>
        </p:nvSpPr>
        <p:spPr bwMode="auto">
          <a:xfrm>
            <a:off x="234950" y="3048000"/>
            <a:ext cx="1417638" cy="457200"/>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Big Bang</a:t>
            </a:r>
            <a:endParaRPr lang="de-DE" sz="2000" dirty="0">
              <a:solidFill>
                <a:schemeClr val="bg1"/>
              </a:solidFill>
              <a:latin typeface="Arial" pitchFamily="-111" charset="0"/>
              <a:ea typeface="ＭＳ Ｐゴシック" pitchFamily="-111" charset="-128"/>
              <a:cs typeface="ＭＳ Ｐゴシック" pitchFamily="-111" charset="-128"/>
            </a:endParaRPr>
          </a:p>
        </p:txBody>
      </p:sp>
      <p:sp>
        <p:nvSpPr>
          <p:cNvPr id="31751" name="Rectangle 5"/>
          <p:cNvSpPr>
            <a:spLocks noChangeArrowheads="1"/>
          </p:cNvSpPr>
          <p:nvPr/>
        </p:nvSpPr>
        <p:spPr bwMode="auto">
          <a:xfrm>
            <a:off x="0" y="16690"/>
            <a:ext cx="9144000" cy="1571842"/>
          </a:xfrm>
          <a:prstGeom prst="rect">
            <a:avLst/>
          </a:prstGeom>
          <a:noFill/>
          <a:ln w="25400">
            <a:noFill/>
            <a:miter lim="800000"/>
            <a:headEnd/>
            <a:tailEnd/>
          </a:ln>
        </p:spPr>
        <p:txBody>
          <a:bodyPr wrap="square" lIns="90000" tIns="46800" rIns="90000" bIns="46800">
            <a:prstTxWarp prst="textNoShape">
              <a:avLst/>
            </a:prstTxWarp>
            <a:spAutoFit/>
          </a:bodyPr>
          <a:lstStyle/>
          <a:p>
            <a:pPr algn="ctr"/>
            <a:r>
              <a:rPr lang="en-GB" sz="3600" dirty="0" smtClean="0">
                <a:solidFill>
                  <a:schemeClr val="bg1"/>
                </a:solidFill>
                <a:effectLst>
                  <a:outerShdw blurRad="50800" dist="38100" dir="2700000">
                    <a:srgbClr val="000000"/>
                  </a:outerShdw>
                </a:effectLst>
              </a:rPr>
              <a:t>Next Scientific Challenge: </a:t>
            </a:r>
          </a:p>
          <a:p>
            <a:pPr algn="ctr"/>
            <a:r>
              <a:rPr lang="en-GB" sz="3000" dirty="0" smtClean="0">
                <a:solidFill>
                  <a:schemeClr val="bg1"/>
                </a:solidFill>
                <a:effectLst>
                  <a:outerShdw blurRad="50800" dist="38100" dir="2700000">
                    <a:srgbClr val="000000"/>
                  </a:outerShdw>
                </a:effectLst>
              </a:rPr>
              <a:t>to understand the very first moments of our Universe after the Big Bang</a:t>
            </a:r>
          </a:p>
        </p:txBody>
      </p:sp>
      <p:grpSp>
        <p:nvGrpSpPr>
          <p:cNvPr id="2" name="Group 6"/>
          <p:cNvGrpSpPr>
            <a:grpSpLocks/>
          </p:cNvGrpSpPr>
          <p:nvPr/>
        </p:nvGrpSpPr>
        <p:grpSpPr bwMode="auto">
          <a:xfrm>
            <a:off x="1828800" y="5524500"/>
            <a:ext cx="6826250" cy="974725"/>
            <a:chOff x="1152" y="3384"/>
            <a:chExt cx="4300" cy="614"/>
          </a:xfrm>
        </p:grpSpPr>
        <p:sp>
          <p:nvSpPr>
            <p:cNvPr id="31753"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p:spPr>
          <p:txBody>
            <a:bodyPr wrap="none" lIns="90000" tIns="46800" rIns="90000" bIns="46800" anchor="ctr">
              <a:prstTxWarp prst="textNoShape">
                <a:avLst/>
              </a:prstTxWarp>
            </a:bodyPr>
            <a:lstStyle/>
            <a:p>
              <a:endParaRPr lang="en-US"/>
            </a:p>
          </p:txBody>
        </p:sp>
        <p:sp>
          <p:nvSpPr>
            <p:cNvPr id="49160" name="Rectangle 8"/>
            <p:cNvSpPr>
              <a:spLocks noChangeArrowheads="1"/>
            </p:cNvSpPr>
            <p:nvPr/>
          </p:nvSpPr>
          <p:spPr bwMode="auto">
            <a:xfrm>
              <a:off x="4804" y="3552"/>
              <a:ext cx="648"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Today</a:t>
              </a:r>
            </a:p>
          </p:txBody>
        </p:sp>
        <p:sp>
          <p:nvSpPr>
            <p:cNvPr id="49161" name="Rectangle 9"/>
            <p:cNvSpPr>
              <a:spLocks noChangeArrowheads="1"/>
            </p:cNvSpPr>
            <p:nvPr/>
          </p:nvSpPr>
          <p:spPr bwMode="auto">
            <a:xfrm>
              <a:off x="2106" y="3384"/>
              <a:ext cx="1602" cy="292"/>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en-GB" dirty="0" smtClean="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13.8 </a:t>
              </a:r>
              <a:r>
                <a:rPr lang="en-GB" dirty="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Billion Years</a:t>
              </a:r>
            </a:p>
          </p:txBody>
        </p:sp>
        <p:sp>
          <p:nvSpPr>
            <p:cNvPr id="49162" name="Rectangle 10"/>
            <p:cNvSpPr>
              <a:spLocks noChangeArrowheads="1"/>
            </p:cNvSpPr>
            <p:nvPr/>
          </p:nvSpPr>
          <p:spPr bwMode="auto">
            <a:xfrm>
              <a:off x="2519" y="3710"/>
              <a:ext cx="779" cy="288"/>
            </a:xfrm>
            <a:prstGeom prst="rect">
              <a:avLst/>
            </a:prstGeom>
            <a:noFill/>
            <a:ln w="25400">
              <a:noFill/>
              <a:miter lim="800000"/>
              <a:headEnd/>
              <a:tailEnd/>
            </a:ln>
            <a:effectLst/>
          </p:spPr>
          <p:txBody>
            <a:bodyPr wrap="none" lIns="90000" tIns="46800" rIns="90000" bIns="46800">
              <a:prstTxWarp prst="textNoShape">
                <a:avLst/>
              </a:prstTxWarp>
              <a:spAutoFit/>
            </a:bodyPr>
            <a:lstStyle/>
            <a:p>
              <a:pPr algn="ctr">
                <a:defRPr/>
              </a:pP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10</a:t>
              </a:r>
              <a:r>
                <a:rPr lang="de-DE" baseline="30000">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28</a:t>
              </a:r>
              <a:r>
                <a:rPr lang="de-DE">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 cm</a:t>
              </a:r>
              <a:endParaRPr lang="en-US">
                <a:solidFill>
                  <a:schemeClr val="bg1"/>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31757" name="Line 11"/>
            <p:cNvSpPr>
              <a:spLocks noChangeShapeType="1"/>
            </p:cNvSpPr>
            <p:nvPr/>
          </p:nvSpPr>
          <p:spPr bwMode="auto">
            <a:xfrm>
              <a:off x="1152" y="3552"/>
              <a:ext cx="0" cy="288"/>
            </a:xfrm>
            <a:prstGeom prst="line">
              <a:avLst/>
            </a:prstGeom>
            <a:noFill/>
            <a:ln w="25400">
              <a:solidFill>
                <a:schemeClr val="accent1"/>
              </a:solidFill>
              <a:round/>
              <a:headEnd/>
              <a:tailEnd/>
            </a:ln>
          </p:spPr>
          <p:txBody>
            <a:bodyPr wrap="none" anchor="ctr">
              <a:prstTxWarp prst="textNoShape">
                <a:avLst/>
              </a:prstTxWarp>
            </a:bodyPr>
            <a:lstStyle/>
            <a:p>
              <a:endParaRPr lang="en-US"/>
            </a:p>
          </p:txBody>
        </p:sp>
      </p:grpSp>
      <p:sp>
        <p:nvSpPr>
          <p:cNvPr id="12" name="TextBox 11"/>
          <p:cNvSpPr txBox="1"/>
          <p:nvPr/>
        </p:nvSpPr>
        <p:spPr>
          <a:xfrm rot="17908534">
            <a:off x="7709453" y="3522695"/>
            <a:ext cx="739931" cy="307777"/>
          </a:xfrm>
          <a:prstGeom prst="rect">
            <a:avLst/>
          </a:prstGeom>
          <a:noFill/>
        </p:spPr>
        <p:txBody>
          <a:bodyPr wrap="none" rtlCol="0">
            <a:spAutoFit/>
          </a:bodyPr>
          <a:lstStyle/>
          <a:p>
            <a:r>
              <a:rPr lang="en-GB" sz="1400" dirty="0" smtClean="0">
                <a:solidFill>
                  <a:srgbClr val="FFFF00"/>
                </a:solidFill>
                <a:effectLst>
                  <a:outerShdw blurRad="38100" dist="38100" dir="2700000">
                    <a:srgbClr val="000000"/>
                  </a:outerShdw>
                </a:effectLst>
              </a:rPr>
              <a:t>WMAP</a:t>
            </a:r>
            <a:endParaRPr lang="en-GB" sz="1400" dirty="0">
              <a:solidFill>
                <a:srgbClr val="FFFF00"/>
              </a:solidFill>
              <a:effectLst>
                <a:outerShdw blurRad="38100" dist="38100" dir="2700000">
                  <a:srgbClr val="000000"/>
                </a:outerShdw>
              </a:effectLst>
            </a:endParaRPr>
          </a:p>
        </p:txBody>
      </p:sp>
      <p:pic>
        <p:nvPicPr>
          <p:cNvPr id="15" name="Picture 14" descr="cern_logo_1.png"/>
          <p:cNvPicPr>
            <a:picLocks noChangeAspect="1"/>
          </p:cNvPicPr>
          <p:nvPr/>
        </p:nvPicPr>
        <p:blipFill>
          <a:blip r:embed="rId4"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2"/>
          <p:cNvGrpSpPr>
            <a:grpSpLocks/>
          </p:cNvGrpSpPr>
          <p:nvPr/>
        </p:nvGrpSpPr>
        <p:grpSpPr bwMode="auto">
          <a:xfrm>
            <a:off x="1065213" y="533400"/>
            <a:ext cx="7894638" cy="5137150"/>
            <a:chOff x="671" y="362"/>
            <a:chExt cx="4973" cy="3236"/>
          </a:xfrm>
        </p:grpSpPr>
        <p:pic>
          <p:nvPicPr>
            <p:cNvPr id="33816" name="Picture 62" descr="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671" y="445"/>
              <a:ext cx="4657" cy="3153"/>
            </a:xfrm>
            <a:prstGeom prst="rect">
              <a:avLst/>
            </a:prstGeom>
            <a:noFill/>
            <a:ln w="9525">
              <a:noFill/>
              <a:miter lim="800000"/>
              <a:headEnd/>
              <a:tailEnd/>
            </a:ln>
          </p:spPr>
        </p:pic>
        <p:grpSp>
          <p:nvGrpSpPr>
            <p:cNvPr id="3" name="Group 59"/>
            <p:cNvGrpSpPr>
              <a:grpSpLocks/>
            </p:cNvGrpSpPr>
            <p:nvPr/>
          </p:nvGrpSpPr>
          <p:grpSpPr bwMode="auto">
            <a:xfrm>
              <a:off x="895" y="362"/>
              <a:ext cx="1549" cy="762"/>
              <a:chOff x="895" y="362"/>
              <a:chExt cx="1549" cy="762"/>
            </a:xfrm>
          </p:grpSpPr>
          <p:sp>
            <p:nvSpPr>
              <p:cNvPr id="33829" name="Line 67"/>
              <p:cNvSpPr>
                <a:spLocks noChangeShapeType="1"/>
              </p:cNvSpPr>
              <p:nvPr/>
            </p:nvSpPr>
            <p:spPr bwMode="auto">
              <a:xfrm rot="21300000" flipV="1">
                <a:off x="1664" y="954"/>
                <a:ext cx="139" cy="46"/>
              </a:xfrm>
              <a:prstGeom prst="line">
                <a:avLst/>
              </a:prstGeom>
              <a:noFill/>
              <a:ln w="19050">
                <a:solidFill>
                  <a:srgbClr val="FFC8B4"/>
                </a:solidFill>
                <a:round/>
                <a:headEnd/>
                <a:tailEnd/>
              </a:ln>
            </p:spPr>
            <p:txBody>
              <a:bodyPr wrap="none" anchor="ctr">
                <a:prstTxWarp prst="textNoShape">
                  <a:avLst/>
                </a:prstTxWarp>
              </a:bodyPr>
              <a:lstStyle/>
              <a:p>
                <a:endParaRPr lang="en-US"/>
              </a:p>
            </p:txBody>
          </p:sp>
          <p:sp>
            <p:nvSpPr>
              <p:cNvPr id="33830" name="Line 68"/>
              <p:cNvSpPr>
                <a:spLocks noChangeShapeType="1"/>
              </p:cNvSpPr>
              <p:nvPr/>
            </p:nvSpPr>
            <p:spPr bwMode="auto">
              <a:xfrm rot="21420000" flipV="1">
                <a:off x="895" y="554"/>
                <a:ext cx="144" cy="48"/>
              </a:xfrm>
              <a:prstGeom prst="line">
                <a:avLst/>
              </a:prstGeom>
              <a:noFill/>
              <a:ln w="19050">
                <a:solidFill>
                  <a:srgbClr val="FFC8B4"/>
                </a:solidFill>
                <a:round/>
                <a:headEnd/>
                <a:tailEnd/>
              </a:ln>
            </p:spPr>
            <p:txBody>
              <a:bodyPr wrap="none" anchor="ctr">
                <a:prstTxWarp prst="textNoShape">
                  <a:avLst/>
                </a:prstTxWarp>
              </a:bodyPr>
              <a:lstStyle/>
              <a:p>
                <a:endParaRPr lang="en-US"/>
              </a:p>
            </p:txBody>
          </p:sp>
          <p:sp>
            <p:nvSpPr>
              <p:cNvPr id="33831" name="Rectangle 72"/>
              <p:cNvSpPr>
                <a:spLocks noChangeArrowheads="1"/>
              </p:cNvSpPr>
              <p:nvPr/>
            </p:nvSpPr>
            <p:spPr bwMode="auto">
              <a:xfrm>
                <a:off x="2029" y="912"/>
                <a:ext cx="415" cy="212"/>
              </a:xfrm>
              <a:prstGeom prst="rect">
                <a:avLst/>
              </a:prstGeom>
              <a:noFill/>
              <a:ln w="9525">
                <a:noFill/>
                <a:miter lim="800000"/>
                <a:headEnd/>
                <a:tailEnd/>
              </a:ln>
            </p:spPr>
            <p:txBody>
              <a:bodyPr wrap="none">
                <a:prstTxWarp prst="textNoShape">
                  <a:avLst/>
                </a:prstTxWarp>
                <a:spAutoFit/>
              </a:bodyPr>
              <a:lstStyle/>
              <a:p>
                <a:pPr eaLnBrk="0" hangingPunct="0"/>
                <a:r>
                  <a:rPr lang="de-DE" sz="1600" dirty="0">
                    <a:solidFill>
                      <a:srgbClr val="FFC8B4"/>
                    </a:solidFill>
                    <a:effectLst>
                      <a:outerShdw blurRad="50800" dist="38100" dir="2700000">
                        <a:srgbClr val="000000"/>
                      </a:outerShdw>
                    </a:effectLst>
                  </a:rPr>
                  <a:t>Atom</a:t>
                </a:r>
              </a:p>
            </p:txBody>
          </p:sp>
          <p:sp>
            <p:nvSpPr>
              <p:cNvPr id="33832" name="Rectangle 73"/>
              <p:cNvSpPr>
                <a:spLocks noChangeArrowheads="1"/>
              </p:cNvSpPr>
              <p:nvPr/>
            </p:nvSpPr>
            <p:spPr bwMode="auto">
              <a:xfrm>
                <a:off x="1794" y="790"/>
                <a:ext cx="493" cy="212"/>
              </a:xfrm>
              <a:prstGeom prst="rect">
                <a:avLst/>
              </a:prstGeom>
              <a:noFill/>
              <a:ln w="9525">
                <a:noFill/>
                <a:miter lim="800000"/>
                <a:headEnd/>
                <a:tailEnd/>
              </a:ln>
            </p:spPr>
            <p:txBody>
              <a:bodyPr wrap="none">
                <a:prstTxWarp prst="textNoShape">
                  <a:avLst/>
                </a:prstTxWarp>
                <a:spAutoFit/>
              </a:bodyPr>
              <a:lstStyle/>
              <a:p>
                <a:pPr eaLnBrk="0" hangingPunct="0"/>
                <a:r>
                  <a:rPr lang="de-DE" sz="1600" dirty="0">
                    <a:solidFill>
                      <a:srgbClr val="FFC8B4"/>
                    </a:solidFill>
                    <a:effectLst>
                      <a:outerShdw blurRad="50800" dist="38100" dir="2700000">
                        <a:srgbClr val="000000"/>
                      </a:outerShdw>
                    </a:effectLst>
                  </a:rPr>
                  <a:t>Proton</a:t>
                </a:r>
              </a:p>
            </p:txBody>
          </p:sp>
          <p:sp>
            <p:nvSpPr>
              <p:cNvPr id="33833" name="Rectangle 74"/>
              <p:cNvSpPr>
                <a:spLocks noChangeArrowheads="1"/>
              </p:cNvSpPr>
              <p:nvPr/>
            </p:nvSpPr>
            <p:spPr bwMode="auto">
              <a:xfrm>
                <a:off x="973" y="362"/>
                <a:ext cx="636" cy="212"/>
              </a:xfrm>
              <a:prstGeom prst="rect">
                <a:avLst/>
              </a:prstGeom>
              <a:noFill/>
              <a:ln w="9525">
                <a:noFill/>
                <a:miter lim="800000"/>
                <a:headEnd/>
                <a:tailEnd/>
              </a:ln>
            </p:spPr>
            <p:txBody>
              <a:bodyPr wrap="none">
                <a:prstTxWarp prst="textNoShape">
                  <a:avLst/>
                </a:prstTxWarp>
                <a:spAutoFit/>
              </a:bodyPr>
              <a:lstStyle/>
              <a:p>
                <a:pPr eaLnBrk="0" hangingPunct="0"/>
                <a:r>
                  <a:rPr lang="de-DE" sz="1600" dirty="0">
                    <a:solidFill>
                      <a:srgbClr val="FFC8B4"/>
                    </a:solidFill>
                    <a:effectLst>
                      <a:outerShdw blurRad="50800" dist="38100" dir="2700000">
                        <a:srgbClr val="000000"/>
                      </a:outerShdw>
                    </a:effectLst>
                  </a:rPr>
                  <a:t>Big Bang</a:t>
                </a:r>
              </a:p>
            </p:txBody>
          </p:sp>
          <p:sp>
            <p:nvSpPr>
              <p:cNvPr id="33834" name="Line 79"/>
              <p:cNvSpPr>
                <a:spLocks noChangeShapeType="1"/>
              </p:cNvSpPr>
              <p:nvPr/>
            </p:nvSpPr>
            <p:spPr bwMode="auto">
              <a:xfrm rot="21180000" flipV="1">
                <a:off x="1880" y="1056"/>
                <a:ext cx="139" cy="46"/>
              </a:xfrm>
              <a:prstGeom prst="line">
                <a:avLst/>
              </a:prstGeom>
              <a:noFill/>
              <a:ln w="19050">
                <a:solidFill>
                  <a:srgbClr val="FFC8B4"/>
                </a:solidFill>
                <a:round/>
                <a:headEnd/>
                <a:tailEnd/>
              </a:ln>
            </p:spPr>
            <p:txBody>
              <a:bodyPr wrap="none" anchor="ctr">
                <a:prstTxWarp prst="textNoShape">
                  <a:avLst/>
                </a:prstTxWarp>
              </a:bodyPr>
              <a:lstStyle/>
              <a:p>
                <a:endParaRPr lang="en-US"/>
              </a:p>
            </p:txBody>
          </p:sp>
        </p:grpSp>
        <p:grpSp>
          <p:nvGrpSpPr>
            <p:cNvPr id="4" name="Group 61"/>
            <p:cNvGrpSpPr>
              <a:grpSpLocks/>
            </p:cNvGrpSpPr>
            <p:nvPr/>
          </p:nvGrpSpPr>
          <p:grpSpPr bwMode="auto">
            <a:xfrm>
              <a:off x="2899" y="1296"/>
              <a:ext cx="2745" cy="2249"/>
              <a:chOff x="2899" y="1296"/>
              <a:chExt cx="2745" cy="2249"/>
            </a:xfrm>
          </p:grpSpPr>
          <p:sp>
            <p:nvSpPr>
              <p:cNvPr id="33819" name="Line 63"/>
              <p:cNvSpPr>
                <a:spLocks noChangeShapeType="1"/>
              </p:cNvSpPr>
              <p:nvPr/>
            </p:nvSpPr>
            <p:spPr bwMode="auto">
              <a:xfrm rot="21360000" flipV="1">
                <a:off x="4337" y="2238"/>
                <a:ext cx="240" cy="96"/>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0" name="Line 64"/>
              <p:cNvSpPr>
                <a:spLocks noChangeShapeType="1"/>
              </p:cNvSpPr>
              <p:nvPr/>
            </p:nvSpPr>
            <p:spPr bwMode="auto">
              <a:xfrm flipV="1">
                <a:off x="3373" y="1764"/>
                <a:ext cx="192" cy="96"/>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1" name="Line 65"/>
              <p:cNvSpPr>
                <a:spLocks noChangeShapeType="1"/>
              </p:cNvSpPr>
              <p:nvPr/>
            </p:nvSpPr>
            <p:spPr bwMode="auto">
              <a:xfrm flipV="1">
                <a:off x="2899" y="1520"/>
                <a:ext cx="192" cy="96"/>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2" name="Line 69"/>
              <p:cNvSpPr>
                <a:spLocks noChangeShapeType="1"/>
              </p:cNvSpPr>
              <p:nvPr/>
            </p:nvSpPr>
            <p:spPr bwMode="auto">
              <a:xfrm>
                <a:off x="4913" y="2446"/>
                <a:ext cx="624" cy="0"/>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3" name="Line 70"/>
              <p:cNvSpPr>
                <a:spLocks noChangeShapeType="1"/>
              </p:cNvSpPr>
              <p:nvPr/>
            </p:nvSpPr>
            <p:spPr bwMode="auto">
              <a:xfrm rot="5400000">
                <a:off x="4973" y="2762"/>
                <a:ext cx="624" cy="0"/>
              </a:xfrm>
              <a:prstGeom prst="line">
                <a:avLst/>
              </a:prstGeom>
              <a:noFill/>
              <a:ln w="19050">
                <a:solidFill>
                  <a:srgbClr val="CCFFCC"/>
                </a:solidFill>
                <a:round/>
                <a:headEnd/>
                <a:tailEnd/>
              </a:ln>
            </p:spPr>
            <p:txBody>
              <a:bodyPr wrap="none" anchor="ctr">
                <a:prstTxWarp prst="textNoShape">
                  <a:avLst/>
                </a:prstTxWarp>
              </a:bodyPr>
              <a:lstStyle/>
              <a:p>
                <a:endParaRPr lang="en-US"/>
              </a:p>
            </p:txBody>
          </p:sp>
          <p:sp>
            <p:nvSpPr>
              <p:cNvPr id="33824" name="Rectangle 75"/>
              <p:cNvSpPr>
                <a:spLocks noChangeArrowheads="1"/>
              </p:cNvSpPr>
              <p:nvPr/>
            </p:nvSpPr>
            <p:spPr bwMode="auto">
              <a:xfrm>
                <a:off x="2999" y="1296"/>
                <a:ext cx="998" cy="212"/>
              </a:xfrm>
              <a:prstGeom prst="rect">
                <a:avLst/>
              </a:prstGeom>
              <a:noFill/>
              <a:ln w="9525">
                <a:noFill/>
                <a:miter lim="800000"/>
                <a:headEnd/>
                <a:tailEnd/>
              </a:ln>
            </p:spPr>
            <p:txBody>
              <a:bodyPr wrap="none">
                <a:prstTxWarp prst="textNoShape">
                  <a:avLst/>
                </a:prstTxWarp>
                <a:spAutoFit/>
              </a:bodyPr>
              <a:lstStyle/>
              <a:p>
                <a:pPr eaLnBrk="0" hangingPunct="0"/>
                <a:r>
                  <a:rPr lang="en-GB" sz="1600" dirty="0">
                    <a:solidFill>
                      <a:srgbClr val="CCFFCC"/>
                    </a:solidFill>
                    <a:effectLst>
                      <a:outerShdw blurRad="50800" dist="38100" dir="2700000">
                        <a:srgbClr val="000000"/>
                      </a:outerShdw>
                    </a:effectLst>
                  </a:rPr>
                  <a:t>Radius of Earth</a:t>
                </a:r>
                <a:endParaRPr lang="de-DE" sz="1600" dirty="0">
                  <a:solidFill>
                    <a:srgbClr val="CCFFCC"/>
                  </a:solidFill>
                  <a:effectLst>
                    <a:outerShdw blurRad="50800" dist="38100" dir="2700000">
                      <a:srgbClr val="000000"/>
                    </a:outerShdw>
                  </a:effectLst>
                </a:endParaRPr>
              </a:p>
            </p:txBody>
          </p:sp>
          <p:sp>
            <p:nvSpPr>
              <p:cNvPr id="33825" name="Rectangle 76"/>
              <p:cNvSpPr>
                <a:spLocks noChangeArrowheads="1"/>
              </p:cNvSpPr>
              <p:nvPr/>
            </p:nvSpPr>
            <p:spPr bwMode="auto">
              <a:xfrm>
                <a:off x="4443" y="2047"/>
                <a:ext cx="1201" cy="187"/>
              </a:xfrm>
              <a:prstGeom prst="rect">
                <a:avLst/>
              </a:prstGeom>
              <a:noFill/>
              <a:ln w="9525">
                <a:noFill/>
                <a:miter lim="800000"/>
                <a:headEnd/>
                <a:tailEnd/>
              </a:ln>
            </p:spPr>
            <p:txBody>
              <a:bodyPr wrap="none">
                <a:prstTxWarp prst="textNoShape">
                  <a:avLst/>
                </a:prstTxWarp>
                <a:spAutoFit/>
              </a:bodyPr>
              <a:lstStyle/>
              <a:p>
                <a:pPr eaLnBrk="0" hangingPunct="0">
                  <a:lnSpc>
                    <a:spcPct val="80000"/>
                  </a:lnSpc>
                </a:pPr>
                <a:r>
                  <a:rPr lang="en-GB" sz="1600" dirty="0">
                    <a:solidFill>
                      <a:srgbClr val="CCFFCC"/>
                    </a:solidFill>
                    <a:effectLst>
                      <a:outerShdw blurRad="50800" dist="38100" dir="2700000">
                        <a:srgbClr val="000000"/>
                      </a:outerShdw>
                    </a:effectLst>
                  </a:rPr>
                  <a:t>Radius of Galaxies</a:t>
                </a:r>
                <a:endParaRPr lang="de-DE" sz="1600" dirty="0">
                  <a:solidFill>
                    <a:srgbClr val="CCFFCC"/>
                  </a:solidFill>
                  <a:effectLst>
                    <a:outerShdw blurRad="50800" dist="38100" dir="2700000">
                      <a:srgbClr val="000000"/>
                    </a:outerShdw>
                  </a:effectLst>
                </a:endParaRPr>
              </a:p>
            </p:txBody>
          </p:sp>
          <p:sp>
            <p:nvSpPr>
              <p:cNvPr id="33826" name="Rectangle 77"/>
              <p:cNvSpPr>
                <a:spLocks noChangeArrowheads="1"/>
              </p:cNvSpPr>
              <p:nvPr/>
            </p:nvSpPr>
            <p:spPr bwMode="auto">
              <a:xfrm>
                <a:off x="3457" y="1536"/>
                <a:ext cx="828" cy="212"/>
              </a:xfrm>
              <a:prstGeom prst="rect">
                <a:avLst/>
              </a:prstGeom>
              <a:noFill/>
              <a:ln w="9525">
                <a:noFill/>
                <a:miter lim="800000"/>
                <a:headEnd/>
                <a:tailEnd/>
              </a:ln>
            </p:spPr>
            <p:txBody>
              <a:bodyPr wrap="none">
                <a:prstTxWarp prst="textNoShape">
                  <a:avLst/>
                </a:prstTxWarp>
                <a:spAutoFit/>
              </a:bodyPr>
              <a:lstStyle/>
              <a:p>
                <a:pPr eaLnBrk="0" hangingPunct="0"/>
                <a:r>
                  <a:rPr lang="en-GB" sz="1600" dirty="0">
                    <a:solidFill>
                      <a:srgbClr val="CCFFCC"/>
                    </a:solidFill>
                    <a:effectLst>
                      <a:outerShdw blurRad="50800" dist="38100" dir="2700000">
                        <a:srgbClr val="000000"/>
                      </a:outerShdw>
                    </a:effectLst>
                  </a:rPr>
                  <a:t>Earth to Sun</a:t>
                </a:r>
              </a:p>
            </p:txBody>
          </p:sp>
          <p:sp>
            <p:nvSpPr>
              <p:cNvPr id="33827" name="Rectangle 78"/>
              <p:cNvSpPr>
                <a:spLocks noChangeArrowheads="1"/>
              </p:cNvSpPr>
              <p:nvPr/>
            </p:nvSpPr>
            <p:spPr bwMode="auto">
              <a:xfrm>
                <a:off x="4916" y="2287"/>
                <a:ext cx="626" cy="187"/>
              </a:xfrm>
              <a:prstGeom prst="rect">
                <a:avLst/>
              </a:prstGeom>
              <a:noFill/>
              <a:ln w="9525">
                <a:noFill/>
                <a:miter lim="800000"/>
                <a:headEnd/>
                <a:tailEnd/>
              </a:ln>
            </p:spPr>
            <p:txBody>
              <a:bodyPr wrap="none">
                <a:prstTxWarp prst="textNoShape">
                  <a:avLst/>
                </a:prstTxWarp>
                <a:spAutoFit/>
              </a:bodyPr>
              <a:lstStyle/>
              <a:p>
                <a:pPr eaLnBrk="0" hangingPunct="0">
                  <a:lnSpc>
                    <a:spcPct val="80000"/>
                  </a:lnSpc>
                </a:pPr>
                <a:r>
                  <a:rPr lang="en-GB" sz="1600" dirty="0">
                    <a:solidFill>
                      <a:srgbClr val="CCFFCC"/>
                    </a:solidFill>
                    <a:effectLst>
                      <a:outerShdw blurRad="50800" dist="38100" dir="2700000">
                        <a:srgbClr val="000000">
                          <a:alpha val="94000"/>
                        </a:srgbClr>
                      </a:outerShdw>
                    </a:effectLst>
                  </a:rPr>
                  <a:t>Universe</a:t>
                </a:r>
              </a:p>
            </p:txBody>
          </p:sp>
          <p:sp>
            <p:nvSpPr>
              <p:cNvPr id="33828" name="Rectangle 42"/>
              <p:cNvSpPr>
                <a:spLocks noChangeArrowheads="1"/>
              </p:cNvSpPr>
              <p:nvPr/>
            </p:nvSpPr>
            <p:spPr bwMode="auto">
              <a:xfrm rot="19742175">
                <a:off x="5135" y="3358"/>
                <a:ext cx="289" cy="187"/>
              </a:xfrm>
              <a:prstGeom prst="rect">
                <a:avLst/>
              </a:prstGeom>
              <a:noFill/>
              <a:ln w="9525">
                <a:noFill/>
                <a:miter lim="800000"/>
                <a:headEnd/>
                <a:tailEnd/>
              </a:ln>
            </p:spPr>
            <p:txBody>
              <a:bodyPr wrap="none">
                <a:prstTxWarp prst="textNoShape">
                  <a:avLst/>
                </a:prstTxWarp>
                <a:spAutoFit/>
              </a:bodyPr>
              <a:lstStyle/>
              <a:p>
                <a:pPr eaLnBrk="0" hangingPunct="0">
                  <a:lnSpc>
                    <a:spcPct val="80000"/>
                  </a:lnSpc>
                </a:pPr>
                <a:r>
                  <a:rPr lang="de-DE" sz="1600" dirty="0">
                    <a:solidFill>
                      <a:srgbClr val="CCFFCC"/>
                    </a:solidFill>
                    <a:effectLst>
                      <a:outerShdw blurRad="50800" dist="38100" dir="2700000">
                        <a:srgbClr val="000000"/>
                      </a:outerShdw>
                    </a:effectLst>
                  </a:rPr>
                  <a:t>cm</a:t>
                </a:r>
              </a:p>
            </p:txBody>
          </p:sp>
        </p:grpSp>
      </p:grpSp>
      <p:grpSp>
        <p:nvGrpSpPr>
          <p:cNvPr id="5" name="Group 62"/>
          <p:cNvGrpSpPr>
            <a:grpSpLocks/>
          </p:cNvGrpSpPr>
          <p:nvPr/>
        </p:nvGrpSpPr>
        <p:grpSpPr bwMode="auto">
          <a:xfrm>
            <a:off x="5753100" y="4648200"/>
            <a:ext cx="2171700" cy="2019300"/>
            <a:chOff x="3996" y="2976"/>
            <a:chExt cx="1368" cy="1272"/>
          </a:xfrm>
        </p:grpSpPr>
        <p:grpSp>
          <p:nvGrpSpPr>
            <p:cNvPr id="6" name="Group 47"/>
            <p:cNvGrpSpPr>
              <a:grpSpLocks/>
            </p:cNvGrpSpPr>
            <p:nvPr/>
          </p:nvGrpSpPr>
          <p:grpSpPr bwMode="auto">
            <a:xfrm>
              <a:off x="4128" y="2976"/>
              <a:ext cx="604" cy="578"/>
              <a:chOff x="3744" y="3408"/>
              <a:chExt cx="604" cy="578"/>
            </a:xfrm>
          </p:grpSpPr>
          <p:pic>
            <p:nvPicPr>
              <p:cNvPr id="66" name="Picture 48"/>
              <p:cNvPicPr>
                <a:picLocks noChangeAspect="1" noChangeArrowheads="1"/>
              </p:cNvPicPr>
              <p:nvPr/>
            </p:nvPicPr>
            <p:blipFill>
              <a:blip r:embed="rId4"/>
              <a:srcRect/>
              <a:stretch>
                <a:fillRect/>
              </a:stretch>
            </p:blipFill>
            <p:spPr bwMode="auto">
              <a:xfrm>
                <a:off x="3744" y="3408"/>
                <a:ext cx="604" cy="558"/>
              </a:xfrm>
              <a:prstGeom prst="rect">
                <a:avLst/>
              </a:prstGeom>
              <a:noFill/>
              <a:ln w="9525">
                <a:noFill/>
                <a:miter lim="800000"/>
                <a:headEnd/>
                <a:tailEnd/>
              </a:ln>
              <a:effectLst>
                <a:outerShdw blurRad="50800" dist="38100" dir="2700000">
                  <a:srgbClr val="000000"/>
                </a:outerShdw>
              </a:effectLst>
            </p:spPr>
          </p:pic>
          <p:sp>
            <p:nvSpPr>
              <p:cNvPr id="67" name="Text Box 49"/>
              <p:cNvSpPr txBox="1">
                <a:spLocks noChangeArrowheads="1"/>
              </p:cNvSpPr>
              <p:nvPr/>
            </p:nvSpPr>
            <p:spPr bwMode="auto">
              <a:xfrm>
                <a:off x="3840" y="3792"/>
                <a:ext cx="475" cy="194"/>
              </a:xfrm>
              <a:prstGeom prst="rect">
                <a:avLst/>
              </a:prstGeom>
              <a:noFill/>
              <a:ln w="9525">
                <a:noFill/>
                <a:miter lim="800000"/>
                <a:headEnd/>
                <a:tailEnd/>
              </a:ln>
            </p:spPr>
            <p:txBody>
              <a:bodyPr wrap="none">
                <a:prstTxWarp prst="textNoShape">
                  <a:avLst/>
                </a:prstTxWarp>
                <a:spAutoFit/>
              </a:bodyPr>
              <a:lstStyle/>
              <a:p>
                <a:r>
                  <a:rPr lang="de-CH" sz="1400" dirty="0">
                    <a:solidFill>
                      <a:schemeClr val="bg1"/>
                    </a:solidFill>
                    <a:effectLst>
                      <a:outerShdw blurRad="50800" dist="38100" dir="2700000">
                        <a:srgbClr val="000000"/>
                      </a:outerShdw>
                    </a:effectLst>
                    <a:latin typeface="Arial"/>
                    <a:cs typeface="Arial"/>
                  </a:rPr>
                  <a:t>Hubble</a:t>
                </a:r>
              </a:p>
            </p:txBody>
          </p:sp>
        </p:grpSp>
        <p:pic>
          <p:nvPicPr>
            <p:cNvPr id="59" name="Picture 51" descr="Picture 2"/>
            <p:cNvPicPr>
              <a:picLocks noChangeAspect="1" noChangeArrowheads="1"/>
            </p:cNvPicPr>
            <p:nvPr/>
          </p:nvPicPr>
          <p:blipFill>
            <a:blip r:embed="rId5"/>
            <a:srcRect/>
            <a:stretch>
              <a:fillRect/>
            </a:stretch>
          </p:blipFill>
          <p:spPr bwMode="auto">
            <a:xfrm>
              <a:off x="4752" y="3337"/>
              <a:ext cx="558" cy="503"/>
            </a:xfrm>
            <a:prstGeom prst="rect">
              <a:avLst/>
            </a:prstGeom>
            <a:noFill/>
            <a:effectLst>
              <a:outerShdw dist="35921" dir="2700000" algn="ctr" rotWithShape="0">
                <a:schemeClr val="tx1"/>
              </a:outerShdw>
            </a:effectLst>
          </p:spPr>
        </p:pic>
        <p:sp>
          <p:nvSpPr>
            <p:cNvPr id="60" name="Text Box 52"/>
            <p:cNvSpPr txBox="1">
              <a:spLocks noChangeArrowheads="1"/>
            </p:cNvSpPr>
            <p:nvPr/>
          </p:nvSpPr>
          <p:spPr bwMode="auto">
            <a:xfrm>
              <a:off x="4932" y="3312"/>
              <a:ext cx="423" cy="183"/>
            </a:xfrm>
            <a:prstGeom prst="rect">
              <a:avLst/>
            </a:prstGeom>
            <a:noFill/>
            <a:ln w="9525">
              <a:noFill/>
              <a:miter lim="800000"/>
              <a:headEnd/>
              <a:tailEnd/>
            </a:ln>
            <a:effectLst/>
          </p:spPr>
          <p:txBody>
            <a:bodyPr wrap="none">
              <a:prstTxWarp prst="textNoShape">
                <a:avLst/>
              </a:prstTxWarp>
              <a:spAutoFit/>
            </a:bodyPr>
            <a:lstStyle/>
            <a:p>
              <a:pPr>
                <a:lnSpc>
                  <a:spcPct val="90000"/>
                </a:lnSpc>
              </a:pPr>
              <a:r>
                <a:rPr lang="de-CH" sz="1400" dirty="0">
                  <a:solidFill>
                    <a:schemeClr val="bg1"/>
                  </a:solidFill>
                  <a:effectLst>
                    <a:outerShdw blurRad="50800" dist="38100" dir="2700000">
                      <a:srgbClr val="000000"/>
                    </a:outerShdw>
                  </a:effectLst>
                  <a:latin typeface="Arial"/>
                  <a:cs typeface="Arial"/>
                </a:rPr>
                <a:t>ALMA</a:t>
              </a:r>
            </a:p>
          </p:txBody>
        </p:sp>
        <p:grpSp>
          <p:nvGrpSpPr>
            <p:cNvPr id="7" name="Group 53"/>
            <p:cNvGrpSpPr>
              <a:grpSpLocks/>
            </p:cNvGrpSpPr>
            <p:nvPr/>
          </p:nvGrpSpPr>
          <p:grpSpPr bwMode="auto">
            <a:xfrm>
              <a:off x="4740" y="3864"/>
              <a:ext cx="624" cy="384"/>
              <a:chOff x="4128" y="3933"/>
              <a:chExt cx="576" cy="343"/>
            </a:xfrm>
          </p:grpSpPr>
          <p:pic>
            <p:nvPicPr>
              <p:cNvPr id="64" name="Picture 54" descr="Picture 3"/>
              <p:cNvPicPr>
                <a:picLocks noChangeAspect="1" noChangeArrowheads="1"/>
              </p:cNvPicPr>
              <p:nvPr/>
            </p:nvPicPr>
            <p:blipFill>
              <a:blip r:embed="rId6"/>
              <a:srcRect/>
              <a:stretch>
                <a:fillRect/>
              </a:stretch>
            </p:blipFill>
            <p:spPr bwMode="auto">
              <a:xfrm>
                <a:off x="4176" y="3933"/>
                <a:ext cx="528" cy="343"/>
              </a:xfrm>
              <a:prstGeom prst="rect">
                <a:avLst/>
              </a:prstGeom>
              <a:noFill/>
              <a:ln w="9525">
                <a:noFill/>
                <a:miter lim="800000"/>
                <a:headEnd/>
                <a:tailEnd/>
              </a:ln>
              <a:effectLst>
                <a:outerShdw blurRad="50800" dist="38100" dir="2700000">
                  <a:srgbClr val="000000"/>
                </a:outerShdw>
              </a:effectLst>
            </p:spPr>
          </p:pic>
          <p:sp>
            <p:nvSpPr>
              <p:cNvPr id="65" name="Text Box 55"/>
              <p:cNvSpPr txBox="1">
                <a:spLocks noChangeArrowheads="1"/>
              </p:cNvSpPr>
              <p:nvPr/>
            </p:nvSpPr>
            <p:spPr bwMode="auto">
              <a:xfrm>
                <a:off x="4128" y="4099"/>
                <a:ext cx="297" cy="173"/>
              </a:xfrm>
              <a:prstGeom prst="rect">
                <a:avLst/>
              </a:prstGeom>
              <a:noFill/>
              <a:ln w="9525">
                <a:noFill/>
                <a:miter lim="800000"/>
                <a:headEnd/>
                <a:tailEnd/>
              </a:ln>
            </p:spPr>
            <p:txBody>
              <a:bodyPr wrap="none">
                <a:prstTxWarp prst="textNoShape">
                  <a:avLst/>
                </a:prstTxWarp>
                <a:spAutoFit/>
              </a:bodyPr>
              <a:lstStyle/>
              <a:p>
                <a:r>
                  <a:rPr lang="de-CH" sz="1400" dirty="0">
                    <a:solidFill>
                      <a:schemeClr val="bg1"/>
                    </a:solidFill>
                    <a:effectLst>
                      <a:outerShdw blurRad="50800" dist="38100" dir="2700000">
                        <a:srgbClr val="000000"/>
                      </a:outerShdw>
                    </a:effectLst>
                    <a:latin typeface="Arial"/>
                    <a:cs typeface="Arial"/>
                  </a:rPr>
                  <a:t>VLT</a:t>
                </a:r>
              </a:p>
            </p:txBody>
          </p:sp>
        </p:grpSp>
        <p:pic>
          <p:nvPicPr>
            <p:cNvPr id="62" name="Picture 57" descr="Picture 9"/>
            <p:cNvPicPr>
              <a:picLocks noChangeAspect="1" noChangeArrowheads="1"/>
            </p:cNvPicPr>
            <p:nvPr/>
          </p:nvPicPr>
          <p:blipFill>
            <a:blip r:embed="rId7"/>
            <a:srcRect/>
            <a:stretch>
              <a:fillRect/>
            </a:stretch>
          </p:blipFill>
          <p:spPr bwMode="auto">
            <a:xfrm rot="5400000">
              <a:off x="4070" y="3486"/>
              <a:ext cx="571" cy="720"/>
            </a:xfrm>
            <a:prstGeom prst="rect">
              <a:avLst/>
            </a:prstGeom>
            <a:noFill/>
            <a:effectLst>
              <a:outerShdw blurRad="63500" dist="38099" dir="2700000" algn="ctr" rotWithShape="0">
                <a:srgbClr val="000000"/>
              </a:outerShdw>
            </a:effectLst>
          </p:spPr>
        </p:pic>
        <p:sp>
          <p:nvSpPr>
            <p:cNvPr id="63" name="Text Box 52"/>
            <p:cNvSpPr txBox="1">
              <a:spLocks noChangeArrowheads="1"/>
            </p:cNvSpPr>
            <p:nvPr/>
          </p:nvSpPr>
          <p:spPr bwMode="auto">
            <a:xfrm>
              <a:off x="4032" y="3984"/>
              <a:ext cx="361" cy="183"/>
            </a:xfrm>
            <a:prstGeom prst="rect">
              <a:avLst/>
            </a:prstGeom>
            <a:noFill/>
            <a:ln w="9525">
              <a:noFill/>
              <a:miter lim="800000"/>
              <a:headEnd/>
              <a:tailEnd/>
            </a:ln>
            <a:effectLst/>
          </p:spPr>
          <p:txBody>
            <a:bodyPr wrap="none">
              <a:prstTxWarp prst="textNoShape">
                <a:avLst/>
              </a:prstTxWarp>
              <a:spAutoFit/>
            </a:bodyPr>
            <a:lstStyle/>
            <a:p>
              <a:pPr>
                <a:lnSpc>
                  <a:spcPct val="90000"/>
                </a:lnSpc>
              </a:pPr>
              <a:r>
                <a:rPr lang="de-CH" sz="1400" dirty="0">
                  <a:solidFill>
                    <a:schemeClr val="bg1"/>
                  </a:solidFill>
                  <a:effectLst>
                    <a:outerShdw blurRad="50800" dist="38100" dir="2700000">
                      <a:srgbClr val="000000"/>
                    </a:outerShdw>
                  </a:effectLst>
                  <a:latin typeface="Arial"/>
                  <a:cs typeface="Arial"/>
                </a:rPr>
                <a:t>AMS</a:t>
              </a:r>
            </a:p>
          </p:txBody>
        </p:sp>
      </p:grpSp>
      <p:pic>
        <p:nvPicPr>
          <p:cNvPr id="28694" name="Picture 22" descr="sriimg20040301_4754942_0"/>
          <p:cNvPicPr>
            <a:picLocks noChangeAspect="1" noChangeArrowheads="1"/>
          </p:cNvPicPr>
          <p:nvPr/>
        </p:nvPicPr>
        <p:blipFill>
          <a:blip r:embed="rId8"/>
          <a:srcRect/>
          <a:stretch>
            <a:fillRect/>
          </a:stretch>
        </p:blipFill>
        <p:spPr bwMode="auto">
          <a:xfrm>
            <a:off x="6934200" y="1189038"/>
            <a:ext cx="1905000" cy="1398587"/>
          </a:xfrm>
          <a:prstGeom prst="rect">
            <a:avLst/>
          </a:prstGeom>
          <a:noFill/>
          <a:ln w="9525">
            <a:noFill/>
            <a:miter lim="800000"/>
            <a:headEnd/>
            <a:tailEnd/>
          </a:ln>
          <a:effectLst>
            <a:outerShdw blurRad="63500" dist="38099" dir="2700000" algn="ctr" rotWithShape="0">
              <a:schemeClr val="tx1">
                <a:alpha val="74997"/>
              </a:schemeClr>
            </a:outerShdw>
          </a:effectLst>
        </p:spPr>
      </p:pic>
      <p:grpSp>
        <p:nvGrpSpPr>
          <p:cNvPr id="8" name="Group 51"/>
          <p:cNvGrpSpPr>
            <a:grpSpLocks/>
          </p:cNvGrpSpPr>
          <p:nvPr/>
        </p:nvGrpSpPr>
        <p:grpSpPr bwMode="auto">
          <a:xfrm>
            <a:off x="323528" y="4832350"/>
            <a:ext cx="5638800" cy="1644650"/>
            <a:chOff x="323528" y="4832350"/>
            <a:chExt cx="5638800" cy="1644650"/>
          </a:xfrm>
        </p:grpSpPr>
        <p:sp>
          <p:nvSpPr>
            <p:cNvPr id="46" name="Rectangle 41"/>
            <p:cNvSpPr>
              <a:spLocks noChangeArrowheads="1"/>
            </p:cNvSpPr>
            <p:nvPr/>
          </p:nvSpPr>
          <p:spPr bwMode="auto">
            <a:xfrm>
              <a:off x="323528" y="5480050"/>
              <a:ext cx="5638800" cy="996950"/>
            </a:xfrm>
            <a:prstGeom prst="rect">
              <a:avLst/>
            </a:prstGeom>
            <a:noFill/>
            <a:ln w="9525">
              <a:noFill/>
              <a:miter lim="800000"/>
              <a:headEnd/>
              <a:tailEnd/>
            </a:ln>
            <a:effectLst/>
          </p:spPr>
          <p:txBody>
            <a:bodyPr>
              <a:prstTxWarp prst="textNoShape">
                <a:avLst/>
              </a:prstTxWarp>
              <a:spAutoFit/>
            </a:bodyPr>
            <a:lstStyle/>
            <a:p>
              <a:pPr eaLnBrk="0" hangingPunct="0">
                <a:lnSpc>
                  <a:spcPct val="110000"/>
                </a:lnSpc>
                <a:defRPr/>
              </a:pPr>
              <a:r>
                <a:rPr lang="en-GB" sz="1800" dirty="0">
                  <a:solidFill>
                    <a:schemeClr val="accent1"/>
                  </a:solidFill>
                  <a:effectLst>
                    <a:outerShdw blurRad="50800" dist="38100" dir="2700000">
                      <a:schemeClr val="tx1"/>
                    </a:outerShdw>
                  </a:effectLst>
                  <a:latin typeface="Arial" pitchFamily="-111" charset="0"/>
                  <a:ea typeface="ＭＳ Ｐゴシック" pitchFamily="-111" charset="-128"/>
                  <a:cs typeface="ＭＳ Ｐゴシック" pitchFamily="-111" charset="-128"/>
                </a:rPr>
                <a:t>Study physics laws of first moments after Big Bang</a:t>
              </a:r>
            </a:p>
            <a:p>
              <a:pPr eaLnBrk="0" hangingPunct="0">
                <a:lnSpc>
                  <a:spcPct val="110000"/>
                </a:lnSpc>
                <a:defRPr/>
              </a:pPr>
              <a:r>
                <a:rPr lang="en-GB" sz="1800" dirty="0">
                  <a:solidFill>
                    <a:schemeClr val="accent1"/>
                  </a:solidFill>
                  <a:effectLst>
                    <a:outerShdw blurRad="50800" dist="38100" dir="2700000">
                      <a:schemeClr val="tx1"/>
                    </a:outerShdw>
                  </a:effectLst>
                  <a:latin typeface="Arial" pitchFamily="-111" charset="0"/>
                  <a:ea typeface="ＭＳ Ｐゴシック" pitchFamily="-111" charset="-128"/>
                  <a:cs typeface="ＭＳ Ｐゴシック" pitchFamily="-111" charset="-128"/>
                </a:rPr>
                <a:t>    increasing Symbiosis between Particle Physics,</a:t>
              </a:r>
            </a:p>
            <a:p>
              <a:pPr eaLnBrk="0" hangingPunct="0">
                <a:lnSpc>
                  <a:spcPct val="110000"/>
                </a:lnSpc>
                <a:buFont typeface="Monotype Sorts" pitchFamily="-111" charset="2"/>
                <a:buNone/>
                <a:defRPr/>
              </a:pPr>
              <a:r>
                <a:rPr lang="en-GB" sz="1800" dirty="0">
                  <a:solidFill>
                    <a:schemeClr val="accent1"/>
                  </a:solidFill>
                  <a:effectLst>
                    <a:outerShdw blurRad="50800" dist="38100" dir="2700000">
                      <a:schemeClr val="tx1"/>
                    </a:outerShdw>
                  </a:effectLst>
                  <a:latin typeface="Arial" pitchFamily="-111" charset="0"/>
                  <a:ea typeface="ＭＳ Ｐゴシック" pitchFamily="-111" charset="-128"/>
                  <a:cs typeface="ＭＳ Ｐゴシック" pitchFamily="-111" charset="-128"/>
                </a:rPr>
                <a:t>    Astrophysics and Cosmology</a:t>
              </a:r>
              <a:endParaRPr lang="de-DE" sz="1800" dirty="0">
                <a:solidFill>
                  <a:schemeClr val="accent1"/>
                </a:solidFill>
                <a:effectLst>
                  <a:outerShdw blurRad="50800" dist="38100" dir="2700000">
                    <a:schemeClr val="tx1"/>
                  </a:outerShdw>
                </a:effectLst>
                <a:latin typeface="Arial" pitchFamily="-111" charset="0"/>
                <a:ea typeface="ＭＳ Ｐゴシック" pitchFamily="-111" charset="-128"/>
                <a:cs typeface="ＭＳ Ｐゴシック" pitchFamily="-111" charset="-128"/>
              </a:endParaRPr>
            </a:p>
          </p:txBody>
        </p:sp>
        <p:sp>
          <p:nvSpPr>
            <p:cNvPr id="33815" name="AutoShape 42"/>
            <p:cNvSpPr>
              <a:spLocks noChangeArrowheads="1"/>
            </p:cNvSpPr>
            <p:nvPr/>
          </p:nvSpPr>
          <p:spPr bwMode="auto">
            <a:xfrm rot="5400000">
              <a:off x="1058863" y="4916487"/>
              <a:ext cx="654050" cy="485775"/>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0">
              <a:gsLst>
                <a:gs pos="0">
                  <a:srgbClr val="3A62AB"/>
                </a:gs>
                <a:gs pos="100000">
                  <a:schemeClr val="bg1"/>
                </a:gs>
              </a:gsLst>
              <a:lin ang="5400000" scaled="1"/>
            </a:gradFill>
            <a:ln w="9525">
              <a:solidFill>
                <a:schemeClr val="accent1"/>
              </a:solidFill>
              <a:miter lim="800000"/>
              <a:headEnd/>
              <a:tailEnd/>
            </a:ln>
          </p:spPr>
          <p:txBody>
            <a:bodyPr wrap="none" anchor="ctr">
              <a:prstTxWarp prst="textNoShape">
                <a:avLst/>
              </a:prstTxWarp>
            </a:bodyPr>
            <a:lstStyle/>
            <a:p>
              <a:pPr eaLnBrk="0" hangingPunct="0"/>
              <a:endParaRPr lang="en-US"/>
            </a:p>
          </p:txBody>
        </p:sp>
      </p:grpSp>
      <p:grpSp>
        <p:nvGrpSpPr>
          <p:cNvPr id="10" name="Group 52"/>
          <p:cNvGrpSpPr>
            <a:grpSpLocks/>
          </p:cNvGrpSpPr>
          <p:nvPr/>
        </p:nvGrpSpPr>
        <p:grpSpPr bwMode="auto">
          <a:xfrm>
            <a:off x="2514600" y="838200"/>
            <a:ext cx="4495800" cy="4572000"/>
            <a:chOff x="2514600" y="914400"/>
            <a:chExt cx="4495800" cy="4572000"/>
          </a:xfrm>
        </p:grpSpPr>
        <p:pic>
          <p:nvPicPr>
            <p:cNvPr id="28725" name="Picture 53"/>
            <p:cNvPicPr>
              <a:picLocks noChangeAspect="1" noChangeArrowheads="1"/>
            </p:cNvPicPr>
            <p:nvPr/>
          </p:nvPicPr>
          <p:blipFill>
            <a:blip r:embed="rId9">
              <a:lum bright="-11000" contrast="3000"/>
            </a:blip>
            <a:srcRect/>
            <a:stretch>
              <a:fillRect/>
            </a:stretch>
          </p:blipFill>
          <p:spPr bwMode="auto">
            <a:xfrm>
              <a:off x="4305300" y="914400"/>
              <a:ext cx="2705100" cy="4572000"/>
            </a:xfrm>
            <a:prstGeom prst="rect">
              <a:avLst/>
            </a:prstGeom>
            <a:noFill/>
            <a:ln w="9525">
              <a:solidFill>
                <a:schemeClr val="tx1"/>
              </a:solidFill>
              <a:miter lim="800000"/>
              <a:headEnd/>
              <a:tailEnd/>
            </a:ln>
            <a:effectLst>
              <a:outerShdw blurRad="63500" dist="101600" dir="2700000" algn="ctr" rotWithShape="0">
                <a:schemeClr val="tx1">
                  <a:alpha val="74997"/>
                </a:schemeClr>
              </a:outerShdw>
            </a:effectLst>
          </p:spPr>
        </p:pic>
        <p:sp>
          <p:nvSpPr>
            <p:cNvPr id="12338" name="Line 54"/>
            <p:cNvSpPr>
              <a:spLocks noChangeShapeType="1"/>
            </p:cNvSpPr>
            <p:nvPr/>
          </p:nvSpPr>
          <p:spPr bwMode="auto">
            <a:xfrm flipH="1" flipV="1">
              <a:off x="3484080" y="2274314"/>
              <a:ext cx="796925" cy="3184474"/>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eaLnBrk="0" hangingPunct="0">
                <a:defRPr/>
              </a:pPr>
              <a:endParaRPr lang="en-US"/>
            </a:p>
          </p:txBody>
        </p:sp>
        <p:sp>
          <p:nvSpPr>
            <p:cNvPr id="12339" name="Line 55"/>
            <p:cNvSpPr>
              <a:spLocks noChangeShapeType="1"/>
            </p:cNvSpPr>
            <p:nvPr/>
          </p:nvSpPr>
          <p:spPr bwMode="auto">
            <a:xfrm flipV="1">
              <a:off x="2514600" y="914400"/>
              <a:ext cx="1752600" cy="579438"/>
            </a:xfrm>
            <a:prstGeom prst="line">
              <a:avLst/>
            </a:prstGeom>
            <a:noFill/>
            <a:ln w="19050">
              <a:solidFill>
                <a:schemeClr val="bg2"/>
              </a:solidFill>
              <a:prstDash val="dash"/>
              <a:round/>
              <a:headEnd/>
              <a:tailEnd/>
            </a:ln>
            <a:effectLst>
              <a:outerShdw blurRad="63500" dist="38099" dir="2700000" algn="ctr" rotWithShape="0">
                <a:schemeClr val="tx1"/>
              </a:outerShdw>
            </a:effectLst>
          </p:spPr>
          <p:txBody>
            <a:bodyPr wrap="none" anchor="ctr">
              <a:prstTxWarp prst="textNoShape">
                <a:avLst/>
              </a:prstTxWarp>
            </a:bodyPr>
            <a:lstStyle/>
            <a:p>
              <a:pPr eaLnBrk="0" hangingPunct="0">
                <a:defRPr/>
              </a:pPr>
              <a:endParaRPr lang="en-US"/>
            </a:p>
          </p:txBody>
        </p:sp>
      </p:grpSp>
      <p:grpSp>
        <p:nvGrpSpPr>
          <p:cNvPr id="11" name="Group 10"/>
          <p:cNvGrpSpPr/>
          <p:nvPr/>
        </p:nvGrpSpPr>
        <p:grpSpPr>
          <a:xfrm>
            <a:off x="65088" y="2085975"/>
            <a:ext cx="3275012" cy="2779713"/>
            <a:chOff x="65088" y="2085975"/>
            <a:chExt cx="3275012" cy="2779713"/>
          </a:xfrm>
        </p:grpSpPr>
        <p:grpSp>
          <p:nvGrpSpPr>
            <p:cNvPr id="9" name="Group 91"/>
            <p:cNvGrpSpPr>
              <a:grpSpLocks/>
            </p:cNvGrpSpPr>
            <p:nvPr/>
          </p:nvGrpSpPr>
          <p:grpSpPr bwMode="auto">
            <a:xfrm>
              <a:off x="65088" y="2085975"/>
              <a:ext cx="3275012" cy="2779713"/>
              <a:chOff x="41" y="1314"/>
              <a:chExt cx="2063" cy="1751"/>
            </a:xfrm>
          </p:grpSpPr>
          <p:sp>
            <p:nvSpPr>
              <p:cNvPr id="33807" name="Line 45"/>
              <p:cNvSpPr>
                <a:spLocks noChangeShapeType="1"/>
              </p:cNvSpPr>
              <p:nvPr/>
            </p:nvSpPr>
            <p:spPr bwMode="auto">
              <a:xfrm>
                <a:off x="1494" y="1314"/>
                <a:ext cx="0" cy="144"/>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endParaRPr lang="en-US"/>
              </a:p>
            </p:txBody>
          </p:sp>
          <p:sp>
            <p:nvSpPr>
              <p:cNvPr id="33808" name="Line 46"/>
              <p:cNvSpPr>
                <a:spLocks noChangeShapeType="1"/>
              </p:cNvSpPr>
              <p:nvPr/>
            </p:nvSpPr>
            <p:spPr bwMode="auto">
              <a:xfrm>
                <a:off x="692" y="1466"/>
                <a:ext cx="0" cy="336"/>
              </a:xfrm>
              <a:prstGeom prst="line">
                <a:avLst/>
              </a:prstGeom>
              <a:noFill/>
              <a:ln w="19050">
                <a:solidFill>
                  <a:srgbClr val="7AA5BF"/>
                </a:solidFill>
                <a:round/>
                <a:headEnd/>
                <a:tailEnd type="triangle" w="med" len="med"/>
              </a:ln>
              <a:effectLst>
                <a:outerShdw blurRad="50800" dist="38100" dir="2700000">
                  <a:srgbClr val="000000"/>
                </a:outerShdw>
              </a:effectLst>
            </p:spPr>
            <p:txBody>
              <a:bodyPr wrap="none" anchor="ctr">
                <a:prstTxWarp prst="textNoShape">
                  <a:avLst/>
                </a:prstTxWarp>
              </a:bodyPr>
              <a:lstStyle/>
              <a:p>
                <a:endParaRPr lang="en-US"/>
              </a:p>
            </p:txBody>
          </p:sp>
          <p:sp>
            <p:nvSpPr>
              <p:cNvPr id="33809" name="Line 48"/>
              <p:cNvSpPr>
                <a:spLocks noChangeShapeType="1"/>
              </p:cNvSpPr>
              <p:nvPr/>
            </p:nvSpPr>
            <p:spPr bwMode="auto">
              <a:xfrm>
                <a:off x="684" y="1463"/>
                <a:ext cx="816" cy="0"/>
              </a:xfrm>
              <a:prstGeom prst="line">
                <a:avLst/>
              </a:prstGeom>
              <a:noFill/>
              <a:ln w="19050">
                <a:solidFill>
                  <a:srgbClr val="7AA5BF"/>
                </a:solidFill>
                <a:round/>
                <a:headEnd/>
                <a:tailEnd/>
              </a:ln>
              <a:effectLst>
                <a:outerShdw blurRad="50800" dist="38100" dir="2700000">
                  <a:srgbClr val="000000"/>
                </a:outerShdw>
              </a:effectLst>
            </p:spPr>
            <p:txBody>
              <a:bodyPr wrap="none" anchor="ctr">
                <a:prstTxWarp prst="textNoShape">
                  <a:avLst/>
                </a:prstTxWarp>
              </a:bodyPr>
              <a:lstStyle/>
              <a:p>
                <a:endParaRPr lang="en-US"/>
              </a:p>
            </p:txBody>
          </p:sp>
          <p:sp>
            <p:nvSpPr>
              <p:cNvPr id="28721" name="Rectangle 49"/>
              <p:cNvSpPr>
                <a:spLocks noChangeArrowheads="1"/>
              </p:cNvSpPr>
              <p:nvPr/>
            </p:nvSpPr>
            <p:spPr bwMode="auto">
              <a:xfrm>
                <a:off x="41" y="2761"/>
                <a:ext cx="1674" cy="304"/>
              </a:xfrm>
              <a:prstGeom prst="rect">
                <a:avLst/>
              </a:prstGeom>
              <a:noFill/>
              <a:ln w="9525">
                <a:noFill/>
                <a:miter lim="800000"/>
                <a:headEnd/>
                <a:tailEnd/>
              </a:ln>
              <a:effectLst/>
            </p:spPr>
            <p:txBody>
              <a:bodyPr wrap="none">
                <a:prstTxWarp prst="textNoShape">
                  <a:avLst/>
                </a:prstTxWarp>
                <a:spAutoFit/>
              </a:bodyPr>
              <a:lstStyle/>
              <a:p>
                <a:pPr algn="ctr">
                  <a:lnSpc>
                    <a:spcPct val="107000"/>
                  </a:lnSpc>
                  <a:defRPr/>
                </a:pPr>
                <a:r>
                  <a:rPr lang="en-GB" dirty="0">
                    <a:solidFill>
                      <a:srgbClr val="C7EEF0"/>
                    </a:solidFill>
                    <a:effectLst>
                      <a:outerShdw blurRad="50800" dist="38100" dir="2700000">
                        <a:srgbClr val="000000"/>
                      </a:outerShdw>
                    </a:effectLst>
                    <a:latin typeface="Arial" pitchFamily="-111" charset="0"/>
                    <a:ea typeface="ＭＳ Ｐゴシック" pitchFamily="-111" charset="-128"/>
                    <a:cs typeface="ＭＳ Ｐゴシック" pitchFamily="-111" charset="-128"/>
                  </a:rPr>
                  <a:t>Super-Microscope</a:t>
                </a:r>
                <a:endParaRPr lang="en-GB" sz="2000" dirty="0">
                  <a:solidFill>
                    <a:srgbClr val="3A62AB"/>
                  </a:solidFill>
                  <a:effectLst>
                    <a:outerShdw blurRad="50800" dist="38100" dir="2700000">
                      <a:srgbClr val="000000"/>
                    </a:outerShdw>
                  </a:effectLst>
                  <a:latin typeface="Arial" pitchFamily="-111" charset="0"/>
                  <a:ea typeface="ＭＳ Ｐゴシック" pitchFamily="-111" charset="-128"/>
                  <a:cs typeface="ＭＳ Ｐゴシック" pitchFamily="-111" charset="-128"/>
                </a:endParaRPr>
              </a:p>
            </p:txBody>
          </p:sp>
          <p:sp>
            <p:nvSpPr>
              <p:cNvPr id="33811" name="Text Box 50"/>
              <p:cNvSpPr txBox="1">
                <a:spLocks noChangeArrowheads="1"/>
              </p:cNvSpPr>
              <p:nvPr/>
            </p:nvSpPr>
            <p:spPr bwMode="auto">
              <a:xfrm>
                <a:off x="1632" y="2373"/>
                <a:ext cx="472" cy="254"/>
              </a:xfrm>
              <a:prstGeom prst="rect">
                <a:avLst/>
              </a:prstGeom>
              <a:noFill/>
              <a:ln w="9525">
                <a:noFill/>
                <a:miter lim="800000"/>
                <a:headEnd/>
                <a:tailEnd/>
              </a:ln>
            </p:spPr>
            <p:txBody>
              <a:bodyPr wrap="none">
                <a:prstTxWarp prst="textNoShape">
                  <a:avLst/>
                </a:prstTxWarp>
                <a:spAutoFit/>
              </a:bodyPr>
              <a:lstStyle/>
              <a:p>
                <a:pPr eaLnBrk="0" hangingPunct="0">
                  <a:lnSpc>
                    <a:spcPct val="90000"/>
                  </a:lnSpc>
                </a:pPr>
                <a:r>
                  <a:rPr lang="de-CH" sz="2200" dirty="0">
                    <a:solidFill>
                      <a:srgbClr val="C7EEF0"/>
                    </a:solidFill>
                    <a:effectLst>
                      <a:outerShdw blurRad="50800" dist="38100" dir="2700000">
                        <a:srgbClr val="000000"/>
                      </a:outerShdw>
                    </a:effectLst>
                  </a:rPr>
                  <a:t>LHC</a:t>
                </a:r>
              </a:p>
            </p:txBody>
          </p:sp>
          <p:pic>
            <p:nvPicPr>
              <p:cNvPr id="33812" name="Picture 7" descr="interconnect"/>
              <p:cNvPicPr>
                <a:picLocks noChangeAspect="1" noChangeArrowheads="1"/>
              </p:cNvPicPr>
              <p:nvPr/>
            </p:nvPicPr>
            <p:blipFill>
              <a:blip r:embed="rId10"/>
              <a:srcRect/>
              <a:stretch>
                <a:fillRect/>
              </a:stretch>
            </p:blipFill>
            <p:spPr bwMode="auto">
              <a:xfrm>
                <a:off x="144" y="1814"/>
                <a:ext cx="1488" cy="970"/>
              </a:xfrm>
              <a:prstGeom prst="rect">
                <a:avLst/>
              </a:prstGeom>
              <a:noFill/>
              <a:ln w="9525">
                <a:noFill/>
                <a:miter lim="800000"/>
                <a:headEnd/>
                <a:tailEnd/>
              </a:ln>
              <a:effectLst>
                <a:outerShdw blurRad="50800" dist="38100" dir="2700000">
                  <a:srgbClr val="000000"/>
                </a:outerShdw>
              </a:effectLst>
            </p:spPr>
          </p:pic>
        </p:grpSp>
        <p:pic>
          <p:nvPicPr>
            <p:cNvPr id="51" name="Picture 50" descr="cern_logo_1.png"/>
            <p:cNvPicPr>
              <a:picLocks noChangeAspect="1"/>
            </p:cNvPicPr>
            <p:nvPr/>
          </p:nvPicPr>
          <p:blipFill>
            <a:blip r:embed="rId11">
              <a:lum bright="100000" contrast="-100000"/>
            </a:blip>
            <a:stretch>
              <a:fillRect/>
            </a:stretch>
          </p:blipFill>
          <p:spPr>
            <a:xfrm>
              <a:off x="285800" y="2120265"/>
              <a:ext cx="685800" cy="674370"/>
            </a:xfrm>
            <a:prstGeom prst="rect">
              <a:avLst/>
            </a:prstGeom>
            <a:effectLst>
              <a:outerShdw blurRad="38100" dist="38100" dir="2700000" algn="tl" rotWithShape="0">
                <a:prstClr val="black"/>
              </a:outerShdw>
            </a:effectLst>
          </p:spPr>
        </p:pic>
      </p:grpSp>
      <p:pic>
        <p:nvPicPr>
          <p:cNvPr id="52" name="Picture 2"/>
          <p:cNvPicPr>
            <a:picLocks noChangeAspect="1" noChangeArrowheads="1"/>
          </p:cNvPicPr>
          <p:nvPr/>
        </p:nvPicPr>
        <p:blipFill>
          <a:blip r:embed="rId12"/>
          <a:srcRect/>
          <a:stretch>
            <a:fillRect/>
          </a:stretch>
        </p:blipFill>
        <p:spPr bwMode="auto">
          <a:xfrm>
            <a:off x="2987824" y="1772816"/>
            <a:ext cx="1279376" cy="798332"/>
          </a:xfrm>
          <a:prstGeom prst="rect">
            <a:avLst/>
          </a:prstGeom>
          <a:noFill/>
          <a:ln w="9525">
            <a:noFill/>
            <a:miter lim="800000"/>
            <a:headEnd/>
            <a:tailEnd/>
          </a:ln>
          <a:effectLst>
            <a:outerShdw blurRad="38100" dist="38100" dir="2700000" algn="tl" rotWithShape="0">
              <a:prstClr val="black"/>
            </a:outerShdw>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2000"/>
                                        <p:tgtEl>
                                          <p:spTgt spid="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694"/>
                                        </p:tgtEl>
                                        <p:attrNameLst>
                                          <p:attrName>style.visibility</p:attrName>
                                        </p:attrNameLst>
                                      </p:cBhvr>
                                      <p:to>
                                        <p:strVal val="visible"/>
                                      </p:to>
                                    </p:set>
                                    <p:animEffect transition="in" filter="fade">
                                      <p:cBhvr>
                                        <p:cTn id="12" dur="1000"/>
                                        <p:tgtEl>
                                          <p:spTgt spid="28694"/>
                                        </p:tgtEl>
                                      </p:cBhvr>
                                    </p:animEffect>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up)">
                                      <p:cBhvr>
                                        <p:cTn id="21" dur="100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1"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up)">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0" y="-12958"/>
            <a:ext cx="9161277" cy="6870958"/>
          </a:xfrm>
          <a:prstGeom prst="rect">
            <a:avLst/>
          </a:prstGeom>
        </p:spPr>
      </p:pic>
      <p:sp>
        <p:nvSpPr>
          <p:cNvPr id="6" name="Rectangle 4"/>
          <p:cNvSpPr txBox="1">
            <a:spLocks noChangeArrowheads="1"/>
          </p:cNvSpPr>
          <p:nvPr/>
        </p:nvSpPr>
        <p:spPr bwMode="auto">
          <a:xfrm>
            <a:off x="0" y="76200"/>
            <a:ext cx="9144000" cy="457200"/>
          </a:xfrm>
          <a:prstGeom prst="rect">
            <a:avLst/>
          </a:prstGeom>
          <a:noFill/>
          <a:ln w="9525">
            <a:noFill/>
            <a:miter lim="800000"/>
            <a:headEnd/>
            <a:tailEnd/>
          </a:ln>
          <a:effectLst>
            <a:outerShdw blurRad="38100" dist="38100" dir="2700000" algn="tl" rotWithShape="0">
              <a:prstClr val="black"/>
            </a:outerShdw>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3600" b="0" i="0" u="none" strike="noStrike" kern="0" cap="none" spc="0" normalizeH="0" baseline="0" noProof="0" dirty="0" smtClean="0">
                <a:ln>
                  <a:noFill/>
                </a:ln>
                <a:solidFill>
                  <a:schemeClr val="accent1"/>
                </a:solidFill>
                <a:effectLst>
                  <a:outerShdw blurRad="38100" dist="38100" dir="2700000" algn="tl" rotWithShape="0">
                    <a:prstClr val="black"/>
                  </a:outerShdw>
                </a:effectLst>
                <a:uLnTx/>
                <a:uFillTx/>
                <a:latin typeface="+mj-lt"/>
                <a:ea typeface="ＭＳ Ｐゴシック" pitchFamily="-111" charset="-128"/>
                <a:cs typeface="ＭＳ Ｐゴシック" pitchFamily="-111" charset="-128"/>
              </a:rPr>
              <a:t>2010: a New Era in Fundamental Science</a:t>
            </a:r>
            <a:endParaRPr kumimoji="0" lang="en-GB" sz="4000" b="0" i="0" u="none" strike="noStrike" kern="0" cap="none" spc="0" normalizeH="0" baseline="0" noProof="0" dirty="0">
              <a:ln>
                <a:noFill/>
              </a:ln>
              <a:solidFill>
                <a:schemeClr val="accent1"/>
              </a:solidFill>
              <a:effectLst>
                <a:outerShdw blurRad="38100" dist="38100" dir="2700000" algn="tl" rotWithShape="0">
                  <a:prstClr val="black"/>
                </a:outerShdw>
              </a:effectLst>
              <a:uLnTx/>
              <a:uFillTx/>
              <a:latin typeface="+mj-lt"/>
              <a:ea typeface="ＭＳ Ｐゴシック" pitchFamily="-111" charset="-128"/>
              <a:cs typeface="ＭＳ Ｐゴシック" pitchFamily="-111" charset="-128"/>
            </a:endParaRPr>
          </a:p>
        </p:txBody>
      </p:sp>
      <p:sp>
        <p:nvSpPr>
          <p:cNvPr id="8" name="Rectangle 31"/>
          <p:cNvSpPr>
            <a:spLocks noChangeArrowheads="1"/>
          </p:cNvSpPr>
          <p:nvPr/>
        </p:nvSpPr>
        <p:spPr bwMode="auto">
          <a:xfrm>
            <a:off x="0" y="3581400"/>
            <a:ext cx="9144000" cy="903068"/>
          </a:xfrm>
          <a:prstGeom prst="rect">
            <a:avLst/>
          </a:prstGeom>
          <a:noFill/>
          <a:ln w="9525">
            <a:noFill/>
            <a:miter lim="800000"/>
            <a:headEnd/>
            <a:tailEnd/>
          </a:ln>
          <a:effectLst>
            <a:outerShdw blurRad="38100" dist="38100" dir="2700000" algn="tl" rotWithShape="0">
              <a:prstClr val="black"/>
            </a:outerShdw>
          </a:effectLst>
        </p:spPr>
        <p:txBody>
          <a:bodyPr>
            <a:prstTxWarp prst="textNoShape">
              <a:avLst/>
            </a:prstTxWarp>
            <a:spAutoFit/>
          </a:bodyPr>
          <a:lstStyle/>
          <a:p>
            <a:pPr algn="ctr" eaLnBrk="0" hangingPunct="0">
              <a:lnSpc>
                <a:spcPct val="90000"/>
              </a:lnSpc>
              <a:defRPr/>
            </a:pPr>
            <a:r>
              <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Exploration of a new energy </a:t>
            </a:r>
            <a:r>
              <a:rPr lang="en-GB" sz="2900"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frontier</a:t>
            </a:r>
          </a:p>
          <a:p>
            <a:pPr algn="ctr" eaLnBrk="0" hangingPunct="0">
              <a:lnSpc>
                <a:spcPct val="90000"/>
              </a:lnSpc>
              <a:defRPr/>
            </a:pPr>
            <a:r>
              <a:rPr lang="en-GB" sz="2900" dirty="0" smtClean="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rPr>
              <a:t>in p-p and Pb-Pb collisions </a:t>
            </a:r>
            <a:endParaRPr lang="en-GB" sz="2900" dirty="0">
              <a:solidFill>
                <a:srgbClr val="FCF933"/>
              </a:solidFill>
              <a:effectLst>
                <a:outerShdw blurRad="38100" dist="38100" dir="2700000" algn="tl" rotWithShape="0">
                  <a:prstClr val="black"/>
                </a:outerShdw>
              </a:effectLst>
              <a:latin typeface="Arial" pitchFamily="-111" charset="0"/>
              <a:ea typeface="ＭＳ Ｐゴシック" pitchFamily="-111" charset="-128"/>
              <a:cs typeface="ＭＳ Ｐゴシック" pitchFamily="-111" charset="-128"/>
            </a:endParaRPr>
          </a:p>
        </p:txBody>
      </p:sp>
      <p:pic>
        <p:nvPicPr>
          <p:cNvPr id="9" name="Picture 42" descr="0510028_03-A4-at-144-dpi.jpg"/>
          <p:cNvPicPr>
            <a:picLocks noChangeAspect="1"/>
          </p:cNvPicPr>
          <p:nvPr/>
        </p:nvPicPr>
        <p:blipFill>
          <a:blip r:embed="rId4"/>
          <a:srcRect/>
          <a:stretch>
            <a:fillRect/>
          </a:stretch>
        </p:blipFill>
        <p:spPr bwMode="auto">
          <a:xfrm>
            <a:off x="2843213" y="4648200"/>
            <a:ext cx="2947987" cy="1935163"/>
          </a:xfrm>
          <a:prstGeom prst="rect">
            <a:avLst/>
          </a:prstGeom>
          <a:noFill/>
          <a:ln w="9525">
            <a:noFill/>
            <a:miter lim="800000"/>
            <a:headEnd/>
            <a:tailEnd/>
          </a:ln>
          <a:effectLst>
            <a:outerShdw blurRad="38100" dist="38100" dir="2700000" algn="tl" rotWithShape="0">
              <a:prstClr val="black"/>
            </a:outerShdw>
          </a:effectLst>
        </p:spPr>
      </p:pic>
      <p:sp>
        <p:nvSpPr>
          <p:cNvPr id="12" name="Rectangle 8"/>
          <p:cNvSpPr>
            <a:spLocks noChangeArrowheads="1"/>
          </p:cNvSpPr>
          <p:nvPr/>
        </p:nvSpPr>
        <p:spPr bwMode="auto">
          <a:xfrm>
            <a:off x="3181137" y="4648200"/>
            <a:ext cx="2326967" cy="595548"/>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algn="ctr" eaLnBrk="0" hangingPunct="0">
              <a:lnSpc>
                <a:spcPct val="90000"/>
              </a:lnSpc>
            </a:pPr>
            <a:r>
              <a:rPr lang="en-GB" sz="1800" dirty="0">
                <a:solidFill>
                  <a:srgbClr val="FFFFFF"/>
                </a:solidFill>
                <a:effectLst>
                  <a:outerShdw blurRad="38100" dist="38100" dir="2700000" algn="tl" rotWithShape="0">
                    <a:prstClr val="black"/>
                  </a:outerShdw>
                </a:effectLst>
              </a:rPr>
              <a:t>LHC ring:</a:t>
            </a:r>
          </a:p>
          <a:p>
            <a:pPr algn="ctr" eaLnBrk="0" hangingPunct="0">
              <a:lnSpc>
                <a:spcPct val="90000"/>
              </a:lnSpc>
            </a:pPr>
            <a:r>
              <a:rPr lang="en-GB" sz="1800" dirty="0">
                <a:solidFill>
                  <a:srgbClr val="FFFFFF"/>
                </a:solidFill>
                <a:effectLst>
                  <a:outerShdw blurRad="38100" dist="38100" dir="2700000" algn="tl" rotWithShape="0">
                    <a:prstClr val="black"/>
                  </a:outerShdw>
                </a:effectLst>
              </a:rPr>
              <a:t>27 km circumference</a:t>
            </a:r>
            <a:endParaRPr lang="en-GB" sz="1800" dirty="0">
              <a:effectLst>
                <a:outerShdw blurRad="38100" dist="38100" dir="2700000" algn="tl" rotWithShape="0">
                  <a:prstClr val="black"/>
                </a:outerShdw>
              </a:effectLst>
            </a:endParaRPr>
          </a:p>
        </p:txBody>
      </p:sp>
      <p:grpSp>
        <p:nvGrpSpPr>
          <p:cNvPr id="2" name="Group 69"/>
          <p:cNvGrpSpPr>
            <a:grpSpLocks/>
          </p:cNvGrpSpPr>
          <p:nvPr/>
        </p:nvGrpSpPr>
        <p:grpSpPr bwMode="auto">
          <a:xfrm>
            <a:off x="0" y="1676400"/>
            <a:ext cx="2667000" cy="2438400"/>
            <a:chOff x="288" y="1072"/>
            <a:chExt cx="1680" cy="1536"/>
          </a:xfrm>
        </p:grpSpPr>
        <p:sp>
          <p:nvSpPr>
            <p:cNvPr id="15" name="Line 70"/>
            <p:cNvSpPr>
              <a:spLocks noChangeShapeType="1"/>
            </p:cNvSpPr>
            <p:nvPr/>
          </p:nvSpPr>
          <p:spPr bwMode="auto">
            <a:xfrm flipH="1">
              <a:off x="816" y="2176"/>
              <a:ext cx="1152" cy="400"/>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16" name="Line 71"/>
            <p:cNvSpPr>
              <a:spLocks noChangeShapeType="1"/>
            </p:cNvSpPr>
            <p:nvPr/>
          </p:nvSpPr>
          <p:spPr bwMode="auto">
            <a:xfrm>
              <a:off x="288" y="2176"/>
              <a:ext cx="528" cy="408"/>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17" name="Oval 72"/>
            <p:cNvSpPr>
              <a:spLocks noChangeArrowheads="1"/>
            </p:cNvSpPr>
            <p:nvPr/>
          </p:nvSpPr>
          <p:spPr bwMode="auto">
            <a:xfrm>
              <a:off x="768" y="2537"/>
              <a:ext cx="93" cy="71"/>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pic>
          <p:nvPicPr>
            <p:cNvPr id="18" name="Picture 73" descr="bul-pho-2007-079"/>
            <p:cNvPicPr>
              <a:picLocks noChangeAspect="1" noChangeArrowheads="1"/>
            </p:cNvPicPr>
            <p:nvPr/>
          </p:nvPicPr>
          <p:blipFill>
            <a:blip r:embed="rId5"/>
            <a:srcRect/>
            <a:stretch>
              <a:fillRect/>
            </a:stretch>
          </p:blipFill>
          <p:spPr bwMode="auto">
            <a:xfrm>
              <a:off x="336" y="1072"/>
              <a:ext cx="1632" cy="1088"/>
            </a:xfrm>
            <a:prstGeom prst="rect">
              <a:avLst/>
            </a:prstGeom>
            <a:noFill/>
            <a:ln w="9525">
              <a:noFill/>
              <a:miter lim="800000"/>
              <a:headEnd/>
              <a:tailEnd/>
            </a:ln>
            <a:effectLst>
              <a:outerShdw blurRad="38100" dist="38100" dir="2700000" algn="tl" rotWithShape="0">
                <a:prstClr val="black"/>
              </a:outerShdw>
            </a:effectLst>
          </p:spPr>
        </p:pic>
        <p:sp>
          <p:nvSpPr>
            <p:cNvPr id="19" name="Text Box 74"/>
            <p:cNvSpPr txBox="1">
              <a:spLocks noChangeArrowheads="1"/>
            </p:cNvSpPr>
            <p:nvPr/>
          </p:nvSpPr>
          <p:spPr bwMode="auto">
            <a:xfrm>
              <a:off x="1488" y="1168"/>
              <a:ext cx="401"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defRPr/>
              </a:pPr>
              <a:r>
                <a:rPr lang="de-CH" sz="1600" dirty="0" smtClean="0">
                  <a:solidFill>
                    <a:schemeClr val="bg1"/>
                  </a:solidFill>
                  <a:effectLst>
                    <a:outerShdw blurRad="38100" dist="38100" dir="2700000" algn="tl" rotWithShape="0">
                      <a:prstClr val="black"/>
                    </a:outerShdw>
                  </a:effectLst>
                  <a:latin typeface="+mn-lt"/>
                  <a:ea typeface="ＭＳ Ｐゴシック" pitchFamily="-111" charset="-128"/>
                  <a:cs typeface="ＭＳ Ｐゴシック" pitchFamily="-111" charset="-128"/>
                </a:rPr>
                <a:t>CMS</a:t>
              </a:r>
              <a:endParaRPr lang="de-CH" sz="2000" dirty="0">
                <a:solidFill>
                  <a:schemeClr val="bg1"/>
                </a:solidFill>
                <a:effectLst>
                  <a:outerShdw blurRad="38100" dist="38100" dir="2700000" algn="tl" rotWithShape="0">
                    <a:prstClr val="black"/>
                  </a:outerShdw>
                </a:effectLst>
                <a:latin typeface="+mn-lt"/>
                <a:ea typeface="ＭＳ Ｐゴシック" pitchFamily="-111" charset="-128"/>
                <a:cs typeface="ＭＳ Ｐゴシック" pitchFamily="-111" charset="-128"/>
              </a:endParaRPr>
            </a:p>
          </p:txBody>
        </p:sp>
      </p:grpSp>
      <p:grpSp>
        <p:nvGrpSpPr>
          <p:cNvPr id="3" name="Group 75"/>
          <p:cNvGrpSpPr>
            <a:grpSpLocks/>
          </p:cNvGrpSpPr>
          <p:nvPr/>
        </p:nvGrpSpPr>
        <p:grpSpPr bwMode="auto">
          <a:xfrm>
            <a:off x="7035800" y="3733799"/>
            <a:ext cx="1955800" cy="1830388"/>
            <a:chOff x="304" y="2344"/>
            <a:chExt cx="1232" cy="1153"/>
          </a:xfrm>
        </p:grpSpPr>
        <p:sp>
          <p:nvSpPr>
            <p:cNvPr id="21" name="Oval 76"/>
            <p:cNvSpPr>
              <a:spLocks noChangeArrowheads="1"/>
            </p:cNvSpPr>
            <p:nvPr/>
          </p:nvSpPr>
          <p:spPr bwMode="auto">
            <a:xfrm>
              <a:off x="1089" y="2344"/>
              <a:ext cx="84" cy="65"/>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sp>
          <p:nvSpPr>
            <p:cNvPr id="22" name="Line 77"/>
            <p:cNvSpPr>
              <a:spLocks noChangeShapeType="1"/>
            </p:cNvSpPr>
            <p:nvPr/>
          </p:nvSpPr>
          <p:spPr bwMode="auto">
            <a:xfrm flipV="1">
              <a:off x="336" y="2392"/>
              <a:ext cx="792" cy="192"/>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23" name="Line 78"/>
            <p:cNvSpPr>
              <a:spLocks noChangeShapeType="1"/>
            </p:cNvSpPr>
            <p:nvPr/>
          </p:nvSpPr>
          <p:spPr bwMode="auto">
            <a:xfrm flipH="1" flipV="1">
              <a:off x="1152" y="2392"/>
              <a:ext cx="384" cy="240"/>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pic>
          <p:nvPicPr>
            <p:cNvPr id="24" name="Picture 79" descr="Picture 2"/>
            <p:cNvPicPr>
              <a:picLocks noChangeAspect="1" noChangeArrowheads="1"/>
            </p:cNvPicPr>
            <p:nvPr/>
          </p:nvPicPr>
          <p:blipFill>
            <a:blip r:embed="rId6"/>
            <a:srcRect/>
            <a:stretch>
              <a:fillRect/>
            </a:stretch>
          </p:blipFill>
          <p:spPr bwMode="auto">
            <a:xfrm>
              <a:off x="304" y="2584"/>
              <a:ext cx="1232" cy="913"/>
            </a:xfrm>
            <a:prstGeom prst="rect">
              <a:avLst/>
            </a:prstGeom>
            <a:noFill/>
            <a:ln w="9525">
              <a:noFill/>
              <a:miter lim="800000"/>
              <a:headEnd/>
              <a:tailEnd/>
            </a:ln>
            <a:effectLst>
              <a:outerShdw blurRad="38100" dist="38100" dir="2700000" algn="tl" rotWithShape="0">
                <a:prstClr val="black"/>
              </a:outerShdw>
            </a:effectLst>
          </p:spPr>
        </p:pic>
        <p:sp>
          <p:nvSpPr>
            <p:cNvPr id="25" name="Text Box 80"/>
            <p:cNvSpPr txBox="1">
              <a:spLocks noChangeArrowheads="1"/>
            </p:cNvSpPr>
            <p:nvPr/>
          </p:nvSpPr>
          <p:spPr bwMode="auto">
            <a:xfrm>
              <a:off x="960" y="2611"/>
              <a:ext cx="490" cy="213"/>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r>
                <a:rPr lang="de-CH" sz="1600" dirty="0">
                  <a:solidFill>
                    <a:schemeClr val="bg1"/>
                  </a:solidFill>
                  <a:effectLst>
                    <a:outerShdw blurRad="38100" dist="38100" dir="2700000" algn="tl" rotWithShape="0">
                      <a:prstClr val="black"/>
                    </a:outerShdw>
                  </a:effectLst>
                  <a:latin typeface="+mn-lt"/>
                </a:rPr>
                <a:t>ALICE</a:t>
              </a:r>
              <a:endParaRPr lang="de-CH" sz="2000" dirty="0">
                <a:solidFill>
                  <a:schemeClr val="bg1"/>
                </a:solidFill>
                <a:effectLst>
                  <a:outerShdw blurRad="38100" dist="38100" dir="2700000" algn="tl" rotWithShape="0">
                    <a:prstClr val="black"/>
                  </a:outerShdw>
                </a:effectLst>
                <a:latin typeface="+mn-lt"/>
              </a:endParaRPr>
            </a:p>
          </p:txBody>
        </p:sp>
      </p:grpSp>
      <p:grpSp>
        <p:nvGrpSpPr>
          <p:cNvPr id="4" name="Group 81"/>
          <p:cNvGrpSpPr>
            <a:grpSpLocks/>
          </p:cNvGrpSpPr>
          <p:nvPr/>
        </p:nvGrpSpPr>
        <p:grpSpPr bwMode="auto">
          <a:xfrm>
            <a:off x="3886200" y="762000"/>
            <a:ext cx="2244725" cy="1978025"/>
            <a:chOff x="4224" y="1084"/>
            <a:chExt cx="1414" cy="1246"/>
          </a:xfrm>
        </p:grpSpPr>
        <p:grpSp>
          <p:nvGrpSpPr>
            <p:cNvPr id="5" name="Group 82"/>
            <p:cNvGrpSpPr>
              <a:grpSpLocks/>
            </p:cNvGrpSpPr>
            <p:nvPr/>
          </p:nvGrpSpPr>
          <p:grpSpPr bwMode="auto">
            <a:xfrm>
              <a:off x="4224" y="1104"/>
              <a:ext cx="1364" cy="1226"/>
              <a:chOff x="4224" y="1104"/>
              <a:chExt cx="1364" cy="1226"/>
            </a:xfrm>
          </p:grpSpPr>
          <p:sp>
            <p:nvSpPr>
              <p:cNvPr id="30" name="Oval 83"/>
              <p:cNvSpPr>
                <a:spLocks noChangeArrowheads="1"/>
              </p:cNvSpPr>
              <p:nvPr/>
            </p:nvSpPr>
            <p:spPr bwMode="auto">
              <a:xfrm>
                <a:off x="4977" y="2274"/>
                <a:ext cx="76" cy="56"/>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sp>
            <p:nvSpPr>
              <p:cNvPr id="31" name="Line 84"/>
              <p:cNvSpPr>
                <a:spLocks noChangeShapeType="1"/>
              </p:cNvSpPr>
              <p:nvPr/>
            </p:nvSpPr>
            <p:spPr bwMode="auto">
              <a:xfrm>
                <a:off x="4272" y="1968"/>
                <a:ext cx="743" cy="344"/>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32" name="Line 85"/>
              <p:cNvSpPr>
                <a:spLocks noChangeShapeType="1"/>
              </p:cNvSpPr>
              <p:nvPr/>
            </p:nvSpPr>
            <p:spPr bwMode="auto">
              <a:xfrm flipH="1">
                <a:off x="5015" y="1968"/>
                <a:ext cx="553" cy="344"/>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pic>
            <p:nvPicPr>
              <p:cNvPr id="33" name="Picture 86" descr="Picture 3"/>
              <p:cNvPicPr>
                <a:picLocks noChangeAspect="1" noChangeArrowheads="1"/>
              </p:cNvPicPr>
              <p:nvPr/>
            </p:nvPicPr>
            <p:blipFill>
              <a:blip r:embed="rId7"/>
              <a:srcRect/>
              <a:stretch>
                <a:fillRect/>
              </a:stretch>
            </p:blipFill>
            <p:spPr bwMode="auto">
              <a:xfrm>
                <a:off x="4224" y="1104"/>
                <a:ext cx="1364" cy="867"/>
              </a:xfrm>
              <a:prstGeom prst="rect">
                <a:avLst/>
              </a:prstGeom>
              <a:noFill/>
              <a:ln w="9525">
                <a:noFill/>
                <a:miter lim="800000"/>
                <a:headEnd/>
                <a:tailEnd/>
              </a:ln>
              <a:effectLst>
                <a:outerShdw blurRad="50800" dist="38100" dir="2700000">
                  <a:srgbClr val="000000"/>
                </a:outerShdw>
              </a:effectLst>
            </p:spPr>
          </p:pic>
        </p:grpSp>
        <p:sp>
          <p:nvSpPr>
            <p:cNvPr id="28" name="Rectangle 87"/>
            <p:cNvSpPr>
              <a:spLocks noChangeArrowheads="1"/>
            </p:cNvSpPr>
            <p:nvPr/>
          </p:nvSpPr>
          <p:spPr bwMode="auto">
            <a:xfrm>
              <a:off x="5208" y="1104"/>
              <a:ext cx="384" cy="192"/>
            </a:xfrm>
            <a:prstGeom prst="rect">
              <a:avLst/>
            </a:prstGeom>
            <a:gradFill rotWithShape="0">
              <a:gsLst>
                <a:gs pos="0">
                  <a:srgbClr val="C89A09"/>
                </a:gs>
                <a:gs pos="100000">
                  <a:srgbClr val="D3D90D"/>
                </a:gs>
              </a:gsLst>
              <a:lin ang="5400000" scaled="1"/>
            </a:gradFill>
            <a:ln w="9525">
              <a:noFill/>
              <a:miter lim="800000"/>
              <a:headEnd/>
              <a:tailEnd/>
            </a:ln>
          </p:spPr>
          <p:txBody>
            <a:bodyPr wrap="none" anchor="ctr">
              <a:prstTxWarp prst="textNoShape">
                <a:avLst/>
              </a:prstTxWarp>
            </a:bodyPr>
            <a:lstStyle/>
            <a:p>
              <a:endParaRPr lang="en-US" dirty="0"/>
            </a:p>
          </p:txBody>
        </p:sp>
        <p:sp>
          <p:nvSpPr>
            <p:cNvPr id="29" name="Text Box 88"/>
            <p:cNvSpPr txBox="1">
              <a:spLocks noChangeArrowheads="1"/>
            </p:cNvSpPr>
            <p:nvPr/>
          </p:nvSpPr>
          <p:spPr bwMode="auto">
            <a:xfrm>
              <a:off x="5184" y="1084"/>
              <a:ext cx="454" cy="212"/>
            </a:xfrm>
            <a:prstGeom prst="rect">
              <a:avLst/>
            </a:prstGeom>
            <a:no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defRPr/>
              </a:pPr>
              <a:r>
                <a:rPr lang="de-CH" sz="1600" dirty="0" err="1">
                  <a:solidFill>
                    <a:schemeClr val="bg1"/>
                  </a:solidFill>
                  <a:effectLst>
                    <a:outerShdw blurRad="38100" dist="38100" dir="2700000" algn="tl">
                      <a:srgbClr val="000000">
                        <a:alpha val="43137"/>
                      </a:srgbClr>
                    </a:outerShdw>
                  </a:effectLst>
                  <a:latin typeface="+mn-lt"/>
                  <a:ea typeface="ＭＳ Ｐゴシック" pitchFamily="-111" charset="-128"/>
                  <a:cs typeface="ＭＳ Ｐゴシック" pitchFamily="-111" charset="-128"/>
                </a:rPr>
                <a:t>LHCb</a:t>
              </a:r>
              <a:endParaRPr lang="de-CH" sz="2000" dirty="0">
                <a:solidFill>
                  <a:schemeClr val="bg1"/>
                </a:solidFill>
                <a:effectLst>
                  <a:outerShdw blurRad="38100" dist="38100" dir="2700000" algn="tl">
                    <a:srgbClr val="000000">
                      <a:alpha val="43137"/>
                    </a:srgbClr>
                  </a:outerShdw>
                </a:effectLst>
                <a:latin typeface="+mn-lt"/>
                <a:ea typeface="ＭＳ Ｐゴシック" pitchFamily="-111" charset="-128"/>
                <a:cs typeface="ＭＳ Ｐゴシック" pitchFamily="-111" charset="-128"/>
              </a:endParaRPr>
            </a:p>
          </p:txBody>
        </p:sp>
      </p:grpSp>
      <p:grpSp>
        <p:nvGrpSpPr>
          <p:cNvPr id="7" name="Group 89"/>
          <p:cNvGrpSpPr>
            <a:grpSpLocks/>
          </p:cNvGrpSpPr>
          <p:nvPr/>
        </p:nvGrpSpPr>
        <p:grpSpPr bwMode="auto">
          <a:xfrm>
            <a:off x="6477001" y="761999"/>
            <a:ext cx="2667002" cy="2286000"/>
            <a:chOff x="3408" y="2112"/>
            <a:chExt cx="1680" cy="1440"/>
          </a:xfrm>
        </p:grpSpPr>
        <p:grpSp>
          <p:nvGrpSpPr>
            <p:cNvPr id="11" name="Group 90"/>
            <p:cNvGrpSpPr>
              <a:grpSpLocks/>
            </p:cNvGrpSpPr>
            <p:nvPr/>
          </p:nvGrpSpPr>
          <p:grpSpPr bwMode="auto">
            <a:xfrm>
              <a:off x="3408" y="2112"/>
              <a:ext cx="1680" cy="1440"/>
              <a:chOff x="3408" y="2112"/>
              <a:chExt cx="1680" cy="1440"/>
            </a:xfrm>
          </p:grpSpPr>
          <p:sp>
            <p:nvSpPr>
              <p:cNvPr id="38" name="Oval 91"/>
              <p:cNvSpPr>
                <a:spLocks noChangeArrowheads="1"/>
              </p:cNvSpPr>
              <p:nvPr/>
            </p:nvSpPr>
            <p:spPr bwMode="auto">
              <a:xfrm>
                <a:off x="3669" y="3492"/>
                <a:ext cx="75" cy="60"/>
              </a:xfrm>
              <a:prstGeom prst="ellipse">
                <a:avLst/>
              </a:prstGeom>
              <a:solidFill>
                <a:schemeClr val="accent1"/>
              </a:solidFill>
              <a:ln w="9525">
                <a:solidFill>
                  <a:schemeClr val="accent2"/>
                </a:solidFill>
                <a:round/>
                <a:headEnd/>
                <a:tailEnd/>
              </a:ln>
            </p:spPr>
            <p:txBody>
              <a:bodyPr wrap="none" anchor="ctr">
                <a:prstTxWarp prst="textNoShape">
                  <a:avLst/>
                </a:prstTxWarp>
              </a:bodyPr>
              <a:lstStyle/>
              <a:p>
                <a:endParaRPr lang="en-US" dirty="0"/>
              </a:p>
            </p:txBody>
          </p:sp>
          <p:sp>
            <p:nvSpPr>
              <p:cNvPr id="39" name="Line 92"/>
              <p:cNvSpPr>
                <a:spLocks noChangeShapeType="1"/>
              </p:cNvSpPr>
              <p:nvPr/>
            </p:nvSpPr>
            <p:spPr bwMode="auto">
              <a:xfrm flipH="1" flipV="1">
                <a:off x="3456" y="3168"/>
                <a:ext cx="240" cy="288"/>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sp>
            <p:nvSpPr>
              <p:cNvPr id="40" name="Line 93"/>
              <p:cNvSpPr>
                <a:spLocks noChangeShapeType="1"/>
              </p:cNvSpPr>
              <p:nvPr/>
            </p:nvSpPr>
            <p:spPr bwMode="auto">
              <a:xfrm flipV="1">
                <a:off x="3696" y="3168"/>
                <a:ext cx="1392" cy="336"/>
              </a:xfrm>
              <a:prstGeom prst="line">
                <a:avLst/>
              </a:prstGeom>
              <a:noFill/>
              <a:ln w="38100">
                <a:solidFill>
                  <a:schemeClr val="bg1"/>
                </a:solidFill>
                <a:prstDash val="sysDot"/>
                <a:round/>
                <a:headEnd/>
                <a:tailEnd/>
              </a:ln>
            </p:spPr>
            <p:txBody>
              <a:bodyPr wrap="none" anchor="ctr">
                <a:prstTxWarp prst="textNoShape">
                  <a:avLst/>
                </a:prstTxWarp>
              </a:bodyPr>
              <a:lstStyle/>
              <a:p>
                <a:endParaRPr lang="en-US" dirty="0"/>
              </a:p>
            </p:txBody>
          </p:sp>
          <p:pic>
            <p:nvPicPr>
              <p:cNvPr id="41" name="Picture 94" descr="0511013_01"/>
              <p:cNvPicPr>
                <a:picLocks noChangeAspect="1" noChangeArrowheads="1"/>
              </p:cNvPicPr>
              <p:nvPr/>
            </p:nvPicPr>
            <p:blipFill>
              <a:blip r:embed="rId8"/>
              <a:srcRect/>
              <a:stretch>
                <a:fillRect/>
              </a:stretch>
            </p:blipFill>
            <p:spPr bwMode="auto">
              <a:xfrm>
                <a:off x="3408" y="2112"/>
                <a:ext cx="1632" cy="1063"/>
              </a:xfrm>
              <a:prstGeom prst="rect">
                <a:avLst/>
              </a:prstGeom>
              <a:noFill/>
              <a:ln w="9525">
                <a:noFill/>
                <a:miter lim="800000"/>
                <a:headEnd/>
                <a:tailEnd/>
              </a:ln>
              <a:effectLst>
                <a:outerShdw blurRad="38100" dist="38100" dir="2700000" algn="tl" rotWithShape="0">
                  <a:prstClr val="black"/>
                </a:outerShdw>
              </a:effectLst>
            </p:spPr>
          </p:pic>
        </p:grpSp>
        <p:sp>
          <p:nvSpPr>
            <p:cNvPr id="37" name="Text Box 96"/>
            <p:cNvSpPr txBox="1">
              <a:spLocks noChangeArrowheads="1"/>
            </p:cNvSpPr>
            <p:nvPr/>
          </p:nvSpPr>
          <p:spPr bwMode="auto">
            <a:xfrm>
              <a:off x="4464" y="2928"/>
              <a:ext cx="516" cy="213"/>
            </a:xfrm>
            <a:prstGeom prst="rect">
              <a:avLst/>
            </a:prstGeom>
            <a:solidFill>
              <a:srgbClr val="7AA5BF"/>
            </a:solidFill>
            <a:ln w="9525">
              <a:noFill/>
              <a:miter lim="800000"/>
              <a:headEnd/>
              <a:tailEnd/>
            </a:ln>
            <a:effectLst>
              <a:outerShdw blurRad="38100" dist="38100" dir="2700000" algn="tl" rotWithShape="0">
                <a:prstClr val="black"/>
              </a:outerShdw>
            </a:effectLst>
          </p:spPr>
          <p:txBody>
            <a:bodyPr wrap="none">
              <a:prstTxWarp prst="textNoShape">
                <a:avLst/>
              </a:prstTxWarp>
              <a:spAutoFit/>
            </a:bodyPr>
            <a:lstStyle/>
            <a:p>
              <a:pPr eaLnBrk="0" hangingPunct="0"/>
              <a:r>
                <a:rPr lang="de-CH" sz="1600" dirty="0">
                  <a:solidFill>
                    <a:schemeClr val="accent1"/>
                  </a:solidFill>
                  <a:effectLst>
                    <a:outerShdw blurRad="38100" dist="38100" dir="2700000" algn="tl" rotWithShape="0">
                      <a:prstClr val="black"/>
                    </a:outerShdw>
                  </a:effectLst>
                  <a:latin typeface="+mn-lt"/>
                </a:rPr>
                <a:t>ATLAS</a:t>
              </a:r>
            </a:p>
          </p:txBody>
        </p:sp>
      </p:grpSp>
      <p:pic>
        <p:nvPicPr>
          <p:cNvPr id="35" name="Picture 34" descr="cern_logo_1.png"/>
          <p:cNvPicPr>
            <a:picLocks noChangeAspect="1"/>
          </p:cNvPicPr>
          <p:nvPr/>
        </p:nvPicPr>
        <p:blipFill>
          <a:blip r:embed="rId9" cstate="print">
            <a:lum bright="100000" contrast="-100000"/>
            <a:extLst>
              <a:ext uri="{28A0092B-C50C-407E-A947-70E740481C1C}">
                <a14:useLocalDpi xmlns:a14="http://schemas.microsoft.com/office/drawing/2010/main"/>
              </a:ext>
            </a:extLst>
          </a:blip>
          <a:stretch>
            <a:fillRect/>
          </a:stretch>
        </p:blipFill>
        <p:spPr>
          <a:xfrm>
            <a:off x="77630" y="6285594"/>
            <a:ext cx="493870" cy="485638"/>
          </a:xfrm>
          <a:prstGeom prst="rect">
            <a:avLst/>
          </a:prstGeom>
        </p:spPr>
      </p:pic>
    </p:spTree>
    <p:extLst>
      <p:ext uri="{BB962C8B-B14F-4D97-AF65-F5344CB8AC3E}">
        <p14:creationId xmlns:p14="http://schemas.microsoft.com/office/powerpoint/2010/main" val="2273799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ppt_h/2"/>
                                          </p:val>
                                        </p:tav>
                                        <p:tav tm="100000">
                                          <p:val>
                                            <p:strVal val="#ppt_y"/>
                                          </p:val>
                                        </p:tav>
                                      </p:tavLst>
                                    </p:anim>
                                    <p:anim calcmode="lin" valueType="num">
                                      <p:cBhvr>
                                        <p:cTn id="14" dur="1000" fill="hold"/>
                                        <p:tgtEl>
                                          <p:spTgt spid="7"/>
                                        </p:tgtEl>
                                        <p:attrNameLst>
                                          <p:attrName>ppt_w</p:attrName>
                                        </p:attrNameLst>
                                      </p:cBhvr>
                                      <p:tavLst>
                                        <p:tav tm="0">
                                          <p:val>
                                            <p:strVal val="#ppt_w"/>
                                          </p:val>
                                        </p:tav>
                                        <p:tav tm="100000">
                                          <p:val>
                                            <p:strVal val="#ppt_w"/>
                                          </p:val>
                                        </p:tav>
                                      </p:tavLst>
                                    </p:anim>
                                    <p:anim calcmode="lin" valueType="num">
                                      <p:cBhvr>
                                        <p:cTn id="15" dur="1000" fill="hold"/>
                                        <p:tgtEl>
                                          <p:spTgt spid="7"/>
                                        </p:tgtEl>
                                        <p:attrNameLst>
                                          <p:attrName>ppt_h</p:attrName>
                                        </p:attrNameLst>
                                      </p:cBhvr>
                                      <p:tavLst>
                                        <p:tav tm="0">
                                          <p:val>
                                            <p:fltVal val="0"/>
                                          </p:val>
                                        </p:tav>
                                        <p:tav tm="100000">
                                          <p:val>
                                            <p:strVal val="#ppt_h"/>
                                          </p:val>
                                        </p:tav>
                                      </p:tavLst>
                                    </p:anim>
                                  </p:childTnLst>
                                </p:cTn>
                              </p:par>
                            </p:childTnLst>
                          </p:cTn>
                        </p:par>
                        <p:par>
                          <p:cTn id="16" fill="hold">
                            <p:stCondLst>
                              <p:cond delay="1000"/>
                            </p:stCondLst>
                            <p:childTnLst>
                              <p:par>
                                <p:cTn id="17" presetID="17"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ppt_h/2"/>
                                          </p:val>
                                        </p:tav>
                                        <p:tav tm="100000">
                                          <p:val>
                                            <p:strVal val="#ppt_y"/>
                                          </p:val>
                                        </p:tav>
                                      </p:tavLst>
                                    </p:anim>
                                    <p:anim calcmode="lin" valueType="num">
                                      <p:cBhvr>
                                        <p:cTn id="21" dur="1000" fill="hold"/>
                                        <p:tgtEl>
                                          <p:spTgt spid="2"/>
                                        </p:tgtEl>
                                        <p:attrNameLst>
                                          <p:attrName>ppt_w</p:attrName>
                                        </p:attrNameLst>
                                      </p:cBhvr>
                                      <p:tavLst>
                                        <p:tav tm="0">
                                          <p:val>
                                            <p:strVal val="#ppt_w"/>
                                          </p:val>
                                        </p:tav>
                                        <p:tav tm="100000">
                                          <p:val>
                                            <p:strVal val="#ppt_w"/>
                                          </p:val>
                                        </p:tav>
                                      </p:tavLst>
                                    </p:anim>
                                    <p:anim calcmode="lin" valueType="num">
                                      <p:cBhvr>
                                        <p:cTn id="22" dur="1000" fill="hold"/>
                                        <p:tgtEl>
                                          <p:spTgt spid="2"/>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17" presetClass="entr" presetSubtype="4"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ppt_h/2"/>
                                          </p:val>
                                        </p:tav>
                                        <p:tav tm="100000">
                                          <p:val>
                                            <p:strVal val="#ppt_y"/>
                                          </p:val>
                                        </p:tav>
                                      </p:tavLst>
                                    </p:anim>
                                    <p:anim calcmode="lin" valueType="num">
                                      <p:cBhvr>
                                        <p:cTn id="28" dur="1000" fill="hold"/>
                                        <p:tgtEl>
                                          <p:spTgt spid="4"/>
                                        </p:tgtEl>
                                        <p:attrNameLst>
                                          <p:attrName>ppt_w</p:attrName>
                                        </p:attrNameLst>
                                      </p:cBhvr>
                                      <p:tavLst>
                                        <p:tav tm="0">
                                          <p:val>
                                            <p:strVal val="#ppt_w"/>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childTnLst>
                                </p:cTn>
                              </p:par>
                            </p:childTnLst>
                          </p:cTn>
                        </p:par>
                        <p:par>
                          <p:cTn id="30" fill="hold">
                            <p:stCondLst>
                              <p:cond delay="3000"/>
                            </p:stCondLst>
                            <p:childTnLst>
                              <p:par>
                                <p:cTn id="31" presetID="17" presetClass="entr" presetSubtype="1"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ppt_h/2"/>
                                          </p:val>
                                        </p:tav>
                                        <p:tav tm="100000">
                                          <p:val>
                                            <p:strVal val="#ppt_y"/>
                                          </p:val>
                                        </p:tav>
                                      </p:tavLst>
                                    </p:anim>
                                    <p:anim calcmode="lin" valueType="num">
                                      <p:cBhvr>
                                        <p:cTn id="35" dur="1000" fill="hold"/>
                                        <p:tgtEl>
                                          <p:spTgt spid="3"/>
                                        </p:tgtEl>
                                        <p:attrNameLst>
                                          <p:attrName>ppt_w</p:attrName>
                                        </p:attrNameLst>
                                      </p:cBhvr>
                                      <p:tavLst>
                                        <p:tav tm="0">
                                          <p:val>
                                            <p:strVal val="#ppt_w"/>
                                          </p:val>
                                        </p:tav>
                                        <p:tav tm="100000">
                                          <p:val>
                                            <p:strVal val="#ppt_w"/>
                                          </p:val>
                                        </p:tav>
                                      </p:tavLst>
                                    </p:anim>
                                    <p:anim calcmode="lin" valueType="num">
                                      <p:cBhvr>
                                        <p:cTn id="36"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5061" r="8784" b="30569"/>
          <a:stretch/>
        </p:blipFill>
        <p:spPr>
          <a:xfrm>
            <a:off x="611560" y="703389"/>
            <a:ext cx="7878073" cy="4237779"/>
          </a:xfrm>
          <a:prstGeom prst="rect">
            <a:avLst/>
          </a:prstGeom>
        </p:spPr>
      </p:pic>
      <p:sp>
        <p:nvSpPr>
          <p:cNvPr id="5" name="TextBox 4"/>
          <p:cNvSpPr txBox="1"/>
          <p:nvPr/>
        </p:nvSpPr>
        <p:spPr>
          <a:xfrm>
            <a:off x="107504" y="44624"/>
            <a:ext cx="8928992" cy="584776"/>
          </a:xfrm>
          <a:prstGeom prst="rect">
            <a:avLst/>
          </a:prstGeom>
          <a:noFill/>
        </p:spPr>
        <p:txBody>
          <a:bodyPr wrap="square" rtlCol="0">
            <a:spAutoFit/>
          </a:bodyPr>
          <a:lstStyle/>
          <a:p>
            <a:pPr algn="ctr"/>
            <a:r>
              <a:rPr lang="en-US" sz="3200" dirty="0" smtClean="0">
                <a:solidFill>
                  <a:schemeClr val="accent1"/>
                </a:solidFill>
                <a:latin typeface="+mj-lt"/>
              </a:rPr>
              <a:t>Nobel Prize in Physics 2013</a:t>
            </a:r>
            <a:endParaRPr lang="en-US" sz="3200" dirty="0">
              <a:solidFill>
                <a:schemeClr val="accent1"/>
              </a:solidFill>
              <a:latin typeface="+mj-lt"/>
            </a:endParaRPr>
          </a:p>
        </p:txBody>
      </p:sp>
      <p:sp>
        <p:nvSpPr>
          <p:cNvPr id="6" name="TextBox 5"/>
          <p:cNvSpPr txBox="1"/>
          <p:nvPr/>
        </p:nvSpPr>
        <p:spPr>
          <a:xfrm>
            <a:off x="683568" y="4987041"/>
            <a:ext cx="7704856" cy="1754327"/>
          </a:xfrm>
          <a:prstGeom prst="rect">
            <a:avLst/>
          </a:prstGeom>
          <a:noFill/>
        </p:spPr>
        <p:txBody>
          <a:bodyPr wrap="square" rtlCol="0">
            <a:spAutoFit/>
          </a:bodyPr>
          <a:lstStyle/>
          <a:p>
            <a:pPr algn="just"/>
            <a:r>
              <a:rPr lang="en-US" sz="1800" dirty="0">
                <a:solidFill>
                  <a:schemeClr val="accent1"/>
                </a:solidFill>
                <a:latin typeface="+mn-lt"/>
              </a:rPr>
              <a:t>The Nobel Prize in Physics 2013 was awarded jointly to François </a:t>
            </a:r>
            <a:r>
              <a:rPr lang="en-US" sz="1800" dirty="0" err="1">
                <a:solidFill>
                  <a:schemeClr val="accent1"/>
                </a:solidFill>
                <a:latin typeface="+mn-lt"/>
              </a:rPr>
              <a:t>Englert</a:t>
            </a:r>
            <a:r>
              <a:rPr lang="en-US" sz="1800" dirty="0">
                <a:solidFill>
                  <a:schemeClr val="accent1"/>
                </a:solidFill>
                <a:latin typeface="+mn-lt"/>
              </a:rPr>
              <a:t> and Peter W. Higgs </a:t>
            </a:r>
            <a:r>
              <a:rPr lang="en-US" sz="1800" i="1" dirty="0">
                <a:solidFill>
                  <a:schemeClr val="accent1"/>
                </a:solidFill>
                <a:latin typeface="+mn-lt"/>
              </a:rPr>
              <a:t>"for the theoretical discovery of a mechanism that contributes to our understanding of the origin of mass of subatomic particles, and which recently was </a:t>
            </a:r>
            <a:r>
              <a:rPr lang="en-US" sz="1800" i="1" dirty="0">
                <a:solidFill>
                  <a:srgbClr val="00FF00"/>
                </a:solidFill>
                <a:latin typeface="+mn-lt"/>
              </a:rPr>
              <a:t>confirmed through the discovery of the predicted fundamental particle, by the ATLAS and CMS experiments at CERN's Large Hadron </a:t>
            </a:r>
            <a:r>
              <a:rPr lang="en-US" sz="1800" i="1" dirty="0" smtClean="0">
                <a:solidFill>
                  <a:srgbClr val="00FF00"/>
                </a:solidFill>
                <a:latin typeface="+mn-lt"/>
              </a:rPr>
              <a:t>Collider”.</a:t>
            </a:r>
            <a:endParaRPr lang="en-US" sz="1800" dirty="0">
              <a:solidFill>
                <a:srgbClr val="00FF00"/>
              </a:solidFill>
              <a:latin typeface="+mn-lt"/>
            </a:endParaRPr>
          </a:p>
        </p:txBody>
      </p:sp>
      <p:pic>
        <p:nvPicPr>
          <p:cNvPr id="2" name="Picture 1"/>
          <p:cNvPicPr>
            <a:picLocks noChangeAspect="1"/>
          </p:cNvPicPr>
          <p:nvPr/>
        </p:nvPicPr>
        <p:blipFill>
          <a:blip r:embed="rId4"/>
          <a:stretch>
            <a:fillRect/>
          </a:stretch>
        </p:blipFill>
        <p:spPr>
          <a:xfrm>
            <a:off x="7308304" y="116632"/>
            <a:ext cx="1772816" cy="1772816"/>
          </a:xfrm>
          <a:prstGeom prst="rect">
            <a:avLst/>
          </a:prstGeom>
        </p:spPr>
      </p:pic>
      <p:sp>
        <p:nvSpPr>
          <p:cNvPr id="8" name="Slide Number Placeholder 7"/>
          <p:cNvSpPr>
            <a:spLocks noGrp="1"/>
          </p:cNvSpPr>
          <p:nvPr>
            <p:ph type="sldNum" sz="quarter" idx="12"/>
          </p:nvPr>
        </p:nvSpPr>
        <p:spPr/>
        <p:txBody>
          <a:bodyPr/>
          <a:lstStyle/>
          <a:p>
            <a:fld id="{5CF73B2E-1C2D-D240-9120-9C4B082A013B}" type="slidenum">
              <a:rPr lang="en-US" smtClean="0"/>
              <a:t>8</a:t>
            </a:fld>
            <a:endParaRPr lang="en-US"/>
          </a:p>
        </p:txBody>
      </p:sp>
    </p:spTree>
    <p:extLst>
      <p:ext uri="{BB962C8B-B14F-4D97-AF65-F5344CB8AC3E}">
        <p14:creationId xmlns:p14="http://schemas.microsoft.com/office/powerpoint/2010/main" val="19459875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1752600" y="228600"/>
            <a:ext cx="7391400" cy="685800"/>
          </a:xfrm>
          <a:effectLst>
            <a:outerShdw blurRad="38100" dist="38100" dir="2700000" algn="tl" rotWithShape="0">
              <a:prstClr val="black"/>
            </a:outerShdw>
          </a:effectLst>
        </p:spPr>
        <p:txBody>
          <a:bodyPr anchor="ctr"/>
          <a:lstStyle/>
          <a:p>
            <a:pPr eaLnBrk="1" hangingPunct="1">
              <a:defRPr/>
            </a:pPr>
            <a:r>
              <a:rPr lang="en-GB" sz="3200" dirty="0" smtClean="0">
                <a:solidFill>
                  <a:schemeClr val="accent1"/>
                </a:solidFill>
                <a:effectLst>
                  <a:outerShdw blurRad="50800" dist="38100" dir="2700000">
                    <a:srgbClr val="000000"/>
                  </a:outerShdw>
                </a:effectLst>
                <a:ea typeface="+mj-ea"/>
                <a:cs typeface="+mj-cs"/>
              </a:rPr>
              <a:t>CERN: Particle Physics and Innovation</a:t>
            </a:r>
            <a:endParaRPr lang="en-GB" sz="3200" dirty="0">
              <a:solidFill>
                <a:schemeClr val="accent1"/>
              </a:solidFill>
              <a:effectLst>
                <a:outerShdw blurRad="50800" dist="38100" dir="2700000">
                  <a:srgbClr val="000000"/>
                </a:outerShdw>
              </a:effectLst>
              <a:ea typeface="+mj-ea"/>
              <a:cs typeface="+mj-cs"/>
            </a:endParaRPr>
          </a:p>
        </p:txBody>
      </p:sp>
      <p:sp>
        <p:nvSpPr>
          <p:cNvPr id="37892" name="Rectangle 1028"/>
          <p:cNvSpPr>
            <a:spLocks noGrp="1" noChangeArrowheads="1"/>
          </p:cNvSpPr>
          <p:nvPr>
            <p:ph type="body" idx="4294967295"/>
          </p:nvPr>
        </p:nvSpPr>
        <p:spPr>
          <a:xfrm>
            <a:off x="533400" y="1524000"/>
            <a:ext cx="8458200" cy="914400"/>
          </a:xfrm>
        </p:spPr>
        <p:txBody>
          <a:bodyPr/>
          <a:lstStyle/>
          <a:p>
            <a:pPr>
              <a:spcAft>
                <a:spcPts val="1200"/>
              </a:spcAft>
              <a:buClr>
                <a:srgbClr val="FFFF00"/>
              </a:buClr>
              <a:buFont typeface="Wingdings" charset="2"/>
              <a:buChar char="q"/>
            </a:pPr>
            <a:r>
              <a:rPr lang="en-US" sz="2400" dirty="0" smtClean="0">
                <a:solidFill>
                  <a:srgbClr val="FFFF00"/>
                </a:solidFill>
                <a:effectLst>
                  <a:outerShdw blurRad="38100" dist="38100" dir="2700000" algn="tl" rotWithShape="0">
                    <a:prstClr val="black"/>
                  </a:outerShdw>
                </a:effectLst>
              </a:rPr>
              <a:t>I</a:t>
            </a:r>
            <a:r>
              <a:rPr lang="en-US" sz="2400" dirty="0" smtClean="0">
                <a:solidFill>
                  <a:srgbClr val="FFFF00"/>
                </a:solidFill>
                <a:effectLst>
                  <a:outerShdw blurRad="38100" dist="38100" dir="2700000" algn="tl" rotWithShape="0">
                    <a:prstClr val="black"/>
                  </a:outerShdw>
                </a:effectLst>
                <a:ea typeface="ＭＳ Ｐゴシック" charset="-128"/>
                <a:cs typeface="ＭＳ Ｐゴシック" charset="-128"/>
              </a:rPr>
              <a:t>nterfacing</a:t>
            </a:r>
            <a:r>
              <a:rPr lang="en-US" sz="2400" dirty="0" smtClean="0">
                <a:solidFill>
                  <a:schemeClr val="bg2"/>
                </a:solidFill>
                <a:effectLst>
                  <a:outerShdw blurRad="38100" dist="38100" dir="2700000" algn="tl" rotWithShape="0">
                    <a:prstClr val="black"/>
                  </a:outerShdw>
                </a:effectLst>
                <a:ea typeface="ＭＳ Ｐゴシック" charset="-128"/>
                <a:cs typeface="ＭＳ Ｐゴシック" charset="-128"/>
              </a:rPr>
              <a:t> between fundamental science and key technological developments</a:t>
            </a:r>
          </a:p>
        </p:txBody>
      </p:sp>
      <p:grpSp>
        <p:nvGrpSpPr>
          <p:cNvPr id="2" name="Group 15"/>
          <p:cNvGrpSpPr/>
          <p:nvPr/>
        </p:nvGrpSpPr>
        <p:grpSpPr>
          <a:xfrm>
            <a:off x="0" y="0"/>
            <a:ext cx="1714500" cy="1304925"/>
            <a:chOff x="0" y="0"/>
            <a:chExt cx="1714500" cy="1304925"/>
          </a:xfrm>
        </p:grpSpPr>
        <p:sp>
          <p:nvSpPr>
            <p:cNvPr id="16389" name="Rectangle 3"/>
            <p:cNvSpPr>
              <a:spLocks noChangeArrowheads="1"/>
            </p:cNvSpPr>
            <p:nvPr/>
          </p:nvSpPr>
          <p:spPr bwMode="auto">
            <a:xfrm>
              <a:off x="609600" y="457200"/>
              <a:ext cx="533400" cy="3810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pic>
          <p:nvPicPr>
            <p:cNvPr id="16399" name="Picture 13" descr="Picture 2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0" y="0"/>
              <a:ext cx="1714500" cy="1304925"/>
            </a:xfrm>
            <a:prstGeom prst="rect">
              <a:avLst/>
            </a:prstGeom>
            <a:noFill/>
            <a:ln w="9525">
              <a:noFill/>
              <a:miter lim="800000"/>
              <a:headEnd/>
              <a:tailEnd/>
            </a:ln>
          </p:spPr>
        </p:pic>
      </p:grpSp>
      <p:pic>
        <p:nvPicPr>
          <p:cNvPr id="7" name="Picture 6" descr="Screen shot 2011-04-17 at 17.36.46.png"/>
          <p:cNvPicPr>
            <a:picLocks noChangeAspect="1"/>
          </p:cNvPicPr>
          <p:nvPr/>
        </p:nvPicPr>
        <p:blipFill>
          <a:blip r:embed="rId4"/>
          <a:stretch>
            <a:fillRect/>
          </a:stretch>
        </p:blipFill>
        <p:spPr>
          <a:xfrm>
            <a:off x="1040064" y="2416769"/>
            <a:ext cx="5208336" cy="936031"/>
          </a:xfrm>
          <a:prstGeom prst="rect">
            <a:avLst/>
          </a:prstGeom>
          <a:effectLst>
            <a:outerShdw blurRad="38100" dist="38100" dir="2700000">
              <a:srgbClr val="000000"/>
            </a:outerShdw>
          </a:effectLst>
        </p:spPr>
      </p:pic>
      <p:grpSp>
        <p:nvGrpSpPr>
          <p:cNvPr id="3" name="Group 2"/>
          <p:cNvGrpSpPr/>
          <p:nvPr/>
        </p:nvGrpSpPr>
        <p:grpSpPr>
          <a:xfrm>
            <a:off x="457200" y="3849469"/>
            <a:ext cx="8686800" cy="2627531"/>
            <a:chOff x="457200" y="3849469"/>
            <a:chExt cx="8686800" cy="2627531"/>
          </a:xfrm>
        </p:grpSpPr>
        <p:grpSp>
          <p:nvGrpSpPr>
            <p:cNvPr id="19" name="Group 18"/>
            <p:cNvGrpSpPr/>
            <p:nvPr/>
          </p:nvGrpSpPr>
          <p:grpSpPr>
            <a:xfrm>
              <a:off x="457200" y="3849469"/>
              <a:ext cx="8686800" cy="2627531"/>
              <a:chOff x="457200" y="3849469"/>
              <a:chExt cx="8686800" cy="2627531"/>
            </a:xfrm>
          </p:grpSpPr>
          <p:sp>
            <p:nvSpPr>
              <p:cNvPr id="14" name="Rectangle 1028"/>
              <p:cNvSpPr txBox="1">
                <a:spLocks noChangeArrowheads="1"/>
              </p:cNvSpPr>
              <p:nvPr/>
            </p:nvSpPr>
            <p:spPr bwMode="auto">
              <a:xfrm>
                <a:off x="457200" y="3849469"/>
                <a:ext cx="8686800" cy="76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ts val="1200"/>
                  </a:spcAft>
                  <a:buClr>
                    <a:srgbClr val="FFFF00"/>
                  </a:buClr>
                  <a:buSzPct val="75000"/>
                  <a:buFont typeface="Wingdings" charset="2"/>
                  <a:buChar char="q"/>
                  <a:tabLst/>
                  <a:defRPr/>
                </a:pPr>
                <a:r>
                  <a:rPr kumimoji="0" lang="en-US" sz="2400" b="0" i="0" u="none" strike="noStrike" kern="0" cap="none" spc="0" normalizeH="0" baseline="0" noProof="0" dirty="0" smtClean="0">
                    <a:ln>
                      <a:noFill/>
                    </a:ln>
                    <a:solidFill>
                      <a:srgbClr val="FFFF00"/>
                    </a:solidFill>
                    <a:effectLst>
                      <a:outerShdw blurRad="38100" dist="38100" dir="2700000" algn="tl" rotWithShape="0">
                        <a:prstClr val="black"/>
                      </a:outerShdw>
                    </a:effectLst>
                    <a:uLnTx/>
                    <a:uFillTx/>
                    <a:latin typeface="+mn-lt"/>
                    <a:ea typeface="ＭＳ Ｐゴシック" charset="-128"/>
                    <a:cs typeface="ＭＳ Ｐゴシック" charset="-128"/>
                  </a:rPr>
                  <a:t>CERN Technologies and Innovation</a:t>
                </a:r>
                <a:endParaRPr kumimoji="0" lang="en-US" sz="2400" b="0" i="0" u="none" strike="noStrike" kern="0" cap="none" spc="0" normalizeH="0" baseline="0" noProof="0" dirty="0" smtClean="0">
                  <a:ln>
                    <a:noFill/>
                  </a:ln>
                  <a:solidFill>
                    <a:schemeClr val="bg2"/>
                  </a:solidFill>
                  <a:effectLst>
                    <a:outerShdw blurRad="38100" dist="38100" dir="2700000" algn="tl" rotWithShape="0">
                      <a:prstClr val="black"/>
                    </a:outerShdw>
                  </a:effectLst>
                  <a:uLnTx/>
                  <a:uFillTx/>
                  <a:latin typeface="+mn-lt"/>
                  <a:ea typeface="ＭＳ Ｐゴシック" charset="-128"/>
                  <a:cs typeface="ＭＳ Ｐゴシック" charset="-128"/>
                </a:endParaRPr>
              </a:p>
            </p:txBody>
          </p:sp>
          <p:pic>
            <p:nvPicPr>
              <p:cNvPr id="15" name="Picture 2" descr="Capture-003924web"/>
              <p:cNvPicPr>
                <a:picLocks noChangeAspect="1" noChangeArrowheads="1"/>
              </p:cNvPicPr>
              <p:nvPr/>
            </p:nvPicPr>
            <p:blipFill>
              <a:blip r:embed="rId5"/>
              <a:srcRect/>
              <a:stretch>
                <a:fillRect/>
              </a:stretch>
            </p:blipFill>
            <p:spPr bwMode="auto">
              <a:xfrm>
                <a:off x="914400" y="4382869"/>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8" name="TextBox 17"/>
              <p:cNvSpPr txBox="1"/>
              <p:nvPr/>
            </p:nvSpPr>
            <p:spPr>
              <a:xfrm>
                <a:off x="3707882" y="5877272"/>
                <a:ext cx="2438400" cy="369332"/>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Detecting particles</a:t>
                </a:r>
              </a:p>
            </p:txBody>
          </p:sp>
          <p:sp>
            <p:nvSpPr>
              <p:cNvPr id="20" name="TextBox 19"/>
              <p:cNvSpPr txBox="1"/>
              <p:nvPr/>
            </p:nvSpPr>
            <p:spPr>
              <a:xfrm>
                <a:off x="762000" y="5830669"/>
                <a:ext cx="2438400" cy="646331"/>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Accelerating particle beams</a:t>
                </a:r>
              </a:p>
            </p:txBody>
          </p:sp>
          <p:pic>
            <p:nvPicPr>
              <p:cNvPr id="21" name="Picture 1033" descr="Grid_globe_V1"/>
              <p:cNvPicPr>
                <a:picLocks noChangeAspect="1" noChangeArrowheads="1"/>
              </p:cNvPicPr>
              <p:nvPr/>
            </p:nvPicPr>
            <p:blipFill>
              <a:blip r:embed="rId6"/>
              <a:srcRect/>
              <a:stretch>
                <a:fillRect/>
              </a:stretch>
            </p:blipFill>
            <p:spPr bwMode="auto">
              <a:xfrm>
                <a:off x="6858000" y="4395827"/>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22" name="TextBox 21"/>
              <p:cNvSpPr txBox="1"/>
              <p:nvPr/>
            </p:nvSpPr>
            <p:spPr>
              <a:xfrm>
                <a:off x="6705600" y="5830669"/>
                <a:ext cx="1981200" cy="646331"/>
              </a:xfrm>
              <a:prstGeom prst="rect">
                <a:avLst/>
              </a:prstGeom>
              <a:noFill/>
            </p:spPr>
            <p:txBody>
              <a:bodyPr wrap="square" rtlCol="0">
                <a:spAutoFit/>
              </a:bodyPr>
              <a:lstStyle/>
              <a:p>
                <a:pPr algn="ctr"/>
                <a:r>
                  <a:rPr lang="en-US" sz="1800" dirty="0" smtClean="0">
                    <a:solidFill>
                      <a:srgbClr val="FFFFFF"/>
                    </a:solidFill>
                    <a:effectLst>
                      <a:outerShdw blurRad="38100" dist="38100" dir="2700000" algn="tl" rotWithShape="0">
                        <a:prstClr val="black"/>
                      </a:outerShdw>
                    </a:effectLst>
                  </a:rPr>
                  <a:t>Large-scale computing (Grid)</a:t>
                </a:r>
              </a:p>
            </p:txBody>
          </p:sp>
          <p:sp>
            <p:nvSpPr>
              <p:cNvPr id="24" name="Left-Right Arrow 23"/>
              <p:cNvSpPr/>
              <p:nvPr/>
            </p:nvSpPr>
            <p:spPr bwMode="auto">
              <a:xfrm>
                <a:off x="6012160" y="4916269"/>
                <a:ext cx="658800" cy="396000"/>
              </a:xfrm>
              <a:prstGeom prst="leftRightArrow">
                <a:avLst/>
              </a:prstGeom>
              <a:gradFill flip="none" rotWithShape="1">
                <a:gsLst>
                  <a:gs pos="0">
                    <a:schemeClr val="accent3"/>
                  </a:gs>
                  <a:gs pos="100000">
                    <a:schemeClr val="tx2">
                      <a:lumMod val="20000"/>
                      <a:lumOff val="80000"/>
                    </a:schemeClr>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5" name="Left-Right Arrow 24"/>
              <p:cNvSpPr/>
              <p:nvPr/>
            </p:nvSpPr>
            <p:spPr bwMode="auto">
              <a:xfrm>
                <a:off x="3265128" y="4916269"/>
                <a:ext cx="658800" cy="396000"/>
              </a:xfrm>
              <a:prstGeom prst="leftRightArrow">
                <a:avLst/>
              </a:prstGeom>
              <a:gradFill flip="none" rotWithShape="1">
                <a:gsLst>
                  <a:gs pos="0">
                    <a:schemeClr val="accent3"/>
                  </a:gs>
                  <a:gs pos="100000">
                    <a:schemeClr val="tx2">
                      <a:lumMod val="20000"/>
                      <a:lumOff val="80000"/>
                    </a:schemeClr>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pic>
          <p:nvPicPr>
            <p:cNvPr id="23" name="Picture 22" descr="cms_event.jpe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67944" y="4328703"/>
              <a:ext cx="1662621" cy="1582047"/>
            </a:xfrm>
            <a:prstGeom prst="rect">
              <a:avLst/>
            </a:prstGeom>
            <a:effectLst>
              <a:outerShdw blurRad="38100" dist="38100" dir="2700000" algn="tl" rotWithShape="0">
                <a:prstClr val="black"/>
              </a:outerShdw>
            </a:effectLst>
          </p:spPr>
        </p:pic>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19" charset="0"/>
            <a:ea typeface="ＭＳ Ｐゴシック" pitchFamily="19" charset="-128"/>
            <a:cs typeface="ＭＳ Ｐゴシック" pitchFamily="19"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ERNPresentation2(4-3)">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4_WLCG-new">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CERNPresentation2(4-3)">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TemplateUrl xmlns="http://schemas.microsoft.com/sharepoint/v3" xsi:nil="true"/>
    <_DCDateModified xmlns="http://schemas.microsoft.com/sharepoint/v3/fields">2009-09-21T22:00:00+00:00</_DCDateModified>
    <EmailTo xmlns="http://schemas.microsoft.com/sharepoint/v3" xsi:nil="true"/>
    <ShowRepairView xmlns="http://schemas.microsoft.com/sharepoint/v3" xsi:nil="true"/>
    <EmailSender xmlns="http://schemas.microsoft.com/sharepoint/v3" xsi:nil="true"/>
    <EmailFrom xmlns="http://schemas.microsoft.com/sharepoint/v3" xsi:nil="true"/>
    <EmailSubject xmlns="http://schemas.microsoft.com/sharepoint/v3" xsi:nil="true"/>
    <Country xmlns="9d6bd219-ebbf-484d-aa26-3d98f6a666ba">UK</Country>
    <xd_ProgID xmlns="http://schemas.microsoft.com/sharepoint/v3" xsi:nil="true"/>
    <EmailCc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Form" ma:contentTypeID="0x010101009A768AF0BF125148AC37FE31C8D7ADE1" ma:contentTypeVersion="9" ma:contentTypeDescription="Fill out this form." ma:contentTypeScope="" ma:versionID="197f2317e5810d14bb4f7240e95a6118">
  <xsd:schema xmlns:xsd="http://www.w3.org/2001/XMLSchema" xmlns:p="http://schemas.microsoft.com/office/2006/metadata/properties" xmlns:ns1="9d6bd219-ebbf-484d-aa26-3d98f6a666ba" xmlns:ns2="http://schemas.microsoft.com/sharepoint/v3" xmlns:ns3="http://schemas.microsoft.com/sharepoint/v3/fields" targetNamespace="http://schemas.microsoft.com/office/2006/metadata/properties" ma:root="true" ma:fieldsID="b4592234b301f5c14a6f6c0d3e6a9ef9" ns1:_="" ns2:_="" ns3:_="">
    <xsd:import namespace="9d6bd219-ebbf-484d-aa26-3d98f6a666ba"/>
    <xsd:import namespace="http://schemas.microsoft.com/sharepoint/v3"/>
    <xsd:import namespace="http://schemas.microsoft.com/sharepoint/v3/fields"/>
    <xsd:element name="properties">
      <xsd:complexType>
        <xsd:sequence>
          <xsd:element name="documentManagement">
            <xsd:complexType>
              <xsd:all>
                <xsd:element ref="ns1:Country"/>
                <xsd:element ref="ns3:_DCDateModified" minOccurs="0"/>
                <xsd:element ref="ns2:EmailSender" minOccurs="0"/>
                <xsd:element ref="ns2:EmailTo" minOccurs="0"/>
                <xsd:element ref="ns2:EmailCc" minOccurs="0"/>
                <xsd:element ref="ns2:EmailFrom" minOccurs="0"/>
                <xsd:element ref="ns2:EmailSubject" minOccurs="0"/>
                <xsd:element ref="ns2:TemplateUrl" minOccurs="0"/>
                <xsd:element ref="ns2:xd_ProgID" minOccurs="0"/>
                <xsd:element ref="ns2:ShowRepairView" minOccurs="0"/>
              </xsd:all>
            </xsd:complexType>
          </xsd:element>
        </xsd:sequence>
      </xsd:complexType>
    </xsd:element>
  </xsd:schema>
  <xsd:schema xmlns:xsd="http://www.w3.org/2001/XMLSchema" xmlns:dms="http://schemas.microsoft.com/office/2006/documentManagement/types" targetNamespace="9d6bd219-ebbf-484d-aa26-3d98f6a666ba" elementFormDefault="qualified">
    <xsd:import namespace="http://schemas.microsoft.com/office/2006/documentManagement/types"/>
    <xsd:element name="Country" ma:index="0" ma:displayName="Country" ma:default="" ma:internalName="Country">
      <xsd:simpleType>
        <xsd:restriction base="dms:Text">
          <xsd:maxLength value="255"/>
        </xsd:restriction>
      </xsd:simple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mailSender" ma:index="4" nillable="true" ma:displayName="E-Mail Sender" ma:hidden="true" ma:internalName="EmailSender">
      <xsd:simpleType>
        <xsd:restriction base="dms:Note"/>
      </xsd:simpleType>
    </xsd:element>
    <xsd:element name="EmailTo" ma:index="5" nillable="true" ma:displayName="E-Mail To" ma:hidden="true" ma:internalName="EmailTo">
      <xsd:simpleType>
        <xsd:restriction base="dms:Note"/>
      </xsd:simpleType>
    </xsd:element>
    <xsd:element name="EmailCc" ma:index="6" nillable="true" ma:displayName="E-Mail Cc" ma:hidden="true" ma:internalName="EmailCc">
      <xsd:simpleType>
        <xsd:restriction base="dms:Note"/>
      </xsd:simpleType>
    </xsd:element>
    <xsd:element name="EmailFrom" ma:index="7" nillable="true" ma:displayName="E-Mail From" ma:hidden="true" ma:internalName="EmailFrom">
      <xsd:simpleType>
        <xsd:restriction base="dms:Text"/>
      </xsd:simpleType>
    </xsd:element>
    <xsd:element name="EmailSubject" ma:index="8" nillable="true" ma:displayName="E-Mail Subject" ma:hidden="true" ma:internalName="EmailSubject">
      <xsd:simpleType>
        <xsd:restriction base="dms:Text"/>
      </xsd:simpleType>
    </xsd:element>
    <xsd:element name="TemplateUrl" ma:index="11" nillable="true" ma:displayName="Template Link" ma:hidden="true" ma:internalName="TemplateUrl">
      <xsd:simpleType>
        <xsd:restriction base="dms:Text"/>
      </xsd:simpleType>
    </xsd:element>
    <xsd:element name="xd_ProgID" ma:index="12" nillable="true" ma:displayName="Html File Link" ma:hidden="true" ma:internalName="xd_ProgID">
      <xsd:simpleType>
        <xsd:restriction base="dms:Text"/>
      </xsd:simpleType>
    </xsd:element>
    <xsd:element name="ShowRepairView" ma:index="13" nillable="true" ma:displayName="Show Repair View" ma:hidden="true" ma:internalName="ShowRepairView">
      <xsd:simpleType>
        <xsd:restriction base="dms:Text"/>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DCDateModified" ma:index="3" nillable="true" ma:displayName="Date Modified" ma:description="The date on which this resource was last modified" ma:format="DateTime" ma:internalName="_DCDateModified">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 ma:displayName="Author"/>
        <xsd:element ref="dcterms:created" minOccurs="0" maxOccurs="1"/>
        <xsd:element ref="dc:identifier" minOccurs="0" maxOccurs="1"/>
        <xsd:element name="contentType" minOccurs="0" maxOccurs="1" type="xsd:string" ma:index="14" ma:displayName="Content Type" ma:readOnly="true"/>
        <xsd:element ref="dc:title" minOccurs="0" maxOccurs="1"/>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B02099A-FEB1-446F-85F6-FDE16BA75F4B}">
  <ds:schemaRefs>
    <ds:schemaRef ds:uri="http://www.w3.org/XML/1998/namespace"/>
    <ds:schemaRef ds:uri="http://purl.org/dc/terms/"/>
    <ds:schemaRef ds:uri="http://schemas.microsoft.com/office/2006/metadata/properties"/>
    <ds:schemaRef ds:uri="http://schemas.microsoft.com/office/2006/documentManagement/types"/>
    <ds:schemaRef ds:uri="http://schemas.microsoft.com/sharepoint/v3/fields"/>
    <ds:schemaRef ds:uri="http://purl.org/dc/elements/1.1/"/>
    <ds:schemaRef ds:uri="http://purl.org/dc/dcmitype/"/>
    <ds:schemaRef ds:uri="http://schemas.microsoft.com/sharepoint/v3"/>
    <ds:schemaRef ds:uri="http://schemas.openxmlformats.org/package/2006/metadata/core-properties"/>
    <ds:schemaRef ds:uri="9d6bd219-ebbf-484d-aa26-3d98f6a666ba"/>
  </ds:schemaRefs>
</ds:datastoreItem>
</file>

<file path=customXml/itemProps2.xml><?xml version="1.0" encoding="utf-8"?>
<ds:datastoreItem xmlns:ds="http://schemas.openxmlformats.org/officeDocument/2006/customXml" ds:itemID="{E0EFABB9-AC01-4593-9784-C7021F4B56A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d6bd219-ebbf-484d-aa26-3d98f6a666ba"/>
    <ds:schemaRef ds:uri="http://schemas.microsoft.com/sharepoint/v3"/>
    <ds:schemaRef ds:uri="http://schemas.microsoft.com/sharepoint/v3/fields"/>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50CD5AE-2D2C-4236-8210-6F20EEA27EF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3612</TotalTime>
  <Words>1445</Words>
  <Application>Microsoft Office PowerPoint</Application>
  <PresentationFormat>On-screen Show (4:3)</PresentationFormat>
  <Paragraphs>357</Paragraphs>
  <Slides>28</Slides>
  <Notes>27</Notes>
  <HiddenSlides>4</HiddenSlides>
  <MMClips>0</MMClips>
  <ScaleCrop>false</ScaleCrop>
  <HeadingPairs>
    <vt:vector size="6" baseType="variant">
      <vt:variant>
        <vt:lpstr>Fonts Used</vt:lpstr>
      </vt:variant>
      <vt:variant>
        <vt:i4>9</vt:i4>
      </vt:variant>
      <vt:variant>
        <vt:lpstr>Theme</vt:lpstr>
      </vt:variant>
      <vt:variant>
        <vt:i4>5</vt:i4>
      </vt:variant>
      <vt:variant>
        <vt:lpstr>Slide Titles</vt:lpstr>
      </vt:variant>
      <vt:variant>
        <vt:i4>28</vt:i4>
      </vt:variant>
    </vt:vector>
  </HeadingPairs>
  <TitlesOfParts>
    <vt:vector size="42" baseType="lpstr">
      <vt:lpstr>ＭＳ Ｐゴシック</vt:lpstr>
      <vt:lpstr>Arial</vt:lpstr>
      <vt:lpstr>Calibri</vt:lpstr>
      <vt:lpstr>Candara</vt:lpstr>
      <vt:lpstr>Helvetica</vt:lpstr>
      <vt:lpstr>Lucida Grande</vt:lpstr>
      <vt:lpstr>Monotype Sorts</vt:lpstr>
      <vt:lpstr>Symbol</vt:lpstr>
      <vt:lpstr>Wingdings</vt:lpstr>
      <vt:lpstr>Bold Stripes</vt:lpstr>
      <vt:lpstr>1_Bold Stripes</vt:lpstr>
      <vt:lpstr>CERNPresentation2(4-3)</vt:lpstr>
      <vt:lpstr>4_WLCG-new</vt:lpstr>
      <vt:lpstr>1_CERNPresentation2(4-3)</vt:lpstr>
      <vt:lpstr>PowerPoint Presentation</vt:lpstr>
      <vt:lpstr>The Mission of CERN</vt:lpstr>
      <vt:lpstr>PowerPoint Presentation</vt:lpstr>
      <vt:lpstr>PowerPoint Presentation</vt:lpstr>
      <vt:lpstr>PowerPoint Presentation</vt:lpstr>
      <vt:lpstr>PowerPoint Presentation</vt:lpstr>
      <vt:lpstr>PowerPoint Presentation</vt:lpstr>
      <vt:lpstr>PowerPoint Presentation</vt:lpstr>
      <vt:lpstr>CERN: Particle Physics and Innovation</vt:lpstr>
      <vt:lpstr>Medical Application as an Example of Particle Physics Spin-off</vt:lpstr>
      <vt:lpstr>The Worldwide LHC Computing Grid</vt:lpstr>
      <vt:lpstr>LHC Data Volumes @ CERN</vt:lpstr>
      <vt:lpstr>Connectivity (100 Gbps)</vt:lpstr>
      <vt:lpstr>PowerPoint Presentation</vt:lpstr>
      <vt:lpstr>Our Tool Chain</vt:lpstr>
      <vt:lpstr>Evolution of the CERN private cloud service</vt:lpstr>
      <vt:lpstr>Tier 0</vt:lpstr>
      <vt:lpstr>PowerPoint Presentation</vt:lpstr>
      <vt:lpstr>PowerPoint Presentation</vt:lpstr>
      <vt:lpstr>Openlab Summer Student Program</vt:lpstr>
      <vt:lpstr>PowerPoint Presentation</vt:lpstr>
      <vt:lpstr>PowerPoint Presentation</vt:lpstr>
      <vt:lpstr>Preparations for LHC Run 2</vt:lpstr>
      <vt:lpstr>PowerPoint Presentation</vt:lpstr>
      <vt:lpstr>PowerPoint Presentation</vt:lpstr>
      <vt:lpstr>PowerPoint Presentation</vt:lpstr>
      <vt:lpstr>Further Reading…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Marie-Cecile Preux</dc:creator>
  <cp:lastModifiedBy>Frederic Hemmer</cp:lastModifiedBy>
  <cp:revision>272</cp:revision>
  <cp:lastPrinted>2013-10-03T12:52:44Z</cp:lastPrinted>
  <dcterms:created xsi:type="dcterms:W3CDTF">2012-01-25T12:11:40Z</dcterms:created>
  <dcterms:modified xsi:type="dcterms:W3CDTF">2014-11-17T07:21:01Z</dcterms:modified>
</cp:coreProperties>
</file>