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19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3" r:id="rId6"/>
    <p:sldId id="261" r:id="rId7"/>
    <p:sldId id="264" r:id="rId8"/>
    <p:sldId id="265" r:id="rId9"/>
    <p:sldId id="269" r:id="rId10"/>
    <p:sldId id="267" r:id="rId11"/>
    <p:sldId id="268" r:id="rId12"/>
    <p:sldId id="273" r:id="rId13"/>
    <p:sldId id="270" r:id="rId14"/>
    <p:sldId id="271" r:id="rId15"/>
    <p:sldId id="274" r:id="rId16"/>
  </p:sldIdLst>
  <p:sldSz cx="9144000" cy="6858000" type="screen4x3"/>
  <p:notesSz cx="6858000" cy="9144000"/>
  <p:custDataLst>
    <p:tags r:id="rId2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gs" Target="tags/tag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Untitled:Users:Matthew:Downloads:EVC_Sca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Sheet1!$A$2:$A$9</c:f>
              <c:numCache>
                <c:formatCode>General</c:formatCode>
                <c:ptCount val="8"/>
                <c:pt idx="0">
                  <c:v>50.0</c:v>
                </c:pt>
                <c:pt idx="1">
                  <c:v>150.0</c:v>
                </c:pt>
                <c:pt idx="2">
                  <c:v>180.0</c:v>
                </c:pt>
                <c:pt idx="3">
                  <c:v>160.0</c:v>
                </c:pt>
                <c:pt idx="4">
                  <c:v>170.0</c:v>
                </c:pt>
                <c:pt idx="5">
                  <c:v>90.0</c:v>
                </c:pt>
                <c:pt idx="6">
                  <c:v>110.0</c:v>
                </c:pt>
                <c:pt idx="7">
                  <c:v>140.0</c:v>
                </c:pt>
              </c:numCache>
            </c:numRef>
          </c:xVal>
          <c:yVal>
            <c:numRef>
              <c:f>Sheet1!$F$2:$F$9</c:f>
              <c:numCache>
                <c:formatCode>General</c:formatCode>
                <c:ptCount val="8"/>
                <c:pt idx="0">
                  <c:v>459.0</c:v>
                </c:pt>
                <c:pt idx="1">
                  <c:v>93.23333333333331</c:v>
                </c:pt>
                <c:pt idx="2">
                  <c:v>9.75</c:v>
                </c:pt>
                <c:pt idx="3">
                  <c:v>41.66666666666663</c:v>
                </c:pt>
                <c:pt idx="4">
                  <c:v>13.0</c:v>
                </c:pt>
                <c:pt idx="5">
                  <c:v>284.0</c:v>
                </c:pt>
                <c:pt idx="6">
                  <c:v>258.0</c:v>
                </c:pt>
                <c:pt idx="7">
                  <c:v>127.6666666666667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5499800"/>
        <c:axId val="-2045714456"/>
      </c:scatterChart>
      <c:valAx>
        <c:axId val="-20454998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EVC (%)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45714456"/>
        <c:crosses val="autoZero"/>
        <c:crossBetween val="midCat"/>
      </c:valAx>
      <c:valAx>
        <c:axId val="-204571445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Temperature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45499800"/>
        <c:crosses val="autoZero"/>
        <c:crossBetween val="midCat"/>
      </c:valAx>
    </c:plotArea>
    <c:plotVisOnly val="1"/>
    <c:dispBlanksAs val="gap"/>
    <c:showDLblsOverMax val="0"/>
  </c:chart>
  <c:spPr>
    <a:solidFill>
      <a:srgbClr val="FFFFFF"/>
    </a:solidFill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29C3B4-1C64-454D-8609-1FD5454C7221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596887-4C6C-8A47-A0E5-9521F3943C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38432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5F484F-5CF4-DE49-ADB6-C9A058B2A4AB}" type="datetimeFigureOut">
              <a:rPr lang="en-US" smtClean="0"/>
              <a:t>11/11/14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7BF3B1-0E5F-0943-965D-0FB981DB0F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46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4e-2, here n is the energy level of the positron and epsilon_0 is</a:t>
            </a:r>
            <a:r>
              <a:rPr lang="en-US" baseline="0" dirty="0" smtClean="0"/>
              <a:t> the binding energy of the ground state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BF3B1-0E5F-0943-965D-0FB981DB0F3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479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Sigma</a:t>
            </a:r>
            <a:r>
              <a:rPr lang="en-US" baseline="0" dirty="0" smtClean="0"/>
              <a:t> = total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BF3B1-0E5F-0943-965D-0FB981DB0F3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2786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  e is the charge, n is the density, e0 is vacuum </a:t>
            </a:r>
            <a:r>
              <a:rPr lang="en-US" baseline="0" dirty="0" err="1" smtClean="0"/>
              <a:t>permutivity</a:t>
            </a:r>
            <a:r>
              <a:rPr lang="en-US" baseline="0" dirty="0" smtClean="0"/>
              <a:t>, must spin faster than plasma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BF3B1-0E5F-0943-965D-0FB981DB0F3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6842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misshapenness,</a:t>
            </a:r>
            <a:r>
              <a:rPr lang="en-US" baseline="0" dirty="0" smtClean="0"/>
              <a:t> field lines, </a:t>
            </a:r>
            <a:r>
              <a:rPr lang="en-US" baseline="0" dirty="0" err="1" smtClean="0"/>
              <a:t>larmor</a:t>
            </a:r>
            <a:r>
              <a:rPr lang="en-US" baseline="0" dirty="0" smtClean="0"/>
              <a:t> radius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BF3B1-0E5F-0943-965D-0FB981DB0F3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415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Sigma_t</a:t>
            </a:r>
            <a:r>
              <a:rPr lang="en-US" dirty="0" smtClean="0"/>
              <a:t> is the </a:t>
            </a:r>
            <a:r>
              <a:rPr lang="en-US" dirty="0" err="1" smtClean="0"/>
              <a:t>thompson</a:t>
            </a:r>
            <a:r>
              <a:rPr lang="en-US" dirty="0" smtClean="0"/>
              <a:t> cross section, (light matter), u0 is the permeability of free space NOTE:</a:t>
            </a:r>
            <a:r>
              <a:rPr lang="en-US" baseline="0" dirty="0" smtClean="0"/>
              <a:t> sigma term when </a:t>
            </a:r>
            <a:r>
              <a:rPr lang="en-US" baseline="0" smtClean="0"/>
              <a:t>expanded is 1/m^4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BF3B1-0E5F-0943-965D-0FB981DB0F3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631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Cool sympathetically, by cyclotron radiation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7BF3B1-0E5F-0943-965D-0FB981DB0F3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204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D8337D-5D26-2042-93BC-53E49CA86244}" type="datetime2">
              <a:rPr lang="en-US" smtClean="0"/>
              <a:t>Tuesday, November 11,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B03A5E35-D86D-E142-9AE8-42E9C8F5B267}" type="datetime2">
              <a:rPr lang="en-US" smtClean="0"/>
              <a:t>Tuesday, November 11,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F9C87-8D04-7343-B005-CD0246FD042B}" type="datetime2">
              <a:rPr lang="en-US" smtClean="0"/>
              <a:t>Tuesday, November 11,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45D6A037-D1EC-4542-9B8F-D5E472F282A5}" type="datetime2">
              <a:rPr lang="en-US" smtClean="0"/>
              <a:t>Tuesday, November 11,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885730C5-94DE-FF40-9D3D-0BEED144A904}" type="datetime2">
              <a:rPr lang="en-US" smtClean="0"/>
              <a:t>Tuesday, November 11,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6D514-7D35-E04C-8FF0-ED4B9533C74C}" type="datetime2">
              <a:rPr lang="en-US" smtClean="0"/>
              <a:t>Tuesday, November 11,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C23C7-E7FF-604B-AE3D-C0F54B5A59A0}" type="datetime2">
              <a:rPr lang="en-US" smtClean="0"/>
              <a:t>Tuesday, November 11,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B7DAA-C212-BC43-93A2-5AC95A3CE82C}" type="datetime2">
              <a:rPr lang="en-US" smtClean="0"/>
              <a:t>Tuesday, November 11,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6FDE5-88E1-B34B-AB61-4BFE57437C73}" type="datetime2">
              <a:rPr lang="en-US" smtClean="0"/>
              <a:t>Tuesday, November 11,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F9E1D-9A75-F140-BC9D-EB784CF3C837}" type="datetime2">
              <a:rPr lang="en-US" smtClean="0"/>
              <a:t>Tuesday, November 11, 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B062DCBE-8CE6-CE41-A2F6-27823B65FEF1}" type="datetime2">
              <a:rPr lang="en-US" smtClean="0"/>
              <a:t>Tuesday, November 11,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D94D37AB-3389-2248-9DFD-F8A622F96795}" type="datetime2">
              <a:rPr lang="en-US" smtClean="0"/>
              <a:t>Tuesday, November 11, 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B859A-A486-E64A-91E0-9AE20A58DBB3}" type="datetime2">
              <a:rPr lang="en-US" smtClean="0"/>
              <a:t>Tuesday, November 11, 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57FE0-4C31-684C-894D-4A6FAA06B9D1}" type="datetime2">
              <a:rPr lang="en-US" smtClean="0"/>
              <a:t>Tuesday, November 11, 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42A8F9BA-414E-F24D-8C35-C0271EA11A51}" type="datetime2">
              <a:rPr lang="en-US" smtClean="0"/>
              <a:t>Tuesday, November 11, 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248EDA8-A189-D44C-AEC1-F7565BB8FBF3}" type="datetime2">
              <a:rPr lang="en-US" smtClean="0"/>
              <a:t>Tuesday, November 11, 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0" r:id="rId1"/>
    <p:sldLayoutId id="2147484421" r:id="rId2"/>
    <p:sldLayoutId id="2147484422" r:id="rId3"/>
    <p:sldLayoutId id="2147484423" r:id="rId4"/>
    <p:sldLayoutId id="2147484424" r:id="rId5"/>
    <p:sldLayoutId id="2147484425" r:id="rId6"/>
    <p:sldLayoutId id="2147484426" r:id="rId7"/>
    <p:sldLayoutId id="2147484427" r:id="rId8"/>
    <p:sldLayoutId id="2147484428" r:id="rId9"/>
    <p:sldLayoutId id="2147484429" r:id="rId10"/>
    <p:sldLayoutId id="2147484430" r:id="rId11"/>
    <p:sldLayoutId id="2147484431" r:id="rId12"/>
    <p:sldLayoutId id="2147484432" r:id="rId13"/>
    <p:sldLayoutId id="2147484433" r:id="rId14"/>
    <p:sldLayoutId id="2147484434" r:id="rId15"/>
  </p:sldLayoutIdLst>
  <p:hf hdr="0" ftr="0" dt="0"/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jpg"/><Relationship Id="rId6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5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59530"/>
            <a:ext cx="9144000" cy="87782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Heater Control and Plasma Optimization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093286"/>
            <a:ext cx="9144000" cy="1256710"/>
          </a:xfrm>
        </p:spPr>
        <p:txBody>
          <a:bodyPr>
            <a:normAutofit/>
          </a:bodyPr>
          <a:lstStyle/>
          <a:p>
            <a:r>
              <a:rPr lang="en-US" dirty="0" smtClean="0"/>
              <a:t>Matthew Bohman			</a:t>
            </a:r>
            <a:endParaRPr lang="en-US" dirty="0"/>
          </a:p>
          <a:p>
            <a:r>
              <a:rPr lang="en-US" dirty="0" smtClean="0"/>
              <a:t>ALPHA Collaboration				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82607" y="5293896"/>
            <a:ext cx="2767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University of Michigan </a:t>
            </a:r>
          </a:p>
          <a:p>
            <a:r>
              <a:rPr lang="en-US" dirty="0" smtClean="0"/>
              <a:t>Semester at CERN</a:t>
            </a:r>
            <a:endParaRPr lang="en-US" dirty="0"/>
          </a:p>
        </p:txBody>
      </p:sp>
      <p:pic>
        <p:nvPicPr>
          <p:cNvPr id="6" name="Picture 5" descr="alphalogo_a4ari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80" y="1742567"/>
            <a:ext cx="4383798" cy="300248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7E049-B585-4EE6-96C0-EEB30EAA14F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524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Partially Compressed, Centrifugally Separated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679614" y="2143919"/>
            <a:ext cx="5748925" cy="4382959"/>
          </a:xfrm>
          <a:prstGeom prst="rect">
            <a:avLst/>
          </a:prstGeom>
          <a:solidFill>
            <a:srgbClr val="E4E6DE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20197" b="20124"/>
          <a:stretch/>
        </p:blipFill>
        <p:spPr>
          <a:xfrm>
            <a:off x="1816169" y="2230194"/>
            <a:ext cx="5363689" cy="414926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309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679614" y="2143919"/>
            <a:ext cx="5748925" cy="4382959"/>
          </a:xfrm>
          <a:prstGeom prst="rect">
            <a:avLst/>
          </a:prstGeom>
          <a:solidFill>
            <a:srgbClr val="E4E6DE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Fully Compressed Plasmas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331" r="20018" b="20782"/>
          <a:stretch/>
        </p:blipFill>
        <p:spPr>
          <a:xfrm>
            <a:off x="1911758" y="2243073"/>
            <a:ext cx="5284641" cy="420087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448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27731" y="2515159"/>
            <a:ext cx="3004188" cy="3416320"/>
          </a:xfrm>
          <a:prstGeom prst="rect">
            <a:avLst/>
          </a:prstGeom>
          <a:solidFill>
            <a:srgbClr val="E4E6DE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Cooling</a:t>
            </a:r>
            <a:endParaRPr lang="en-US" dirty="0"/>
          </a:p>
        </p:txBody>
      </p:sp>
      <p:pic>
        <p:nvPicPr>
          <p:cNvPr id="7" name="Picture 6" descr="CodeCogsEqn-1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56" y="2957021"/>
            <a:ext cx="2336096" cy="333728"/>
          </a:xfrm>
          <a:prstGeom prst="rect">
            <a:avLst/>
          </a:prstGeom>
        </p:spPr>
      </p:pic>
      <p:pic>
        <p:nvPicPr>
          <p:cNvPr id="8" name="Picture 7" descr="CodeCogsEqn-1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56" y="3870584"/>
            <a:ext cx="1136416" cy="55918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763985" y="2830435"/>
            <a:ext cx="3796202" cy="2862323"/>
          </a:xfrm>
          <a:prstGeom prst="rect">
            <a:avLst/>
          </a:prstGeom>
          <a:solidFill>
            <a:srgbClr val="E4E6DE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8" name="Picture 17" descr="cyclotro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189" y="3102307"/>
            <a:ext cx="3328416" cy="2279904"/>
          </a:xfrm>
          <a:prstGeom prst="rect">
            <a:avLst/>
          </a:prstGeom>
        </p:spPr>
      </p:pic>
      <p:pic>
        <p:nvPicPr>
          <p:cNvPr id="19" name="Picture 18" descr="CodeCogsEqn-13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56" y="4910576"/>
            <a:ext cx="1611241" cy="610575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932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Evaporative and Sympathetic Cooling 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27730" y="2143919"/>
            <a:ext cx="8586083" cy="3970318"/>
            <a:chOff x="327730" y="2143919"/>
            <a:chExt cx="8586083" cy="3970318"/>
          </a:xfrm>
        </p:grpSpPr>
        <p:sp>
          <p:nvSpPr>
            <p:cNvPr id="4" name="TextBox 3"/>
            <p:cNvSpPr txBox="1"/>
            <p:nvPr/>
          </p:nvSpPr>
          <p:spPr>
            <a:xfrm>
              <a:off x="327730" y="2143919"/>
              <a:ext cx="8452695" cy="3970318"/>
            </a:xfrm>
            <a:prstGeom prst="rect">
              <a:avLst/>
            </a:prstGeom>
            <a:solidFill>
              <a:srgbClr val="E4E6DE"/>
            </a:solidFill>
          </p:spPr>
          <p:txBody>
            <a:bodyPr wrap="square" rtlCol="0">
              <a:spAutoFit/>
            </a:bodyPr>
            <a:lstStyle/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902" y="2648982"/>
              <a:ext cx="8404911" cy="3126893"/>
            </a:xfrm>
            <a:prstGeom prst="rect">
              <a:avLst/>
            </a:prstGeom>
          </p:spPr>
        </p:pic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133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61129" y="2143919"/>
            <a:ext cx="6595560" cy="3970318"/>
          </a:xfrm>
          <a:prstGeom prst="rect">
            <a:avLst/>
          </a:prstGeom>
          <a:solidFill>
            <a:srgbClr val="E4E6DE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Evaporative Cooling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3414539"/>
              </p:ext>
            </p:extLst>
          </p:nvPr>
        </p:nvGraphicFramePr>
        <p:xfrm>
          <a:off x="1747892" y="2439396"/>
          <a:ext cx="6005912" cy="3363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828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61129" y="2143919"/>
            <a:ext cx="6595560" cy="830997"/>
          </a:xfrm>
          <a:prstGeom prst="rect">
            <a:avLst/>
          </a:prstGeom>
          <a:solidFill>
            <a:srgbClr val="E4E6DE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Slide 6, 7, 8, 13: images and equations from</a:t>
            </a:r>
          </a:p>
          <a:p>
            <a:r>
              <a:rPr lang="en-US" sz="1400" dirty="0" smtClean="0"/>
              <a:t>	E</a:t>
            </a:r>
            <a:r>
              <a:rPr lang="en-US" sz="1400" dirty="0"/>
              <a:t>. Butler, </a:t>
            </a:r>
            <a:r>
              <a:rPr lang="en-US" sz="1400" dirty="0" err="1"/>
              <a:t>Antihydrogen</a:t>
            </a:r>
            <a:r>
              <a:rPr lang="en-US" sz="1400" dirty="0"/>
              <a:t> formation, dynamics and trapping, Ph. </a:t>
            </a:r>
            <a:r>
              <a:rPr lang="en-US" sz="1400" dirty="0" smtClean="0"/>
              <a:t>	D. </a:t>
            </a:r>
            <a:r>
              <a:rPr lang="en-US" sz="1400" dirty="0"/>
              <a:t>thesis, Swansea University (2011)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61129" y="3306756"/>
            <a:ext cx="6595560" cy="338554"/>
          </a:xfrm>
          <a:prstGeom prst="rect">
            <a:avLst/>
          </a:prstGeom>
          <a:solidFill>
            <a:srgbClr val="E4E6DE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Slide 12: image from </a:t>
            </a:r>
            <a:r>
              <a:rPr lang="en-US" sz="1600" dirty="0" err="1" smtClean="0"/>
              <a:t>EUROfusion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763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33788"/>
            <a:ext cx="9144000" cy="1362670"/>
          </a:xfrm>
        </p:spPr>
        <p:txBody>
          <a:bodyPr>
            <a:normAutofit/>
          </a:bodyPr>
          <a:lstStyle/>
          <a:p>
            <a:r>
              <a:rPr lang="en-US" dirty="0" err="1" smtClean="0"/>
              <a:t>Bakeout</a:t>
            </a:r>
            <a:r>
              <a:rPr lang="en-US" dirty="0" smtClean="0"/>
              <a:t> and Heater Control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975684" y="18849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34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82172"/>
            <a:ext cx="9144000" cy="914400"/>
          </a:xfrm>
        </p:spPr>
        <p:txBody>
          <a:bodyPr/>
          <a:lstStyle/>
          <a:p>
            <a:r>
              <a:rPr lang="en-US" dirty="0" smtClean="0"/>
              <a:t>Heater Control Schematic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1053" y="1395805"/>
            <a:ext cx="8515925" cy="5078314"/>
          </a:xfrm>
          <a:prstGeom prst="rect">
            <a:avLst/>
          </a:prstGeom>
          <a:solidFill>
            <a:srgbClr val="E4E6DE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>
            <a:off x="4601871" y="2423455"/>
            <a:ext cx="1297264" cy="51887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PC</a:t>
            </a:r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6959617" y="2393957"/>
            <a:ext cx="1549890" cy="51887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TCP Server</a:t>
            </a:r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>
            <a:off x="6433886" y="3456810"/>
            <a:ext cx="2075621" cy="51887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Ethernet to Serial Adapter</a:t>
            </a:r>
            <a:endParaRPr lang="en-US" dirty="0"/>
          </a:p>
        </p:txBody>
      </p:sp>
      <p:sp>
        <p:nvSpPr>
          <p:cNvPr id="26" name="Rounded Rectangle 25"/>
          <p:cNvSpPr/>
          <p:nvPr/>
        </p:nvSpPr>
        <p:spPr>
          <a:xfrm>
            <a:off x="6433886" y="4549171"/>
            <a:ext cx="2075621" cy="50521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Heater Controller</a:t>
            </a:r>
            <a:endParaRPr lang="en-US" dirty="0"/>
          </a:p>
        </p:txBody>
      </p:sp>
      <p:sp>
        <p:nvSpPr>
          <p:cNvPr id="27" name="Rounded Rectangle 26"/>
          <p:cNvSpPr/>
          <p:nvPr/>
        </p:nvSpPr>
        <p:spPr>
          <a:xfrm>
            <a:off x="6433886" y="5637983"/>
            <a:ext cx="2075621" cy="50521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Heater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7544357" y="4073462"/>
            <a:ext cx="0" cy="3869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7" name="Picture 36" descr="Screen Shot 2014-11-10 at 6.45.47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42" b="5948"/>
          <a:stretch/>
        </p:blipFill>
        <p:spPr>
          <a:xfrm>
            <a:off x="687817" y="1721815"/>
            <a:ext cx="3777500" cy="4507735"/>
          </a:xfrm>
          <a:prstGeom prst="rect">
            <a:avLst/>
          </a:prstGeom>
        </p:spPr>
      </p:pic>
      <p:cxnSp>
        <p:nvCxnSpPr>
          <p:cNvPr id="38" name="Straight Arrow Connector 37"/>
          <p:cNvCxnSpPr/>
          <p:nvPr/>
        </p:nvCxnSpPr>
        <p:spPr>
          <a:xfrm>
            <a:off x="7555821" y="5154369"/>
            <a:ext cx="0" cy="3869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7555821" y="2967444"/>
            <a:ext cx="0" cy="3869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156139" y="2623652"/>
            <a:ext cx="56400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816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307638" y="1760193"/>
            <a:ext cx="2204956" cy="4524316"/>
          </a:xfrm>
          <a:prstGeom prst="rect">
            <a:avLst/>
          </a:prstGeom>
          <a:solidFill>
            <a:srgbClr val="E4E6DE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8803"/>
            <a:ext cx="9144000" cy="914400"/>
          </a:xfrm>
        </p:spPr>
        <p:txBody>
          <a:bodyPr/>
          <a:lstStyle/>
          <a:p>
            <a:r>
              <a:rPr lang="en-US" dirty="0" smtClean="0"/>
              <a:t>New System</a:t>
            </a:r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559872" y="2007221"/>
            <a:ext cx="1365540" cy="51887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PC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559872" y="3715991"/>
            <a:ext cx="1365540" cy="6846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Heater Controller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628148" y="5499374"/>
            <a:ext cx="1297264" cy="50521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Heater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297264" y="2833320"/>
            <a:ext cx="2191" cy="66907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474783" y="3070323"/>
            <a:ext cx="10378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Serial Data</a:t>
            </a:r>
            <a:endParaRPr lang="en-US" sz="12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299455" y="4601585"/>
            <a:ext cx="0" cy="7100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474783" y="4818104"/>
            <a:ext cx="10378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Current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3809858" y="1488346"/>
            <a:ext cx="5093467" cy="4898051"/>
          </a:xfrm>
          <a:prstGeom prst="rect">
            <a:avLst/>
          </a:prstGeom>
          <a:solidFill>
            <a:srgbClr val="E4E6DE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5" name="Picture 24" descr="Screen Shot 2014-11-09 at 11.12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588" y="1554298"/>
            <a:ext cx="4588216" cy="473021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259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33788"/>
            <a:ext cx="9144000" cy="1362670"/>
          </a:xfrm>
        </p:spPr>
        <p:txBody>
          <a:bodyPr>
            <a:normAutofit/>
          </a:bodyPr>
          <a:lstStyle/>
          <a:p>
            <a:r>
              <a:rPr lang="en-US" dirty="0" smtClean="0"/>
              <a:t>Plasma Optimization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975684" y="18849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471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4706867" y="1760193"/>
            <a:ext cx="3939193" cy="2862323"/>
          </a:xfrm>
          <a:prstGeom prst="rect">
            <a:avLst/>
          </a:prstGeom>
          <a:solidFill>
            <a:srgbClr val="E4E6DE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algn="ctr"/>
            <a:r>
              <a:rPr lang="en-US" u="sng" dirty="0" smtClean="0"/>
              <a:t>Three Body Recombination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55976"/>
            <a:ext cx="9144000" cy="914400"/>
          </a:xfrm>
        </p:spPr>
        <p:txBody>
          <a:bodyPr/>
          <a:lstStyle/>
          <a:p>
            <a:r>
              <a:rPr lang="en-US" dirty="0" smtClean="0"/>
              <a:t>Anti-Hydrogen Formation</a:t>
            </a:r>
            <a:endParaRPr lang="en-US" dirty="0"/>
          </a:p>
        </p:txBody>
      </p:sp>
      <p:pic>
        <p:nvPicPr>
          <p:cNvPr id="20" name="Picture 19" descr="CodeCogsEqn-8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2633" y="2970463"/>
            <a:ext cx="3151575" cy="51861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07637" y="1760193"/>
            <a:ext cx="3939193" cy="2862323"/>
          </a:xfrm>
          <a:prstGeom prst="rect">
            <a:avLst/>
          </a:prstGeom>
          <a:solidFill>
            <a:srgbClr val="E4E6DE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algn="ctr"/>
            <a:r>
              <a:rPr lang="en-US" u="sng" dirty="0" err="1" smtClean="0"/>
              <a:t>Radiative</a:t>
            </a:r>
            <a:r>
              <a:rPr lang="en-US" u="sng" dirty="0" smtClean="0"/>
              <a:t> Recombination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9" name="Picture 18" descr="CodeCogsEqn-7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12" y="2662686"/>
            <a:ext cx="3153395" cy="555427"/>
          </a:xfrm>
          <a:prstGeom prst="rect">
            <a:avLst/>
          </a:prstGeom>
        </p:spPr>
      </p:pic>
      <p:pic>
        <p:nvPicPr>
          <p:cNvPr id="18" name="Picture 17" descr="CodeCogsEqn-6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13" y="3629955"/>
            <a:ext cx="3153394" cy="56199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07636" y="5558356"/>
            <a:ext cx="8338423" cy="646331"/>
          </a:xfrm>
          <a:prstGeom prst="rect">
            <a:avLst/>
          </a:prstGeom>
          <a:solidFill>
            <a:srgbClr val="E4E6DE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Small, dense, and cold plasmas will maximize anti-hydrogen formation rates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352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45948"/>
            <a:ext cx="8913813" cy="914400"/>
          </a:xfrm>
        </p:spPr>
        <p:txBody>
          <a:bodyPr/>
          <a:lstStyle/>
          <a:p>
            <a:r>
              <a:rPr lang="en-US" dirty="0" smtClean="0"/>
              <a:t>Formation Rates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7637" y="1924048"/>
            <a:ext cx="8606176" cy="4247317"/>
          </a:xfrm>
          <a:prstGeom prst="rect">
            <a:avLst/>
          </a:prstGeom>
          <a:solidFill>
            <a:srgbClr val="E4E6DE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rcRect t="242" b="242"/>
          <a:stretch>
            <a:fillRect/>
          </a:stretch>
        </p:blipFill>
        <p:spPr>
          <a:xfrm>
            <a:off x="518644" y="2076690"/>
            <a:ext cx="8206256" cy="3958130"/>
          </a:xfrm>
          <a:solidFill>
            <a:schemeClr val="bg1"/>
          </a:solidFill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40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4800265" y="2879002"/>
            <a:ext cx="3939193" cy="2585323"/>
          </a:xfrm>
          <a:prstGeom prst="rect">
            <a:avLst/>
          </a:prstGeom>
          <a:solidFill>
            <a:srgbClr val="E4E6DE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Rotating Wall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292953" y="3608221"/>
            <a:ext cx="3939193" cy="1200329"/>
            <a:chOff x="2262550" y="2866212"/>
            <a:chExt cx="3939193" cy="1200329"/>
          </a:xfrm>
        </p:grpSpPr>
        <p:sp>
          <p:nvSpPr>
            <p:cNvPr id="7" name="TextBox 6"/>
            <p:cNvSpPr txBox="1"/>
            <p:nvPr/>
          </p:nvSpPr>
          <p:spPr>
            <a:xfrm>
              <a:off x="2262550" y="2866212"/>
              <a:ext cx="3939193" cy="1200329"/>
            </a:xfrm>
            <a:prstGeom prst="rect">
              <a:avLst/>
            </a:prstGeom>
            <a:solidFill>
              <a:srgbClr val="E4E6DE"/>
            </a:solidFill>
          </p:spPr>
          <p:txBody>
            <a:bodyPr wrap="square" rtlCol="0">
              <a:spAutoFit/>
            </a:bodyPr>
            <a:lstStyle/>
            <a:p>
              <a:endParaRPr lang="en-US" dirty="0" smtClean="0"/>
            </a:p>
            <a:p>
              <a:endParaRPr lang="en-US" dirty="0"/>
            </a:p>
            <a:p>
              <a:endParaRPr lang="en-US" dirty="0" smtClean="0"/>
            </a:p>
            <a:p>
              <a:endParaRPr lang="en-US" dirty="0" smtClean="0"/>
            </a:p>
          </p:txBody>
        </p:sp>
        <p:pic>
          <p:nvPicPr>
            <p:cNvPr id="8" name="Picture 7" descr="CodeCogsEqn-9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5859" y="3069306"/>
              <a:ext cx="3011685" cy="775737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8728" y="3172565"/>
            <a:ext cx="3583208" cy="199571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058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Uncompressed Plasmas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679614" y="2143919"/>
            <a:ext cx="5748925" cy="4382959"/>
            <a:chOff x="1679614" y="2143919"/>
            <a:chExt cx="5748925" cy="4382959"/>
          </a:xfrm>
        </p:grpSpPr>
        <p:sp>
          <p:nvSpPr>
            <p:cNvPr id="5" name="TextBox 4"/>
            <p:cNvSpPr txBox="1"/>
            <p:nvPr/>
          </p:nvSpPr>
          <p:spPr>
            <a:xfrm>
              <a:off x="1679614" y="2143919"/>
              <a:ext cx="5748925" cy="4382959"/>
            </a:xfrm>
            <a:prstGeom prst="rect">
              <a:avLst/>
            </a:prstGeom>
            <a:solidFill>
              <a:srgbClr val="E4E6DE"/>
            </a:solidFill>
          </p:spPr>
          <p:txBody>
            <a:bodyPr wrap="square" rtlCol="0">
              <a:spAutoFit/>
            </a:bodyPr>
            <a:lstStyle/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  <a:p>
              <a:endParaRPr lang="en-US" dirty="0" smtClean="0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/>
            <a:srcRect l="583" r="21142" b="19775"/>
            <a:stretch/>
          </p:blipFill>
          <p:spPr>
            <a:xfrm>
              <a:off x="1843478" y="2261987"/>
              <a:ext cx="5352919" cy="4114692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437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MATTHEW@C02JC3QHDKQT3PP7" val="5401"/>
</p:tagLst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1304</TotalTime>
  <Words>224</Words>
  <Application>Microsoft Macintosh PowerPoint</Application>
  <PresentationFormat>On-screen Show (4:3)</PresentationFormat>
  <Paragraphs>223</Paragraphs>
  <Slides>15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Perception</vt:lpstr>
      <vt:lpstr>Heater Control and Plasma Optimization</vt:lpstr>
      <vt:lpstr>Bakeout and Heater Control</vt:lpstr>
      <vt:lpstr>Heater Control Schematic</vt:lpstr>
      <vt:lpstr>New System</vt:lpstr>
      <vt:lpstr>Plasma Optimization</vt:lpstr>
      <vt:lpstr>Anti-Hydrogen Formation</vt:lpstr>
      <vt:lpstr>Formation Rates</vt:lpstr>
      <vt:lpstr>Rotating Wall</vt:lpstr>
      <vt:lpstr>Uncompressed Plasmas</vt:lpstr>
      <vt:lpstr>Partially Compressed, Centrifugally Separated </vt:lpstr>
      <vt:lpstr>Fully Compressed Plasmas</vt:lpstr>
      <vt:lpstr>Cooling</vt:lpstr>
      <vt:lpstr>Evaporative and Sympathetic Cooling </vt:lpstr>
      <vt:lpstr>Evaporative Cooling</vt:lpstr>
      <vt:lpstr>Sources: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Heating control and vacuum systems</dc:title>
  <dc:creator>Matthew Bohman</dc:creator>
  <cp:lastModifiedBy>Matthew</cp:lastModifiedBy>
  <cp:revision>53</cp:revision>
  <dcterms:created xsi:type="dcterms:W3CDTF">2014-10-15T08:08:08Z</dcterms:created>
  <dcterms:modified xsi:type="dcterms:W3CDTF">2014-11-11T13:19:07Z</dcterms:modified>
</cp:coreProperties>
</file>