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7" r:id="rId2"/>
    <p:sldId id="259" r:id="rId3"/>
    <p:sldId id="320" r:id="rId4"/>
    <p:sldId id="314" r:id="rId5"/>
    <p:sldId id="279" r:id="rId6"/>
    <p:sldId id="304" r:id="rId7"/>
    <p:sldId id="329" r:id="rId8"/>
    <p:sldId id="316" r:id="rId9"/>
    <p:sldId id="317" r:id="rId10"/>
    <p:sldId id="318" r:id="rId11"/>
    <p:sldId id="319" r:id="rId12"/>
    <p:sldId id="321" r:id="rId13"/>
    <p:sldId id="324" r:id="rId14"/>
    <p:sldId id="328" r:id="rId15"/>
    <p:sldId id="25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7309" autoAdjust="0"/>
  </p:normalViewPr>
  <p:slideViewPr>
    <p:cSldViewPr snapToGrid="0" snapToObjects="1">
      <p:cViewPr varScale="1">
        <p:scale>
          <a:sx n="106" d="100"/>
          <a:sy n="106" d="100"/>
        </p:scale>
        <p:origin x="13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94967-6FEA-4F49-B6B9-2BEBF259FBF1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878BA-1E0D-4539-9D52-F599127DFC2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05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From 5 continents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11327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5F3A12-18B9-4AD0-B52E-B35438D664B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67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75EE01-871E-4BE7-839A-E66B4711DC3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38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7B5EF7-3B0C-401D-B764-F822A511E95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93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D6DC69-6EE0-439A-9A53-857004DD92D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261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3363FFD-1CA0-40DA-B836-EFFEA72295E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906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5691AA9-5B2B-490C-8789-B428A945D1C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09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5C9ED2-E3B0-426E-8B9F-7794A86B285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108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BF82C95-B895-4B12-BFF5-0FB9A1F2439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04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EDMS1311418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90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Монтажно проследяване</a:t>
            </a:r>
            <a:endParaRPr lang="en-US" dirty="0"/>
          </a:p>
        </p:txBody>
      </p:sp>
      <p:pic>
        <p:nvPicPr>
          <p:cNvPr id="22534" name="Picture 277" descr="diploe-in-tunne;.jpg"/>
          <p:cNvPicPr>
            <a:picLocks noChangeAspect="1"/>
          </p:cNvPicPr>
          <p:nvPr/>
        </p:nvPicPr>
        <p:blipFill>
          <a:blip r:embed="rId3" cstate="print"/>
          <a:srcRect l="11124" t="13164" r="14719" b="9502"/>
          <a:stretch>
            <a:fillRect/>
          </a:stretch>
        </p:blipFill>
        <p:spPr bwMode="auto">
          <a:xfrm>
            <a:off x="457200" y="2666976"/>
            <a:ext cx="35988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0" name="Content Placeholder 11"/>
          <p:cNvSpPr>
            <a:spLocks noGrp="1"/>
          </p:cNvSpPr>
          <p:nvPr>
            <p:ph idx="1"/>
          </p:nvPr>
        </p:nvSpPr>
        <p:spPr>
          <a:xfrm>
            <a:off x="457200" y="1405459"/>
            <a:ext cx="8534400" cy="16002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bg-BG" sz="2400" b="1" dirty="0" smtClean="0"/>
              <a:t>Подробно записване на монтажни данни</a:t>
            </a:r>
            <a:endParaRPr lang="en-US" sz="2400" b="1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800" dirty="0" smtClean="0"/>
              <a:t>Над 150,000 ‚задачи‘ записани</a:t>
            </a:r>
            <a:endParaRPr lang="en-US" sz="1800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800" dirty="0" smtClean="0"/>
              <a:t>Процеси на одобрение за несъответствия</a:t>
            </a:r>
            <a:endParaRPr lang="en-US" sz="1800" dirty="0" smtClean="0"/>
          </a:p>
        </p:txBody>
      </p:sp>
      <p:pic>
        <p:nvPicPr>
          <p:cNvPr id="22536" name="Picture 2" descr="C:\DOCUME~1\widegren\LOCALS~1\Temp\msohtmlclip1\01\clip_image001.png"/>
          <p:cNvPicPr>
            <a:picLocks noChangeAspect="1" noChangeArrowheads="1"/>
          </p:cNvPicPr>
          <p:nvPr/>
        </p:nvPicPr>
        <p:blipFill>
          <a:blip r:embed="rId4" cstate="print"/>
          <a:srcRect b="9525"/>
          <a:stretch>
            <a:fillRect/>
          </a:stretch>
        </p:blipFill>
        <p:spPr bwMode="auto">
          <a:xfrm>
            <a:off x="4191000" y="2666976"/>
            <a:ext cx="44577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07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sz="3800" dirty="0" smtClean="0"/>
              <a:t>Експлоатация и поддръжка</a:t>
            </a:r>
            <a:endParaRPr lang="en-US" sz="3800" dirty="0"/>
          </a:p>
        </p:txBody>
      </p:sp>
      <p:sp>
        <p:nvSpPr>
          <p:cNvPr id="280" name="Content Placeholder 1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812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bg-BG" sz="2200" b="1" dirty="0" smtClean="0"/>
              <a:t>Проследяване на компоненти и управление на поддръжката</a:t>
            </a:r>
            <a:endParaRPr lang="en-US" sz="2200" b="1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900" dirty="0" smtClean="0"/>
              <a:t>Автоматично генериране на превантивни или коригиращи работни задачи</a:t>
            </a:r>
            <a:r>
              <a:rPr lang="en-US" sz="1900" dirty="0" smtClean="0"/>
              <a:t>.</a:t>
            </a:r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900" dirty="0" smtClean="0"/>
              <a:t>Регистриране на всяка една интервенция</a:t>
            </a:r>
            <a:r>
              <a:rPr lang="en-US" sz="1900" dirty="0" smtClean="0"/>
              <a:t>.</a:t>
            </a:r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900" dirty="0" smtClean="0"/>
              <a:t>Над 20 години опит в използването на тази система</a:t>
            </a:r>
            <a:endParaRPr lang="en-US" sz="1900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970863" y="3547532"/>
            <a:ext cx="4191000" cy="2514600"/>
            <a:chOff x="3271330" y="1986827"/>
            <a:chExt cx="5594985" cy="3686175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1330" y="1986827"/>
              <a:ext cx="5594985" cy="3686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l="64607" t="62408" r="5941" b="3126"/>
            <a:stretch>
              <a:fillRect/>
            </a:stretch>
          </p:blipFill>
          <p:spPr bwMode="auto">
            <a:xfrm>
              <a:off x="7029450" y="4210050"/>
              <a:ext cx="1647825" cy="133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55288df9-2557-42f7-9850-c13cb1970b08" descr="6D646373-77AF-457E-B834-7F29A6CD6584@cern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4651" y="3744676"/>
            <a:ext cx="1239196" cy="2188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49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199" y="233492"/>
            <a:ext cx="8406143" cy="106190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Безпроблемно придвижване между различните системи </a:t>
            </a:r>
            <a:endParaRPr lang="en-US" dirty="0"/>
          </a:p>
        </p:txBody>
      </p:sp>
      <p:sp>
        <p:nvSpPr>
          <p:cNvPr id="25636" name="Text Box 13"/>
          <p:cNvSpPr txBox="1">
            <a:spLocks noChangeArrowheads="1"/>
          </p:cNvSpPr>
          <p:nvPr/>
        </p:nvSpPr>
        <p:spPr bwMode="auto">
          <a:xfrm>
            <a:off x="609600" y="1371600"/>
            <a:ext cx="1905000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bg-BG" b="1" dirty="0" smtClean="0"/>
              <a:t>Дизайн данни</a:t>
            </a:r>
            <a:endParaRPr lang="en-GB" b="1" i="1" dirty="0"/>
          </a:p>
        </p:txBody>
      </p:sp>
      <p:sp>
        <p:nvSpPr>
          <p:cNvPr id="35" name="AutoShape 26"/>
          <p:cNvSpPr>
            <a:spLocks noChangeArrowheads="1"/>
          </p:cNvSpPr>
          <p:nvPr/>
        </p:nvSpPr>
        <p:spPr bwMode="auto">
          <a:xfrm>
            <a:off x="457200" y="4724400"/>
            <a:ext cx="2514600" cy="1295400"/>
          </a:xfrm>
          <a:prstGeom prst="can">
            <a:avLst>
              <a:gd name="adj" fmla="val 30269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sv-SE" sz="24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42" name="Text Box 27"/>
          <p:cNvSpPr txBox="1">
            <a:spLocks noChangeArrowheads="1"/>
          </p:cNvSpPr>
          <p:nvPr/>
        </p:nvSpPr>
        <p:spPr bwMode="auto">
          <a:xfrm>
            <a:off x="609600" y="5105400"/>
            <a:ext cx="2209800" cy="8302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n-GB" sz="2400" b="1" dirty="0"/>
              <a:t>Agile PLM</a:t>
            </a:r>
            <a:br>
              <a:rPr lang="en-GB" sz="2400" b="1" dirty="0"/>
            </a:br>
            <a:r>
              <a:rPr lang="en-GB" sz="1200" b="1" dirty="0"/>
              <a:t>Design data</a:t>
            </a:r>
            <a:br>
              <a:rPr lang="en-GB" sz="1200" b="1" dirty="0"/>
            </a:br>
            <a:r>
              <a:rPr lang="en-GB" sz="1200" b="1" dirty="0"/>
              <a:t>Drawings &amp; Documents</a:t>
            </a:r>
            <a:endParaRPr lang="sv-SE" sz="2400" dirty="0">
              <a:latin typeface="Times New Roman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3659" t="40741" r="20732" b="11111"/>
          <a:stretch>
            <a:fillRect/>
          </a:stretch>
        </p:blipFill>
        <p:spPr bwMode="auto">
          <a:xfrm>
            <a:off x="457200" y="2218267"/>
            <a:ext cx="2362200" cy="198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5628" name="Text Box 14"/>
          <p:cNvSpPr txBox="1">
            <a:spLocks noChangeArrowheads="1"/>
          </p:cNvSpPr>
          <p:nvPr/>
        </p:nvSpPr>
        <p:spPr bwMode="auto">
          <a:xfrm>
            <a:off x="3200399" y="1371600"/>
            <a:ext cx="2295053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bg-BG" b="1" dirty="0" smtClean="0"/>
              <a:t>Проследяване на производството</a:t>
            </a:r>
            <a:endParaRPr lang="en-GB" b="1" i="1" dirty="0"/>
          </a:p>
        </p:txBody>
      </p:sp>
      <p:sp>
        <p:nvSpPr>
          <p:cNvPr id="22" name="AutoShape 26"/>
          <p:cNvSpPr>
            <a:spLocks noChangeArrowheads="1"/>
          </p:cNvSpPr>
          <p:nvPr/>
        </p:nvSpPr>
        <p:spPr bwMode="auto">
          <a:xfrm>
            <a:off x="3352800" y="4724400"/>
            <a:ext cx="2514600" cy="1295400"/>
          </a:xfrm>
          <a:prstGeom prst="can">
            <a:avLst>
              <a:gd name="adj" fmla="val 30269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sv-SE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35" name="Text Box 27"/>
          <p:cNvSpPr txBox="1">
            <a:spLocks noChangeArrowheads="1"/>
          </p:cNvSpPr>
          <p:nvPr/>
        </p:nvSpPr>
        <p:spPr bwMode="auto">
          <a:xfrm>
            <a:off x="3539068" y="5105400"/>
            <a:ext cx="2133600" cy="8302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/>
            <a:r>
              <a:rPr lang="en-GB" sz="2400" b="1" dirty="0" err="1"/>
              <a:t>Infor</a:t>
            </a:r>
            <a:r>
              <a:rPr lang="en-GB" sz="2400" b="1" dirty="0"/>
              <a:t> EAM</a:t>
            </a:r>
            <a:br>
              <a:rPr lang="en-GB" sz="2400" b="1" dirty="0"/>
            </a:br>
            <a:r>
              <a:rPr lang="en-GB" sz="1200" b="1" dirty="0"/>
              <a:t>Asset tracking</a:t>
            </a:r>
            <a:br>
              <a:rPr lang="en-GB" sz="1200" b="1" dirty="0"/>
            </a:br>
            <a:r>
              <a:rPr lang="en-GB" sz="1200" b="1" dirty="0"/>
              <a:t>Work management</a:t>
            </a:r>
            <a:endParaRPr lang="sv-SE" sz="2400" dirty="0">
              <a:latin typeface="Times New Roman" pitchFamily="18" charset="0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 l="1649" t="39213" r="14261" b="37220"/>
          <a:stretch>
            <a:fillRect/>
          </a:stretch>
        </p:blipFill>
        <p:spPr bwMode="auto">
          <a:xfrm>
            <a:off x="3276600" y="2209800"/>
            <a:ext cx="2133600" cy="914400"/>
          </a:xfrm>
          <a:prstGeom prst="rect">
            <a:avLst/>
          </a:prstGeom>
          <a:ln w="3175">
            <a:solidFill>
              <a:schemeClr val="tx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Line 19"/>
          <p:cNvSpPr>
            <a:spLocks noChangeShapeType="1"/>
          </p:cNvSpPr>
          <p:nvPr/>
        </p:nvSpPr>
        <p:spPr bwMode="auto">
          <a:xfrm flipV="1">
            <a:off x="2743200" y="2667000"/>
            <a:ext cx="609600" cy="1219200"/>
          </a:xfrm>
          <a:prstGeom prst="line">
            <a:avLst/>
          </a:prstGeom>
          <a:ln>
            <a:prstDash val="lgDashDot"/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5622" name="Group 53"/>
          <p:cNvGrpSpPr>
            <a:grpSpLocks/>
          </p:cNvGrpSpPr>
          <p:nvPr/>
        </p:nvGrpSpPr>
        <p:grpSpPr bwMode="auto">
          <a:xfrm>
            <a:off x="2743200" y="2895600"/>
            <a:ext cx="2895600" cy="990600"/>
            <a:chOff x="2743200" y="2895600"/>
            <a:chExt cx="2895600" cy="990600"/>
          </a:xfrm>
        </p:grpSpPr>
        <p:pic>
          <p:nvPicPr>
            <p:cNvPr id="43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l="1649" t="39213" r="14261" b="37220"/>
            <a:stretch>
              <a:fillRect/>
            </a:stretch>
          </p:blipFill>
          <p:spPr bwMode="auto">
            <a:xfrm>
              <a:off x="3505200" y="2895600"/>
              <a:ext cx="2133600" cy="914400"/>
            </a:xfrm>
            <a:prstGeom prst="rect">
              <a:avLst/>
            </a:prstGeom>
            <a:ln w="3175">
              <a:solidFill>
                <a:schemeClr val="tx1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6" name="Line 20"/>
            <p:cNvSpPr>
              <a:spLocks noChangeShapeType="1"/>
            </p:cNvSpPr>
            <p:nvPr/>
          </p:nvSpPr>
          <p:spPr bwMode="auto">
            <a:xfrm flipV="1">
              <a:off x="2743200" y="3352800"/>
              <a:ext cx="838200" cy="533400"/>
            </a:xfrm>
            <a:prstGeom prst="line">
              <a:avLst/>
            </a:prstGeom>
            <a:ln>
              <a:prstDash val="lgDashDot"/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25623" name="Group 54"/>
          <p:cNvGrpSpPr>
            <a:grpSpLocks/>
          </p:cNvGrpSpPr>
          <p:nvPr/>
        </p:nvGrpSpPr>
        <p:grpSpPr bwMode="auto">
          <a:xfrm>
            <a:off x="2743200" y="3505200"/>
            <a:ext cx="3124200" cy="914400"/>
            <a:chOff x="2743200" y="3505200"/>
            <a:chExt cx="3124200" cy="914400"/>
          </a:xfrm>
        </p:grpSpPr>
        <p:pic>
          <p:nvPicPr>
            <p:cNvPr id="44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l="1649" t="39213" r="14261" b="37220"/>
            <a:stretch>
              <a:fillRect/>
            </a:stretch>
          </p:blipFill>
          <p:spPr bwMode="auto">
            <a:xfrm>
              <a:off x="3733800" y="3505200"/>
              <a:ext cx="2133600" cy="914400"/>
            </a:xfrm>
            <a:prstGeom prst="rect">
              <a:avLst/>
            </a:prstGeom>
            <a:ln w="3175">
              <a:solidFill>
                <a:schemeClr val="tx1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2743200" y="3886200"/>
              <a:ext cx="1143000" cy="76200"/>
            </a:xfrm>
            <a:prstGeom prst="line">
              <a:avLst/>
            </a:prstGeom>
            <a:ln>
              <a:prstDash val="lgDashDot"/>
              <a:headEnd/>
              <a:tailEnd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8" name="Line 19"/>
          <p:cNvSpPr>
            <a:spLocks noChangeShapeType="1"/>
          </p:cNvSpPr>
          <p:nvPr/>
        </p:nvSpPr>
        <p:spPr bwMode="auto">
          <a:xfrm flipV="1">
            <a:off x="5867400" y="3886200"/>
            <a:ext cx="533400" cy="76200"/>
          </a:xfrm>
          <a:prstGeom prst="line">
            <a:avLst/>
          </a:prstGeom>
          <a:ln>
            <a:prstDash val="lgDashDot"/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" name="Line 20"/>
          <p:cNvSpPr>
            <a:spLocks noChangeShapeType="1"/>
          </p:cNvSpPr>
          <p:nvPr/>
        </p:nvSpPr>
        <p:spPr bwMode="auto">
          <a:xfrm flipV="1">
            <a:off x="5638800" y="3276600"/>
            <a:ext cx="609600" cy="76200"/>
          </a:xfrm>
          <a:prstGeom prst="line">
            <a:avLst/>
          </a:prstGeom>
          <a:ln>
            <a:prstDash val="lgDashDot"/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AutoShape 26"/>
          <p:cNvSpPr>
            <a:spLocks noChangeArrowheads="1"/>
          </p:cNvSpPr>
          <p:nvPr/>
        </p:nvSpPr>
        <p:spPr bwMode="auto">
          <a:xfrm>
            <a:off x="6172200" y="4724400"/>
            <a:ext cx="2514600" cy="1295400"/>
          </a:xfrm>
          <a:prstGeom prst="can">
            <a:avLst>
              <a:gd name="adj" fmla="val 30269"/>
            </a:avLst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sv-SE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20" name="Text Box 27"/>
          <p:cNvSpPr txBox="1">
            <a:spLocks noChangeArrowheads="1"/>
          </p:cNvSpPr>
          <p:nvPr/>
        </p:nvSpPr>
        <p:spPr bwMode="auto">
          <a:xfrm>
            <a:off x="6248400" y="5105400"/>
            <a:ext cx="2438400" cy="646331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/>
            <a:r>
              <a:rPr lang="en-GB" sz="2400" b="1" dirty="0"/>
              <a:t>LHC Layout DB</a:t>
            </a:r>
            <a:br>
              <a:rPr lang="en-GB" sz="2400" b="1" dirty="0"/>
            </a:br>
            <a:r>
              <a:rPr lang="en-GB" sz="1200" b="1" dirty="0" smtClean="0"/>
              <a:t>Machine Layout</a:t>
            </a:r>
            <a:endParaRPr lang="en-GB" sz="1200" b="1" dirty="0"/>
          </a:p>
        </p:txBody>
      </p:sp>
      <p:sp>
        <p:nvSpPr>
          <p:cNvPr id="25612" name="Text Box 14"/>
          <p:cNvSpPr txBox="1">
            <a:spLocks noChangeArrowheads="1"/>
          </p:cNvSpPr>
          <p:nvPr/>
        </p:nvSpPr>
        <p:spPr bwMode="auto">
          <a:xfrm>
            <a:off x="6096000" y="1371600"/>
            <a:ext cx="2438400" cy="64633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bg-BG" b="1" dirty="0" smtClean="0"/>
              <a:t>Управление на поддръжката</a:t>
            </a:r>
            <a:endParaRPr lang="en-GB" b="1" i="1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 l="525" t="32103" r="61202" b="14206"/>
          <a:stretch>
            <a:fillRect/>
          </a:stretch>
        </p:blipFill>
        <p:spPr bwMode="auto">
          <a:xfrm>
            <a:off x="6553200" y="2971800"/>
            <a:ext cx="2082800" cy="1524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5" cstate="print"/>
          <a:srcRect l="525" t="32103" r="61202" b="14206"/>
          <a:stretch>
            <a:fillRect/>
          </a:stretch>
        </p:blipFill>
        <p:spPr bwMode="auto">
          <a:xfrm>
            <a:off x="6400800" y="2667000"/>
            <a:ext cx="2082800" cy="1524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7" name="Picture 7"/>
          <p:cNvPicPr>
            <a:picLocks noChangeAspect="1" noChangeArrowheads="1"/>
          </p:cNvPicPr>
          <p:nvPr/>
        </p:nvPicPr>
        <p:blipFill>
          <a:blip r:embed="rId5" cstate="print"/>
          <a:srcRect l="525" t="32103" r="61202" b="14206"/>
          <a:stretch>
            <a:fillRect/>
          </a:stretch>
        </p:blipFill>
        <p:spPr bwMode="auto">
          <a:xfrm>
            <a:off x="6248400" y="2362200"/>
            <a:ext cx="2082800" cy="1524000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0" name="Line 21"/>
          <p:cNvSpPr>
            <a:spLocks noChangeShapeType="1"/>
          </p:cNvSpPr>
          <p:nvPr/>
        </p:nvSpPr>
        <p:spPr bwMode="auto">
          <a:xfrm>
            <a:off x="5410200" y="2667000"/>
            <a:ext cx="1524000" cy="152400"/>
          </a:xfrm>
          <a:prstGeom prst="line">
            <a:avLst/>
          </a:prstGeom>
          <a:ln>
            <a:prstDash val="lgDashDot"/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3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PLM </a:t>
            </a:r>
            <a:r>
              <a:rPr lang="bg-BG" dirty="0"/>
              <a:t>в</a:t>
            </a:r>
            <a:r>
              <a:rPr lang="en-US" dirty="0" smtClean="0"/>
              <a:t> CERN </a:t>
            </a:r>
            <a:r>
              <a:rPr lang="bg-BG" dirty="0" smtClean="0"/>
              <a:t>в брой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430860"/>
            <a:ext cx="8229600" cy="41910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n-US" b="1" dirty="0" smtClean="0"/>
              <a:t>	</a:t>
            </a:r>
            <a:r>
              <a:rPr lang="bg-BG" sz="2600" b="1" dirty="0" smtClean="0"/>
              <a:t>Документи и 3Д чертежи:</a:t>
            </a:r>
            <a:endParaRPr lang="en-US" sz="2600" b="1" dirty="0" smtClean="0"/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~1,500.000 </a:t>
            </a:r>
            <a:r>
              <a:rPr lang="bg-BG" sz="2600" dirty="0" smtClean="0"/>
              <a:t>в момента</a:t>
            </a: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~5,000 </a:t>
            </a:r>
            <a:r>
              <a:rPr lang="bg-BG" sz="2600" dirty="0" smtClean="0"/>
              <a:t>нови документи и чертежи месечно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bg-BG" sz="2600" b="1" dirty="0" smtClean="0"/>
              <a:t>Компоненти</a:t>
            </a:r>
            <a:r>
              <a:rPr lang="en-US" sz="2600" b="1" dirty="0" smtClean="0"/>
              <a:t>:</a:t>
            </a: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~1,000,000 </a:t>
            </a:r>
            <a:r>
              <a:rPr lang="bg-BG" sz="2600" dirty="0" smtClean="0"/>
              <a:t>индивидуално регистрирани и следени</a:t>
            </a:r>
            <a:endParaRPr lang="en-US" sz="2600" dirty="0" smtClean="0"/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~3,000,000 </a:t>
            </a:r>
            <a:r>
              <a:rPr lang="bg-BG" sz="2600" dirty="0" smtClean="0"/>
              <a:t>регистрирани задачи</a:t>
            </a:r>
            <a:endParaRPr lang="en-US" sz="2600" dirty="0" smtClean="0"/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 10,000 </a:t>
            </a:r>
            <a:r>
              <a:rPr lang="bg-BG" sz="2600" dirty="0" smtClean="0"/>
              <a:t>интервенции месечно</a:t>
            </a: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bg-BG" sz="2600" b="1" dirty="0" smtClean="0"/>
              <a:t>Потребители</a:t>
            </a:r>
            <a:r>
              <a:rPr lang="en-US" sz="2600" b="1" dirty="0" smtClean="0"/>
              <a:t>:</a:t>
            </a:r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</a:t>
            </a:r>
            <a:r>
              <a:rPr lang="bg-BG" sz="2600" dirty="0" smtClean="0"/>
              <a:t>12,000</a:t>
            </a:r>
            <a:r>
              <a:rPr lang="en-US" sz="2600" dirty="0" smtClean="0"/>
              <a:t> </a:t>
            </a:r>
            <a:r>
              <a:rPr lang="bg-BG" sz="2600" dirty="0" smtClean="0"/>
              <a:t>активни потребители</a:t>
            </a:r>
            <a:endParaRPr lang="en-US" sz="2600" dirty="0" smtClean="0"/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~120,000 </a:t>
            </a:r>
            <a:r>
              <a:rPr lang="bg-BG" sz="2600" dirty="0" smtClean="0"/>
              <a:t>изтегляния на файлове на месец</a:t>
            </a:r>
            <a:endParaRPr lang="en-US" sz="2600" dirty="0" smtClean="0"/>
          </a:p>
          <a:p>
            <a:pPr lvl="1" fontAlgn="auto">
              <a:spcAft>
                <a:spcPts val="0"/>
              </a:spcAft>
              <a:buFont typeface="Arial"/>
              <a:buNone/>
              <a:defRPr/>
            </a:pPr>
            <a:r>
              <a:rPr lang="en-US" sz="2600" dirty="0" smtClean="0"/>
              <a:t>	~8,000 </a:t>
            </a:r>
            <a:r>
              <a:rPr lang="bg-BG" sz="2600" dirty="0" smtClean="0"/>
              <a:t>заявки за помощ годишно</a:t>
            </a:r>
            <a:endParaRPr lang="en-US" sz="26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grpSp>
        <p:nvGrpSpPr>
          <p:cNvPr id="24583" name="Group 383"/>
          <p:cNvGrpSpPr>
            <a:grpSpLocks/>
          </p:cNvGrpSpPr>
          <p:nvPr/>
        </p:nvGrpSpPr>
        <p:grpSpPr bwMode="auto">
          <a:xfrm flipH="1">
            <a:off x="4610705" y="4726438"/>
            <a:ext cx="4343400" cy="1447800"/>
            <a:chOff x="576" y="2400"/>
            <a:chExt cx="3298" cy="1728"/>
          </a:xfrm>
        </p:grpSpPr>
        <p:grpSp>
          <p:nvGrpSpPr>
            <p:cNvPr id="24584" name="Group 29"/>
            <p:cNvGrpSpPr>
              <a:grpSpLocks/>
            </p:cNvGrpSpPr>
            <p:nvPr/>
          </p:nvGrpSpPr>
          <p:grpSpPr bwMode="auto">
            <a:xfrm flipH="1">
              <a:off x="1056" y="3112"/>
              <a:ext cx="514" cy="844"/>
              <a:chOff x="2517" y="2025"/>
              <a:chExt cx="256" cy="578"/>
            </a:xfrm>
          </p:grpSpPr>
          <p:sp>
            <p:nvSpPr>
              <p:cNvPr id="24829" name="Freeform 30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0" name="Freeform 31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1" name="Freeform 32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2" name="Freeform 33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3" name="Freeform 34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4" name="Freeform 35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5" name="Freeform 36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6" name="Freeform 37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7" name="Freeform 38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8" name="Freeform 39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39" name="Freeform 40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40" name="Freeform 41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41" name="Freeform 42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42" name="Freeform 43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43" name="Freeform 44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44" name="Freeform 45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45" name="Freeform 46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85" name="Group 47"/>
            <p:cNvGrpSpPr>
              <a:grpSpLocks/>
            </p:cNvGrpSpPr>
            <p:nvPr/>
          </p:nvGrpSpPr>
          <p:grpSpPr bwMode="auto">
            <a:xfrm flipH="1">
              <a:off x="576" y="3064"/>
              <a:ext cx="514" cy="844"/>
              <a:chOff x="2517" y="2025"/>
              <a:chExt cx="256" cy="578"/>
            </a:xfrm>
          </p:grpSpPr>
          <p:sp>
            <p:nvSpPr>
              <p:cNvPr id="24812" name="Freeform 48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3" name="Freeform 49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4" name="Freeform 50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5" name="Freeform 51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6" name="Freeform 52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7" name="Freeform 53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8" name="Freeform 54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9" name="Freeform 55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0" name="Freeform 56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1" name="Freeform 57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2" name="Freeform 58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3" name="Freeform 59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4" name="Freeform 60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5" name="Freeform 61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6" name="Freeform 62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7" name="Freeform 63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28" name="Freeform 64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86" name="Group 65"/>
            <p:cNvGrpSpPr>
              <a:grpSpLocks/>
            </p:cNvGrpSpPr>
            <p:nvPr/>
          </p:nvGrpSpPr>
          <p:grpSpPr bwMode="auto">
            <a:xfrm flipH="1">
              <a:off x="816" y="3016"/>
              <a:ext cx="514" cy="844"/>
              <a:chOff x="2517" y="2025"/>
              <a:chExt cx="256" cy="578"/>
            </a:xfrm>
          </p:grpSpPr>
          <p:sp>
            <p:nvSpPr>
              <p:cNvPr id="24795" name="Freeform 66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6" name="Freeform 67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7" name="Freeform 68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8" name="Freeform 69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9" name="Freeform 70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0" name="Freeform 71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1" name="Freeform 72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2" name="Freeform 73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3" name="Freeform 74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4" name="Freeform 75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5" name="Freeform 76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6" name="Freeform 77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7" name="Freeform 78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8" name="Freeform 79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09" name="Freeform 80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0" name="Freeform 81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811" name="Freeform 82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87" name="Group 83"/>
            <p:cNvGrpSpPr>
              <a:grpSpLocks/>
            </p:cNvGrpSpPr>
            <p:nvPr/>
          </p:nvGrpSpPr>
          <p:grpSpPr bwMode="auto">
            <a:xfrm flipH="1">
              <a:off x="720" y="3160"/>
              <a:ext cx="514" cy="844"/>
              <a:chOff x="2517" y="2025"/>
              <a:chExt cx="256" cy="578"/>
            </a:xfrm>
          </p:grpSpPr>
          <p:sp>
            <p:nvSpPr>
              <p:cNvPr id="24778" name="Freeform 84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79" name="Freeform 85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0" name="Freeform 86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1" name="Freeform 87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2" name="Freeform 88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3" name="Freeform 89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4" name="Freeform 90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5" name="Freeform 91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6" name="Freeform 92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7" name="Freeform 93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8" name="Freeform 94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89" name="Freeform 95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0" name="Freeform 96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1" name="Freeform 97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2" name="Freeform 98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3" name="Freeform 99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94" name="Freeform 100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88" name="Group 101"/>
            <p:cNvGrpSpPr>
              <a:grpSpLocks/>
            </p:cNvGrpSpPr>
            <p:nvPr/>
          </p:nvGrpSpPr>
          <p:grpSpPr bwMode="auto">
            <a:xfrm>
              <a:off x="1304" y="3264"/>
              <a:ext cx="385" cy="864"/>
              <a:chOff x="4789" y="1360"/>
              <a:chExt cx="627" cy="1452"/>
            </a:xfrm>
          </p:grpSpPr>
          <p:grpSp>
            <p:nvGrpSpPr>
              <p:cNvPr id="24743" name="Group 102"/>
              <p:cNvGrpSpPr>
                <a:grpSpLocks/>
              </p:cNvGrpSpPr>
              <p:nvPr/>
            </p:nvGrpSpPr>
            <p:grpSpPr bwMode="auto">
              <a:xfrm>
                <a:off x="4957" y="1360"/>
                <a:ext cx="267" cy="928"/>
                <a:chOff x="4916" y="1173"/>
                <a:chExt cx="304" cy="1119"/>
              </a:xfrm>
            </p:grpSpPr>
            <p:sp>
              <p:nvSpPr>
                <p:cNvPr id="24772" name="Freeform 103"/>
                <p:cNvSpPr>
                  <a:spLocks/>
                </p:cNvSpPr>
                <p:nvPr/>
              </p:nvSpPr>
              <p:spPr bwMode="auto">
                <a:xfrm>
                  <a:off x="4916" y="1212"/>
                  <a:ext cx="300" cy="1080"/>
                </a:xfrm>
                <a:custGeom>
                  <a:avLst/>
                  <a:gdLst>
                    <a:gd name="T0" fmla="*/ 0 w 300"/>
                    <a:gd name="T1" fmla="*/ 8 h 1080"/>
                    <a:gd name="T2" fmla="*/ 40 w 300"/>
                    <a:gd name="T3" fmla="*/ 460 h 1080"/>
                    <a:gd name="T4" fmla="*/ 36 w 300"/>
                    <a:gd name="T5" fmla="*/ 596 h 1080"/>
                    <a:gd name="T6" fmla="*/ 8 w 300"/>
                    <a:gd name="T7" fmla="*/ 1028 h 1080"/>
                    <a:gd name="T8" fmla="*/ 32 w 300"/>
                    <a:gd name="T9" fmla="*/ 1064 h 1080"/>
                    <a:gd name="T10" fmla="*/ 108 w 300"/>
                    <a:gd name="T11" fmla="*/ 1076 h 1080"/>
                    <a:gd name="T12" fmla="*/ 180 w 300"/>
                    <a:gd name="T13" fmla="*/ 1080 h 1080"/>
                    <a:gd name="T14" fmla="*/ 244 w 300"/>
                    <a:gd name="T15" fmla="*/ 1068 h 1080"/>
                    <a:gd name="T16" fmla="*/ 284 w 300"/>
                    <a:gd name="T17" fmla="*/ 1052 h 1080"/>
                    <a:gd name="T18" fmla="*/ 300 w 300"/>
                    <a:gd name="T19" fmla="*/ 1012 h 1080"/>
                    <a:gd name="T20" fmla="*/ 236 w 300"/>
                    <a:gd name="T21" fmla="*/ 536 h 1080"/>
                    <a:gd name="T22" fmla="*/ 244 w 300"/>
                    <a:gd name="T23" fmla="*/ 412 h 1080"/>
                    <a:gd name="T24" fmla="*/ 284 w 300"/>
                    <a:gd name="T25" fmla="*/ 0 h 1080"/>
                    <a:gd name="T26" fmla="*/ 0 w 300"/>
                    <a:gd name="T27" fmla="*/ 8 h 108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00"/>
                    <a:gd name="T43" fmla="*/ 0 h 1080"/>
                    <a:gd name="T44" fmla="*/ 300 w 300"/>
                    <a:gd name="T45" fmla="*/ 1080 h 108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00" h="1080">
                      <a:moveTo>
                        <a:pt x="0" y="8"/>
                      </a:moveTo>
                      <a:lnTo>
                        <a:pt x="40" y="460"/>
                      </a:lnTo>
                      <a:lnTo>
                        <a:pt x="36" y="596"/>
                      </a:lnTo>
                      <a:lnTo>
                        <a:pt x="8" y="1028"/>
                      </a:lnTo>
                      <a:lnTo>
                        <a:pt x="32" y="1064"/>
                      </a:lnTo>
                      <a:lnTo>
                        <a:pt x="108" y="1076"/>
                      </a:lnTo>
                      <a:lnTo>
                        <a:pt x="180" y="1080"/>
                      </a:lnTo>
                      <a:lnTo>
                        <a:pt x="244" y="1068"/>
                      </a:lnTo>
                      <a:lnTo>
                        <a:pt x="284" y="1052"/>
                      </a:lnTo>
                      <a:lnTo>
                        <a:pt x="300" y="1012"/>
                      </a:lnTo>
                      <a:lnTo>
                        <a:pt x="236" y="536"/>
                      </a:lnTo>
                      <a:lnTo>
                        <a:pt x="244" y="412"/>
                      </a:lnTo>
                      <a:lnTo>
                        <a:pt x="284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99"/>
                    </a:gs>
                    <a:gs pos="100000">
                      <a:srgbClr val="80804D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73" name="Oval 104"/>
                <p:cNvSpPr>
                  <a:spLocks noChangeArrowheads="1"/>
                </p:cNvSpPr>
                <p:nvPr/>
              </p:nvSpPr>
              <p:spPr bwMode="auto">
                <a:xfrm>
                  <a:off x="4918" y="1173"/>
                  <a:ext cx="291" cy="11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74" name="Oval 105"/>
                <p:cNvSpPr>
                  <a:spLocks noChangeArrowheads="1"/>
                </p:cNvSpPr>
                <p:nvPr/>
              </p:nvSpPr>
              <p:spPr bwMode="auto">
                <a:xfrm>
                  <a:off x="4950" y="1181"/>
                  <a:ext cx="251" cy="11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75" name="Oval 106"/>
                <p:cNvSpPr>
                  <a:spLocks noChangeArrowheads="1"/>
                </p:cNvSpPr>
                <p:nvPr/>
              </p:nvSpPr>
              <p:spPr bwMode="auto">
                <a:xfrm>
                  <a:off x="4998" y="1185"/>
                  <a:ext cx="207" cy="8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76" name="Oval 107"/>
                <p:cNvSpPr>
                  <a:spLocks noChangeArrowheads="1"/>
                </p:cNvSpPr>
                <p:nvPr/>
              </p:nvSpPr>
              <p:spPr bwMode="auto">
                <a:xfrm>
                  <a:off x="5010" y="1201"/>
                  <a:ext cx="151" cy="7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77" name="Freeform 108"/>
                <p:cNvSpPr>
                  <a:spLocks/>
                </p:cNvSpPr>
                <p:nvPr/>
              </p:nvSpPr>
              <p:spPr bwMode="auto">
                <a:xfrm>
                  <a:off x="5136" y="1244"/>
                  <a:ext cx="84" cy="968"/>
                </a:xfrm>
                <a:custGeom>
                  <a:avLst/>
                  <a:gdLst>
                    <a:gd name="T0" fmla="*/ 68 w 84"/>
                    <a:gd name="T1" fmla="*/ 0 h 968"/>
                    <a:gd name="T2" fmla="*/ 0 w 84"/>
                    <a:gd name="T3" fmla="*/ 456 h 968"/>
                    <a:gd name="T4" fmla="*/ 0 w 84"/>
                    <a:gd name="T5" fmla="*/ 580 h 968"/>
                    <a:gd name="T6" fmla="*/ 84 w 84"/>
                    <a:gd name="T7" fmla="*/ 968 h 96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4"/>
                    <a:gd name="T13" fmla="*/ 0 h 968"/>
                    <a:gd name="T14" fmla="*/ 84 w 84"/>
                    <a:gd name="T15" fmla="*/ 968 h 96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4" h="968">
                      <a:moveTo>
                        <a:pt x="68" y="0"/>
                      </a:moveTo>
                      <a:lnTo>
                        <a:pt x="0" y="456"/>
                      </a:lnTo>
                      <a:lnTo>
                        <a:pt x="0" y="580"/>
                      </a:lnTo>
                      <a:lnTo>
                        <a:pt x="84" y="96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</p:grpSp>
          <p:grpSp>
            <p:nvGrpSpPr>
              <p:cNvPr id="24744" name="Group 109"/>
              <p:cNvGrpSpPr>
                <a:grpSpLocks/>
              </p:cNvGrpSpPr>
              <p:nvPr/>
            </p:nvGrpSpPr>
            <p:grpSpPr bwMode="auto">
              <a:xfrm>
                <a:off x="4789" y="1464"/>
                <a:ext cx="267" cy="928"/>
                <a:chOff x="4789" y="1464"/>
                <a:chExt cx="267" cy="928"/>
              </a:xfrm>
            </p:grpSpPr>
            <p:sp>
              <p:nvSpPr>
                <p:cNvPr id="24766" name="Freeform 110"/>
                <p:cNvSpPr>
                  <a:spLocks/>
                </p:cNvSpPr>
                <p:nvPr/>
              </p:nvSpPr>
              <p:spPr bwMode="auto">
                <a:xfrm>
                  <a:off x="4789" y="1496"/>
                  <a:ext cx="263" cy="896"/>
                </a:xfrm>
                <a:custGeom>
                  <a:avLst/>
                  <a:gdLst>
                    <a:gd name="T0" fmla="*/ 0 w 263"/>
                    <a:gd name="T1" fmla="*/ 7 h 896"/>
                    <a:gd name="T2" fmla="*/ 17 w 263"/>
                    <a:gd name="T3" fmla="*/ 379 h 896"/>
                    <a:gd name="T4" fmla="*/ 20 w 263"/>
                    <a:gd name="T5" fmla="*/ 493 h 896"/>
                    <a:gd name="T6" fmla="*/ 7 w 263"/>
                    <a:gd name="T7" fmla="*/ 853 h 896"/>
                    <a:gd name="T8" fmla="*/ 28 w 263"/>
                    <a:gd name="T9" fmla="*/ 883 h 896"/>
                    <a:gd name="T10" fmla="*/ 95 w 263"/>
                    <a:gd name="T11" fmla="*/ 893 h 896"/>
                    <a:gd name="T12" fmla="*/ 158 w 263"/>
                    <a:gd name="T13" fmla="*/ 896 h 896"/>
                    <a:gd name="T14" fmla="*/ 214 w 263"/>
                    <a:gd name="T15" fmla="*/ 886 h 896"/>
                    <a:gd name="T16" fmla="*/ 249 w 263"/>
                    <a:gd name="T17" fmla="*/ 873 h 896"/>
                    <a:gd name="T18" fmla="*/ 263 w 263"/>
                    <a:gd name="T19" fmla="*/ 840 h 896"/>
                    <a:gd name="T20" fmla="*/ 233 w 263"/>
                    <a:gd name="T21" fmla="*/ 463 h 896"/>
                    <a:gd name="T22" fmla="*/ 227 w 263"/>
                    <a:gd name="T23" fmla="*/ 340 h 896"/>
                    <a:gd name="T24" fmla="*/ 249 w 263"/>
                    <a:gd name="T25" fmla="*/ 0 h 896"/>
                    <a:gd name="T26" fmla="*/ 0 w 263"/>
                    <a:gd name="T27" fmla="*/ 7 h 89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63"/>
                    <a:gd name="T43" fmla="*/ 0 h 896"/>
                    <a:gd name="T44" fmla="*/ 263 w 263"/>
                    <a:gd name="T45" fmla="*/ 896 h 89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63" h="896">
                      <a:moveTo>
                        <a:pt x="0" y="7"/>
                      </a:moveTo>
                      <a:lnTo>
                        <a:pt x="17" y="379"/>
                      </a:lnTo>
                      <a:lnTo>
                        <a:pt x="20" y="493"/>
                      </a:lnTo>
                      <a:lnTo>
                        <a:pt x="7" y="853"/>
                      </a:lnTo>
                      <a:lnTo>
                        <a:pt x="28" y="883"/>
                      </a:lnTo>
                      <a:lnTo>
                        <a:pt x="95" y="893"/>
                      </a:lnTo>
                      <a:lnTo>
                        <a:pt x="158" y="896"/>
                      </a:lnTo>
                      <a:lnTo>
                        <a:pt x="214" y="886"/>
                      </a:lnTo>
                      <a:lnTo>
                        <a:pt x="249" y="873"/>
                      </a:lnTo>
                      <a:lnTo>
                        <a:pt x="263" y="840"/>
                      </a:lnTo>
                      <a:lnTo>
                        <a:pt x="233" y="463"/>
                      </a:lnTo>
                      <a:lnTo>
                        <a:pt x="227" y="340"/>
                      </a:lnTo>
                      <a:lnTo>
                        <a:pt x="249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99"/>
                    </a:gs>
                    <a:gs pos="100000">
                      <a:srgbClr val="80804D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7" name="Oval 111"/>
                <p:cNvSpPr>
                  <a:spLocks noChangeArrowheads="1"/>
                </p:cNvSpPr>
                <p:nvPr/>
              </p:nvSpPr>
              <p:spPr bwMode="auto">
                <a:xfrm>
                  <a:off x="4791" y="1464"/>
                  <a:ext cx="255" cy="9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8" name="Oval 112"/>
                <p:cNvSpPr>
                  <a:spLocks noChangeArrowheads="1"/>
                </p:cNvSpPr>
                <p:nvPr/>
              </p:nvSpPr>
              <p:spPr bwMode="auto">
                <a:xfrm>
                  <a:off x="4819" y="1471"/>
                  <a:ext cx="220" cy="9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9" name="Oval 113"/>
                <p:cNvSpPr>
                  <a:spLocks noChangeArrowheads="1"/>
                </p:cNvSpPr>
                <p:nvPr/>
              </p:nvSpPr>
              <p:spPr bwMode="auto">
                <a:xfrm>
                  <a:off x="4861" y="1474"/>
                  <a:ext cx="182" cy="7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70" name="Oval 114"/>
                <p:cNvSpPr>
                  <a:spLocks noChangeArrowheads="1"/>
                </p:cNvSpPr>
                <p:nvPr/>
              </p:nvSpPr>
              <p:spPr bwMode="auto">
                <a:xfrm>
                  <a:off x="4872" y="1487"/>
                  <a:ext cx="132" cy="6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71" name="Freeform 115"/>
                <p:cNvSpPr>
                  <a:spLocks/>
                </p:cNvSpPr>
                <p:nvPr/>
              </p:nvSpPr>
              <p:spPr bwMode="auto">
                <a:xfrm>
                  <a:off x="5004" y="1523"/>
                  <a:ext cx="52" cy="803"/>
                </a:xfrm>
                <a:custGeom>
                  <a:avLst/>
                  <a:gdLst>
                    <a:gd name="T0" fmla="*/ 38 w 52"/>
                    <a:gd name="T1" fmla="*/ 0 h 803"/>
                    <a:gd name="T2" fmla="*/ 0 w 52"/>
                    <a:gd name="T3" fmla="*/ 382 h 803"/>
                    <a:gd name="T4" fmla="*/ 6 w 52"/>
                    <a:gd name="T5" fmla="*/ 481 h 803"/>
                    <a:gd name="T6" fmla="*/ 52 w 52"/>
                    <a:gd name="T7" fmla="*/ 803 h 80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2"/>
                    <a:gd name="T13" fmla="*/ 0 h 803"/>
                    <a:gd name="T14" fmla="*/ 52 w 52"/>
                    <a:gd name="T15" fmla="*/ 803 h 80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2" h="803">
                      <a:moveTo>
                        <a:pt x="38" y="0"/>
                      </a:moveTo>
                      <a:lnTo>
                        <a:pt x="0" y="382"/>
                      </a:lnTo>
                      <a:lnTo>
                        <a:pt x="6" y="481"/>
                      </a:lnTo>
                      <a:lnTo>
                        <a:pt x="52" y="803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</p:grpSp>
          <p:grpSp>
            <p:nvGrpSpPr>
              <p:cNvPr id="24745" name="Group 116"/>
              <p:cNvGrpSpPr>
                <a:grpSpLocks/>
              </p:cNvGrpSpPr>
              <p:nvPr/>
            </p:nvGrpSpPr>
            <p:grpSpPr bwMode="auto">
              <a:xfrm rot="13184529" flipH="1">
                <a:off x="4969" y="1780"/>
                <a:ext cx="253" cy="962"/>
                <a:chOff x="4916" y="1173"/>
                <a:chExt cx="304" cy="1119"/>
              </a:xfrm>
            </p:grpSpPr>
            <p:sp>
              <p:nvSpPr>
                <p:cNvPr id="24760" name="Freeform 117"/>
                <p:cNvSpPr>
                  <a:spLocks/>
                </p:cNvSpPr>
                <p:nvPr/>
              </p:nvSpPr>
              <p:spPr bwMode="auto">
                <a:xfrm>
                  <a:off x="4916" y="1212"/>
                  <a:ext cx="300" cy="1080"/>
                </a:xfrm>
                <a:custGeom>
                  <a:avLst/>
                  <a:gdLst>
                    <a:gd name="T0" fmla="*/ 0 w 300"/>
                    <a:gd name="T1" fmla="*/ 8 h 1080"/>
                    <a:gd name="T2" fmla="*/ 40 w 300"/>
                    <a:gd name="T3" fmla="*/ 460 h 1080"/>
                    <a:gd name="T4" fmla="*/ 36 w 300"/>
                    <a:gd name="T5" fmla="*/ 596 h 1080"/>
                    <a:gd name="T6" fmla="*/ 8 w 300"/>
                    <a:gd name="T7" fmla="*/ 1028 h 1080"/>
                    <a:gd name="T8" fmla="*/ 32 w 300"/>
                    <a:gd name="T9" fmla="*/ 1064 h 1080"/>
                    <a:gd name="T10" fmla="*/ 108 w 300"/>
                    <a:gd name="T11" fmla="*/ 1076 h 1080"/>
                    <a:gd name="T12" fmla="*/ 180 w 300"/>
                    <a:gd name="T13" fmla="*/ 1080 h 1080"/>
                    <a:gd name="T14" fmla="*/ 244 w 300"/>
                    <a:gd name="T15" fmla="*/ 1068 h 1080"/>
                    <a:gd name="T16" fmla="*/ 284 w 300"/>
                    <a:gd name="T17" fmla="*/ 1052 h 1080"/>
                    <a:gd name="T18" fmla="*/ 300 w 300"/>
                    <a:gd name="T19" fmla="*/ 1012 h 1080"/>
                    <a:gd name="T20" fmla="*/ 236 w 300"/>
                    <a:gd name="T21" fmla="*/ 536 h 1080"/>
                    <a:gd name="T22" fmla="*/ 244 w 300"/>
                    <a:gd name="T23" fmla="*/ 412 h 1080"/>
                    <a:gd name="T24" fmla="*/ 284 w 300"/>
                    <a:gd name="T25" fmla="*/ 0 h 1080"/>
                    <a:gd name="T26" fmla="*/ 0 w 300"/>
                    <a:gd name="T27" fmla="*/ 8 h 108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00"/>
                    <a:gd name="T43" fmla="*/ 0 h 1080"/>
                    <a:gd name="T44" fmla="*/ 300 w 300"/>
                    <a:gd name="T45" fmla="*/ 1080 h 108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00" h="1080">
                      <a:moveTo>
                        <a:pt x="0" y="8"/>
                      </a:moveTo>
                      <a:lnTo>
                        <a:pt x="40" y="460"/>
                      </a:lnTo>
                      <a:lnTo>
                        <a:pt x="36" y="596"/>
                      </a:lnTo>
                      <a:lnTo>
                        <a:pt x="8" y="1028"/>
                      </a:lnTo>
                      <a:lnTo>
                        <a:pt x="32" y="1064"/>
                      </a:lnTo>
                      <a:lnTo>
                        <a:pt x="108" y="1076"/>
                      </a:lnTo>
                      <a:lnTo>
                        <a:pt x="180" y="1080"/>
                      </a:lnTo>
                      <a:lnTo>
                        <a:pt x="244" y="1068"/>
                      </a:lnTo>
                      <a:lnTo>
                        <a:pt x="284" y="1052"/>
                      </a:lnTo>
                      <a:lnTo>
                        <a:pt x="300" y="1012"/>
                      </a:lnTo>
                      <a:lnTo>
                        <a:pt x="236" y="536"/>
                      </a:lnTo>
                      <a:lnTo>
                        <a:pt x="244" y="412"/>
                      </a:lnTo>
                      <a:lnTo>
                        <a:pt x="284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99"/>
                    </a:gs>
                    <a:gs pos="100000">
                      <a:srgbClr val="80804D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1" name="Oval 118"/>
                <p:cNvSpPr>
                  <a:spLocks noChangeArrowheads="1"/>
                </p:cNvSpPr>
                <p:nvPr/>
              </p:nvSpPr>
              <p:spPr bwMode="auto">
                <a:xfrm>
                  <a:off x="4918" y="1173"/>
                  <a:ext cx="291" cy="11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2" name="Oval 119"/>
                <p:cNvSpPr>
                  <a:spLocks noChangeArrowheads="1"/>
                </p:cNvSpPr>
                <p:nvPr/>
              </p:nvSpPr>
              <p:spPr bwMode="auto">
                <a:xfrm>
                  <a:off x="4950" y="1181"/>
                  <a:ext cx="251" cy="11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3" name="Oval 120"/>
                <p:cNvSpPr>
                  <a:spLocks noChangeArrowheads="1"/>
                </p:cNvSpPr>
                <p:nvPr/>
              </p:nvSpPr>
              <p:spPr bwMode="auto">
                <a:xfrm>
                  <a:off x="4998" y="1185"/>
                  <a:ext cx="207" cy="8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4" name="Oval 121"/>
                <p:cNvSpPr>
                  <a:spLocks noChangeArrowheads="1"/>
                </p:cNvSpPr>
                <p:nvPr/>
              </p:nvSpPr>
              <p:spPr bwMode="auto">
                <a:xfrm>
                  <a:off x="5010" y="1201"/>
                  <a:ext cx="151" cy="7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65" name="Freeform 122"/>
                <p:cNvSpPr>
                  <a:spLocks/>
                </p:cNvSpPr>
                <p:nvPr/>
              </p:nvSpPr>
              <p:spPr bwMode="auto">
                <a:xfrm>
                  <a:off x="5136" y="1244"/>
                  <a:ext cx="84" cy="968"/>
                </a:xfrm>
                <a:custGeom>
                  <a:avLst/>
                  <a:gdLst>
                    <a:gd name="T0" fmla="*/ 68 w 84"/>
                    <a:gd name="T1" fmla="*/ 0 h 968"/>
                    <a:gd name="T2" fmla="*/ 0 w 84"/>
                    <a:gd name="T3" fmla="*/ 456 h 968"/>
                    <a:gd name="T4" fmla="*/ 0 w 84"/>
                    <a:gd name="T5" fmla="*/ 580 h 968"/>
                    <a:gd name="T6" fmla="*/ 84 w 84"/>
                    <a:gd name="T7" fmla="*/ 968 h 96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4"/>
                    <a:gd name="T13" fmla="*/ 0 h 968"/>
                    <a:gd name="T14" fmla="*/ 84 w 84"/>
                    <a:gd name="T15" fmla="*/ 968 h 96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4" h="968">
                      <a:moveTo>
                        <a:pt x="68" y="0"/>
                      </a:moveTo>
                      <a:lnTo>
                        <a:pt x="0" y="456"/>
                      </a:lnTo>
                      <a:lnTo>
                        <a:pt x="0" y="580"/>
                      </a:lnTo>
                      <a:lnTo>
                        <a:pt x="84" y="96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</p:grpSp>
          <p:grpSp>
            <p:nvGrpSpPr>
              <p:cNvPr id="24746" name="Group 123"/>
              <p:cNvGrpSpPr>
                <a:grpSpLocks/>
              </p:cNvGrpSpPr>
              <p:nvPr/>
            </p:nvGrpSpPr>
            <p:grpSpPr bwMode="auto">
              <a:xfrm rot="-8357433">
                <a:off x="5149" y="1884"/>
                <a:ext cx="267" cy="928"/>
                <a:chOff x="4789" y="1464"/>
                <a:chExt cx="267" cy="928"/>
              </a:xfrm>
            </p:grpSpPr>
            <p:sp>
              <p:nvSpPr>
                <p:cNvPr id="24754" name="Freeform 124"/>
                <p:cNvSpPr>
                  <a:spLocks/>
                </p:cNvSpPr>
                <p:nvPr/>
              </p:nvSpPr>
              <p:spPr bwMode="auto">
                <a:xfrm>
                  <a:off x="4789" y="1496"/>
                  <a:ext cx="263" cy="896"/>
                </a:xfrm>
                <a:custGeom>
                  <a:avLst/>
                  <a:gdLst>
                    <a:gd name="T0" fmla="*/ 0 w 263"/>
                    <a:gd name="T1" fmla="*/ 7 h 896"/>
                    <a:gd name="T2" fmla="*/ 17 w 263"/>
                    <a:gd name="T3" fmla="*/ 379 h 896"/>
                    <a:gd name="T4" fmla="*/ 20 w 263"/>
                    <a:gd name="T5" fmla="*/ 493 h 896"/>
                    <a:gd name="T6" fmla="*/ 7 w 263"/>
                    <a:gd name="T7" fmla="*/ 853 h 896"/>
                    <a:gd name="T8" fmla="*/ 28 w 263"/>
                    <a:gd name="T9" fmla="*/ 883 h 896"/>
                    <a:gd name="T10" fmla="*/ 95 w 263"/>
                    <a:gd name="T11" fmla="*/ 893 h 896"/>
                    <a:gd name="T12" fmla="*/ 158 w 263"/>
                    <a:gd name="T13" fmla="*/ 896 h 896"/>
                    <a:gd name="T14" fmla="*/ 214 w 263"/>
                    <a:gd name="T15" fmla="*/ 886 h 896"/>
                    <a:gd name="T16" fmla="*/ 249 w 263"/>
                    <a:gd name="T17" fmla="*/ 873 h 896"/>
                    <a:gd name="T18" fmla="*/ 263 w 263"/>
                    <a:gd name="T19" fmla="*/ 840 h 896"/>
                    <a:gd name="T20" fmla="*/ 233 w 263"/>
                    <a:gd name="T21" fmla="*/ 463 h 896"/>
                    <a:gd name="T22" fmla="*/ 227 w 263"/>
                    <a:gd name="T23" fmla="*/ 340 h 896"/>
                    <a:gd name="T24" fmla="*/ 249 w 263"/>
                    <a:gd name="T25" fmla="*/ 0 h 896"/>
                    <a:gd name="T26" fmla="*/ 0 w 263"/>
                    <a:gd name="T27" fmla="*/ 7 h 89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263"/>
                    <a:gd name="T43" fmla="*/ 0 h 896"/>
                    <a:gd name="T44" fmla="*/ 263 w 263"/>
                    <a:gd name="T45" fmla="*/ 896 h 89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263" h="896">
                      <a:moveTo>
                        <a:pt x="0" y="7"/>
                      </a:moveTo>
                      <a:lnTo>
                        <a:pt x="17" y="379"/>
                      </a:lnTo>
                      <a:lnTo>
                        <a:pt x="20" y="493"/>
                      </a:lnTo>
                      <a:lnTo>
                        <a:pt x="7" y="853"/>
                      </a:lnTo>
                      <a:lnTo>
                        <a:pt x="28" y="883"/>
                      </a:lnTo>
                      <a:lnTo>
                        <a:pt x="95" y="893"/>
                      </a:lnTo>
                      <a:lnTo>
                        <a:pt x="158" y="896"/>
                      </a:lnTo>
                      <a:lnTo>
                        <a:pt x="214" y="886"/>
                      </a:lnTo>
                      <a:lnTo>
                        <a:pt x="249" y="873"/>
                      </a:lnTo>
                      <a:lnTo>
                        <a:pt x="263" y="840"/>
                      </a:lnTo>
                      <a:lnTo>
                        <a:pt x="233" y="463"/>
                      </a:lnTo>
                      <a:lnTo>
                        <a:pt x="227" y="340"/>
                      </a:lnTo>
                      <a:lnTo>
                        <a:pt x="249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99"/>
                    </a:gs>
                    <a:gs pos="100000">
                      <a:srgbClr val="80804D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5" name="Oval 125"/>
                <p:cNvSpPr>
                  <a:spLocks noChangeArrowheads="1"/>
                </p:cNvSpPr>
                <p:nvPr/>
              </p:nvSpPr>
              <p:spPr bwMode="auto">
                <a:xfrm>
                  <a:off x="4791" y="1464"/>
                  <a:ext cx="255" cy="9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6" name="Oval 126"/>
                <p:cNvSpPr>
                  <a:spLocks noChangeArrowheads="1"/>
                </p:cNvSpPr>
                <p:nvPr/>
              </p:nvSpPr>
              <p:spPr bwMode="auto">
                <a:xfrm>
                  <a:off x="4819" y="1471"/>
                  <a:ext cx="220" cy="9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7" name="Oval 127"/>
                <p:cNvSpPr>
                  <a:spLocks noChangeArrowheads="1"/>
                </p:cNvSpPr>
                <p:nvPr/>
              </p:nvSpPr>
              <p:spPr bwMode="auto">
                <a:xfrm>
                  <a:off x="4861" y="1474"/>
                  <a:ext cx="182" cy="7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8" name="Oval 128"/>
                <p:cNvSpPr>
                  <a:spLocks noChangeArrowheads="1"/>
                </p:cNvSpPr>
                <p:nvPr/>
              </p:nvSpPr>
              <p:spPr bwMode="auto">
                <a:xfrm>
                  <a:off x="4872" y="1487"/>
                  <a:ext cx="132" cy="6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9" name="Freeform 129"/>
                <p:cNvSpPr>
                  <a:spLocks/>
                </p:cNvSpPr>
                <p:nvPr/>
              </p:nvSpPr>
              <p:spPr bwMode="auto">
                <a:xfrm>
                  <a:off x="5004" y="1523"/>
                  <a:ext cx="52" cy="803"/>
                </a:xfrm>
                <a:custGeom>
                  <a:avLst/>
                  <a:gdLst>
                    <a:gd name="T0" fmla="*/ 38 w 52"/>
                    <a:gd name="T1" fmla="*/ 0 h 803"/>
                    <a:gd name="T2" fmla="*/ 0 w 52"/>
                    <a:gd name="T3" fmla="*/ 382 h 803"/>
                    <a:gd name="T4" fmla="*/ 6 w 52"/>
                    <a:gd name="T5" fmla="*/ 481 h 803"/>
                    <a:gd name="T6" fmla="*/ 52 w 52"/>
                    <a:gd name="T7" fmla="*/ 803 h 80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2"/>
                    <a:gd name="T13" fmla="*/ 0 h 803"/>
                    <a:gd name="T14" fmla="*/ 52 w 52"/>
                    <a:gd name="T15" fmla="*/ 803 h 80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2" h="803">
                      <a:moveTo>
                        <a:pt x="38" y="0"/>
                      </a:moveTo>
                      <a:lnTo>
                        <a:pt x="0" y="382"/>
                      </a:lnTo>
                      <a:lnTo>
                        <a:pt x="6" y="481"/>
                      </a:lnTo>
                      <a:lnTo>
                        <a:pt x="52" y="803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</p:grpSp>
          <p:grpSp>
            <p:nvGrpSpPr>
              <p:cNvPr id="24747" name="Group 130"/>
              <p:cNvGrpSpPr>
                <a:grpSpLocks/>
              </p:cNvGrpSpPr>
              <p:nvPr/>
            </p:nvGrpSpPr>
            <p:grpSpPr bwMode="auto">
              <a:xfrm rot="13184529" flipH="1">
                <a:off x="5073" y="1697"/>
                <a:ext cx="253" cy="962"/>
                <a:chOff x="4916" y="1173"/>
                <a:chExt cx="304" cy="1119"/>
              </a:xfrm>
            </p:grpSpPr>
            <p:sp>
              <p:nvSpPr>
                <p:cNvPr id="24748" name="Freeform 131"/>
                <p:cNvSpPr>
                  <a:spLocks/>
                </p:cNvSpPr>
                <p:nvPr/>
              </p:nvSpPr>
              <p:spPr bwMode="auto">
                <a:xfrm>
                  <a:off x="4916" y="1212"/>
                  <a:ext cx="300" cy="1080"/>
                </a:xfrm>
                <a:custGeom>
                  <a:avLst/>
                  <a:gdLst>
                    <a:gd name="T0" fmla="*/ 0 w 300"/>
                    <a:gd name="T1" fmla="*/ 8 h 1080"/>
                    <a:gd name="T2" fmla="*/ 40 w 300"/>
                    <a:gd name="T3" fmla="*/ 460 h 1080"/>
                    <a:gd name="T4" fmla="*/ 36 w 300"/>
                    <a:gd name="T5" fmla="*/ 596 h 1080"/>
                    <a:gd name="T6" fmla="*/ 8 w 300"/>
                    <a:gd name="T7" fmla="*/ 1028 h 1080"/>
                    <a:gd name="T8" fmla="*/ 32 w 300"/>
                    <a:gd name="T9" fmla="*/ 1064 h 1080"/>
                    <a:gd name="T10" fmla="*/ 108 w 300"/>
                    <a:gd name="T11" fmla="*/ 1076 h 1080"/>
                    <a:gd name="T12" fmla="*/ 180 w 300"/>
                    <a:gd name="T13" fmla="*/ 1080 h 1080"/>
                    <a:gd name="T14" fmla="*/ 244 w 300"/>
                    <a:gd name="T15" fmla="*/ 1068 h 1080"/>
                    <a:gd name="T16" fmla="*/ 284 w 300"/>
                    <a:gd name="T17" fmla="*/ 1052 h 1080"/>
                    <a:gd name="T18" fmla="*/ 300 w 300"/>
                    <a:gd name="T19" fmla="*/ 1012 h 1080"/>
                    <a:gd name="T20" fmla="*/ 236 w 300"/>
                    <a:gd name="T21" fmla="*/ 536 h 1080"/>
                    <a:gd name="T22" fmla="*/ 244 w 300"/>
                    <a:gd name="T23" fmla="*/ 412 h 1080"/>
                    <a:gd name="T24" fmla="*/ 284 w 300"/>
                    <a:gd name="T25" fmla="*/ 0 h 1080"/>
                    <a:gd name="T26" fmla="*/ 0 w 300"/>
                    <a:gd name="T27" fmla="*/ 8 h 1080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300"/>
                    <a:gd name="T43" fmla="*/ 0 h 1080"/>
                    <a:gd name="T44" fmla="*/ 300 w 300"/>
                    <a:gd name="T45" fmla="*/ 1080 h 1080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300" h="1080">
                      <a:moveTo>
                        <a:pt x="0" y="8"/>
                      </a:moveTo>
                      <a:lnTo>
                        <a:pt x="40" y="460"/>
                      </a:lnTo>
                      <a:lnTo>
                        <a:pt x="36" y="596"/>
                      </a:lnTo>
                      <a:lnTo>
                        <a:pt x="8" y="1028"/>
                      </a:lnTo>
                      <a:lnTo>
                        <a:pt x="32" y="1064"/>
                      </a:lnTo>
                      <a:lnTo>
                        <a:pt x="108" y="1076"/>
                      </a:lnTo>
                      <a:lnTo>
                        <a:pt x="180" y="1080"/>
                      </a:lnTo>
                      <a:lnTo>
                        <a:pt x="244" y="1068"/>
                      </a:lnTo>
                      <a:lnTo>
                        <a:pt x="284" y="1052"/>
                      </a:lnTo>
                      <a:lnTo>
                        <a:pt x="300" y="1012"/>
                      </a:lnTo>
                      <a:lnTo>
                        <a:pt x="236" y="536"/>
                      </a:lnTo>
                      <a:lnTo>
                        <a:pt x="244" y="412"/>
                      </a:lnTo>
                      <a:lnTo>
                        <a:pt x="284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FFFF99"/>
                    </a:gs>
                    <a:gs pos="100000">
                      <a:srgbClr val="80804D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49" name="Oval 132"/>
                <p:cNvSpPr>
                  <a:spLocks noChangeArrowheads="1"/>
                </p:cNvSpPr>
                <p:nvPr/>
              </p:nvSpPr>
              <p:spPr bwMode="auto">
                <a:xfrm>
                  <a:off x="4918" y="1173"/>
                  <a:ext cx="291" cy="11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0" name="Oval 133"/>
                <p:cNvSpPr>
                  <a:spLocks noChangeArrowheads="1"/>
                </p:cNvSpPr>
                <p:nvPr/>
              </p:nvSpPr>
              <p:spPr bwMode="auto">
                <a:xfrm>
                  <a:off x="4950" y="1181"/>
                  <a:ext cx="251" cy="11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1" name="Oval 134"/>
                <p:cNvSpPr>
                  <a:spLocks noChangeArrowheads="1"/>
                </p:cNvSpPr>
                <p:nvPr/>
              </p:nvSpPr>
              <p:spPr bwMode="auto">
                <a:xfrm>
                  <a:off x="4998" y="1185"/>
                  <a:ext cx="207" cy="8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2" name="Oval 135"/>
                <p:cNvSpPr>
                  <a:spLocks noChangeArrowheads="1"/>
                </p:cNvSpPr>
                <p:nvPr/>
              </p:nvSpPr>
              <p:spPr bwMode="auto">
                <a:xfrm>
                  <a:off x="5010" y="1201"/>
                  <a:ext cx="151" cy="7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66663D"/>
                    </a:gs>
                    <a:gs pos="100000">
                      <a:srgbClr val="FFFF99"/>
                    </a:gs>
                  </a:gsLst>
                  <a:lin ang="0" scaled="1"/>
                </a:gra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  <p:sp>
              <p:nvSpPr>
                <p:cNvPr id="24753" name="Freeform 136"/>
                <p:cNvSpPr>
                  <a:spLocks/>
                </p:cNvSpPr>
                <p:nvPr/>
              </p:nvSpPr>
              <p:spPr bwMode="auto">
                <a:xfrm>
                  <a:off x="5136" y="1244"/>
                  <a:ext cx="84" cy="968"/>
                </a:xfrm>
                <a:custGeom>
                  <a:avLst/>
                  <a:gdLst>
                    <a:gd name="T0" fmla="*/ 68 w 84"/>
                    <a:gd name="T1" fmla="*/ 0 h 968"/>
                    <a:gd name="T2" fmla="*/ 0 w 84"/>
                    <a:gd name="T3" fmla="*/ 456 h 968"/>
                    <a:gd name="T4" fmla="*/ 0 w 84"/>
                    <a:gd name="T5" fmla="*/ 580 h 968"/>
                    <a:gd name="T6" fmla="*/ 84 w 84"/>
                    <a:gd name="T7" fmla="*/ 968 h 96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84"/>
                    <a:gd name="T13" fmla="*/ 0 h 968"/>
                    <a:gd name="T14" fmla="*/ 84 w 84"/>
                    <a:gd name="T15" fmla="*/ 968 h 96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84" h="968">
                      <a:moveTo>
                        <a:pt x="68" y="0"/>
                      </a:moveTo>
                      <a:lnTo>
                        <a:pt x="0" y="456"/>
                      </a:lnTo>
                      <a:lnTo>
                        <a:pt x="0" y="580"/>
                      </a:lnTo>
                      <a:lnTo>
                        <a:pt x="84" y="968"/>
                      </a:ln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>
                    <a:latin typeface="Corbel" pitchFamily="34" charset="0"/>
                  </a:endParaRPr>
                </a:p>
              </p:txBody>
            </p:sp>
          </p:grpSp>
        </p:grpSp>
        <p:grpSp>
          <p:nvGrpSpPr>
            <p:cNvPr id="24589" name="Group 139"/>
            <p:cNvGrpSpPr>
              <a:grpSpLocks/>
            </p:cNvGrpSpPr>
            <p:nvPr/>
          </p:nvGrpSpPr>
          <p:grpSpPr bwMode="auto">
            <a:xfrm flipH="1">
              <a:off x="2064" y="3112"/>
              <a:ext cx="514" cy="844"/>
              <a:chOff x="2517" y="2025"/>
              <a:chExt cx="256" cy="578"/>
            </a:xfrm>
          </p:grpSpPr>
          <p:sp>
            <p:nvSpPr>
              <p:cNvPr id="24726" name="Freeform 140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7" name="Freeform 141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8" name="Freeform 142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9" name="Freeform 143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0" name="Freeform 144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1" name="Freeform 145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2" name="Freeform 146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3" name="Freeform 147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4" name="Freeform 148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5" name="Freeform 149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6" name="Freeform 150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7" name="Freeform 151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8" name="Freeform 152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39" name="Freeform 153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40" name="Freeform 154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41" name="Freeform 155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42" name="Freeform 156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0" name="Group 157"/>
            <p:cNvGrpSpPr>
              <a:grpSpLocks/>
            </p:cNvGrpSpPr>
            <p:nvPr/>
          </p:nvGrpSpPr>
          <p:grpSpPr bwMode="auto">
            <a:xfrm flipH="1">
              <a:off x="1680" y="3160"/>
              <a:ext cx="514" cy="844"/>
              <a:chOff x="2517" y="2025"/>
              <a:chExt cx="256" cy="578"/>
            </a:xfrm>
          </p:grpSpPr>
          <p:sp>
            <p:nvSpPr>
              <p:cNvPr id="24709" name="Freeform 158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0" name="Freeform 159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1" name="Freeform 160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2" name="Freeform 161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3" name="Freeform 162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4" name="Freeform 163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5" name="Freeform 164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6" name="Freeform 165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7" name="Freeform 166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8" name="Freeform 167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19" name="Freeform 168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0" name="Freeform 169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1" name="Freeform 170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2" name="Freeform 171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3" name="Freeform 172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4" name="Freeform 173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25" name="Freeform 174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1" name="Group 175"/>
            <p:cNvGrpSpPr>
              <a:grpSpLocks/>
            </p:cNvGrpSpPr>
            <p:nvPr/>
          </p:nvGrpSpPr>
          <p:grpSpPr bwMode="auto">
            <a:xfrm flipH="1">
              <a:off x="2544" y="3112"/>
              <a:ext cx="514" cy="844"/>
              <a:chOff x="2517" y="2025"/>
              <a:chExt cx="256" cy="578"/>
            </a:xfrm>
          </p:grpSpPr>
          <p:sp>
            <p:nvSpPr>
              <p:cNvPr id="24692" name="Freeform 176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3" name="Freeform 177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4" name="Freeform 178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5" name="Freeform 179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6" name="Freeform 180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7" name="Freeform 181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8" name="Freeform 182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9" name="Freeform 183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0" name="Freeform 184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1" name="Freeform 185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2" name="Freeform 186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3" name="Freeform 187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4" name="Freeform 188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5" name="Freeform 189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6" name="Freeform 190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7" name="Freeform 191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708" name="Freeform 192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2" name="Group 193"/>
            <p:cNvGrpSpPr>
              <a:grpSpLocks/>
            </p:cNvGrpSpPr>
            <p:nvPr/>
          </p:nvGrpSpPr>
          <p:grpSpPr bwMode="auto">
            <a:xfrm flipH="1">
              <a:off x="2880" y="3160"/>
              <a:ext cx="514" cy="844"/>
              <a:chOff x="2517" y="2025"/>
              <a:chExt cx="256" cy="578"/>
            </a:xfrm>
          </p:grpSpPr>
          <p:sp>
            <p:nvSpPr>
              <p:cNvPr id="24675" name="Freeform 194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6" name="Freeform 195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7" name="Freeform 196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8" name="Freeform 197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9" name="Freeform 198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0" name="Freeform 199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1" name="Freeform 200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2" name="Freeform 201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3" name="Freeform 202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4" name="Freeform 203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5" name="Freeform 204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6" name="Freeform 205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7" name="Freeform 206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8" name="Freeform 207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89" name="Freeform 208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0" name="Freeform 209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91" name="Freeform 210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3" name="Group 212"/>
            <p:cNvGrpSpPr>
              <a:grpSpLocks/>
            </p:cNvGrpSpPr>
            <p:nvPr/>
          </p:nvGrpSpPr>
          <p:grpSpPr bwMode="auto">
            <a:xfrm>
              <a:off x="2496" y="3408"/>
              <a:ext cx="163" cy="552"/>
              <a:chOff x="4916" y="1173"/>
              <a:chExt cx="304" cy="1119"/>
            </a:xfrm>
          </p:grpSpPr>
          <p:sp>
            <p:nvSpPr>
              <p:cNvPr id="24669" name="Freeform 213"/>
              <p:cNvSpPr>
                <a:spLocks/>
              </p:cNvSpPr>
              <p:nvPr/>
            </p:nvSpPr>
            <p:spPr bwMode="auto">
              <a:xfrm>
                <a:off x="4916" y="1212"/>
                <a:ext cx="300" cy="1080"/>
              </a:xfrm>
              <a:custGeom>
                <a:avLst/>
                <a:gdLst>
                  <a:gd name="T0" fmla="*/ 0 w 300"/>
                  <a:gd name="T1" fmla="*/ 8 h 1080"/>
                  <a:gd name="T2" fmla="*/ 40 w 300"/>
                  <a:gd name="T3" fmla="*/ 460 h 1080"/>
                  <a:gd name="T4" fmla="*/ 36 w 300"/>
                  <a:gd name="T5" fmla="*/ 596 h 1080"/>
                  <a:gd name="T6" fmla="*/ 8 w 300"/>
                  <a:gd name="T7" fmla="*/ 1028 h 1080"/>
                  <a:gd name="T8" fmla="*/ 32 w 300"/>
                  <a:gd name="T9" fmla="*/ 1064 h 1080"/>
                  <a:gd name="T10" fmla="*/ 108 w 300"/>
                  <a:gd name="T11" fmla="*/ 1076 h 1080"/>
                  <a:gd name="T12" fmla="*/ 180 w 300"/>
                  <a:gd name="T13" fmla="*/ 1080 h 1080"/>
                  <a:gd name="T14" fmla="*/ 244 w 300"/>
                  <a:gd name="T15" fmla="*/ 1068 h 1080"/>
                  <a:gd name="T16" fmla="*/ 284 w 300"/>
                  <a:gd name="T17" fmla="*/ 1052 h 1080"/>
                  <a:gd name="T18" fmla="*/ 300 w 300"/>
                  <a:gd name="T19" fmla="*/ 1012 h 1080"/>
                  <a:gd name="T20" fmla="*/ 236 w 300"/>
                  <a:gd name="T21" fmla="*/ 536 h 1080"/>
                  <a:gd name="T22" fmla="*/ 244 w 300"/>
                  <a:gd name="T23" fmla="*/ 412 h 1080"/>
                  <a:gd name="T24" fmla="*/ 284 w 300"/>
                  <a:gd name="T25" fmla="*/ 0 h 1080"/>
                  <a:gd name="T26" fmla="*/ 0 w 300"/>
                  <a:gd name="T27" fmla="*/ 8 h 108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00"/>
                  <a:gd name="T43" fmla="*/ 0 h 1080"/>
                  <a:gd name="T44" fmla="*/ 300 w 300"/>
                  <a:gd name="T45" fmla="*/ 1080 h 108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00" h="1080">
                    <a:moveTo>
                      <a:pt x="0" y="8"/>
                    </a:moveTo>
                    <a:lnTo>
                      <a:pt x="40" y="460"/>
                    </a:lnTo>
                    <a:lnTo>
                      <a:pt x="36" y="596"/>
                    </a:lnTo>
                    <a:lnTo>
                      <a:pt x="8" y="1028"/>
                    </a:lnTo>
                    <a:lnTo>
                      <a:pt x="32" y="1064"/>
                    </a:lnTo>
                    <a:lnTo>
                      <a:pt x="108" y="1076"/>
                    </a:lnTo>
                    <a:lnTo>
                      <a:pt x="180" y="1080"/>
                    </a:lnTo>
                    <a:lnTo>
                      <a:pt x="244" y="1068"/>
                    </a:lnTo>
                    <a:lnTo>
                      <a:pt x="284" y="1052"/>
                    </a:lnTo>
                    <a:lnTo>
                      <a:pt x="300" y="1012"/>
                    </a:lnTo>
                    <a:lnTo>
                      <a:pt x="236" y="536"/>
                    </a:lnTo>
                    <a:lnTo>
                      <a:pt x="244" y="412"/>
                    </a:lnTo>
                    <a:lnTo>
                      <a:pt x="284" y="0"/>
                    </a:lnTo>
                    <a:lnTo>
                      <a:pt x="0" y="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99"/>
                  </a:gs>
                  <a:gs pos="100000">
                    <a:srgbClr val="80804D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0" name="Oval 214"/>
              <p:cNvSpPr>
                <a:spLocks noChangeArrowheads="1"/>
              </p:cNvSpPr>
              <p:nvPr/>
            </p:nvSpPr>
            <p:spPr bwMode="auto">
              <a:xfrm>
                <a:off x="4918" y="1173"/>
                <a:ext cx="291" cy="118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1" name="Oval 215"/>
              <p:cNvSpPr>
                <a:spLocks noChangeArrowheads="1"/>
              </p:cNvSpPr>
              <p:nvPr/>
            </p:nvSpPr>
            <p:spPr bwMode="auto">
              <a:xfrm>
                <a:off x="4950" y="1181"/>
                <a:ext cx="251" cy="114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2" name="Oval 216"/>
              <p:cNvSpPr>
                <a:spLocks noChangeArrowheads="1"/>
              </p:cNvSpPr>
              <p:nvPr/>
            </p:nvSpPr>
            <p:spPr bwMode="auto">
              <a:xfrm>
                <a:off x="4998" y="1185"/>
                <a:ext cx="207" cy="86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3" name="Oval 217"/>
              <p:cNvSpPr>
                <a:spLocks noChangeArrowheads="1"/>
              </p:cNvSpPr>
              <p:nvPr/>
            </p:nvSpPr>
            <p:spPr bwMode="auto">
              <a:xfrm>
                <a:off x="5010" y="1201"/>
                <a:ext cx="151" cy="74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74" name="Freeform 218"/>
              <p:cNvSpPr>
                <a:spLocks/>
              </p:cNvSpPr>
              <p:nvPr/>
            </p:nvSpPr>
            <p:spPr bwMode="auto">
              <a:xfrm>
                <a:off x="5136" y="1244"/>
                <a:ext cx="84" cy="968"/>
              </a:xfrm>
              <a:custGeom>
                <a:avLst/>
                <a:gdLst>
                  <a:gd name="T0" fmla="*/ 68 w 84"/>
                  <a:gd name="T1" fmla="*/ 0 h 968"/>
                  <a:gd name="T2" fmla="*/ 0 w 84"/>
                  <a:gd name="T3" fmla="*/ 456 h 968"/>
                  <a:gd name="T4" fmla="*/ 0 w 84"/>
                  <a:gd name="T5" fmla="*/ 580 h 968"/>
                  <a:gd name="T6" fmla="*/ 84 w 84"/>
                  <a:gd name="T7" fmla="*/ 968 h 9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4"/>
                  <a:gd name="T13" fmla="*/ 0 h 968"/>
                  <a:gd name="T14" fmla="*/ 84 w 84"/>
                  <a:gd name="T15" fmla="*/ 968 h 9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4" h="968">
                    <a:moveTo>
                      <a:pt x="68" y="0"/>
                    </a:moveTo>
                    <a:lnTo>
                      <a:pt x="0" y="456"/>
                    </a:lnTo>
                    <a:lnTo>
                      <a:pt x="0" y="580"/>
                    </a:lnTo>
                    <a:lnTo>
                      <a:pt x="84" y="96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4" name="Group 219"/>
            <p:cNvGrpSpPr>
              <a:grpSpLocks/>
            </p:cNvGrpSpPr>
            <p:nvPr/>
          </p:nvGrpSpPr>
          <p:grpSpPr bwMode="auto">
            <a:xfrm>
              <a:off x="2400" y="3312"/>
              <a:ext cx="164" cy="552"/>
              <a:chOff x="4789" y="1464"/>
              <a:chExt cx="267" cy="928"/>
            </a:xfrm>
          </p:grpSpPr>
          <p:sp>
            <p:nvSpPr>
              <p:cNvPr id="24663" name="Freeform 220"/>
              <p:cNvSpPr>
                <a:spLocks/>
              </p:cNvSpPr>
              <p:nvPr/>
            </p:nvSpPr>
            <p:spPr bwMode="auto">
              <a:xfrm>
                <a:off x="4789" y="1496"/>
                <a:ext cx="263" cy="896"/>
              </a:xfrm>
              <a:custGeom>
                <a:avLst/>
                <a:gdLst>
                  <a:gd name="T0" fmla="*/ 0 w 263"/>
                  <a:gd name="T1" fmla="*/ 7 h 896"/>
                  <a:gd name="T2" fmla="*/ 17 w 263"/>
                  <a:gd name="T3" fmla="*/ 379 h 896"/>
                  <a:gd name="T4" fmla="*/ 20 w 263"/>
                  <a:gd name="T5" fmla="*/ 493 h 896"/>
                  <a:gd name="T6" fmla="*/ 7 w 263"/>
                  <a:gd name="T7" fmla="*/ 853 h 896"/>
                  <a:gd name="T8" fmla="*/ 28 w 263"/>
                  <a:gd name="T9" fmla="*/ 883 h 896"/>
                  <a:gd name="T10" fmla="*/ 95 w 263"/>
                  <a:gd name="T11" fmla="*/ 893 h 896"/>
                  <a:gd name="T12" fmla="*/ 158 w 263"/>
                  <a:gd name="T13" fmla="*/ 896 h 896"/>
                  <a:gd name="T14" fmla="*/ 214 w 263"/>
                  <a:gd name="T15" fmla="*/ 886 h 896"/>
                  <a:gd name="T16" fmla="*/ 249 w 263"/>
                  <a:gd name="T17" fmla="*/ 873 h 896"/>
                  <a:gd name="T18" fmla="*/ 263 w 263"/>
                  <a:gd name="T19" fmla="*/ 840 h 896"/>
                  <a:gd name="T20" fmla="*/ 233 w 263"/>
                  <a:gd name="T21" fmla="*/ 463 h 896"/>
                  <a:gd name="T22" fmla="*/ 227 w 263"/>
                  <a:gd name="T23" fmla="*/ 340 h 896"/>
                  <a:gd name="T24" fmla="*/ 249 w 263"/>
                  <a:gd name="T25" fmla="*/ 0 h 896"/>
                  <a:gd name="T26" fmla="*/ 0 w 263"/>
                  <a:gd name="T27" fmla="*/ 7 h 89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63"/>
                  <a:gd name="T43" fmla="*/ 0 h 896"/>
                  <a:gd name="T44" fmla="*/ 263 w 263"/>
                  <a:gd name="T45" fmla="*/ 896 h 89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63" h="896">
                    <a:moveTo>
                      <a:pt x="0" y="7"/>
                    </a:moveTo>
                    <a:lnTo>
                      <a:pt x="17" y="379"/>
                    </a:lnTo>
                    <a:lnTo>
                      <a:pt x="20" y="493"/>
                    </a:lnTo>
                    <a:lnTo>
                      <a:pt x="7" y="853"/>
                    </a:lnTo>
                    <a:lnTo>
                      <a:pt x="28" y="883"/>
                    </a:lnTo>
                    <a:lnTo>
                      <a:pt x="95" y="893"/>
                    </a:lnTo>
                    <a:lnTo>
                      <a:pt x="158" y="896"/>
                    </a:lnTo>
                    <a:lnTo>
                      <a:pt x="214" y="886"/>
                    </a:lnTo>
                    <a:lnTo>
                      <a:pt x="249" y="873"/>
                    </a:lnTo>
                    <a:lnTo>
                      <a:pt x="263" y="840"/>
                    </a:lnTo>
                    <a:lnTo>
                      <a:pt x="233" y="463"/>
                    </a:lnTo>
                    <a:lnTo>
                      <a:pt x="227" y="340"/>
                    </a:lnTo>
                    <a:lnTo>
                      <a:pt x="249" y="0"/>
                    </a:lnTo>
                    <a:lnTo>
                      <a:pt x="0" y="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99"/>
                  </a:gs>
                  <a:gs pos="100000">
                    <a:srgbClr val="80804D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4" name="Oval 221"/>
              <p:cNvSpPr>
                <a:spLocks noChangeArrowheads="1"/>
              </p:cNvSpPr>
              <p:nvPr/>
            </p:nvSpPr>
            <p:spPr bwMode="auto">
              <a:xfrm>
                <a:off x="4791" y="1464"/>
                <a:ext cx="255" cy="98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5" name="Oval 222"/>
              <p:cNvSpPr>
                <a:spLocks noChangeArrowheads="1"/>
              </p:cNvSpPr>
              <p:nvPr/>
            </p:nvSpPr>
            <p:spPr bwMode="auto">
              <a:xfrm>
                <a:off x="4819" y="1471"/>
                <a:ext cx="220" cy="94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6" name="Oval 223"/>
              <p:cNvSpPr>
                <a:spLocks noChangeArrowheads="1"/>
              </p:cNvSpPr>
              <p:nvPr/>
            </p:nvSpPr>
            <p:spPr bwMode="auto">
              <a:xfrm>
                <a:off x="4861" y="1474"/>
                <a:ext cx="182" cy="71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7" name="Oval 224"/>
              <p:cNvSpPr>
                <a:spLocks noChangeArrowheads="1"/>
              </p:cNvSpPr>
              <p:nvPr/>
            </p:nvSpPr>
            <p:spPr bwMode="auto">
              <a:xfrm>
                <a:off x="4872" y="1487"/>
                <a:ext cx="132" cy="62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8" name="Freeform 225"/>
              <p:cNvSpPr>
                <a:spLocks/>
              </p:cNvSpPr>
              <p:nvPr/>
            </p:nvSpPr>
            <p:spPr bwMode="auto">
              <a:xfrm>
                <a:off x="5004" y="1523"/>
                <a:ext cx="52" cy="803"/>
              </a:xfrm>
              <a:custGeom>
                <a:avLst/>
                <a:gdLst>
                  <a:gd name="T0" fmla="*/ 38 w 52"/>
                  <a:gd name="T1" fmla="*/ 0 h 803"/>
                  <a:gd name="T2" fmla="*/ 0 w 52"/>
                  <a:gd name="T3" fmla="*/ 382 h 803"/>
                  <a:gd name="T4" fmla="*/ 6 w 52"/>
                  <a:gd name="T5" fmla="*/ 481 h 803"/>
                  <a:gd name="T6" fmla="*/ 52 w 52"/>
                  <a:gd name="T7" fmla="*/ 803 h 80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803"/>
                  <a:gd name="T14" fmla="*/ 52 w 52"/>
                  <a:gd name="T15" fmla="*/ 803 h 80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803">
                    <a:moveTo>
                      <a:pt x="38" y="0"/>
                    </a:moveTo>
                    <a:lnTo>
                      <a:pt x="0" y="382"/>
                    </a:lnTo>
                    <a:lnTo>
                      <a:pt x="6" y="481"/>
                    </a:lnTo>
                    <a:lnTo>
                      <a:pt x="52" y="803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5" name="Group 226"/>
            <p:cNvGrpSpPr>
              <a:grpSpLocks/>
            </p:cNvGrpSpPr>
            <p:nvPr/>
          </p:nvGrpSpPr>
          <p:grpSpPr bwMode="auto">
            <a:xfrm rot="13184529" flipH="1">
              <a:off x="3312" y="3408"/>
              <a:ext cx="155" cy="572"/>
              <a:chOff x="4916" y="1173"/>
              <a:chExt cx="304" cy="1119"/>
            </a:xfrm>
          </p:grpSpPr>
          <p:sp>
            <p:nvSpPr>
              <p:cNvPr id="24657" name="Freeform 227"/>
              <p:cNvSpPr>
                <a:spLocks/>
              </p:cNvSpPr>
              <p:nvPr/>
            </p:nvSpPr>
            <p:spPr bwMode="auto">
              <a:xfrm>
                <a:off x="4916" y="1212"/>
                <a:ext cx="300" cy="1080"/>
              </a:xfrm>
              <a:custGeom>
                <a:avLst/>
                <a:gdLst>
                  <a:gd name="T0" fmla="*/ 0 w 300"/>
                  <a:gd name="T1" fmla="*/ 8 h 1080"/>
                  <a:gd name="T2" fmla="*/ 40 w 300"/>
                  <a:gd name="T3" fmla="*/ 460 h 1080"/>
                  <a:gd name="T4" fmla="*/ 36 w 300"/>
                  <a:gd name="T5" fmla="*/ 596 h 1080"/>
                  <a:gd name="T6" fmla="*/ 8 w 300"/>
                  <a:gd name="T7" fmla="*/ 1028 h 1080"/>
                  <a:gd name="T8" fmla="*/ 32 w 300"/>
                  <a:gd name="T9" fmla="*/ 1064 h 1080"/>
                  <a:gd name="T10" fmla="*/ 108 w 300"/>
                  <a:gd name="T11" fmla="*/ 1076 h 1080"/>
                  <a:gd name="T12" fmla="*/ 180 w 300"/>
                  <a:gd name="T13" fmla="*/ 1080 h 1080"/>
                  <a:gd name="T14" fmla="*/ 244 w 300"/>
                  <a:gd name="T15" fmla="*/ 1068 h 1080"/>
                  <a:gd name="T16" fmla="*/ 284 w 300"/>
                  <a:gd name="T17" fmla="*/ 1052 h 1080"/>
                  <a:gd name="T18" fmla="*/ 300 w 300"/>
                  <a:gd name="T19" fmla="*/ 1012 h 1080"/>
                  <a:gd name="T20" fmla="*/ 236 w 300"/>
                  <a:gd name="T21" fmla="*/ 536 h 1080"/>
                  <a:gd name="T22" fmla="*/ 244 w 300"/>
                  <a:gd name="T23" fmla="*/ 412 h 1080"/>
                  <a:gd name="T24" fmla="*/ 284 w 300"/>
                  <a:gd name="T25" fmla="*/ 0 h 1080"/>
                  <a:gd name="T26" fmla="*/ 0 w 300"/>
                  <a:gd name="T27" fmla="*/ 8 h 108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00"/>
                  <a:gd name="T43" fmla="*/ 0 h 1080"/>
                  <a:gd name="T44" fmla="*/ 300 w 300"/>
                  <a:gd name="T45" fmla="*/ 1080 h 108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00" h="1080">
                    <a:moveTo>
                      <a:pt x="0" y="8"/>
                    </a:moveTo>
                    <a:lnTo>
                      <a:pt x="40" y="460"/>
                    </a:lnTo>
                    <a:lnTo>
                      <a:pt x="36" y="596"/>
                    </a:lnTo>
                    <a:lnTo>
                      <a:pt x="8" y="1028"/>
                    </a:lnTo>
                    <a:lnTo>
                      <a:pt x="32" y="1064"/>
                    </a:lnTo>
                    <a:lnTo>
                      <a:pt x="108" y="1076"/>
                    </a:lnTo>
                    <a:lnTo>
                      <a:pt x="180" y="1080"/>
                    </a:lnTo>
                    <a:lnTo>
                      <a:pt x="244" y="1068"/>
                    </a:lnTo>
                    <a:lnTo>
                      <a:pt x="284" y="1052"/>
                    </a:lnTo>
                    <a:lnTo>
                      <a:pt x="300" y="1012"/>
                    </a:lnTo>
                    <a:lnTo>
                      <a:pt x="236" y="536"/>
                    </a:lnTo>
                    <a:lnTo>
                      <a:pt x="244" y="412"/>
                    </a:lnTo>
                    <a:lnTo>
                      <a:pt x="284" y="0"/>
                    </a:lnTo>
                    <a:lnTo>
                      <a:pt x="0" y="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99"/>
                  </a:gs>
                  <a:gs pos="100000">
                    <a:srgbClr val="80804D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8" name="Oval 228"/>
              <p:cNvSpPr>
                <a:spLocks noChangeArrowheads="1"/>
              </p:cNvSpPr>
              <p:nvPr/>
            </p:nvSpPr>
            <p:spPr bwMode="auto">
              <a:xfrm>
                <a:off x="4918" y="1173"/>
                <a:ext cx="291" cy="118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9" name="Oval 229"/>
              <p:cNvSpPr>
                <a:spLocks noChangeArrowheads="1"/>
              </p:cNvSpPr>
              <p:nvPr/>
            </p:nvSpPr>
            <p:spPr bwMode="auto">
              <a:xfrm>
                <a:off x="4950" y="1181"/>
                <a:ext cx="251" cy="114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0" name="Oval 230"/>
              <p:cNvSpPr>
                <a:spLocks noChangeArrowheads="1"/>
              </p:cNvSpPr>
              <p:nvPr/>
            </p:nvSpPr>
            <p:spPr bwMode="auto">
              <a:xfrm>
                <a:off x="4998" y="1185"/>
                <a:ext cx="207" cy="86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1" name="Oval 231"/>
              <p:cNvSpPr>
                <a:spLocks noChangeArrowheads="1"/>
              </p:cNvSpPr>
              <p:nvPr/>
            </p:nvSpPr>
            <p:spPr bwMode="auto">
              <a:xfrm>
                <a:off x="5010" y="1201"/>
                <a:ext cx="151" cy="74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62" name="Freeform 232"/>
              <p:cNvSpPr>
                <a:spLocks/>
              </p:cNvSpPr>
              <p:nvPr/>
            </p:nvSpPr>
            <p:spPr bwMode="auto">
              <a:xfrm>
                <a:off x="5136" y="1244"/>
                <a:ext cx="84" cy="968"/>
              </a:xfrm>
              <a:custGeom>
                <a:avLst/>
                <a:gdLst>
                  <a:gd name="T0" fmla="*/ 68 w 84"/>
                  <a:gd name="T1" fmla="*/ 0 h 968"/>
                  <a:gd name="T2" fmla="*/ 0 w 84"/>
                  <a:gd name="T3" fmla="*/ 456 h 968"/>
                  <a:gd name="T4" fmla="*/ 0 w 84"/>
                  <a:gd name="T5" fmla="*/ 580 h 968"/>
                  <a:gd name="T6" fmla="*/ 84 w 84"/>
                  <a:gd name="T7" fmla="*/ 968 h 96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4"/>
                  <a:gd name="T13" fmla="*/ 0 h 968"/>
                  <a:gd name="T14" fmla="*/ 84 w 84"/>
                  <a:gd name="T15" fmla="*/ 968 h 96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4" h="968">
                    <a:moveTo>
                      <a:pt x="68" y="0"/>
                    </a:moveTo>
                    <a:lnTo>
                      <a:pt x="0" y="456"/>
                    </a:lnTo>
                    <a:lnTo>
                      <a:pt x="0" y="580"/>
                    </a:lnTo>
                    <a:lnTo>
                      <a:pt x="84" y="96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6" name="Group 247"/>
            <p:cNvGrpSpPr>
              <a:grpSpLocks/>
            </p:cNvGrpSpPr>
            <p:nvPr/>
          </p:nvGrpSpPr>
          <p:grpSpPr bwMode="auto">
            <a:xfrm>
              <a:off x="2352" y="3408"/>
              <a:ext cx="164" cy="552"/>
              <a:chOff x="4789" y="1464"/>
              <a:chExt cx="267" cy="928"/>
            </a:xfrm>
          </p:grpSpPr>
          <p:sp>
            <p:nvSpPr>
              <p:cNvPr id="24651" name="Freeform 248"/>
              <p:cNvSpPr>
                <a:spLocks/>
              </p:cNvSpPr>
              <p:nvPr/>
            </p:nvSpPr>
            <p:spPr bwMode="auto">
              <a:xfrm>
                <a:off x="4789" y="1496"/>
                <a:ext cx="263" cy="896"/>
              </a:xfrm>
              <a:custGeom>
                <a:avLst/>
                <a:gdLst>
                  <a:gd name="T0" fmla="*/ 0 w 263"/>
                  <a:gd name="T1" fmla="*/ 7 h 896"/>
                  <a:gd name="T2" fmla="*/ 17 w 263"/>
                  <a:gd name="T3" fmla="*/ 379 h 896"/>
                  <a:gd name="T4" fmla="*/ 20 w 263"/>
                  <a:gd name="T5" fmla="*/ 493 h 896"/>
                  <a:gd name="T6" fmla="*/ 7 w 263"/>
                  <a:gd name="T7" fmla="*/ 853 h 896"/>
                  <a:gd name="T8" fmla="*/ 28 w 263"/>
                  <a:gd name="T9" fmla="*/ 883 h 896"/>
                  <a:gd name="T10" fmla="*/ 95 w 263"/>
                  <a:gd name="T11" fmla="*/ 893 h 896"/>
                  <a:gd name="T12" fmla="*/ 158 w 263"/>
                  <a:gd name="T13" fmla="*/ 896 h 896"/>
                  <a:gd name="T14" fmla="*/ 214 w 263"/>
                  <a:gd name="T15" fmla="*/ 886 h 896"/>
                  <a:gd name="T16" fmla="*/ 249 w 263"/>
                  <a:gd name="T17" fmla="*/ 873 h 896"/>
                  <a:gd name="T18" fmla="*/ 263 w 263"/>
                  <a:gd name="T19" fmla="*/ 840 h 896"/>
                  <a:gd name="T20" fmla="*/ 233 w 263"/>
                  <a:gd name="T21" fmla="*/ 463 h 896"/>
                  <a:gd name="T22" fmla="*/ 227 w 263"/>
                  <a:gd name="T23" fmla="*/ 340 h 896"/>
                  <a:gd name="T24" fmla="*/ 249 w 263"/>
                  <a:gd name="T25" fmla="*/ 0 h 896"/>
                  <a:gd name="T26" fmla="*/ 0 w 263"/>
                  <a:gd name="T27" fmla="*/ 7 h 89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63"/>
                  <a:gd name="T43" fmla="*/ 0 h 896"/>
                  <a:gd name="T44" fmla="*/ 263 w 263"/>
                  <a:gd name="T45" fmla="*/ 896 h 89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63" h="896">
                    <a:moveTo>
                      <a:pt x="0" y="7"/>
                    </a:moveTo>
                    <a:lnTo>
                      <a:pt x="17" y="379"/>
                    </a:lnTo>
                    <a:lnTo>
                      <a:pt x="20" y="493"/>
                    </a:lnTo>
                    <a:lnTo>
                      <a:pt x="7" y="853"/>
                    </a:lnTo>
                    <a:lnTo>
                      <a:pt x="28" y="883"/>
                    </a:lnTo>
                    <a:lnTo>
                      <a:pt x="95" y="893"/>
                    </a:lnTo>
                    <a:lnTo>
                      <a:pt x="158" y="896"/>
                    </a:lnTo>
                    <a:lnTo>
                      <a:pt x="214" y="886"/>
                    </a:lnTo>
                    <a:lnTo>
                      <a:pt x="249" y="873"/>
                    </a:lnTo>
                    <a:lnTo>
                      <a:pt x="263" y="840"/>
                    </a:lnTo>
                    <a:lnTo>
                      <a:pt x="233" y="463"/>
                    </a:lnTo>
                    <a:lnTo>
                      <a:pt x="227" y="340"/>
                    </a:lnTo>
                    <a:lnTo>
                      <a:pt x="249" y="0"/>
                    </a:lnTo>
                    <a:lnTo>
                      <a:pt x="0" y="7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FFFF99"/>
                  </a:gs>
                  <a:gs pos="100000">
                    <a:srgbClr val="80804D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2" name="Oval 249"/>
              <p:cNvSpPr>
                <a:spLocks noChangeArrowheads="1"/>
              </p:cNvSpPr>
              <p:nvPr/>
            </p:nvSpPr>
            <p:spPr bwMode="auto">
              <a:xfrm>
                <a:off x="4791" y="1464"/>
                <a:ext cx="255" cy="98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3" name="Oval 250"/>
              <p:cNvSpPr>
                <a:spLocks noChangeArrowheads="1"/>
              </p:cNvSpPr>
              <p:nvPr/>
            </p:nvSpPr>
            <p:spPr bwMode="auto">
              <a:xfrm>
                <a:off x="4819" y="1471"/>
                <a:ext cx="220" cy="94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4" name="Oval 251"/>
              <p:cNvSpPr>
                <a:spLocks noChangeArrowheads="1"/>
              </p:cNvSpPr>
              <p:nvPr/>
            </p:nvSpPr>
            <p:spPr bwMode="auto">
              <a:xfrm>
                <a:off x="4861" y="1474"/>
                <a:ext cx="182" cy="71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5" name="Oval 252"/>
              <p:cNvSpPr>
                <a:spLocks noChangeArrowheads="1"/>
              </p:cNvSpPr>
              <p:nvPr/>
            </p:nvSpPr>
            <p:spPr bwMode="auto">
              <a:xfrm>
                <a:off x="4872" y="1487"/>
                <a:ext cx="132" cy="62"/>
              </a:xfrm>
              <a:prstGeom prst="ellipse">
                <a:avLst/>
              </a:prstGeom>
              <a:gradFill rotWithShape="0">
                <a:gsLst>
                  <a:gs pos="0">
                    <a:srgbClr val="66663D"/>
                  </a:gs>
                  <a:gs pos="100000">
                    <a:srgbClr val="FFFF99"/>
                  </a:gs>
                </a:gsLst>
                <a:lin ang="0" scaled="1"/>
              </a:gra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6" name="Freeform 253"/>
              <p:cNvSpPr>
                <a:spLocks/>
              </p:cNvSpPr>
              <p:nvPr/>
            </p:nvSpPr>
            <p:spPr bwMode="auto">
              <a:xfrm>
                <a:off x="5004" y="1523"/>
                <a:ext cx="52" cy="803"/>
              </a:xfrm>
              <a:custGeom>
                <a:avLst/>
                <a:gdLst>
                  <a:gd name="T0" fmla="*/ 38 w 52"/>
                  <a:gd name="T1" fmla="*/ 0 h 803"/>
                  <a:gd name="T2" fmla="*/ 0 w 52"/>
                  <a:gd name="T3" fmla="*/ 382 h 803"/>
                  <a:gd name="T4" fmla="*/ 6 w 52"/>
                  <a:gd name="T5" fmla="*/ 481 h 803"/>
                  <a:gd name="T6" fmla="*/ 52 w 52"/>
                  <a:gd name="T7" fmla="*/ 803 h 80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2"/>
                  <a:gd name="T13" fmla="*/ 0 h 803"/>
                  <a:gd name="T14" fmla="*/ 52 w 52"/>
                  <a:gd name="T15" fmla="*/ 803 h 80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2" h="803">
                    <a:moveTo>
                      <a:pt x="38" y="0"/>
                    </a:moveTo>
                    <a:lnTo>
                      <a:pt x="0" y="382"/>
                    </a:lnTo>
                    <a:lnTo>
                      <a:pt x="6" y="481"/>
                    </a:lnTo>
                    <a:lnTo>
                      <a:pt x="52" y="803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7" name="Group 254"/>
            <p:cNvGrpSpPr>
              <a:grpSpLocks/>
            </p:cNvGrpSpPr>
            <p:nvPr/>
          </p:nvGrpSpPr>
          <p:grpSpPr bwMode="auto">
            <a:xfrm flipH="1">
              <a:off x="3360" y="3160"/>
              <a:ext cx="514" cy="844"/>
              <a:chOff x="2517" y="2025"/>
              <a:chExt cx="256" cy="578"/>
            </a:xfrm>
          </p:grpSpPr>
          <p:sp>
            <p:nvSpPr>
              <p:cNvPr id="24634" name="Freeform 255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5" name="Freeform 256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6" name="Freeform 257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7" name="Freeform 258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8" name="Freeform 259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9" name="Freeform 260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0" name="Freeform 261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1" name="Freeform 262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2" name="Freeform 263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3" name="Freeform 264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4" name="Freeform 265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5" name="Freeform 266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6" name="Freeform 267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7" name="Freeform 268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8" name="Freeform 269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49" name="Freeform 270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50" name="Freeform 271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8" name="Group 274"/>
            <p:cNvGrpSpPr>
              <a:grpSpLocks/>
            </p:cNvGrpSpPr>
            <p:nvPr/>
          </p:nvGrpSpPr>
          <p:grpSpPr bwMode="auto">
            <a:xfrm flipH="1">
              <a:off x="576" y="2392"/>
              <a:ext cx="514" cy="844"/>
              <a:chOff x="2517" y="2025"/>
              <a:chExt cx="256" cy="578"/>
            </a:xfrm>
          </p:grpSpPr>
          <p:sp>
            <p:nvSpPr>
              <p:cNvPr id="24617" name="Freeform 275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8" name="Freeform 276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9" name="Freeform 277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0" name="Freeform 278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1" name="Freeform 279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2" name="Freeform 280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3" name="Freeform 281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4" name="Freeform 282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5" name="Freeform 283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6" name="Freeform 284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7" name="Freeform 285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8" name="Freeform 286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29" name="Freeform 287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0" name="Freeform 288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1" name="Freeform 289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2" name="Freeform 290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33" name="Freeform 291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  <p:grpSp>
          <p:nvGrpSpPr>
            <p:cNvPr id="24599" name="Group 310"/>
            <p:cNvGrpSpPr>
              <a:grpSpLocks/>
            </p:cNvGrpSpPr>
            <p:nvPr/>
          </p:nvGrpSpPr>
          <p:grpSpPr bwMode="auto">
            <a:xfrm flipH="1">
              <a:off x="720" y="2488"/>
              <a:ext cx="514" cy="844"/>
              <a:chOff x="2517" y="2025"/>
              <a:chExt cx="256" cy="578"/>
            </a:xfrm>
          </p:grpSpPr>
          <p:sp>
            <p:nvSpPr>
              <p:cNvPr id="24600" name="Freeform 311"/>
              <p:cNvSpPr>
                <a:spLocks/>
              </p:cNvSpPr>
              <p:nvPr/>
            </p:nvSpPr>
            <p:spPr bwMode="auto">
              <a:xfrm>
                <a:off x="2523" y="2051"/>
                <a:ext cx="134" cy="544"/>
              </a:xfrm>
              <a:custGeom>
                <a:avLst/>
                <a:gdLst>
                  <a:gd name="T0" fmla="*/ 396 w 403"/>
                  <a:gd name="T1" fmla="*/ 294 h 1634"/>
                  <a:gd name="T2" fmla="*/ 403 w 403"/>
                  <a:gd name="T3" fmla="*/ 354 h 1634"/>
                  <a:gd name="T4" fmla="*/ 403 w 403"/>
                  <a:gd name="T5" fmla="*/ 678 h 1634"/>
                  <a:gd name="T6" fmla="*/ 374 w 403"/>
                  <a:gd name="T7" fmla="*/ 1112 h 1634"/>
                  <a:gd name="T8" fmla="*/ 377 w 403"/>
                  <a:gd name="T9" fmla="*/ 1389 h 1634"/>
                  <a:gd name="T10" fmla="*/ 391 w 403"/>
                  <a:gd name="T11" fmla="*/ 1580 h 1634"/>
                  <a:gd name="T12" fmla="*/ 377 w 403"/>
                  <a:gd name="T13" fmla="*/ 1634 h 1634"/>
                  <a:gd name="T14" fmla="*/ 354 w 403"/>
                  <a:gd name="T15" fmla="*/ 1622 h 1634"/>
                  <a:gd name="T16" fmla="*/ 217 w 403"/>
                  <a:gd name="T17" fmla="*/ 1517 h 1634"/>
                  <a:gd name="T18" fmla="*/ 182 w 403"/>
                  <a:gd name="T19" fmla="*/ 1496 h 1634"/>
                  <a:gd name="T20" fmla="*/ 161 w 403"/>
                  <a:gd name="T21" fmla="*/ 1466 h 1634"/>
                  <a:gd name="T22" fmla="*/ 126 w 403"/>
                  <a:gd name="T23" fmla="*/ 1426 h 1634"/>
                  <a:gd name="T24" fmla="*/ 79 w 403"/>
                  <a:gd name="T25" fmla="*/ 1384 h 1634"/>
                  <a:gd name="T26" fmla="*/ 56 w 403"/>
                  <a:gd name="T27" fmla="*/ 1328 h 1634"/>
                  <a:gd name="T28" fmla="*/ 0 w 403"/>
                  <a:gd name="T29" fmla="*/ 1280 h 1634"/>
                  <a:gd name="T30" fmla="*/ 0 w 403"/>
                  <a:gd name="T31" fmla="*/ 1251 h 1634"/>
                  <a:gd name="T32" fmla="*/ 30 w 403"/>
                  <a:gd name="T33" fmla="*/ 1214 h 1634"/>
                  <a:gd name="T34" fmla="*/ 41 w 403"/>
                  <a:gd name="T35" fmla="*/ 1165 h 1634"/>
                  <a:gd name="T36" fmla="*/ 35 w 403"/>
                  <a:gd name="T37" fmla="*/ 1139 h 1634"/>
                  <a:gd name="T38" fmla="*/ 21 w 403"/>
                  <a:gd name="T39" fmla="*/ 1098 h 1634"/>
                  <a:gd name="T40" fmla="*/ 15 w 403"/>
                  <a:gd name="T41" fmla="*/ 1068 h 1634"/>
                  <a:gd name="T42" fmla="*/ 38 w 403"/>
                  <a:gd name="T43" fmla="*/ 1021 h 1634"/>
                  <a:gd name="T44" fmla="*/ 38 w 403"/>
                  <a:gd name="T45" fmla="*/ 990 h 1634"/>
                  <a:gd name="T46" fmla="*/ 14 w 403"/>
                  <a:gd name="T47" fmla="*/ 927 h 1634"/>
                  <a:gd name="T48" fmla="*/ 14 w 403"/>
                  <a:gd name="T49" fmla="*/ 892 h 1634"/>
                  <a:gd name="T50" fmla="*/ 27 w 403"/>
                  <a:gd name="T51" fmla="*/ 865 h 1634"/>
                  <a:gd name="T52" fmla="*/ 51 w 403"/>
                  <a:gd name="T53" fmla="*/ 833 h 1634"/>
                  <a:gd name="T54" fmla="*/ 49 w 403"/>
                  <a:gd name="T55" fmla="*/ 777 h 1634"/>
                  <a:gd name="T56" fmla="*/ 35 w 403"/>
                  <a:gd name="T57" fmla="*/ 731 h 1634"/>
                  <a:gd name="T58" fmla="*/ 49 w 403"/>
                  <a:gd name="T59" fmla="*/ 678 h 1634"/>
                  <a:gd name="T60" fmla="*/ 62 w 403"/>
                  <a:gd name="T61" fmla="*/ 665 h 1634"/>
                  <a:gd name="T62" fmla="*/ 51 w 403"/>
                  <a:gd name="T63" fmla="*/ 615 h 1634"/>
                  <a:gd name="T64" fmla="*/ 21 w 403"/>
                  <a:gd name="T65" fmla="*/ 563 h 1634"/>
                  <a:gd name="T66" fmla="*/ 14 w 403"/>
                  <a:gd name="T67" fmla="*/ 530 h 1634"/>
                  <a:gd name="T68" fmla="*/ 21 w 403"/>
                  <a:gd name="T69" fmla="*/ 497 h 1634"/>
                  <a:gd name="T70" fmla="*/ 58 w 403"/>
                  <a:gd name="T71" fmla="*/ 468 h 1634"/>
                  <a:gd name="T72" fmla="*/ 56 w 403"/>
                  <a:gd name="T73" fmla="*/ 445 h 1634"/>
                  <a:gd name="T74" fmla="*/ 15 w 403"/>
                  <a:gd name="T75" fmla="*/ 371 h 1634"/>
                  <a:gd name="T76" fmla="*/ 2 w 403"/>
                  <a:gd name="T77" fmla="*/ 312 h 1634"/>
                  <a:gd name="T78" fmla="*/ 14 w 403"/>
                  <a:gd name="T79" fmla="*/ 280 h 1634"/>
                  <a:gd name="T80" fmla="*/ 51 w 403"/>
                  <a:gd name="T81" fmla="*/ 250 h 1634"/>
                  <a:gd name="T82" fmla="*/ 41 w 403"/>
                  <a:gd name="T83" fmla="*/ 224 h 1634"/>
                  <a:gd name="T84" fmla="*/ 15 w 403"/>
                  <a:gd name="T85" fmla="*/ 194 h 1634"/>
                  <a:gd name="T86" fmla="*/ 15 w 403"/>
                  <a:gd name="T87" fmla="*/ 161 h 1634"/>
                  <a:gd name="T88" fmla="*/ 58 w 403"/>
                  <a:gd name="T89" fmla="*/ 139 h 1634"/>
                  <a:gd name="T90" fmla="*/ 77 w 403"/>
                  <a:gd name="T91" fmla="*/ 116 h 1634"/>
                  <a:gd name="T92" fmla="*/ 41 w 403"/>
                  <a:gd name="T93" fmla="*/ 68 h 1634"/>
                  <a:gd name="T94" fmla="*/ 41 w 403"/>
                  <a:gd name="T95" fmla="*/ 42 h 1634"/>
                  <a:gd name="T96" fmla="*/ 83 w 403"/>
                  <a:gd name="T97" fmla="*/ 26 h 1634"/>
                  <a:gd name="T98" fmla="*/ 86 w 403"/>
                  <a:gd name="T99" fmla="*/ 0 h 1634"/>
                  <a:gd name="T100" fmla="*/ 132 w 403"/>
                  <a:gd name="T101" fmla="*/ 68 h 1634"/>
                  <a:gd name="T102" fmla="*/ 188 w 403"/>
                  <a:gd name="T103" fmla="*/ 138 h 1634"/>
                  <a:gd name="T104" fmla="*/ 259 w 403"/>
                  <a:gd name="T105" fmla="*/ 194 h 1634"/>
                  <a:gd name="T106" fmla="*/ 315 w 403"/>
                  <a:gd name="T107" fmla="*/ 238 h 1634"/>
                  <a:gd name="T108" fmla="*/ 374 w 403"/>
                  <a:gd name="T109" fmla="*/ 273 h 1634"/>
                  <a:gd name="T110" fmla="*/ 396 w 403"/>
                  <a:gd name="T111" fmla="*/ 294 h 163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403"/>
                  <a:gd name="T169" fmla="*/ 0 h 1634"/>
                  <a:gd name="T170" fmla="*/ 403 w 403"/>
                  <a:gd name="T171" fmla="*/ 1634 h 163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403" h="1634">
                    <a:moveTo>
                      <a:pt x="396" y="294"/>
                    </a:moveTo>
                    <a:lnTo>
                      <a:pt x="403" y="354"/>
                    </a:lnTo>
                    <a:lnTo>
                      <a:pt x="403" y="678"/>
                    </a:lnTo>
                    <a:lnTo>
                      <a:pt x="374" y="1112"/>
                    </a:lnTo>
                    <a:lnTo>
                      <a:pt x="377" y="1389"/>
                    </a:lnTo>
                    <a:lnTo>
                      <a:pt x="391" y="1580"/>
                    </a:lnTo>
                    <a:lnTo>
                      <a:pt x="377" y="1634"/>
                    </a:lnTo>
                    <a:lnTo>
                      <a:pt x="354" y="1622"/>
                    </a:lnTo>
                    <a:lnTo>
                      <a:pt x="217" y="1517"/>
                    </a:lnTo>
                    <a:lnTo>
                      <a:pt x="182" y="1496"/>
                    </a:lnTo>
                    <a:lnTo>
                      <a:pt x="161" y="1466"/>
                    </a:lnTo>
                    <a:lnTo>
                      <a:pt x="126" y="1426"/>
                    </a:lnTo>
                    <a:lnTo>
                      <a:pt x="79" y="1384"/>
                    </a:lnTo>
                    <a:lnTo>
                      <a:pt x="56" y="1328"/>
                    </a:lnTo>
                    <a:lnTo>
                      <a:pt x="0" y="1280"/>
                    </a:lnTo>
                    <a:lnTo>
                      <a:pt x="0" y="1251"/>
                    </a:lnTo>
                    <a:lnTo>
                      <a:pt x="30" y="1214"/>
                    </a:lnTo>
                    <a:lnTo>
                      <a:pt x="41" y="1165"/>
                    </a:lnTo>
                    <a:lnTo>
                      <a:pt x="35" y="1139"/>
                    </a:lnTo>
                    <a:lnTo>
                      <a:pt x="21" y="1098"/>
                    </a:lnTo>
                    <a:lnTo>
                      <a:pt x="15" y="1068"/>
                    </a:lnTo>
                    <a:lnTo>
                      <a:pt x="38" y="1021"/>
                    </a:lnTo>
                    <a:lnTo>
                      <a:pt x="38" y="990"/>
                    </a:lnTo>
                    <a:lnTo>
                      <a:pt x="14" y="927"/>
                    </a:lnTo>
                    <a:lnTo>
                      <a:pt x="14" y="892"/>
                    </a:lnTo>
                    <a:lnTo>
                      <a:pt x="27" y="865"/>
                    </a:lnTo>
                    <a:lnTo>
                      <a:pt x="51" y="833"/>
                    </a:lnTo>
                    <a:lnTo>
                      <a:pt x="49" y="777"/>
                    </a:lnTo>
                    <a:lnTo>
                      <a:pt x="35" y="731"/>
                    </a:lnTo>
                    <a:lnTo>
                      <a:pt x="49" y="678"/>
                    </a:lnTo>
                    <a:lnTo>
                      <a:pt x="62" y="665"/>
                    </a:lnTo>
                    <a:lnTo>
                      <a:pt x="51" y="615"/>
                    </a:lnTo>
                    <a:lnTo>
                      <a:pt x="21" y="563"/>
                    </a:lnTo>
                    <a:lnTo>
                      <a:pt x="14" y="530"/>
                    </a:lnTo>
                    <a:lnTo>
                      <a:pt x="21" y="497"/>
                    </a:lnTo>
                    <a:lnTo>
                      <a:pt x="58" y="468"/>
                    </a:lnTo>
                    <a:lnTo>
                      <a:pt x="56" y="445"/>
                    </a:lnTo>
                    <a:lnTo>
                      <a:pt x="15" y="371"/>
                    </a:lnTo>
                    <a:lnTo>
                      <a:pt x="2" y="312"/>
                    </a:lnTo>
                    <a:lnTo>
                      <a:pt x="14" y="280"/>
                    </a:lnTo>
                    <a:lnTo>
                      <a:pt x="51" y="250"/>
                    </a:lnTo>
                    <a:lnTo>
                      <a:pt x="41" y="224"/>
                    </a:lnTo>
                    <a:lnTo>
                      <a:pt x="15" y="194"/>
                    </a:lnTo>
                    <a:lnTo>
                      <a:pt x="15" y="161"/>
                    </a:lnTo>
                    <a:lnTo>
                      <a:pt x="58" y="139"/>
                    </a:lnTo>
                    <a:lnTo>
                      <a:pt x="77" y="116"/>
                    </a:lnTo>
                    <a:lnTo>
                      <a:pt x="41" y="68"/>
                    </a:lnTo>
                    <a:lnTo>
                      <a:pt x="41" y="42"/>
                    </a:lnTo>
                    <a:lnTo>
                      <a:pt x="83" y="26"/>
                    </a:lnTo>
                    <a:lnTo>
                      <a:pt x="86" y="0"/>
                    </a:lnTo>
                    <a:lnTo>
                      <a:pt x="132" y="68"/>
                    </a:lnTo>
                    <a:lnTo>
                      <a:pt x="188" y="138"/>
                    </a:lnTo>
                    <a:lnTo>
                      <a:pt x="259" y="194"/>
                    </a:lnTo>
                    <a:lnTo>
                      <a:pt x="315" y="238"/>
                    </a:lnTo>
                    <a:lnTo>
                      <a:pt x="374" y="273"/>
                    </a:lnTo>
                    <a:lnTo>
                      <a:pt x="396" y="294"/>
                    </a:lnTo>
                    <a:close/>
                  </a:path>
                </a:pathLst>
              </a:custGeom>
              <a:solidFill>
                <a:srgbClr val="DDDDD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1" name="Freeform 312"/>
              <p:cNvSpPr>
                <a:spLocks/>
              </p:cNvSpPr>
              <p:nvPr/>
            </p:nvSpPr>
            <p:spPr bwMode="auto">
              <a:xfrm>
                <a:off x="2517" y="2059"/>
                <a:ext cx="39" cy="415"/>
              </a:xfrm>
              <a:custGeom>
                <a:avLst/>
                <a:gdLst>
                  <a:gd name="T0" fmla="*/ 80 w 116"/>
                  <a:gd name="T1" fmla="*/ 42 h 1244"/>
                  <a:gd name="T2" fmla="*/ 116 w 116"/>
                  <a:gd name="T3" fmla="*/ 86 h 1244"/>
                  <a:gd name="T4" fmla="*/ 94 w 116"/>
                  <a:gd name="T5" fmla="*/ 121 h 1244"/>
                  <a:gd name="T6" fmla="*/ 44 w 116"/>
                  <a:gd name="T7" fmla="*/ 146 h 1244"/>
                  <a:gd name="T8" fmla="*/ 64 w 116"/>
                  <a:gd name="T9" fmla="*/ 181 h 1244"/>
                  <a:gd name="T10" fmla="*/ 86 w 116"/>
                  <a:gd name="T11" fmla="*/ 225 h 1244"/>
                  <a:gd name="T12" fmla="*/ 59 w 116"/>
                  <a:gd name="T13" fmla="*/ 254 h 1244"/>
                  <a:gd name="T14" fmla="*/ 35 w 116"/>
                  <a:gd name="T15" fmla="*/ 289 h 1244"/>
                  <a:gd name="T16" fmla="*/ 59 w 116"/>
                  <a:gd name="T17" fmla="*/ 351 h 1244"/>
                  <a:gd name="T18" fmla="*/ 86 w 116"/>
                  <a:gd name="T19" fmla="*/ 407 h 1244"/>
                  <a:gd name="T20" fmla="*/ 80 w 116"/>
                  <a:gd name="T21" fmla="*/ 456 h 1244"/>
                  <a:gd name="T22" fmla="*/ 44 w 116"/>
                  <a:gd name="T23" fmla="*/ 498 h 1244"/>
                  <a:gd name="T24" fmla="*/ 85 w 116"/>
                  <a:gd name="T25" fmla="*/ 586 h 1244"/>
                  <a:gd name="T26" fmla="*/ 100 w 116"/>
                  <a:gd name="T27" fmla="*/ 642 h 1244"/>
                  <a:gd name="T28" fmla="*/ 70 w 116"/>
                  <a:gd name="T29" fmla="*/ 684 h 1244"/>
                  <a:gd name="T30" fmla="*/ 77 w 116"/>
                  <a:gd name="T31" fmla="*/ 748 h 1244"/>
                  <a:gd name="T32" fmla="*/ 98 w 116"/>
                  <a:gd name="T33" fmla="*/ 810 h 1244"/>
                  <a:gd name="T34" fmla="*/ 73 w 116"/>
                  <a:gd name="T35" fmla="*/ 845 h 1244"/>
                  <a:gd name="T36" fmla="*/ 38 w 116"/>
                  <a:gd name="T37" fmla="*/ 887 h 1244"/>
                  <a:gd name="T38" fmla="*/ 73 w 116"/>
                  <a:gd name="T39" fmla="*/ 964 h 1244"/>
                  <a:gd name="T40" fmla="*/ 86 w 116"/>
                  <a:gd name="T41" fmla="*/ 1016 h 1244"/>
                  <a:gd name="T42" fmla="*/ 56 w 116"/>
                  <a:gd name="T43" fmla="*/ 1027 h 1244"/>
                  <a:gd name="T44" fmla="*/ 64 w 116"/>
                  <a:gd name="T45" fmla="*/ 1111 h 1244"/>
                  <a:gd name="T46" fmla="*/ 80 w 116"/>
                  <a:gd name="T47" fmla="*/ 1155 h 1244"/>
                  <a:gd name="T48" fmla="*/ 56 w 116"/>
                  <a:gd name="T49" fmla="*/ 1204 h 1244"/>
                  <a:gd name="T50" fmla="*/ 3 w 116"/>
                  <a:gd name="T51" fmla="*/ 1230 h 1244"/>
                  <a:gd name="T52" fmla="*/ 43 w 116"/>
                  <a:gd name="T53" fmla="*/ 1146 h 1244"/>
                  <a:gd name="T54" fmla="*/ 24 w 116"/>
                  <a:gd name="T55" fmla="*/ 1075 h 1244"/>
                  <a:gd name="T56" fmla="*/ 29 w 116"/>
                  <a:gd name="T57" fmla="*/ 1016 h 1244"/>
                  <a:gd name="T58" fmla="*/ 44 w 116"/>
                  <a:gd name="T59" fmla="*/ 986 h 1244"/>
                  <a:gd name="T60" fmla="*/ 11 w 116"/>
                  <a:gd name="T61" fmla="*/ 910 h 1244"/>
                  <a:gd name="T62" fmla="*/ 11 w 116"/>
                  <a:gd name="T63" fmla="*/ 834 h 1244"/>
                  <a:gd name="T64" fmla="*/ 52 w 116"/>
                  <a:gd name="T65" fmla="*/ 798 h 1244"/>
                  <a:gd name="T66" fmla="*/ 43 w 116"/>
                  <a:gd name="T67" fmla="*/ 742 h 1244"/>
                  <a:gd name="T68" fmla="*/ 31 w 116"/>
                  <a:gd name="T69" fmla="*/ 677 h 1244"/>
                  <a:gd name="T70" fmla="*/ 64 w 116"/>
                  <a:gd name="T71" fmla="*/ 636 h 1244"/>
                  <a:gd name="T72" fmla="*/ 50 w 116"/>
                  <a:gd name="T73" fmla="*/ 589 h 1244"/>
                  <a:gd name="T74" fmla="*/ 11 w 116"/>
                  <a:gd name="T75" fmla="*/ 516 h 1244"/>
                  <a:gd name="T76" fmla="*/ 17 w 116"/>
                  <a:gd name="T77" fmla="*/ 468 h 1244"/>
                  <a:gd name="T78" fmla="*/ 52 w 116"/>
                  <a:gd name="T79" fmla="*/ 428 h 1244"/>
                  <a:gd name="T80" fmla="*/ 14 w 116"/>
                  <a:gd name="T81" fmla="*/ 335 h 1244"/>
                  <a:gd name="T82" fmla="*/ 0 w 116"/>
                  <a:gd name="T83" fmla="*/ 281 h 1244"/>
                  <a:gd name="T84" fmla="*/ 31 w 116"/>
                  <a:gd name="T85" fmla="*/ 239 h 1244"/>
                  <a:gd name="T86" fmla="*/ 44 w 116"/>
                  <a:gd name="T87" fmla="*/ 212 h 1244"/>
                  <a:gd name="T88" fmla="*/ 11 w 116"/>
                  <a:gd name="T89" fmla="*/ 168 h 1244"/>
                  <a:gd name="T90" fmla="*/ 24 w 116"/>
                  <a:gd name="T91" fmla="*/ 125 h 1244"/>
                  <a:gd name="T92" fmla="*/ 64 w 116"/>
                  <a:gd name="T93" fmla="*/ 97 h 1244"/>
                  <a:gd name="T94" fmla="*/ 65 w 116"/>
                  <a:gd name="T95" fmla="*/ 65 h 1244"/>
                  <a:gd name="T96" fmla="*/ 44 w 116"/>
                  <a:gd name="T97" fmla="*/ 22 h 124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6"/>
                  <a:gd name="T148" fmla="*/ 0 h 1244"/>
                  <a:gd name="T149" fmla="*/ 116 w 116"/>
                  <a:gd name="T150" fmla="*/ 1244 h 124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6" h="1244">
                    <a:moveTo>
                      <a:pt x="59" y="0"/>
                    </a:moveTo>
                    <a:lnTo>
                      <a:pt x="80" y="42"/>
                    </a:lnTo>
                    <a:lnTo>
                      <a:pt x="98" y="69"/>
                    </a:lnTo>
                    <a:lnTo>
                      <a:pt x="116" y="86"/>
                    </a:lnTo>
                    <a:lnTo>
                      <a:pt x="112" y="107"/>
                    </a:lnTo>
                    <a:lnTo>
                      <a:pt x="94" y="121"/>
                    </a:lnTo>
                    <a:lnTo>
                      <a:pt x="65" y="127"/>
                    </a:lnTo>
                    <a:lnTo>
                      <a:pt x="44" y="146"/>
                    </a:lnTo>
                    <a:lnTo>
                      <a:pt x="50" y="168"/>
                    </a:lnTo>
                    <a:lnTo>
                      <a:pt x="64" y="181"/>
                    </a:lnTo>
                    <a:lnTo>
                      <a:pt x="86" y="209"/>
                    </a:lnTo>
                    <a:lnTo>
                      <a:pt x="86" y="225"/>
                    </a:lnTo>
                    <a:lnTo>
                      <a:pt x="80" y="239"/>
                    </a:lnTo>
                    <a:lnTo>
                      <a:pt x="59" y="254"/>
                    </a:lnTo>
                    <a:lnTo>
                      <a:pt x="38" y="268"/>
                    </a:lnTo>
                    <a:lnTo>
                      <a:pt x="35" y="289"/>
                    </a:lnTo>
                    <a:lnTo>
                      <a:pt x="43" y="309"/>
                    </a:lnTo>
                    <a:lnTo>
                      <a:pt x="59" y="351"/>
                    </a:lnTo>
                    <a:lnTo>
                      <a:pt x="73" y="384"/>
                    </a:lnTo>
                    <a:lnTo>
                      <a:pt x="86" y="407"/>
                    </a:lnTo>
                    <a:lnTo>
                      <a:pt x="86" y="433"/>
                    </a:lnTo>
                    <a:lnTo>
                      <a:pt x="80" y="456"/>
                    </a:lnTo>
                    <a:lnTo>
                      <a:pt x="59" y="477"/>
                    </a:lnTo>
                    <a:lnTo>
                      <a:pt x="44" y="498"/>
                    </a:lnTo>
                    <a:lnTo>
                      <a:pt x="50" y="533"/>
                    </a:lnTo>
                    <a:lnTo>
                      <a:pt x="85" y="586"/>
                    </a:lnTo>
                    <a:lnTo>
                      <a:pt x="98" y="615"/>
                    </a:lnTo>
                    <a:lnTo>
                      <a:pt x="100" y="642"/>
                    </a:lnTo>
                    <a:lnTo>
                      <a:pt x="86" y="663"/>
                    </a:lnTo>
                    <a:lnTo>
                      <a:pt x="70" y="684"/>
                    </a:lnTo>
                    <a:lnTo>
                      <a:pt x="65" y="713"/>
                    </a:lnTo>
                    <a:lnTo>
                      <a:pt x="77" y="748"/>
                    </a:lnTo>
                    <a:lnTo>
                      <a:pt x="91" y="784"/>
                    </a:lnTo>
                    <a:lnTo>
                      <a:pt x="98" y="810"/>
                    </a:lnTo>
                    <a:lnTo>
                      <a:pt x="91" y="827"/>
                    </a:lnTo>
                    <a:lnTo>
                      <a:pt x="73" y="845"/>
                    </a:lnTo>
                    <a:lnTo>
                      <a:pt x="50" y="866"/>
                    </a:lnTo>
                    <a:lnTo>
                      <a:pt x="38" y="887"/>
                    </a:lnTo>
                    <a:lnTo>
                      <a:pt x="50" y="925"/>
                    </a:lnTo>
                    <a:lnTo>
                      <a:pt x="73" y="964"/>
                    </a:lnTo>
                    <a:lnTo>
                      <a:pt x="85" y="992"/>
                    </a:lnTo>
                    <a:lnTo>
                      <a:pt x="86" y="1016"/>
                    </a:lnTo>
                    <a:lnTo>
                      <a:pt x="80" y="1027"/>
                    </a:lnTo>
                    <a:lnTo>
                      <a:pt x="56" y="1027"/>
                    </a:lnTo>
                    <a:lnTo>
                      <a:pt x="50" y="1078"/>
                    </a:lnTo>
                    <a:lnTo>
                      <a:pt x="64" y="1111"/>
                    </a:lnTo>
                    <a:lnTo>
                      <a:pt x="77" y="1134"/>
                    </a:lnTo>
                    <a:lnTo>
                      <a:pt x="80" y="1155"/>
                    </a:lnTo>
                    <a:lnTo>
                      <a:pt x="80" y="1174"/>
                    </a:lnTo>
                    <a:lnTo>
                      <a:pt x="56" y="1204"/>
                    </a:lnTo>
                    <a:lnTo>
                      <a:pt x="24" y="1244"/>
                    </a:lnTo>
                    <a:lnTo>
                      <a:pt x="3" y="1230"/>
                    </a:lnTo>
                    <a:lnTo>
                      <a:pt x="11" y="1198"/>
                    </a:lnTo>
                    <a:lnTo>
                      <a:pt x="43" y="1146"/>
                    </a:lnTo>
                    <a:lnTo>
                      <a:pt x="38" y="1113"/>
                    </a:lnTo>
                    <a:lnTo>
                      <a:pt x="24" y="1075"/>
                    </a:lnTo>
                    <a:lnTo>
                      <a:pt x="14" y="1043"/>
                    </a:lnTo>
                    <a:lnTo>
                      <a:pt x="29" y="1016"/>
                    </a:lnTo>
                    <a:lnTo>
                      <a:pt x="43" y="1006"/>
                    </a:lnTo>
                    <a:lnTo>
                      <a:pt x="44" y="986"/>
                    </a:lnTo>
                    <a:lnTo>
                      <a:pt x="29" y="945"/>
                    </a:lnTo>
                    <a:lnTo>
                      <a:pt x="11" y="910"/>
                    </a:lnTo>
                    <a:lnTo>
                      <a:pt x="0" y="875"/>
                    </a:lnTo>
                    <a:lnTo>
                      <a:pt x="11" y="834"/>
                    </a:lnTo>
                    <a:lnTo>
                      <a:pt x="43" y="818"/>
                    </a:lnTo>
                    <a:lnTo>
                      <a:pt x="52" y="798"/>
                    </a:lnTo>
                    <a:lnTo>
                      <a:pt x="50" y="771"/>
                    </a:lnTo>
                    <a:lnTo>
                      <a:pt x="43" y="742"/>
                    </a:lnTo>
                    <a:lnTo>
                      <a:pt x="31" y="706"/>
                    </a:lnTo>
                    <a:lnTo>
                      <a:pt x="31" y="677"/>
                    </a:lnTo>
                    <a:lnTo>
                      <a:pt x="44" y="659"/>
                    </a:lnTo>
                    <a:lnTo>
                      <a:pt x="64" y="636"/>
                    </a:lnTo>
                    <a:lnTo>
                      <a:pt x="64" y="622"/>
                    </a:lnTo>
                    <a:lnTo>
                      <a:pt x="50" y="589"/>
                    </a:lnTo>
                    <a:lnTo>
                      <a:pt x="22" y="547"/>
                    </a:lnTo>
                    <a:lnTo>
                      <a:pt x="11" y="516"/>
                    </a:lnTo>
                    <a:lnTo>
                      <a:pt x="11" y="492"/>
                    </a:lnTo>
                    <a:lnTo>
                      <a:pt x="17" y="468"/>
                    </a:lnTo>
                    <a:lnTo>
                      <a:pt x="35" y="449"/>
                    </a:lnTo>
                    <a:lnTo>
                      <a:pt x="52" y="428"/>
                    </a:lnTo>
                    <a:lnTo>
                      <a:pt x="52" y="412"/>
                    </a:lnTo>
                    <a:lnTo>
                      <a:pt x="14" y="335"/>
                    </a:lnTo>
                    <a:lnTo>
                      <a:pt x="8" y="307"/>
                    </a:lnTo>
                    <a:lnTo>
                      <a:pt x="0" y="281"/>
                    </a:lnTo>
                    <a:lnTo>
                      <a:pt x="14" y="257"/>
                    </a:lnTo>
                    <a:lnTo>
                      <a:pt x="31" y="239"/>
                    </a:lnTo>
                    <a:lnTo>
                      <a:pt x="44" y="225"/>
                    </a:lnTo>
                    <a:lnTo>
                      <a:pt x="44" y="212"/>
                    </a:lnTo>
                    <a:lnTo>
                      <a:pt x="31" y="190"/>
                    </a:lnTo>
                    <a:lnTo>
                      <a:pt x="11" y="168"/>
                    </a:lnTo>
                    <a:lnTo>
                      <a:pt x="11" y="146"/>
                    </a:lnTo>
                    <a:lnTo>
                      <a:pt x="24" y="125"/>
                    </a:lnTo>
                    <a:lnTo>
                      <a:pt x="44" y="107"/>
                    </a:lnTo>
                    <a:lnTo>
                      <a:pt x="64" y="97"/>
                    </a:lnTo>
                    <a:lnTo>
                      <a:pt x="73" y="83"/>
                    </a:lnTo>
                    <a:lnTo>
                      <a:pt x="65" y="65"/>
                    </a:lnTo>
                    <a:lnTo>
                      <a:pt x="52" y="44"/>
                    </a:lnTo>
                    <a:lnTo>
                      <a:pt x="44" y="22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2" name="Freeform 313"/>
              <p:cNvSpPr>
                <a:spLocks/>
              </p:cNvSpPr>
              <p:nvPr/>
            </p:nvSpPr>
            <p:spPr bwMode="auto">
              <a:xfrm>
                <a:off x="2622" y="2160"/>
                <a:ext cx="37" cy="335"/>
              </a:xfrm>
              <a:custGeom>
                <a:avLst/>
                <a:gdLst>
                  <a:gd name="T0" fmla="*/ 99 w 110"/>
                  <a:gd name="T1" fmla="*/ 29 h 1006"/>
                  <a:gd name="T2" fmla="*/ 104 w 110"/>
                  <a:gd name="T3" fmla="*/ 97 h 1006"/>
                  <a:gd name="T4" fmla="*/ 57 w 110"/>
                  <a:gd name="T5" fmla="*/ 126 h 1006"/>
                  <a:gd name="T6" fmla="*/ 71 w 110"/>
                  <a:gd name="T7" fmla="*/ 203 h 1006"/>
                  <a:gd name="T8" fmla="*/ 92 w 110"/>
                  <a:gd name="T9" fmla="*/ 277 h 1006"/>
                  <a:gd name="T10" fmla="*/ 64 w 110"/>
                  <a:gd name="T11" fmla="*/ 315 h 1006"/>
                  <a:gd name="T12" fmla="*/ 71 w 110"/>
                  <a:gd name="T13" fmla="*/ 377 h 1006"/>
                  <a:gd name="T14" fmla="*/ 92 w 110"/>
                  <a:gd name="T15" fmla="*/ 445 h 1006"/>
                  <a:gd name="T16" fmla="*/ 78 w 110"/>
                  <a:gd name="T17" fmla="*/ 494 h 1006"/>
                  <a:gd name="T18" fmla="*/ 55 w 110"/>
                  <a:gd name="T19" fmla="*/ 538 h 1006"/>
                  <a:gd name="T20" fmla="*/ 86 w 110"/>
                  <a:gd name="T21" fmla="*/ 627 h 1006"/>
                  <a:gd name="T22" fmla="*/ 92 w 110"/>
                  <a:gd name="T23" fmla="*/ 685 h 1006"/>
                  <a:gd name="T24" fmla="*/ 40 w 110"/>
                  <a:gd name="T25" fmla="*/ 727 h 1006"/>
                  <a:gd name="T26" fmla="*/ 55 w 110"/>
                  <a:gd name="T27" fmla="*/ 815 h 1006"/>
                  <a:gd name="T28" fmla="*/ 69 w 110"/>
                  <a:gd name="T29" fmla="*/ 892 h 1006"/>
                  <a:gd name="T30" fmla="*/ 40 w 110"/>
                  <a:gd name="T31" fmla="*/ 936 h 1006"/>
                  <a:gd name="T32" fmla="*/ 26 w 110"/>
                  <a:gd name="T33" fmla="*/ 997 h 1006"/>
                  <a:gd name="T34" fmla="*/ 12 w 110"/>
                  <a:gd name="T35" fmla="*/ 971 h 1006"/>
                  <a:gd name="T36" fmla="*/ 40 w 110"/>
                  <a:gd name="T37" fmla="*/ 901 h 1006"/>
                  <a:gd name="T38" fmla="*/ 26 w 110"/>
                  <a:gd name="T39" fmla="*/ 797 h 1006"/>
                  <a:gd name="T40" fmla="*/ 19 w 110"/>
                  <a:gd name="T41" fmla="*/ 720 h 1006"/>
                  <a:gd name="T42" fmla="*/ 57 w 110"/>
                  <a:gd name="T43" fmla="*/ 668 h 1006"/>
                  <a:gd name="T44" fmla="*/ 26 w 110"/>
                  <a:gd name="T45" fmla="*/ 594 h 1006"/>
                  <a:gd name="T46" fmla="*/ 19 w 110"/>
                  <a:gd name="T47" fmla="*/ 524 h 1006"/>
                  <a:gd name="T48" fmla="*/ 48 w 110"/>
                  <a:gd name="T49" fmla="*/ 468 h 1006"/>
                  <a:gd name="T50" fmla="*/ 61 w 110"/>
                  <a:gd name="T51" fmla="*/ 426 h 1006"/>
                  <a:gd name="T52" fmla="*/ 34 w 110"/>
                  <a:gd name="T53" fmla="*/ 356 h 1006"/>
                  <a:gd name="T54" fmla="*/ 40 w 110"/>
                  <a:gd name="T55" fmla="*/ 298 h 1006"/>
                  <a:gd name="T56" fmla="*/ 57 w 110"/>
                  <a:gd name="T57" fmla="*/ 256 h 1006"/>
                  <a:gd name="T58" fmla="*/ 36 w 110"/>
                  <a:gd name="T59" fmla="*/ 194 h 1006"/>
                  <a:gd name="T60" fmla="*/ 29 w 110"/>
                  <a:gd name="T61" fmla="*/ 123 h 1006"/>
                  <a:gd name="T62" fmla="*/ 61 w 110"/>
                  <a:gd name="T63" fmla="*/ 77 h 1006"/>
                  <a:gd name="T64" fmla="*/ 64 w 110"/>
                  <a:gd name="T65" fmla="*/ 32 h 1006"/>
                  <a:gd name="T66" fmla="*/ 86 w 110"/>
                  <a:gd name="T67" fmla="*/ 0 h 100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10"/>
                  <a:gd name="T103" fmla="*/ 0 h 1006"/>
                  <a:gd name="T104" fmla="*/ 110 w 110"/>
                  <a:gd name="T105" fmla="*/ 1006 h 100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10" h="1006">
                    <a:moveTo>
                      <a:pt x="86" y="0"/>
                    </a:moveTo>
                    <a:lnTo>
                      <a:pt x="99" y="29"/>
                    </a:lnTo>
                    <a:lnTo>
                      <a:pt x="110" y="77"/>
                    </a:lnTo>
                    <a:lnTo>
                      <a:pt x="104" y="97"/>
                    </a:lnTo>
                    <a:lnTo>
                      <a:pt x="75" y="112"/>
                    </a:lnTo>
                    <a:lnTo>
                      <a:pt x="57" y="126"/>
                    </a:lnTo>
                    <a:lnTo>
                      <a:pt x="57" y="165"/>
                    </a:lnTo>
                    <a:lnTo>
                      <a:pt x="71" y="203"/>
                    </a:lnTo>
                    <a:lnTo>
                      <a:pt x="90" y="229"/>
                    </a:lnTo>
                    <a:lnTo>
                      <a:pt x="92" y="277"/>
                    </a:lnTo>
                    <a:lnTo>
                      <a:pt x="83" y="294"/>
                    </a:lnTo>
                    <a:lnTo>
                      <a:pt x="64" y="315"/>
                    </a:lnTo>
                    <a:lnTo>
                      <a:pt x="61" y="347"/>
                    </a:lnTo>
                    <a:lnTo>
                      <a:pt x="71" y="377"/>
                    </a:lnTo>
                    <a:lnTo>
                      <a:pt x="86" y="403"/>
                    </a:lnTo>
                    <a:lnTo>
                      <a:pt x="92" y="445"/>
                    </a:lnTo>
                    <a:lnTo>
                      <a:pt x="92" y="468"/>
                    </a:lnTo>
                    <a:lnTo>
                      <a:pt x="78" y="494"/>
                    </a:lnTo>
                    <a:lnTo>
                      <a:pt x="55" y="518"/>
                    </a:lnTo>
                    <a:lnTo>
                      <a:pt x="55" y="538"/>
                    </a:lnTo>
                    <a:lnTo>
                      <a:pt x="61" y="601"/>
                    </a:lnTo>
                    <a:lnTo>
                      <a:pt x="86" y="627"/>
                    </a:lnTo>
                    <a:lnTo>
                      <a:pt x="99" y="654"/>
                    </a:lnTo>
                    <a:lnTo>
                      <a:pt x="92" y="685"/>
                    </a:lnTo>
                    <a:lnTo>
                      <a:pt x="57" y="706"/>
                    </a:lnTo>
                    <a:lnTo>
                      <a:pt x="40" y="727"/>
                    </a:lnTo>
                    <a:lnTo>
                      <a:pt x="36" y="766"/>
                    </a:lnTo>
                    <a:lnTo>
                      <a:pt x="55" y="815"/>
                    </a:lnTo>
                    <a:lnTo>
                      <a:pt x="69" y="865"/>
                    </a:lnTo>
                    <a:lnTo>
                      <a:pt x="69" y="892"/>
                    </a:lnTo>
                    <a:lnTo>
                      <a:pt x="61" y="930"/>
                    </a:lnTo>
                    <a:lnTo>
                      <a:pt x="40" y="936"/>
                    </a:lnTo>
                    <a:lnTo>
                      <a:pt x="26" y="965"/>
                    </a:lnTo>
                    <a:lnTo>
                      <a:pt x="26" y="997"/>
                    </a:lnTo>
                    <a:lnTo>
                      <a:pt x="0" y="1006"/>
                    </a:lnTo>
                    <a:lnTo>
                      <a:pt x="12" y="971"/>
                    </a:lnTo>
                    <a:lnTo>
                      <a:pt x="34" y="930"/>
                    </a:lnTo>
                    <a:lnTo>
                      <a:pt x="40" y="901"/>
                    </a:lnTo>
                    <a:lnTo>
                      <a:pt x="40" y="845"/>
                    </a:lnTo>
                    <a:lnTo>
                      <a:pt x="26" y="797"/>
                    </a:lnTo>
                    <a:lnTo>
                      <a:pt x="22" y="759"/>
                    </a:lnTo>
                    <a:lnTo>
                      <a:pt x="19" y="720"/>
                    </a:lnTo>
                    <a:lnTo>
                      <a:pt x="43" y="689"/>
                    </a:lnTo>
                    <a:lnTo>
                      <a:pt x="57" y="668"/>
                    </a:lnTo>
                    <a:lnTo>
                      <a:pt x="48" y="627"/>
                    </a:lnTo>
                    <a:lnTo>
                      <a:pt x="26" y="594"/>
                    </a:lnTo>
                    <a:lnTo>
                      <a:pt x="22" y="566"/>
                    </a:lnTo>
                    <a:lnTo>
                      <a:pt x="19" y="524"/>
                    </a:lnTo>
                    <a:lnTo>
                      <a:pt x="29" y="497"/>
                    </a:lnTo>
                    <a:lnTo>
                      <a:pt x="48" y="468"/>
                    </a:lnTo>
                    <a:lnTo>
                      <a:pt x="61" y="447"/>
                    </a:lnTo>
                    <a:lnTo>
                      <a:pt x="61" y="426"/>
                    </a:lnTo>
                    <a:lnTo>
                      <a:pt x="48" y="403"/>
                    </a:lnTo>
                    <a:lnTo>
                      <a:pt x="34" y="356"/>
                    </a:lnTo>
                    <a:lnTo>
                      <a:pt x="34" y="326"/>
                    </a:lnTo>
                    <a:lnTo>
                      <a:pt x="40" y="298"/>
                    </a:lnTo>
                    <a:lnTo>
                      <a:pt x="55" y="277"/>
                    </a:lnTo>
                    <a:lnTo>
                      <a:pt x="57" y="256"/>
                    </a:lnTo>
                    <a:lnTo>
                      <a:pt x="55" y="230"/>
                    </a:lnTo>
                    <a:lnTo>
                      <a:pt x="36" y="194"/>
                    </a:lnTo>
                    <a:lnTo>
                      <a:pt x="26" y="168"/>
                    </a:lnTo>
                    <a:lnTo>
                      <a:pt x="29" y="123"/>
                    </a:lnTo>
                    <a:lnTo>
                      <a:pt x="43" y="105"/>
                    </a:lnTo>
                    <a:lnTo>
                      <a:pt x="61" y="77"/>
                    </a:lnTo>
                    <a:lnTo>
                      <a:pt x="71" y="53"/>
                    </a:lnTo>
                    <a:lnTo>
                      <a:pt x="64" y="32"/>
                    </a:lnTo>
                    <a:lnTo>
                      <a:pt x="69" y="12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3" name="Freeform 314"/>
              <p:cNvSpPr>
                <a:spLocks/>
              </p:cNvSpPr>
              <p:nvPr/>
            </p:nvSpPr>
            <p:spPr bwMode="auto">
              <a:xfrm>
                <a:off x="2564" y="2119"/>
                <a:ext cx="84" cy="73"/>
              </a:xfrm>
              <a:custGeom>
                <a:avLst/>
                <a:gdLst>
                  <a:gd name="T0" fmla="*/ 252 w 252"/>
                  <a:gd name="T1" fmla="*/ 175 h 217"/>
                  <a:gd name="T2" fmla="*/ 175 w 252"/>
                  <a:gd name="T3" fmla="*/ 113 h 217"/>
                  <a:gd name="T4" fmla="*/ 112 w 252"/>
                  <a:gd name="T5" fmla="*/ 56 h 217"/>
                  <a:gd name="T6" fmla="*/ 53 w 252"/>
                  <a:gd name="T7" fmla="*/ 0 h 217"/>
                  <a:gd name="T8" fmla="*/ 0 w 252"/>
                  <a:gd name="T9" fmla="*/ 0 h 217"/>
                  <a:gd name="T10" fmla="*/ 126 w 252"/>
                  <a:gd name="T11" fmla="*/ 91 h 217"/>
                  <a:gd name="T12" fmla="*/ 187 w 252"/>
                  <a:gd name="T13" fmla="*/ 148 h 217"/>
                  <a:gd name="T14" fmla="*/ 238 w 252"/>
                  <a:gd name="T15" fmla="*/ 217 h 217"/>
                  <a:gd name="T16" fmla="*/ 252 w 252"/>
                  <a:gd name="T17" fmla="*/ 175 h 2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52"/>
                  <a:gd name="T28" fmla="*/ 0 h 217"/>
                  <a:gd name="T29" fmla="*/ 252 w 252"/>
                  <a:gd name="T30" fmla="*/ 217 h 21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52" h="217">
                    <a:moveTo>
                      <a:pt x="252" y="175"/>
                    </a:moveTo>
                    <a:lnTo>
                      <a:pt x="175" y="113"/>
                    </a:lnTo>
                    <a:lnTo>
                      <a:pt x="112" y="56"/>
                    </a:lnTo>
                    <a:lnTo>
                      <a:pt x="53" y="0"/>
                    </a:lnTo>
                    <a:lnTo>
                      <a:pt x="0" y="0"/>
                    </a:lnTo>
                    <a:lnTo>
                      <a:pt x="126" y="91"/>
                    </a:lnTo>
                    <a:lnTo>
                      <a:pt x="187" y="148"/>
                    </a:lnTo>
                    <a:lnTo>
                      <a:pt x="238" y="217"/>
                    </a:lnTo>
                    <a:lnTo>
                      <a:pt x="252" y="17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4" name="Freeform 315"/>
              <p:cNvSpPr>
                <a:spLocks/>
              </p:cNvSpPr>
              <p:nvPr/>
            </p:nvSpPr>
            <p:spPr bwMode="auto">
              <a:xfrm>
                <a:off x="2563" y="2161"/>
                <a:ext cx="73" cy="59"/>
              </a:xfrm>
              <a:custGeom>
                <a:avLst/>
                <a:gdLst>
                  <a:gd name="T0" fmla="*/ 217 w 217"/>
                  <a:gd name="T1" fmla="*/ 112 h 177"/>
                  <a:gd name="T2" fmla="*/ 161 w 217"/>
                  <a:gd name="T3" fmla="*/ 91 h 177"/>
                  <a:gd name="T4" fmla="*/ 120 w 217"/>
                  <a:gd name="T5" fmla="*/ 56 h 177"/>
                  <a:gd name="T6" fmla="*/ 43 w 217"/>
                  <a:gd name="T7" fmla="*/ 0 h 177"/>
                  <a:gd name="T8" fmla="*/ 0 w 217"/>
                  <a:gd name="T9" fmla="*/ 0 h 177"/>
                  <a:gd name="T10" fmla="*/ 99 w 217"/>
                  <a:gd name="T11" fmla="*/ 56 h 177"/>
                  <a:gd name="T12" fmla="*/ 137 w 217"/>
                  <a:gd name="T13" fmla="*/ 93 h 177"/>
                  <a:gd name="T14" fmla="*/ 217 w 217"/>
                  <a:gd name="T15" fmla="*/ 177 h 177"/>
                  <a:gd name="T16" fmla="*/ 213 w 217"/>
                  <a:gd name="T17" fmla="*/ 126 h 177"/>
                  <a:gd name="T18" fmla="*/ 217 w 217"/>
                  <a:gd name="T19" fmla="*/ 112 h 1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17"/>
                  <a:gd name="T31" fmla="*/ 0 h 177"/>
                  <a:gd name="T32" fmla="*/ 217 w 217"/>
                  <a:gd name="T33" fmla="*/ 177 h 17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17" h="177">
                    <a:moveTo>
                      <a:pt x="217" y="112"/>
                    </a:moveTo>
                    <a:lnTo>
                      <a:pt x="161" y="91"/>
                    </a:lnTo>
                    <a:lnTo>
                      <a:pt x="120" y="5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99" y="56"/>
                    </a:lnTo>
                    <a:lnTo>
                      <a:pt x="137" y="93"/>
                    </a:lnTo>
                    <a:lnTo>
                      <a:pt x="217" y="177"/>
                    </a:lnTo>
                    <a:lnTo>
                      <a:pt x="213" y="126"/>
                    </a:lnTo>
                    <a:lnTo>
                      <a:pt x="217" y="1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5" name="Freeform 316"/>
              <p:cNvSpPr>
                <a:spLocks/>
              </p:cNvSpPr>
              <p:nvPr/>
            </p:nvSpPr>
            <p:spPr bwMode="auto">
              <a:xfrm>
                <a:off x="2552" y="2196"/>
                <a:ext cx="86" cy="92"/>
              </a:xfrm>
              <a:custGeom>
                <a:avLst/>
                <a:gdLst>
                  <a:gd name="T0" fmla="*/ 253 w 258"/>
                  <a:gd name="T1" fmla="*/ 204 h 275"/>
                  <a:gd name="T2" fmla="*/ 182 w 258"/>
                  <a:gd name="T3" fmla="*/ 142 h 275"/>
                  <a:gd name="T4" fmla="*/ 155 w 258"/>
                  <a:gd name="T5" fmla="*/ 99 h 275"/>
                  <a:gd name="T6" fmla="*/ 99 w 258"/>
                  <a:gd name="T7" fmla="*/ 57 h 275"/>
                  <a:gd name="T8" fmla="*/ 50 w 258"/>
                  <a:gd name="T9" fmla="*/ 21 h 275"/>
                  <a:gd name="T10" fmla="*/ 15 w 258"/>
                  <a:gd name="T11" fmla="*/ 0 h 275"/>
                  <a:gd name="T12" fmla="*/ 0 w 258"/>
                  <a:gd name="T13" fmla="*/ 0 h 275"/>
                  <a:gd name="T14" fmla="*/ 0 w 258"/>
                  <a:gd name="T15" fmla="*/ 21 h 275"/>
                  <a:gd name="T16" fmla="*/ 43 w 258"/>
                  <a:gd name="T17" fmla="*/ 48 h 275"/>
                  <a:gd name="T18" fmla="*/ 120 w 258"/>
                  <a:gd name="T19" fmla="*/ 98 h 275"/>
                  <a:gd name="T20" fmla="*/ 176 w 258"/>
                  <a:gd name="T21" fmla="*/ 154 h 275"/>
                  <a:gd name="T22" fmla="*/ 215 w 258"/>
                  <a:gd name="T23" fmla="*/ 216 h 275"/>
                  <a:gd name="T24" fmla="*/ 258 w 258"/>
                  <a:gd name="T25" fmla="*/ 275 h 275"/>
                  <a:gd name="T26" fmla="*/ 253 w 258"/>
                  <a:gd name="T27" fmla="*/ 204 h 27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58"/>
                  <a:gd name="T43" fmla="*/ 0 h 275"/>
                  <a:gd name="T44" fmla="*/ 258 w 258"/>
                  <a:gd name="T45" fmla="*/ 275 h 27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58" h="275">
                    <a:moveTo>
                      <a:pt x="253" y="204"/>
                    </a:moveTo>
                    <a:lnTo>
                      <a:pt x="182" y="142"/>
                    </a:lnTo>
                    <a:lnTo>
                      <a:pt x="155" y="99"/>
                    </a:lnTo>
                    <a:lnTo>
                      <a:pt x="99" y="57"/>
                    </a:lnTo>
                    <a:lnTo>
                      <a:pt x="50" y="21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21"/>
                    </a:lnTo>
                    <a:lnTo>
                      <a:pt x="43" y="48"/>
                    </a:lnTo>
                    <a:lnTo>
                      <a:pt x="120" y="98"/>
                    </a:lnTo>
                    <a:lnTo>
                      <a:pt x="176" y="154"/>
                    </a:lnTo>
                    <a:lnTo>
                      <a:pt x="215" y="216"/>
                    </a:lnTo>
                    <a:lnTo>
                      <a:pt x="258" y="275"/>
                    </a:lnTo>
                    <a:lnTo>
                      <a:pt x="253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6" name="Freeform 317"/>
              <p:cNvSpPr>
                <a:spLocks/>
              </p:cNvSpPr>
              <p:nvPr/>
            </p:nvSpPr>
            <p:spPr bwMode="auto">
              <a:xfrm>
                <a:off x="2562" y="2271"/>
                <a:ext cx="66" cy="54"/>
              </a:xfrm>
              <a:custGeom>
                <a:avLst/>
                <a:gdLst>
                  <a:gd name="T0" fmla="*/ 198 w 198"/>
                  <a:gd name="T1" fmla="*/ 133 h 161"/>
                  <a:gd name="T2" fmla="*/ 142 w 198"/>
                  <a:gd name="T3" fmla="*/ 73 h 161"/>
                  <a:gd name="T4" fmla="*/ 83 w 198"/>
                  <a:gd name="T5" fmla="*/ 35 h 161"/>
                  <a:gd name="T6" fmla="*/ 35 w 198"/>
                  <a:gd name="T7" fmla="*/ 9 h 161"/>
                  <a:gd name="T8" fmla="*/ 0 w 198"/>
                  <a:gd name="T9" fmla="*/ 0 h 161"/>
                  <a:gd name="T10" fmla="*/ 21 w 198"/>
                  <a:gd name="T11" fmla="*/ 35 h 161"/>
                  <a:gd name="T12" fmla="*/ 83 w 198"/>
                  <a:gd name="T13" fmla="*/ 70 h 161"/>
                  <a:gd name="T14" fmla="*/ 133 w 198"/>
                  <a:gd name="T15" fmla="*/ 121 h 161"/>
                  <a:gd name="T16" fmla="*/ 156 w 198"/>
                  <a:gd name="T17" fmla="*/ 155 h 161"/>
                  <a:gd name="T18" fmla="*/ 177 w 198"/>
                  <a:gd name="T19" fmla="*/ 161 h 161"/>
                  <a:gd name="T20" fmla="*/ 195 w 198"/>
                  <a:gd name="T21" fmla="*/ 150 h 161"/>
                  <a:gd name="T22" fmla="*/ 198 w 198"/>
                  <a:gd name="T23" fmla="*/ 133 h 16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8"/>
                  <a:gd name="T37" fmla="*/ 0 h 161"/>
                  <a:gd name="T38" fmla="*/ 198 w 198"/>
                  <a:gd name="T39" fmla="*/ 161 h 16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8" h="161">
                    <a:moveTo>
                      <a:pt x="198" y="133"/>
                    </a:moveTo>
                    <a:lnTo>
                      <a:pt x="142" y="73"/>
                    </a:lnTo>
                    <a:lnTo>
                      <a:pt x="83" y="35"/>
                    </a:lnTo>
                    <a:lnTo>
                      <a:pt x="35" y="9"/>
                    </a:lnTo>
                    <a:lnTo>
                      <a:pt x="0" y="0"/>
                    </a:lnTo>
                    <a:lnTo>
                      <a:pt x="21" y="35"/>
                    </a:lnTo>
                    <a:lnTo>
                      <a:pt x="83" y="70"/>
                    </a:lnTo>
                    <a:lnTo>
                      <a:pt x="133" y="121"/>
                    </a:lnTo>
                    <a:lnTo>
                      <a:pt x="156" y="155"/>
                    </a:lnTo>
                    <a:lnTo>
                      <a:pt x="177" y="161"/>
                    </a:lnTo>
                    <a:lnTo>
                      <a:pt x="195" y="150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7" name="Freeform 318"/>
              <p:cNvSpPr>
                <a:spLocks/>
              </p:cNvSpPr>
              <p:nvPr/>
            </p:nvSpPr>
            <p:spPr bwMode="auto">
              <a:xfrm>
                <a:off x="2553" y="2309"/>
                <a:ext cx="73" cy="67"/>
              </a:xfrm>
              <a:custGeom>
                <a:avLst/>
                <a:gdLst>
                  <a:gd name="T0" fmla="*/ 219 w 219"/>
                  <a:gd name="T1" fmla="*/ 186 h 201"/>
                  <a:gd name="T2" fmla="*/ 163 w 219"/>
                  <a:gd name="T3" fmla="*/ 126 h 201"/>
                  <a:gd name="T4" fmla="*/ 92 w 219"/>
                  <a:gd name="T5" fmla="*/ 54 h 201"/>
                  <a:gd name="T6" fmla="*/ 51 w 219"/>
                  <a:gd name="T7" fmla="*/ 19 h 201"/>
                  <a:gd name="T8" fmla="*/ 18 w 219"/>
                  <a:gd name="T9" fmla="*/ 0 h 201"/>
                  <a:gd name="T10" fmla="*/ 0 w 219"/>
                  <a:gd name="T11" fmla="*/ 12 h 201"/>
                  <a:gd name="T12" fmla="*/ 38 w 219"/>
                  <a:gd name="T13" fmla="*/ 42 h 201"/>
                  <a:gd name="T14" fmla="*/ 100 w 219"/>
                  <a:gd name="T15" fmla="*/ 106 h 201"/>
                  <a:gd name="T16" fmla="*/ 159 w 219"/>
                  <a:gd name="T17" fmla="*/ 168 h 201"/>
                  <a:gd name="T18" fmla="*/ 198 w 219"/>
                  <a:gd name="T19" fmla="*/ 201 h 201"/>
                  <a:gd name="T20" fmla="*/ 207 w 219"/>
                  <a:gd name="T21" fmla="*/ 201 h 201"/>
                  <a:gd name="T22" fmla="*/ 219 w 219"/>
                  <a:gd name="T23" fmla="*/ 186 h 20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19"/>
                  <a:gd name="T37" fmla="*/ 0 h 201"/>
                  <a:gd name="T38" fmla="*/ 219 w 219"/>
                  <a:gd name="T39" fmla="*/ 201 h 20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19" h="201">
                    <a:moveTo>
                      <a:pt x="219" y="186"/>
                    </a:moveTo>
                    <a:lnTo>
                      <a:pt x="163" y="126"/>
                    </a:lnTo>
                    <a:lnTo>
                      <a:pt x="92" y="54"/>
                    </a:lnTo>
                    <a:lnTo>
                      <a:pt x="51" y="19"/>
                    </a:lnTo>
                    <a:lnTo>
                      <a:pt x="18" y="0"/>
                    </a:lnTo>
                    <a:lnTo>
                      <a:pt x="0" y="12"/>
                    </a:lnTo>
                    <a:lnTo>
                      <a:pt x="38" y="42"/>
                    </a:lnTo>
                    <a:lnTo>
                      <a:pt x="100" y="106"/>
                    </a:lnTo>
                    <a:lnTo>
                      <a:pt x="159" y="168"/>
                    </a:lnTo>
                    <a:lnTo>
                      <a:pt x="198" y="201"/>
                    </a:lnTo>
                    <a:lnTo>
                      <a:pt x="207" y="201"/>
                    </a:lnTo>
                    <a:lnTo>
                      <a:pt x="219" y="18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8" name="Freeform 319"/>
              <p:cNvSpPr>
                <a:spLocks/>
              </p:cNvSpPr>
              <p:nvPr/>
            </p:nvSpPr>
            <p:spPr bwMode="auto">
              <a:xfrm>
                <a:off x="2562" y="2365"/>
                <a:ext cx="51" cy="53"/>
              </a:xfrm>
              <a:custGeom>
                <a:avLst/>
                <a:gdLst>
                  <a:gd name="T0" fmla="*/ 151 w 154"/>
                  <a:gd name="T1" fmla="*/ 133 h 159"/>
                  <a:gd name="T2" fmla="*/ 89 w 154"/>
                  <a:gd name="T3" fmla="*/ 40 h 159"/>
                  <a:gd name="T4" fmla="*/ 27 w 154"/>
                  <a:gd name="T5" fmla="*/ 5 h 159"/>
                  <a:gd name="T6" fmla="*/ 0 w 154"/>
                  <a:gd name="T7" fmla="*/ 0 h 159"/>
                  <a:gd name="T8" fmla="*/ 7 w 154"/>
                  <a:gd name="T9" fmla="*/ 18 h 159"/>
                  <a:gd name="T10" fmla="*/ 77 w 154"/>
                  <a:gd name="T11" fmla="*/ 70 h 159"/>
                  <a:gd name="T12" fmla="*/ 145 w 154"/>
                  <a:gd name="T13" fmla="*/ 152 h 159"/>
                  <a:gd name="T14" fmla="*/ 154 w 154"/>
                  <a:gd name="T15" fmla="*/ 159 h 159"/>
                  <a:gd name="T16" fmla="*/ 151 w 154"/>
                  <a:gd name="T17" fmla="*/ 133 h 1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54"/>
                  <a:gd name="T28" fmla="*/ 0 h 159"/>
                  <a:gd name="T29" fmla="*/ 154 w 154"/>
                  <a:gd name="T30" fmla="*/ 159 h 1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54" h="159">
                    <a:moveTo>
                      <a:pt x="151" y="133"/>
                    </a:moveTo>
                    <a:lnTo>
                      <a:pt x="89" y="40"/>
                    </a:lnTo>
                    <a:lnTo>
                      <a:pt x="27" y="5"/>
                    </a:lnTo>
                    <a:lnTo>
                      <a:pt x="0" y="0"/>
                    </a:lnTo>
                    <a:lnTo>
                      <a:pt x="7" y="18"/>
                    </a:lnTo>
                    <a:lnTo>
                      <a:pt x="77" y="70"/>
                    </a:lnTo>
                    <a:lnTo>
                      <a:pt x="145" y="152"/>
                    </a:lnTo>
                    <a:lnTo>
                      <a:pt x="154" y="159"/>
                    </a:lnTo>
                    <a:lnTo>
                      <a:pt x="151" y="13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09" name="Freeform 320"/>
              <p:cNvSpPr>
                <a:spLocks/>
              </p:cNvSpPr>
              <p:nvPr/>
            </p:nvSpPr>
            <p:spPr bwMode="auto">
              <a:xfrm>
                <a:off x="2563" y="2417"/>
                <a:ext cx="35" cy="39"/>
              </a:xfrm>
              <a:custGeom>
                <a:avLst/>
                <a:gdLst>
                  <a:gd name="T0" fmla="*/ 101 w 105"/>
                  <a:gd name="T1" fmla="*/ 91 h 119"/>
                  <a:gd name="T2" fmla="*/ 49 w 105"/>
                  <a:gd name="T3" fmla="*/ 21 h 119"/>
                  <a:gd name="T4" fmla="*/ 3 w 105"/>
                  <a:gd name="T5" fmla="*/ 0 h 119"/>
                  <a:gd name="T6" fmla="*/ 0 w 105"/>
                  <a:gd name="T7" fmla="*/ 21 h 119"/>
                  <a:gd name="T8" fmla="*/ 22 w 105"/>
                  <a:gd name="T9" fmla="*/ 56 h 119"/>
                  <a:gd name="T10" fmla="*/ 78 w 105"/>
                  <a:gd name="T11" fmla="*/ 103 h 119"/>
                  <a:gd name="T12" fmla="*/ 94 w 105"/>
                  <a:gd name="T13" fmla="*/ 119 h 119"/>
                  <a:gd name="T14" fmla="*/ 105 w 105"/>
                  <a:gd name="T15" fmla="*/ 112 h 119"/>
                  <a:gd name="T16" fmla="*/ 101 w 105"/>
                  <a:gd name="T17" fmla="*/ 91 h 11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05"/>
                  <a:gd name="T28" fmla="*/ 0 h 119"/>
                  <a:gd name="T29" fmla="*/ 105 w 105"/>
                  <a:gd name="T30" fmla="*/ 119 h 11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05" h="119">
                    <a:moveTo>
                      <a:pt x="101" y="91"/>
                    </a:moveTo>
                    <a:lnTo>
                      <a:pt x="49" y="21"/>
                    </a:lnTo>
                    <a:lnTo>
                      <a:pt x="3" y="0"/>
                    </a:lnTo>
                    <a:lnTo>
                      <a:pt x="0" y="21"/>
                    </a:lnTo>
                    <a:lnTo>
                      <a:pt x="22" y="56"/>
                    </a:lnTo>
                    <a:lnTo>
                      <a:pt x="78" y="103"/>
                    </a:lnTo>
                    <a:lnTo>
                      <a:pt x="94" y="119"/>
                    </a:lnTo>
                    <a:lnTo>
                      <a:pt x="105" y="112"/>
                    </a:lnTo>
                    <a:lnTo>
                      <a:pt x="101" y="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0" name="Freeform 321"/>
              <p:cNvSpPr>
                <a:spLocks/>
              </p:cNvSpPr>
              <p:nvPr/>
            </p:nvSpPr>
            <p:spPr bwMode="auto">
              <a:xfrm>
                <a:off x="2566" y="2469"/>
                <a:ext cx="45" cy="45"/>
              </a:xfrm>
              <a:custGeom>
                <a:avLst/>
                <a:gdLst>
                  <a:gd name="T0" fmla="*/ 133 w 133"/>
                  <a:gd name="T1" fmla="*/ 135 h 135"/>
                  <a:gd name="T2" fmla="*/ 115 w 133"/>
                  <a:gd name="T3" fmla="*/ 115 h 135"/>
                  <a:gd name="T4" fmla="*/ 77 w 133"/>
                  <a:gd name="T5" fmla="*/ 59 h 135"/>
                  <a:gd name="T6" fmla="*/ 24 w 133"/>
                  <a:gd name="T7" fmla="*/ 0 h 135"/>
                  <a:gd name="T8" fmla="*/ 0 w 133"/>
                  <a:gd name="T9" fmla="*/ 0 h 135"/>
                  <a:gd name="T10" fmla="*/ 9 w 133"/>
                  <a:gd name="T11" fmla="*/ 21 h 135"/>
                  <a:gd name="T12" fmla="*/ 51 w 133"/>
                  <a:gd name="T13" fmla="*/ 77 h 135"/>
                  <a:gd name="T14" fmla="*/ 92 w 133"/>
                  <a:gd name="T15" fmla="*/ 133 h 135"/>
                  <a:gd name="T16" fmla="*/ 133 w 133"/>
                  <a:gd name="T17" fmla="*/ 135 h 1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33"/>
                  <a:gd name="T28" fmla="*/ 0 h 135"/>
                  <a:gd name="T29" fmla="*/ 133 w 133"/>
                  <a:gd name="T30" fmla="*/ 135 h 13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33" h="135">
                    <a:moveTo>
                      <a:pt x="133" y="135"/>
                    </a:moveTo>
                    <a:lnTo>
                      <a:pt x="115" y="115"/>
                    </a:lnTo>
                    <a:lnTo>
                      <a:pt x="77" y="59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9" y="21"/>
                    </a:lnTo>
                    <a:lnTo>
                      <a:pt x="51" y="77"/>
                    </a:lnTo>
                    <a:lnTo>
                      <a:pt x="92" y="133"/>
                    </a:lnTo>
                    <a:lnTo>
                      <a:pt x="133" y="13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1" name="Freeform 322"/>
              <p:cNvSpPr>
                <a:spLocks/>
              </p:cNvSpPr>
              <p:nvPr/>
            </p:nvSpPr>
            <p:spPr bwMode="auto">
              <a:xfrm>
                <a:off x="2626" y="2094"/>
                <a:ext cx="135" cy="502"/>
              </a:xfrm>
              <a:custGeom>
                <a:avLst/>
                <a:gdLst>
                  <a:gd name="T0" fmla="*/ 58 w 405"/>
                  <a:gd name="T1" fmla="*/ 185 h 1506"/>
                  <a:gd name="T2" fmla="*/ 72 w 405"/>
                  <a:gd name="T3" fmla="*/ 268 h 1506"/>
                  <a:gd name="T4" fmla="*/ 37 w 405"/>
                  <a:gd name="T5" fmla="*/ 324 h 1506"/>
                  <a:gd name="T6" fmla="*/ 41 w 405"/>
                  <a:gd name="T7" fmla="*/ 401 h 1506"/>
                  <a:gd name="T8" fmla="*/ 62 w 405"/>
                  <a:gd name="T9" fmla="*/ 464 h 1506"/>
                  <a:gd name="T10" fmla="*/ 30 w 405"/>
                  <a:gd name="T11" fmla="*/ 527 h 1506"/>
                  <a:gd name="T12" fmla="*/ 65 w 405"/>
                  <a:gd name="T13" fmla="*/ 636 h 1506"/>
                  <a:gd name="T14" fmla="*/ 23 w 405"/>
                  <a:gd name="T15" fmla="*/ 727 h 1506"/>
                  <a:gd name="T16" fmla="*/ 44 w 405"/>
                  <a:gd name="T17" fmla="*/ 818 h 1506"/>
                  <a:gd name="T18" fmla="*/ 56 w 405"/>
                  <a:gd name="T19" fmla="*/ 883 h 1506"/>
                  <a:gd name="T20" fmla="*/ 14 w 405"/>
                  <a:gd name="T21" fmla="*/ 939 h 1506"/>
                  <a:gd name="T22" fmla="*/ 37 w 405"/>
                  <a:gd name="T23" fmla="*/ 1056 h 1506"/>
                  <a:gd name="T24" fmla="*/ 35 w 405"/>
                  <a:gd name="T25" fmla="*/ 1118 h 1506"/>
                  <a:gd name="T26" fmla="*/ 0 w 405"/>
                  <a:gd name="T27" fmla="*/ 1196 h 1506"/>
                  <a:gd name="T28" fmla="*/ 20 w 405"/>
                  <a:gd name="T29" fmla="*/ 1261 h 1506"/>
                  <a:gd name="T30" fmla="*/ 23 w 405"/>
                  <a:gd name="T31" fmla="*/ 1321 h 1506"/>
                  <a:gd name="T32" fmla="*/ 30 w 405"/>
                  <a:gd name="T33" fmla="*/ 1385 h 1506"/>
                  <a:gd name="T34" fmla="*/ 58 w 405"/>
                  <a:gd name="T35" fmla="*/ 1441 h 1506"/>
                  <a:gd name="T36" fmla="*/ 62 w 405"/>
                  <a:gd name="T37" fmla="*/ 1506 h 1506"/>
                  <a:gd name="T38" fmla="*/ 153 w 405"/>
                  <a:gd name="T39" fmla="*/ 1450 h 1506"/>
                  <a:gd name="T40" fmla="*/ 261 w 405"/>
                  <a:gd name="T41" fmla="*/ 1436 h 1506"/>
                  <a:gd name="T42" fmla="*/ 335 w 405"/>
                  <a:gd name="T43" fmla="*/ 1406 h 1506"/>
                  <a:gd name="T44" fmla="*/ 359 w 405"/>
                  <a:gd name="T45" fmla="*/ 1364 h 1506"/>
                  <a:gd name="T46" fmla="*/ 366 w 405"/>
                  <a:gd name="T47" fmla="*/ 1280 h 1506"/>
                  <a:gd name="T48" fmla="*/ 349 w 405"/>
                  <a:gd name="T49" fmla="*/ 1170 h 1506"/>
                  <a:gd name="T50" fmla="*/ 331 w 405"/>
                  <a:gd name="T51" fmla="*/ 1112 h 1506"/>
                  <a:gd name="T52" fmla="*/ 343 w 405"/>
                  <a:gd name="T53" fmla="*/ 1042 h 1506"/>
                  <a:gd name="T54" fmla="*/ 309 w 405"/>
                  <a:gd name="T55" fmla="*/ 965 h 1506"/>
                  <a:gd name="T56" fmla="*/ 356 w 405"/>
                  <a:gd name="T57" fmla="*/ 905 h 1506"/>
                  <a:gd name="T58" fmla="*/ 321 w 405"/>
                  <a:gd name="T59" fmla="*/ 818 h 1506"/>
                  <a:gd name="T60" fmla="*/ 303 w 405"/>
                  <a:gd name="T61" fmla="*/ 736 h 1506"/>
                  <a:gd name="T62" fmla="*/ 373 w 405"/>
                  <a:gd name="T63" fmla="*/ 674 h 1506"/>
                  <a:gd name="T64" fmla="*/ 349 w 405"/>
                  <a:gd name="T65" fmla="*/ 629 h 1506"/>
                  <a:gd name="T66" fmla="*/ 349 w 405"/>
                  <a:gd name="T67" fmla="*/ 553 h 1506"/>
                  <a:gd name="T68" fmla="*/ 317 w 405"/>
                  <a:gd name="T69" fmla="*/ 503 h 1506"/>
                  <a:gd name="T70" fmla="*/ 343 w 405"/>
                  <a:gd name="T71" fmla="*/ 443 h 1506"/>
                  <a:gd name="T72" fmla="*/ 321 w 405"/>
                  <a:gd name="T73" fmla="*/ 394 h 1506"/>
                  <a:gd name="T74" fmla="*/ 321 w 405"/>
                  <a:gd name="T75" fmla="*/ 352 h 1506"/>
                  <a:gd name="T76" fmla="*/ 344 w 405"/>
                  <a:gd name="T77" fmla="*/ 315 h 1506"/>
                  <a:gd name="T78" fmla="*/ 314 w 405"/>
                  <a:gd name="T79" fmla="*/ 265 h 1506"/>
                  <a:gd name="T80" fmla="*/ 309 w 405"/>
                  <a:gd name="T81" fmla="*/ 196 h 1506"/>
                  <a:gd name="T82" fmla="*/ 387 w 405"/>
                  <a:gd name="T83" fmla="*/ 107 h 1506"/>
                  <a:gd name="T84" fmla="*/ 405 w 405"/>
                  <a:gd name="T85" fmla="*/ 14 h 1506"/>
                  <a:gd name="T86" fmla="*/ 359 w 405"/>
                  <a:gd name="T87" fmla="*/ 14 h 1506"/>
                  <a:gd name="T88" fmla="*/ 223 w 405"/>
                  <a:gd name="T89" fmla="*/ 86 h 1506"/>
                  <a:gd name="T90" fmla="*/ 111 w 405"/>
                  <a:gd name="T91" fmla="*/ 129 h 150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405"/>
                  <a:gd name="T139" fmla="*/ 0 h 1506"/>
                  <a:gd name="T140" fmla="*/ 405 w 405"/>
                  <a:gd name="T141" fmla="*/ 1506 h 150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405" h="1506">
                    <a:moveTo>
                      <a:pt x="72" y="142"/>
                    </a:moveTo>
                    <a:lnTo>
                      <a:pt x="58" y="185"/>
                    </a:lnTo>
                    <a:lnTo>
                      <a:pt x="70" y="226"/>
                    </a:lnTo>
                    <a:lnTo>
                      <a:pt x="72" y="268"/>
                    </a:lnTo>
                    <a:lnTo>
                      <a:pt x="58" y="294"/>
                    </a:lnTo>
                    <a:lnTo>
                      <a:pt x="37" y="324"/>
                    </a:lnTo>
                    <a:lnTo>
                      <a:pt x="28" y="371"/>
                    </a:lnTo>
                    <a:lnTo>
                      <a:pt x="41" y="401"/>
                    </a:lnTo>
                    <a:lnTo>
                      <a:pt x="62" y="436"/>
                    </a:lnTo>
                    <a:lnTo>
                      <a:pt x="62" y="464"/>
                    </a:lnTo>
                    <a:lnTo>
                      <a:pt x="49" y="492"/>
                    </a:lnTo>
                    <a:lnTo>
                      <a:pt x="30" y="527"/>
                    </a:lnTo>
                    <a:lnTo>
                      <a:pt x="37" y="562"/>
                    </a:lnTo>
                    <a:lnTo>
                      <a:pt x="65" y="636"/>
                    </a:lnTo>
                    <a:lnTo>
                      <a:pt x="62" y="667"/>
                    </a:lnTo>
                    <a:lnTo>
                      <a:pt x="23" y="727"/>
                    </a:lnTo>
                    <a:lnTo>
                      <a:pt x="23" y="779"/>
                    </a:lnTo>
                    <a:lnTo>
                      <a:pt x="44" y="818"/>
                    </a:lnTo>
                    <a:lnTo>
                      <a:pt x="58" y="853"/>
                    </a:lnTo>
                    <a:lnTo>
                      <a:pt x="56" y="883"/>
                    </a:lnTo>
                    <a:lnTo>
                      <a:pt x="20" y="915"/>
                    </a:lnTo>
                    <a:lnTo>
                      <a:pt x="14" y="939"/>
                    </a:lnTo>
                    <a:lnTo>
                      <a:pt x="20" y="995"/>
                    </a:lnTo>
                    <a:lnTo>
                      <a:pt x="37" y="1056"/>
                    </a:lnTo>
                    <a:lnTo>
                      <a:pt x="37" y="1091"/>
                    </a:lnTo>
                    <a:lnTo>
                      <a:pt x="35" y="1118"/>
                    </a:lnTo>
                    <a:lnTo>
                      <a:pt x="9" y="1161"/>
                    </a:lnTo>
                    <a:lnTo>
                      <a:pt x="0" y="1196"/>
                    </a:lnTo>
                    <a:lnTo>
                      <a:pt x="2" y="1233"/>
                    </a:lnTo>
                    <a:lnTo>
                      <a:pt x="20" y="1261"/>
                    </a:lnTo>
                    <a:lnTo>
                      <a:pt x="41" y="1286"/>
                    </a:lnTo>
                    <a:lnTo>
                      <a:pt x="23" y="1321"/>
                    </a:lnTo>
                    <a:lnTo>
                      <a:pt x="14" y="1356"/>
                    </a:lnTo>
                    <a:lnTo>
                      <a:pt x="30" y="1385"/>
                    </a:lnTo>
                    <a:lnTo>
                      <a:pt x="56" y="1406"/>
                    </a:lnTo>
                    <a:lnTo>
                      <a:pt x="58" y="1441"/>
                    </a:lnTo>
                    <a:lnTo>
                      <a:pt x="58" y="1468"/>
                    </a:lnTo>
                    <a:lnTo>
                      <a:pt x="62" y="1506"/>
                    </a:lnTo>
                    <a:lnTo>
                      <a:pt x="106" y="1476"/>
                    </a:lnTo>
                    <a:lnTo>
                      <a:pt x="153" y="1450"/>
                    </a:lnTo>
                    <a:lnTo>
                      <a:pt x="196" y="1436"/>
                    </a:lnTo>
                    <a:lnTo>
                      <a:pt x="261" y="1436"/>
                    </a:lnTo>
                    <a:lnTo>
                      <a:pt x="308" y="1429"/>
                    </a:lnTo>
                    <a:lnTo>
                      <a:pt x="335" y="1406"/>
                    </a:lnTo>
                    <a:lnTo>
                      <a:pt x="385" y="1391"/>
                    </a:lnTo>
                    <a:lnTo>
                      <a:pt x="359" y="1364"/>
                    </a:lnTo>
                    <a:lnTo>
                      <a:pt x="349" y="1324"/>
                    </a:lnTo>
                    <a:lnTo>
                      <a:pt x="366" y="1280"/>
                    </a:lnTo>
                    <a:lnTo>
                      <a:pt x="364" y="1217"/>
                    </a:lnTo>
                    <a:lnTo>
                      <a:pt x="349" y="1170"/>
                    </a:lnTo>
                    <a:lnTo>
                      <a:pt x="335" y="1147"/>
                    </a:lnTo>
                    <a:lnTo>
                      <a:pt x="331" y="1112"/>
                    </a:lnTo>
                    <a:lnTo>
                      <a:pt x="349" y="1070"/>
                    </a:lnTo>
                    <a:lnTo>
                      <a:pt x="343" y="1042"/>
                    </a:lnTo>
                    <a:lnTo>
                      <a:pt x="308" y="994"/>
                    </a:lnTo>
                    <a:lnTo>
                      <a:pt x="309" y="965"/>
                    </a:lnTo>
                    <a:lnTo>
                      <a:pt x="323" y="939"/>
                    </a:lnTo>
                    <a:lnTo>
                      <a:pt x="356" y="905"/>
                    </a:lnTo>
                    <a:lnTo>
                      <a:pt x="344" y="876"/>
                    </a:lnTo>
                    <a:lnTo>
                      <a:pt x="321" y="818"/>
                    </a:lnTo>
                    <a:lnTo>
                      <a:pt x="303" y="779"/>
                    </a:lnTo>
                    <a:lnTo>
                      <a:pt x="303" y="736"/>
                    </a:lnTo>
                    <a:lnTo>
                      <a:pt x="366" y="714"/>
                    </a:lnTo>
                    <a:lnTo>
                      <a:pt x="373" y="674"/>
                    </a:lnTo>
                    <a:lnTo>
                      <a:pt x="366" y="650"/>
                    </a:lnTo>
                    <a:lnTo>
                      <a:pt x="349" y="629"/>
                    </a:lnTo>
                    <a:lnTo>
                      <a:pt x="352" y="594"/>
                    </a:lnTo>
                    <a:lnTo>
                      <a:pt x="349" y="553"/>
                    </a:lnTo>
                    <a:lnTo>
                      <a:pt x="331" y="532"/>
                    </a:lnTo>
                    <a:lnTo>
                      <a:pt x="317" y="503"/>
                    </a:lnTo>
                    <a:lnTo>
                      <a:pt x="329" y="476"/>
                    </a:lnTo>
                    <a:lnTo>
                      <a:pt x="343" y="443"/>
                    </a:lnTo>
                    <a:lnTo>
                      <a:pt x="343" y="421"/>
                    </a:lnTo>
                    <a:lnTo>
                      <a:pt x="321" y="394"/>
                    </a:lnTo>
                    <a:lnTo>
                      <a:pt x="314" y="371"/>
                    </a:lnTo>
                    <a:lnTo>
                      <a:pt x="321" y="352"/>
                    </a:lnTo>
                    <a:lnTo>
                      <a:pt x="343" y="338"/>
                    </a:lnTo>
                    <a:lnTo>
                      <a:pt x="344" y="315"/>
                    </a:lnTo>
                    <a:lnTo>
                      <a:pt x="338" y="300"/>
                    </a:lnTo>
                    <a:lnTo>
                      <a:pt x="314" y="265"/>
                    </a:lnTo>
                    <a:lnTo>
                      <a:pt x="308" y="226"/>
                    </a:lnTo>
                    <a:lnTo>
                      <a:pt x="309" y="196"/>
                    </a:lnTo>
                    <a:lnTo>
                      <a:pt x="331" y="168"/>
                    </a:lnTo>
                    <a:lnTo>
                      <a:pt x="387" y="107"/>
                    </a:lnTo>
                    <a:lnTo>
                      <a:pt x="405" y="56"/>
                    </a:lnTo>
                    <a:lnTo>
                      <a:pt x="405" y="14"/>
                    </a:lnTo>
                    <a:lnTo>
                      <a:pt x="387" y="0"/>
                    </a:lnTo>
                    <a:lnTo>
                      <a:pt x="359" y="14"/>
                    </a:lnTo>
                    <a:lnTo>
                      <a:pt x="288" y="58"/>
                    </a:lnTo>
                    <a:lnTo>
                      <a:pt x="223" y="86"/>
                    </a:lnTo>
                    <a:lnTo>
                      <a:pt x="156" y="114"/>
                    </a:lnTo>
                    <a:lnTo>
                      <a:pt x="111" y="129"/>
                    </a:lnTo>
                    <a:lnTo>
                      <a:pt x="72" y="1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2" name="Freeform 323"/>
              <p:cNvSpPr>
                <a:spLocks/>
              </p:cNvSpPr>
              <p:nvPr/>
            </p:nvSpPr>
            <p:spPr bwMode="auto">
              <a:xfrm>
                <a:off x="2532" y="2090"/>
                <a:ext cx="241" cy="513"/>
              </a:xfrm>
              <a:custGeom>
                <a:avLst/>
                <a:gdLst>
                  <a:gd name="T0" fmla="*/ 474 w 725"/>
                  <a:gd name="T1" fmla="*/ 1446 h 1540"/>
                  <a:gd name="T2" fmla="*/ 334 w 725"/>
                  <a:gd name="T3" fmla="*/ 1496 h 1540"/>
                  <a:gd name="T4" fmla="*/ 59 w 725"/>
                  <a:gd name="T5" fmla="*/ 1246 h 1540"/>
                  <a:gd name="T6" fmla="*/ 44 w 725"/>
                  <a:gd name="T7" fmla="*/ 1288 h 1540"/>
                  <a:gd name="T8" fmla="*/ 343 w 725"/>
                  <a:gd name="T9" fmla="*/ 1540 h 1540"/>
                  <a:gd name="T10" fmla="*/ 488 w 725"/>
                  <a:gd name="T11" fmla="*/ 1463 h 1540"/>
                  <a:gd name="T12" fmla="*/ 686 w 725"/>
                  <a:gd name="T13" fmla="*/ 1398 h 1540"/>
                  <a:gd name="T14" fmla="*/ 676 w 725"/>
                  <a:gd name="T15" fmla="*/ 1288 h 1540"/>
                  <a:gd name="T16" fmla="*/ 636 w 725"/>
                  <a:gd name="T17" fmla="*/ 1167 h 1540"/>
                  <a:gd name="T18" fmla="*/ 656 w 725"/>
                  <a:gd name="T19" fmla="*/ 1069 h 1540"/>
                  <a:gd name="T20" fmla="*/ 613 w 725"/>
                  <a:gd name="T21" fmla="*/ 974 h 1540"/>
                  <a:gd name="T22" fmla="*/ 635 w 725"/>
                  <a:gd name="T23" fmla="*/ 862 h 1540"/>
                  <a:gd name="T24" fmla="*/ 650 w 725"/>
                  <a:gd name="T25" fmla="*/ 751 h 1540"/>
                  <a:gd name="T26" fmla="*/ 656 w 725"/>
                  <a:gd name="T27" fmla="*/ 610 h 1540"/>
                  <a:gd name="T28" fmla="*/ 627 w 725"/>
                  <a:gd name="T29" fmla="*/ 492 h 1540"/>
                  <a:gd name="T30" fmla="*/ 613 w 725"/>
                  <a:gd name="T31" fmla="*/ 398 h 1540"/>
                  <a:gd name="T32" fmla="*/ 648 w 725"/>
                  <a:gd name="T33" fmla="*/ 318 h 1540"/>
                  <a:gd name="T34" fmla="*/ 630 w 725"/>
                  <a:gd name="T35" fmla="*/ 182 h 1540"/>
                  <a:gd name="T36" fmla="*/ 718 w 725"/>
                  <a:gd name="T37" fmla="*/ 16 h 1540"/>
                  <a:gd name="T38" fmla="*/ 679 w 725"/>
                  <a:gd name="T39" fmla="*/ 51 h 1540"/>
                  <a:gd name="T40" fmla="*/ 588 w 725"/>
                  <a:gd name="T41" fmla="*/ 203 h 1540"/>
                  <a:gd name="T42" fmla="*/ 455 w 725"/>
                  <a:gd name="T43" fmla="*/ 328 h 1540"/>
                  <a:gd name="T44" fmla="*/ 592 w 725"/>
                  <a:gd name="T45" fmla="*/ 282 h 1540"/>
                  <a:gd name="T46" fmla="*/ 580 w 725"/>
                  <a:gd name="T47" fmla="*/ 371 h 1540"/>
                  <a:gd name="T48" fmla="*/ 515 w 725"/>
                  <a:gd name="T49" fmla="*/ 463 h 1540"/>
                  <a:gd name="T50" fmla="*/ 609 w 725"/>
                  <a:gd name="T51" fmla="*/ 442 h 1540"/>
                  <a:gd name="T52" fmla="*/ 585 w 725"/>
                  <a:gd name="T53" fmla="*/ 513 h 1540"/>
                  <a:gd name="T54" fmla="*/ 579 w 725"/>
                  <a:gd name="T55" fmla="*/ 589 h 1540"/>
                  <a:gd name="T56" fmla="*/ 441 w 725"/>
                  <a:gd name="T57" fmla="*/ 692 h 1540"/>
                  <a:gd name="T58" fmla="*/ 594 w 725"/>
                  <a:gd name="T59" fmla="*/ 622 h 1540"/>
                  <a:gd name="T60" fmla="*/ 650 w 725"/>
                  <a:gd name="T61" fmla="*/ 692 h 1540"/>
                  <a:gd name="T62" fmla="*/ 557 w 725"/>
                  <a:gd name="T63" fmla="*/ 757 h 1540"/>
                  <a:gd name="T64" fmla="*/ 385 w 725"/>
                  <a:gd name="T65" fmla="*/ 842 h 1540"/>
                  <a:gd name="T66" fmla="*/ 580 w 725"/>
                  <a:gd name="T67" fmla="*/ 807 h 1540"/>
                  <a:gd name="T68" fmla="*/ 620 w 725"/>
                  <a:gd name="T69" fmla="*/ 937 h 1540"/>
                  <a:gd name="T70" fmla="*/ 389 w 725"/>
                  <a:gd name="T71" fmla="*/ 999 h 1540"/>
                  <a:gd name="T72" fmla="*/ 515 w 725"/>
                  <a:gd name="T73" fmla="*/ 995 h 1540"/>
                  <a:gd name="T74" fmla="*/ 594 w 725"/>
                  <a:gd name="T75" fmla="*/ 1034 h 1540"/>
                  <a:gd name="T76" fmla="*/ 592 w 725"/>
                  <a:gd name="T77" fmla="*/ 1111 h 1540"/>
                  <a:gd name="T78" fmla="*/ 371 w 725"/>
                  <a:gd name="T79" fmla="*/ 1155 h 1540"/>
                  <a:gd name="T80" fmla="*/ 480 w 725"/>
                  <a:gd name="T81" fmla="*/ 1155 h 1540"/>
                  <a:gd name="T82" fmla="*/ 606 w 725"/>
                  <a:gd name="T83" fmla="*/ 1134 h 1540"/>
                  <a:gd name="T84" fmla="*/ 497 w 725"/>
                  <a:gd name="T85" fmla="*/ 1240 h 1540"/>
                  <a:gd name="T86" fmla="*/ 371 w 725"/>
                  <a:gd name="T87" fmla="*/ 1299 h 1540"/>
                  <a:gd name="T88" fmla="*/ 529 w 725"/>
                  <a:gd name="T89" fmla="*/ 1243 h 1540"/>
                  <a:gd name="T90" fmla="*/ 623 w 725"/>
                  <a:gd name="T91" fmla="*/ 1223 h 1540"/>
                  <a:gd name="T92" fmla="*/ 620 w 725"/>
                  <a:gd name="T93" fmla="*/ 1314 h 1540"/>
                  <a:gd name="T94" fmla="*/ 635 w 725"/>
                  <a:gd name="T95" fmla="*/ 1390 h 154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725"/>
                  <a:gd name="T145" fmla="*/ 0 h 1540"/>
                  <a:gd name="T146" fmla="*/ 725 w 725"/>
                  <a:gd name="T147" fmla="*/ 1540 h 1540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725" h="1540">
                    <a:moveTo>
                      <a:pt x="615" y="1393"/>
                    </a:moveTo>
                    <a:lnTo>
                      <a:pt x="585" y="1428"/>
                    </a:lnTo>
                    <a:lnTo>
                      <a:pt x="536" y="1440"/>
                    </a:lnTo>
                    <a:lnTo>
                      <a:pt x="474" y="1446"/>
                    </a:lnTo>
                    <a:lnTo>
                      <a:pt x="406" y="1461"/>
                    </a:lnTo>
                    <a:lnTo>
                      <a:pt x="362" y="1488"/>
                    </a:lnTo>
                    <a:lnTo>
                      <a:pt x="347" y="1502"/>
                    </a:lnTo>
                    <a:lnTo>
                      <a:pt x="334" y="1496"/>
                    </a:lnTo>
                    <a:lnTo>
                      <a:pt x="252" y="1435"/>
                    </a:lnTo>
                    <a:lnTo>
                      <a:pt x="147" y="1351"/>
                    </a:lnTo>
                    <a:lnTo>
                      <a:pt x="112" y="1299"/>
                    </a:lnTo>
                    <a:lnTo>
                      <a:pt x="59" y="1246"/>
                    </a:lnTo>
                    <a:lnTo>
                      <a:pt x="43" y="1204"/>
                    </a:lnTo>
                    <a:lnTo>
                      <a:pt x="0" y="1198"/>
                    </a:lnTo>
                    <a:lnTo>
                      <a:pt x="22" y="1243"/>
                    </a:lnTo>
                    <a:lnTo>
                      <a:pt x="44" y="1288"/>
                    </a:lnTo>
                    <a:lnTo>
                      <a:pt x="112" y="1337"/>
                    </a:lnTo>
                    <a:lnTo>
                      <a:pt x="159" y="1398"/>
                    </a:lnTo>
                    <a:lnTo>
                      <a:pt x="273" y="1470"/>
                    </a:lnTo>
                    <a:lnTo>
                      <a:pt x="343" y="1540"/>
                    </a:lnTo>
                    <a:lnTo>
                      <a:pt x="371" y="1533"/>
                    </a:lnTo>
                    <a:lnTo>
                      <a:pt x="399" y="1498"/>
                    </a:lnTo>
                    <a:lnTo>
                      <a:pt x="438" y="1478"/>
                    </a:lnTo>
                    <a:lnTo>
                      <a:pt x="488" y="1463"/>
                    </a:lnTo>
                    <a:lnTo>
                      <a:pt x="592" y="1454"/>
                    </a:lnTo>
                    <a:lnTo>
                      <a:pt x="623" y="1435"/>
                    </a:lnTo>
                    <a:lnTo>
                      <a:pt x="676" y="1422"/>
                    </a:lnTo>
                    <a:lnTo>
                      <a:pt x="686" y="1398"/>
                    </a:lnTo>
                    <a:lnTo>
                      <a:pt x="669" y="1370"/>
                    </a:lnTo>
                    <a:lnTo>
                      <a:pt x="650" y="1342"/>
                    </a:lnTo>
                    <a:lnTo>
                      <a:pt x="662" y="1307"/>
                    </a:lnTo>
                    <a:lnTo>
                      <a:pt x="676" y="1288"/>
                    </a:lnTo>
                    <a:lnTo>
                      <a:pt x="676" y="1258"/>
                    </a:lnTo>
                    <a:lnTo>
                      <a:pt x="662" y="1211"/>
                    </a:lnTo>
                    <a:lnTo>
                      <a:pt x="656" y="1188"/>
                    </a:lnTo>
                    <a:lnTo>
                      <a:pt x="636" y="1167"/>
                    </a:lnTo>
                    <a:lnTo>
                      <a:pt x="627" y="1142"/>
                    </a:lnTo>
                    <a:lnTo>
                      <a:pt x="636" y="1119"/>
                    </a:lnTo>
                    <a:lnTo>
                      <a:pt x="657" y="1099"/>
                    </a:lnTo>
                    <a:lnTo>
                      <a:pt x="656" y="1069"/>
                    </a:lnTo>
                    <a:lnTo>
                      <a:pt x="644" y="1048"/>
                    </a:lnTo>
                    <a:lnTo>
                      <a:pt x="620" y="1016"/>
                    </a:lnTo>
                    <a:lnTo>
                      <a:pt x="606" y="999"/>
                    </a:lnTo>
                    <a:lnTo>
                      <a:pt x="613" y="974"/>
                    </a:lnTo>
                    <a:lnTo>
                      <a:pt x="648" y="953"/>
                    </a:lnTo>
                    <a:lnTo>
                      <a:pt x="662" y="925"/>
                    </a:lnTo>
                    <a:lnTo>
                      <a:pt x="657" y="901"/>
                    </a:lnTo>
                    <a:lnTo>
                      <a:pt x="635" y="862"/>
                    </a:lnTo>
                    <a:lnTo>
                      <a:pt x="609" y="813"/>
                    </a:lnTo>
                    <a:lnTo>
                      <a:pt x="600" y="778"/>
                    </a:lnTo>
                    <a:lnTo>
                      <a:pt x="613" y="764"/>
                    </a:lnTo>
                    <a:lnTo>
                      <a:pt x="650" y="751"/>
                    </a:lnTo>
                    <a:lnTo>
                      <a:pt x="671" y="736"/>
                    </a:lnTo>
                    <a:lnTo>
                      <a:pt x="676" y="692"/>
                    </a:lnTo>
                    <a:lnTo>
                      <a:pt x="650" y="643"/>
                    </a:lnTo>
                    <a:lnTo>
                      <a:pt x="656" y="610"/>
                    </a:lnTo>
                    <a:lnTo>
                      <a:pt x="665" y="580"/>
                    </a:lnTo>
                    <a:lnTo>
                      <a:pt x="641" y="545"/>
                    </a:lnTo>
                    <a:lnTo>
                      <a:pt x="620" y="513"/>
                    </a:lnTo>
                    <a:lnTo>
                      <a:pt x="627" y="492"/>
                    </a:lnTo>
                    <a:lnTo>
                      <a:pt x="641" y="471"/>
                    </a:lnTo>
                    <a:lnTo>
                      <a:pt x="641" y="436"/>
                    </a:lnTo>
                    <a:lnTo>
                      <a:pt x="627" y="415"/>
                    </a:lnTo>
                    <a:lnTo>
                      <a:pt x="613" y="398"/>
                    </a:lnTo>
                    <a:lnTo>
                      <a:pt x="615" y="372"/>
                    </a:lnTo>
                    <a:lnTo>
                      <a:pt x="641" y="359"/>
                    </a:lnTo>
                    <a:lnTo>
                      <a:pt x="656" y="345"/>
                    </a:lnTo>
                    <a:lnTo>
                      <a:pt x="648" y="318"/>
                    </a:lnTo>
                    <a:lnTo>
                      <a:pt x="620" y="282"/>
                    </a:lnTo>
                    <a:lnTo>
                      <a:pt x="609" y="251"/>
                    </a:lnTo>
                    <a:lnTo>
                      <a:pt x="606" y="216"/>
                    </a:lnTo>
                    <a:lnTo>
                      <a:pt x="630" y="182"/>
                    </a:lnTo>
                    <a:lnTo>
                      <a:pt x="679" y="128"/>
                    </a:lnTo>
                    <a:lnTo>
                      <a:pt x="704" y="86"/>
                    </a:lnTo>
                    <a:lnTo>
                      <a:pt x="725" y="51"/>
                    </a:lnTo>
                    <a:lnTo>
                      <a:pt x="718" y="16"/>
                    </a:lnTo>
                    <a:lnTo>
                      <a:pt x="700" y="0"/>
                    </a:lnTo>
                    <a:lnTo>
                      <a:pt x="686" y="3"/>
                    </a:lnTo>
                    <a:lnTo>
                      <a:pt x="662" y="30"/>
                    </a:lnTo>
                    <a:lnTo>
                      <a:pt x="679" y="51"/>
                    </a:lnTo>
                    <a:lnTo>
                      <a:pt x="676" y="86"/>
                    </a:lnTo>
                    <a:lnTo>
                      <a:pt x="644" y="147"/>
                    </a:lnTo>
                    <a:lnTo>
                      <a:pt x="601" y="182"/>
                    </a:lnTo>
                    <a:lnTo>
                      <a:pt x="588" y="203"/>
                    </a:lnTo>
                    <a:lnTo>
                      <a:pt x="579" y="230"/>
                    </a:lnTo>
                    <a:lnTo>
                      <a:pt x="574" y="247"/>
                    </a:lnTo>
                    <a:lnTo>
                      <a:pt x="511" y="295"/>
                    </a:lnTo>
                    <a:lnTo>
                      <a:pt x="455" y="328"/>
                    </a:lnTo>
                    <a:lnTo>
                      <a:pt x="448" y="351"/>
                    </a:lnTo>
                    <a:lnTo>
                      <a:pt x="467" y="357"/>
                    </a:lnTo>
                    <a:lnTo>
                      <a:pt x="550" y="295"/>
                    </a:lnTo>
                    <a:lnTo>
                      <a:pt x="592" y="282"/>
                    </a:lnTo>
                    <a:lnTo>
                      <a:pt x="613" y="321"/>
                    </a:lnTo>
                    <a:lnTo>
                      <a:pt x="620" y="338"/>
                    </a:lnTo>
                    <a:lnTo>
                      <a:pt x="600" y="357"/>
                    </a:lnTo>
                    <a:lnTo>
                      <a:pt x="580" y="371"/>
                    </a:lnTo>
                    <a:lnTo>
                      <a:pt x="579" y="394"/>
                    </a:lnTo>
                    <a:lnTo>
                      <a:pt x="585" y="419"/>
                    </a:lnTo>
                    <a:lnTo>
                      <a:pt x="567" y="440"/>
                    </a:lnTo>
                    <a:lnTo>
                      <a:pt x="515" y="463"/>
                    </a:lnTo>
                    <a:lnTo>
                      <a:pt x="438" y="496"/>
                    </a:lnTo>
                    <a:lnTo>
                      <a:pt x="467" y="506"/>
                    </a:lnTo>
                    <a:lnTo>
                      <a:pt x="545" y="475"/>
                    </a:lnTo>
                    <a:lnTo>
                      <a:pt x="609" y="442"/>
                    </a:lnTo>
                    <a:lnTo>
                      <a:pt x="620" y="450"/>
                    </a:lnTo>
                    <a:lnTo>
                      <a:pt x="613" y="471"/>
                    </a:lnTo>
                    <a:lnTo>
                      <a:pt x="592" y="492"/>
                    </a:lnTo>
                    <a:lnTo>
                      <a:pt x="585" y="513"/>
                    </a:lnTo>
                    <a:lnTo>
                      <a:pt x="594" y="540"/>
                    </a:lnTo>
                    <a:lnTo>
                      <a:pt x="620" y="562"/>
                    </a:lnTo>
                    <a:lnTo>
                      <a:pt x="620" y="580"/>
                    </a:lnTo>
                    <a:lnTo>
                      <a:pt x="579" y="589"/>
                    </a:lnTo>
                    <a:lnTo>
                      <a:pt x="544" y="636"/>
                    </a:lnTo>
                    <a:lnTo>
                      <a:pt x="501" y="663"/>
                    </a:lnTo>
                    <a:lnTo>
                      <a:pt x="445" y="678"/>
                    </a:lnTo>
                    <a:lnTo>
                      <a:pt x="441" y="692"/>
                    </a:lnTo>
                    <a:lnTo>
                      <a:pt x="476" y="687"/>
                    </a:lnTo>
                    <a:lnTo>
                      <a:pt x="550" y="663"/>
                    </a:lnTo>
                    <a:lnTo>
                      <a:pt x="579" y="643"/>
                    </a:lnTo>
                    <a:lnTo>
                      <a:pt x="594" y="622"/>
                    </a:lnTo>
                    <a:lnTo>
                      <a:pt x="620" y="618"/>
                    </a:lnTo>
                    <a:lnTo>
                      <a:pt x="620" y="643"/>
                    </a:lnTo>
                    <a:lnTo>
                      <a:pt x="636" y="666"/>
                    </a:lnTo>
                    <a:lnTo>
                      <a:pt x="650" y="692"/>
                    </a:lnTo>
                    <a:lnTo>
                      <a:pt x="641" y="713"/>
                    </a:lnTo>
                    <a:lnTo>
                      <a:pt x="609" y="727"/>
                    </a:lnTo>
                    <a:lnTo>
                      <a:pt x="579" y="736"/>
                    </a:lnTo>
                    <a:lnTo>
                      <a:pt x="557" y="757"/>
                    </a:lnTo>
                    <a:lnTo>
                      <a:pt x="462" y="786"/>
                    </a:lnTo>
                    <a:lnTo>
                      <a:pt x="392" y="810"/>
                    </a:lnTo>
                    <a:lnTo>
                      <a:pt x="364" y="825"/>
                    </a:lnTo>
                    <a:lnTo>
                      <a:pt x="385" y="842"/>
                    </a:lnTo>
                    <a:lnTo>
                      <a:pt x="427" y="831"/>
                    </a:lnTo>
                    <a:lnTo>
                      <a:pt x="511" y="799"/>
                    </a:lnTo>
                    <a:lnTo>
                      <a:pt x="567" y="783"/>
                    </a:lnTo>
                    <a:lnTo>
                      <a:pt x="580" y="807"/>
                    </a:lnTo>
                    <a:lnTo>
                      <a:pt x="594" y="848"/>
                    </a:lnTo>
                    <a:lnTo>
                      <a:pt x="620" y="883"/>
                    </a:lnTo>
                    <a:lnTo>
                      <a:pt x="623" y="911"/>
                    </a:lnTo>
                    <a:lnTo>
                      <a:pt x="620" y="937"/>
                    </a:lnTo>
                    <a:lnTo>
                      <a:pt x="592" y="946"/>
                    </a:lnTo>
                    <a:lnTo>
                      <a:pt x="544" y="957"/>
                    </a:lnTo>
                    <a:lnTo>
                      <a:pt x="480" y="986"/>
                    </a:lnTo>
                    <a:lnTo>
                      <a:pt x="389" y="999"/>
                    </a:lnTo>
                    <a:lnTo>
                      <a:pt x="355" y="1016"/>
                    </a:lnTo>
                    <a:lnTo>
                      <a:pt x="379" y="1028"/>
                    </a:lnTo>
                    <a:lnTo>
                      <a:pt x="459" y="1016"/>
                    </a:lnTo>
                    <a:lnTo>
                      <a:pt x="515" y="995"/>
                    </a:lnTo>
                    <a:lnTo>
                      <a:pt x="553" y="981"/>
                    </a:lnTo>
                    <a:lnTo>
                      <a:pt x="585" y="974"/>
                    </a:lnTo>
                    <a:lnTo>
                      <a:pt x="580" y="999"/>
                    </a:lnTo>
                    <a:lnTo>
                      <a:pt x="594" y="1034"/>
                    </a:lnTo>
                    <a:lnTo>
                      <a:pt x="615" y="1055"/>
                    </a:lnTo>
                    <a:lnTo>
                      <a:pt x="620" y="1078"/>
                    </a:lnTo>
                    <a:lnTo>
                      <a:pt x="620" y="1099"/>
                    </a:lnTo>
                    <a:lnTo>
                      <a:pt x="592" y="1111"/>
                    </a:lnTo>
                    <a:lnTo>
                      <a:pt x="539" y="1113"/>
                    </a:lnTo>
                    <a:lnTo>
                      <a:pt x="501" y="1125"/>
                    </a:lnTo>
                    <a:lnTo>
                      <a:pt x="418" y="1154"/>
                    </a:lnTo>
                    <a:lnTo>
                      <a:pt x="371" y="1155"/>
                    </a:lnTo>
                    <a:lnTo>
                      <a:pt x="355" y="1176"/>
                    </a:lnTo>
                    <a:lnTo>
                      <a:pt x="376" y="1184"/>
                    </a:lnTo>
                    <a:lnTo>
                      <a:pt x="418" y="1175"/>
                    </a:lnTo>
                    <a:lnTo>
                      <a:pt x="480" y="1155"/>
                    </a:lnTo>
                    <a:lnTo>
                      <a:pt x="515" y="1142"/>
                    </a:lnTo>
                    <a:lnTo>
                      <a:pt x="559" y="1132"/>
                    </a:lnTo>
                    <a:lnTo>
                      <a:pt x="594" y="1134"/>
                    </a:lnTo>
                    <a:lnTo>
                      <a:pt x="606" y="1134"/>
                    </a:lnTo>
                    <a:lnTo>
                      <a:pt x="606" y="1167"/>
                    </a:lnTo>
                    <a:lnTo>
                      <a:pt x="615" y="1184"/>
                    </a:lnTo>
                    <a:lnTo>
                      <a:pt x="553" y="1198"/>
                    </a:lnTo>
                    <a:lnTo>
                      <a:pt x="497" y="1240"/>
                    </a:lnTo>
                    <a:lnTo>
                      <a:pt x="435" y="1260"/>
                    </a:lnTo>
                    <a:lnTo>
                      <a:pt x="392" y="1267"/>
                    </a:lnTo>
                    <a:lnTo>
                      <a:pt x="356" y="1286"/>
                    </a:lnTo>
                    <a:lnTo>
                      <a:pt x="371" y="1299"/>
                    </a:lnTo>
                    <a:lnTo>
                      <a:pt x="406" y="1288"/>
                    </a:lnTo>
                    <a:lnTo>
                      <a:pt x="445" y="1275"/>
                    </a:lnTo>
                    <a:lnTo>
                      <a:pt x="490" y="1267"/>
                    </a:lnTo>
                    <a:lnTo>
                      <a:pt x="529" y="1243"/>
                    </a:lnTo>
                    <a:lnTo>
                      <a:pt x="550" y="1223"/>
                    </a:lnTo>
                    <a:lnTo>
                      <a:pt x="579" y="1219"/>
                    </a:lnTo>
                    <a:lnTo>
                      <a:pt x="613" y="1219"/>
                    </a:lnTo>
                    <a:lnTo>
                      <a:pt x="623" y="1223"/>
                    </a:lnTo>
                    <a:lnTo>
                      <a:pt x="635" y="1246"/>
                    </a:lnTo>
                    <a:lnTo>
                      <a:pt x="641" y="1275"/>
                    </a:lnTo>
                    <a:lnTo>
                      <a:pt x="635" y="1299"/>
                    </a:lnTo>
                    <a:lnTo>
                      <a:pt x="620" y="1314"/>
                    </a:lnTo>
                    <a:lnTo>
                      <a:pt x="609" y="1349"/>
                    </a:lnTo>
                    <a:lnTo>
                      <a:pt x="620" y="1363"/>
                    </a:lnTo>
                    <a:lnTo>
                      <a:pt x="635" y="1377"/>
                    </a:lnTo>
                    <a:lnTo>
                      <a:pt x="635" y="1390"/>
                    </a:lnTo>
                    <a:lnTo>
                      <a:pt x="615" y="13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3" name="Freeform 324"/>
              <p:cNvSpPr>
                <a:spLocks/>
              </p:cNvSpPr>
              <p:nvPr/>
            </p:nvSpPr>
            <p:spPr bwMode="auto">
              <a:xfrm>
                <a:off x="2660" y="2531"/>
                <a:ext cx="70" cy="23"/>
              </a:xfrm>
              <a:custGeom>
                <a:avLst/>
                <a:gdLst>
                  <a:gd name="T0" fmla="*/ 0 w 209"/>
                  <a:gd name="T1" fmla="*/ 54 h 69"/>
                  <a:gd name="T2" fmla="*/ 83 w 209"/>
                  <a:gd name="T3" fmla="*/ 52 h 69"/>
                  <a:gd name="T4" fmla="*/ 116 w 209"/>
                  <a:gd name="T5" fmla="*/ 34 h 69"/>
                  <a:gd name="T6" fmla="*/ 143 w 209"/>
                  <a:gd name="T7" fmla="*/ 13 h 69"/>
                  <a:gd name="T8" fmla="*/ 195 w 209"/>
                  <a:gd name="T9" fmla="*/ 0 h 69"/>
                  <a:gd name="T10" fmla="*/ 209 w 209"/>
                  <a:gd name="T11" fmla="*/ 13 h 69"/>
                  <a:gd name="T12" fmla="*/ 187 w 209"/>
                  <a:gd name="T13" fmla="*/ 19 h 69"/>
                  <a:gd name="T14" fmla="*/ 151 w 209"/>
                  <a:gd name="T15" fmla="*/ 39 h 69"/>
                  <a:gd name="T16" fmla="*/ 131 w 209"/>
                  <a:gd name="T17" fmla="*/ 52 h 69"/>
                  <a:gd name="T18" fmla="*/ 98 w 209"/>
                  <a:gd name="T19" fmla="*/ 61 h 69"/>
                  <a:gd name="T20" fmla="*/ 46 w 209"/>
                  <a:gd name="T21" fmla="*/ 66 h 69"/>
                  <a:gd name="T22" fmla="*/ 4 w 209"/>
                  <a:gd name="T23" fmla="*/ 69 h 69"/>
                  <a:gd name="T24" fmla="*/ 0 w 209"/>
                  <a:gd name="T25" fmla="*/ 54 h 6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09"/>
                  <a:gd name="T40" fmla="*/ 0 h 69"/>
                  <a:gd name="T41" fmla="*/ 209 w 209"/>
                  <a:gd name="T42" fmla="*/ 69 h 6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09" h="69">
                    <a:moveTo>
                      <a:pt x="0" y="54"/>
                    </a:moveTo>
                    <a:lnTo>
                      <a:pt x="83" y="52"/>
                    </a:lnTo>
                    <a:lnTo>
                      <a:pt x="116" y="34"/>
                    </a:lnTo>
                    <a:lnTo>
                      <a:pt x="143" y="13"/>
                    </a:lnTo>
                    <a:lnTo>
                      <a:pt x="195" y="0"/>
                    </a:lnTo>
                    <a:lnTo>
                      <a:pt x="209" y="13"/>
                    </a:lnTo>
                    <a:lnTo>
                      <a:pt x="187" y="19"/>
                    </a:lnTo>
                    <a:lnTo>
                      <a:pt x="151" y="39"/>
                    </a:lnTo>
                    <a:lnTo>
                      <a:pt x="131" y="52"/>
                    </a:lnTo>
                    <a:lnTo>
                      <a:pt x="98" y="61"/>
                    </a:lnTo>
                    <a:lnTo>
                      <a:pt x="46" y="66"/>
                    </a:lnTo>
                    <a:lnTo>
                      <a:pt x="4" y="69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4" name="Freeform 325"/>
              <p:cNvSpPr>
                <a:spLocks/>
              </p:cNvSpPr>
              <p:nvPr/>
            </p:nvSpPr>
            <p:spPr bwMode="auto">
              <a:xfrm>
                <a:off x="2553" y="2029"/>
                <a:ext cx="203" cy="110"/>
              </a:xfrm>
              <a:custGeom>
                <a:avLst/>
                <a:gdLst>
                  <a:gd name="T0" fmla="*/ 18 w 609"/>
                  <a:gd name="T1" fmla="*/ 38 h 330"/>
                  <a:gd name="T2" fmla="*/ 91 w 609"/>
                  <a:gd name="T3" fmla="*/ 42 h 330"/>
                  <a:gd name="T4" fmla="*/ 168 w 609"/>
                  <a:gd name="T5" fmla="*/ 44 h 330"/>
                  <a:gd name="T6" fmla="*/ 217 w 609"/>
                  <a:gd name="T7" fmla="*/ 44 h 330"/>
                  <a:gd name="T8" fmla="*/ 256 w 609"/>
                  <a:gd name="T9" fmla="*/ 35 h 330"/>
                  <a:gd name="T10" fmla="*/ 320 w 609"/>
                  <a:gd name="T11" fmla="*/ 17 h 330"/>
                  <a:gd name="T12" fmla="*/ 350 w 609"/>
                  <a:gd name="T13" fmla="*/ 0 h 330"/>
                  <a:gd name="T14" fmla="*/ 391 w 609"/>
                  <a:gd name="T15" fmla="*/ 23 h 330"/>
                  <a:gd name="T16" fmla="*/ 459 w 609"/>
                  <a:gd name="T17" fmla="*/ 70 h 330"/>
                  <a:gd name="T18" fmla="*/ 508 w 609"/>
                  <a:gd name="T19" fmla="*/ 104 h 330"/>
                  <a:gd name="T20" fmla="*/ 571 w 609"/>
                  <a:gd name="T21" fmla="*/ 148 h 330"/>
                  <a:gd name="T22" fmla="*/ 609 w 609"/>
                  <a:gd name="T23" fmla="*/ 182 h 330"/>
                  <a:gd name="T24" fmla="*/ 573 w 609"/>
                  <a:gd name="T25" fmla="*/ 212 h 330"/>
                  <a:gd name="T26" fmla="*/ 538 w 609"/>
                  <a:gd name="T27" fmla="*/ 244 h 330"/>
                  <a:gd name="T28" fmla="*/ 482 w 609"/>
                  <a:gd name="T29" fmla="*/ 268 h 330"/>
                  <a:gd name="T30" fmla="*/ 424 w 609"/>
                  <a:gd name="T31" fmla="*/ 293 h 330"/>
                  <a:gd name="T32" fmla="*/ 371 w 609"/>
                  <a:gd name="T33" fmla="*/ 313 h 330"/>
                  <a:gd name="T34" fmla="*/ 321 w 609"/>
                  <a:gd name="T35" fmla="*/ 321 h 330"/>
                  <a:gd name="T36" fmla="*/ 270 w 609"/>
                  <a:gd name="T37" fmla="*/ 330 h 330"/>
                  <a:gd name="T38" fmla="*/ 207 w 609"/>
                  <a:gd name="T39" fmla="*/ 286 h 330"/>
                  <a:gd name="T40" fmla="*/ 159 w 609"/>
                  <a:gd name="T41" fmla="*/ 247 h 330"/>
                  <a:gd name="T42" fmla="*/ 103 w 609"/>
                  <a:gd name="T43" fmla="*/ 198 h 330"/>
                  <a:gd name="T44" fmla="*/ 56 w 609"/>
                  <a:gd name="T45" fmla="*/ 148 h 330"/>
                  <a:gd name="T46" fmla="*/ 21 w 609"/>
                  <a:gd name="T47" fmla="*/ 114 h 330"/>
                  <a:gd name="T48" fmla="*/ 0 w 609"/>
                  <a:gd name="T49" fmla="*/ 65 h 330"/>
                  <a:gd name="T50" fmla="*/ 18 w 609"/>
                  <a:gd name="T51" fmla="*/ 38 h 3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09"/>
                  <a:gd name="T79" fmla="*/ 0 h 330"/>
                  <a:gd name="T80" fmla="*/ 609 w 609"/>
                  <a:gd name="T81" fmla="*/ 330 h 3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09" h="330">
                    <a:moveTo>
                      <a:pt x="18" y="38"/>
                    </a:moveTo>
                    <a:lnTo>
                      <a:pt x="91" y="42"/>
                    </a:lnTo>
                    <a:lnTo>
                      <a:pt x="168" y="44"/>
                    </a:lnTo>
                    <a:lnTo>
                      <a:pt x="217" y="44"/>
                    </a:lnTo>
                    <a:lnTo>
                      <a:pt x="256" y="35"/>
                    </a:lnTo>
                    <a:lnTo>
                      <a:pt x="320" y="17"/>
                    </a:lnTo>
                    <a:lnTo>
                      <a:pt x="350" y="0"/>
                    </a:lnTo>
                    <a:lnTo>
                      <a:pt x="391" y="23"/>
                    </a:lnTo>
                    <a:lnTo>
                      <a:pt x="459" y="70"/>
                    </a:lnTo>
                    <a:lnTo>
                      <a:pt x="508" y="104"/>
                    </a:lnTo>
                    <a:lnTo>
                      <a:pt x="571" y="148"/>
                    </a:lnTo>
                    <a:lnTo>
                      <a:pt x="609" y="182"/>
                    </a:lnTo>
                    <a:lnTo>
                      <a:pt x="573" y="212"/>
                    </a:lnTo>
                    <a:lnTo>
                      <a:pt x="538" y="244"/>
                    </a:lnTo>
                    <a:lnTo>
                      <a:pt x="482" y="268"/>
                    </a:lnTo>
                    <a:lnTo>
                      <a:pt x="424" y="293"/>
                    </a:lnTo>
                    <a:lnTo>
                      <a:pt x="371" y="313"/>
                    </a:lnTo>
                    <a:lnTo>
                      <a:pt x="321" y="321"/>
                    </a:lnTo>
                    <a:lnTo>
                      <a:pt x="270" y="330"/>
                    </a:lnTo>
                    <a:lnTo>
                      <a:pt x="207" y="286"/>
                    </a:lnTo>
                    <a:lnTo>
                      <a:pt x="159" y="247"/>
                    </a:lnTo>
                    <a:lnTo>
                      <a:pt x="103" y="198"/>
                    </a:lnTo>
                    <a:lnTo>
                      <a:pt x="56" y="148"/>
                    </a:lnTo>
                    <a:lnTo>
                      <a:pt x="21" y="114"/>
                    </a:lnTo>
                    <a:lnTo>
                      <a:pt x="0" y="65"/>
                    </a:lnTo>
                    <a:lnTo>
                      <a:pt x="18" y="38"/>
                    </a:lnTo>
                    <a:close/>
                  </a:path>
                </a:pathLst>
              </a:custGeom>
              <a:solidFill>
                <a:srgbClr val="F8F8F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5" name="Freeform 326"/>
              <p:cNvSpPr>
                <a:spLocks/>
              </p:cNvSpPr>
              <p:nvPr/>
            </p:nvSpPr>
            <p:spPr bwMode="auto">
              <a:xfrm>
                <a:off x="2548" y="2025"/>
                <a:ext cx="219" cy="128"/>
              </a:xfrm>
              <a:custGeom>
                <a:avLst/>
                <a:gdLst>
                  <a:gd name="T0" fmla="*/ 323 w 658"/>
                  <a:gd name="T1" fmla="*/ 330 h 385"/>
                  <a:gd name="T2" fmla="*/ 427 w 658"/>
                  <a:gd name="T3" fmla="*/ 301 h 385"/>
                  <a:gd name="T4" fmla="*/ 511 w 658"/>
                  <a:gd name="T5" fmla="*/ 264 h 385"/>
                  <a:gd name="T6" fmla="*/ 572 w 658"/>
                  <a:gd name="T7" fmla="*/ 222 h 385"/>
                  <a:gd name="T8" fmla="*/ 596 w 658"/>
                  <a:gd name="T9" fmla="*/ 197 h 385"/>
                  <a:gd name="T10" fmla="*/ 509 w 658"/>
                  <a:gd name="T11" fmla="*/ 118 h 385"/>
                  <a:gd name="T12" fmla="*/ 439 w 658"/>
                  <a:gd name="T13" fmla="*/ 75 h 385"/>
                  <a:gd name="T14" fmla="*/ 371 w 658"/>
                  <a:gd name="T15" fmla="*/ 33 h 385"/>
                  <a:gd name="T16" fmla="*/ 358 w 658"/>
                  <a:gd name="T17" fmla="*/ 33 h 385"/>
                  <a:gd name="T18" fmla="*/ 315 w 658"/>
                  <a:gd name="T19" fmla="*/ 47 h 385"/>
                  <a:gd name="T20" fmla="*/ 259 w 658"/>
                  <a:gd name="T21" fmla="*/ 63 h 385"/>
                  <a:gd name="T22" fmla="*/ 159 w 658"/>
                  <a:gd name="T23" fmla="*/ 71 h 385"/>
                  <a:gd name="T24" fmla="*/ 61 w 658"/>
                  <a:gd name="T25" fmla="*/ 68 h 385"/>
                  <a:gd name="T26" fmla="*/ 35 w 658"/>
                  <a:gd name="T27" fmla="*/ 71 h 385"/>
                  <a:gd name="T28" fmla="*/ 35 w 658"/>
                  <a:gd name="T29" fmla="*/ 89 h 385"/>
                  <a:gd name="T30" fmla="*/ 56 w 658"/>
                  <a:gd name="T31" fmla="*/ 118 h 385"/>
                  <a:gd name="T32" fmla="*/ 96 w 658"/>
                  <a:gd name="T33" fmla="*/ 168 h 385"/>
                  <a:gd name="T34" fmla="*/ 147 w 658"/>
                  <a:gd name="T35" fmla="*/ 210 h 385"/>
                  <a:gd name="T36" fmla="*/ 210 w 658"/>
                  <a:gd name="T37" fmla="*/ 271 h 385"/>
                  <a:gd name="T38" fmla="*/ 271 w 658"/>
                  <a:gd name="T39" fmla="*/ 315 h 385"/>
                  <a:gd name="T40" fmla="*/ 308 w 658"/>
                  <a:gd name="T41" fmla="*/ 341 h 385"/>
                  <a:gd name="T42" fmla="*/ 320 w 658"/>
                  <a:gd name="T43" fmla="*/ 369 h 385"/>
                  <a:gd name="T44" fmla="*/ 306 w 658"/>
                  <a:gd name="T45" fmla="*/ 385 h 385"/>
                  <a:gd name="T46" fmla="*/ 285 w 658"/>
                  <a:gd name="T47" fmla="*/ 376 h 385"/>
                  <a:gd name="T48" fmla="*/ 224 w 658"/>
                  <a:gd name="T49" fmla="*/ 320 h 385"/>
                  <a:gd name="T50" fmla="*/ 147 w 658"/>
                  <a:gd name="T51" fmla="*/ 257 h 385"/>
                  <a:gd name="T52" fmla="*/ 91 w 658"/>
                  <a:gd name="T53" fmla="*/ 210 h 385"/>
                  <a:gd name="T54" fmla="*/ 54 w 658"/>
                  <a:gd name="T55" fmla="*/ 168 h 385"/>
                  <a:gd name="T56" fmla="*/ 21 w 658"/>
                  <a:gd name="T57" fmla="*/ 124 h 385"/>
                  <a:gd name="T58" fmla="*/ 7 w 658"/>
                  <a:gd name="T59" fmla="*/ 95 h 385"/>
                  <a:gd name="T60" fmla="*/ 0 w 658"/>
                  <a:gd name="T61" fmla="*/ 63 h 385"/>
                  <a:gd name="T62" fmla="*/ 9 w 658"/>
                  <a:gd name="T63" fmla="*/ 42 h 385"/>
                  <a:gd name="T64" fmla="*/ 33 w 658"/>
                  <a:gd name="T65" fmla="*/ 33 h 385"/>
                  <a:gd name="T66" fmla="*/ 74 w 658"/>
                  <a:gd name="T67" fmla="*/ 36 h 385"/>
                  <a:gd name="T68" fmla="*/ 154 w 658"/>
                  <a:gd name="T69" fmla="*/ 47 h 385"/>
                  <a:gd name="T70" fmla="*/ 221 w 658"/>
                  <a:gd name="T71" fmla="*/ 47 h 385"/>
                  <a:gd name="T72" fmla="*/ 271 w 658"/>
                  <a:gd name="T73" fmla="*/ 33 h 385"/>
                  <a:gd name="T74" fmla="*/ 327 w 658"/>
                  <a:gd name="T75" fmla="*/ 21 h 385"/>
                  <a:gd name="T76" fmla="*/ 350 w 658"/>
                  <a:gd name="T77" fmla="*/ 0 h 385"/>
                  <a:gd name="T78" fmla="*/ 376 w 658"/>
                  <a:gd name="T79" fmla="*/ 0 h 385"/>
                  <a:gd name="T80" fmla="*/ 435 w 658"/>
                  <a:gd name="T81" fmla="*/ 36 h 385"/>
                  <a:gd name="T82" fmla="*/ 497 w 658"/>
                  <a:gd name="T83" fmla="*/ 84 h 385"/>
                  <a:gd name="T84" fmla="*/ 565 w 658"/>
                  <a:gd name="T85" fmla="*/ 127 h 385"/>
                  <a:gd name="T86" fmla="*/ 602 w 658"/>
                  <a:gd name="T87" fmla="*/ 154 h 385"/>
                  <a:gd name="T88" fmla="*/ 641 w 658"/>
                  <a:gd name="T89" fmla="*/ 180 h 385"/>
                  <a:gd name="T90" fmla="*/ 658 w 658"/>
                  <a:gd name="T91" fmla="*/ 189 h 385"/>
                  <a:gd name="T92" fmla="*/ 649 w 658"/>
                  <a:gd name="T93" fmla="*/ 209 h 385"/>
                  <a:gd name="T94" fmla="*/ 621 w 658"/>
                  <a:gd name="T95" fmla="*/ 224 h 385"/>
                  <a:gd name="T96" fmla="*/ 588 w 658"/>
                  <a:gd name="T97" fmla="*/ 253 h 385"/>
                  <a:gd name="T98" fmla="*/ 558 w 658"/>
                  <a:gd name="T99" fmla="*/ 264 h 385"/>
                  <a:gd name="T100" fmla="*/ 502 w 658"/>
                  <a:gd name="T101" fmla="*/ 288 h 385"/>
                  <a:gd name="T102" fmla="*/ 462 w 658"/>
                  <a:gd name="T103" fmla="*/ 306 h 385"/>
                  <a:gd name="T104" fmla="*/ 418 w 658"/>
                  <a:gd name="T105" fmla="*/ 333 h 385"/>
                  <a:gd name="T106" fmla="*/ 371 w 658"/>
                  <a:gd name="T107" fmla="*/ 341 h 385"/>
                  <a:gd name="T108" fmla="*/ 334 w 658"/>
                  <a:gd name="T109" fmla="*/ 344 h 385"/>
                  <a:gd name="T110" fmla="*/ 323 w 658"/>
                  <a:gd name="T111" fmla="*/ 330 h 385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658"/>
                  <a:gd name="T169" fmla="*/ 0 h 385"/>
                  <a:gd name="T170" fmla="*/ 658 w 658"/>
                  <a:gd name="T171" fmla="*/ 385 h 385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658" h="385">
                    <a:moveTo>
                      <a:pt x="323" y="330"/>
                    </a:moveTo>
                    <a:lnTo>
                      <a:pt x="427" y="301"/>
                    </a:lnTo>
                    <a:lnTo>
                      <a:pt x="511" y="264"/>
                    </a:lnTo>
                    <a:lnTo>
                      <a:pt x="572" y="222"/>
                    </a:lnTo>
                    <a:lnTo>
                      <a:pt x="596" y="197"/>
                    </a:lnTo>
                    <a:lnTo>
                      <a:pt x="509" y="118"/>
                    </a:lnTo>
                    <a:lnTo>
                      <a:pt x="439" y="75"/>
                    </a:lnTo>
                    <a:lnTo>
                      <a:pt x="371" y="33"/>
                    </a:lnTo>
                    <a:lnTo>
                      <a:pt x="358" y="33"/>
                    </a:lnTo>
                    <a:lnTo>
                      <a:pt x="315" y="47"/>
                    </a:lnTo>
                    <a:lnTo>
                      <a:pt x="259" y="63"/>
                    </a:lnTo>
                    <a:lnTo>
                      <a:pt x="159" y="71"/>
                    </a:lnTo>
                    <a:lnTo>
                      <a:pt x="61" y="68"/>
                    </a:lnTo>
                    <a:lnTo>
                      <a:pt x="35" y="71"/>
                    </a:lnTo>
                    <a:lnTo>
                      <a:pt x="35" y="89"/>
                    </a:lnTo>
                    <a:lnTo>
                      <a:pt x="56" y="118"/>
                    </a:lnTo>
                    <a:lnTo>
                      <a:pt x="96" y="168"/>
                    </a:lnTo>
                    <a:lnTo>
                      <a:pt x="147" y="210"/>
                    </a:lnTo>
                    <a:lnTo>
                      <a:pt x="210" y="271"/>
                    </a:lnTo>
                    <a:lnTo>
                      <a:pt x="271" y="315"/>
                    </a:lnTo>
                    <a:lnTo>
                      <a:pt x="308" y="341"/>
                    </a:lnTo>
                    <a:lnTo>
                      <a:pt x="320" y="369"/>
                    </a:lnTo>
                    <a:lnTo>
                      <a:pt x="306" y="385"/>
                    </a:lnTo>
                    <a:lnTo>
                      <a:pt x="285" y="376"/>
                    </a:lnTo>
                    <a:lnTo>
                      <a:pt x="224" y="320"/>
                    </a:lnTo>
                    <a:lnTo>
                      <a:pt x="147" y="257"/>
                    </a:lnTo>
                    <a:lnTo>
                      <a:pt x="91" y="210"/>
                    </a:lnTo>
                    <a:lnTo>
                      <a:pt x="54" y="168"/>
                    </a:lnTo>
                    <a:lnTo>
                      <a:pt x="21" y="124"/>
                    </a:lnTo>
                    <a:lnTo>
                      <a:pt x="7" y="95"/>
                    </a:lnTo>
                    <a:lnTo>
                      <a:pt x="0" y="63"/>
                    </a:lnTo>
                    <a:lnTo>
                      <a:pt x="9" y="42"/>
                    </a:lnTo>
                    <a:lnTo>
                      <a:pt x="33" y="33"/>
                    </a:lnTo>
                    <a:lnTo>
                      <a:pt x="74" y="36"/>
                    </a:lnTo>
                    <a:lnTo>
                      <a:pt x="154" y="47"/>
                    </a:lnTo>
                    <a:lnTo>
                      <a:pt x="221" y="47"/>
                    </a:lnTo>
                    <a:lnTo>
                      <a:pt x="271" y="33"/>
                    </a:lnTo>
                    <a:lnTo>
                      <a:pt x="327" y="21"/>
                    </a:lnTo>
                    <a:lnTo>
                      <a:pt x="350" y="0"/>
                    </a:lnTo>
                    <a:lnTo>
                      <a:pt x="376" y="0"/>
                    </a:lnTo>
                    <a:lnTo>
                      <a:pt x="435" y="36"/>
                    </a:lnTo>
                    <a:lnTo>
                      <a:pt x="497" y="84"/>
                    </a:lnTo>
                    <a:lnTo>
                      <a:pt x="565" y="127"/>
                    </a:lnTo>
                    <a:lnTo>
                      <a:pt x="602" y="154"/>
                    </a:lnTo>
                    <a:lnTo>
                      <a:pt x="641" y="180"/>
                    </a:lnTo>
                    <a:lnTo>
                      <a:pt x="658" y="189"/>
                    </a:lnTo>
                    <a:lnTo>
                      <a:pt x="649" y="209"/>
                    </a:lnTo>
                    <a:lnTo>
                      <a:pt x="621" y="224"/>
                    </a:lnTo>
                    <a:lnTo>
                      <a:pt x="588" y="253"/>
                    </a:lnTo>
                    <a:lnTo>
                      <a:pt x="558" y="264"/>
                    </a:lnTo>
                    <a:lnTo>
                      <a:pt x="502" y="288"/>
                    </a:lnTo>
                    <a:lnTo>
                      <a:pt x="462" y="306"/>
                    </a:lnTo>
                    <a:lnTo>
                      <a:pt x="418" y="333"/>
                    </a:lnTo>
                    <a:lnTo>
                      <a:pt x="371" y="341"/>
                    </a:lnTo>
                    <a:lnTo>
                      <a:pt x="334" y="344"/>
                    </a:lnTo>
                    <a:lnTo>
                      <a:pt x="323" y="33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  <p:sp>
            <p:nvSpPr>
              <p:cNvPr id="24616" name="Freeform 327"/>
              <p:cNvSpPr>
                <a:spLocks/>
              </p:cNvSpPr>
              <p:nvPr/>
            </p:nvSpPr>
            <p:spPr bwMode="auto">
              <a:xfrm>
                <a:off x="2672" y="2122"/>
                <a:ext cx="69" cy="44"/>
              </a:xfrm>
              <a:custGeom>
                <a:avLst/>
                <a:gdLst>
                  <a:gd name="T0" fmla="*/ 176 w 208"/>
                  <a:gd name="T1" fmla="*/ 15 h 132"/>
                  <a:gd name="T2" fmla="*/ 132 w 208"/>
                  <a:gd name="T3" fmla="*/ 51 h 132"/>
                  <a:gd name="T4" fmla="*/ 91 w 208"/>
                  <a:gd name="T5" fmla="*/ 83 h 132"/>
                  <a:gd name="T6" fmla="*/ 33 w 208"/>
                  <a:gd name="T7" fmla="*/ 104 h 132"/>
                  <a:gd name="T8" fmla="*/ 0 w 208"/>
                  <a:gd name="T9" fmla="*/ 114 h 132"/>
                  <a:gd name="T10" fmla="*/ 26 w 208"/>
                  <a:gd name="T11" fmla="*/ 132 h 132"/>
                  <a:gd name="T12" fmla="*/ 68 w 208"/>
                  <a:gd name="T13" fmla="*/ 126 h 132"/>
                  <a:gd name="T14" fmla="*/ 133 w 208"/>
                  <a:gd name="T15" fmla="*/ 83 h 132"/>
                  <a:gd name="T16" fmla="*/ 208 w 208"/>
                  <a:gd name="T17" fmla="*/ 0 h 132"/>
                  <a:gd name="T18" fmla="*/ 176 w 208"/>
                  <a:gd name="T19" fmla="*/ 15 h 13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08"/>
                  <a:gd name="T31" fmla="*/ 0 h 132"/>
                  <a:gd name="T32" fmla="*/ 208 w 208"/>
                  <a:gd name="T33" fmla="*/ 132 h 13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08" h="132">
                    <a:moveTo>
                      <a:pt x="176" y="15"/>
                    </a:moveTo>
                    <a:lnTo>
                      <a:pt x="132" y="51"/>
                    </a:lnTo>
                    <a:lnTo>
                      <a:pt x="91" y="83"/>
                    </a:lnTo>
                    <a:lnTo>
                      <a:pt x="33" y="104"/>
                    </a:lnTo>
                    <a:lnTo>
                      <a:pt x="0" y="114"/>
                    </a:lnTo>
                    <a:lnTo>
                      <a:pt x="26" y="132"/>
                    </a:lnTo>
                    <a:lnTo>
                      <a:pt x="68" y="126"/>
                    </a:lnTo>
                    <a:lnTo>
                      <a:pt x="133" y="83"/>
                    </a:lnTo>
                    <a:lnTo>
                      <a:pt x="208" y="0"/>
                    </a:lnTo>
                    <a:lnTo>
                      <a:pt x="176" y="15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rbel" pitchFamily="34" charset="0"/>
                </a:endParaRPr>
              </a:p>
            </p:txBody>
          </p: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40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Заключения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3000"/>
                  </a:prst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76D984A-BD03-4086-A751-CAC29855F0C4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40265" y="1566332"/>
            <a:ext cx="7149256" cy="48768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bg-BG" sz="1800" b="1" dirty="0" smtClean="0"/>
              <a:t>Дългосрочни спестявания за ЦЕРН</a:t>
            </a:r>
            <a:endParaRPr lang="en-US" sz="1800" b="1" dirty="0" smtClean="0"/>
          </a:p>
          <a:p>
            <a:pPr fontAlgn="auto">
              <a:spcAft>
                <a:spcPts val="0"/>
              </a:spcAft>
              <a:buFont typeface="Corbel" pitchFamily="34" charset="0"/>
              <a:buChar char="–"/>
              <a:defRPr/>
            </a:pPr>
            <a:r>
              <a:rPr lang="bg-BG" sz="1600" dirty="0" smtClean="0"/>
              <a:t>Интегрираната </a:t>
            </a:r>
            <a:r>
              <a:rPr lang="fr-CH" sz="1600" dirty="0" smtClean="0"/>
              <a:t>PLM</a:t>
            </a:r>
            <a:r>
              <a:rPr lang="en-GB" sz="1600" dirty="0" smtClean="0"/>
              <a:t> </a:t>
            </a:r>
            <a:r>
              <a:rPr lang="bg-BG" sz="1600" dirty="0" smtClean="0"/>
              <a:t>платформа принуждава инженерите на ЦЕРН да следват общи методи на работа.</a:t>
            </a:r>
            <a:endParaRPr lang="en-US" sz="1600" dirty="0" smtClean="0"/>
          </a:p>
          <a:p>
            <a:pPr fontAlgn="auto">
              <a:spcAft>
                <a:spcPts val="0"/>
              </a:spcAft>
              <a:buFont typeface="Corbel" pitchFamily="34" charset="0"/>
              <a:buChar char="–"/>
              <a:defRPr/>
            </a:pPr>
            <a:r>
              <a:rPr lang="bg-BG" sz="1600" dirty="0" smtClean="0"/>
              <a:t>Общите методи на работа позволяват ефективен вътрешен трансфер на знания, нещо задължително за проекти с изключително дълги жизнени цикли!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000" dirty="0" smtClean="0"/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bg-BG" sz="1800" b="1" dirty="0" smtClean="0"/>
              <a:t>Ключът към успеха за </a:t>
            </a:r>
            <a:r>
              <a:rPr lang="en-US" sz="1800" b="1" dirty="0" smtClean="0"/>
              <a:t>PLM </a:t>
            </a:r>
            <a:r>
              <a:rPr lang="bg-BG" sz="1800" b="1" dirty="0" smtClean="0"/>
              <a:t>имплементация в</a:t>
            </a:r>
            <a:r>
              <a:rPr lang="en-US" sz="1800" b="1" dirty="0" smtClean="0"/>
              <a:t> </a:t>
            </a:r>
            <a:r>
              <a:rPr lang="bg-BG" sz="1800" b="1" dirty="0" smtClean="0"/>
              <a:t>ЦЕРН</a:t>
            </a:r>
            <a:r>
              <a:rPr lang="bg-BG" sz="1800" b="1" dirty="0"/>
              <a:t>:</a:t>
            </a:r>
            <a:endParaRPr lang="en-US" sz="1800" b="1" dirty="0" smtClean="0"/>
          </a:p>
          <a:p>
            <a:pPr fontAlgn="auto">
              <a:spcAft>
                <a:spcPts val="0"/>
              </a:spcAft>
              <a:buFont typeface="Corbel" pitchFamily="34" charset="0"/>
              <a:buChar char="–"/>
              <a:defRPr/>
            </a:pPr>
            <a:r>
              <a:rPr lang="bg-BG" sz="1600" dirty="0" smtClean="0"/>
              <a:t>Силна и глобална подкрепа от ръководството</a:t>
            </a:r>
            <a:r>
              <a:rPr lang="en-US" sz="1600" dirty="0" smtClean="0"/>
              <a:t>.</a:t>
            </a:r>
          </a:p>
          <a:p>
            <a:pPr fontAlgn="auto">
              <a:spcAft>
                <a:spcPts val="0"/>
              </a:spcAft>
              <a:buFont typeface="Corbel" pitchFamily="34" charset="0"/>
              <a:buChar char="–"/>
              <a:defRPr/>
            </a:pPr>
            <a:r>
              <a:rPr lang="bg-BG" sz="1600" dirty="0" smtClean="0"/>
              <a:t>Консултантски екип подпомагащ потребителските групи</a:t>
            </a:r>
            <a:r>
              <a:rPr lang="en-US" sz="1600" dirty="0" smtClean="0"/>
              <a:t>.</a:t>
            </a:r>
          </a:p>
          <a:p>
            <a:pPr fontAlgn="auto">
              <a:spcAft>
                <a:spcPts val="0"/>
              </a:spcAft>
              <a:buFont typeface="Corbel" pitchFamily="34" charset="0"/>
              <a:buChar char="–"/>
              <a:defRPr/>
            </a:pPr>
            <a:r>
              <a:rPr lang="bg-BG" sz="1600" dirty="0" smtClean="0"/>
              <a:t>Значителна обучителна кампания </a:t>
            </a:r>
            <a:r>
              <a:rPr lang="en-US" sz="1600" dirty="0" smtClean="0"/>
              <a:t>– </a:t>
            </a:r>
            <a:r>
              <a:rPr lang="bg-BG" sz="1600" b="1" dirty="0" smtClean="0"/>
              <a:t>над 1500 </a:t>
            </a:r>
            <a:r>
              <a:rPr lang="bg-BG" sz="1600" dirty="0" smtClean="0"/>
              <a:t>обучени</a:t>
            </a:r>
            <a:r>
              <a:rPr lang="en-US" sz="1600" dirty="0" smtClean="0"/>
              <a:t>.</a:t>
            </a:r>
          </a:p>
          <a:p>
            <a:pPr fontAlgn="auto">
              <a:spcAft>
                <a:spcPts val="0"/>
              </a:spcAft>
              <a:buFont typeface="Corbel" pitchFamily="34" charset="0"/>
              <a:buChar char="–"/>
              <a:defRPr/>
            </a:pPr>
            <a:r>
              <a:rPr lang="bg-BG" sz="1600" dirty="0" smtClean="0"/>
              <a:t>Дългосрочна визич</a:t>
            </a:r>
            <a:r>
              <a:rPr lang="en-US" sz="1600" dirty="0" smtClean="0"/>
              <a:t>– PLM </a:t>
            </a:r>
            <a:r>
              <a:rPr lang="bg-BG" sz="1600" dirty="0" smtClean="0"/>
              <a:t>проекта в </a:t>
            </a:r>
            <a:r>
              <a:rPr lang="en-US" sz="1600" dirty="0" smtClean="0"/>
              <a:t>CERN</a:t>
            </a:r>
            <a:r>
              <a:rPr lang="bg-BG" sz="1600" dirty="0"/>
              <a:t> </a:t>
            </a:r>
            <a:r>
              <a:rPr lang="bg-BG" sz="1600" dirty="0" smtClean="0"/>
              <a:t>стартира през</a:t>
            </a:r>
            <a:r>
              <a:rPr lang="en-US" sz="1600" dirty="0" smtClean="0"/>
              <a:t> 1997</a:t>
            </a:r>
            <a:r>
              <a:rPr lang="bg-BG" sz="1600" dirty="0"/>
              <a:t> </a:t>
            </a:r>
            <a:r>
              <a:rPr lang="bg-BG" sz="1600" dirty="0" smtClean="0"/>
              <a:t>г.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000" dirty="0" smtClean="0"/>
          </a:p>
        </p:txBody>
      </p:sp>
      <p:sp>
        <p:nvSpPr>
          <p:cNvPr id="180" name="Rounded Rectangle 179"/>
          <p:cNvSpPr/>
          <p:nvPr/>
        </p:nvSpPr>
        <p:spPr>
          <a:xfrm>
            <a:off x="1066799" y="5249329"/>
            <a:ext cx="7171267" cy="67733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fr-CH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PLM</a:t>
            </a:r>
            <a:r>
              <a:rPr lang="bg-BG" sz="2000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bg-BG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имплементация е възможна в научна среда и абсолютно задължителна за проект кат</a:t>
            </a:r>
            <a:r>
              <a:rPr lang="fr-CH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o LHC.</a:t>
            </a:r>
            <a:endParaRPr lang="en-US" sz="2000" dirty="0" smtClean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79" name="Picture 6" descr="C:\Documents and Settings\widegren\Local Settings\Temporary Internet Files\Content.IE5\BN5DDPZZ\MPj04388550000[1].jpg"/>
          <p:cNvPicPr>
            <a:picLocks noChangeAspect="1" noChangeArrowheads="1"/>
          </p:cNvPicPr>
          <p:nvPr/>
        </p:nvPicPr>
        <p:blipFill>
          <a:blip r:embed="rId3" cstate="print"/>
          <a:srcRect l="40873" r="3175"/>
          <a:stretch>
            <a:fillRect/>
          </a:stretch>
        </p:blipFill>
        <p:spPr bwMode="auto">
          <a:xfrm>
            <a:off x="7614922" y="1769517"/>
            <a:ext cx="1097279" cy="28617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708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020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‘EDMS’</a:t>
            </a:r>
            <a:r>
              <a:rPr lang="en-GB" dirty="0" smtClean="0"/>
              <a:t> </a:t>
            </a:r>
            <a:r>
              <a:rPr lang="bg-BG" dirty="0" smtClean="0"/>
              <a:t>ЦЕРН</a:t>
            </a:r>
            <a:r>
              <a:rPr lang="en-US" dirty="0" smtClean="0"/>
              <a:t>– </a:t>
            </a:r>
            <a:r>
              <a:rPr lang="bg-BG" dirty="0" smtClean="0"/>
              <a:t>Нашата платформа за мениджмънт на продуктов жизнен цикъл (</a:t>
            </a:r>
            <a:r>
              <a:rPr lang="fr-CH" dirty="0" smtClean="0"/>
              <a:t>PLM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ЦЕРН 8 Октомври</a:t>
            </a:r>
            <a:r>
              <a:rPr lang="en-US" dirty="0" smtClean="0"/>
              <a:t> </a:t>
            </a:r>
            <a:r>
              <a:rPr lang="en-US" dirty="0" smtClean="0"/>
              <a:t>201</a:t>
            </a:r>
            <a:r>
              <a:rPr lang="bg-BG" dirty="0" smtClean="0"/>
              <a:t>4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64275" y="4711600"/>
            <a:ext cx="34291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dirty="0" smtClean="0"/>
              <a:t>Цветелин Кръстев</a:t>
            </a:r>
            <a:endParaRPr lang="en-US" dirty="0" smtClean="0"/>
          </a:p>
          <a:p>
            <a:pPr algn="ctr"/>
            <a:r>
              <a:rPr lang="en-US" i="1" dirty="0" smtClean="0"/>
              <a:t>Engineering Processes Support</a:t>
            </a:r>
            <a:endParaRPr lang="en-US" i="1" dirty="0"/>
          </a:p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EDMS</a:t>
            </a:r>
            <a:r>
              <a:rPr lang="en-US" dirty="0"/>
              <a:t>: </a:t>
            </a:r>
            <a:r>
              <a:rPr lang="en-GB" dirty="0"/>
              <a:t>1322413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94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bg-BG" dirty="0" smtClean="0"/>
              <a:t>Нашите </a:t>
            </a:r>
            <a:r>
              <a:rPr lang="en-US" dirty="0" smtClean="0"/>
              <a:t>PLM </a:t>
            </a:r>
            <a:r>
              <a:rPr lang="bg-BG" dirty="0" smtClean="0"/>
              <a:t>Предизвикателства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4042" y="3765802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67425" y="1441702"/>
            <a:ext cx="5046093" cy="4648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bg-BG" sz="2000" b="1" dirty="0" smtClean="0"/>
              <a:t>Дългосрочни жизнени цикли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>
              <a:buNone/>
            </a:pPr>
            <a:r>
              <a:rPr lang="bg-BG" sz="2000" b="1" dirty="0" smtClean="0"/>
              <a:t>Глобални дизайн проекти 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en-US" sz="2000" b="1" dirty="0"/>
          </a:p>
          <a:p>
            <a:pPr>
              <a:buNone/>
            </a:pPr>
            <a:r>
              <a:rPr lang="bg-BG" sz="1800" b="1" dirty="0" smtClean="0"/>
              <a:t>Огромни и комплексни инсталации</a:t>
            </a:r>
            <a:endParaRPr lang="en-US" sz="1800" b="1" dirty="0" smtClean="0"/>
          </a:p>
          <a:p>
            <a:pPr>
              <a:buNone/>
            </a:pPr>
            <a:endParaRPr lang="en-US" sz="2000" b="1" dirty="0"/>
          </a:p>
          <a:p>
            <a:pPr>
              <a:buNone/>
            </a:pPr>
            <a:r>
              <a:rPr lang="bg-BG" sz="2000" b="1" dirty="0" smtClean="0"/>
              <a:t>Необходимост за качество</a:t>
            </a: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r>
              <a:rPr lang="bg-BG" sz="2000" b="1" dirty="0" smtClean="0"/>
              <a:t>Ограничения за безопасност</a:t>
            </a:r>
            <a:endParaRPr lang="en-US" sz="2000" b="1" dirty="0" smtClean="0"/>
          </a:p>
          <a:p>
            <a:pPr>
              <a:buNone/>
            </a:pPr>
            <a:endParaRPr lang="en-US" sz="2000" b="1" dirty="0"/>
          </a:p>
          <a:p>
            <a:pPr>
              <a:buNone/>
            </a:pPr>
            <a:r>
              <a:rPr lang="en-US" sz="2000" b="1" dirty="0" smtClean="0"/>
              <a:t>..</a:t>
            </a:r>
            <a:r>
              <a:rPr lang="bg-BG" sz="2000" b="1" dirty="0" smtClean="0"/>
              <a:t>и всичко това във високо научна среда</a:t>
            </a: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 marL="36576" indent="0">
              <a:buNone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  <a:p>
            <a:pPr>
              <a:buFont typeface="Wingdings" pitchFamily="2" charset="2"/>
              <a:buChar char="§"/>
            </a:pPr>
            <a:endParaRPr lang="en-US" sz="1800" dirty="0" smtClean="0"/>
          </a:p>
        </p:txBody>
      </p:sp>
      <p:grpSp>
        <p:nvGrpSpPr>
          <p:cNvPr id="27" name="Group 26"/>
          <p:cNvGrpSpPr/>
          <p:nvPr/>
        </p:nvGrpSpPr>
        <p:grpSpPr>
          <a:xfrm>
            <a:off x="4417363" y="1581644"/>
            <a:ext cx="3644289" cy="2532349"/>
            <a:chOff x="4335000" y="1361502"/>
            <a:chExt cx="3644289" cy="2532349"/>
          </a:xfrm>
        </p:grpSpPr>
        <p:sp>
          <p:nvSpPr>
            <p:cNvPr id="6" name="Rectangle 5"/>
            <p:cNvSpPr/>
            <p:nvPr/>
          </p:nvSpPr>
          <p:spPr>
            <a:xfrm>
              <a:off x="4372060" y="1361502"/>
              <a:ext cx="3607229" cy="25323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335000" y="1570401"/>
              <a:ext cx="3609975" cy="2114550"/>
              <a:chOff x="5127627" y="1619250"/>
              <a:chExt cx="3609975" cy="2114550"/>
            </a:xfrm>
          </p:grpSpPr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66" r="8087"/>
              <a:stretch/>
            </p:blipFill>
            <p:spPr bwMode="auto">
              <a:xfrm>
                <a:off x="5127627" y="1619250"/>
                <a:ext cx="3609975" cy="2114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399459" y="2104789"/>
                <a:ext cx="1124026" cy="8771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endParaRPr lang="en-US" sz="900" b="1" dirty="0" smtClean="0"/>
              </a:p>
              <a:p>
                <a:pPr algn="ctr"/>
                <a:r>
                  <a:rPr lang="en-US" sz="1200" b="1" dirty="0" smtClean="0"/>
                  <a:t>Product</a:t>
                </a:r>
                <a:br>
                  <a:rPr lang="en-US" sz="1200" b="1" dirty="0" smtClean="0"/>
                </a:br>
                <a:r>
                  <a:rPr lang="en-US" sz="1200" b="1" dirty="0" smtClean="0"/>
                  <a:t>Lifecycle</a:t>
                </a:r>
                <a:br>
                  <a:rPr lang="en-US" sz="1200" b="1" dirty="0" smtClean="0"/>
                </a:br>
                <a:r>
                  <a:rPr lang="en-US" sz="1200" b="1" dirty="0" smtClean="0"/>
                  <a:t>Management</a:t>
                </a:r>
                <a:endParaRPr lang="en-US" sz="1100" b="1" dirty="0" smtClean="0"/>
              </a:p>
              <a:p>
                <a:pPr algn="ctr"/>
                <a:endParaRPr lang="en-US" sz="600" b="1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607837" y="1743256"/>
            <a:ext cx="3607229" cy="2532349"/>
            <a:chOff x="8696940" y="2437987"/>
            <a:chExt cx="3607229" cy="2532349"/>
          </a:xfrm>
        </p:grpSpPr>
        <p:sp>
          <p:nvSpPr>
            <p:cNvPr id="16" name="Rectangle 15"/>
            <p:cNvSpPr/>
            <p:nvPr/>
          </p:nvSpPr>
          <p:spPr>
            <a:xfrm>
              <a:off x="8696940" y="2437987"/>
              <a:ext cx="3607229" cy="25323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r>
                <a:rPr lang="fr-CH" dirty="0" smtClean="0"/>
                <a:t>&gt;80 </a:t>
              </a:r>
              <a:r>
                <a:rPr lang="bg-BG" dirty="0" smtClean="0"/>
                <a:t>страни</a:t>
              </a:r>
              <a:endParaRPr lang="en-GB" dirty="0"/>
            </a:p>
          </p:txBody>
        </p:sp>
        <p:pic>
          <p:nvPicPr>
            <p:cNvPr id="17" name="Picture 8" descr="C:\Users\widegren\AppData\Local\Microsoft\Windows\Temporary Internet Files\Content.IE5\3MVPNCV9\MC900438068[1]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567756" y="2672176"/>
              <a:ext cx="1828800" cy="1828800"/>
            </a:xfrm>
            <a:prstGeom prst="rect">
              <a:avLst/>
            </a:prstGeom>
            <a:noFill/>
          </p:spPr>
        </p:pic>
      </p:grpSp>
      <p:grpSp>
        <p:nvGrpSpPr>
          <p:cNvPr id="18" name="Group 17"/>
          <p:cNvGrpSpPr/>
          <p:nvPr/>
        </p:nvGrpSpPr>
        <p:grpSpPr>
          <a:xfrm>
            <a:off x="4763590" y="1989353"/>
            <a:ext cx="3607229" cy="2532349"/>
            <a:chOff x="3786423" y="-98050"/>
            <a:chExt cx="3607229" cy="2532349"/>
          </a:xfrm>
        </p:grpSpPr>
        <p:sp>
          <p:nvSpPr>
            <p:cNvPr id="19" name="Rectangle 18"/>
            <p:cNvSpPr/>
            <p:nvPr/>
          </p:nvSpPr>
          <p:spPr>
            <a:xfrm>
              <a:off x="3786423" y="-98050"/>
              <a:ext cx="3607229" cy="25323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r>
                <a:rPr lang="en-GB" dirty="0" smtClean="0"/>
                <a:t>~100 </a:t>
              </a:r>
              <a:r>
                <a:rPr lang="bg-BG" dirty="0" smtClean="0"/>
                <a:t>милиона компонента</a:t>
              </a:r>
              <a:endParaRPr lang="en-GB" dirty="0"/>
            </a:p>
          </p:txBody>
        </p:sp>
        <p:pic>
          <p:nvPicPr>
            <p:cNvPr id="20" name="Picture 6" descr="machine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43" t="1" r="6285" b="-814"/>
            <a:stretch/>
          </p:blipFill>
          <p:spPr bwMode="auto">
            <a:xfrm>
              <a:off x="4472017" y="206320"/>
              <a:ext cx="2269490" cy="1635313"/>
            </a:xfrm>
            <a:prstGeom prst="rect">
              <a:avLst/>
            </a:prstGeom>
            <a:ln>
              <a:noFill/>
            </a:ln>
            <a:effectLst/>
          </p:spPr>
        </p:pic>
      </p:grpSp>
      <p:grpSp>
        <p:nvGrpSpPr>
          <p:cNvPr id="22" name="Group 21"/>
          <p:cNvGrpSpPr/>
          <p:nvPr/>
        </p:nvGrpSpPr>
        <p:grpSpPr>
          <a:xfrm>
            <a:off x="4939955" y="2268406"/>
            <a:ext cx="3607229" cy="2532349"/>
            <a:chOff x="5210842" y="1337209"/>
            <a:chExt cx="3607229" cy="2532349"/>
          </a:xfrm>
        </p:grpSpPr>
        <p:sp>
          <p:nvSpPr>
            <p:cNvPr id="21" name="Rectangle 20"/>
            <p:cNvSpPr/>
            <p:nvPr/>
          </p:nvSpPr>
          <p:spPr>
            <a:xfrm>
              <a:off x="5210842" y="1337209"/>
              <a:ext cx="3607229" cy="25323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r>
                <a:rPr lang="bg-BG" dirty="0" smtClean="0"/>
                <a:t>Дадени компоненти са недостъпни след монтаж</a:t>
              </a:r>
              <a:r>
                <a:rPr lang="fr-CH" dirty="0" smtClean="0"/>
                <a:t>.</a:t>
              </a:r>
              <a:endParaRPr lang="fr-CH" dirty="0"/>
            </a:p>
          </p:txBody>
        </p:sp>
        <p:pic>
          <p:nvPicPr>
            <p:cNvPr id="23" name="Picture 22" descr="welding-tunnel.jpg"/>
            <p:cNvPicPr>
              <a:picLocks noChangeAspect="1"/>
            </p:cNvPicPr>
            <p:nvPr/>
          </p:nvPicPr>
          <p:blipFill>
            <a:blip r:embed="rId6" cstate="print"/>
            <a:srcRect r="6918"/>
            <a:stretch>
              <a:fillRect/>
            </a:stretch>
          </p:blipFill>
          <p:spPr>
            <a:xfrm>
              <a:off x="6019344" y="1595278"/>
              <a:ext cx="2065833" cy="1448177"/>
            </a:xfrm>
            <a:prstGeom prst="rect">
              <a:avLst/>
            </a:prstGeom>
            <a:ln>
              <a:noFill/>
            </a:ln>
            <a:effectLst/>
          </p:spPr>
        </p:pic>
      </p:grpSp>
      <p:grpSp>
        <p:nvGrpSpPr>
          <p:cNvPr id="24" name="Group 23"/>
          <p:cNvGrpSpPr/>
          <p:nvPr/>
        </p:nvGrpSpPr>
        <p:grpSpPr>
          <a:xfrm>
            <a:off x="5202352" y="2499627"/>
            <a:ext cx="3607229" cy="2532349"/>
            <a:chOff x="5228977" y="1116161"/>
            <a:chExt cx="3607229" cy="2532349"/>
          </a:xfrm>
          <a:effectLst/>
        </p:grpSpPr>
        <p:sp>
          <p:nvSpPr>
            <p:cNvPr id="25" name="Rectangle 24"/>
            <p:cNvSpPr/>
            <p:nvPr/>
          </p:nvSpPr>
          <p:spPr>
            <a:xfrm>
              <a:off x="5228977" y="1116161"/>
              <a:ext cx="3607229" cy="25323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r>
                <a:rPr lang="bg-BG" dirty="0" smtClean="0"/>
                <a:t>Планирани спирания и условия за проследимост</a:t>
              </a:r>
              <a:r>
                <a:rPr lang="en-GB" dirty="0" smtClean="0"/>
                <a:t>.</a:t>
              </a:r>
              <a:endParaRPr lang="en-GB" dirty="0"/>
            </a:p>
          </p:txBody>
        </p:sp>
        <p:pic>
          <p:nvPicPr>
            <p:cNvPr id="26" name="Picture 25" descr="universal_warning.gi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94093" y="1360316"/>
              <a:ext cx="1447800" cy="1447800"/>
            </a:xfrm>
            <a:prstGeom prst="rect">
              <a:avLst/>
            </a:prstGeom>
            <a:ln>
              <a:noFill/>
            </a:ln>
            <a:effectLst/>
          </p:spPr>
        </p:pic>
      </p:grpSp>
      <p:grpSp>
        <p:nvGrpSpPr>
          <p:cNvPr id="28" name="Group 27"/>
          <p:cNvGrpSpPr/>
          <p:nvPr/>
        </p:nvGrpSpPr>
        <p:grpSpPr>
          <a:xfrm>
            <a:off x="5349730" y="2720918"/>
            <a:ext cx="3607229" cy="2532349"/>
            <a:chOff x="5279073" y="1657321"/>
            <a:chExt cx="3607229" cy="2532349"/>
          </a:xfrm>
        </p:grpSpPr>
        <p:sp>
          <p:nvSpPr>
            <p:cNvPr id="29" name="Rectangle 28"/>
            <p:cNvSpPr/>
            <p:nvPr/>
          </p:nvSpPr>
          <p:spPr>
            <a:xfrm>
              <a:off x="5279073" y="1657321"/>
              <a:ext cx="3607229" cy="253234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/>
            </a:p>
            <a:p>
              <a:pPr algn="ctr"/>
              <a:endParaRPr lang="fr-CH" dirty="0" smtClean="0"/>
            </a:p>
            <a:p>
              <a:pPr algn="ctr"/>
              <a:endParaRPr lang="fr-CH" dirty="0" smtClean="0"/>
            </a:p>
            <a:p>
              <a:pPr algn="ctr"/>
              <a:endParaRPr lang="fr-CH" dirty="0" smtClean="0"/>
            </a:p>
            <a:p>
              <a:pPr algn="ctr"/>
              <a:r>
                <a:rPr lang="fr-CH" dirty="0" smtClean="0"/>
                <a:t>X 10.000</a:t>
              </a:r>
              <a:endParaRPr lang="fr-CH" dirty="0"/>
            </a:p>
          </p:txBody>
        </p:sp>
        <p:pic>
          <p:nvPicPr>
            <p:cNvPr id="30" name="Picture 29" descr="einscartoon.jpg"/>
            <p:cNvPicPr>
              <a:picLocks noChangeAspect="1"/>
            </p:cNvPicPr>
            <p:nvPr/>
          </p:nvPicPr>
          <p:blipFill rotWithShape="1">
            <a:blip r:embed="rId8" cstate="print"/>
            <a:srcRect t="6006" b="4441"/>
            <a:stretch/>
          </p:blipFill>
          <p:spPr bwMode="auto">
            <a:xfrm>
              <a:off x="6550641" y="2096640"/>
              <a:ext cx="1242009" cy="1576856"/>
            </a:xfrm>
            <a:prstGeom prst="rect">
              <a:avLst/>
            </a:prstGeom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01547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PLM </a:t>
            </a:r>
            <a:r>
              <a:rPr lang="bg-BG" dirty="0" smtClean="0"/>
              <a:t>в ЦЕРН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6854" cy="4667421"/>
          </a:xfrm>
        </p:spPr>
        <p:txBody>
          <a:bodyPr>
            <a:normAutofit/>
          </a:bodyPr>
          <a:lstStyle/>
          <a:p>
            <a:r>
              <a:rPr lang="bg-BG" sz="2000" dirty="0" smtClean="0"/>
              <a:t>Интегрираната ПЛМ платформа в ЦЕРН се казва</a:t>
            </a:r>
            <a:r>
              <a:rPr lang="en-GB" sz="2000" dirty="0" smtClean="0"/>
              <a:t> </a:t>
            </a:r>
            <a:r>
              <a:rPr lang="bg-BG" sz="2000" dirty="0" smtClean="0"/>
              <a:t>„Система за управление на инж</a:t>
            </a:r>
            <a:r>
              <a:rPr lang="en-US" sz="2000" dirty="0" smtClean="0"/>
              <a:t>e</a:t>
            </a:r>
            <a:r>
              <a:rPr lang="bg-BG" sz="2000" dirty="0" smtClean="0"/>
              <a:t>нерни данни“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/>
          </a:p>
          <a:p>
            <a:r>
              <a:rPr lang="bg-BG" sz="2000" dirty="0" smtClean="0"/>
              <a:t>Следователно, </a:t>
            </a:r>
            <a:r>
              <a:rPr lang="en-GB" sz="2000" dirty="0" smtClean="0"/>
              <a:t>PLM </a:t>
            </a:r>
            <a:r>
              <a:rPr lang="bg-BG" sz="2000" dirty="0"/>
              <a:t>в</a:t>
            </a:r>
            <a:r>
              <a:rPr lang="en-GB" sz="2000" dirty="0" smtClean="0"/>
              <a:t> </a:t>
            </a:r>
            <a:r>
              <a:rPr lang="bg-BG" sz="2000" dirty="0" smtClean="0"/>
              <a:t>ЦЕРН не е една единствена система, а набор от свързани приложения с основа от няколко комерсиални софтуера.</a:t>
            </a:r>
            <a:endParaRPr lang="en-GB" sz="20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8" name="Picture 9" descr="EDMS-Overview-Puzz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429000"/>
            <a:ext cx="7391400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7892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ЦЕРН </a:t>
            </a:r>
            <a:r>
              <a:rPr lang="en-US" dirty="0" smtClean="0"/>
              <a:t>EDMS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722043" y="1771555"/>
            <a:ext cx="11985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g-BG" sz="1400" dirty="0" smtClean="0"/>
              <a:t>3Д Софтуер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771800" y="1771555"/>
            <a:ext cx="1275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/>
              <a:t>Дизайн данни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263372" y="1771555"/>
            <a:ext cx="14607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200" dirty="0" smtClean="0"/>
              <a:t>Проследяване на производството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724128" y="1771671"/>
            <a:ext cx="1460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/>
              <a:t>Проследяване на монтажа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235723" y="1780413"/>
            <a:ext cx="14607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400" dirty="0" smtClean="0"/>
              <a:t>Управление на поддръжката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95536" y="2294775"/>
            <a:ext cx="8362950" cy="3215133"/>
            <a:chOff x="395536" y="2512060"/>
            <a:chExt cx="8362950" cy="3215133"/>
          </a:xfrm>
        </p:grpSpPr>
        <p:grpSp>
          <p:nvGrpSpPr>
            <p:cNvPr id="5" name="Group 4"/>
            <p:cNvGrpSpPr/>
            <p:nvPr/>
          </p:nvGrpSpPr>
          <p:grpSpPr>
            <a:xfrm>
              <a:off x="395536" y="2512060"/>
              <a:ext cx="8362950" cy="3215133"/>
              <a:chOff x="344488" y="2771728"/>
              <a:chExt cx="8362950" cy="3215133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 rotWithShape="1">
              <a:blip r:embed="rId2" cstate="print"/>
              <a:srcRect t="15569"/>
              <a:stretch/>
            </p:blipFill>
            <p:spPr bwMode="auto">
              <a:xfrm>
                <a:off x="2514600" y="2780781"/>
                <a:ext cx="6192838" cy="3206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7" name="Group 6"/>
              <p:cNvGrpSpPr/>
              <p:nvPr/>
            </p:nvGrpSpPr>
            <p:grpSpPr>
              <a:xfrm>
                <a:off x="344488" y="2771728"/>
                <a:ext cx="2551112" cy="3206080"/>
                <a:chOff x="344488" y="2771728"/>
                <a:chExt cx="2551112" cy="3206080"/>
              </a:xfrm>
            </p:grpSpPr>
            <p:pic>
              <p:nvPicPr>
                <p:cNvPr id="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/>
                <a:srcRect t="14857"/>
                <a:stretch/>
              </p:blipFill>
              <p:spPr bwMode="auto">
                <a:xfrm>
                  <a:off x="344488" y="2771728"/>
                  <a:ext cx="2551112" cy="32060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9" name="Straight Arrow Connector 8"/>
                <p:cNvCxnSpPr/>
                <p:nvPr/>
              </p:nvCxnSpPr>
              <p:spPr>
                <a:xfrm>
                  <a:off x="1524000" y="4800279"/>
                  <a:ext cx="1066800" cy="1588"/>
                </a:xfrm>
                <a:prstGeom prst="straightConnector1">
                  <a:avLst/>
                </a:prstGeom>
                <a:ln w="25400">
                  <a:solidFill>
                    <a:schemeClr val="accent6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6" name="TextBox 15"/>
            <p:cNvSpPr txBox="1"/>
            <p:nvPr/>
          </p:nvSpPr>
          <p:spPr>
            <a:xfrm>
              <a:off x="1463692" y="3704817"/>
              <a:ext cx="171614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1100" dirty="0" smtClean="0"/>
                <a:t>Публикуване на данни</a:t>
              </a:r>
              <a:endParaRPr lang="en-GB" sz="11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92616" y="4274283"/>
              <a:ext cx="12755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bg-BG" sz="1100" dirty="0" smtClean="0"/>
                <a:t>Поток на данни</a:t>
              </a:r>
              <a:endParaRPr lang="en-GB" sz="1100" dirty="0"/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63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415196" cy="94044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sz="4000" dirty="0"/>
              <a:t>Нашият цялостен подход </a:t>
            </a:r>
            <a:r>
              <a:rPr lang="bg-BG" sz="4000" dirty="0" smtClean="0"/>
              <a:t>към </a:t>
            </a:r>
            <a:r>
              <a:rPr lang="en-US" sz="4000" dirty="0" smtClean="0"/>
              <a:t>PLM</a:t>
            </a:r>
            <a:endParaRPr lang="en-US" sz="4000" dirty="0"/>
          </a:p>
        </p:txBody>
      </p:sp>
      <p:sp>
        <p:nvSpPr>
          <p:cNvPr id="280" name="Content Placeholder 11"/>
          <p:cNvSpPr>
            <a:spLocks noGrp="1"/>
          </p:cNvSpPr>
          <p:nvPr>
            <p:ph idx="1"/>
          </p:nvPr>
        </p:nvSpPr>
        <p:spPr>
          <a:xfrm>
            <a:off x="516467" y="2396055"/>
            <a:ext cx="8051800" cy="36576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bg-BG" sz="2400" b="1" dirty="0" smtClean="0"/>
              <a:t>Локален 3Д софтуер за проектантските бюра</a:t>
            </a:r>
            <a:endParaRPr lang="en-US" sz="2400" b="1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2300" dirty="0" smtClean="0"/>
              <a:t>Силно интегриран с организационния </a:t>
            </a:r>
            <a:r>
              <a:rPr lang="fr-CH" sz="2300" dirty="0" smtClean="0"/>
              <a:t>PLM</a:t>
            </a:r>
            <a:r>
              <a:rPr lang="en-US" sz="2300" dirty="0" smtClean="0"/>
              <a:t>. </a:t>
            </a:r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2300" dirty="0" smtClean="0"/>
              <a:t>Насочен към обучени дизайнери и инженери</a:t>
            </a:r>
            <a:r>
              <a:rPr lang="en-US" sz="2300" dirty="0" smtClean="0"/>
              <a:t>. </a:t>
            </a:r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endParaRPr lang="en-US" sz="2400" dirty="0" smtClean="0">
              <a:solidFill>
                <a:schemeClr val="accent6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bg-BG" sz="2400" b="1" dirty="0" smtClean="0"/>
              <a:t>Глобален </a:t>
            </a:r>
            <a:r>
              <a:rPr lang="fr-CH" sz="2400" b="1" dirty="0" smtClean="0"/>
              <a:t>PLM</a:t>
            </a:r>
            <a:r>
              <a:rPr lang="en-GB" sz="2400" b="1" dirty="0" smtClean="0"/>
              <a:t> </a:t>
            </a:r>
            <a:r>
              <a:rPr lang="bg-BG" sz="2400" b="1" dirty="0" smtClean="0"/>
              <a:t>софтуер за цялата организация</a:t>
            </a:r>
            <a:endParaRPr lang="en-US" sz="2400" b="1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2300" dirty="0" smtClean="0"/>
              <a:t>Система покриваща пълния жизнен цикъл на продукта</a:t>
            </a:r>
            <a:r>
              <a:rPr lang="en-US" sz="2300" dirty="0" smtClean="0"/>
              <a:t>.  </a:t>
            </a:r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2300" dirty="0" smtClean="0"/>
              <a:t>Опростен потребителски интерфейс, лесен за използване от всички членове на проекти, дори и без обучение</a:t>
            </a:r>
            <a:r>
              <a:rPr lang="en-US" sz="2300" dirty="0" smtClean="0"/>
              <a:t>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57200" y="1498593"/>
            <a:ext cx="8229600" cy="702733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g-BG" dirty="0" smtClean="0"/>
              <a:t>Локален 3Д софтуер за проектантските бюра и глобален </a:t>
            </a:r>
            <a:r>
              <a:rPr lang="fr-CH" dirty="0" smtClean="0"/>
              <a:t>PLM</a:t>
            </a:r>
            <a:r>
              <a:rPr lang="en-US" dirty="0" smtClean="0"/>
              <a:t> </a:t>
            </a:r>
            <a:r>
              <a:rPr lang="bg-BG" dirty="0" smtClean="0"/>
              <a:t>такъв за цялата организация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9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PLM</a:t>
            </a:r>
            <a:r>
              <a:rPr lang="bg-BG" dirty="0" smtClean="0"/>
              <a:t> в</a:t>
            </a:r>
            <a:r>
              <a:rPr lang="fr-CH" dirty="0" smtClean="0"/>
              <a:t> </a:t>
            </a:r>
            <a:r>
              <a:rPr lang="bg-BG" dirty="0" smtClean="0"/>
              <a:t>ЦЕРН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19" y="1050945"/>
            <a:ext cx="7098757" cy="511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13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Управление на дизайн данни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199" y="1481662"/>
            <a:ext cx="8339667" cy="1371600"/>
          </a:xfrm>
        </p:spPr>
        <p:txBody>
          <a:bodyPr rtlCol="0">
            <a:normAutofit/>
          </a:bodyPr>
          <a:lstStyle/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800" dirty="0" smtClean="0"/>
              <a:t>Работни потоци, правила, версии и контрол на достъпа въз основа на проекта</a:t>
            </a:r>
            <a:r>
              <a:rPr lang="en-US" sz="1800" dirty="0" smtClean="0"/>
              <a:t>.</a:t>
            </a:r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800" dirty="0" smtClean="0"/>
              <a:t>Процеси на одобрение</a:t>
            </a:r>
            <a:r>
              <a:rPr lang="en-US" sz="1800" dirty="0" smtClean="0"/>
              <a:t>.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20487" name="Picture 4" descr="givecomments"/>
          <p:cNvPicPr>
            <a:picLocks noChangeAspect="1" noChangeArrowheads="1"/>
          </p:cNvPicPr>
          <p:nvPr/>
        </p:nvPicPr>
        <p:blipFill>
          <a:blip r:embed="rId3" cstate="print"/>
          <a:srcRect l="1492" r="2985" b="11153"/>
          <a:stretch>
            <a:fillRect/>
          </a:stretch>
        </p:blipFill>
        <p:spPr bwMode="auto">
          <a:xfrm>
            <a:off x="3962400" y="3005662"/>
            <a:ext cx="4953000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" name="Picture 5" descr="comment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3005662"/>
            <a:ext cx="45370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281" descr="Dipole-Cutaway.jpg"/>
          <p:cNvPicPr>
            <a:picLocks noChangeAspect="1"/>
          </p:cNvPicPr>
          <p:nvPr/>
        </p:nvPicPr>
        <p:blipFill>
          <a:blip r:embed="rId5" cstate="print"/>
          <a:srcRect r="28941"/>
          <a:stretch>
            <a:fillRect/>
          </a:stretch>
        </p:blipFill>
        <p:spPr bwMode="auto">
          <a:xfrm>
            <a:off x="457200" y="3005662"/>
            <a:ext cx="32099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803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bg-BG" dirty="0" smtClean="0"/>
              <a:t>Производствено проследяване</a:t>
            </a:r>
            <a:endParaRPr lang="en-US" dirty="0"/>
          </a:p>
        </p:txBody>
      </p:sp>
      <p:sp>
        <p:nvSpPr>
          <p:cNvPr id="276" name="Content Placeholder 11"/>
          <p:cNvSpPr>
            <a:spLocks noGrp="1"/>
          </p:cNvSpPr>
          <p:nvPr>
            <p:ph idx="1"/>
          </p:nvPr>
        </p:nvSpPr>
        <p:spPr>
          <a:xfrm>
            <a:off x="457200" y="1430860"/>
            <a:ext cx="8229600" cy="13716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bg-BG" sz="2200" b="1" dirty="0" smtClean="0"/>
              <a:t>Проследяване на всеки произведен компонент</a:t>
            </a:r>
            <a:endParaRPr lang="en-US" sz="2200" b="1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900" dirty="0" smtClean="0"/>
              <a:t>Производствени и тестови данни записани в мястото на производство</a:t>
            </a:r>
            <a:endParaRPr lang="en-US" sz="1900" dirty="0" smtClean="0"/>
          </a:p>
          <a:p>
            <a:pPr lvl="1" fontAlgn="auto">
              <a:spcAft>
                <a:spcPts val="0"/>
              </a:spcAft>
              <a:buFontTx/>
              <a:buChar char="-"/>
              <a:defRPr/>
            </a:pPr>
            <a:r>
              <a:rPr lang="bg-BG" sz="1900" dirty="0" smtClean="0"/>
              <a:t>Предварително одобрени потоци на работа за всеки тип компонент</a:t>
            </a:r>
            <a:r>
              <a:rPr lang="en-US" sz="1900" dirty="0" smtClean="0"/>
              <a:t>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/>
          </a:p>
        </p:txBody>
      </p:sp>
      <p:pic>
        <p:nvPicPr>
          <p:cNvPr id="277" name="Picture 4"/>
          <p:cNvPicPr>
            <a:picLocks noChangeAspect="1" noChangeArrowheads="1"/>
          </p:cNvPicPr>
          <p:nvPr/>
        </p:nvPicPr>
        <p:blipFill>
          <a:blip r:embed="rId3" cstate="print"/>
          <a:srcRect t="6457" b="7444"/>
          <a:stretch>
            <a:fillRect/>
          </a:stretch>
        </p:blipFill>
        <p:spPr bwMode="auto">
          <a:xfrm>
            <a:off x="3489483" y="2726260"/>
            <a:ext cx="504491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287" descr="open-lhcdipole.jpg"/>
          <p:cNvPicPr>
            <a:picLocks noChangeAspect="1"/>
          </p:cNvPicPr>
          <p:nvPr/>
        </p:nvPicPr>
        <p:blipFill>
          <a:blip r:embed="rId4" cstate="print"/>
          <a:srcRect t="3435" r="19632" b="3850"/>
          <a:stretch>
            <a:fillRect/>
          </a:stretch>
        </p:blipFill>
        <p:spPr bwMode="auto">
          <a:xfrm>
            <a:off x="631825" y="2726260"/>
            <a:ext cx="25685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4"/>
          <p:cNvPicPr>
            <a:picLocks noChangeAspect="1" noChangeArrowheads="1"/>
          </p:cNvPicPr>
          <p:nvPr/>
        </p:nvPicPr>
        <p:blipFill>
          <a:blip r:embed="rId5" cstate="print"/>
          <a:srcRect l="18518" t="47295" r="9761" b="40791"/>
          <a:stretch>
            <a:fillRect/>
          </a:stretch>
        </p:blipFill>
        <p:spPr bwMode="auto">
          <a:xfrm>
            <a:off x="685800" y="4936060"/>
            <a:ext cx="2438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52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4254</TotalTime>
  <Words>376</Words>
  <Application>Microsoft Office PowerPoint</Application>
  <PresentationFormat>On-screen Show (4:3)</PresentationFormat>
  <Paragraphs>154</Paragraphs>
  <Slides>15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Corbel</vt:lpstr>
      <vt:lpstr>Times New Roman</vt:lpstr>
      <vt:lpstr>Wingdings</vt:lpstr>
      <vt:lpstr>CERN(4-3)</vt:lpstr>
      <vt:lpstr>PowerPoint Presentation</vt:lpstr>
      <vt:lpstr>‘EDMS’ ЦЕРН– Нашата платформа за мениджмънт на продуктов жизнен цикъл (PLM)</vt:lpstr>
      <vt:lpstr>Нашите PLM Предизвикателства</vt:lpstr>
      <vt:lpstr>PLM в ЦЕРН</vt:lpstr>
      <vt:lpstr>ЦЕРН EDMS</vt:lpstr>
      <vt:lpstr>Нашият цялостен подход към PLM</vt:lpstr>
      <vt:lpstr>PLM в ЦЕРН </vt:lpstr>
      <vt:lpstr>Управление на дизайн данни</vt:lpstr>
      <vt:lpstr>Производствено проследяване</vt:lpstr>
      <vt:lpstr>Монтажно проследяване</vt:lpstr>
      <vt:lpstr>Експлоатация и поддръжка</vt:lpstr>
      <vt:lpstr>Безпроблемно придвижване между различните системи </vt:lpstr>
      <vt:lpstr>PLM в CERN в брой</vt:lpstr>
      <vt:lpstr>Заключения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Tsvetelin Krastev</cp:lastModifiedBy>
  <cp:revision>126</cp:revision>
  <dcterms:created xsi:type="dcterms:W3CDTF">2012-11-30T11:04:26Z</dcterms:created>
  <dcterms:modified xsi:type="dcterms:W3CDTF">2014-10-01T14:49:28Z</dcterms:modified>
</cp:coreProperties>
</file>