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4" r:id="rId2"/>
    <p:sldId id="278" r:id="rId3"/>
    <p:sldId id="266" r:id="rId4"/>
    <p:sldId id="267" r:id="rId5"/>
    <p:sldId id="270" r:id="rId6"/>
    <p:sldId id="277" r:id="rId7"/>
    <p:sldId id="272" r:id="rId8"/>
    <p:sldId id="275" r:id="rId9"/>
    <p:sldId id="271" r:id="rId10"/>
    <p:sldId id="269" r:id="rId11"/>
    <p:sldId id="268" r:id="rId12"/>
    <p:sldId id="280" r:id="rId13"/>
    <p:sldId id="279" r:id="rId14"/>
    <p:sldId id="291" r:id="rId15"/>
    <p:sldId id="273" r:id="rId16"/>
    <p:sldId id="281" r:id="rId17"/>
    <p:sldId id="283" r:id="rId18"/>
    <p:sldId id="282" r:id="rId19"/>
    <p:sldId id="284" r:id="rId20"/>
    <p:sldId id="288" r:id="rId21"/>
    <p:sldId id="293" r:id="rId22"/>
    <p:sldId id="289" r:id="rId23"/>
    <p:sldId id="292" r:id="rId24"/>
    <p:sldId id="276" r:id="rId25"/>
    <p:sldId id="285" r:id="rId26"/>
    <p:sldId id="286" r:id="rId27"/>
    <p:sldId id="287" r:id="rId28"/>
    <p:sldId id="29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DFF"/>
    <a:srgbClr val="ED7DE7"/>
    <a:srgbClr val="A758A3"/>
    <a:srgbClr val="86A20B"/>
    <a:srgbClr val="98002E"/>
    <a:srgbClr val="E43622"/>
    <a:srgbClr val="ECE4CD"/>
    <a:srgbClr val="F4ECD4"/>
    <a:srgbClr val="1A1A1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9" autoAdjust="0"/>
    <p:restoredTop sz="96595" autoAdjust="0"/>
  </p:normalViewPr>
  <p:slideViewPr>
    <p:cSldViewPr>
      <p:cViewPr>
        <p:scale>
          <a:sx n="85" d="100"/>
          <a:sy n="85" d="100"/>
        </p:scale>
        <p:origin x="-1784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FF71A-5489-4EA7-BBF1-E5E3C68B48BA}" type="datetimeFigureOut">
              <a:rPr lang="en-AU" smtClean="0"/>
              <a:pPr/>
              <a:t>30/09/2014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0A0BE-BADB-406B-831E-38B6FB77CD9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146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D0A0BE-BADB-406B-831E-38B6FB77CD98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1039901"/>
            <a:ext cx="9144000" cy="5824800"/>
          </a:xfrm>
          <a:solidFill>
            <a:schemeClr val="bg1">
              <a:lumMod val="75000"/>
            </a:schemeClr>
          </a:solidFill>
        </p:spPr>
        <p:txBody>
          <a:bodyPr anchor="ctr" anchorCtr="0"/>
          <a:lstStyle>
            <a:lvl1pPr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18" y="1342800"/>
            <a:ext cx="4716000" cy="1656000"/>
          </a:xfrm>
          <a:solidFill>
            <a:srgbClr val="86A20B">
              <a:alpha val="89804"/>
            </a:srgbClr>
          </a:solidFill>
          <a:ln>
            <a:noFill/>
          </a:ln>
        </p:spPr>
        <p:txBody>
          <a:bodyPr tIns="0" bIns="252000">
            <a:normAutofit/>
          </a:bodyPr>
          <a:lstStyle>
            <a:lvl1pPr marL="444500" indent="0" algn="l">
              <a:defRPr sz="34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4636" y="2710800"/>
            <a:ext cx="4212000" cy="288000"/>
          </a:xfrm>
          <a:solidFill>
            <a:srgbClr val="000000">
              <a:alpha val="65098"/>
            </a:srgbClr>
          </a:solidFill>
          <a:ln>
            <a:noFill/>
          </a:ln>
        </p:spPr>
        <p:txBody>
          <a:bodyPr tIns="0" bIns="0" anchor="ctr" anchorCtr="0">
            <a:normAutofit/>
          </a:bodyPr>
          <a:lstStyle>
            <a:lvl1pPr marL="104775" indent="0" algn="l">
              <a:buNone/>
              <a:defRPr sz="850" b="1" cap="all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0" y="1036970"/>
            <a:ext cx="9144000" cy="306000"/>
          </a:xfrm>
          <a:solidFill>
            <a:srgbClr val="86A20B">
              <a:alpha val="89804"/>
            </a:srgbClr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47625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1A1A"/>
              </a:buClr>
              <a:buSzTx/>
              <a:buFont typeface="Arial" pitchFamily="34" charset="0"/>
              <a:buNone/>
              <a:tabLst/>
              <a:defRPr lang="en-US" sz="850" b="1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  <a:lvl2pPr marL="476250" indent="0" algn="l" defTabSz="914400" rtl="0" eaLnBrk="1" latinLnBrk="0" hangingPunct="1">
              <a:spcBef>
                <a:spcPts val="0"/>
              </a:spcBef>
              <a:buClr>
                <a:srgbClr val="1A1A1A"/>
              </a:buClr>
              <a:buFont typeface="Arial" pitchFamily="34" charset="0"/>
              <a:buNone/>
              <a:defRPr lang="en-US" sz="1000" b="0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2pPr>
            <a:lvl3pPr marL="476250" indent="0" algn="l" defTabSz="914400" rtl="0" eaLnBrk="1" latinLnBrk="0" hangingPunct="1">
              <a:spcBef>
                <a:spcPts val="0"/>
              </a:spcBef>
              <a:buClr>
                <a:srgbClr val="1A1A1A"/>
              </a:buClr>
              <a:buFont typeface="Arial" pitchFamily="34" charset="0"/>
              <a:buNone/>
              <a:defRPr lang="en-US" sz="1000" b="0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3pPr>
            <a:lvl4pPr marL="476250" indent="0" algn="l" defTabSz="914400" rtl="0" eaLnBrk="1" latinLnBrk="0" hangingPunct="1">
              <a:spcBef>
                <a:spcPts val="0"/>
              </a:spcBef>
              <a:buClr>
                <a:srgbClr val="1A1A1A"/>
              </a:buClr>
              <a:buFont typeface="Arial" pitchFamily="34" charset="0"/>
              <a:buNone/>
              <a:defRPr lang="en-US" sz="1000" b="0" kern="1200" cap="all" baseline="0" dirty="0" smtClean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4pPr>
            <a:lvl5pPr marL="476250" indent="0" algn="l" defTabSz="914400" rtl="0" eaLnBrk="1" latinLnBrk="0" hangingPunct="1">
              <a:spcBef>
                <a:spcPts val="0"/>
              </a:spcBef>
              <a:buClr>
                <a:srgbClr val="1A1A1A"/>
              </a:buClr>
              <a:buFont typeface="Arial" pitchFamily="34" charset="0"/>
              <a:buNone/>
              <a:defRPr lang="en-AU" sz="1000" b="0" kern="1200" cap="all" baseline="0" dirty="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5pPr>
          </a:lstStyle>
          <a:p>
            <a:pPr marL="47625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1A1A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850" b="1" i="0" u="none" strike="noStrike" kern="1200" cap="all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Arial" pitchFamily="34" charset="0"/>
              </a:rPr>
              <a:t>Click to edit Master text styles</a:t>
            </a:r>
          </a:p>
        </p:txBody>
      </p:sp>
      <p:pic>
        <p:nvPicPr>
          <p:cNvPr id="10" name="Picture 9" descr="Blackstripandlogo.emf"/>
          <p:cNvPicPr>
            <a:picLocks noChangeAspect="1"/>
          </p:cNvPicPr>
          <p:nvPr userDrawn="1"/>
        </p:nvPicPr>
        <p:blipFill>
          <a:blip r:embed="rId2" cstate="print"/>
          <a:srcRect r="-388"/>
          <a:stretch>
            <a:fillRect/>
          </a:stretch>
        </p:blipFill>
        <p:spPr>
          <a:xfrm>
            <a:off x="-40704" y="112438"/>
            <a:ext cx="9288000" cy="103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Banner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C64A8-3BD0-48C1-B1FE-D03E1A8FCCB3}" type="datetime1">
              <a:rPr lang="en-US" smtClean="0"/>
              <a:pPr/>
              <a:t>30/09/2014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9144000" cy="10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444500" indent="0" algn="l" defTabSz="914400" rtl="0" eaLnBrk="1" latinLnBrk="0" hangingPunct="1">
              <a:spcBef>
                <a:spcPct val="0"/>
              </a:spcBef>
              <a:buNone/>
            </a:pPr>
            <a:endParaRPr lang="en-AU" sz="3400" b="1" kern="1200" dirty="0" smtClean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290" y="6525344"/>
            <a:ext cx="432047" cy="313606"/>
          </a:xfrm>
          <a:prstGeom prst="rect">
            <a:avLst/>
          </a:prstGeom>
        </p:spPr>
        <p:txBody>
          <a:bodyPr anchor="ctr" anchorCtr="0"/>
          <a:lstStyle>
            <a:lvl1pPr algn="r">
              <a:defRPr lang="en-AU" sz="850" kern="120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en-AU" b="1" dirty="0" smtClean="0">
                <a:solidFill>
                  <a:schemeClr val="bg1"/>
                </a:solidFill>
                <a:sym typeface="Symbol"/>
              </a:rPr>
              <a:t> </a:t>
            </a:r>
            <a:fld id="{CEA3B86A-D8D9-41B4-AC9E-71B6F5E22BD6}" type="slidenum">
              <a:rPr lang="en-AU" smtClean="0">
                <a:cs typeface="Times New Roman" pitchFamily="18" charset="0"/>
              </a:rPr>
              <a:pPr algn="l"/>
              <a:t>‹#›</a:t>
            </a:fld>
            <a:endParaRPr lang="en-AU" dirty="0">
              <a:cs typeface="Times New Roman" pitchFamily="18" charset="0"/>
            </a:endParaRPr>
          </a:p>
        </p:txBody>
      </p:sp>
      <p:pic>
        <p:nvPicPr>
          <p:cNvPr id="13" name="Picture 12" descr="Blackstripandlogo.emf"/>
          <p:cNvPicPr>
            <a:picLocks noChangeAspect="1"/>
          </p:cNvPicPr>
          <p:nvPr userDrawn="1"/>
        </p:nvPicPr>
        <p:blipFill>
          <a:blip r:embed="rId2" cstate="print"/>
          <a:srcRect r="-388"/>
          <a:stretch>
            <a:fillRect/>
          </a:stretch>
        </p:blipFill>
        <p:spPr>
          <a:xfrm>
            <a:off x="-40704" y="112438"/>
            <a:ext cx="9288000" cy="103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Strip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73825"/>
            <a:ext cx="864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3B78F1AB-DD00-4F02-AB2D-711C44E944B1}" type="datetime1">
              <a:rPr lang="en-US" smtClean="0"/>
              <a:pPr/>
              <a:t>30/09/2014</a:t>
            </a:fld>
            <a:endParaRPr lang="en-A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9672" y="6473825"/>
            <a:ext cx="1944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AU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290" y="6525344"/>
            <a:ext cx="432047" cy="313606"/>
          </a:xfrm>
          <a:prstGeom prst="rect">
            <a:avLst/>
          </a:prstGeom>
        </p:spPr>
        <p:txBody>
          <a:bodyPr anchor="ctr" anchorCtr="0"/>
          <a:lstStyle>
            <a:lvl1pPr algn="r">
              <a:defRPr lang="en-AU" sz="850" kern="120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en-AU" b="1" dirty="0" smtClean="0">
                <a:solidFill>
                  <a:schemeClr val="bg1"/>
                </a:solidFill>
                <a:sym typeface="Symbol"/>
              </a:rPr>
              <a:t> </a:t>
            </a:r>
            <a:fld id="{CEA3B86A-D8D9-41B4-AC9E-71B6F5E22BD6}" type="slidenum">
              <a:rPr lang="en-AU" smtClean="0">
                <a:cs typeface="Times New Roman" pitchFamily="18" charset="0"/>
              </a:rPr>
              <a:pPr algn="l"/>
              <a:t>‹#›</a:t>
            </a:fld>
            <a:endParaRPr lang="en-AU" dirty="0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2006"/>
            <a:ext cx="4040188" cy="372415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2006"/>
            <a:ext cx="4041775" cy="372415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B9D61-88E2-4205-AD39-D922A98A8876}" type="datetime1">
              <a:rPr lang="en-US" smtClean="0"/>
              <a:pPr/>
              <a:t>30/09/2014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290" y="6525344"/>
            <a:ext cx="432047" cy="313606"/>
          </a:xfrm>
          <a:prstGeom prst="rect">
            <a:avLst/>
          </a:prstGeom>
        </p:spPr>
        <p:txBody>
          <a:bodyPr anchor="ctr" anchorCtr="0"/>
          <a:lstStyle>
            <a:lvl1pPr algn="r">
              <a:defRPr lang="en-AU" sz="850" kern="120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en-AU" b="1" dirty="0" smtClean="0">
                <a:solidFill>
                  <a:schemeClr val="bg1"/>
                </a:solidFill>
                <a:sym typeface="Symbol"/>
              </a:rPr>
              <a:t> </a:t>
            </a:r>
            <a:fld id="{CEA3B86A-D8D9-41B4-AC9E-71B6F5E22BD6}" type="slidenum">
              <a:rPr lang="en-AU" smtClean="0">
                <a:cs typeface="Times New Roman" pitchFamily="18" charset="0"/>
              </a:rPr>
              <a:pPr algn="l"/>
              <a:t>‹#›</a:t>
            </a:fld>
            <a:endParaRPr lang="en-AU" dirty="0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46C5-5B2F-48F4-B52B-551F3C81360C}" type="datetime1">
              <a:rPr lang="en-US" smtClean="0"/>
              <a:pPr/>
              <a:t>30/09/2014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290" y="6525344"/>
            <a:ext cx="432047" cy="313606"/>
          </a:xfrm>
          <a:prstGeom prst="rect">
            <a:avLst/>
          </a:prstGeom>
        </p:spPr>
        <p:txBody>
          <a:bodyPr anchor="ctr" anchorCtr="0"/>
          <a:lstStyle>
            <a:lvl1pPr algn="r">
              <a:defRPr lang="en-AU" sz="850" kern="120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en-AU" b="1" dirty="0" smtClean="0">
                <a:solidFill>
                  <a:schemeClr val="bg1"/>
                </a:solidFill>
                <a:sym typeface="Symbol"/>
              </a:rPr>
              <a:t> </a:t>
            </a:r>
            <a:fld id="{CEA3B86A-D8D9-41B4-AC9E-71B6F5E22BD6}" type="slidenum">
              <a:rPr lang="en-AU" smtClean="0">
                <a:cs typeface="Times New Roman" pitchFamily="18" charset="0"/>
              </a:rPr>
              <a:pPr algn="l"/>
              <a:t>‹#›</a:t>
            </a:fld>
            <a:endParaRPr lang="en-AU" dirty="0"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969" y="6544394"/>
            <a:ext cx="9162000" cy="324000"/>
          </a:xfrm>
          <a:prstGeom prst="rect">
            <a:avLst/>
          </a:prstGeom>
          <a:solidFill>
            <a:srgbClr val="86A2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000" rtlCol="0" anchor="t" anchorCtr="0"/>
          <a:lstStyle/>
          <a:p>
            <a:pPr marL="6746875" indent="0" algn="l"/>
            <a:r>
              <a:rPr lang="en-US" sz="850" dirty="0" smtClean="0">
                <a:latin typeface="+mj-lt"/>
              </a:rPr>
              <a:t>The University of Western Australia</a:t>
            </a:r>
            <a:endParaRPr lang="en-AU" sz="850" dirty="0">
              <a:latin typeface="+mj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7675" y="1772816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2435746"/>
            <a:ext cx="8229600" cy="3801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73825"/>
            <a:ext cx="8640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C2173A00-F2F2-475A-A1F0-AA3B9898B11B}" type="datetime1">
              <a:rPr lang="en-US" smtClean="0"/>
              <a:pPr/>
              <a:t>30/09/2014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5656" y="6473825"/>
            <a:ext cx="1944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AU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62000" cy="108000"/>
          </a:xfrm>
          <a:prstGeom prst="rect">
            <a:avLst/>
          </a:prstGeom>
          <a:solidFill>
            <a:srgbClr val="86A2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000" rtlCol="0" anchor="t" anchorCtr="0"/>
          <a:lstStyle/>
          <a:p>
            <a:pPr marL="6762750" indent="0" algn="l"/>
            <a:endParaRPr lang="en-AU" sz="850" dirty="0">
              <a:latin typeface="+mj-lt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290" y="6525344"/>
            <a:ext cx="432047" cy="313606"/>
          </a:xfrm>
          <a:prstGeom prst="rect">
            <a:avLst/>
          </a:prstGeom>
        </p:spPr>
        <p:txBody>
          <a:bodyPr anchor="ctr" anchorCtr="0"/>
          <a:lstStyle>
            <a:lvl1pPr algn="r">
              <a:defRPr lang="en-AU" sz="850" kern="1200" smtClean="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en-AU" b="1" dirty="0" smtClean="0">
                <a:solidFill>
                  <a:schemeClr val="bg1"/>
                </a:solidFill>
                <a:sym typeface="Symbol"/>
              </a:rPr>
              <a:t> </a:t>
            </a:r>
            <a:fld id="{CEA3B86A-D8D9-41B4-AC9E-71B6F5E22BD6}" type="slidenum">
              <a:rPr lang="en-AU" smtClean="0">
                <a:cs typeface="Times New Roman" pitchFamily="18" charset="0"/>
              </a:rPr>
              <a:pPr algn="l"/>
              <a:t>‹#›</a:t>
            </a:fld>
            <a:endParaRPr lang="en-AU" dirty="0"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3" r:id="rId4"/>
    <p:sldLayoutId id="2147483655" r:id="rId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100" b="1" kern="1200">
          <a:solidFill>
            <a:srgbClr val="1A1A1A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A1A1A"/>
        </a:buClr>
        <a:buFont typeface="Wingdings" pitchFamily="2" charset="2"/>
        <a:buChar char=""/>
        <a:defRPr sz="1800" kern="1200">
          <a:solidFill>
            <a:srgbClr val="1A1A1A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A1A1A"/>
        </a:buClr>
        <a:buFont typeface="Arial" pitchFamily="34" charset="0"/>
        <a:buChar char="•"/>
        <a:defRPr sz="1800" kern="1200">
          <a:solidFill>
            <a:srgbClr val="1A1A1A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1A1A1A"/>
        </a:buClr>
        <a:buFont typeface="Arial" pitchFamily="34" charset="0"/>
        <a:buChar char="–"/>
        <a:defRPr sz="1200" kern="1200">
          <a:solidFill>
            <a:srgbClr val="1A1A1A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A1A1A"/>
        </a:buClr>
        <a:buFont typeface="Arial" pitchFamily="34" charset="0"/>
        <a:buChar char="–"/>
        <a:defRPr sz="1200" kern="1200">
          <a:solidFill>
            <a:srgbClr val="1A1A1A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21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 descr="Lab1.jpg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7" b="2227"/>
          <a:stretch>
            <a:fillRect/>
          </a:stretch>
        </p:blipFill>
        <p:spPr/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AXIONS &amp; WISPS</a:t>
            </a:r>
            <a:endParaRPr lang="en-AU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Stephen parker</a:t>
            </a:r>
            <a:endParaRPr lang="en-AU" sz="900" cap="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dirty="0" smtClean="0"/>
              <a:t>Faculty </a:t>
            </a:r>
            <a:r>
              <a:rPr lang="en-AU" smtClean="0"/>
              <a:t>of science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661248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Joint </a:t>
            </a:r>
            <a:r>
              <a:rPr lang="en-US" dirty="0" err="1" smtClean="0">
                <a:solidFill>
                  <a:schemeClr val="bg1"/>
                </a:solidFill>
              </a:rPr>
              <a:t>CoEPP</a:t>
            </a:r>
            <a:r>
              <a:rPr lang="en-US" dirty="0" smtClean="0">
                <a:solidFill>
                  <a:schemeClr val="bg1"/>
                </a:solidFill>
              </a:rPr>
              <a:t>-CAASTRO Workshop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September 28 – 30, 2014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Great Western, Victoria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>
          <a:xfrm>
            <a:off x="4427984" y="4437112"/>
            <a:ext cx="4608512" cy="2016224"/>
          </a:xfrm>
          <a:prstGeom prst="rect">
            <a:avLst/>
          </a:prstGeom>
          <a:gradFill flip="none" rotWithShape="1">
            <a:gsLst>
              <a:gs pos="0">
                <a:srgbClr val="FFFF00">
                  <a:alpha val="76000"/>
                </a:srgbClr>
              </a:gs>
              <a:gs pos="100000">
                <a:schemeClr val="bg1">
                  <a:alpha val="7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7046" y="4365104"/>
            <a:ext cx="4564954" cy="2160240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74000"/>
                </a:srgbClr>
              </a:gs>
              <a:gs pos="100000">
                <a:schemeClr val="bg1">
                  <a:alpha val="7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23528" y="1628800"/>
            <a:ext cx="8568952" cy="2664296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72000"/>
                </a:srgbClr>
              </a:gs>
              <a:gs pos="100000">
                <a:schemeClr val="bg1">
                  <a:alpha val="72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6012160" y="3789040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229600" cy="432048"/>
          </a:xfrm>
        </p:spPr>
        <p:txBody>
          <a:bodyPr/>
          <a:lstStyle/>
          <a:p>
            <a:r>
              <a:rPr lang="en-US" dirty="0" smtClean="0"/>
              <a:t>Some Types of Experiments Using Photons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61950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Shining Through a Wall (LSW)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36510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Helioscope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9552" y="2348880"/>
            <a:ext cx="1080120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9552" y="23488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LASER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020272" y="2348880"/>
            <a:ext cx="1368152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020272" y="23488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Detector</a:t>
            </a:r>
            <a:endParaRPr lang="en-US" dirty="0"/>
          </a:p>
        </p:txBody>
      </p:sp>
      <p:cxnSp>
        <p:nvCxnSpPr>
          <p:cNvPr id="13" name="Straight Connector 12"/>
          <p:cNvCxnSpPr>
            <a:stCxn id="6" idx="3"/>
          </p:cNvCxnSpPr>
          <p:nvPr/>
        </p:nvCxnSpPr>
        <p:spPr>
          <a:xfrm>
            <a:off x="1619672" y="2564904"/>
            <a:ext cx="295232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0" y="2060848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2865219" y="2060848"/>
            <a:ext cx="914693" cy="864096"/>
            <a:chOff x="2865219" y="2276872"/>
            <a:chExt cx="914693" cy="864096"/>
          </a:xfrm>
        </p:grpSpPr>
        <p:grpSp>
          <p:nvGrpSpPr>
            <p:cNvPr id="23" name="Group 22"/>
            <p:cNvGrpSpPr/>
            <p:nvPr/>
          </p:nvGrpSpPr>
          <p:grpSpPr>
            <a:xfrm>
              <a:off x="3203848" y="2420888"/>
              <a:ext cx="576064" cy="720080"/>
              <a:chOff x="3203848" y="2420888"/>
              <a:chExt cx="576064" cy="72008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>
                <a:off x="3203848" y="3140968"/>
                <a:ext cx="576064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3203848" y="2996952"/>
                <a:ext cx="576064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3203848" y="2852936"/>
                <a:ext cx="576064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203848" y="2708920"/>
                <a:ext cx="576064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3203848" y="2564904"/>
                <a:ext cx="576064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203848" y="2420888"/>
                <a:ext cx="576064" cy="0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2865219" y="2276872"/>
              <a:ext cx="33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B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cxnSp>
        <p:nvCxnSpPr>
          <p:cNvPr id="27" name="Straight Connector 26"/>
          <p:cNvCxnSpPr/>
          <p:nvPr/>
        </p:nvCxnSpPr>
        <p:spPr>
          <a:xfrm>
            <a:off x="3635896" y="2276872"/>
            <a:ext cx="2088232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724128" y="2564904"/>
            <a:ext cx="129614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5436096" y="2204864"/>
            <a:ext cx="576064" cy="720080"/>
            <a:chOff x="3203848" y="2420888"/>
            <a:chExt cx="576064" cy="720080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3203848" y="314096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203848" y="2996952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3203848" y="2852936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203848" y="2708920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203848" y="2564904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203848" y="242088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076056" y="2708920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4572000" y="3212976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Can 42"/>
          <p:cNvSpPr/>
          <p:nvPr/>
        </p:nvSpPr>
        <p:spPr>
          <a:xfrm>
            <a:off x="5364088" y="3356992"/>
            <a:ext cx="648072" cy="792088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Isosceles Triangle 50"/>
          <p:cNvSpPr/>
          <p:nvPr/>
        </p:nvSpPr>
        <p:spPr>
          <a:xfrm rot="5400000">
            <a:off x="6444208" y="3573016"/>
            <a:ext cx="432048" cy="43204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308304" y="3573016"/>
            <a:ext cx="936104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308304" y="35730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FFT</a:t>
            </a:r>
            <a:endParaRPr lang="en-US" dirty="0"/>
          </a:p>
        </p:txBody>
      </p:sp>
      <p:sp>
        <p:nvSpPr>
          <p:cNvPr id="54" name="Sun 53"/>
          <p:cNvSpPr/>
          <p:nvPr/>
        </p:nvSpPr>
        <p:spPr>
          <a:xfrm>
            <a:off x="-396552" y="4941168"/>
            <a:ext cx="1296144" cy="1296144"/>
          </a:xfrm>
          <a:prstGeom prst="su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an 54"/>
          <p:cNvSpPr/>
          <p:nvPr/>
        </p:nvSpPr>
        <p:spPr>
          <a:xfrm rot="16200000">
            <a:off x="3059832" y="4653136"/>
            <a:ext cx="648072" cy="1944216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>
            <a:off x="395536" y="5589240"/>
            <a:ext cx="2952328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059832" y="5805264"/>
            <a:ext cx="576064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059832" y="5661248"/>
            <a:ext cx="576064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059832" y="5517232"/>
            <a:ext cx="576064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3059832" y="5373216"/>
            <a:ext cx="576064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793211" y="5589240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3347864" y="5733256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211960" y="5301208"/>
            <a:ext cx="72008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4716016" y="43558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Haloscope</a:t>
            </a:r>
            <a:endParaRPr lang="en-US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6660232" y="5589240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Isosceles Triangle 81"/>
          <p:cNvSpPr/>
          <p:nvPr/>
        </p:nvSpPr>
        <p:spPr>
          <a:xfrm rot="5400000">
            <a:off x="7092280" y="5373216"/>
            <a:ext cx="432048" cy="43204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7956376" y="5373216"/>
            <a:ext cx="936104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7956376" y="53732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FFT</a:t>
            </a:r>
            <a:endParaRPr lang="en-US" dirty="0"/>
          </a:p>
        </p:txBody>
      </p:sp>
      <p:sp>
        <p:nvSpPr>
          <p:cNvPr id="72" name="Can 71"/>
          <p:cNvSpPr/>
          <p:nvPr/>
        </p:nvSpPr>
        <p:spPr>
          <a:xfrm>
            <a:off x="5796136" y="5013176"/>
            <a:ext cx="1008112" cy="1080120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 rot="16200000">
            <a:off x="6012160" y="5301208"/>
            <a:ext cx="576064" cy="720080"/>
            <a:chOff x="3203848" y="2420888"/>
            <a:chExt cx="576064" cy="720080"/>
          </a:xfrm>
        </p:grpSpPr>
        <p:cxnSp>
          <p:nvCxnSpPr>
            <p:cNvPr id="74" name="Straight Arrow Connector 73"/>
            <p:cNvCxnSpPr/>
            <p:nvPr/>
          </p:nvCxnSpPr>
          <p:spPr>
            <a:xfrm>
              <a:off x="3203848" y="314096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>
              <a:off x="3203848" y="2996952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>
              <a:off x="3203848" y="2852936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3203848" y="2708920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3203848" y="2564904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3203848" y="242088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5580112" y="5949280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>
            <a:off x="6300192" y="5805264"/>
            <a:ext cx="0" cy="72008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749720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10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32240" y="176352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optical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804248" y="30596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microwave</a:t>
            </a:r>
            <a:endParaRPr lang="en-US" i="1" dirty="0"/>
          </a:p>
        </p:txBody>
      </p:sp>
      <p:cxnSp>
        <p:nvCxnSpPr>
          <p:cNvPr id="85" name="Straight Connector 84"/>
          <p:cNvCxnSpPr/>
          <p:nvPr/>
        </p:nvCxnSpPr>
        <p:spPr>
          <a:xfrm>
            <a:off x="1907704" y="3789040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1763688" y="3501008"/>
            <a:ext cx="504056" cy="504056"/>
            <a:chOff x="1619672" y="3501008"/>
            <a:chExt cx="504056" cy="504056"/>
          </a:xfrm>
        </p:grpSpPr>
        <p:sp>
          <p:nvSpPr>
            <p:cNvPr id="12" name="Oval 11"/>
            <p:cNvSpPr/>
            <p:nvPr/>
          </p:nvSpPr>
          <p:spPr>
            <a:xfrm>
              <a:off x="1619672" y="3501008"/>
              <a:ext cx="504056" cy="504056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691680" y="3614682"/>
              <a:ext cx="330948" cy="246366"/>
            </a:xfrm>
            <a:custGeom>
              <a:avLst/>
              <a:gdLst>
                <a:gd name="connsiteX0" fmla="*/ 0 w 330948"/>
                <a:gd name="connsiteY0" fmla="*/ 226646 h 246366"/>
                <a:gd name="connsiteX1" fmla="*/ 78600 w 330948"/>
                <a:gd name="connsiteY1" fmla="*/ 19799 h 246366"/>
                <a:gd name="connsiteX2" fmla="*/ 132379 w 330948"/>
                <a:gd name="connsiteY2" fmla="*/ 32210 h 246366"/>
                <a:gd name="connsiteX3" fmla="*/ 202706 w 330948"/>
                <a:gd name="connsiteY3" fmla="*/ 230782 h 246366"/>
                <a:gd name="connsiteX4" fmla="*/ 281306 w 330948"/>
                <a:gd name="connsiteY4" fmla="*/ 210098 h 246366"/>
                <a:gd name="connsiteX5" fmla="*/ 330948 w 330948"/>
                <a:gd name="connsiteY5" fmla="*/ 23936 h 24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0948" h="246366">
                  <a:moveTo>
                    <a:pt x="0" y="226646"/>
                  </a:moveTo>
                  <a:cubicBezTo>
                    <a:pt x="28268" y="139425"/>
                    <a:pt x="56537" y="52205"/>
                    <a:pt x="78600" y="19799"/>
                  </a:cubicBezTo>
                  <a:cubicBezTo>
                    <a:pt x="100663" y="-12607"/>
                    <a:pt x="111695" y="-2954"/>
                    <a:pt x="132379" y="32210"/>
                  </a:cubicBezTo>
                  <a:cubicBezTo>
                    <a:pt x="153063" y="67374"/>
                    <a:pt x="177885" y="201134"/>
                    <a:pt x="202706" y="230782"/>
                  </a:cubicBezTo>
                  <a:cubicBezTo>
                    <a:pt x="227527" y="260430"/>
                    <a:pt x="259932" y="244572"/>
                    <a:pt x="281306" y="210098"/>
                  </a:cubicBezTo>
                  <a:cubicBezTo>
                    <a:pt x="302680" y="175624"/>
                    <a:pt x="330948" y="23936"/>
                    <a:pt x="330948" y="23936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Can 40"/>
          <p:cNvSpPr/>
          <p:nvPr/>
        </p:nvSpPr>
        <p:spPr>
          <a:xfrm>
            <a:off x="3131840" y="3356992"/>
            <a:ext cx="648072" cy="792088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3275856" y="3573016"/>
            <a:ext cx="432048" cy="576064"/>
            <a:chOff x="3203848" y="3573016"/>
            <a:chExt cx="432048" cy="576064"/>
          </a:xfrm>
        </p:grpSpPr>
        <p:cxnSp>
          <p:nvCxnSpPr>
            <p:cNvPr id="91" name="Straight Arrow Connector 90"/>
            <p:cNvCxnSpPr/>
            <p:nvPr/>
          </p:nvCxnSpPr>
          <p:spPr>
            <a:xfrm rot="16200000">
              <a:off x="3347864" y="386104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rot="16200000">
              <a:off x="3203848" y="386104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 rot="16200000">
              <a:off x="3059832" y="386104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rot="16200000">
              <a:off x="2915816" y="386104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/>
          <p:cNvGrpSpPr/>
          <p:nvPr/>
        </p:nvGrpSpPr>
        <p:grpSpPr>
          <a:xfrm>
            <a:off x="5508104" y="3573016"/>
            <a:ext cx="432048" cy="576064"/>
            <a:chOff x="3203848" y="3573016"/>
            <a:chExt cx="432048" cy="576064"/>
          </a:xfrm>
        </p:grpSpPr>
        <p:cxnSp>
          <p:nvCxnSpPr>
            <p:cNvPr id="96" name="Straight Arrow Connector 95"/>
            <p:cNvCxnSpPr/>
            <p:nvPr/>
          </p:nvCxnSpPr>
          <p:spPr>
            <a:xfrm rot="16200000">
              <a:off x="3347864" y="386104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rot="16200000">
              <a:off x="3203848" y="386104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rot="16200000">
              <a:off x="3059832" y="386104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rot="16200000">
              <a:off x="2915816" y="386104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36844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68" grpId="0" animBg="1"/>
      <p:bldP spid="67" grpId="0" animBg="1"/>
      <p:bldP spid="4" grpId="0"/>
      <p:bldP spid="5" grpId="0"/>
      <p:bldP spid="6" grpId="0" animBg="1"/>
      <p:bldP spid="9" grpId="0"/>
      <p:bldP spid="10" grpId="0" animBg="1"/>
      <p:bldP spid="11" grpId="0"/>
      <p:bldP spid="32" grpId="0"/>
      <p:bldP spid="43" grpId="0" animBg="1"/>
      <p:bldP spid="51" grpId="0" animBg="1"/>
      <p:bldP spid="52" grpId="0" animBg="1"/>
      <p:bldP spid="53" grpId="0"/>
      <p:bldP spid="54" grpId="0" animBg="1"/>
      <p:bldP spid="55" grpId="0" animBg="1"/>
      <p:bldP spid="65" grpId="0"/>
      <p:bldP spid="69" grpId="0" animBg="1"/>
      <p:bldP spid="71" grpId="0"/>
      <p:bldP spid="82" grpId="0" animBg="1"/>
      <p:bldP spid="83" grpId="0" animBg="1"/>
      <p:bldP spid="84" grpId="0"/>
      <p:bldP spid="72" grpId="0" animBg="1"/>
      <p:bldP spid="80" grpId="0"/>
      <p:bldP spid="3" grpId="0"/>
      <p:bldP spid="7" grpId="0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300192" y="1844824"/>
            <a:ext cx="2880320" cy="1008112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5496" y="1844824"/>
            <a:ext cx="3168352" cy="1008112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203848" y="1844824"/>
            <a:ext cx="3168352" cy="1008112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96752"/>
            <a:ext cx="8229600" cy="432048"/>
          </a:xfrm>
        </p:spPr>
        <p:txBody>
          <a:bodyPr/>
          <a:lstStyle/>
          <a:p>
            <a:r>
              <a:rPr lang="en-US" dirty="0" smtClean="0"/>
              <a:t>Types of Experiments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1844824"/>
            <a:ext cx="3136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Lab Generation / Detection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Light Shining Through a Wall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03848" y="1844824"/>
            <a:ext cx="3136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Solar Generation / Detection</a:t>
            </a:r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Helioscope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534841" y="1844824"/>
            <a:ext cx="24296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Dark Matter Detection</a:t>
            </a:r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Haloscope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51520" y="2852936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Optical</a:t>
            </a:r>
          </a:p>
          <a:p>
            <a:endParaRPr lang="en-US" dirty="0"/>
          </a:p>
          <a:p>
            <a:r>
              <a:rPr lang="en-US" dirty="0" smtClean="0"/>
              <a:t>OSQAR (CERN)</a:t>
            </a:r>
          </a:p>
          <a:p>
            <a:r>
              <a:rPr lang="en-US" dirty="0" smtClean="0"/>
              <a:t>ALPS/ALPS-II (DESY)</a:t>
            </a:r>
          </a:p>
          <a:p>
            <a:r>
              <a:rPr lang="en-US" dirty="0" err="1" smtClean="0"/>
              <a:t>GammeV</a:t>
            </a:r>
            <a:r>
              <a:rPr lang="en-US" dirty="0" smtClean="0"/>
              <a:t>/REAPR (</a:t>
            </a:r>
            <a:r>
              <a:rPr lang="en-US" dirty="0" err="1" smtClean="0"/>
              <a:t>Fermilab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i="1" dirty="0" smtClean="0"/>
              <a:t>Microwave</a:t>
            </a:r>
          </a:p>
          <a:p>
            <a:endParaRPr lang="en-US" dirty="0"/>
          </a:p>
          <a:p>
            <a:r>
              <a:rPr lang="en-US" dirty="0" smtClean="0"/>
              <a:t>ADMX (UW)</a:t>
            </a:r>
          </a:p>
          <a:p>
            <a:r>
              <a:rPr lang="en-US" dirty="0" smtClean="0"/>
              <a:t>CROWS (CERN)</a:t>
            </a:r>
          </a:p>
          <a:p>
            <a:r>
              <a:rPr lang="en-US" dirty="0" smtClean="0"/>
              <a:t>UWA</a:t>
            </a:r>
          </a:p>
          <a:p>
            <a:r>
              <a:rPr lang="en-US" dirty="0" smtClean="0"/>
              <a:t>Yale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2852936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CAST (CERN)</a:t>
            </a:r>
          </a:p>
          <a:p>
            <a:r>
              <a:rPr lang="en-US" dirty="0" smtClean="0"/>
              <a:t>TSHIPS (DESY)</a:t>
            </a:r>
          </a:p>
          <a:p>
            <a:endParaRPr lang="en-US" dirty="0"/>
          </a:p>
          <a:p>
            <a:r>
              <a:rPr lang="en-US" dirty="0" err="1" smtClean="0"/>
              <a:t>Sumico</a:t>
            </a:r>
            <a:r>
              <a:rPr lang="en-US" dirty="0" smtClean="0"/>
              <a:t> (Tokyo)</a:t>
            </a:r>
          </a:p>
          <a:p>
            <a:r>
              <a:rPr lang="en-US" dirty="0" smtClean="0"/>
              <a:t>IAXO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2852936"/>
            <a:ext cx="2628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WISPDMX (DESY)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ADMX (UW)</a:t>
            </a:r>
          </a:p>
          <a:p>
            <a:r>
              <a:rPr lang="en-US" dirty="0" smtClean="0"/>
              <a:t>ADMX-HF (Yale)</a:t>
            </a:r>
          </a:p>
          <a:p>
            <a:r>
              <a:rPr lang="en-US" dirty="0" smtClean="0"/>
              <a:t>CAPP (IBS/KAIST)</a:t>
            </a:r>
          </a:p>
          <a:p>
            <a:r>
              <a:rPr lang="en-US" dirty="0" smtClean="0"/>
              <a:t>UWA… (Acronym TBA)</a:t>
            </a:r>
            <a:endParaRPr lang="en-US" dirty="0"/>
          </a:p>
        </p:txBody>
      </p:sp>
      <p:sp>
        <p:nvSpPr>
          <p:cNvPr id="20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11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8637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980728"/>
            <a:ext cx="8229600" cy="432048"/>
          </a:xfrm>
        </p:spPr>
        <p:txBody>
          <a:bodyPr/>
          <a:lstStyle/>
          <a:p>
            <a:r>
              <a:rPr lang="en-US" dirty="0" err="1" smtClean="0"/>
              <a:t>Axion</a:t>
            </a:r>
            <a:r>
              <a:rPr lang="en-US" dirty="0" smtClean="0"/>
              <a:t> / ALP Exclusion Plot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369571"/>
            <a:ext cx="5904656" cy="4723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96" y="6021288"/>
            <a:ext cx="8208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G. </a:t>
            </a:r>
            <a:r>
              <a:rPr lang="en-US" sz="1400" dirty="0" err="1" smtClean="0"/>
              <a:t>Carosi</a:t>
            </a:r>
            <a:r>
              <a:rPr lang="en-US" sz="1400" dirty="0" smtClean="0"/>
              <a:t> et al., Probing the </a:t>
            </a:r>
            <a:r>
              <a:rPr lang="en-US" sz="1400" dirty="0" err="1" smtClean="0"/>
              <a:t>axion</a:t>
            </a:r>
            <a:r>
              <a:rPr lang="en-US" sz="1400" dirty="0" smtClean="0"/>
              <a:t>-photon coupling: phenomenological and experimental perspectives. A </a:t>
            </a:r>
            <a:r>
              <a:rPr lang="en-US" sz="1400" dirty="0" err="1" smtClean="0"/>
              <a:t>snowmass</a:t>
            </a:r>
            <a:r>
              <a:rPr lang="en-US" sz="1400" dirty="0" smtClean="0"/>
              <a:t> white paper, </a:t>
            </a:r>
            <a:r>
              <a:rPr lang="en-US" sz="1400" dirty="0" err="1" smtClean="0"/>
              <a:t>arXiv</a:t>
            </a:r>
            <a:r>
              <a:rPr lang="en-US" sz="1400" dirty="0" smtClean="0"/>
              <a:t>: 1309.7035, 2013.</a:t>
            </a:r>
            <a:endParaRPr lang="en-US" sz="1400" dirty="0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12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1184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052736"/>
            <a:ext cx="8229600" cy="432048"/>
          </a:xfrm>
        </p:spPr>
        <p:txBody>
          <a:bodyPr/>
          <a:lstStyle/>
          <a:p>
            <a:r>
              <a:rPr lang="en-US" dirty="0" smtClean="0"/>
              <a:t>Hidden Sector Photon Exclusion Plot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45382"/>
            <a:ext cx="6413879" cy="46199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6217567"/>
            <a:ext cx="5360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P. Arias et al., </a:t>
            </a:r>
            <a:r>
              <a:rPr lang="en-US" sz="1400" dirty="0" err="1" smtClean="0"/>
              <a:t>WISPy</a:t>
            </a:r>
            <a:r>
              <a:rPr lang="en-US" sz="1400" dirty="0" smtClean="0"/>
              <a:t> Cold Dark Matter, arXiv:1201.5902v2, 2012.</a:t>
            </a:r>
            <a:endParaRPr lang="en-US" sz="1400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13</a:t>
            </a:fld>
            <a:endParaRPr lang="en-AU" sz="4000" dirty="0">
              <a:cs typeface="Times New Roman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588224" y="2276872"/>
            <a:ext cx="0" cy="1296144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76256" y="2405787"/>
            <a:ext cx="20882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Jump in sensitivity due to difference between LSW and </a:t>
            </a:r>
            <a:r>
              <a:rPr lang="en-US" dirty="0" err="1" smtClean="0"/>
              <a:t>Haloscopes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i.e. convert once </a:t>
            </a:r>
            <a:r>
              <a:rPr lang="en-US" dirty="0" err="1" smtClean="0"/>
              <a:t>vs</a:t>
            </a:r>
            <a:r>
              <a:rPr lang="en-US" dirty="0" smtClean="0"/>
              <a:t> convert twice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27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96752"/>
            <a:ext cx="8229600" cy="43204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Axion</a:t>
            </a:r>
            <a:r>
              <a:rPr lang="en-US" dirty="0" smtClean="0"/>
              <a:t> </a:t>
            </a:r>
            <a:r>
              <a:rPr lang="en-US" dirty="0" err="1" smtClean="0"/>
              <a:t>Haloscope</a:t>
            </a:r>
            <a:endParaRPr lang="en-US" dirty="0"/>
          </a:p>
        </p:txBody>
      </p:sp>
      <p:pic>
        <p:nvPicPr>
          <p:cNvPr id="4" name="Picture 3" descr="Cold_Insert_Bi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016379"/>
            <a:ext cx="3672408" cy="552661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508104" y="6048290"/>
            <a:ext cx="38884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ADMX @ University of Washington</a:t>
            </a:r>
          </a:p>
          <a:p>
            <a:r>
              <a:rPr lang="en-US" sz="1100" dirty="0">
                <a:solidFill>
                  <a:schemeClr val="bg1"/>
                </a:solidFill>
              </a:rPr>
              <a:t>http://</a:t>
            </a:r>
            <a:r>
              <a:rPr lang="en-US" sz="1100" dirty="0" err="1">
                <a:solidFill>
                  <a:schemeClr val="bg1"/>
                </a:solidFill>
              </a:rPr>
              <a:t>www.phys.washington.edu</a:t>
            </a:r>
            <a:r>
              <a:rPr lang="en-US" sz="1100" dirty="0">
                <a:solidFill>
                  <a:schemeClr val="bg1"/>
                </a:solidFill>
              </a:rPr>
              <a:t>/groups/</a:t>
            </a:r>
            <a:r>
              <a:rPr lang="en-US" sz="1100" dirty="0" err="1">
                <a:solidFill>
                  <a:schemeClr val="bg1"/>
                </a:solidFill>
              </a:rPr>
              <a:t>admx</a:t>
            </a:r>
            <a:r>
              <a:rPr lang="en-US" sz="1100" dirty="0">
                <a:solidFill>
                  <a:schemeClr val="bg1"/>
                </a:solidFill>
              </a:rPr>
              <a:t>/</a:t>
            </a:r>
            <a:r>
              <a:rPr lang="en-US" sz="1100" dirty="0" err="1">
                <a:solidFill>
                  <a:schemeClr val="bg1"/>
                </a:solidFill>
              </a:rPr>
              <a:t>home.html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14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2780928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Advantages:</a:t>
            </a:r>
          </a:p>
          <a:p>
            <a:endParaRPr lang="en-US" dirty="0"/>
          </a:p>
          <a:p>
            <a:r>
              <a:rPr lang="en-US" dirty="0" smtClean="0"/>
              <a:t>Excellent sensitivity (real discovery potential)</a:t>
            </a:r>
          </a:p>
          <a:p>
            <a:r>
              <a:rPr lang="en-US" dirty="0" smtClean="0"/>
              <a:t>Can reveal some astrophysics</a:t>
            </a:r>
          </a:p>
          <a:p>
            <a:r>
              <a:rPr lang="en-US" dirty="0" smtClean="0"/>
              <a:t>Relatively cheap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496" y="4460919"/>
            <a:ext cx="547260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Disadvantages:</a:t>
            </a:r>
          </a:p>
          <a:p>
            <a:endParaRPr lang="en-US" dirty="0"/>
          </a:p>
          <a:p>
            <a:r>
              <a:rPr lang="en-US" dirty="0" smtClean="0"/>
              <a:t>Not broadband (narrow search range)</a:t>
            </a:r>
          </a:p>
          <a:p>
            <a:r>
              <a:rPr lang="en-US" dirty="0" smtClean="0"/>
              <a:t>Major technological challenges for higher masses…</a:t>
            </a:r>
          </a:p>
          <a:p>
            <a:endParaRPr lang="en-US" dirty="0"/>
          </a:p>
          <a:p>
            <a:r>
              <a:rPr lang="en-US" dirty="0" smtClean="0"/>
              <a:t>…challenges we can overcome!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7504" y="1990581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Precision microwave – </a:t>
            </a:r>
            <a:r>
              <a:rPr lang="en-US" dirty="0" err="1" smtClean="0"/>
              <a:t>millimetre</a:t>
            </a:r>
            <a:r>
              <a:rPr lang="en-US" dirty="0" smtClean="0"/>
              <a:t> wave measurements to constrain </a:t>
            </a:r>
            <a:r>
              <a:rPr lang="en-US" dirty="0" err="1" smtClean="0"/>
              <a:t>axion</a:t>
            </a:r>
            <a:r>
              <a:rPr lang="en-US" dirty="0" smtClean="0"/>
              <a:t>-photon coupling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46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229600" cy="43204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Axion</a:t>
            </a:r>
            <a:r>
              <a:rPr lang="en-US" dirty="0" smtClean="0"/>
              <a:t> </a:t>
            </a:r>
            <a:r>
              <a:rPr lang="en-US" dirty="0" err="1" smtClean="0"/>
              <a:t>Haloscope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356992"/>
            <a:ext cx="3600400" cy="77881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051720" y="2483604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Isosceles Triangle 6"/>
          <p:cNvSpPr/>
          <p:nvPr/>
        </p:nvSpPr>
        <p:spPr>
          <a:xfrm rot="5400000">
            <a:off x="2483768" y="2267580"/>
            <a:ext cx="432048" cy="43204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47864" y="2267580"/>
            <a:ext cx="936104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347864" y="226758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FFT</a:t>
            </a:r>
            <a:endParaRPr lang="en-US" dirty="0"/>
          </a:p>
        </p:txBody>
      </p:sp>
      <p:sp>
        <p:nvSpPr>
          <p:cNvPr id="10" name="Can 9"/>
          <p:cNvSpPr/>
          <p:nvPr/>
        </p:nvSpPr>
        <p:spPr>
          <a:xfrm>
            <a:off x="1187624" y="1907540"/>
            <a:ext cx="1008112" cy="1080120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16200000">
            <a:off x="1403648" y="2195572"/>
            <a:ext cx="576064" cy="720080"/>
            <a:chOff x="3203848" y="2420888"/>
            <a:chExt cx="576064" cy="720080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3203848" y="314096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203848" y="2996952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203848" y="2852936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203848" y="2708920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203848" y="2564904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3203848" y="2420888"/>
              <a:ext cx="576064" cy="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971600" y="2843644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9552" y="4255928"/>
            <a:ext cx="424847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ρ</a:t>
            </a:r>
            <a:r>
              <a:rPr lang="en-US" baseline="-25000" dirty="0" smtClean="0"/>
              <a:t>a</a:t>
            </a:r>
            <a:r>
              <a:rPr lang="en-US" dirty="0" smtClean="0"/>
              <a:t> – </a:t>
            </a:r>
            <a:r>
              <a:rPr lang="en-US" dirty="0" err="1" smtClean="0"/>
              <a:t>Axion</a:t>
            </a:r>
            <a:r>
              <a:rPr lang="en-US" dirty="0" smtClean="0"/>
              <a:t> density (~</a:t>
            </a:r>
            <a:r>
              <a:rPr lang="en-US" dirty="0" smtClean="0"/>
              <a:t>0.3 </a:t>
            </a:r>
            <a:r>
              <a:rPr lang="en-US" dirty="0" err="1" smtClean="0"/>
              <a:t>GeV</a:t>
            </a:r>
            <a:r>
              <a:rPr lang="en-US" dirty="0" smtClean="0"/>
              <a:t>/cm</a:t>
            </a:r>
            <a:r>
              <a:rPr lang="en-US" baseline="30000" dirty="0" smtClean="0"/>
              <a:t>3</a:t>
            </a:r>
            <a:r>
              <a:rPr lang="en-US" dirty="0" smtClean="0"/>
              <a:t>)</a:t>
            </a:r>
          </a:p>
          <a:p>
            <a:r>
              <a:rPr lang="en-US" dirty="0"/>
              <a:t>m</a:t>
            </a:r>
            <a:r>
              <a:rPr lang="en-US" baseline="-25000" dirty="0" smtClean="0"/>
              <a:t>a</a:t>
            </a:r>
            <a:r>
              <a:rPr lang="en-US" dirty="0" smtClean="0"/>
              <a:t> – </a:t>
            </a:r>
            <a:r>
              <a:rPr lang="en-US" dirty="0" err="1" smtClean="0"/>
              <a:t>Axion</a:t>
            </a:r>
            <a:r>
              <a:rPr lang="en-US" dirty="0" smtClean="0"/>
              <a:t> mass</a:t>
            </a:r>
            <a:endParaRPr lang="en-US" baseline="-25000" dirty="0" smtClean="0"/>
          </a:p>
          <a:p>
            <a:r>
              <a:rPr lang="en-US" dirty="0" smtClean="0"/>
              <a:t>B</a:t>
            </a:r>
            <a:r>
              <a:rPr lang="en-US" baseline="-25000" dirty="0" smtClean="0"/>
              <a:t>0</a:t>
            </a:r>
            <a:r>
              <a:rPr lang="en-US" dirty="0" smtClean="0"/>
              <a:t> – Magnetic field strength</a:t>
            </a:r>
          </a:p>
          <a:p>
            <a:r>
              <a:rPr lang="en-US" dirty="0" smtClean="0"/>
              <a:t>V – Cavity volume</a:t>
            </a:r>
          </a:p>
          <a:p>
            <a:r>
              <a:rPr lang="en-US" dirty="0" smtClean="0"/>
              <a:t>C – Form factor (E.B overlap)</a:t>
            </a:r>
          </a:p>
          <a:p>
            <a:r>
              <a:rPr lang="en-US" dirty="0" smtClean="0"/>
              <a:t>Q – Cavity quality factor (or </a:t>
            </a:r>
            <a:r>
              <a:rPr lang="en-US" dirty="0" err="1" smtClean="0"/>
              <a:t>axion</a:t>
            </a:r>
            <a:r>
              <a:rPr lang="en-US" dirty="0" smtClean="0"/>
              <a:t> Q)</a:t>
            </a:r>
            <a:endParaRPr lang="en-US" dirty="0"/>
          </a:p>
        </p:txBody>
      </p:sp>
      <p:sp>
        <p:nvSpPr>
          <p:cNvPr id="2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15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4820959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power to constrain </a:t>
            </a:r>
            <a:r>
              <a:rPr lang="en-US" dirty="0" err="1" smtClean="0"/>
              <a:t>axion</a:t>
            </a:r>
            <a:r>
              <a:rPr lang="en-US" dirty="0" smtClean="0"/>
              <a:t>-photon coupling.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3563724"/>
            <a:ext cx="3550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signal (power in Watts)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76056" y="198884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Cavity enables resonant enhancement of converted photon signal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2411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24744"/>
            <a:ext cx="8229600" cy="432048"/>
          </a:xfrm>
        </p:spPr>
        <p:txBody>
          <a:bodyPr/>
          <a:lstStyle/>
          <a:p>
            <a:r>
              <a:rPr lang="en-US" dirty="0" smtClean="0"/>
              <a:t>C – the form factor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529506"/>
            <a:ext cx="2592288" cy="7733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1691087"/>
            <a:ext cx="3262077" cy="5137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298" y="1628800"/>
            <a:ext cx="3366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Recall - Dot product of E and B</a:t>
            </a:r>
          </a:p>
          <a:p>
            <a:r>
              <a:rPr lang="en-US" dirty="0" smtClean="0"/>
              <a:t>for axion-2 photon conversion: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63888" y="2433662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C, the form factor, provides value between 0 and 1 describing how much of E and B overlap in the cavity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3079" y="3501008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choice is the TM</a:t>
            </a:r>
            <a:r>
              <a:rPr lang="en-US" baseline="-25000" dirty="0" smtClean="0"/>
              <a:t>0x0</a:t>
            </a:r>
            <a:r>
              <a:rPr lang="en-US" dirty="0" smtClean="0"/>
              <a:t> mode family: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4293096"/>
            <a:ext cx="2448272" cy="15709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3848" y="4293096"/>
            <a:ext cx="2520280" cy="15541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2160" y="4292639"/>
            <a:ext cx="2520280" cy="155417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90661" y="3429000"/>
            <a:ext cx="2801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scales with 1/r</a:t>
            </a:r>
            <a:endParaRPr lang="en-US" baseline="300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95536" y="4293096"/>
            <a:ext cx="0" cy="16561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9512" y="3861048"/>
            <a:ext cx="415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z</a:t>
            </a:r>
            <a:endParaRPr lang="en-US" baseline="-25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95536" y="5949280"/>
            <a:ext cx="813690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532440" y="573325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421027" y="3861048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TM</a:t>
            </a:r>
            <a:r>
              <a:rPr lang="en-US" baseline="-25000" dirty="0" smtClean="0"/>
              <a:t>010</a:t>
            </a:r>
            <a:endParaRPr lang="en-US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4139952" y="3861048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TM</a:t>
            </a:r>
            <a:r>
              <a:rPr lang="en-US" baseline="-25000" dirty="0" smtClean="0"/>
              <a:t>020</a:t>
            </a:r>
            <a:endParaRPr lang="en-US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6876256" y="3861048"/>
            <a:ext cx="77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TM</a:t>
            </a:r>
            <a:r>
              <a:rPr lang="en-US" baseline="-25000" dirty="0" smtClean="0"/>
              <a:t>030</a:t>
            </a:r>
            <a:endParaRPr lang="en-US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1331640" y="6093296"/>
            <a:ext cx="106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 ~ 0.69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995936" y="6084004"/>
            <a:ext cx="106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 ~ 0.13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32240" y="6093296"/>
            <a:ext cx="106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 ~ 0.05</a:t>
            </a:r>
            <a:endParaRPr lang="en-US" dirty="0"/>
          </a:p>
        </p:txBody>
      </p:sp>
      <p:sp>
        <p:nvSpPr>
          <p:cNvPr id="26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16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2354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96752"/>
            <a:ext cx="8229600" cy="432048"/>
          </a:xfrm>
        </p:spPr>
        <p:txBody>
          <a:bodyPr/>
          <a:lstStyle/>
          <a:p>
            <a:r>
              <a:rPr lang="en-US" dirty="0" smtClean="0"/>
              <a:t>Cavity Frequency Tuning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49" y="3356992"/>
            <a:ext cx="4105159" cy="2739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284984"/>
            <a:ext cx="4002856" cy="30021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1663640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Want to scan over a large region of parameter space</a:t>
            </a:r>
          </a:p>
          <a:p>
            <a:endParaRPr lang="en-US" dirty="0"/>
          </a:p>
          <a:p>
            <a:r>
              <a:rPr lang="en-US" dirty="0" smtClean="0"/>
              <a:t>Hard to adjust radius of the cavity on-the-fly…</a:t>
            </a:r>
          </a:p>
          <a:p>
            <a:endParaRPr lang="en-US" dirty="0"/>
          </a:p>
          <a:p>
            <a:r>
              <a:rPr lang="en-US" dirty="0" smtClean="0"/>
              <a:t>One approach: perturb the field structure.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3867" y="5733256"/>
            <a:ext cx="1569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ADMX Cavity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17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5987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96752"/>
            <a:ext cx="8229600" cy="432048"/>
          </a:xfrm>
        </p:spPr>
        <p:txBody>
          <a:bodyPr/>
          <a:lstStyle/>
          <a:p>
            <a:r>
              <a:rPr lang="en-US" dirty="0" smtClean="0"/>
              <a:t>V – cavity volume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55629" y="5219908"/>
            <a:ext cx="151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 radius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3581" y="5517232"/>
            <a:ext cx="56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27237" y="5517232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cm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030" y="2564904"/>
            <a:ext cx="4947599" cy="30127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39405" y="5507940"/>
            <a:ext cx="81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cm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15069" y="55172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3787" y="2132856"/>
            <a:ext cx="192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TM</a:t>
            </a:r>
            <a:r>
              <a:rPr lang="en-US" baseline="-25000" dirty="0" smtClean="0"/>
              <a:t>010</a:t>
            </a:r>
            <a:r>
              <a:rPr lang="en-US" dirty="0" smtClean="0"/>
              <a:t> Frequency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4989" y="4365104"/>
            <a:ext cx="9462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GHz</a:t>
            </a:r>
          </a:p>
          <a:p>
            <a:pPr algn="ctr"/>
            <a:r>
              <a:rPr lang="en-US" dirty="0" smtClean="0"/>
              <a:t>(4 </a:t>
            </a:r>
            <a:r>
              <a:rPr lang="en-US" dirty="0" err="1" smtClean="0"/>
              <a:t>μeV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2981" y="3429000"/>
            <a:ext cx="107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GHz</a:t>
            </a:r>
          </a:p>
          <a:p>
            <a:pPr algn="ctr"/>
            <a:r>
              <a:rPr lang="en-US" dirty="0" smtClean="0"/>
              <a:t>(40 </a:t>
            </a:r>
            <a:r>
              <a:rPr lang="en-US" dirty="0" err="1" smtClean="0"/>
              <a:t>μeV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496" y="2483604"/>
            <a:ext cx="11980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GHz</a:t>
            </a:r>
          </a:p>
          <a:p>
            <a:pPr algn="ctr"/>
            <a:r>
              <a:rPr lang="en-US" dirty="0" smtClean="0"/>
              <a:t>(0.4 </a:t>
            </a:r>
            <a:r>
              <a:rPr lang="en-US" dirty="0" err="1" smtClean="0"/>
              <a:t>meV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18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4571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96752"/>
            <a:ext cx="8229600" cy="432048"/>
          </a:xfrm>
        </p:spPr>
        <p:txBody>
          <a:bodyPr/>
          <a:lstStyle/>
          <a:p>
            <a:r>
              <a:rPr lang="en-US" dirty="0" smtClean="0"/>
              <a:t>Q – Quality factor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316669"/>
            <a:ext cx="3600400" cy="778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4128" y="2206605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 is actually minimum of cavity Q or “</a:t>
            </a:r>
            <a:r>
              <a:rPr lang="en-US" dirty="0" err="1" smtClean="0"/>
              <a:t>axion</a:t>
            </a:r>
            <a:r>
              <a:rPr lang="en-US" dirty="0" smtClean="0"/>
              <a:t> Q”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3103591"/>
            <a:ext cx="2952328" cy="4068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380" y="3679655"/>
            <a:ext cx="1138932" cy="325409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95536" y="1916832"/>
            <a:ext cx="4017035" cy="3240360"/>
            <a:chOff x="4067944" y="2131115"/>
            <a:chExt cx="4017035" cy="324036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2131115"/>
              <a:ext cx="3512979" cy="2942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5580112" y="5002143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Frequency (Hz)</a:t>
              </a:r>
              <a:endParaRPr lang="en-AU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3647316" y="3231875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Amplitude</a:t>
              </a:r>
              <a:endParaRPr lang="en-AU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594989" y="4293096"/>
            <a:ext cx="257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Implies “</a:t>
            </a:r>
            <a:r>
              <a:rPr lang="en-US" dirty="0" err="1" smtClean="0"/>
              <a:t>axion</a:t>
            </a:r>
            <a:r>
              <a:rPr lang="en-US" dirty="0" smtClean="0"/>
              <a:t> Q” ~ 10</a:t>
            </a:r>
            <a:r>
              <a:rPr lang="en-US" baseline="30000" dirty="0" smtClean="0"/>
              <a:t>6</a:t>
            </a:r>
            <a:endParaRPr lang="en-US" baseline="30000" dirty="0"/>
          </a:p>
        </p:txBody>
      </p:sp>
      <p:sp>
        <p:nvSpPr>
          <p:cNvPr id="14" name="Freeform 13"/>
          <p:cNvSpPr/>
          <p:nvPr/>
        </p:nvSpPr>
        <p:spPr>
          <a:xfrm>
            <a:off x="2113260" y="3789040"/>
            <a:ext cx="1306612" cy="673707"/>
          </a:xfrm>
          <a:custGeom>
            <a:avLst/>
            <a:gdLst>
              <a:gd name="connsiteX0" fmla="*/ 0 w 1306612"/>
              <a:gd name="connsiteY0" fmla="*/ 602901 h 673707"/>
              <a:gd name="connsiteX1" fmla="*/ 237566 w 1306612"/>
              <a:gd name="connsiteY1" fmla="*/ 520673 h 673707"/>
              <a:gd name="connsiteX2" fmla="*/ 557366 w 1306612"/>
              <a:gd name="connsiteY2" fmla="*/ 91263 h 673707"/>
              <a:gd name="connsiteX3" fmla="*/ 758383 w 1306612"/>
              <a:gd name="connsiteY3" fmla="*/ 18172 h 673707"/>
              <a:gd name="connsiteX4" fmla="*/ 1014223 w 1306612"/>
              <a:gd name="connsiteY4" fmla="*/ 337946 h 673707"/>
              <a:gd name="connsiteX5" fmla="*/ 1169555 w 1306612"/>
              <a:gd name="connsiteY5" fmla="*/ 639446 h 673707"/>
              <a:gd name="connsiteX6" fmla="*/ 1306612 w 1306612"/>
              <a:gd name="connsiteY6" fmla="*/ 666856 h 673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6612" h="673707">
                <a:moveTo>
                  <a:pt x="0" y="602901"/>
                </a:moveTo>
                <a:cubicBezTo>
                  <a:pt x="72336" y="604423"/>
                  <a:pt x="144672" y="605946"/>
                  <a:pt x="237566" y="520673"/>
                </a:cubicBezTo>
                <a:cubicBezTo>
                  <a:pt x="330460" y="435400"/>
                  <a:pt x="470563" y="175013"/>
                  <a:pt x="557366" y="91263"/>
                </a:cubicBezTo>
                <a:cubicBezTo>
                  <a:pt x="644169" y="7513"/>
                  <a:pt x="682240" y="-22942"/>
                  <a:pt x="758383" y="18172"/>
                </a:cubicBezTo>
                <a:cubicBezTo>
                  <a:pt x="834526" y="59286"/>
                  <a:pt x="945694" y="234401"/>
                  <a:pt x="1014223" y="337946"/>
                </a:cubicBezTo>
                <a:cubicBezTo>
                  <a:pt x="1082752" y="441491"/>
                  <a:pt x="1120824" y="584628"/>
                  <a:pt x="1169555" y="639446"/>
                </a:cubicBezTo>
                <a:cubicBezTo>
                  <a:pt x="1218286" y="694264"/>
                  <a:pt x="1306612" y="666856"/>
                  <a:pt x="1306612" y="666856"/>
                </a:cubicBezTo>
              </a:path>
            </a:pathLst>
          </a:custGeom>
          <a:ln w="38100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064" y="494290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assumptions do allow for lower dispersion (higher Q) </a:t>
            </a:r>
            <a:r>
              <a:rPr lang="en-US" dirty="0" err="1" smtClean="0"/>
              <a:t>axions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59832" y="5877272"/>
            <a:ext cx="5945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 need to consider Doppler shifting / daily modulation</a:t>
            </a:r>
            <a:endParaRPr lang="en-US" dirty="0"/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19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1475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72" y="1196752"/>
            <a:ext cx="8229600" cy="432048"/>
          </a:xfrm>
        </p:spPr>
        <p:txBody>
          <a:bodyPr/>
          <a:lstStyle/>
          <a:p>
            <a:r>
              <a:rPr lang="en-US" dirty="0" smtClean="0"/>
              <a:t>Talk Outline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844824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Frequency &amp; Quantum Metrology Group at UWA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Basic background / theory for </a:t>
            </a:r>
            <a:r>
              <a:rPr lang="en-US" dirty="0" err="1"/>
              <a:t>a</a:t>
            </a:r>
            <a:r>
              <a:rPr lang="en-US" dirty="0" err="1" smtClean="0"/>
              <a:t>xions</a:t>
            </a:r>
            <a:r>
              <a:rPr lang="en-US" dirty="0" smtClean="0"/>
              <a:t> and hidden </a:t>
            </a:r>
            <a:r>
              <a:rPr lang="en-US" dirty="0"/>
              <a:t>s</a:t>
            </a:r>
            <a:r>
              <a:rPr lang="en-US" dirty="0" smtClean="0"/>
              <a:t>ector </a:t>
            </a:r>
            <a:r>
              <a:rPr lang="en-US" dirty="0"/>
              <a:t>p</a:t>
            </a:r>
            <a:r>
              <a:rPr lang="en-US" dirty="0" smtClean="0"/>
              <a:t>hotons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Photon-based </a:t>
            </a:r>
            <a:r>
              <a:rPr lang="en-US" dirty="0"/>
              <a:t>e</a:t>
            </a:r>
            <a:r>
              <a:rPr lang="en-US" dirty="0" smtClean="0"/>
              <a:t>xperimental searches + bounds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Focus on resonant cavity “</a:t>
            </a:r>
            <a:r>
              <a:rPr lang="en-US" dirty="0" err="1" smtClean="0"/>
              <a:t>Haloscope</a:t>
            </a:r>
            <a:r>
              <a:rPr lang="en-US" dirty="0" smtClean="0"/>
              <a:t>” experiments for CDM </a:t>
            </a:r>
            <a:r>
              <a:rPr lang="en-US" dirty="0" err="1" smtClean="0"/>
              <a:t>axions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Work at UWA: Past, Present, Future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4791342"/>
            <a:ext cx="8352928" cy="166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Few Useful Review Articles:</a:t>
            </a:r>
          </a:p>
          <a:p>
            <a:endParaRPr lang="en-US" sz="1400" dirty="0"/>
          </a:p>
          <a:p>
            <a:r>
              <a:rPr lang="en-US" sz="1400" dirty="0" smtClean="0"/>
              <a:t>J.E. Kim &amp; G. </a:t>
            </a:r>
            <a:r>
              <a:rPr lang="en-US" sz="1400" dirty="0" err="1" smtClean="0"/>
              <a:t>Carosi</a:t>
            </a:r>
            <a:r>
              <a:rPr lang="en-US" sz="1400" dirty="0" smtClean="0"/>
              <a:t>, </a:t>
            </a:r>
            <a:r>
              <a:rPr lang="en-US" sz="1400" i="1" dirty="0" err="1" smtClean="0"/>
              <a:t>Axions</a:t>
            </a:r>
            <a:r>
              <a:rPr lang="en-US" sz="1400" i="1" dirty="0" smtClean="0"/>
              <a:t> and the strong CP problem</a:t>
            </a:r>
            <a:r>
              <a:rPr lang="en-US" sz="1400" dirty="0" smtClean="0"/>
              <a:t>, Rev. Mod. Phys</a:t>
            </a:r>
            <a:r>
              <a:rPr lang="en-US" sz="1400" i="1" dirty="0" smtClean="0"/>
              <a:t>.</a:t>
            </a:r>
            <a:r>
              <a:rPr lang="en-US" sz="1400" dirty="0" smtClean="0"/>
              <a:t>, </a:t>
            </a:r>
            <a:r>
              <a:rPr lang="en-US" sz="1400" b="1" dirty="0" smtClean="0"/>
              <a:t>82</a:t>
            </a:r>
            <a:r>
              <a:rPr lang="en-US" sz="1400" dirty="0" smtClean="0"/>
              <a:t>(1), 557 – 601, 2010.</a:t>
            </a:r>
          </a:p>
          <a:p>
            <a:r>
              <a:rPr lang="en-US" sz="1400" dirty="0" smtClean="0"/>
              <a:t>M. </a:t>
            </a:r>
            <a:r>
              <a:rPr lang="en-US" sz="1400" dirty="0" err="1" smtClean="0"/>
              <a:t>Kuster</a:t>
            </a:r>
            <a:r>
              <a:rPr lang="en-US" sz="1400" dirty="0" smtClean="0"/>
              <a:t> et al. (Eds.), </a:t>
            </a:r>
            <a:r>
              <a:rPr lang="en-US" sz="1400" i="1" dirty="0" err="1" smtClean="0"/>
              <a:t>Axions</a:t>
            </a:r>
            <a:r>
              <a:rPr lang="en-US" sz="1400" i="1" dirty="0" smtClean="0"/>
              <a:t>: Theory, Cosmology, and Experimental Searches</a:t>
            </a:r>
            <a:r>
              <a:rPr lang="en-US" sz="1400" dirty="0" smtClean="0"/>
              <a:t>, Lect. Notes Phys. 741 (Springer), 2008. </a:t>
            </a:r>
          </a:p>
          <a:p>
            <a:r>
              <a:rPr lang="en-US" sz="1400" dirty="0"/>
              <a:t>P. Arias et al., </a:t>
            </a:r>
            <a:r>
              <a:rPr lang="en-US" sz="1400" i="1" dirty="0" err="1"/>
              <a:t>WISPy</a:t>
            </a:r>
            <a:r>
              <a:rPr lang="en-US" sz="1400" i="1" dirty="0"/>
              <a:t> Cold Dark Matter</a:t>
            </a:r>
            <a:r>
              <a:rPr lang="en-US" sz="1400" dirty="0"/>
              <a:t>, arXiv:</a:t>
            </a:r>
            <a:r>
              <a:rPr lang="en-US" sz="1400" dirty="0" smtClean="0"/>
              <a:t>1201.5902, </a:t>
            </a:r>
            <a:r>
              <a:rPr lang="en-US" sz="1400" dirty="0"/>
              <a:t>2012</a:t>
            </a:r>
            <a:r>
              <a:rPr lang="en-US" sz="1400" dirty="0" smtClean="0"/>
              <a:t>.</a:t>
            </a:r>
          </a:p>
          <a:p>
            <a:endParaRPr lang="en-US" sz="1400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432047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85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229600" cy="432048"/>
          </a:xfrm>
        </p:spPr>
        <p:txBody>
          <a:bodyPr/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>
            <a:off x="3851920" y="2348880"/>
            <a:ext cx="432048" cy="43204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n 4"/>
          <p:cNvSpPr/>
          <p:nvPr/>
        </p:nvSpPr>
        <p:spPr>
          <a:xfrm>
            <a:off x="1115616" y="1988840"/>
            <a:ext cx="1008112" cy="1080120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9552" y="1484784"/>
            <a:ext cx="227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 thermal noise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92735" y="1484784"/>
            <a:ext cx="1711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Amplifier noise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929" y="3573016"/>
            <a:ext cx="2101855" cy="12961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69988"/>
          <a:stretch/>
        </p:blipFill>
        <p:spPr>
          <a:xfrm>
            <a:off x="2980783" y="3717032"/>
            <a:ext cx="2455313" cy="4555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15816" y="1484784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55776" y="378904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08104" y="371703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67544" y="3284984"/>
            <a:ext cx="0" cy="16561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67544" y="4941168"/>
            <a:ext cx="828092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496" y="2924944"/>
            <a:ext cx="659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68344" y="5013176"/>
            <a:ext cx="1275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326439" y="1484784"/>
            <a:ext cx="3206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measurement system noise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b="43456"/>
          <a:stretch/>
        </p:blipFill>
        <p:spPr>
          <a:xfrm>
            <a:off x="5940152" y="3167372"/>
            <a:ext cx="2808312" cy="981708"/>
          </a:xfrm>
          <a:prstGeom prst="rect">
            <a:avLst/>
          </a:prstGeom>
        </p:spPr>
      </p:pic>
      <p:sp>
        <p:nvSpPr>
          <p:cNvPr id="3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20</a:t>
            </a:fld>
            <a:endParaRPr lang="en-AU" sz="4000" dirty="0">
              <a:cs typeface="Times New Roman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3528" y="5157192"/>
            <a:ext cx="3023923" cy="1224136"/>
            <a:chOff x="5508104" y="4725144"/>
            <a:chExt cx="2426320" cy="982216"/>
          </a:xfrm>
        </p:grpSpPr>
        <p:grpSp>
          <p:nvGrpSpPr>
            <p:cNvPr id="26" name="Group 25"/>
            <p:cNvGrpSpPr/>
            <p:nvPr/>
          </p:nvGrpSpPr>
          <p:grpSpPr>
            <a:xfrm>
              <a:off x="5508104" y="4725144"/>
              <a:ext cx="2376264" cy="982216"/>
              <a:chOff x="5724128" y="2132856"/>
              <a:chExt cx="1584176" cy="694184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24128" y="2132856"/>
                <a:ext cx="1093866" cy="694184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56818" y="2239144"/>
                <a:ext cx="451486" cy="541784"/>
              </a:xfrm>
              <a:prstGeom prst="rect">
                <a:avLst/>
              </a:prstGeom>
            </p:spPr>
          </p:pic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88224" y="4869160"/>
              <a:ext cx="1346200" cy="82550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3851920" y="5229200"/>
            <a:ext cx="2090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</a:t>
            </a:r>
            <a:r>
              <a:rPr lang="en-US" dirty="0" smtClean="0"/>
              <a:t> = integration time</a:t>
            </a:r>
          </a:p>
          <a:p>
            <a:r>
              <a:rPr lang="en-US" i="1" dirty="0" smtClean="0"/>
              <a:t>b</a:t>
            </a:r>
            <a:r>
              <a:rPr lang="en-US" dirty="0" smtClean="0"/>
              <a:t> =  bandwidth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51920" y="6021288"/>
            <a:ext cx="431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Sit and wait until you reach desired SNR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b="44593"/>
          <a:stretch/>
        </p:blipFill>
        <p:spPr>
          <a:xfrm>
            <a:off x="5745859" y="2996952"/>
            <a:ext cx="3146621" cy="107808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64540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229600" cy="432048"/>
          </a:xfrm>
        </p:spPr>
        <p:txBody>
          <a:bodyPr/>
          <a:lstStyle/>
          <a:p>
            <a:r>
              <a:rPr lang="en-US" dirty="0" smtClean="0"/>
              <a:t>Dealing With Noise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5400000">
            <a:off x="3491880" y="2780928"/>
            <a:ext cx="432048" cy="43204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n 4"/>
          <p:cNvSpPr/>
          <p:nvPr/>
        </p:nvSpPr>
        <p:spPr>
          <a:xfrm>
            <a:off x="755576" y="2420888"/>
            <a:ext cx="1008112" cy="1080120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79512" y="1916832"/>
            <a:ext cx="227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Cavity thermal noise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43808" y="1916832"/>
            <a:ext cx="1711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Amplifier noise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2263" y="3933056"/>
            <a:ext cx="27238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Physical cooling:</a:t>
            </a:r>
          </a:p>
          <a:p>
            <a:endParaRPr lang="en-US" dirty="0"/>
          </a:p>
          <a:p>
            <a:r>
              <a:rPr lang="en-US" dirty="0" smtClean="0"/>
              <a:t>Liquid helium ~ 4.2 K</a:t>
            </a:r>
          </a:p>
          <a:p>
            <a:r>
              <a:rPr lang="en-US" dirty="0" smtClean="0"/>
              <a:t>Dilution fridge &lt; 100 </a:t>
            </a:r>
            <a:r>
              <a:rPr lang="en-US" dirty="0" err="1" smtClean="0"/>
              <a:t>mK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699792" y="3906921"/>
            <a:ext cx="338437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Physical cooling</a:t>
            </a:r>
          </a:p>
          <a:p>
            <a:r>
              <a:rPr lang="en-US" dirty="0" smtClean="0"/>
              <a:t>Amplifier technologies</a:t>
            </a:r>
          </a:p>
          <a:p>
            <a:endParaRPr lang="en-US" dirty="0"/>
          </a:p>
          <a:p>
            <a:r>
              <a:rPr lang="en-US" dirty="0" smtClean="0"/>
              <a:t>HEMT ~ O(1-10) K</a:t>
            </a:r>
          </a:p>
          <a:p>
            <a:r>
              <a:rPr lang="en-US" dirty="0" smtClean="0"/>
              <a:t>SQUID ~ near quantum</a:t>
            </a:r>
          </a:p>
          <a:p>
            <a:r>
              <a:rPr lang="en-US" dirty="0" smtClean="0"/>
              <a:t>JPA ~ near quantum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887" y="1094118"/>
            <a:ext cx="3949601" cy="3495652"/>
          </a:xfrm>
          <a:prstGeom prst="rect">
            <a:avLst/>
          </a:prstGeom>
        </p:spPr>
      </p:pic>
      <p:cxnSp>
        <p:nvCxnSpPr>
          <p:cNvPr id="31" name="Straight Connector 30"/>
          <p:cNvCxnSpPr/>
          <p:nvPr/>
        </p:nvCxnSpPr>
        <p:spPr>
          <a:xfrm flipV="1">
            <a:off x="5580112" y="1556792"/>
            <a:ext cx="3240360" cy="20882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21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024" y="5939988"/>
            <a:ext cx="8148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Also: new measurement schemes to improve SNR (current research at UWA)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67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229600" cy="432048"/>
          </a:xfrm>
        </p:spPr>
        <p:txBody>
          <a:bodyPr/>
          <a:lstStyle/>
          <a:p>
            <a:r>
              <a:rPr lang="en-US" smtClean="0"/>
              <a:t>Probing </a:t>
            </a:r>
            <a:r>
              <a:rPr lang="en-US" dirty="0" smtClean="0"/>
              <a:t>higher </a:t>
            </a:r>
            <a:r>
              <a:rPr lang="en-US" dirty="0" err="1" smtClean="0"/>
              <a:t>axion</a:t>
            </a:r>
            <a:r>
              <a:rPr lang="en-US" dirty="0" smtClean="0"/>
              <a:t> masses with </a:t>
            </a:r>
            <a:r>
              <a:rPr lang="en-US" dirty="0" err="1" smtClean="0"/>
              <a:t>haloscopes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292080" y="4149080"/>
            <a:ext cx="3240360" cy="2376264"/>
            <a:chOff x="5796136" y="4005064"/>
            <a:chExt cx="3240360" cy="2376264"/>
          </a:xfrm>
        </p:grpSpPr>
        <p:sp>
          <p:nvSpPr>
            <p:cNvPr id="5" name="Rectangle 4"/>
            <p:cNvSpPr/>
            <p:nvPr/>
          </p:nvSpPr>
          <p:spPr>
            <a:xfrm>
              <a:off x="5796136" y="4077072"/>
              <a:ext cx="3240360" cy="2304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796136" y="4005064"/>
              <a:ext cx="3186336" cy="2360712"/>
              <a:chOff x="1673696" y="1628800"/>
              <a:chExt cx="5562600" cy="495300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73696" y="1628800"/>
                <a:ext cx="5562600" cy="4953000"/>
              </a:xfrm>
              <a:prstGeom prst="rect">
                <a:avLst/>
              </a:prstGeom>
            </p:spPr>
          </p:pic>
          <p:sp>
            <p:nvSpPr>
              <p:cNvPr id="8" name="Freeform 7"/>
              <p:cNvSpPr/>
              <p:nvPr/>
            </p:nvSpPr>
            <p:spPr>
              <a:xfrm>
                <a:off x="2369526" y="2113434"/>
                <a:ext cx="4568445" cy="3667710"/>
              </a:xfrm>
              <a:custGeom>
                <a:avLst/>
                <a:gdLst>
                  <a:gd name="connsiteX0" fmla="*/ 4568445 w 4568445"/>
                  <a:gd name="connsiteY0" fmla="*/ 0 h 3667710"/>
                  <a:gd name="connsiteX1" fmla="*/ 4568445 w 4568445"/>
                  <a:gd name="connsiteY1" fmla="*/ 407524 h 3667710"/>
                  <a:gd name="connsiteX2" fmla="*/ 0 w 4568445"/>
                  <a:gd name="connsiteY2" fmla="*/ 3667710 h 3667710"/>
                  <a:gd name="connsiteX3" fmla="*/ 0 w 4568445"/>
                  <a:gd name="connsiteY3" fmla="*/ 3279141 h 3667710"/>
                  <a:gd name="connsiteX4" fmla="*/ 4568445 w 4568445"/>
                  <a:gd name="connsiteY4" fmla="*/ 0 h 3667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8445" h="3667710">
                    <a:moveTo>
                      <a:pt x="4568445" y="0"/>
                    </a:moveTo>
                    <a:lnTo>
                      <a:pt x="4568445" y="407524"/>
                    </a:lnTo>
                    <a:lnTo>
                      <a:pt x="0" y="3667710"/>
                    </a:lnTo>
                    <a:lnTo>
                      <a:pt x="0" y="3279141"/>
                    </a:lnTo>
                    <a:lnTo>
                      <a:pt x="4568445" y="0"/>
                    </a:lnTo>
                    <a:close/>
                  </a:path>
                </a:pathLst>
              </a:custGeom>
              <a:solidFill>
                <a:srgbClr val="ED7DE7">
                  <a:alpha val="52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411760" y="1844824"/>
                <a:ext cx="2736304" cy="3888432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377539" y="2167696"/>
            <a:ext cx="35463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things conspire against us:</a:t>
            </a:r>
          </a:p>
          <a:p>
            <a:endParaRPr lang="en-US" dirty="0"/>
          </a:p>
          <a:p>
            <a:r>
              <a:rPr lang="en-US" dirty="0" smtClean="0"/>
              <a:t>Smaller volume</a:t>
            </a:r>
          </a:p>
          <a:p>
            <a:r>
              <a:rPr lang="en-US" dirty="0" smtClean="0"/>
              <a:t>Lower Q</a:t>
            </a:r>
          </a:p>
          <a:p>
            <a:r>
              <a:rPr lang="en-US" dirty="0" smtClean="0"/>
              <a:t>Higher system noise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3933056"/>
            <a:ext cx="432869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Areas of research being pursued:</a:t>
            </a:r>
          </a:p>
          <a:p>
            <a:endParaRPr lang="en-US" dirty="0"/>
          </a:p>
          <a:p>
            <a:r>
              <a:rPr lang="en-US" dirty="0" smtClean="0"/>
              <a:t>Stronger magnetic field (very expensive)</a:t>
            </a:r>
          </a:p>
          <a:p>
            <a:r>
              <a:rPr lang="en-US" dirty="0" smtClean="0"/>
              <a:t>Hybrid superconducting cavities</a:t>
            </a:r>
          </a:p>
          <a:p>
            <a:r>
              <a:rPr lang="en-US" dirty="0" smtClean="0"/>
              <a:t>Different cavity structures and designs</a:t>
            </a:r>
          </a:p>
          <a:p>
            <a:r>
              <a:rPr lang="en-US" dirty="0" smtClean="0"/>
              <a:t>Different amplifier technologies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8925927" flipH="1">
            <a:off x="5514472" y="3149041"/>
            <a:ext cx="2359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1 GHz (achievable)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8925927" flipH="1">
            <a:off x="6128071" y="3240633"/>
            <a:ext cx="209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10 GHz (difficult)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8925927" flipH="1">
            <a:off x="6508720" y="2941401"/>
            <a:ext cx="3013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100 GHz (</a:t>
            </a:r>
            <a:r>
              <a:rPr lang="en-US" dirty="0" err="1" smtClean="0"/>
              <a:t>axion</a:t>
            </a:r>
            <a:r>
              <a:rPr lang="en-US" dirty="0" smtClean="0"/>
              <a:t> from hell)</a:t>
            </a:r>
            <a:endParaRPr lang="en-US" dirty="0"/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22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800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8229600" cy="432048"/>
          </a:xfrm>
        </p:spPr>
        <p:txBody>
          <a:bodyPr/>
          <a:lstStyle/>
          <a:p>
            <a:r>
              <a:rPr lang="en-US" dirty="0" smtClean="0"/>
              <a:t>Prospects for CDM-</a:t>
            </a:r>
            <a:r>
              <a:rPr lang="en-US" dirty="0" err="1" smtClean="0"/>
              <a:t>Axion</a:t>
            </a:r>
            <a:r>
              <a:rPr lang="en-US" dirty="0" smtClean="0"/>
              <a:t> </a:t>
            </a:r>
            <a:r>
              <a:rPr lang="en-US" dirty="0" err="1" smtClean="0"/>
              <a:t>Haloscope</a:t>
            </a:r>
            <a:r>
              <a:rPr lang="en-US" dirty="0" smtClean="0"/>
              <a:t> Searches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700808"/>
            <a:ext cx="6552728" cy="46896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95936" y="2658091"/>
            <a:ext cx="576064" cy="3168352"/>
          </a:xfrm>
          <a:prstGeom prst="rect">
            <a:avLst/>
          </a:prstGeom>
          <a:solidFill>
            <a:srgbClr val="660066">
              <a:alpha val="31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16216" y="3308791"/>
            <a:ext cx="2555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(UWA) are well positioned to immediately search in the 15 – 40 GHz region</a:t>
            </a:r>
            <a:endParaRPr lang="en-US" dirty="0"/>
          </a:p>
        </p:txBody>
      </p:sp>
      <p:sp>
        <p:nvSpPr>
          <p:cNvPr id="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23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46504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24744"/>
            <a:ext cx="8229600" cy="432048"/>
          </a:xfrm>
        </p:spPr>
        <p:txBody>
          <a:bodyPr/>
          <a:lstStyle/>
          <a:p>
            <a:r>
              <a:rPr lang="en-US" dirty="0" smtClean="0"/>
              <a:t>UWA – Past Work (Hidden Sector Photons LSW Experiments)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056134"/>
            <a:ext cx="5042272" cy="10128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1663824"/>
            <a:ext cx="3501202" cy="1909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65612"/>
            <a:ext cx="5580112" cy="11315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3612356"/>
            <a:ext cx="3407327" cy="2768972"/>
          </a:xfrm>
          <a:prstGeom prst="rect">
            <a:avLst/>
          </a:prstGeom>
        </p:spPr>
      </p:pic>
      <p:sp>
        <p:nvSpPr>
          <p:cNvPr id="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24</a:t>
            </a:fld>
            <a:endParaRPr lang="en-AU" sz="4000" dirty="0"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203848" y="5733256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339752" y="5157192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n 9"/>
          <p:cNvSpPr/>
          <p:nvPr/>
        </p:nvSpPr>
        <p:spPr>
          <a:xfrm>
            <a:off x="2555776" y="5301208"/>
            <a:ext cx="648072" cy="792088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5400000">
            <a:off x="3635896" y="5517232"/>
            <a:ext cx="432048" cy="432048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499992" y="5517232"/>
            <a:ext cx="936104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499992" y="55172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FFT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51520" y="5733256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107504" y="5445224"/>
            <a:ext cx="504056" cy="504056"/>
            <a:chOff x="1619672" y="3501008"/>
            <a:chExt cx="504056" cy="504056"/>
          </a:xfrm>
        </p:grpSpPr>
        <p:sp>
          <p:nvSpPr>
            <p:cNvPr id="16" name="Oval 15"/>
            <p:cNvSpPr/>
            <p:nvPr/>
          </p:nvSpPr>
          <p:spPr>
            <a:xfrm>
              <a:off x="1619672" y="3501008"/>
              <a:ext cx="504056" cy="504056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691680" y="3614682"/>
              <a:ext cx="330948" cy="246366"/>
            </a:xfrm>
            <a:custGeom>
              <a:avLst/>
              <a:gdLst>
                <a:gd name="connsiteX0" fmla="*/ 0 w 330948"/>
                <a:gd name="connsiteY0" fmla="*/ 226646 h 246366"/>
                <a:gd name="connsiteX1" fmla="*/ 78600 w 330948"/>
                <a:gd name="connsiteY1" fmla="*/ 19799 h 246366"/>
                <a:gd name="connsiteX2" fmla="*/ 132379 w 330948"/>
                <a:gd name="connsiteY2" fmla="*/ 32210 h 246366"/>
                <a:gd name="connsiteX3" fmla="*/ 202706 w 330948"/>
                <a:gd name="connsiteY3" fmla="*/ 230782 h 246366"/>
                <a:gd name="connsiteX4" fmla="*/ 281306 w 330948"/>
                <a:gd name="connsiteY4" fmla="*/ 210098 h 246366"/>
                <a:gd name="connsiteX5" fmla="*/ 330948 w 330948"/>
                <a:gd name="connsiteY5" fmla="*/ 23936 h 24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0948" h="246366">
                  <a:moveTo>
                    <a:pt x="0" y="226646"/>
                  </a:moveTo>
                  <a:cubicBezTo>
                    <a:pt x="28268" y="139425"/>
                    <a:pt x="56537" y="52205"/>
                    <a:pt x="78600" y="19799"/>
                  </a:cubicBezTo>
                  <a:cubicBezTo>
                    <a:pt x="100663" y="-12607"/>
                    <a:pt x="111695" y="-2954"/>
                    <a:pt x="132379" y="32210"/>
                  </a:cubicBezTo>
                  <a:cubicBezTo>
                    <a:pt x="153063" y="67374"/>
                    <a:pt x="177885" y="201134"/>
                    <a:pt x="202706" y="230782"/>
                  </a:cubicBezTo>
                  <a:cubicBezTo>
                    <a:pt x="227527" y="260430"/>
                    <a:pt x="259932" y="244572"/>
                    <a:pt x="281306" y="210098"/>
                  </a:cubicBezTo>
                  <a:cubicBezTo>
                    <a:pt x="302680" y="175624"/>
                    <a:pt x="330948" y="23936"/>
                    <a:pt x="330948" y="23936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Can 17"/>
          <p:cNvSpPr/>
          <p:nvPr/>
        </p:nvSpPr>
        <p:spPr>
          <a:xfrm>
            <a:off x="1475656" y="5301208"/>
            <a:ext cx="648072" cy="792088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4344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2987824" y="5445224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3568" y="5445224"/>
            <a:ext cx="1296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539552" y="5157192"/>
            <a:ext cx="504056" cy="504056"/>
            <a:chOff x="1619672" y="3501008"/>
            <a:chExt cx="504056" cy="504056"/>
          </a:xfrm>
        </p:grpSpPr>
        <p:sp>
          <p:nvSpPr>
            <p:cNvPr id="15" name="Oval 14"/>
            <p:cNvSpPr/>
            <p:nvPr/>
          </p:nvSpPr>
          <p:spPr>
            <a:xfrm>
              <a:off x="1619672" y="3501008"/>
              <a:ext cx="504056" cy="504056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691680" y="3614682"/>
              <a:ext cx="330948" cy="246366"/>
            </a:xfrm>
            <a:custGeom>
              <a:avLst/>
              <a:gdLst>
                <a:gd name="connsiteX0" fmla="*/ 0 w 330948"/>
                <a:gd name="connsiteY0" fmla="*/ 226646 h 246366"/>
                <a:gd name="connsiteX1" fmla="*/ 78600 w 330948"/>
                <a:gd name="connsiteY1" fmla="*/ 19799 h 246366"/>
                <a:gd name="connsiteX2" fmla="*/ 132379 w 330948"/>
                <a:gd name="connsiteY2" fmla="*/ 32210 h 246366"/>
                <a:gd name="connsiteX3" fmla="*/ 202706 w 330948"/>
                <a:gd name="connsiteY3" fmla="*/ 230782 h 246366"/>
                <a:gd name="connsiteX4" fmla="*/ 281306 w 330948"/>
                <a:gd name="connsiteY4" fmla="*/ 210098 h 246366"/>
                <a:gd name="connsiteX5" fmla="*/ 330948 w 330948"/>
                <a:gd name="connsiteY5" fmla="*/ 23936 h 24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0948" h="246366">
                  <a:moveTo>
                    <a:pt x="0" y="226646"/>
                  </a:moveTo>
                  <a:cubicBezTo>
                    <a:pt x="28268" y="139425"/>
                    <a:pt x="56537" y="52205"/>
                    <a:pt x="78600" y="19799"/>
                  </a:cubicBezTo>
                  <a:cubicBezTo>
                    <a:pt x="100663" y="-12607"/>
                    <a:pt x="111695" y="-2954"/>
                    <a:pt x="132379" y="32210"/>
                  </a:cubicBezTo>
                  <a:cubicBezTo>
                    <a:pt x="153063" y="67374"/>
                    <a:pt x="177885" y="201134"/>
                    <a:pt x="202706" y="230782"/>
                  </a:cubicBezTo>
                  <a:cubicBezTo>
                    <a:pt x="227527" y="260430"/>
                    <a:pt x="259932" y="244572"/>
                    <a:pt x="281306" y="210098"/>
                  </a:cubicBezTo>
                  <a:cubicBezTo>
                    <a:pt x="302680" y="175624"/>
                    <a:pt x="330948" y="23936"/>
                    <a:pt x="330948" y="23936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24744"/>
            <a:ext cx="8229600" cy="432048"/>
          </a:xfrm>
        </p:spPr>
        <p:txBody>
          <a:bodyPr/>
          <a:lstStyle/>
          <a:p>
            <a:r>
              <a:rPr lang="en-US" dirty="0" smtClean="0"/>
              <a:t>UWA – Past Work (HSPs)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772816"/>
            <a:ext cx="4741131" cy="11521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196752"/>
            <a:ext cx="3995370" cy="21673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204" y="3068960"/>
            <a:ext cx="4665836" cy="1362666"/>
          </a:xfrm>
          <a:prstGeom prst="rect">
            <a:avLst/>
          </a:prstGeom>
        </p:spPr>
      </p:pic>
      <p:sp>
        <p:nvSpPr>
          <p:cNvPr id="6" name="Can 5"/>
          <p:cNvSpPr/>
          <p:nvPr/>
        </p:nvSpPr>
        <p:spPr>
          <a:xfrm>
            <a:off x="1547664" y="5013176"/>
            <a:ext cx="648072" cy="792088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2483768" y="4869160"/>
            <a:ext cx="0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n 7"/>
          <p:cNvSpPr/>
          <p:nvPr/>
        </p:nvSpPr>
        <p:spPr>
          <a:xfrm>
            <a:off x="2771800" y="5013176"/>
            <a:ext cx="648072" cy="792088"/>
          </a:xfrm>
          <a:prstGeom prst="can">
            <a:avLst/>
          </a:prstGeom>
          <a:solidFill>
            <a:schemeClr val="bg1">
              <a:lumMod val="65000"/>
            </a:schemeClr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25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4194953"/>
            <a:ext cx="388843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Exchange of HSPs between cavities leads to coupling, hence they will resonate at normal mode.</a:t>
            </a:r>
          </a:p>
          <a:p>
            <a:endParaRPr lang="en-US" dirty="0"/>
          </a:p>
          <a:p>
            <a:r>
              <a:rPr lang="en-US" dirty="0" smtClean="0"/>
              <a:t>Frequency shift proportional to HSP-Photon kinetic mixing parameter.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6879" y="6093296"/>
            <a:ext cx="786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Classical analogy: two spring-mass systems coupled via third weak spring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995936" y="5157192"/>
            <a:ext cx="504056" cy="504056"/>
            <a:chOff x="1619672" y="3501008"/>
            <a:chExt cx="504056" cy="504056"/>
          </a:xfrm>
        </p:grpSpPr>
        <p:sp>
          <p:nvSpPr>
            <p:cNvPr id="19" name="Oval 18"/>
            <p:cNvSpPr/>
            <p:nvPr/>
          </p:nvSpPr>
          <p:spPr>
            <a:xfrm>
              <a:off x="1619672" y="3501008"/>
              <a:ext cx="504056" cy="504056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1691680" y="3614682"/>
              <a:ext cx="330948" cy="246366"/>
            </a:xfrm>
            <a:custGeom>
              <a:avLst/>
              <a:gdLst>
                <a:gd name="connsiteX0" fmla="*/ 0 w 330948"/>
                <a:gd name="connsiteY0" fmla="*/ 226646 h 246366"/>
                <a:gd name="connsiteX1" fmla="*/ 78600 w 330948"/>
                <a:gd name="connsiteY1" fmla="*/ 19799 h 246366"/>
                <a:gd name="connsiteX2" fmla="*/ 132379 w 330948"/>
                <a:gd name="connsiteY2" fmla="*/ 32210 h 246366"/>
                <a:gd name="connsiteX3" fmla="*/ 202706 w 330948"/>
                <a:gd name="connsiteY3" fmla="*/ 230782 h 246366"/>
                <a:gd name="connsiteX4" fmla="*/ 281306 w 330948"/>
                <a:gd name="connsiteY4" fmla="*/ 210098 h 246366"/>
                <a:gd name="connsiteX5" fmla="*/ 330948 w 330948"/>
                <a:gd name="connsiteY5" fmla="*/ 23936 h 24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0948" h="246366">
                  <a:moveTo>
                    <a:pt x="0" y="226646"/>
                  </a:moveTo>
                  <a:cubicBezTo>
                    <a:pt x="28268" y="139425"/>
                    <a:pt x="56537" y="52205"/>
                    <a:pt x="78600" y="19799"/>
                  </a:cubicBezTo>
                  <a:cubicBezTo>
                    <a:pt x="100663" y="-12607"/>
                    <a:pt x="111695" y="-2954"/>
                    <a:pt x="132379" y="32210"/>
                  </a:cubicBezTo>
                  <a:cubicBezTo>
                    <a:pt x="153063" y="67374"/>
                    <a:pt x="177885" y="201134"/>
                    <a:pt x="202706" y="230782"/>
                  </a:cubicBezTo>
                  <a:cubicBezTo>
                    <a:pt x="227527" y="260430"/>
                    <a:pt x="259932" y="244572"/>
                    <a:pt x="281306" y="210098"/>
                  </a:cubicBezTo>
                  <a:cubicBezTo>
                    <a:pt x="302680" y="175624"/>
                    <a:pt x="330948" y="23936"/>
                    <a:pt x="330948" y="23936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6528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084" y="4293096"/>
            <a:ext cx="3590404" cy="2221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96752"/>
            <a:ext cx="8229600" cy="432048"/>
          </a:xfrm>
        </p:spPr>
        <p:txBody>
          <a:bodyPr/>
          <a:lstStyle/>
          <a:p>
            <a:r>
              <a:rPr lang="en-US" dirty="0" smtClean="0"/>
              <a:t>UWA – Present Work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707773"/>
            <a:ext cx="866134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measurement scheme to improve SNR of </a:t>
            </a:r>
            <a:r>
              <a:rPr lang="en-US" dirty="0" err="1" smtClean="0"/>
              <a:t>Haloscope</a:t>
            </a:r>
            <a:r>
              <a:rPr lang="en-US" dirty="0" smtClean="0"/>
              <a:t> experiments</a:t>
            </a:r>
          </a:p>
          <a:p>
            <a:endParaRPr lang="en-US" dirty="0"/>
          </a:p>
          <a:p>
            <a:r>
              <a:rPr lang="en-US" dirty="0" smtClean="0"/>
              <a:t>Novel application of precision microwave measurement techniques</a:t>
            </a:r>
          </a:p>
          <a:p>
            <a:endParaRPr lang="en-US" dirty="0"/>
          </a:p>
          <a:p>
            <a:r>
              <a:rPr lang="en-US" dirty="0" smtClean="0"/>
              <a:t>Conversely: Increases scanning speed to reach desired SNR</a:t>
            </a:r>
          </a:p>
          <a:p>
            <a:endParaRPr lang="en-US" dirty="0"/>
          </a:p>
          <a:p>
            <a:r>
              <a:rPr lang="en-US" dirty="0" smtClean="0"/>
              <a:t>Effectively increases the mass range that standard </a:t>
            </a:r>
            <a:r>
              <a:rPr lang="en-US" dirty="0" err="1" smtClean="0"/>
              <a:t>Haloscope</a:t>
            </a:r>
            <a:r>
              <a:rPr lang="en-US" dirty="0" smtClean="0"/>
              <a:t> can practically cover</a:t>
            </a:r>
          </a:p>
          <a:p>
            <a:endParaRPr lang="en-US" dirty="0"/>
          </a:p>
          <a:p>
            <a:r>
              <a:rPr lang="en-US" dirty="0" smtClean="0"/>
              <a:t>Experimental work finished, manuscript under preparation.</a:t>
            </a:r>
          </a:p>
          <a:p>
            <a:endParaRPr lang="en-US" dirty="0"/>
          </a:p>
          <a:p>
            <a:r>
              <a:rPr lang="en-US" dirty="0" smtClean="0"/>
              <a:t>Other ideas for new experimental schemes being explored…</a:t>
            </a:r>
            <a:endParaRPr lang="en-US" dirty="0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26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664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5536" y="1340768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100" b="1" kern="1200">
                <a:solidFill>
                  <a:srgbClr val="1A1A1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UWA – Future Work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156663"/>
            <a:ext cx="840951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Axion</a:t>
            </a:r>
            <a:r>
              <a:rPr lang="en-US" dirty="0" smtClean="0"/>
              <a:t> search in the 10 – 40 GHz region*, enabled by new measurement scheme</a:t>
            </a:r>
          </a:p>
          <a:p>
            <a:endParaRPr lang="en-US" dirty="0"/>
          </a:p>
          <a:p>
            <a:r>
              <a:rPr lang="en-US" dirty="0" smtClean="0"/>
              <a:t>26 GHz (0.11 </a:t>
            </a:r>
            <a:r>
              <a:rPr lang="en-US" dirty="0" err="1" smtClean="0"/>
              <a:t>meV</a:t>
            </a:r>
            <a:r>
              <a:rPr lang="en-US" dirty="0" smtClean="0"/>
              <a:t>) prototype experiment first up</a:t>
            </a:r>
          </a:p>
          <a:p>
            <a:endParaRPr lang="en-US" dirty="0" smtClean="0"/>
          </a:p>
          <a:p>
            <a:r>
              <a:rPr lang="en-US" dirty="0" smtClean="0"/>
              <a:t>Improved LSW Hidden Sector Photon searches</a:t>
            </a:r>
          </a:p>
          <a:p>
            <a:endParaRPr lang="en-US" dirty="0"/>
          </a:p>
          <a:p>
            <a:r>
              <a:rPr lang="en-US" dirty="0" smtClean="0"/>
              <a:t>Further development of new schemes and ideas…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*pending funding (as always).</a:t>
            </a:r>
            <a:endParaRPr lang="en-US" dirty="0"/>
          </a:p>
        </p:txBody>
      </p:sp>
      <p:sp>
        <p:nvSpPr>
          <p:cNvPr id="6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27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4228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229600" cy="432048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912764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Axions</a:t>
            </a:r>
            <a:r>
              <a:rPr lang="en-US" dirty="0" smtClean="0"/>
              <a:t> (and WISPs) are compelling dark matter candidates</a:t>
            </a:r>
          </a:p>
          <a:p>
            <a:endParaRPr lang="en-US" dirty="0"/>
          </a:p>
          <a:p>
            <a:r>
              <a:rPr lang="en-US" dirty="0" err="1" smtClean="0"/>
              <a:t>Haloscope</a:t>
            </a:r>
            <a:r>
              <a:rPr lang="en-US" dirty="0" smtClean="0"/>
              <a:t> experiments currently probing viable parameter space</a:t>
            </a:r>
          </a:p>
          <a:p>
            <a:endParaRPr lang="en-US" dirty="0"/>
          </a:p>
          <a:p>
            <a:r>
              <a:rPr lang="en-US" dirty="0" smtClean="0"/>
              <a:t>More groups are joining the search with good prospects of covering all</a:t>
            </a:r>
          </a:p>
          <a:p>
            <a:r>
              <a:rPr lang="en-US" dirty="0" smtClean="0"/>
              <a:t>CDM QCD </a:t>
            </a:r>
            <a:r>
              <a:rPr lang="en-US" dirty="0" err="1" smtClean="0"/>
              <a:t>axion</a:t>
            </a:r>
            <a:r>
              <a:rPr lang="en-US" dirty="0" smtClean="0"/>
              <a:t> possibilities.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857224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28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013176"/>
            <a:ext cx="8352928" cy="166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Few Useful Review Articles:</a:t>
            </a:r>
          </a:p>
          <a:p>
            <a:endParaRPr lang="en-US" sz="1400" dirty="0"/>
          </a:p>
          <a:p>
            <a:r>
              <a:rPr lang="en-US" sz="1400" dirty="0" smtClean="0"/>
              <a:t>J.E. Kim &amp; G. </a:t>
            </a:r>
            <a:r>
              <a:rPr lang="en-US" sz="1400" dirty="0" err="1" smtClean="0"/>
              <a:t>Carosi</a:t>
            </a:r>
            <a:r>
              <a:rPr lang="en-US" sz="1400" dirty="0" smtClean="0"/>
              <a:t>, </a:t>
            </a:r>
            <a:r>
              <a:rPr lang="en-US" sz="1400" i="1" dirty="0" err="1" smtClean="0"/>
              <a:t>Axions</a:t>
            </a:r>
            <a:r>
              <a:rPr lang="en-US" sz="1400" i="1" dirty="0" smtClean="0"/>
              <a:t> and the strong CP problem</a:t>
            </a:r>
            <a:r>
              <a:rPr lang="en-US" sz="1400" dirty="0" smtClean="0"/>
              <a:t>, Rev. Mod. Phys</a:t>
            </a:r>
            <a:r>
              <a:rPr lang="en-US" sz="1400" i="1" dirty="0" smtClean="0"/>
              <a:t>.</a:t>
            </a:r>
            <a:r>
              <a:rPr lang="en-US" sz="1400" dirty="0" smtClean="0"/>
              <a:t>, </a:t>
            </a:r>
            <a:r>
              <a:rPr lang="en-US" sz="1400" b="1" dirty="0" smtClean="0"/>
              <a:t>82</a:t>
            </a:r>
            <a:r>
              <a:rPr lang="en-US" sz="1400" dirty="0" smtClean="0"/>
              <a:t>(1), 557 – 601, 2010.</a:t>
            </a:r>
          </a:p>
          <a:p>
            <a:r>
              <a:rPr lang="en-US" sz="1400" dirty="0" smtClean="0"/>
              <a:t>M. </a:t>
            </a:r>
            <a:r>
              <a:rPr lang="en-US" sz="1400" dirty="0" err="1" smtClean="0"/>
              <a:t>Kuster</a:t>
            </a:r>
            <a:r>
              <a:rPr lang="en-US" sz="1400" dirty="0" smtClean="0"/>
              <a:t> et al. (Eds.), </a:t>
            </a:r>
            <a:r>
              <a:rPr lang="en-US" sz="1400" i="1" dirty="0" err="1" smtClean="0"/>
              <a:t>Axions</a:t>
            </a:r>
            <a:r>
              <a:rPr lang="en-US" sz="1400" i="1" dirty="0" smtClean="0"/>
              <a:t>: Theory, Cosmology, and Experimental Searches</a:t>
            </a:r>
            <a:r>
              <a:rPr lang="en-US" sz="1400" dirty="0" smtClean="0"/>
              <a:t>, Lect. Notes Phys. 741 (Springer), 2008. </a:t>
            </a:r>
          </a:p>
          <a:p>
            <a:r>
              <a:rPr lang="en-US" sz="1400" dirty="0"/>
              <a:t>P. Arias et al., </a:t>
            </a:r>
            <a:r>
              <a:rPr lang="en-US" sz="1400" i="1" dirty="0" err="1"/>
              <a:t>WISPy</a:t>
            </a:r>
            <a:r>
              <a:rPr lang="en-US" sz="1400" i="1" dirty="0"/>
              <a:t> Cold Dark Matter</a:t>
            </a:r>
            <a:r>
              <a:rPr lang="en-US" sz="1400" dirty="0"/>
              <a:t>, arXiv:1201.5902v2, 2012</a:t>
            </a:r>
            <a:r>
              <a:rPr lang="en-US" sz="1400" dirty="0" smtClean="0"/>
              <a:t>.</a:t>
            </a:r>
          </a:p>
          <a:p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7364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32" y="1124744"/>
            <a:ext cx="8229600" cy="432048"/>
          </a:xfrm>
        </p:spPr>
        <p:txBody>
          <a:bodyPr/>
          <a:lstStyle/>
          <a:p>
            <a:r>
              <a:rPr lang="en-US" dirty="0" smtClean="0"/>
              <a:t>Frequency &amp; Quantum Metrology Research Group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1196752"/>
            <a:ext cx="1975618" cy="1163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690930"/>
            <a:ext cx="5544616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 3 staff, 6 postdocs, 8 students</a:t>
            </a:r>
          </a:p>
          <a:p>
            <a:endParaRPr lang="en-US" dirty="0"/>
          </a:p>
          <a:p>
            <a:r>
              <a:rPr lang="en-US" dirty="0" smtClean="0"/>
              <a:t>Hosts node of ARC </a:t>
            </a:r>
            <a:r>
              <a:rPr lang="en-US" dirty="0" err="1" smtClean="0"/>
              <a:t>CoE</a:t>
            </a:r>
            <a:r>
              <a:rPr lang="en-US" dirty="0" smtClean="0"/>
              <a:t> </a:t>
            </a:r>
            <a:r>
              <a:rPr lang="en-US" dirty="0" err="1" smtClean="0"/>
              <a:t>EQuS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Many areas of research from fundamental to applied:</a:t>
            </a:r>
          </a:p>
          <a:p>
            <a:endParaRPr lang="en-US" dirty="0"/>
          </a:p>
          <a:p>
            <a:r>
              <a:rPr lang="en-US" dirty="0" smtClean="0"/>
              <a:t>Cryogenic Sapphire Oscillator</a:t>
            </a:r>
          </a:p>
          <a:p>
            <a:r>
              <a:rPr lang="en-US" dirty="0" smtClean="0"/>
              <a:t>Tests of Lorentz Symmetry &amp; fundamental constants</a:t>
            </a:r>
          </a:p>
          <a:p>
            <a:r>
              <a:rPr lang="en-US" dirty="0" smtClean="0"/>
              <a:t>Ytterbium Lattice Clock for ACES mission</a:t>
            </a:r>
          </a:p>
          <a:p>
            <a:r>
              <a:rPr lang="en-US" dirty="0"/>
              <a:t>Material </a:t>
            </a:r>
            <a:r>
              <a:rPr lang="en-US" dirty="0" smtClean="0"/>
              <a:t>characterization</a:t>
            </a:r>
          </a:p>
          <a:p>
            <a:r>
              <a:rPr lang="en-US" dirty="0" smtClean="0"/>
              <a:t>Frequency sources, synthesis, measurement</a:t>
            </a:r>
          </a:p>
          <a:p>
            <a:r>
              <a:rPr lang="en-US" dirty="0" smtClean="0"/>
              <a:t>Low noise microwaves + </a:t>
            </a:r>
            <a:r>
              <a:rPr lang="en-US" dirty="0" err="1" smtClean="0"/>
              <a:t>millimetrewaves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…and lab based searches for WISPs!</a:t>
            </a:r>
          </a:p>
          <a:p>
            <a:endParaRPr lang="en-US" b="1" dirty="0"/>
          </a:p>
          <a:p>
            <a:r>
              <a:rPr lang="en-US" dirty="0" smtClean="0"/>
              <a:t>Core WISP team: Stephen Parker, Ben McAllister,</a:t>
            </a:r>
          </a:p>
          <a:p>
            <a:r>
              <a:rPr lang="en-US" dirty="0" smtClean="0"/>
              <a:t>		Eugene </a:t>
            </a:r>
            <a:r>
              <a:rPr lang="en-US" dirty="0" err="1" smtClean="0"/>
              <a:t>Ivanov</a:t>
            </a:r>
            <a:r>
              <a:rPr lang="en-US" dirty="0" smtClean="0"/>
              <a:t>, Mike </a:t>
            </a:r>
            <a:r>
              <a:rPr lang="en-US" dirty="0" err="1" smtClean="0"/>
              <a:t>Tobar</a:t>
            </a:r>
            <a:endParaRPr lang="en-US" dirty="0"/>
          </a:p>
        </p:txBody>
      </p:sp>
      <p:pic>
        <p:nvPicPr>
          <p:cNvPr id="6" name="Picture 58" descr="IMG_1517"/>
          <p:cNvPicPr>
            <a:picLocks noChangeAspect="1" noChangeArrowheads="1"/>
          </p:cNvPicPr>
          <p:nvPr/>
        </p:nvPicPr>
        <p:blipFill rotWithShape="1">
          <a:blip r:embed="rId3"/>
          <a:srcRect l="15612" t="4816" r="15612" b="12926"/>
          <a:stretch/>
        </p:blipFill>
        <p:spPr bwMode="auto">
          <a:xfrm>
            <a:off x="7236296" y="2564904"/>
            <a:ext cx="1368152" cy="1471896"/>
          </a:xfrm>
          <a:prstGeom prst="rect">
            <a:avLst/>
          </a:prstGeom>
          <a:noFill/>
          <a:ln w="28575" cmpd="sng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432047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3</a:t>
            </a:fld>
            <a:endParaRPr lang="en-AU" sz="4000" dirty="0">
              <a:cs typeface="Times New Roman" pitchFamily="18" charset="0"/>
            </a:endParaRPr>
          </a:p>
        </p:txBody>
      </p:sp>
      <p:pic>
        <p:nvPicPr>
          <p:cNvPr id="3" name="Picture 2" descr="Group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272843"/>
            <a:ext cx="3240360" cy="21804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78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268760"/>
            <a:ext cx="8229600" cy="432048"/>
          </a:xfrm>
        </p:spPr>
        <p:txBody>
          <a:bodyPr/>
          <a:lstStyle/>
          <a:p>
            <a:r>
              <a:rPr lang="en-US" dirty="0" err="1" smtClean="0"/>
              <a:t>Axions</a:t>
            </a:r>
            <a:r>
              <a:rPr lang="en-US" dirty="0" smtClean="0"/>
              <a:t>, ALPs and WISPs</a:t>
            </a:r>
            <a:endParaRPr lang="en-US" dirty="0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432047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4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844824"/>
            <a:ext cx="82089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</a:t>
            </a:r>
            <a:r>
              <a:rPr lang="en-US" dirty="0" smtClean="0"/>
              <a:t>eakly </a:t>
            </a:r>
            <a:r>
              <a:rPr lang="en-US" b="1" dirty="0" smtClean="0"/>
              <a:t>I</a:t>
            </a:r>
            <a:r>
              <a:rPr lang="en-US" dirty="0" smtClean="0"/>
              <a:t>nteracting </a:t>
            </a:r>
            <a:r>
              <a:rPr lang="en-US" b="1" dirty="0" smtClean="0"/>
              <a:t>S</a:t>
            </a:r>
            <a:r>
              <a:rPr lang="en-US" dirty="0" smtClean="0"/>
              <a:t>lim </a:t>
            </a:r>
            <a:r>
              <a:rPr lang="en-US" b="1" dirty="0" smtClean="0"/>
              <a:t>P</a:t>
            </a:r>
            <a:r>
              <a:rPr lang="en-US" dirty="0" smtClean="0"/>
              <a:t>articles		</a:t>
            </a:r>
            <a:r>
              <a:rPr lang="en-US" b="1" dirty="0" err="1" smtClean="0"/>
              <a:t>A</a:t>
            </a:r>
            <a:r>
              <a:rPr lang="en-US" dirty="0" err="1" smtClean="0"/>
              <a:t>xion</a:t>
            </a:r>
            <a:r>
              <a:rPr lang="en-US" dirty="0" smtClean="0"/>
              <a:t> </a:t>
            </a:r>
            <a:r>
              <a:rPr lang="en-US" b="1" dirty="0" smtClean="0"/>
              <a:t>L</a:t>
            </a:r>
            <a:r>
              <a:rPr lang="en-US" dirty="0" smtClean="0"/>
              <a:t>ike </a:t>
            </a:r>
            <a:r>
              <a:rPr lang="en-US" b="1" dirty="0" smtClean="0"/>
              <a:t>P</a:t>
            </a:r>
            <a:r>
              <a:rPr lang="en-US" dirty="0" smtClean="0"/>
              <a:t>articles</a:t>
            </a:r>
          </a:p>
          <a:p>
            <a:endParaRPr lang="en-US" dirty="0"/>
          </a:p>
          <a:p>
            <a:r>
              <a:rPr lang="en-US" b="1" dirty="0" smtClean="0"/>
              <a:t>S</a:t>
            </a:r>
            <a:r>
              <a:rPr lang="en-US" dirty="0" smtClean="0"/>
              <a:t>lim = sub-</a:t>
            </a:r>
            <a:r>
              <a:rPr lang="en-US" dirty="0" err="1" smtClean="0"/>
              <a:t>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O</a:t>
            </a:r>
            <a:r>
              <a:rPr lang="en-US" dirty="0" smtClean="0"/>
              <a:t>rigins in particle physics (see: strong CP problem, extensions to Standard Model) but become pretty handy elsewhere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Can be formulated as:</a:t>
            </a:r>
          </a:p>
          <a:p>
            <a:endParaRPr lang="en-US" dirty="0" smtClean="0"/>
          </a:p>
          <a:p>
            <a:r>
              <a:rPr lang="en-US" b="1" dirty="0" smtClean="0"/>
              <a:t>Dark Matter </a:t>
            </a:r>
            <a:r>
              <a:rPr lang="en-US" dirty="0" smtClean="0"/>
              <a:t>(i.e. </a:t>
            </a:r>
            <a:r>
              <a:rPr lang="en-US" dirty="0" err="1" smtClean="0"/>
              <a:t>Axions</a:t>
            </a:r>
            <a:r>
              <a:rPr lang="en-US" dirty="0" smtClean="0"/>
              <a:t>, hidden photons)</a:t>
            </a:r>
          </a:p>
          <a:p>
            <a:r>
              <a:rPr lang="en-US" dirty="0" smtClean="0"/>
              <a:t>Dark Energy (i.e. Chameleons)</a:t>
            </a:r>
          </a:p>
          <a:p>
            <a:endParaRPr lang="en-US" dirty="0"/>
          </a:p>
          <a:p>
            <a:r>
              <a:rPr lang="en-US" dirty="0" smtClean="0"/>
              <a:t>Low energy scale dictates experimental approach</a:t>
            </a:r>
          </a:p>
          <a:p>
            <a:endParaRPr lang="en-US" dirty="0"/>
          </a:p>
          <a:p>
            <a:r>
              <a:rPr lang="en-US" dirty="0" smtClean="0"/>
              <a:t>WISP searches are </a:t>
            </a:r>
            <a:r>
              <a:rPr lang="en-US" i="1" dirty="0" smtClean="0"/>
              <a:t>complementary </a:t>
            </a:r>
            <a:r>
              <a:rPr lang="en-US" dirty="0" smtClean="0"/>
              <a:t>to WIMP searches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940152" y="3356992"/>
            <a:ext cx="3096344" cy="309634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8575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20272" y="3573016"/>
            <a:ext cx="890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WISPs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516216" y="4221088"/>
            <a:ext cx="2016224" cy="20162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 cmpd="sng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092280" y="4365104"/>
            <a:ext cx="749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ALPs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876256" y="4797152"/>
            <a:ext cx="1296144" cy="129614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020272" y="5229200"/>
            <a:ext cx="89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Axions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3369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96752"/>
            <a:ext cx="8229600" cy="43204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Axion</a:t>
            </a:r>
            <a:r>
              <a:rPr lang="en-US" dirty="0" smtClean="0"/>
              <a:t> – Origins in Particle Physics</a:t>
            </a:r>
            <a:endParaRPr lang="en-US" dirty="0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432047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5</a:t>
            </a:fld>
            <a:endParaRPr lang="en-AU" sz="4000" dirty="0"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700808"/>
            <a:ext cx="1473200" cy="749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6090" y="1772816"/>
            <a:ext cx="4760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CP violating term in QCD </a:t>
            </a:r>
            <a:r>
              <a:rPr lang="en-US" dirty="0" err="1" smtClean="0"/>
              <a:t>Lagrangian</a:t>
            </a:r>
            <a:r>
              <a:rPr lang="en-US" dirty="0" smtClean="0"/>
              <a:t> implies</a:t>
            </a:r>
          </a:p>
          <a:p>
            <a:r>
              <a:rPr lang="en-US" dirty="0" smtClean="0"/>
              <a:t>neutron electric dipole moment: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2492896"/>
            <a:ext cx="1054100" cy="444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1045" y="2555612"/>
            <a:ext cx="386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But measurements place constraint: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4149080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“Best” solution: Introduce the </a:t>
            </a:r>
            <a:r>
              <a:rPr lang="en-US" i="1" dirty="0" smtClean="0"/>
              <a:t>U</a:t>
            </a:r>
            <a:r>
              <a:rPr lang="en-US" dirty="0" smtClean="0"/>
              <a:t>(1)</a:t>
            </a:r>
            <a:r>
              <a:rPr lang="en-US" baseline="-25000" dirty="0" smtClean="0"/>
              <a:t>PQ</a:t>
            </a:r>
            <a:r>
              <a:rPr lang="en-US" dirty="0" smtClean="0"/>
              <a:t> symmetry. This symmetry breaks at some energy scale (</a:t>
            </a:r>
            <a:r>
              <a:rPr lang="en-US" i="1" dirty="0" err="1" smtClean="0"/>
              <a:t>f</a:t>
            </a:r>
            <a:r>
              <a:rPr lang="en-US" baseline="-25000" dirty="0" err="1" smtClean="0"/>
              <a:t>a</a:t>
            </a:r>
            <a:r>
              <a:rPr lang="en-US" dirty="0" smtClean="0"/>
              <a:t>); the associated (pseudo) Goldstone boson is the</a:t>
            </a:r>
            <a:r>
              <a:rPr lang="en-US" b="1" dirty="0" smtClean="0"/>
              <a:t> </a:t>
            </a:r>
            <a:r>
              <a:rPr lang="en-US" b="1" dirty="0" err="1" smtClean="0"/>
              <a:t>axion</a:t>
            </a:r>
            <a:r>
              <a:rPr lang="en-US" dirty="0" smtClean="0"/>
              <a:t>, which acts as a dynamical CP-conserving field.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552" y="3142709"/>
            <a:ext cx="68177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Why is the neutron electric dipole moment (and thus </a:t>
            </a:r>
            <a:r>
              <a:rPr lang="en-US" dirty="0" err="1" smtClean="0"/>
              <a:t>θ</a:t>
            </a:r>
            <a:r>
              <a:rPr lang="en-US" dirty="0" smtClean="0"/>
              <a:t>) so small?</a:t>
            </a:r>
          </a:p>
          <a:p>
            <a:endParaRPr lang="en-US" dirty="0" smtClean="0"/>
          </a:p>
          <a:p>
            <a:r>
              <a:rPr lang="en-US" dirty="0" smtClean="0"/>
              <a:t>This is the </a:t>
            </a:r>
            <a:r>
              <a:rPr lang="en-US" b="1" dirty="0" smtClean="0"/>
              <a:t>Strong CP Problem</a:t>
            </a:r>
            <a:r>
              <a:rPr lang="en-US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552" y="5085184"/>
            <a:ext cx="55355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 </a:t>
            </a:r>
            <a:r>
              <a:rPr lang="en-US" dirty="0"/>
              <a:t>to </a:t>
            </a:r>
            <a:r>
              <a:rPr lang="en-US" dirty="0" smtClean="0"/>
              <a:t>quarks </a:t>
            </a:r>
            <a:r>
              <a:rPr lang="en-US" dirty="0"/>
              <a:t>and gluons gives </a:t>
            </a:r>
            <a:r>
              <a:rPr lang="en-US" dirty="0" smtClean="0"/>
              <a:t>the </a:t>
            </a:r>
            <a:r>
              <a:rPr lang="en-US" dirty="0" err="1" smtClean="0"/>
              <a:t>axion</a:t>
            </a:r>
            <a:r>
              <a:rPr lang="en-US" dirty="0" smtClean="0"/>
              <a:t> </a:t>
            </a:r>
            <a:r>
              <a:rPr lang="en-US" dirty="0"/>
              <a:t>mass:</a:t>
            </a: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168" y="4801964"/>
            <a:ext cx="2349500" cy="1003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9552" y="5589240"/>
            <a:ext cx="6992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 with QCD / SM / ED particles/fields also suppressed by </a:t>
            </a:r>
            <a:r>
              <a:rPr lang="en-US" i="1" dirty="0" err="1" smtClean="0"/>
              <a:t>f</a:t>
            </a:r>
            <a:r>
              <a:rPr lang="en-US" baseline="-25000" dirty="0" err="1" smtClean="0"/>
              <a:t>a</a:t>
            </a:r>
            <a:endParaRPr lang="en-US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539552" y="602128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Weakly interacting, small mass particle: </a:t>
            </a:r>
            <a:r>
              <a:rPr lang="en-US" b="1" dirty="0" smtClean="0"/>
              <a:t>WISP Dark Matter Candidate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865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1196752"/>
            <a:ext cx="8229600" cy="432048"/>
          </a:xfrm>
        </p:spPr>
        <p:txBody>
          <a:bodyPr/>
          <a:lstStyle/>
          <a:p>
            <a:r>
              <a:rPr lang="en-US" dirty="0" err="1" smtClean="0"/>
              <a:t>Axion</a:t>
            </a:r>
            <a:r>
              <a:rPr lang="en-US" dirty="0" smtClean="0"/>
              <a:t> / Photon Coupling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708920"/>
            <a:ext cx="1625600" cy="787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852936"/>
            <a:ext cx="4176464" cy="6577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918573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Axion-2 photon coupling provides very important experimental and observational access (with minimal model dependence).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298766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g</a:t>
            </a:r>
            <a:r>
              <a:rPr lang="en-US" baseline="-25000" dirty="0" err="1" smtClean="0"/>
              <a:t>γ</a:t>
            </a:r>
            <a:r>
              <a:rPr lang="en-US" dirty="0" smtClean="0"/>
              <a:t> ~ O(1)</a:t>
            </a:r>
            <a:endParaRPr lang="en-US" baseline="-25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3088" y="3645024"/>
            <a:ext cx="2206784" cy="17564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52085" y="3645024"/>
            <a:ext cx="3756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field can act as 2</a:t>
            </a:r>
            <a:r>
              <a:rPr lang="en-US" baseline="30000" dirty="0" smtClean="0"/>
              <a:t>nd</a:t>
            </a:r>
            <a:r>
              <a:rPr lang="en-US" dirty="0" smtClean="0"/>
              <a:t> virtual photon</a:t>
            </a:r>
          </a:p>
          <a:p>
            <a:r>
              <a:rPr lang="en-US" dirty="0" smtClean="0"/>
              <a:t>to induce </a:t>
            </a:r>
            <a:r>
              <a:rPr lang="en-US" dirty="0" err="1" smtClean="0"/>
              <a:t>axion</a:t>
            </a:r>
            <a:r>
              <a:rPr lang="en-US" dirty="0" smtClean="0"/>
              <a:t>-photon conversion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49791" y="5661248"/>
            <a:ext cx="5543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Want to test / bound </a:t>
            </a:r>
            <a:r>
              <a:rPr lang="en-US" i="1" dirty="0" err="1" smtClean="0"/>
              <a:t>g</a:t>
            </a:r>
            <a:r>
              <a:rPr lang="en-US" i="1" baseline="-25000" dirty="0" err="1" smtClean="0"/>
              <a:t>a</a:t>
            </a:r>
            <a:r>
              <a:rPr lang="en-US" baseline="-25000" dirty="0" err="1" smtClean="0"/>
              <a:t>γγ</a:t>
            </a:r>
            <a:endParaRPr lang="en-US" baseline="-25000" dirty="0" smtClean="0"/>
          </a:p>
          <a:p>
            <a:r>
              <a:rPr lang="en-US" dirty="0" smtClean="0"/>
              <a:t>What values of </a:t>
            </a:r>
            <a:r>
              <a:rPr lang="en-US" i="1" dirty="0" err="1" smtClean="0"/>
              <a:t>f</a:t>
            </a:r>
            <a:r>
              <a:rPr lang="en-US" baseline="-25000" dirty="0" err="1" smtClean="0"/>
              <a:t>a</a:t>
            </a:r>
            <a:r>
              <a:rPr lang="en-US" dirty="0" smtClean="0"/>
              <a:t> make sense</a:t>
            </a:r>
            <a:r>
              <a:rPr lang="en-US" dirty="0"/>
              <a:t> </a:t>
            </a:r>
            <a:r>
              <a:rPr lang="en-US" dirty="0" smtClean="0"/>
              <a:t>for </a:t>
            </a:r>
            <a:r>
              <a:rPr lang="en-US" dirty="0" err="1" smtClean="0"/>
              <a:t>axion</a:t>
            </a:r>
            <a:r>
              <a:rPr lang="en-US" dirty="0" smtClean="0"/>
              <a:t> dark matter?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5003884"/>
            <a:ext cx="409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Axion</a:t>
            </a:r>
            <a:r>
              <a:rPr lang="en-US" dirty="0" smtClean="0"/>
              <a:t> mass dictates photon frequency</a:t>
            </a:r>
            <a:endParaRPr lang="en-US"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432047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6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3138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052736"/>
            <a:ext cx="8229600" cy="432048"/>
          </a:xfrm>
        </p:spPr>
        <p:txBody>
          <a:bodyPr/>
          <a:lstStyle/>
          <a:p>
            <a:r>
              <a:rPr lang="en-US" dirty="0" err="1" smtClean="0"/>
              <a:t>Axion</a:t>
            </a:r>
            <a:r>
              <a:rPr lang="en-US" dirty="0" smtClean="0"/>
              <a:t> Mass / Photon Coupling</a:t>
            </a:r>
            <a:endParaRPr lang="en-US" dirty="0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432047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7</a:t>
            </a:fld>
            <a:endParaRPr lang="en-AU" sz="4000" dirty="0"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696" y="1628800"/>
            <a:ext cx="5562600" cy="4953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677537" y="3675932"/>
            <a:ext cx="1389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g</a:t>
            </a:r>
            <a:r>
              <a:rPr lang="en-US" i="1" baseline="-25000" dirty="0" err="1" smtClean="0"/>
              <a:t>a</a:t>
            </a:r>
            <a:r>
              <a:rPr lang="en-US" baseline="-25000" dirty="0" err="1" smtClean="0"/>
              <a:t>γγ</a:t>
            </a:r>
            <a:r>
              <a:rPr lang="en-US" dirty="0" smtClean="0"/>
              <a:t> (GeV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  <a:endParaRPr lang="en-US" baseline="-25000" dirty="0"/>
          </a:p>
        </p:txBody>
      </p:sp>
      <p:sp>
        <p:nvSpPr>
          <p:cNvPr id="9" name="Freeform 8"/>
          <p:cNvSpPr/>
          <p:nvPr/>
        </p:nvSpPr>
        <p:spPr>
          <a:xfrm>
            <a:off x="2369526" y="2113434"/>
            <a:ext cx="4568445" cy="3667710"/>
          </a:xfrm>
          <a:custGeom>
            <a:avLst/>
            <a:gdLst>
              <a:gd name="connsiteX0" fmla="*/ 4568445 w 4568445"/>
              <a:gd name="connsiteY0" fmla="*/ 0 h 3667710"/>
              <a:gd name="connsiteX1" fmla="*/ 4568445 w 4568445"/>
              <a:gd name="connsiteY1" fmla="*/ 407524 h 3667710"/>
              <a:gd name="connsiteX2" fmla="*/ 0 w 4568445"/>
              <a:gd name="connsiteY2" fmla="*/ 3667710 h 3667710"/>
              <a:gd name="connsiteX3" fmla="*/ 0 w 4568445"/>
              <a:gd name="connsiteY3" fmla="*/ 3279141 h 3667710"/>
              <a:gd name="connsiteX4" fmla="*/ 4568445 w 4568445"/>
              <a:gd name="connsiteY4" fmla="*/ 0 h 3667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8445" h="3667710">
                <a:moveTo>
                  <a:pt x="4568445" y="0"/>
                </a:moveTo>
                <a:lnTo>
                  <a:pt x="4568445" y="407524"/>
                </a:lnTo>
                <a:lnTo>
                  <a:pt x="0" y="3667710"/>
                </a:lnTo>
                <a:lnTo>
                  <a:pt x="0" y="3279141"/>
                </a:lnTo>
                <a:lnTo>
                  <a:pt x="4568445" y="0"/>
                </a:lnTo>
                <a:close/>
              </a:path>
            </a:pathLst>
          </a:custGeom>
          <a:solidFill>
            <a:srgbClr val="ED7DE7">
              <a:alpha val="52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9500000">
            <a:off x="5425935" y="2852166"/>
            <a:ext cx="10170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AXIONS!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879490" y="1484784"/>
            <a:ext cx="110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240 MHz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79912" y="1484784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GHz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444208" y="1484784"/>
            <a:ext cx="924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THz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6165304"/>
            <a:ext cx="182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f</a:t>
            </a:r>
            <a:r>
              <a:rPr lang="en-US" baseline="-25000" dirty="0" err="1" smtClean="0"/>
              <a:t>a</a:t>
            </a:r>
            <a:r>
              <a:rPr lang="en-US" dirty="0" smtClean="0"/>
              <a:t> ~ 6x10</a:t>
            </a:r>
            <a:r>
              <a:rPr lang="en-US" baseline="30000" dirty="0" smtClean="0"/>
              <a:t>12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56176" y="6165304"/>
            <a:ext cx="1731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f</a:t>
            </a:r>
            <a:r>
              <a:rPr lang="en-US" baseline="-25000" dirty="0" err="1" smtClean="0"/>
              <a:t>a</a:t>
            </a:r>
            <a:r>
              <a:rPr lang="en-US" dirty="0" smtClean="0"/>
              <a:t> ~ 6x10</a:t>
            </a:r>
            <a:r>
              <a:rPr lang="en-US" baseline="30000" dirty="0"/>
              <a:t>7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11760" y="1844824"/>
            <a:ext cx="2736304" cy="388843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771800" y="2483604"/>
            <a:ext cx="1929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Cold Dark Matter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21280" y="1187460"/>
            <a:ext cx="2071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Photon Frequency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88792" y="4293096"/>
            <a:ext cx="17885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Axion</a:t>
            </a:r>
            <a:r>
              <a:rPr lang="en-US" dirty="0" smtClean="0"/>
              <a:t> decay</a:t>
            </a:r>
          </a:p>
          <a:p>
            <a:endParaRPr lang="en-US" dirty="0"/>
          </a:p>
          <a:p>
            <a:r>
              <a:rPr lang="en-US" dirty="0" smtClean="0"/>
              <a:t>Energy loss</a:t>
            </a:r>
            <a:endParaRPr lang="en-US" dirty="0"/>
          </a:p>
          <a:p>
            <a:r>
              <a:rPr lang="en-US" dirty="0" smtClean="0"/>
              <a:t>(e.g. SN1987A)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7755" y="4859868"/>
            <a:ext cx="142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Overclosure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7504" y="1628800"/>
            <a:ext cx="1518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Microwaves</a:t>
            </a:r>
          </a:p>
          <a:p>
            <a:r>
              <a:rPr lang="en-US" dirty="0" smtClean="0"/>
              <a:t>&amp; mm-waves</a:t>
            </a:r>
          </a:p>
        </p:txBody>
      </p:sp>
      <p:cxnSp>
        <p:nvCxnSpPr>
          <p:cNvPr id="8" name="Straight Arrow Connector 7"/>
          <p:cNvCxnSpPr>
            <a:stCxn id="3" idx="3"/>
          </p:cNvCxnSpPr>
          <p:nvPr/>
        </p:nvCxnSpPr>
        <p:spPr>
          <a:xfrm flipV="1">
            <a:off x="1625994" y="1772816"/>
            <a:ext cx="209702" cy="1791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907704" y="1484784"/>
            <a:ext cx="3024336" cy="432048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6525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6" grpId="0" animBg="1"/>
      <p:bldP spid="17" grpId="0"/>
      <p:bldP spid="19" grpId="0"/>
      <p:bldP spid="20" grpId="0"/>
      <p:bldP spid="3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432048"/>
          </a:xfrm>
        </p:spPr>
        <p:txBody>
          <a:bodyPr/>
          <a:lstStyle/>
          <a:p>
            <a:r>
              <a:rPr lang="en-US" dirty="0" smtClean="0"/>
              <a:t>BICEP2 and Others Hints…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5507940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There’s some (dubious) smoke, but will we find a fire?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16" y="1556792"/>
            <a:ext cx="7092280" cy="14239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1844824"/>
            <a:ext cx="1655316" cy="2723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8" y="2420888"/>
            <a:ext cx="7164288" cy="18082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8304" y="2348880"/>
            <a:ext cx="1584176" cy="2286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8304" y="2744742"/>
            <a:ext cx="1656184" cy="2774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8304" y="3212976"/>
            <a:ext cx="1656184" cy="2379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140968"/>
            <a:ext cx="7236296" cy="17491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2360" y="3594897"/>
            <a:ext cx="1152128" cy="2140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4016" y="4077072"/>
            <a:ext cx="7020272" cy="87028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5796136" y="4005064"/>
            <a:ext cx="3240360" cy="2376264"/>
            <a:chOff x="5796136" y="4005064"/>
            <a:chExt cx="3240360" cy="2376264"/>
          </a:xfrm>
        </p:grpSpPr>
        <p:sp>
          <p:nvSpPr>
            <p:cNvPr id="18" name="Rectangle 17"/>
            <p:cNvSpPr/>
            <p:nvPr/>
          </p:nvSpPr>
          <p:spPr>
            <a:xfrm>
              <a:off x="5796136" y="4077072"/>
              <a:ext cx="3240360" cy="2304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796136" y="4005064"/>
              <a:ext cx="3186336" cy="2360712"/>
              <a:chOff x="1673696" y="1628800"/>
              <a:chExt cx="5562600" cy="4953000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73696" y="1628800"/>
                <a:ext cx="5562600" cy="4953000"/>
              </a:xfrm>
              <a:prstGeom prst="rect">
                <a:avLst/>
              </a:prstGeom>
            </p:spPr>
          </p:pic>
          <p:sp>
            <p:nvSpPr>
              <p:cNvPr id="15" name="Freeform 14"/>
              <p:cNvSpPr/>
              <p:nvPr/>
            </p:nvSpPr>
            <p:spPr>
              <a:xfrm>
                <a:off x="2369526" y="2113434"/>
                <a:ext cx="4568445" cy="3667710"/>
              </a:xfrm>
              <a:custGeom>
                <a:avLst/>
                <a:gdLst>
                  <a:gd name="connsiteX0" fmla="*/ 4568445 w 4568445"/>
                  <a:gd name="connsiteY0" fmla="*/ 0 h 3667710"/>
                  <a:gd name="connsiteX1" fmla="*/ 4568445 w 4568445"/>
                  <a:gd name="connsiteY1" fmla="*/ 407524 h 3667710"/>
                  <a:gd name="connsiteX2" fmla="*/ 0 w 4568445"/>
                  <a:gd name="connsiteY2" fmla="*/ 3667710 h 3667710"/>
                  <a:gd name="connsiteX3" fmla="*/ 0 w 4568445"/>
                  <a:gd name="connsiteY3" fmla="*/ 3279141 h 3667710"/>
                  <a:gd name="connsiteX4" fmla="*/ 4568445 w 4568445"/>
                  <a:gd name="connsiteY4" fmla="*/ 0 h 3667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68445" h="3667710">
                    <a:moveTo>
                      <a:pt x="4568445" y="0"/>
                    </a:moveTo>
                    <a:lnTo>
                      <a:pt x="4568445" y="407524"/>
                    </a:lnTo>
                    <a:lnTo>
                      <a:pt x="0" y="3667710"/>
                    </a:lnTo>
                    <a:lnTo>
                      <a:pt x="0" y="3279141"/>
                    </a:lnTo>
                    <a:lnTo>
                      <a:pt x="4568445" y="0"/>
                    </a:lnTo>
                    <a:close/>
                  </a:path>
                </a:pathLst>
              </a:custGeom>
              <a:solidFill>
                <a:srgbClr val="ED7DE7">
                  <a:alpha val="52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411760" y="1844824"/>
                <a:ext cx="2736304" cy="3888432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  <a:alpha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7164288" y="4149080"/>
            <a:ext cx="144016" cy="1872208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432047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8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953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432048"/>
          </a:xfrm>
        </p:spPr>
        <p:txBody>
          <a:bodyPr/>
          <a:lstStyle/>
          <a:p>
            <a:r>
              <a:rPr lang="en-US" dirty="0" smtClean="0"/>
              <a:t>Just Briefly: Hidden Sector Photons</a:t>
            </a:r>
            <a:endParaRPr lang="en-US" dirty="0"/>
          </a:p>
        </p:txBody>
      </p:sp>
      <p:sp>
        <p:nvSpPr>
          <p:cNvPr id="5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286776" y="357166"/>
            <a:ext cx="749720" cy="313606"/>
          </a:xfrm>
        </p:spPr>
        <p:txBody>
          <a:bodyPr/>
          <a:lstStyle/>
          <a:p>
            <a:pPr algn="l"/>
            <a:fld id="{CEA3B86A-D8D9-41B4-AC9E-71B6F5E22BD6}" type="slidenum">
              <a:rPr lang="en-AU" sz="4000" smtClean="0">
                <a:cs typeface="Times New Roman" pitchFamily="18" charset="0"/>
              </a:rPr>
              <a:pPr algn="l"/>
              <a:t>9</a:t>
            </a:fld>
            <a:endParaRPr lang="en-AU" sz="4000" dirty="0"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700808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SM extensions introduce “hidden sectors” of particles due to addition of extra symmetries.</a:t>
            </a:r>
          </a:p>
          <a:p>
            <a:endParaRPr lang="en-US" dirty="0"/>
          </a:p>
          <a:p>
            <a:r>
              <a:rPr lang="en-US" dirty="0" smtClean="0"/>
              <a:t>Addition of extra U(1) symmetry interacts very weakly via kinetic mixing of the gauge bosons.</a:t>
            </a:r>
          </a:p>
          <a:p>
            <a:endParaRPr lang="en-US" dirty="0"/>
          </a:p>
          <a:p>
            <a:r>
              <a:rPr lang="en-US" dirty="0" smtClean="0"/>
              <a:t>Consequence: Photon – Hidden Sector Photon oscillations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744812"/>
            <a:ext cx="4896544" cy="6202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43808" y="3861048"/>
            <a:ext cx="936104" cy="432048"/>
          </a:xfrm>
          <a:prstGeom prst="rect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3528" y="4449886"/>
            <a:ext cx="5689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Broad range of allowable mass and coupling strength.</a:t>
            </a:r>
          </a:p>
          <a:p>
            <a:endParaRPr lang="en-US" dirty="0"/>
          </a:p>
          <a:p>
            <a:r>
              <a:rPr lang="en-US" dirty="0" smtClean="0"/>
              <a:t>Can be formulated as WISP Dark Matter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5795972"/>
            <a:ext cx="887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Experimentalist’s approach: It’s like an </a:t>
            </a:r>
            <a:r>
              <a:rPr lang="en-US" dirty="0" err="1" smtClean="0"/>
              <a:t>axion</a:t>
            </a:r>
            <a:r>
              <a:rPr lang="en-US" dirty="0" smtClean="0"/>
              <a:t> but without the need for a magnetic field.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652534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Stephen.Parker@uwa.edu.au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0440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WA Sciences PPT Template">
  <a:themeElements>
    <a:clrScheme name="UWA">
      <a:dk1>
        <a:sysClr val="windowText" lastClr="000000"/>
      </a:dk1>
      <a:lt1>
        <a:sysClr val="window" lastClr="FFFFFF"/>
      </a:lt1>
      <a:dk2>
        <a:srgbClr val="3F4231"/>
      </a:dk2>
      <a:lt2>
        <a:srgbClr val="EEECE1"/>
      </a:lt2>
      <a:accent1>
        <a:srgbClr val="64BCC1"/>
      </a:accent1>
      <a:accent2>
        <a:srgbClr val="C3F97B"/>
      </a:accent2>
      <a:accent3>
        <a:srgbClr val="918071"/>
      </a:accent3>
      <a:accent4>
        <a:srgbClr val="F0E4C6"/>
      </a:accent4>
      <a:accent5>
        <a:srgbClr val="304C87"/>
      </a:accent5>
      <a:accent6>
        <a:srgbClr val="D7AA29"/>
      </a:accent6>
      <a:hlink>
        <a:srgbClr val="0000FF"/>
      </a:hlink>
      <a:folHlink>
        <a:srgbClr val="21241B"/>
      </a:folHlink>
    </a:clrScheme>
    <a:fontScheme name="UWA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2319</TotalTime>
  <Words>1682</Words>
  <Application>Microsoft Macintosh PowerPoint</Application>
  <PresentationFormat>On-screen Show (4:3)</PresentationFormat>
  <Paragraphs>376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UWA Sciences PPT Template</vt:lpstr>
      <vt:lpstr>AXIONS &amp; WISPS</vt:lpstr>
      <vt:lpstr>Talk Outline</vt:lpstr>
      <vt:lpstr>Frequency &amp; Quantum Metrology Research Group</vt:lpstr>
      <vt:lpstr>Axions, ALPs and WISPs</vt:lpstr>
      <vt:lpstr>The Axion – Origins in Particle Physics</vt:lpstr>
      <vt:lpstr>Axion / Photon Coupling</vt:lpstr>
      <vt:lpstr>Axion Mass / Photon Coupling</vt:lpstr>
      <vt:lpstr>BICEP2 and Others Hints…</vt:lpstr>
      <vt:lpstr>Just Briefly: Hidden Sector Photons</vt:lpstr>
      <vt:lpstr>Some Types of Experiments Using Photons</vt:lpstr>
      <vt:lpstr>Types of Experiments</vt:lpstr>
      <vt:lpstr>Axion / ALP Exclusion Plot</vt:lpstr>
      <vt:lpstr>Hidden Sector Photon Exclusion Plot</vt:lpstr>
      <vt:lpstr>The Axion Haloscope</vt:lpstr>
      <vt:lpstr>The Axion Haloscope</vt:lpstr>
      <vt:lpstr>C – the form factor</vt:lpstr>
      <vt:lpstr>Cavity Frequency Tuning</vt:lpstr>
      <vt:lpstr>V – cavity volume</vt:lpstr>
      <vt:lpstr>Q – Quality factor</vt:lpstr>
      <vt:lpstr>Noise</vt:lpstr>
      <vt:lpstr>Dealing With Noise</vt:lpstr>
      <vt:lpstr>Probing higher axion masses with haloscopes</vt:lpstr>
      <vt:lpstr>Prospects for CDM-Axion Haloscope Searches</vt:lpstr>
      <vt:lpstr>UWA – Past Work (Hidden Sector Photons LSW Experiments)</vt:lpstr>
      <vt:lpstr>UWA – Past Work (HSPs)</vt:lpstr>
      <vt:lpstr>UWA – Present Work</vt:lpstr>
      <vt:lpstr>PowerPoint Presentation</vt:lpstr>
      <vt:lpstr>Summary</vt:lpstr>
    </vt:vector>
  </TitlesOfParts>
  <Company>The University of Western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gxharvey</dc:creator>
  <cp:lastModifiedBy>Stephen Parker</cp:lastModifiedBy>
  <cp:revision>140</cp:revision>
  <dcterms:created xsi:type="dcterms:W3CDTF">2013-12-05T02:15:56Z</dcterms:created>
  <dcterms:modified xsi:type="dcterms:W3CDTF">2014-09-30T03:35:35Z</dcterms:modified>
</cp:coreProperties>
</file>