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6862" r:id="rId2"/>
    <p:sldMasterId id="2147486930" r:id="rId3"/>
    <p:sldMasterId id="2147487024" r:id="rId4"/>
  </p:sldMasterIdLst>
  <p:notesMasterIdLst>
    <p:notesMasterId r:id="rId25"/>
  </p:notesMasterIdLst>
  <p:handoutMasterIdLst>
    <p:handoutMasterId r:id="rId26"/>
  </p:handoutMasterIdLst>
  <p:sldIdLst>
    <p:sldId id="299" r:id="rId5"/>
    <p:sldId id="368" r:id="rId6"/>
    <p:sldId id="497" r:id="rId7"/>
    <p:sldId id="495" r:id="rId8"/>
    <p:sldId id="496" r:id="rId9"/>
    <p:sldId id="498" r:id="rId10"/>
    <p:sldId id="488" r:id="rId11"/>
    <p:sldId id="515" r:id="rId12"/>
    <p:sldId id="502" r:id="rId13"/>
    <p:sldId id="503" r:id="rId14"/>
    <p:sldId id="505" r:id="rId15"/>
    <p:sldId id="510" r:id="rId16"/>
    <p:sldId id="511" r:id="rId17"/>
    <p:sldId id="512" r:id="rId18"/>
    <p:sldId id="517" r:id="rId19"/>
    <p:sldId id="504" r:id="rId20"/>
    <p:sldId id="514" r:id="rId21"/>
    <p:sldId id="506" r:id="rId22"/>
    <p:sldId id="513" r:id="rId23"/>
    <p:sldId id="508" r:id="rId24"/>
  </p:sldIdLst>
  <p:sldSz cx="9144000" cy="6858000" type="screen4x3"/>
  <p:notesSz cx="6797675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99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9385" autoAdjust="0"/>
  </p:normalViewPr>
  <p:slideViewPr>
    <p:cSldViewPr>
      <p:cViewPr>
        <p:scale>
          <a:sx n="60" d="100"/>
          <a:sy n="60" d="100"/>
        </p:scale>
        <p:origin x="-1373" y="-1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81E1CDD-9876-4090-B4BA-E59159C97B6C}" type="datetimeFigureOut">
              <a:rPr lang="en-US"/>
              <a:pPr>
                <a:defRPr/>
              </a:pPr>
              <a:t>11/4/2014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Paolo Ferracin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66B8EBF-9119-4721-B5C9-21E8CFD111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587888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7E2B462-B3DB-47BB-BBE1-3BC83E1029FD}" type="datetimeFigureOut">
              <a:rPr lang="en-US"/>
              <a:pPr>
                <a:defRPr/>
              </a:pPr>
              <a:t>11/4/2014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038" y="4716463"/>
            <a:ext cx="5435600" cy="4467225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Paolo Ferracin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E11B2D9-2D09-4D1A-9453-601ECC7B85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420823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1524000"/>
            <a:ext cx="84582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3352800"/>
            <a:ext cx="8458200" cy="1143000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304800" y="4724400"/>
            <a:ext cx="8458200" cy="1371600"/>
          </a:xfrm>
        </p:spPr>
        <p:txBody>
          <a:bodyPr>
            <a:normAutofit/>
          </a:bodyPr>
          <a:lstStyle>
            <a:lvl1pPr algn="ctr">
              <a:buNone/>
              <a:defRPr sz="28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>
          <a:xfrm>
            <a:off x="6934200" y="6324600"/>
            <a:ext cx="114617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Nov. 5, 2014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>
          <a:xfrm>
            <a:off x="3124200" y="632460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Giorgio Ambrosio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EDCD91-6609-4E48-B4C2-2AA1FD2499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7754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Nov. 5, 2014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Giorgio Ambrosio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847FF1-10A5-431E-B44B-D42F1AD5582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42687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Nov. 5, 2014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Giorgio Ambrosio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66E783-CE6E-421E-8B24-7C0BCF66E50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40230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3410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27601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965490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193800"/>
            <a:ext cx="3803650" cy="5130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450" y="1193800"/>
            <a:ext cx="3803650" cy="5130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1525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52621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1907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015466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248860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34200" y="6324600"/>
            <a:ext cx="1146175" cy="365125"/>
          </a:xfrm>
        </p:spPr>
        <p:txBody>
          <a:bodyPr/>
          <a:lstStyle>
            <a:lvl1pPr>
              <a:defRPr sz="13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/>
              <a:t>Nov. 5,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4600"/>
            <a:ext cx="2895600" cy="365125"/>
          </a:xfr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/>
              <a:t>Giorgio Ambrosio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53400" y="6324600"/>
            <a:ext cx="609600" cy="365125"/>
          </a:xfr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6EED5650-FDE0-40A4-AB20-A38D4C9B082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989543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103740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1328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8475" y="38100"/>
            <a:ext cx="2105025" cy="6286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38100"/>
            <a:ext cx="6162675" cy="6286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30931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533400" y="38100"/>
            <a:ext cx="8420100" cy="6286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0320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8100"/>
            <a:ext cx="7505700" cy="736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533400" y="1193800"/>
            <a:ext cx="7759700" cy="5130800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127721369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304191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83613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5636354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193800"/>
            <a:ext cx="3803650" cy="5130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450" y="1193800"/>
            <a:ext cx="3803650" cy="5130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76153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5146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Nov. 5, 2014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Giorgio Ambrosio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8EA076-E8A0-4FDC-B96A-DDF5C8CC8EE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730566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21121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295818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895355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1761766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34185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8475" y="38100"/>
            <a:ext cx="2105025" cy="6286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38100"/>
            <a:ext cx="6162675" cy="6286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58792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533400" y="38100"/>
            <a:ext cx="8420100" cy="6286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71957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8100"/>
            <a:ext cx="7505700" cy="736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533400" y="1193800"/>
            <a:ext cx="7759700" cy="5130800"/>
          </a:xfrm>
        </p:spPr>
        <p:txBody>
          <a:bodyPr/>
          <a:lstStyle/>
          <a:p>
            <a:pPr lvl="0"/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424011466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72358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4168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295400"/>
            <a:ext cx="4191000" cy="4830763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114800" cy="4830763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34200" y="6335713"/>
            <a:ext cx="1146175" cy="365125"/>
          </a:xfrm>
        </p:spPr>
        <p:txBody>
          <a:bodyPr/>
          <a:lstStyle>
            <a:lvl1pPr algn="l">
              <a:defRPr sz="13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/>
              <a:t>Nov. 5, 2014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24600"/>
            <a:ext cx="2895600" cy="365125"/>
          </a:xfr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/>
              <a:t>Giorgio Ambrosio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3400" y="6324600"/>
            <a:ext cx="609600" cy="365125"/>
          </a:xfr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C4AEDA0B-9D08-4FEF-84A1-87E2EBB7E71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039439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1852255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193800"/>
            <a:ext cx="3803650" cy="5130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450" y="1193800"/>
            <a:ext cx="3803650" cy="5130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38990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85139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25856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6145115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6634688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2001594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222033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8475" y="38100"/>
            <a:ext cx="2105025" cy="6286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38100"/>
            <a:ext cx="6162675" cy="6286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36207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533400" y="38100"/>
            <a:ext cx="8420100" cy="6286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4162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Nov. 5, 2014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Giorgio Ambrosio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B4C67E-55A0-486C-95E5-098467F99EA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090744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8100"/>
            <a:ext cx="7505700" cy="736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533400" y="1193800"/>
            <a:ext cx="7759700" cy="5130800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21850493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Nov. 5, 2014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Giorgio Ambrosio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1936AF-7BD7-4E9A-B2C6-AF8E1588F2F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91612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Nov. 5, 2014</a:t>
            </a: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Giorgio Ambrosio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D9BD-8721-46B7-89A6-4DFB929A90A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23421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Nov. 5, 2014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Giorgio Ambrosio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A19B00-29DC-4D35-AE96-8B7CA557995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20834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Nov. 5, 2014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Giorgio Ambrosio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45E486-45DA-430F-9B6D-A8AB747770B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4355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7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13" Type="http://schemas.openxmlformats.org/officeDocument/2006/relationships/slideLayout" Target="../slideLayouts/slideLayout50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slideLayout" Target="../slideLayouts/slideLayout49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Relationship Id="rId14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04800" y="152400"/>
            <a:ext cx="84582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04800" y="1219200"/>
            <a:ext cx="8458200" cy="4906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34200" y="6367463"/>
            <a:ext cx="11461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Nov. 5, 2014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Giorgio Ambrosio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53400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1E556BB-6715-4B4F-851F-A6B0FC42A55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1" name="Line 6"/>
          <p:cNvSpPr>
            <a:spLocks noChangeShapeType="1"/>
          </p:cNvSpPr>
          <p:nvPr userDrawn="1"/>
        </p:nvSpPr>
        <p:spPr bwMode="auto">
          <a:xfrm>
            <a:off x="304800" y="1143000"/>
            <a:ext cx="8458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2" name="Line 6"/>
          <p:cNvSpPr>
            <a:spLocks noChangeShapeType="1"/>
          </p:cNvSpPr>
          <p:nvPr userDrawn="1"/>
        </p:nvSpPr>
        <p:spPr bwMode="auto">
          <a:xfrm>
            <a:off x="304800" y="6248400"/>
            <a:ext cx="8458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033" name="Group 2"/>
          <p:cNvGrpSpPr>
            <a:grpSpLocks/>
          </p:cNvGrpSpPr>
          <p:nvPr userDrawn="1"/>
        </p:nvGrpSpPr>
        <p:grpSpPr bwMode="auto">
          <a:xfrm>
            <a:off x="1295400" y="6324600"/>
            <a:ext cx="609600" cy="401638"/>
            <a:chOff x="1143000" y="6324600"/>
            <a:chExt cx="609600" cy="401638"/>
          </a:xfrm>
        </p:grpSpPr>
        <p:pic>
          <p:nvPicPr>
            <p:cNvPr id="1035" name="Picture 30" descr="USLARP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7083" b="79202"/>
            <a:stretch>
              <a:fillRect/>
            </a:stretch>
          </p:blipFill>
          <p:spPr bwMode="auto">
            <a:xfrm>
              <a:off x="1298575" y="6324600"/>
              <a:ext cx="266700" cy="268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6" name="Picture 31" descr="USLARP"/>
            <p:cNvPicPr>
              <a:picLocks noChangeAspect="1" noChangeArrowheads="1"/>
            </p:cNvPicPr>
            <p:nvPr userDrawn="1"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811" r="34460" b="79202"/>
            <a:stretch>
              <a:fillRect/>
            </a:stretch>
          </p:blipFill>
          <p:spPr bwMode="auto">
            <a:xfrm>
              <a:off x="1143000" y="6575425"/>
              <a:ext cx="609600" cy="150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034" name="Picture 1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8" t="6087" r="2" b="8684"/>
          <a:stretch>
            <a:fillRect/>
          </a:stretch>
        </p:blipFill>
        <p:spPr bwMode="auto">
          <a:xfrm>
            <a:off x="277813" y="6324600"/>
            <a:ext cx="9413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7021" r:id="rId1"/>
    <p:sldLayoutId id="2147487022" r:id="rId2"/>
    <p:sldLayoutId id="2147486987" r:id="rId3"/>
    <p:sldLayoutId id="2147487023" r:id="rId4"/>
    <p:sldLayoutId id="2147486988" r:id="rId5"/>
    <p:sldLayoutId id="2147486989" r:id="rId6"/>
    <p:sldLayoutId id="2147486990" r:id="rId7"/>
    <p:sldLayoutId id="2147486991" r:id="rId8"/>
    <p:sldLayoutId id="2147486992" r:id="rId9"/>
    <p:sldLayoutId id="2147486993" r:id="rId10"/>
    <p:sldLayoutId id="2147486994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Line 6"/>
          <p:cNvSpPr>
            <a:spLocks noChangeShapeType="1"/>
          </p:cNvSpPr>
          <p:nvPr/>
        </p:nvSpPr>
        <p:spPr bwMode="auto">
          <a:xfrm flipH="1">
            <a:off x="0" y="6477000"/>
            <a:ext cx="9144000" cy="0"/>
          </a:xfrm>
          <a:prstGeom prst="line">
            <a:avLst/>
          </a:prstGeom>
          <a:noFill/>
          <a:ln w="76200">
            <a:solidFill>
              <a:srgbClr val="00279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38100"/>
            <a:ext cx="7505700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193800"/>
            <a:ext cx="7759700" cy="513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level5</a:t>
            </a:r>
          </a:p>
        </p:txBody>
      </p:sp>
      <p:sp>
        <p:nvSpPr>
          <p:cNvPr id="1029" name="Text Box 10"/>
          <p:cNvSpPr txBox="1">
            <a:spLocks noChangeArrowheads="1"/>
          </p:cNvSpPr>
          <p:nvPr userDrawn="1"/>
        </p:nvSpPr>
        <p:spPr bwMode="auto">
          <a:xfrm>
            <a:off x="212725" y="6553200"/>
            <a:ext cx="283527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0" hangingPunct="0">
              <a:defRPr/>
            </a:pPr>
            <a:r>
              <a:rPr lang="en-US" sz="1000" dirty="0" smtClean="0">
                <a:solidFill>
                  <a:srgbClr val="000000"/>
                </a:solidFill>
              </a:rPr>
              <a:t>LARP/HL-LHC CM22, May 7-8, 2014</a:t>
            </a:r>
          </a:p>
        </p:txBody>
      </p:sp>
      <p:sp>
        <p:nvSpPr>
          <p:cNvPr id="1030" name="Text Box 12"/>
          <p:cNvSpPr txBox="1">
            <a:spLocks noChangeArrowheads="1"/>
          </p:cNvSpPr>
          <p:nvPr userDrawn="1"/>
        </p:nvSpPr>
        <p:spPr bwMode="auto">
          <a:xfrm>
            <a:off x="3040063" y="6553200"/>
            <a:ext cx="2954337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0" hangingPunct="0">
              <a:defRPr/>
            </a:pPr>
            <a:r>
              <a:rPr lang="en-US" sz="1000" dirty="0" smtClean="0">
                <a:solidFill>
                  <a:srgbClr val="000000"/>
                </a:solidFill>
              </a:rPr>
              <a:t>HQ Program Update – G. Sabbi</a:t>
            </a:r>
          </a:p>
        </p:txBody>
      </p:sp>
      <p:sp>
        <p:nvSpPr>
          <p:cNvPr id="1031" name="TextBox 7"/>
          <p:cNvSpPr txBox="1">
            <a:spLocks noChangeArrowheads="1"/>
          </p:cNvSpPr>
          <p:nvPr userDrawn="1"/>
        </p:nvSpPr>
        <p:spPr bwMode="auto">
          <a:xfrm>
            <a:off x="8656638" y="6543675"/>
            <a:ext cx="334962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0" hangingPunct="0">
              <a:defRPr/>
            </a:pPr>
            <a:fld id="{31BC1198-733E-4353-8B71-BA9FD2B7CFD3}" type="slidenum">
              <a:rPr lang="en-US" sz="1000" smtClean="0">
                <a:solidFill>
                  <a:srgbClr val="000000"/>
                </a:solidFill>
              </a:rPr>
              <a:pPr eaLnBrk="0" hangingPunct="0">
                <a:defRPr/>
              </a:pPr>
              <a:t>‹#›</a:t>
            </a:fld>
            <a:endParaRPr lang="en-US" sz="1000" dirty="0" smtClean="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995" r:id="rId1"/>
    <p:sldLayoutId id="2147486996" r:id="rId2"/>
    <p:sldLayoutId id="2147486997" r:id="rId3"/>
    <p:sldLayoutId id="2147486998" r:id="rId4"/>
    <p:sldLayoutId id="2147486999" r:id="rId5"/>
    <p:sldLayoutId id="2147487000" r:id="rId6"/>
    <p:sldLayoutId id="2147487001" r:id="rId7"/>
    <p:sldLayoutId id="2147487002" r:id="rId8"/>
    <p:sldLayoutId id="2147487003" r:id="rId9"/>
    <p:sldLayoutId id="2147487004" r:id="rId10"/>
    <p:sldLayoutId id="2147487005" r:id="rId11"/>
    <p:sldLayoutId id="2147487006" r:id="rId12"/>
    <p:sldLayoutId id="2147487007" r:id="rId13"/>
  </p:sldLayoutIdLst>
  <p:txStyles>
    <p:titleStyle>
      <a:lvl1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00279F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00279F"/>
          </a:solidFill>
          <a:latin typeface="Arial" pitchFamily="34" charset="0"/>
        </a:defRPr>
      </a:lvl2pPr>
      <a:lvl3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00279F"/>
          </a:solidFill>
          <a:latin typeface="Arial" pitchFamily="34" charset="0"/>
        </a:defRPr>
      </a:lvl3pPr>
      <a:lvl4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00279F"/>
          </a:solidFill>
          <a:latin typeface="Arial" pitchFamily="34" charset="0"/>
        </a:defRPr>
      </a:lvl4pPr>
      <a:lvl5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00279F"/>
          </a:solidFill>
          <a:latin typeface="Arial" pitchFamily="34" charset="0"/>
        </a:defRPr>
      </a:lvl5pPr>
      <a:lvl6pPr marL="457200"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00279F"/>
          </a:solidFill>
          <a:latin typeface="Arial" pitchFamily="34" charset="0"/>
        </a:defRPr>
      </a:lvl6pPr>
      <a:lvl7pPr marL="914400"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00279F"/>
          </a:solidFill>
          <a:latin typeface="Arial" pitchFamily="34" charset="0"/>
        </a:defRPr>
      </a:lvl7pPr>
      <a:lvl8pPr marL="1371600"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00279F"/>
          </a:solidFill>
          <a:latin typeface="Arial" pitchFamily="34" charset="0"/>
        </a:defRPr>
      </a:lvl8pPr>
      <a:lvl9pPr marL="1828800"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00279F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100000"/>
        <a:buChar char="—"/>
        <a:defRPr sz="2400" b="1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 b="1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2000">
          <a:solidFill>
            <a:schemeClr val="tx1"/>
          </a:solidFill>
          <a:latin typeface="Times New Roman" pitchFamily="18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000">
          <a:solidFill>
            <a:schemeClr val="tx1"/>
          </a:solidFill>
          <a:latin typeface="Times New Roman" pitchFamily="18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000">
          <a:solidFill>
            <a:schemeClr val="tx1"/>
          </a:solidFill>
          <a:latin typeface="Times New Roman" pitchFamily="18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000">
          <a:solidFill>
            <a:schemeClr val="tx1"/>
          </a:solidFill>
          <a:latin typeface="Times New Roman" pitchFamily="18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000">
          <a:solidFill>
            <a:schemeClr val="tx1"/>
          </a:solidFill>
          <a:latin typeface="Times New Roman" pitchFamily="18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0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6"/>
          <p:cNvSpPr>
            <a:spLocks noChangeShapeType="1"/>
          </p:cNvSpPr>
          <p:nvPr/>
        </p:nvSpPr>
        <p:spPr bwMode="auto">
          <a:xfrm flipH="1">
            <a:off x="0" y="6477000"/>
            <a:ext cx="9144000" cy="0"/>
          </a:xfrm>
          <a:prstGeom prst="line">
            <a:avLst/>
          </a:prstGeom>
          <a:noFill/>
          <a:ln w="76200">
            <a:solidFill>
              <a:srgbClr val="00279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38100"/>
            <a:ext cx="7505700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193800"/>
            <a:ext cx="7759700" cy="513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level5</a:t>
            </a:r>
          </a:p>
        </p:txBody>
      </p:sp>
      <p:sp>
        <p:nvSpPr>
          <p:cNvPr id="1029" name="Text Box 10"/>
          <p:cNvSpPr txBox="1">
            <a:spLocks noChangeArrowheads="1"/>
          </p:cNvSpPr>
          <p:nvPr/>
        </p:nvSpPr>
        <p:spPr bwMode="auto">
          <a:xfrm>
            <a:off x="212725" y="6553200"/>
            <a:ext cx="283527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0" hangingPunct="0">
              <a:defRPr/>
            </a:pPr>
            <a:r>
              <a:rPr lang="en-US" sz="1000" dirty="0" smtClean="0">
                <a:solidFill>
                  <a:srgbClr val="000000"/>
                </a:solidFill>
              </a:rPr>
              <a:t>ASC 2014</a:t>
            </a:r>
          </a:p>
        </p:txBody>
      </p:sp>
      <p:sp>
        <p:nvSpPr>
          <p:cNvPr id="1030" name="Text Box 12"/>
          <p:cNvSpPr txBox="1">
            <a:spLocks noChangeArrowheads="1"/>
          </p:cNvSpPr>
          <p:nvPr/>
        </p:nvSpPr>
        <p:spPr bwMode="auto">
          <a:xfrm>
            <a:off x="2743200" y="6553200"/>
            <a:ext cx="35052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0" hangingPunct="0">
              <a:defRPr/>
            </a:pPr>
            <a:r>
              <a:rPr lang="en-US" sz="1000" dirty="0" smtClean="0">
                <a:solidFill>
                  <a:srgbClr val="000000"/>
                </a:solidFill>
              </a:rPr>
              <a:t>Protection Limits in LARP High-field Quadrupoles – G. Sabbi</a:t>
            </a:r>
          </a:p>
        </p:txBody>
      </p:sp>
      <p:sp>
        <p:nvSpPr>
          <p:cNvPr id="1031" name="TextBox 7"/>
          <p:cNvSpPr txBox="1">
            <a:spLocks noChangeArrowheads="1"/>
          </p:cNvSpPr>
          <p:nvPr/>
        </p:nvSpPr>
        <p:spPr bwMode="auto">
          <a:xfrm>
            <a:off x="8656638" y="6543675"/>
            <a:ext cx="334962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0" hangingPunct="0">
              <a:defRPr/>
            </a:pPr>
            <a:fld id="{74CD87F8-FB50-4F41-9672-67BC237492BA}" type="slidenum">
              <a:rPr lang="en-US" sz="1000" smtClean="0">
                <a:solidFill>
                  <a:srgbClr val="000000"/>
                </a:solidFill>
              </a:rPr>
              <a:pPr eaLnBrk="0" hangingPunct="0">
                <a:defRPr/>
              </a:pPr>
              <a:t>‹#›</a:t>
            </a:fld>
            <a:endParaRPr lang="en-US" sz="1000" smtClean="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7008" r:id="rId1"/>
    <p:sldLayoutId id="2147487009" r:id="rId2"/>
    <p:sldLayoutId id="2147487010" r:id="rId3"/>
    <p:sldLayoutId id="2147487011" r:id="rId4"/>
    <p:sldLayoutId id="2147487012" r:id="rId5"/>
    <p:sldLayoutId id="2147487013" r:id="rId6"/>
    <p:sldLayoutId id="2147487014" r:id="rId7"/>
    <p:sldLayoutId id="2147487015" r:id="rId8"/>
    <p:sldLayoutId id="2147487016" r:id="rId9"/>
    <p:sldLayoutId id="2147487017" r:id="rId10"/>
    <p:sldLayoutId id="2147487018" r:id="rId11"/>
    <p:sldLayoutId id="2147487019" r:id="rId12"/>
    <p:sldLayoutId id="2147487020" r:id="rId13"/>
  </p:sldLayoutIdLst>
  <p:txStyles>
    <p:titleStyle>
      <a:lvl1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00279F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00279F"/>
          </a:solidFill>
          <a:latin typeface="Arial" pitchFamily="34" charset="0"/>
        </a:defRPr>
      </a:lvl2pPr>
      <a:lvl3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00279F"/>
          </a:solidFill>
          <a:latin typeface="Arial" pitchFamily="34" charset="0"/>
        </a:defRPr>
      </a:lvl3pPr>
      <a:lvl4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00279F"/>
          </a:solidFill>
          <a:latin typeface="Arial" pitchFamily="34" charset="0"/>
        </a:defRPr>
      </a:lvl4pPr>
      <a:lvl5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00279F"/>
          </a:solidFill>
          <a:latin typeface="Arial" pitchFamily="34" charset="0"/>
        </a:defRPr>
      </a:lvl5pPr>
      <a:lvl6pPr marL="457200"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00279F"/>
          </a:solidFill>
          <a:latin typeface="Arial" pitchFamily="34" charset="0"/>
        </a:defRPr>
      </a:lvl6pPr>
      <a:lvl7pPr marL="914400"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00279F"/>
          </a:solidFill>
          <a:latin typeface="Arial" pitchFamily="34" charset="0"/>
        </a:defRPr>
      </a:lvl7pPr>
      <a:lvl8pPr marL="1371600"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00279F"/>
          </a:solidFill>
          <a:latin typeface="Arial" pitchFamily="34" charset="0"/>
        </a:defRPr>
      </a:lvl8pPr>
      <a:lvl9pPr marL="1828800"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00279F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100000"/>
        <a:buChar char="—"/>
        <a:defRPr sz="2400" b="1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 b="1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2000">
          <a:solidFill>
            <a:schemeClr val="tx1"/>
          </a:solidFill>
          <a:latin typeface="Times New Roman" pitchFamily="18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000">
          <a:solidFill>
            <a:schemeClr val="tx1"/>
          </a:solidFill>
          <a:latin typeface="Times New Roman" pitchFamily="18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000">
          <a:solidFill>
            <a:schemeClr val="tx1"/>
          </a:solidFill>
          <a:latin typeface="Times New Roman" pitchFamily="18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000">
          <a:solidFill>
            <a:schemeClr val="tx1"/>
          </a:solidFill>
          <a:latin typeface="Times New Roman" pitchFamily="18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000">
          <a:solidFill>
            <a:schemeClr val="tx1"/>
          </a:solidFill>
          <a:latin typeface="Times New Roman" pitchFamily="18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0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6"/>
          <p:cNvSpPr>
            <a:spLocks noChangeShapeType="1"/>
          </p:cNvSpPr>
          <p:nvPr/>
        </p:nvSpPr>
        <p:spPr bwMode="auto">
          <a:xfrm flipH="1">
            <a:off x="0" y="6477000"/>
            <a:ext cx="9144000" cy="0"/>
          </a:xfrm>
          <a:prstGeom prst="line">
            <a:avLst/>
          </a:prstGeom>
          <a:noFill/>
          <a:ln w="76200">
            <a:solidFill>
              <a:srgbClr val="00279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hangingPunct="0"/>
            <a:endParaRPr lang="en-US" sz="2400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38100"/>
            <a:ext cx="7505700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193800"/>
            <a:ext cx="7759700" cy="513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level5</a:t>
            </a:r>
          </a:p>
        </p:txBody>
      </p:sp>
      <p:sp>
        <p:nvSpPr>
          <p:cNvPr id="1029" name="Text Box 10"/>
          <p:cNvSpPr txBox="1">
            <a:spLocks noChangeArrowheads="1"/>
          </p:cNvSpPr>
          <p:nvPr userDrawn="1"/>
        </p:nvSpPr>
        <p:spPr bwMode="auto">
          <a:xfrm>
            <a:off x="212725" y="6553200"/>
            <a:ext cx="283527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0" hangingPunct="0">
              <a:defRPr/>
            </a:pPr>
            <a:r>
              <a:rPr lang="en-US" sz="1000" dirty="0" smtClean="0">
                <a:solidFill>
                  <a:srgbClr val="000000"/>
                </a:solidFill>
              </a:rPr>
              <a:t>LARP/HL-LHC CM22, May 7-8, 2014</a:t>
            </a:r>
          </a:p>
        </p:txBody>
      </p:sp>
      <p:sp>
        <p:nvSpPr>
          <p:cNvPr id="1030" name="Text Box 12"/>
          <p:cNvSpPr txBox="1">
            <a:spLocks noChangeArrowheads="1"/>
          </p:cNvSpPr>
          <p:nvPr userDrawn="1"/>
        </p:nvSpPr>
        <p:spPr bwMode="auto">
          <a:xfrm>
            <a:off x="3039337" y="6553200"/>
            <a:ext cx="2954337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0" hangingPunct="0">
              <a:defRPr/>
            </a:pPr>
            <a:r>
              <a:rPr lang="en-US" sz="1000" dirty="0" smtClean="0">
                <a:solidFill>
                  <a:srgbClr val="000000"/>
                </a:solidFill>
              </a:rPr>
              <a:t>HQ Program Update – G. Sabbi</a:t>
            </a:r>
          </a:p>
        </p:txBody>
      </p:sp>
      <p:sp>
        <p:nvSpPr>
          <p:cNvPr id="1031" name="TextBox 7"/>
          <p:cNvSpPr txBox="1">
            <a:spLocks noChangeArrowheads="1"/>
          </p:cNvSpPr>
          <p:nvPr userDrawn="1"/>
        </p:nvSpPr>
        <p:spPr bwMode="auto">
          <a:xfrm>
            <a:off x="8656638" y="6543675"/>
            <a:ext cx="334962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0" hangingPunct="0">
              <a:defRPr/>
            </a:pPr>
            <a:fld id="{E90346AF-ACFB-4C64-9BFA-79D3B779B3BC}" type="slidenum">
              <a:rPr lang="en-US" sz="1000" smtClean="0">
                <a:solidFill>
                  <a:srgbClr val="000000"/>
                </a:solidFill>
              </a:rPr>
              <a:pPr eaLnBrk="0" hangingPunct="0">
                <a:defRPr/>
              </a:pPr>
              <a:t>‹#›</a:t>
            </a:fld>
            <a:endParaRPr lang="en-US" sz="100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5531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025" r:id="rId1"/>
    <p:sldLayoutId id="2147487026" r:id="rId2"/>
    <p:sldLayoutId id="2147487027" r:id="rId3"/>
    <p:sldLayoutId id="2147487028" r:id="rId4"/>
    <p:sldLayoutId id="2147487029" r:id="rId5"/>
    <p:sldLayoutId id="2147487030" r:id="rId6"/>
    <p:sldLayoutId id="2147487031" r:id="rId7"/>
    <p:sldLayoutId id="2147487032" r:id="rId8"/>
    <p:sldLayoutId id="2147487033" r:id="rId9"/>
    <p:sldLayoutId id="2147487034" r:id="rId10"/>
    <p:sldLayoutId id="2147487035" r:id="rId11"/>
    <p:sldLayoutId id="2147487036" r:id="rId12"/>
    <p:sldLayoutId id="2147487037" r:id="rId13"/>
  </p:sldLayoutIdLst>
  <p:txStyles>
    <p:titleStyle>
      <a:lvl1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00279F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00279F"/>
          </a:solidFill>
          <a:latin typeface="Arial" pitchFamily="34" charset="0"/>
        </a:defRPr>
      </a:lvl2pPr>
      <a:lvl3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00279F"/>
          </a:solidFill>
          <a:latin typeface="Arial" pitchFamily="34" charset="0"/>
        </a:defRPr>
      </a:lvl3pPr>
      <a:lvl4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00279F"/>
          </a:solidFill>
          <a:latin typeface="Arial" pitchFamily="34" charset="0"/>
        </a:defRPr>
      </a:lvl4pPr>
      <a:lvl5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00279F"/>
          </a:solidFill>
          <a:latin typeface="Arial" pitchFamily="34" charset="0"/>
        </a:defRPr>
      </a:lvl5pPr>
      <a:lvl6pPr marL="457200"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00279F"/>
          </a:solidFill>
          <a:latin typeface="Arial" pitchFamily="34" charset="0"/>
        </a:defRPr>
      </a:lvl6pPr>
      <a:lvl7pPr marL="914400"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00279F"/>
          </a:solidFill>
          <a:latin typeface="Arial" pitchFamily="34" charset="0"/>
        </a:defRPr>
      </a:lvl7pPr>
      <a:lvl8pPr marL="1371600"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00279F"/>
          </a:solidFill>
          <a:latin typeface="Arial" pitchFamily="34" charset="0"/>
        </a:defRPr>
      </a:lvl8pPr>
      <a:lvl9pPr marL="1828800"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00279F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100000"/>
        <a:buChar char="—"/>
        <a:defRPr sz="2400" b="1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 b="1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2000">
          <a:solidFill>
            <a:schemeClr val="tx1"/>
          </a:solidFill>
          <a:latin typeface="Times New Roman" pitchFamily="18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000">
          <a:solidFill>
            <a:schemeClr val="tx1"/>
          </a:solidFill>
          <a:latin typeface="Times New Roman" pitchFamily="18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000">
          <a:solidFill>
            <a:schemeClr val="tx1"/>
          </a:solidFill>
          <a:latin typeface="Times New Roman" pitchFamily="18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000">
          <a:solidFill>
            <a:schemeClr val="tx1"/>
          </a:solidFill>
          <a:latin typeface="Times New Roman" pitchFamily="18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000">
          <a:solidFill>
            <a:schemeClr val="tx1"/>
          </a:solidFill>
          <a:latin typeface="Times New Roman" pitchFamily="18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0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Relationship Id="rId9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6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9.xml"/><Relationship Id="rId5" Type="http://schemas.openxmlformats.org/officeDocument/2006/relationships/image" Target="../media/image34.png"/><Relationship Id="rId4" Type="http://schemas.openxmlformats.org/officeDocument/2006/relationships/image" Target="../media/image29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35.png"/><Relationship Id="rId4" Type="http://schemas.openxmlformats.org/officeDocument/2006/relationships/image" Target="../media/image29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hyperlink" Target="http://www.iconarchive.com/show/flag-icons-by-gosquared/United-States-icon.html" TargetMode="External"/><Relationship Id="rId7" Type="http://schemas.openxmlformats.org/officeDocument/2006/relationships/hyperlink" Target="http://www.iconarchive.com/show/flag-icons-by-gosquared/Italy-icon.html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0.png"/><Relationship Id="rId5" Type="http://schemas.openxmlformats.org/officeDocument/2006/relationships/hyperlink" Target="http://www.iconarchive.com/show/flag-icons-by-gosquared/Japan-icon.html" TargetMode="External"/><Relationship Id="rId10" Type="http://schemas.openxmlformats.org/officeDocument/2006/relationships/image" Target="../media/image9.png"/><Relationship Id="rId4" Type="http://schemas.openxmlformats.org/officeDocument/2006/relationships/image" Target="../media/image6.png"/><Relationship Id="rId9" Type="http://schemas.openxmlformats.org/officeDocument/2006/relationships/hyperlink" Target="http://www.iconarchive.com/show/flag-icons-by-gosquared/Spain-icon.html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ctrTitle"/>
          </p:nvPr>
        </p:nvSpPr>
        <p:spPr>
          <a:xfrm>
            <a:off x="304800" y="1524000"/>
            <a:ext cx="8458200" cy="1752600"/>
          </a:xfrm>
        </p:spPr>
        <p:txBody>
          <a:bodyPr/>
          <a:lstStyle/>
          <a:p>
            <a:r>
              <a:rPr lang="en-GB" altLang="en-US" b="1" smtClean="0">
                <a:solidFill>
                  <a:srgbClr val="FF0000"/>
                </a:solidFill>
              </a:rPr>
              <a:t>MQXF Goals &amp; Plans</a:t>
            </a:r>
          </a:p>
        </p:txBody>
      </p:sp>
      <p:sp>
        <p:nvSpPr>
          <p:cNvPr id="7171" name="Subtitle 2"/>
          <p:cNvSpPr>
            <a:spLocks noGrp="1"/>
          </p:cNvSpPr>
          <p:nvPr>
            <p:ph type="subTitle" idx="1"/>
          </p:nvPr>
        </p:nvSpPr>
        <p:spPr>
          <a:xfrm>
            <a:off x="304800" y="3200400"/>
            <a:ext cx="8458200" cy="1219200"/>
          </a:xfrm>
        </p:spPr>
        <p:txBody>
          <a:bodyPr/>
          <a:lstStyle/>
          <a:p>
            <a:endParaRPr lang="en-US" altLang="en-US" smtClean="0"/>
          </a:p>
          <a:p>
            <a:r>
              <a:rPr lang="en-US" altLang="en-US" smtClean="0"/>
              <a:t>G. Ambrosio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304800" y="4876800"/>
            <a:ext cx="8458200" cy="1219200"/>
          </a:xfrm>
        </p:spPr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en-GB" dirty="0"/>
              <a:t>MQXF Conductor Review </a:t>
            </a:r>
            <a:endParaRPr lang="en-GB" dirty="0" smtClean="0"/>
          </a:p>
          <a:p>
            <a:pPr>
              <a:defRPr/>
            </a:pPr>
            <a:r>
              <a:rPr lang="en-US" dirty="0" smtClean="0"/>
              <a:t>November 5-6, 2014 </a:t>
            </a:r>
          </a:p>
          <a:p>
            <a:pPr>
              <a:buFont typeface="Arial" charset="0"/>
              <a:buNone/>
              <a:defRPr/>
            </a:pPr>
            <a:r>
              <a:rPr lang="en-US" dirty="0" smtClean="0"/>
              <a:t>CERN</a:t>
            </a:r>
          </a:p>
          <a:p>
            <a:pPr>
              <a:buFont typeface="Arial" charset="0"/>
              <a:buNone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Nov. 5,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Giorgio Ambrosio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DD1476-088D-4C81-896D-6EDA7F7FE920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1638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MQXF Cable - Overview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"/>
          </p:nvPr>
        </p:nvSpPr>
        <p:spPr>
          <a:xfrm>
            <a:off x="4876800" y="1295400"/>
            <a:ext cx="4148138" cy="3581400"/>
          </a:xfrm>
        </p:spPr>
        <p:txBody>
          <a:bodyPr>
            <a:normAutofit fontScale="55000" lnSpcReduction="20000"/>
          </a:bodyPr>
          <a:lstStyle/>
          <a:p>
            <a:pPr>
              <a:buFont typeface="Arial" charset="0"/>
              <a:buChar char="•"/>
              <a:defRPr/>
            </a:pPr>
            <a:r>
              <a:rPr lang="en-GB" dirty="0" smtClean="0"/>
              <a:t>40-strand cable</a:t>
            </a:r>
          </a:p>
          <a:p>
            <a:pPr>
              <a:buFont typeface="Arial" charset="0"/>
              <a:buChar char="•"/>
              <a:defRPr/>
            </a:pPr>
            <a:r>
              <a:rPr lang="en-GB" dirty="0" smtClean="0"/>
              <a:t>Mid thickness</a:t>
            </a:r>
            <a:endParaRPr lang="en-GB" dirty="0"/>
          </a:p>
          <a:p>
            <a:pPr lvl="1">
              <a:buFont typeface="Arial" charset="0"/>
              <a:buChar char="–"/>
              <a:defRPr/>
            </a:pPr>
            <a:r>
              <a:rPr lang="en-GB" dirty="0" smtClean="0">
                <a:solidFill>
                  <a:srgbClr val="FF0000"/>
                </a:solidFill>
              </a:rPr>
              <a:t>1.525 mm</a:t>
            </a:r>
            <a:endParaRPr lang="en-GB" dirty="0">
              <a:solidFill>
                <a:srgbClr val="FF0000"/>
              </a:solidFill>
            </a:endParaRPr>
          </a:p>
          <a:p>
            <a:pPr lvl="1">
              <a:buFont typeface="Arial" charset="0"/>
              <a:buChar char="–"/>
              <a:defRPr/>
            </a:pPr>
            <a:r>
              <a:rPr lang="en-GB" dirty="0"/>
              <a:t>tolerance: +/- 0.010 mm</a:t>
            </a:r>
          </a:p>
          <a:p>
            <a:pPr>
              <a:buFont typeface="Arial" charset="0"/>
              <a:buChar char="•"/>
              <a:defRPr/>
            </a:pPr>
            <a:r>
              <a:rPr lang="en-GB" dirty="0"/>
              <a:t>Width</a:t>
            </a:r>
          </a:p>
          <a:p>
            <a:pPr lvl="1">
              <a:buFont typeface="Arial" charset="0"/>
              <a:buChar char="–"/>
              <a:defRPr/>
            </a:pPr>
            <a:r>
              <a:rPr lang="en-GB" dirty="0">
                <a:solidFill>
                  <a:srgbClr val="FF0000"/>
                </a:solidFill>
              </a:rPr>
              <a:t>18.150 mm</a:t>
            </a:r>
          </a:p>
          <a:p>
            <a:pPr lvl="1">
              <a:buFont typeface="Arial" charset="0"/>
              <a:buChar char="–"/>
              <a:defRPr/>
            </a:pPr>
            <a:r>
              <a:rPr lang="en-GB" dirty="0"/>
              <a:t>tolerance: +/- 0.050 mm</a:t>
            </a:r>
          </a:p>
          <a:p>
            <a:pPr>
              <a:buFont typeface="Arial" charset="0"/>
              <a:buChar char="•"/>
              <a:defRPr/>
            </a:pPr>
            <a:r>
              <a:rPr lang="en-GB" dirty="0"/>
              <a:t>Keystone angle</a:t>
            </a:r>
          </a:p>
          <a:p>
            <a:pPr lvl="1">
              <a:buFont typeface="Arial" charset="0"/>
              <a:buChar char="–"/>
              <a:defRPr/>
            </a:pPr>
            <a:r>
              <a:rPr lang="en-GB" dirty="0">
                <a:solidFill>
                  <a:srgbClr val="FF0000"/>
                </a:solidFill>
              </a:rPr>
              <a:t>0.55 deg.</a:t>
            </a:r>
          </a:p>
          <a:p>
            <a:pPr lvl="1">
              <a:buFont typeface="Arial" charset="0"/>
              <a:buChar char="–"/>
              <a:defRPr/>
            </a:pPr>
            <a:r>
              <a:rPr lang="en-GB" dirty="0"/>
              <a:t>tolerance: +/- </a:t>
            </a:r>
            <a:r>
              <a:rPr lang="en-GB" dirty="0" smtClean="0"/>
              <a:t>0.1 </a:t>
            </a:r>
            <a:r>
              <a:rPr lang="en-GB" dirty="0"/>
              <a:t>deg.</a:t>
            </a:r>
          </a:p>
          <a:p>
            <a:pPr>
              <a:buFont typeface="Arial" charset="0"/>
              <a:buChar char="•"/>
              <a:defRPr/>
            </a:pPr>
            <a:r>
              <a:rPr lang="en-US" dirty="0"/>
              <a:t>Pitch length</a:t>
            </a:r>
          </a:p>
          <a:p>
            <a:pPr lvl="1">
              <a:buFont typeface="Arial" charset="0"/>
              <a:buChar char="–"/>
              <a:defRPr/>
            </a:pPr>
            <a:r>
              <a:rPr lang="en-US" dirty="0">
                <a:solidFill>
                  <a:srgbClr val="FF0000"/>
                </a:solidFill>
              </a:rPr>
              <a:t>109 </a:t>
            </a:r>
            <a:r>
              <a:rPr lang="en-US" dirty="0" smtClean="0">
                <a:solidFill>
                  <a:srgbClr val="FF0000"/>
                </a:solidFill>
              </a:rPr>
              <a:t>mm</a:t>
            </a:r>
          </a:p>
          <a:p>
            <a:pPr>
              <a:defRPr/>
            </a:pPr>
            <a:r>
              <a:rPr lang="en-GB" dirty="0"/>
              <a:t>SS core </a:t>
            </a:r>
            <a:r>
              <a:rPr lang="en-US" dirty="0"/>
              <a:t>12 mm wide and 25 </a:t>
            </a:r>
            <a:r>
              <a:rPr lang="en-US" dirty="0" err="1"/>
              <a:t>μm</a:t>
            </a:r>
            <a:r>
              <a:rPr lang="en-US" dirty="0"/>
              <a:t> thick </a:t>
            </a:r>
            <a:endParaRPr lang="en-GB" dirty="0"/>
          </a:p>
          <a:p>
            <a:pPr marL="0" indent="0">
              <a:buFont typeface="Arial" pitchFamily="34" charset="0"/>
              <a:buNone/>
              <a:defRPr/>
            </a:pPr>
            <a:endParaRPr lang="en-GB" dirty="0">
              <a:solidFill>
                <a:srgbClr val="FF0000"/>
              </a:solidFill>
            </a:endParaRPr>
          </a:p>
          <a:p>
            <a:pPr>
              <a:buFont typeface="Arial" charset="0"/>
              <a:buChar char="•"/>
              <a:defRPr/>
            </a:pPr>
            <a:endParaRPr lang="en-GB" dirty="0"/>
          </a:p>
          <a:p>
            <a:pPr>
              <a:buFont typeface="Arial" charset="0"/>
              <a:buChar char="•"/>
              <a:defRPr/>
            </a:pPr>
            <a:endParaRPr lang="en-GB" dirty="0"/>
          </a:p>
        </p:txBody>
      </p:sp>
      <p:sp>
        <p:nvSpPr>
          <p:cNvPr id="9" name="Content Placeholder 1"/>
          <p:cNvSpPr txBox="1">
            <a:spLocks/>
          </p:cNvSpPr>
          <p:nvPr/>
        </p:nvSpPr>
        <p:spPr>
          <a:xfrm>
            <a:off x="315913" y="1371600"/>
            <a:ext cx="4560887" cy="2895600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  <a:defRPr/>
            </a:pPr>
            <a:r>
              <a:rPr lang="en-GB" dirty="0" smtClean="0"/>
              <a:t>Same baseline for Q1/Q3 and Q2s:</a:t>
            </a:r>
          </a:p>
          <a:p>
            <a:pPr marL="0" indent="0">
              <a:buFont typeface="Arial" charset="0"/>
              <a:buNone/>
              <a:defRPr/>
            </a:pPr>
            <a:endParaRPr lang="en-GB" dirty="0"/>
          </a:p>
          <a:p>
            <a:pPr marL="0" indent="0">
              <a:buFont typeface="Arial" charset="0"/>
              <a:buNone/>
              <a:defRPr/>
            </a:pPr>
            <a:r>
              <a:rPr lang="en-GB" sz="2600" dirty="0" smtClean="0"/>
              <a:t>Coils with these cable parameters are being fabricated by CERN &amp; LARP for the 1</a:t>
            </a:r>
            <a:r>
              <a:rPr lang="en-GB" sz="2600" baseline="30000" dirty="0" smtClean="0"/>
              <a:t>st</a:t>
            </a:r>
            <a:r>
              <a:rPr lang="en-GB" sz="2600" dirty="0" smtClean="0"/>
              <a:t> short model (MQXFS1)</a:t>
            </a:r>
          </a:p>
          <a:p>
            <a:pPr>
              <a:defRPr/>
            </a:pPr>
            <a:r>
              <a:rPr lang="en-GB" sz="2600" dirty="0" smtClean="0"/>
              <a:t>to be tested in Summer 2015</a:t>
            </a:r>
          </a:p>
          <a:p>
            <a:pPr marL="0" indent="0">
              <a:buFont typeface="Arial" charset="0"/>
              <a:buNone/>
              <a:defRPr/>
            </a:pPr>
            <a:endParaRPr lang="en-GB" dirty="0"/>
          </a:p>
        </p:txBody>
      </p:sp>
      <p:pic>
        <p:nvPicPr>
          <p:cNvPr id="1639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6" t="17461" r="18668" b="68755"/>
          <a:stretch>
            <a:fillRect/>
          </a:stretch>
        </p:blipFill>
        <p:spPr bwMode="auto">
          <a:xfrm>
            <a:off x="309563" y="5181600"/>
            <a:ext cx="8459787" cy="91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3" name="TextBox 16"/>
          <p:cNvSpPr txBox="1">
            <a:spLocks noChangeArrowheads="1"/>
          </p:cNvSpPr>
          <p:nvPr/>
        </p:nvSpPr>
        <p:spPr bwMode="auto">
          <a:xfrm rot="5400000">
            <a:off x="8573294" y="5517356"/>
            <a:ext cx="657225" cy="2460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lIns="0" r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GB" altLang="en-US" sz="1000">
                <a:solidFill>
                  <a:schemeClr val="tx2"/>
                </a:solidFill>
              </a:rPr>
              <a:t> RRP cable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Past Experience - Risk Reduction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458200" cy="2057400"/>
          </a:xfrm>
        </p:spPr>
        <p:txBody>
          <a:bodyPr/>
          <a:lstStyle/>
          <a:p>
            <a:r>
              <a:rPr lang="en-US" smtClean="0"/>
              <a:t>Conductor and magnet parameters have been selected taking into account many years of conductor development and magnet R&amp;D in the US and at CERN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Nov. 5,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Giorgio Ambrosio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0CA2D2-E360-4E83-8626-01CDF2C97E78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pic>
        <p:nvPicPr>
          <p:cNvPr id="17415" name="Picture 2" descr="http://calebthompson.io/images/iceber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3178175"/>
            <a:ext cx="7091363" cy="367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ChangeArrowheads="1"/>
          </p:cNvSpPr>
          <p:nvPr/>
        </p:nvSpPr>
        <p:spPr bwMode="auto">
          <a:xfrm>
            <a:off x="2179638" y="369888"/>
            <a:ext cx="5211762" cy="50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84000"/>
              </a:lnSpc>
              <a:buClr>
                <a:srgbClr val="000000"/>
              </a:buClr>
              <a:buSzPct val="100000"/>
              <a:buFont typeface="Arial" pitchFamily="34" charset="0"/>
              <a:buNone/>
            </a:pPr>
            <a:r>
              <a:rPr lang="en-GB" sz="3200">
                <a:solidFill>
                  <a:schemeClr val="tx2"/>
                </a:solidFill>
                <a:latin typeface="Bitstream Vera Serif"/>
              </a:rPr>
              <a:t>Overview of LARP Magnets</a:t>
            </a:r>
          </a:p>
        </p:txBody>
      </p:sp>
      <p:grpSp>
        <p:nvGrpSpPr>
          <p:cNvPr id="18435" name="Group 18"/>
          <p:cNvGrpSpPr>
            <a:grpSpLocks/>
          </p:cNvGrpSpPr>
          <p:nvPr/>
        </p:nvGrpSpPr>
        <p:grpSpPr bwMode="auto">
          <a:xfrm>
            <a:off x="452438" y="1138238"/>
            <a:ext cx="8224837" cy="5192712"/>
            <a:chOff x="453106" y="1138238"/>
            <a:chExt cx="8224169" cy="5192712"/>
          </a:xfrm>
        </p:grpSpPr>
        <p:pic>
          <p:nvPicPr>
            <p:cNvPr id="18436" name="Picture 21" descr="assembly"/>
            <p:cNvPicPr>
              <a:picLocks noChangeAspect="1" noChangeArrowheads="1"/>
            </p:cNvPicPr>
            <p:nvPr/>
          </p:nvPicPr>
          <p:blipFill>
            <a:blip r:embed="rId3">
              <a:lum bright="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06775" y="4335463"/>
              <a:ext cx="3014663" cy="19954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437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511" r="21873"/>
            <a:stretch>
              <a:fillRect/>
            </a:stretch>
          </p:blipFill>
          <p:spPr bwMode="auto">
            <a:xfrm>
              <a:off x="6553200" y="1143000"/>
              <a:ext cx="2124075" cy="51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438" name="Picture 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768"/>
            <a:stretch>
              <a:fillRect/>
            </a:stretch>
          </p:blipFill>
          <p:spPr bwMode="auto">
            <a:xfrm>
              <a:off x="468313" y="2881313"/>
              <a:ext cx="5965825" cy="13700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439" name="Picture 5" descr="Complete Assembly - NL"/>
            <p:cNvPicPr>
              <a:picLocks noChangeAspect="1" noChangeArrowheads="1"/>
            </p:cNvPicPr>
            <p:nvPr/>
          </p:nvPicPr>
          <p:blipFill>
            <a:blip r:embed="rId6" cstate="print">
              <a:lum bright="-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250" t="2875" r="12938" b="10063"/>
            <a:stretch>
              <a:fillRect/>
            </a:stretch>
          </p:blipFill>
          <p:spPr bwMode="auto">
            <a:xfrm>
              <a:off x="457200" y="1143000"/>
              <a:ext cx="1762125" cy="16462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440" name="Picture 7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14800" y="1143000"/>
              <a:ext cx="2322513" cy="16462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441" name="Picture 9" descr="P0005119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639" r="3320"/>
            <a:stretch>
              <a:fillRect/>
            </a:stretch>
          </p:blipFill>
          <p:spPr bwMode="auto">
            <a:xfrm>
              <a:off x="2362200" y="1143000"/>
              <a:ext cx="1600200" cy="1647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42" name="Text Box 10"/>
            <p:cNvSpPr txBox="1">
              <a:spLocks noChangeArrowheads="1"/>
            </p:cNvSpPr>
            <p:nvPr/>
          </p:nvSpPr>
          <p:spPr bwMode="auto">
            <a:xfrm>
              <a:off x="2362200" y="1143920"/>
              <a:ext cx="271463" cy="244475"/>
            </a:xfrm>
            <a:prstGeom prst="rect">
              <a:avLst/>
            </a:prstGeom>
            <a:solidFill>
              <a:srgbClr val="CC9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sz="1600" b="1">
                  <a:solidFill>
                    <a:srgbClr val="000000"/>
                  </a:solidFill>
                  <a:latin typeface="Times New Roman" pitchFamily="18" charset="0"/>
                </a:rPr>
                <a:t>SQ</a:t>
              </a:r>
            </a:p>
          </p:txBody>
        </p:sp>
        <p:sp>
          <p:nvSpPr>
            <p:cNvPr id="18443" name="Text Box 11"/>
            <p:cNvSpPr txBox="1">
              <a:spLocks noChangeArrowheads="1"/>
            </p:cNvSpPr>
            <p:nvPr/>
          </p:nvSpPr>
          <p:spPr bwMode="auto">
            <a:xfrm>
              <a:off x="453106" y="1147095"/>
              <a:ext cx="304800" cy="244475"/>
            </a:xfrm>
            <a:prstGeom prst="rect">
              <a:avLst/>
            </a:prstGeom>
            <a:solidFill>
              <a:srgbClr val="CC9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sz="1600" b="1">
                  <a:solidFill>
                    <a:srgbClr val="000000"/>
                  </a:solidFill>
                  <a:latin typeface="Times New Roman" pitchFamily="18" charset="0"/>
                </a:rPr>
                <a:t>SM</a:t>
              </a:r>
            </a:p>
          </p:txBody>
        </p:sp>
        <p:sp>
          <p:nvSpPr>
            <p:cNvPr id="18444" name="Text Box 12"/>
            <p:cNvSpPr txBox="1">
              <a:spLocks noChangeArrowheads="1"/>
            </p:cNvSpPr>
            <p:nvPr/>
          </p:nvSpPr>
          <p:spPr bwMode="auto">
            <a:xfrm>
              <a:off x="4125913" y="1138238"/>
              <a:ext cx="411162" cy="246062"/>
            </a:xfrm>
            <a:prstGeom prst="rect">
              <a:avLst/>
            </a:prstGeom>
            <a:solidFill>
              <a:srgbClr val="CC9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sz="1600" b="1">
                  <a:solidFill>
                    <a:srgbClr val="000000"/>
                  </a:solidFill>
                  <a:latin typeface="Times New Roman" pitchFamily="18" charset="0"/>
                </a:rPr>
                <a:t>TQS</a:t>
              </a:r>
            </a:p>
          </p:txBody>
        </p:sp>
        <p:sp>
          <p:nvSpPr>
            <p:cNvPr id="18445" name="Text Box 13"/>
            <p:cNvSpPr txBox="1">
              <a:spLocks noChangeArrowheads="1"/>
            </p:cNvSpPr>
            <p:nvPr/>
          </p:nvSpPr>
          <p:spPr bwMode="auto">
            <a:xfrm>
              <a:off x="468313" y="2873375"/>
              <a:ext cx="280987" cy="244475"/>
            </a:xfrm>
            <a:prstGeom prst="rect">
              <a:avLst/>
            </a:prstGeom>
            <a:solidFill>
              <a:srgbClr val="CC9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sz="1600" b="1">
                  <a:solidFill>
                    <a:srgbClr val="000000"/>
                  </a:solidFill>
                  <a:latin typeface="Times New Roman" pitchFamily="18" charset="0"/>
                </a:rPr>
                <a:t>LR</a:t>
              </a:r>
            </a:p>
          </p:txBody>
        </p:sp>
        <p:sp>
          <p:nvSpPr>
            <p:cNvPr id="18446" name="Text Box 15"/>
            <p:cNvSpPr txBox="1">
              <a:spLocks noChangeArrowheads="1"/>
            </p:cNvSpPr>
            <p:nvPr/>
          </p:nvSpPr>
          <p:spPr bwMode="auto">
            <a:xfrm>
              <a:off x="6553200" y="1143000"/>
              <a:ext cx="410336" cy="246221"/>
            </a:xfrm>
            <a:prstGeom prst="rect">
              <a:avLst/>
            </a:prstGeom>
            <a:solidFill>
              <a:srgbClr val="CC9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sz="1600" b="1">
                  <a:solidFill>
                    <a:srgbClr val="000000"/>
                  </a:solidFill>
                  <a:latin typeface="Times New Roman" pitchFamily="18" charset="0"/>
                </a:rPr>
                <a:t>LQS</a:t>
              </a:r>
            </a:p>
          </p:txBody>
        </p:sp>
        <p:sp>
          <p:nvSpPr>
            <p:cNvPr id="18447" name="Text Box 16"/>
            <p:cNvSpPr txBox="1">
              <a:spLocks noChangeArrowheads="1"/>
            </p:cNvSpPr>
            <p:nvPr/>
          </p:nvSpPr>
          <p:spPr bwMode="auto">
            <a:xfrm>
              <a:off x="3417888" y="4332288"/>
              <a:ext cx="317500" cy="244475"/>
            </a:xfrm>
            <a:prstGeom prst="rect">
              <a:avLst/>
            </a:prstGeom>
            <a:solidFill>
              <a:srgbClr val="CC9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sz="1600" b="1">
                  <a:solidFill>
                    <a:srgbClr val="000000"/>
                  </a:solidFill>
                  <a:latin typeface="Times New Roman" pitchFamily="18" charset="0"/>
                </a:rPr>
                <a:t>HQ</a:t>
              </a:r>
            </a:p>
          </p:txBody>
        </p:sp>
        <p:pic>
          <p:nvPicPr>
            <p:cNvPr id="18448" name="Picture 7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196" t="3133" r="12196" b="18550"/>
            <a:stretch>
              <a:fillRect/>
            </a:stretch>
          </p:blipFill>
          <p:spPr bwMode="auto">
            <a:xfrm>
              <a:off x="488950" y="4343400"/>
              <a:ext cx="2773363" cy="1981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49" name="Text Box 12"/>
            <p:cNvSpPr txBox="1">
              <a:spLocks noChangeArrowheads="1"/>
            </p:cNvSpPr>
            <p:nvPr/>
          </p:nvSpPr>
          <p:spPr bwMode="auto">
            <a:xfrm>
              <a:off x="490538" y="4337050"/>
              <a:ext cx="444500" cy="246063"/>
            </a:xfrm>
            <a:prstGeom prst="rect">
              <a:avLst/>
            </a:prstGeom>
            <a:solidFill>
              <a:srgbClr val="CC9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sz="1600" b="1">
                  <a:solidFill>
                    <a:srgbClr val="000000"/>
                  </a:solidFill>
                  <a:latin typeface="Times New Roman" pitchFamily="18" charset="0"/>
                </a:rPr>
                <a:t>TQC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49250"/>
            <a:ext cx="4873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1752600" y="398463"/>
            <a:ext cx="5284788" cy="50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lnSpc>
                <a:spcPct val="84000"/>
              </a:lnSpc>
              <a:buClr>
                <a:srgbClr val="000000"/>
              </a:buClr>
              <a:buSzPct val="100000"/>
              <a:buFont typeface="Arial" pitchFamily="34" charset="0"/>
              <a:buNone/>
            </a:pPr>
            <a:r>
              <a:rPr lang="en-GB" sz="3200">
                <a:solidFill>
                  <a:srgbClr val="FF0000"/>
                </a:solidFill>
                <a:latin typeface="Bitstream Vera Serif"/>
              </a:rPr>
              <a:t>High Field Quadrupole (HQ)</a:t>
            </a:r>
          </a:p>
        </p:txBody>
      </p:sp>
      <p:sp>
        <p:nvSpPr>
          <p:cNvPr id="19460" name="Line 4"/>
          <p:cNvSpPr>
            <a:spLocks noChangeShapeType="1"/>
          </p:cNvSpPr>
          <p:nvPr/>
        </p:nvSpPr>
        <p:spPr bwMode="auto">
          <a:xfrm>
            <a:off x="1250950" y="990600"/>
            <a:ext cx="6216650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19461" name="Picture 10" descr="2011-10-04_logoHiLumi561px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304800"/>
            <a:ext cx="142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2" name="Text Box 21"/>
          <p:cNvSpPr txBox="1">
            <a:spLocks noChangeArrowheads="1"/>
          </p:cNvSpPr>
          <p:nvPr/>
        </p:nvSpPr>
        <p:spPr bwMode="auto">
          <a:xfrm>
            <a:off x="441325" y="1143000"/>
            <a:ext cx="8305800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u="sng">
                <a:solidFill>
                  <a:srgbClr val="3BB408"/>
                </a:solidFill>
                <a:latin typeface="Calibri" pitchFamily="34" charset="0"/>
                <a:cs typeface="Arial" pitchFamily="34" charset="0"/>
              </a:rPr>
              <a:t>Goal</a:t>
            </a:r>
            <a:r>
              <a:rPr lang="en-US">
                <a:solidFill>
                  <a:srgbClr val="3BB408"/>
                </a:solidFill>
                <a:latin typeface="Calibri" pitchFamily="34" charset="0"/>
                <a:cs typeface="Arial" pitchFamily="34" charset="0"/>
              </a:rPr>
              <a:t>:</a:t>
            </a:r>
            <a:r>
              <a:rPr lang="en-US" b="1">
                <a:solidFill>
                  <a:srgbClr val="3BB408"/>
                </a:solidFill>
                <a:latin typeface="Calibri" pitchFamily="34" charset="0"/>
                <a:cs typeface="Arial" pitchFamily="34" charset="0"/>
              </a:rPr>
              <a:t> demonstrate all performance requirements for Nb</a:t>
            </a:r>
            <a:r>
              <a:rPr lang="en-US" b="1" baseline="-25000">
                <a:solidFill>
                  <a:srgbClr val="3BB408"/>
                </a:solidFill>
                <a:latin typeface="Calibri" pitchFamily="34" charset="0"/>
                <a:cs typeface="Arial" pitchFamily="34" charset="0"/>
              </a:rPr>
              <a:t>3</a:t>
            </a:r>
            <a:r>
              <a:rPr lang="en-US" b="1">
                <a:solidFill>
                  <a:srgbClr val="3BB408"/>
                </a:solidFill>
                <a:latin typeface="Calibri" pitchFamily="34" charset="0"/>
                <a:cs typeface="Arial" pitchFamily="34" charset="0"/>
              </a:rPr>
              <a:t>Sn IR Quads </a:t>
            </a:r>
            <a:r>
              <a:rPr lang="en-US" i="1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in the range of interest for HL-LHC</a:t>
            </a:r>
            <a:r>
              <a:rPr lang="en-US">
                <a:solidFill>
                  <a:srgbClr val="3BB408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(magnetic, mechanical, quench protection etc.)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Main design parameters and features in the latest models tested (HQ02a/b):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623888" y="2366963"/>
          <a:ext cx="3033712" cy="21336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945331"/>
                <a:gridCol w="1088381"/>
              </a:tblGrid>
              <a:tr h="300096"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Conductor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and cable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91464" marR="914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09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Strand diam.</a:t>
                      </a:r>
                      <a:r>
                        <a:rPr lang="en-US" sz="1400" baseline="0" dirty="0" smtClean="0"/>
                        <a:t> (mm)</a:t>
                      </a:r>
                      <a:endParaRPr lang="en-US" sz="1400" dirty="0"/>
                    </a:p>
                  </a:txBody>
                  <a:tcPr marL="91464" marR="914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0.778</a:t>
                      </a:r>
                      <a:endParaRPr lang="en-US" sz="1400" dirty="0"/>
                    </a:p>
                  </a:txBody>
                  <a:tcPr marL="91464" marR="914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09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Cu/</a:t>
                      </a:r>
                      <a:r>
                        <a:rPr lang="en-US" sz="1400" dirty="0" err="1" smtClean="0"/>
                        <a:t>Sc</a:t>
                      </a:r>
                      <a:endParaRPr lang="en-US" sz="1400" dirty="0"/>
                    </a:p>
                  </a:txBody>
                  <a:tcPr marL="91464" marR="914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1.2</a:t>
                      </a:r>
                      <a:endParaRPr lang="en-US" sz="1400" dirty="0"/>
                    </a:p>
                  </a:txBody>
                  <a:tcPr marL="91464" marR="914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132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No. strands</a:t>
                      </a:r>
                      <a:endParaRPr lang="en-US" sz="1400" dirty="0"/>
                    </a:p>
                  </a:txBody>
                  <a:tcPr marL="91464" marR="914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35</a:t>
                      </a:r>
                      <a:endParaRPr lang="en-US" sz="1400" dirty="0"/>
                    </a:p>
                  </a:txBody>
                  <a:tcPr marL="91464" marR="914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132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Cable width (mm)</a:t>
                      </a:r>
                      <a:endParaRPr lang="en-US" sz="1400" dirty="0"/>
                    </a:p>
                  </a:txBody>
                  <a:tcPr marL="91464" marR="914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14.8</a:t>
                      </a:r>
                      <a:endParaRPr lang="en-US" sz="1400" dirty="0"/>
                    </a:p>
                  </a:txBody>
                  <a:tcPr marL="91464" marR="914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132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Cable thickness (mm)</a:t>
                      </a:r>
                      <a:endParaRPr lang="en-US" sz="1400" dirty="0"/>
                    </a:p>
                  </a:txBody>
                  <a:tcPr marL="91464" marR="914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1.375</a:t>
                      </a:r>
                      <a:endParaRPr lang="en-US" sz="1400" dirty="0"/>
                    </a:p>
                  </a:txBody>
                  <a:tcPr marL="91464" marR="914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1320">
                <a:tc>
                  <a:txBody>
                    <a:bodyPr/>
                    <a:lstStyle/>
                    <a:p>
                      <a:r>
                        <a:rPr lang="en-US" sz="1400" smtClean="0"/>
                        <a:t>Keystone</a:t>
                      </a:r>
                      <a:r>
                        <a:rPr lang="en-US" sz="1400" baseline="0" smtClean="0"/>
                        <a:t> angle (deg.)</a:t>
                      </a:r>
                      <a:endParaRPr lang="en-US" sz="1400" dirty="0"/>
                    </a:p>
                  </a:txBody>
                  <a:tcPr marL="91464" marR="914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0.75</a:t>
                      </a:r>
                      <a:endParaRPr lang="en-US" sz="1400" dirty="0"/>
                    </a:p>
                  </a:txBody>
                  <a:tcPr marL="91464" marR="914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620713" y="4657725"/>
          <a:ext cx="3036887" cy="15240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143485"/>
                <a:gridCol w="982523"/>
                <a:gridCol w="910879"/>
              </a:tblGrid>
              <a:tr h="300096">
                <a:tc gridSpan="3"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Short Sample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Performance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91462" marR="9146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096"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Param</a:t>
                      </a:r>
                      <a:r>
                        <a:rPr lang="en-US" sz="1400" dirty="0" smtClean="0"/>
                        <a:t>.</a:t>
                      </a:r>
                      <a:endParaRPr lang="en-US" sz="1400" dirty="0"/>
                    </a:p>
                  </a:txBody>
                  <a:tcPr marL="91462" marR="9146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4.5K</a:t>
                      </a:r>
                      <a:endParaRPr lang="en-US" sz="1400" dirty="0"/>
                    </a:p>
                  </a:txBody>
                  <a:tcPr marL="91462" marR="9146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1.9K</a:t>
                      </a:r>
                      <a:endParaRPr lang="en-US" sz="1400" dirty="0"/>
                    </a:p>
                  </a:txBody>
                  <a:tcPr marL="91462" marR="9146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096"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I</a:t>
                      </a:r>
                      <a:r>
                        <a:rPr lang="en-US" sz="1400" baseline="-25000" dirty="0" err="1" smtClean="0"/>
                        <a:t>ss</a:t>
                      </a:r>
                      <a:r>
                        <a:rPr lang="en-US" sz="1400" baseline="-25000" dirty="0" smtClean="0"/>
                        <a:t> </a:t>
                      </a:r>
                      <a:r>
                        <a:rPr lang="en-US" sz="1400" baseline="0" dirty="0" smtClean="0"/>
                        <a:t>  [kA]</a:t>
                      </a:r>
                      <a:endParaRPr lang="en-US" sz="1400" baseline="-25000" dirty="0"/>
                    </a:p>
                  </a:txBody>
                  <a:tcPr marL="91462" marR="9146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16.4</a:t>
                      </a:r>
                      <a:endParaRPr lang="en-US" sz="1400" dirty="0"/>
                    </a:p>
                  </a:txBody>
                  <a:tcPr marL="91462" marR="9146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18.2</a:t>
                      </a:r>
                      <a:endParaRPr lang="en-US" sz="1400" dirty="0"/>
                    </a:p>
                  </a:txBody>
                  <a:tcPr marL="91462" marR="9146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096"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B</a:t>
                      </a:r>
                      <a:r>
                        <a:rPr lang="en-US" sz="1400" baseline="-25000" dirty="0" err="1" smtClean="0"/>
                        <a:t>pk</a:t>
                      </a:r>
                      <a:r>
                        <a:rPr lang="en-US" sz="1400" baseline="0" dirty="0" smtClean="0"/>
                        <a:t> [T]</a:t>
                      </a:r>
                      <a:endParaRPr lang="en-US" sz="1400" baseline="-25000" dirty="0"/>
                    </a:p>
                  </a:txBody>
                  <a:tcPr marL="91462" marR="9146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12.9</a:t>
                      </a:r>
                      <a:endParaRPr lang="en-US" sz="1400" dirty="0"/>
                    </a:p>
                  </a:txBody>
                  <a:tcPr marL="91462" marR="9146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14.2</a:t>
                      </a:r>
                      <a:endParaRPr lang="en-US" sz="1400" dirty="0"/>
                    </a:p>
                  </a:txBody>
                  <a:tcPr marL="91462" marR="9146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1320"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G</a:t>
                      </a:r>
                      <a:r>
                        <a:rPr lang="en-US" sz="1400" baseline="-25000" dirty="0" err="1" smtClean="0"/>
                        <a:t>ss</a:t>
                      </a:r>
                      <a:r>
                        <a:rPr lang="en-US" sz="1400" baseline="0" dirty="0" smtClean="0"/>
                        <a:t> [T/m]</a:t>
                      </a:r>
                    </a:p>
                  </a:txBody>
                  <a:tcPr marL="91462" marR="9146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186</a:t>
                      </a:r>
                      <a:endParaRPr lang="en-US" sz="1400" dirty="0"/>
                    </a:p>
                  </a:txBody>
                  <a:tcPr marL="91462" marR="9146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205</a:t>
                      </a:r>
                      <a:endParaRPr lang="en-US" sz="1400" dirty="0"/>
                    </a:p>
                  </a:txBody>
                  <a:tcPr marL="91462" marR="9146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19512" name="Group 3"/>
          <p:cNvGrpSpPr>
            <a:grpSpLocks/>
          </p:cNvGrpSpPr>
          <p:nvPr/>
        </p:nvGrpSpPr>
        <p:grpSpPr bwMode="auto">
          <a:xfrm>
            <a:off x="3886200" y="2422525"/>
            <a:ext cx="5029200" cy="3733800"/>
            <a:chOff x="3886200" y="2422187"/>
            <a:chExt cx="5029311" cy="3733800"/>
          </a:xfrm>
        </p:grpSpPr>
        <p:pic>
          <p:nvPicPr>
            <p:cNvPr id="19513" name="Picture 2" descr="C:\Documents and Settings\caspi\Desktop\Reviews-Talks-conference\LARP-meetings\CM-12-April-NAPA_2009\hq_struct_assy_xsect-end-wht.jp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635" t="10588" r="24545" b="9412"/>
            <a:stretch>
              <a:fillRect/>
            </a:stretch>
          </p:blipFill>
          <p:spPr bwMode="auto">
            <a:xfrm>
              <a:off x="4468492" y="2422187"/>
              <a:ext cx="3792673" cy="3733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514" name="TextBox 16"/>
            <p:cNvSpPr txBox="1">
              <a:spLocks noChangeArrowheads="1"/>
            </p:cNvSpPr>
            <p:nvPr/>
          </p:nvSpPr>
          <p:spPr bwMode="auto">
            <a:xfrm>
              <a:off x="8001158" y="2506415"/>
              <a:ext cx="830677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r>
                <a:rPr lang="en-US" sz="1600">
                  <a:solidFill>
                    <a:srgbClr val="000000"/>
                  </a:solidFill>
                  <a:latin typeface="Times New Roman" pitchFamily="18" charset="0"/>
                </a:rPr>
                <a:t>Al shell</a:t>
              </a:r>
            </a:p>
          </p:txBody>
        </p:sp>
        <p:cxnSp>
          <p:nvCxnSpPr>
            <p:cNvPr id="19515" name="Straight Arrow Connector 18"/>
            <p:cNvCxnSpPr>
              <a:cxnSpLocks noChangeShapeType="1"/>
            </p:cNvCxnSpPr>
            <p:nvPr/>
          </p:nvCxnSpPr>
          <p:spPr bwMode="auto">
            <a:xfrm flipH="1">
              <a:off x="7659406" y="2776954"/>
              <a:ext cx="381000" cy="282102"/>
            </a:xfrm>
            <a:prstGeom prst="straightConnector1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9516" name="TextBox 25"/>
            <p:cNvSpPr txBox="1">
              <a:spLocks noChangeArrowheads="1"/>
            </p:cNvSpPr>
            <p:nvPr/>
          </p:nvSpPr>
          <p:spPr bwMode="auto">
            <a:xfrm>
              <a:off x="3928338" y="3640723"/>
              <a:ext cx="53893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r>
                <a:rPr lang="en-US" sz="1600">
                  <a:solidFill>
                    <a:srgbClr val="000000"/>
                  </a:solidFill>
                  <a:latin typeface="Times New Roman" pitchFamily="18" charset="0"/>
                </a:rPr>
                <a:t>Coil</a:t>
              </a:r>
            </a:p>
          </p:txBody>
        </p:sp>
        <p:sp>
          <p:nvSpPr>
            <p:cNvPr id="19517" name="TextBox 26"/>
            <p:cNvSpPr txBox="1">
              <a:spLocks noChangeArrowheads="1"/>
            </p:cNvSpPr>
            <p:nvPr/>
          </p:nvSpPr>
          <p:spPr bwMode="auto">
            <a:xfrm>
              <a:off x="3886200" y="5451807"/>
              <a:ext cx="928459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r>
                <a:rPr lang="en-US" sz="1600">
                  <a:solidFill>
                    <a:srgbClr val="000000"/>
                  </a:solidFill>
                  <a:latin typeface="Times New Roman" pitchFamily="18" charset="0"/>
                </a:rPr>
                <a:t>Bladder </a:t>
              </a:r>
            </a:p>
            <a:p>
              <a:r>
                <a:rPr lang="en-US" sz="1600">
                  <a:solidFill>
                    <a:srgbClr val="000000"/>
                  </a:solidFill>
                  <a:latin typeface="Times New Roman" pitchFamily="18" charset="0"/>
                </a:rPr>
                <a:t>locations</a:t>
              </a:r>
            </a:p>
          </p:txBody>
        </p:sp>
        <p:sp>
          <p:nvSpPr>
            <p:cNvPr id="19518" name="TextBox 27"/>
            <p:cNvSpPr txBox="1">
              <a:spLocks noChangeArrowheads="1"/>
            </p:cNvSpPr>
            <p:nvPr/>
          </p:nvSpPr>
          <p:spPr bwMode="auto">
            <a:xfrm>
              <a:off x="7368249" y="5744194"/>
              <a:ext cx="1412566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r>
                <a:rPr lang="en-US" sz="1600">
                  <a:solidFill>
                    <a:srgbClr val="000000"/>
                  </a:solidFill>
                  <a:latin typeface="Times New Roman" pitchFamily="18" charset="0"/>
                </a:rPr>
                <a:t>Alignment key</a:t>
              </a:r>
            </a:p>
          </p:txBody>
        </p:sp>
        <p:cxnSp>
          <p:nvCxnSpPr>
            <p:cNvPr id="19519" name="Straight Arrow Connector 20"/>
            <p:cNvCxnSpPr>
              <a:cxnSpLocks noChangeShapeType="1"/>
            </p:cNvCxnSpPr>
            <p:nvPr/>
          </p:nvCxnSpPr>
          <p:spPr bwMode="auto">
            <a:xfrm flipH="1" flipV="1">
              <a:off x="6767834" y="4725729"/>
              <a:ext cx="935329" cy="880646"/>
            </a:xfrm>
            <a:prstGeom prst="straightConnector1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520" name="Straight Arrow Connector 23"/>
            <p:cNvCxnSpPr>
              <a:cxnSpLocks noChangeShapeType="1"/>
            </p:cNvCxnSpPr>
            <p:nvPr/>
          </p:nvCxnSpPr>
          <p:spPr bwMode="auto">
            <a:xfrm flipV="1">
              <a:off x="4679520" y="4724400"/>
              <a:ext cx="533400" cy="914400"/>
            </a:xfrm>
            <a:prstGeom prst="straightConnector1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521" name="Straight Arrow Connector 28"/>
            <p:cNvCxnSpPr>
              <a:cxnSpLocks noChangeShapeType="1"/>
            </p:cNvCxnSpPr>
            <p:nvPr/>
          </p:nvCxnSpPr>
          <p:spPr bwMode="auto">
            <a:xfrm flipV="1">
              <a:off x="4679520" y="5303872"/>
              <a:ext cx="1187880" cy="334929"/>
            </a:xfrm>
            <a:prstGeom prst="straightConnector1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522" name="Straight Arrow Connector 4096"/>
            <p:cNvCxnSpPr>
              <a:cxnSpLocks noChangeShapeType="1"/>
            </p:cNvCxnSpPr>
            <p:nvPr/>
          </p:nvCxnSpPr>
          <p:spPr bwMode="auto">
            <a:xfrm>
              <a:off x="4404505" y="3890664"/>
              <a:ext cx="1395891" cy="381000"/>
            </a:xfrm>
            <a:prstGeom prst="straightConnector1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9523" name="TextBox 38"/>
            <p:cNvSpPr txBox="1">
              <a:spLocks noChangeArrowheads="1"/>
            </p:cNvSpPr>
            <p:nvPr/>
          </p:nvSpPr>
          <p:spPr bwMode="auto">
            <a:xfrm>
              <a:off x="3968067" y="2675692"/>
              <a:ext cx="978153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r>
                <a:rPr lang="en-US" sz="1600">
                  <a:solidFill>
                    <a:srgbClr val="000000"/>
                  </a:solidFill>
                  <a:latin typeface="Times New Roman" pitchFamily="18" charset="0"/>
                </a:rPr>
                <a:t>Iron yoke</a:t>
              </a:r>
            </a:p>
          </p:txBody>
        </p:sp>
        <p:cxnSp>
          <p:nvCxnSpPr>
            <p:cNvPr id="19524" name="Straight Arrow Connector 4102"/>
            <p:cNvCxnSpPr>
              <a:cxnSpLocks noChangeShapeType="1"/>
            </p:cNvCxnSpPr>
            <p:nvPr/>
          </p:nvCxnSpPr>
          <p:spPr bwMode="auto">
            <a:xfrm>
              <a:off x="4593812" y="3012810"/>
              <a:ext cx="484542" cy="397877"/>
            </a:xfrm>
            <a:prstGeom prst="straightConnector1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9525" name="TextBox 42"/>
            <p:cNvSpPr txBox="1">
              <a:spLocks noChangeArrowheads="1"/>
            </p:cNvSpPr>
            <p:nvPr/>
          </p:nvSpPr>
          <p:spPr bwMode="auto">
            <a:xfrm>
              <a:off x="8261165" y="3598276"/>
              <a:ext cx="654346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r>
                <a:rPr lang="en-US" sz="1600">
                  <a:solidFill>
                    <a:srgbClr val="000000"/>
                  </a:solidFill>
                  <a:latin typeface="Times New Roman" pitchFamily="18" charset="0"/>
                </a:rPr>
                <a:t>Al </a:t>
              </a:r>
            </a:p>
            <a:p>
              <a:r>
                <a:rPr lang="en-US" sz="1600">
                  <a:solidFill>
                    <a:srgbClr val="000000"/>
                  </a:solidFill>
                  <a:latin typeface="Times New Roman" pitchFamily="18" charset="0"/>
                </a:rPr>
                <a:t>collar</a:t>
              </a:r>
            </a:p>
          </p:txBody>
        </p:sp>
        <p:cxnSp>
          <p:nvCxnSpPr>
            <p:cNvPr id="19526" name="Straight Arrow Connector 4108"/>
            <p:cNvCxnSpPr>
              <a:cxnSpLocks noChangeShapeType="1"/>
              <a:stCxn id="19525" idx="1"/>
            </p:cNvCxnSpPr>
            <p:nvPr/>
          </p:nvCxnSpPr>
          <p:spPr bwMode="auto">
            <a:xfrm flipH="1">
              <a:off x="7075953" y="3890664"/>
              <a:ext cx="1185212" cy="292387"/>
            </a:xfrm>
            <a:prstGeom prst="straightConnector1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49250"/>
            <a:ext cx="4873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3206750" y="349250"/>
            <a:ext cx="2736850" cy="50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lnSpc>
                <a:spcPct val="84000"/>
              </a:lnSpc>
              <a:buClr>
                <a:srgbClr val="000000"/>
              </a:buClr>
              <a:buSzPct val="100000"/>
              <a:buFont typeface="Arial" pitchFamily="34" charset="0"/>
              <a:buNone/>
            </a:pPr>
            <a:r>
              <a:rPr lang="en-GB" sz="3200">
                <a:solidFill>
                  <a:srgbClr val="FF0000"/>
                </a:solidFill>
                <a:latin typeface="Bitstream Vera Serif"/>
              </a:rPr>
              <a:t>HQ02 Results</a:t>
            </a:r>
          </a:p>
        </p:txBody>
      </p:sp>
      <p:sp>
        <p:nvSpPr>
          <p:cNvPr id="20484" name="Line 4"/>
          <p:cNvSpPr>
            <a:spLocks noChangeShapeType="1"/>
          </p:cNvSpPr>
          <p:nvPr/>
        </p:nvSpPr>
        <p:spPr bwMode="auto">
          <a:xfrm>
            <a:off x="1250950" y="990600"/>
            <a:ext cx="6216650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20485" name="Picture 10" descr="2011-10-04_logoHiLumi561px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304800"/>
            <a:ext cx="142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/>
        </p:nvSpPr>
        <p:spPr bwMode="auto">
          <a:xfrm>
            <a:off x="3257550" y="1439863"/>
            <a:ext cx="2738438" cy="164623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 eaLnBrk="0" hangingPunct="0">
              <a:spcAft>
                <a:spcPts val="300"/>
              </a:spcAft>
              <a:defRPr/>
            </a:pPr>
            <a:r>
              <a:rPr lang="en-US" sz="1600" b="1" u="sng" dirty="0">
                <a:solidFill>
                  <a:srgbClr val="000000"/>
                </a:solidFill>
                <a:latin typeface="Arial"/>
              </a:rPr>
              <a:t>Accelerator Quality</a:t>
            </a:r>
          </a:p>
          <a:p>
            <a:pPr eaLnBrk="0" hangingPunct="0">
              <a:spcAft>
                <a:spcPts val="300"/>
              </a:spcAft>
              <a:defRPr/>
            </a:pPr>
            <a:endParaRPr lang="en-US" sz="1600" dirty="0">
              <a:solidFill>
                <a:srgbClr val="000000"/>
              </a:solidFill>
              <a:latin typeface="Arial"/>
            </a:endParaRPr>
          </a:p>
          <a:p>
            <a:pPr marL="285750" indent="-285750" eaLnBrk="0" hangingPunct="0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rgbClr val="000000"/>
                </a:solidFill>
                <a:latin typeface="Arial"/>
              </a:rPr>
              <a:t>Order of magnitude reduction of dynamic effects (ramp rate, field quality) with cable core </a:t>
            </a:r>
          </a:p>
        </p:txBody>
      </p:sp>
      <p:sp>
        <p:nvSpPr>
          <p:cNvPr id="16" name="TextBox 15"/>
          <p:cNvSpPr txBox="1"/>
          <p:nvPr/>
        </p:nvSpPr>
        <p:spPr bwMode="auto">
          <a:xfrm>
            <a:off x="109538" y="1439863"/>
            <a:ext cx="3143250" cy="168433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 eaLnBrk="0" hangingPunct="0">
              <a:spcAft>
                <a:spcPts val="300"/>
              </a:spcAft>
              <a:defRPr/>
            </a:pPr>
            <a:r>
              <a:rPr lang="en-US" sz="1600" b="1" u="sng" dirty="0">
                <a:solidFill>
                  <a:srgbClr val="000000"/>
                </a:solidFill>
                <a:latin typeface="Arial"/>
              </a:rPr>
              <a:t>Quench performance</a:t>
            </a:r>
          </a:p>
          <a:p>
            <a:pPr eaLnBrk="0" hangingPunct="0">
              <a:spcAft>
                <a:spcPts val="300"/>
              </a:spcAft>
              <a:defRPr/>
            </a:pPr>
            <a:endParaRPr lang="en-US" sz="1600" dirty="0">
              <a:solidFill>
                <a:srgbClr val="000000"/>
              </a:solidFill>
              <a:latin typeface="Arial"/>
            </a:endParaRPr>
          </a:p>
          <a:p>
            <a:pPr marL="285750" indent="-285750" eaLnBrk="0" hangingPunct="0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rgbClr val="000000"/>
                </a:solidFill>
                <a:latin typeface="Arial"/>
              </a:rPr>
              <a:t>HQ02a: operational gradient (80% SSL) with no training</a:t>
            </a:r>
          </a:p>
          <a:p>
            <a:pPr marL="285750" indent="-285750" eaLnBrk="0" hangingPunct="0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rgbClr val="000000"/>
                </a:solidFill>
                <a:latin typeface="Arial"/>
              </a:rPr>
              <a:t>HQ02b: fast training to 95% level with 200 MPa pre-load</a:t>
            </a:r>
          </a:p>
        </p:txBody>
      </p:sp>
      <p:sp>
        <p:nvSpPr>
          <p:cNvPr id="17" name="TextBox 16"/>
          <p:cNvSpPr txBox="1"/>
          <p:nvPr/>
        </p:nvSpPr>
        <p:spPr bwMode="auto">
          <a:xfrm>
            <a:off x="6078538" y="1439863"/>
            <a:ext cx="2925762" cy="168433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 eaLnBrk="0" hangingPunct="0">
              <a:spcAft>
                <a:spcPts val="300"/>
              </a:spcAft>
              <a:defRPr/>
            </a:pPr>
            <a:r>
              <a:rPr lang="en-US" sz="1600" b="1" u="sng" dirty="0">
                <a:solidFill>
                  <a:srgbClr val="000000"/>
                </a:solidFill>
                <a:latin typeface="Arial"/>
              </a:rPr>
              <a:t>Quench protection</a:t>
            </a:r>
          </a:p>
          <a:p>
            <a:pPr eaLnBrk="0" hangingPunct="0">
              <a:spcAft>
                <a:spcPts val="300"/>
              </a:spcAft>
              <a:defRPr/>
            </a:pPr>
            <a:endParaRPr lang="en-US" sz="1600" dirty="0">
              <a:solidFill>
                <a:srgbClr val="000000"/>
              </a:solidFill>
              <a:latin typeface="Arial"/>
            </a:endParaRPr>
          </a:p>
          <a:p>
            <a:pPr marL="285750" indent="-285750" eaLnBrk="0" hangingPunct="0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rgbClr val="000000"/>
                </a:solidFill>
                <a:latin typeface="Arial"/>
              </a:rPr>
              <a:t>380K quench temperature without degradation </a:t>
            </a:r>
          </a:p>
          <a:p>
            <a:pPr marL="285750" indent="-285750" eaLnBrk="0" hangingPunct="0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rgbClr val="000000"/>
                </a:solidFill>
                <a:latin typeface="Arial"/>
              </a:rPr>
              <a:t>Successful first test of the CLIQ system in Nb</a:t>
            </a:r>
            <a:r>
              <a:rPr lang="en-US" sz="1600" baseline="-25000" dirty="0">
                <a:solidFill>
                  <a:srgbClr val="000000"/>
                </a:solidFill>
                <a:latin typeface="Arial"/>
              </a:rPr>
              <a:t>3</a:t>
            </a:r>
            <a:r>
              <a:rPr lang="en-US" sz="1600" dirty="0">
                <a:solidFill>
                  <a:srgbClr val="000000"/>
                </a:solidFill>
                <a:latin typeface="Arial"/>
              </a:rPr>
              <a:t>Sn</a:t>
            </a:r>
          </a:p>
        </p:txBody>
      </p:sp>
      <p:pic>
        <p:nvPicPr>
          <p:cNvPr id="20489" name="Picture 1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25" y="3276600"/>
            <a:ext cx="2909888" cy="2566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90" name="Picture 1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3738" y="3276600"/>
            <a:ext cx="2786062" cy="2566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91" name="Picture 1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0" y="3276600"/>
            <a:ext cx="2800350" cy="2566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492" name="TextBox 13"/>
          <p:cNvSpPr txBox="1">
            <a:spLocks noChangeArrowheads="1"/>
          </p:cNvSpPr>
          <p:nvPr/>
        </p:nvSpPr>
        <p:spPr bwMode="auto">
          <a:xfrm>
            <a:off x="7318375" y="3362325"/>
            <a:ext cx="522288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sz="1100" b="1">
                <a:solidFill>
                  <a:srgbClr val="BFBFBF"/>
                </a:solidFill>
                <a:latin typeface="Times New Roman" pitchFamily="18" charset="0"/>
              </a:rPr>
              <a:t>250K</a:t>
            </a:r>
          </a:p>
        </p:txBody>
      </p:sp>
      <p:sp>
        <p:nvSpPr>
          <p:cNvPr id="20493" name="TextBox 17"/>
          <p:cNvSpPr txBox="1">
            <a:spLocks noChangeArrowheads="1"/>
          </p:cNvSpPr>
          <p:nvPr/>
        </p:nvSpPr>
        <p:spPr bwMode="auto">
          <a:xfrm>
            <a:off x="7813675" y="4200525"/>
            <a:ext cx="522288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sz="1100" b="1">
                <a:solidFill>
                  <a:srgbClr val="007600"/>
                </a:solidFill>
                <a:latin typeface="Times New Roman" pitchFamily="18" charset="0"/>
              </a:rPr>
              <a:t>320K</a:t>
            </a:r>
          </a:p>
        </p:txBody>
      </p:sp>
      <p:sp>
        <p:nvSpPr>
          <p:cNvPr id="20494" name="TextBox 17"/>
          <p:cNvSpPr txBox="1">
            <a:spLocks noChangeArrowheads="1"/>
          </p:cNvSpPr>
          <p:nvPr/>
        </p:nvSpPr>
        <p:spPr bwMode="auto">
          <a:xfrm>
            <a:off x="8347075" y="4838700"/>
            <a:ext cx="523875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1100" b="1">
                <a:solidFill>
                  <a:srgbClr val="7030A0"/>
                </a:solidFill>
              </a:rPr>
              <a:t>380K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49250"/>
            <a:ext cx="4873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3379848" y="349250"/>
            <a:ext cx="2258952" cy="505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lnSpc>
                <a:spcPct val="84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GB" sz="3200" dirty="0" smtClean="0">
                <a:solidFill>
                  <a:srgbClr val="FF0000"/>
                </a:solidFill>
                <a:latin typeface="Bitstream Vera Serif"/>
              </a:rPr>
              <a:t>HQ02 RRR</a:t>
            </a:r>
            <a:endParaRPr lang="en-GB" sz="3200" dirty="0">
              <a:solidFill>
                <a:srgbClr val="FF0000"/>
              </a:solidFill>
              <a:latin typeface="Bitstream Vera Serif"/>
            </a:endParaRP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1250950" y="990600"/>
            <a:ext cx="6216650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pPr eaLnBrk="0" hangingPunct="0"/>
            <a:endParaRPr lang="en-US" sz="2400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4101" name="Picture 10" descr="2011-10-04_logoHiLumi561px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304800"/>
            <a:ext cx="142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24681" y="5770966"/>
            <a:ext cx="8290719" cy="592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hangingPunct="0">
              <a:spcAft>
                <a:spcPts val="300"/>
              </a:spcAft>
            </a:pP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Note: Coil #15 extracted strands showed RRR as low as 50</a:t>
            </a:r>
          </a:p>
          <a:p>
            <a:pPr eaLnBrk="0" hangingPunct="0">
              <a:spcAft>
                <a:spcPts val="300"/>
              </a:spcAft>
            </a:pPr>
            <a:endParaRPr lang="en-US" sz="600" dirty="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4294967295"/>
          </p:nvPr>
        </p:nvSpPr>
        <p:spPr>
          <a:xfrm>
            <a:off x="454661" y="1221606"/>
            <a:ext cx="8229600" cy="449339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14" y="990600"/>
            <a:ext cx="9131186" cy="46938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105150" y="2095130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Coil #15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210425" y="2095130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Coil #16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225550" y="1143000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Coil #20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314126" y="1143000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Coil #17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045368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Agenda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Nov. 5,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Giorgio Ambrosio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960DFE-AE68-4093-83D3-29F636C156BA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228600" y="685800"/>
          <a:ext cx="8686800" cy="5310315"/>
        </p:xfrm>
        <a:graphic>
          <a:graphicData uri="http://schemas.openxmlformats.org/drawingml/2006/table">
            <a:tbl>
              <a:tblPr/>
              <a:tblGrid>
                <a:gridCol w="1143000"/>
                <a:gridCol w="1286642"/>
                <a:gridCol w="4476530"/>
                <a:gridCol w="1780628"/>
              </a:tblGrid>
              <a:tr h="42358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Start Time</a:t>
                      </a:r>
                    </a:p>
                  </a:txBody>
                  <a:tcPr marL="5870" marR="5870" marT="58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Duration</a:t>
                      </a:r>
                    </a:p>
                  </a:txBody>
                  <a:tcPr marL="5870" marR="5870" marT="58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70" marR="5870" marT="58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Speaker(s)</a:t>
                      </a:r>
                    </a:p>
                  </a:txBody>
                  <a:tcPr marL="5870" marR="5870" marT="58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970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9:00</a:t>
                      </a:r>
                    </a:p>
                  </a:txBody>
                  <a:tcPr marL="5870" marR="5870" marT="58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0:20</a:t>
                      </a:r>
                    </a:p>
                  </a:txBody>
                  <a:tcPr marL="5870" marR="5870" marT="58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Welcome and review charge</a:t>
                      </a:r>
                    </a:p>
                  </a:txBody>
                  <a:tcPr marL="5870" marR="5870" marT="58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Lucio/Apollinari</a:t>
                      </a:r>
                    </a:p>
                  </a:txBody>
                  <a:tcPr marL="5870" marR="5870" marT="58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970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9:20</a:t>
                      </a:r>
                    </a:p>
                  </a:txBody>
                  <a:tcPr marL="5870" marR="5870" marT="58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0:30</a:t>
                      </a:r>
                    </a:p>
                  </a:txBody>
                  <a:tcPr marL="5870" marR="5870" marT="58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MQXF goals and plans</a:t>
                      </a:r>
                    </a:p>
                  </a:txBody>
                  <a:tcPr marL="5870" marR="5870" marT="58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Giorgio</a:t>
                      </a:r>
                    </a:p>
                  </a:txBody>
                  <a:tcPr marL="5870" marR="5870" marT="58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970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9:50</a:t>
                      </a:r>
                    </a:p>
                  </a:txBody>
                  <a:tcPr marL="5870" marR="5870" marT="58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0:30</a:t>
                      </a:r>
                    </a:p>
                  </a:txBody>
                  <a:tcPr marL="5870" marR="5870" marT="58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MQXF Design and Conductor Requirements</a:t>
                      </a:r>
                    </a:p>
                  </a:txBody>
                  <a:tcPr marL="5870" marR="5870" marT="58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Paolo</a:t>
                      </a:r>
                    </a:p>
                  </a:txBody>
                  <a:tcPr marL="5870" marR="5870" marT="58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970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10:20</a:t>
                      </a:r>
                    </a:p>
                  </a:txBody>
                  <a:tcPr marL="5870" marR="5870" marT="58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0:30</a:t>
                      </a:r>
                    </a:p>
                  </a:txBody>
                  <a:tcPr marL="5870" marR="5870" marT="58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Mechanical stability and QXF coil winding</a:t>
                      </a:r>
                    </a:p>
                  </a:txBody>
                  <a:tcPr marL="5870" marR="5870" marT="58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Paolo/Giorgio</a:t>
                      </a:r>
                    </a:p>
                  </a:txBody>
                  <a:tcPr marL="5870" marR="5870" marT="58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970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10:50</a:t>
                      </a:r>
                    </a:p>
                  </a:txBody>
                  <a:tcPr marL="5870" marR="5870" marT="58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0:20</a:t>
                      </a:r>
                    </a:p>
                  </a:txBody>
                  <a:tcPr marL="5870" marR="5870" marT="58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Coffee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break</a:t>
                      </a:r>
                    </a:p>
                  </a:txBody>
                  <a:tcPr marL="5870" marR="5870" marT="58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70" marR="5870" marT="58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</a:tr>
              <a:tr h="3090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11:10</a:t>
                      </a:r>
                    </a:p>
                  </a:txBody>
                  <a:tcPr marL="5870" marR="5870" marT="58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0:45</a:t>
                      </a:r>
                    </a:p>
                  </a:txBody>
                  <a:tcPr marL="5870" marR="5870" marT="58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Conductor Technical Specifications</a:t>
                      </a:r>
                    </a:p>
                  </a:txBody>
                  <a:tcPr marL="5870" marR="5870" marT="58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Amalia/Arup</a:t>
                      </a:r>
                    </a:p>
                  </a:txBody>
                  <a:tcPr marL="5870" marR="5870" marT="58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743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11:55</a:t>
                      </a:r>
                    </a:p>
                  </a:txBody>
                  <a:tcPr marL="5870" marR="5870" marT="58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0:25</a:t>
                      </a:r>
                    </a:p>
                  </a:txBody>
                  <a:tcPr marL="5870" marR="5870" marT="58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MQXF RRP-Strand for Q1/Q3</a:t>
                      </a:r>
                    </a:p>
                  </a:txBody>
                  <a:tcPr marL="5870" marR="5870" marT="58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Arup</a:t>
                      </a:r>
                    </a:p>
                  </a:txBody>
                  <a:tcPr marL="5870" marR="5870" marT="58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970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12:20</a:t>
                      </a:r>
                    </a:p>
                  </a:txBody>
                  <a:tcPr marL="5870" marR="5870" marT="58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0:25</a:t>
                      </a:r>
                    </a:p>
                  </a:txBody>
                  <a:tcPr marL="5870" marR="5870" marT="58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MQXF RRP-Strand for Q2</a:t>
                      </a:r>
                    </a:p>
                  </a:txBody>
                  <a:tcPr marL="5870" marR="5870" marT="58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Bernardo</a:t>
                      </a:r>
                    </a:p>
                  </a:txBody>
                  <a:tcPr marL="5870" marR="5870" marT="58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970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12:45</a:t>
                      </a:r>
                    </a:p>
                  </a:txBody>
                  <a:tcPr marL="5870" marR="5870" marT="58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1:30</a:t>
                      </a:r>
                    </a:p>
                  </a:txBody>
                  <a:tcPr marL="5870" marR="5870" marT="58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70" marR="5870" marT="58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70" marR="5870" marT="58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24970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14:15</a:t>
                      </a:r>
                    </a:p>
                  </a:txBody>
                  <a:tcPr marL="5870" marR="5870" marT="58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0:30</a:t>
                      </a:r>
                    </a:p>
                  </a:txBody>
                  <a:tcPr marL="5870" marR="5870" marT="58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MQXF Cable for Q1/Q3</a:t>
                      </a:r>
                    </a:p>
                  </a:txBody>
                  <a:tcPr marL="5870" marR="5870" marT="58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Dan</a:t>
                      </a:r>
                    </a:p>
                  </a:txBody>
                  <a:tcPr marL="5870" marR="5870" marT="58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970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14:45</a:t>
                      </a:r>
                    </a:p>
                  </a:txBody>
                  <a:tcPr marL="5870" marR="5870" marT="58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0:30</a:t>
                      </a:r>
                    </a:p>
                  </a:txBody>
                  <a:tcPr marL="5870" marR="5870" marT="58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MQXF Cable for Q2</a:t>
                      </a:r>
                    </a:p>
                  </a:txBody>
                  <a:tcPr marL="5870" marR="5870" marT="58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Luc</a:t>
                      </a:r>
                    </a:p>
                  </a:txBody>
                  <a:tcPr marL="5870" marR="5870" marT="58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970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15:15</a:t>
                      </a:r>
                    </a:p>
                  </a:txBody>
                  <a:tcPr marL="5870" marR="5870" marT="58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0:25</a:t>
                      </a:r>
                    </a:p>
                  </a:txBody>
                  <a:tcPr marL="5870" marR="5870" marT="58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PIT Strand &amp; Cable for Q2</a:t>
                      </a:r>
                    </a:p>
                  </a:txBody>
                  <a:tcPr marL="5870" marR="5870" marT="58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Amalia</a:t>
                      </a:r>
                    </a:p>
                  </a:txBody>
                  <a:tcPr marL="5870" marR="5870" marT="58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970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15:40</a:t>
                      </a:r>
                    </a:p>
                  </a:txBody>
                  <a:tcPr marL="5870" marR="5870" marT="58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0:30</a:t>
                      </a:r>
                    </a:p>
                  </a:txBody>
                  <a:tcPr marL="5870" marR="5870" marT="58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Lessons Learnt from CERN experience</a:t>
                      </a:r>
                    </a:p>
                  </a:txBody>
                  <a:tcPr marL="5870" marR="5870" marT="58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Luc</a:t>
                      </a:r>
                    </a:p>
                  </a:txBody>
                  <a:tcPr marL="5870" marR="5870" marT="58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970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16:10</a:t>
                      </a:r>
                    </a:p>
                  </a:txBody>
                  <a:tcPr marL="5870" marR="5870" marT="58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0:20</a:t>
                      </a:r>
                    </a:p>
                  </a:txBody>
                  <a:tcPr marL="5870" marR="5870" marT="58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Coffee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break</a:t>
                      </a:r>
                    </a:p>
                  </a:txBody>
                  <a:tcPr marL="5870" marR="5870" marT="58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70" marR="5870" marT="58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</a:tr>
              <a:tr h="27986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16:30</a:t>
                      </a:r>
                    </a:p>
                  </a:txBody>
                  <a:tcPr marL="5870" marR="5870" marT="58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0:30</a:t>
                      </a:r>
                    </a:p>
                  </a:txBody>
                  <a:tcPr marL="5870" marR="5870" marT="58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Lessons Learnt from LARP experience</a:t>
                      </a:r>
                    </a:p>
                  </a:txBody>
                  <a:tcPr marL="5870" marR="5870" marT="58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Arup/Dan</a:t>
                      </a:r>
                    </a:p>
                  </a:txBody>
                  <a:tcPr marL="5870" marR="5870" marT="58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47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17:00</a:t>
                      </a:r>
                    </a:p>
                  </a:txBody>
                  <a:tcPr marL="5870" marR="5870" marT="58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0:25</a:t>
                      </a:r>
                    </a:p>
                  </a:txBody>
                  <a:tcPr marL="5870" marR="5870" marT="58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US-HiLumi Conductor Procurement</a:t>
                      </a:r>
                    </a:p>
                  </a:txBody>
                  <a:tcPr marL="5870" marR="5870" marT="58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Arup</a:t>
                      </a:r>
                    </a:p>
                  </a:txBody>
                  <a:tcPr marL="5870" marR="5870" marT="58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970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17:25</a:t>
                      </a:r>
                    </a:p>
                  </a:txBody>
                  <a:tcPr marL="5870" marR="5870" marT="58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0:25</a:t>
                      </a:r>
                    </a:p>
                  </a:txBody>
                  <a:tcPr marL="5870" marR="5870" marT="58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HiLumi Conductor Procurement</a:t>
                      </a:r>
                    </a:p>
                  </a:txBody>
                  <a:tcPr marL="5870" marR="5870" marT="58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Amalia</a:t>
                      </a:r>
                    </a:p>
                  </a:txBody>
                  <a:tcPr marL="5870" marR="5870" marT="58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970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17:50</a:t>
                      </a:r>
                    </a:p>
                  </a:txBody>
                  <a:tcPr marL="5870" marR="5870" marT="58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1:00</a:t>
                      </a:r>
                    </a:p>
                  </a:txBody>
                  <a:tcPr marL="5870" marR="5870" marT="58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Closed Session</a:t>
                      </a:r>
                    </a:p>
                  </a:txBody>
                  <a:tcPr marL="5870" marR="5870" marT="58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70" marR="5870" marT="58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970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18:50</a:t>
                      </a:r>
                    </a:p>
                  </a:txBody>
                  <a:tcPr marL="5870" marR="5870" marT="58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70" marR="5870" marT="58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70" marR="5870" marT="58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70" marR="5870" marT="58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Agenda II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Nov. 5,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Giorgio Ambrosio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13A0BF-FF49-47BB-AD5C-A9C96C5FB6AF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304800" y="1447800"/>
          <a:ext cx="8534400" cy="3852862"/>
        </p:xfrm>
        <a:graphic>
          <a:graphicData uri="http://schemas.openxmlformats.org/drawingml/2006/table">
            <a:tbl>
              <a:tblPr/>
              <a:tblGrid>
                <a:gridCol w="1219200"/>
                <a:gridCol w="1136230"/>
                <a:gridCol w="4339799"/>
                <a:gridCol w="1839171"/>
              </a:tblGrid>
              <a:tr h="5927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Start Time</a:t>
                      </a:r>
                    </a:p>
                  </a:txBody>
                  <a:tcPr marL="7620" marR="7620" marT="7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Duration</a:t>
                      </a:r>
                    </a:p>
                  </a:txBody>
                  <a:tcPr marL="7620" marR="7620" marT="7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Speaker(s)</a:t>
                      </a:r>
                    </a:p>
                  </a:txBody>
                  <a:tcPr marL="7620" marR="7620" marT="7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63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9:00</a:t>
                      </a:r>
                    </a:p>
                  </a:txBody>
                  <a:tcPr marL="7620" marR="7620" marT="7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0:20</a:t>
                      </a:r>
                    </a:p>
                  </a:txBody>
                  <a:tcPr marL="7620" marR="7620" marT="7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QA/QC plans for Q2 Strand </a:t>
                      </a:r>
                    </a:p>
                  </a:txBody>
                  <a:tcPr marL="7620" marR="7620" marT="7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Bernardo</a:t>
                      </a:r>
                    </a:p>
                  </a:txBody>
                  <a:tcPr marL="7620" marR="7620" marT="7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63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9:20</a:t>
                      </a:r>
                    </a:p>
                  </a:txBody>
                  <a:tcPr marL="7620" marR="7620" marT="7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0:20</a:t>
                      </a:r>
                    </a:p>
                  </a:txBody>
                  <a:tcPr marL="7620" marR="7620" marT="7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QA/QC plans for Q2 Cable</a:t>
                      </a:r>
                    </a:p>
                  </a:txBody>
                  <a:tcPr marL="7620" marR="7620" marT="7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Christian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63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9:40</a:t>
                      </a:r>
                    </a:p>
                  </a:txBody>
                  <a:tcPr marL="7620" marR="7620" marT="7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0:40</a:t>
                      </a:r>
                    </a:p>
                  </a:txBody>
                  <a:tcPr marL="7620" marR="7620" marT="7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QA/QC plans for Q1/Q3 Conductor</a:t>
                      </a:r>
                    </a:p>
                  </a:txBody>
                  <a:tcPr marL="7620" marR="7620" marT="7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Ian</a:t>
                      </a:r>
                    </a:p>
                  </a:txBody>
                  <a:tcPr marL="7620" marR="7620" marT="7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63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10:20</a:t>
                      </a:r>
                    </a:p>
                  </a:txBody>
                  <a:tcPr marL="7620" marR="7620" marT="7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0:15</a:t>
                      </a:r>
                    </a:p>
                  </a:txBody>
                  <a:tcPr marL="7620" marR="7620" marT="7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Coffee 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break</a:t>
                      </a:r>
                    </a:p>
                  </a:txBody>
                  <a:tcPr marL="7620" marR="7620" marT="7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63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10:35</a:t>
                      </a:r>
                    </a:p>
                  </a:txBody>
                  <a:tcPr marL="7620" marR="7620" marT="7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0:20</a:t>
                      </a:r>
                    </a:p>
                  </a:txBody>
                  <a:tcPr marL="7620" marR="7620" marT="7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Summary</a:t>
                      </a:r>
                    </a:p>
                  </a:txBody>
                  <a:tcPr marL="7620" marR="7620" marT="7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Paolo/Giorgio</a:t>
                      </a:r>
                    </a:p>
                  </a:txBody>
                  <a:tcPr marL="7620" marR="7620" marT="7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63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10:55</a:t>
                      </a:r>
                    </a:p>
                  </a:txBody>
                  <a:tcPr marL="7620" marR="7620" marT="7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0:45</a:t>
                      </a:r>
                    </a:p>
                  </a:txBody>
                  <a:tcPr marL="7620" marR="7620" marT="7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Questions from Committee</a:t>
                      </a:r>
                    </a:p>
                  </a:txBody>
                  <a:tcPr marL="7620" marR="7620" marT="7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63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11:40</a:t>
                      </a:r>
                    </a:p>
                  </a:txBody>
                  <a:tcPr marL="7620" marR="7620" marT="7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1:00</a:t>
                      </a:r>
                    </a:p>
                  </a:txBody>
                  <a:tcPr marL="7620" marR="7620" marT="7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Closed session</a:t>
                      </a:r>
                    </a:p>
                  </a:txBody>
                  <a:tcPr marL="7620" marR="7620" marT="7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63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12:40</a:t>
                      </a:r>
                    </a:p>
                  </a:txBody>
                  <a:tcPr marL="7620" marR="7620" marT="7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1:30</a:t>
                      </a:r>
                    </a:p>
                  </a:txBody>
                  <a:tcPr marL="7620" marR="7620" marT="7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20" marR="7620" marT="7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20" marR="7620" marT="7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2963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14:10</a:t>
                      </a:r>
                    </a:p>
                  </a:txBody>
                  <a:tcPr marL="7620" marR="7620" marT="7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3:00</a:t>
                      </a:r>
                    </a:p>
                  </a:txBody>
                  <a:tcPr marL="7620" marR="7620" marT="7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Closed session</a:t>
                      </a:r>
                    </a:p>
                  </a:txBody>
                  <a:tcPr marL="7620" marR="7620" marT="7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63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17:10</a:t>
                      </a:r>
                    </a:p>
                  </a:txBody>
                  <a:tcPr marL="7620" marR="7620" marT="7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1:00</a:t>
                      </a:r>
                    </a:p>
                  </a:txBody>
                  <a:tcPr marL="7620" marR="7620" marT="7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Close-out</a:t>
                      </a:r>
                    </a:p>
                  </a:txBody>
                  <a:tcPr marL="7620" marR="7620" marT="7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63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18:10</a:t>
                      </a:r>
                    </a:p>
                  </a:txBody>
                  <a:tcPr marL="7620" marR="7620" marT="7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ADJOURN</a:t>
                      </a:r>
                    </a:p>
                  </a:txBody>
                  <a:tcPr marL="7620" marR="7620" marT="7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Nomenclature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MQXF	production magnet for HiLumi</a:t>
            </a:r>
          </a:p>
          <a:p>
            <a:r>
              <a:rPr lang="en-US" smtClean="0"/>
              <a:t>MQXFS	short model </a:t>
            </a:r>
            <a:r>
              <a:rPr lang="en-US" i="1" smtClean="0"/>
              <a:t>(a.k.a. SQXF)</a:t>
            </a:r>
          </a:p>
          <a:p>
            <a:r>
              <a:rPr lang="en-US" smtClean="0"/>
              <a:t>MQXFL	long prototype </a:t>
            </a:r>
            <a:r>
              <a:rPr lang="en-US" i="1" smtClean="0"/>
              <a:t>(a.k.a. LQXF) </a:t>
            </a:r>
          </a:p>
          <a:p>
            <a:r>
              <a:rPr lang="en-US" smtClean="0"/>
              <a:t>TQ		90 mm short (1m) quadrupole</a:t>
            </a:r>
          </a:p>
          <a:p>
            <a:r>
              <a:rPr lang="en-US" smtClean="0"/>
              <a:t>LQ		90 mm long (3m) quadrupole</a:t>
            </a:r>
          </a:p>
          <a:p>
            <a:r>
              <a:rPr lang="en-US" smtClean="0"/>
              <a:t>HQ		120 mm short (1m) quadrupole</a:t>
            </a:r>
          </a:p>
          <a:p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Nov. 5,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Giorgio Ambrosio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A8488D-6CC7-4D14-9D9C-D3F4C7C86176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Back up Slides</a:t>
            </a:r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Nov. 5,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Giorgio Ambrosio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781473-9353-4038-9529-119D6F823AE3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Outline</a:t>
            </a:r>
            <a:endParaRPr lang="en-GB" altLang="en-US" smtClean="0"/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Scope</a:t>
            </a:r>
          </a:p>
          <a:p>
            <a:r>
              <a:rPr lang="en-US" smtClean="0"/>
              <a:t>MQXF Main Requirements &amp; Lengths</a:t>
            </a:r>
          </a:p>
          <a:p>
            <a:r>
              <a:rPr lang="en-US" smtClean="0"/>
              <a:t>MQXF Main Design Features</a:t>
            </a:r>
          </a:p>
          <a:p>
            <a:r>
              <a:rPr lang="en-US" smtClean="0"/>
              <a:t>Schedule</a:t>
            </a:r>
          </a:p>
          <a:p>
            <a:r>
              <a:rPr lang="en-US" smtClean="0"/>
              <a:t>Strand overview</a:t>
            </a:r>
          </a:p>
          <a:p>
            <a:r>
              <a:rPr lang="en-US" smtClean="0"/>
              <a:t>Cable overview</a:t>
            </a:r>
          </a:p>
          <a:p>
            <a:r>
              <a:rPr lang="en-US" smtClean="0"/>
              <a:t>Past Experience</a:t>
            </a:r>
          </a:p>
          <a:p>
            <a:r>
              <a:rPr lang="en-US" smtClean="0"/>
              <a:t>Agenda</a:t>
            </a:r>
          </a:p>
          <a:p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Nov. 5,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Giorgio Ambrosio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4E88BA-2F6C-4669-82DC-A8D1AD5D388C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49250"/>
            <a:ext cx="4873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1600200" y="349250"/>
            <a:ext cx="5491163" cy="50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lnSpc>
                <a:spcPct val="84000"/>
              </a:lnSpc>
              <a:buClr>
                <a:srgbClr val="000000"/>
              </a:buClr>
              <a:buSzPct val="100000"/>
              <a:buFont typeface="Arial" pitchFamily="34" charset="0"/>
              <a:buNone/>
            </a:pPr>
            <a:r>
              <a:rPr lang="en-GB" sz="3200">
                <a:solidFill>
                  <a:srgbClr val="FF0000"/>
                </a:solidFill>
                <a:latin typeface="Bitstream Vera Serif"/>
              </a:rPr>
              <a:t>HQ02b Quench Performance</a:t>
            </a:r>
          </a:p>
        </p:txBody>
      </p:sp>
      <p:sp>
        <p:nvSpPr>
          <p:cNvPr id="25604" name="Line 4"/>
          <p:cNvSpPr>
            <a:spLocks noChangeShapeType="1"/>
          </p:cNvSpPr>
          <p:nvPr/>
        </p:nvSpPr>
        <p:spPr bwMode="auto">
          <a:xfrm>
            <a:off x="1250950" y="990600"/>
            <a:ext cx="6216650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25605" name="Picture 10" descr="2011-10-04_logoHiLumi561px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304800"/>
            <a:ext cx="142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6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2" t="7640" r="1515" b="1865"/>
          <a:stretch>
            <a:fillRect/>
          </a:stretch>
        </p:blipFill>
        <p:spPr bwMode="auto">
          <a:xfrm>
            <a:off x="623888" y="1443038"/>
            <a:ext cx="7834312" cy="4881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607" name="TextBox 1"/>
          <p:cNvSpPr txBox="1">
            <a:spLocks noChangeArrowheads="1"/>
          </p:cNvSpPr>
          <p:nvPr/>
        </p:nvSpPr>
        <p:spPr bwMode="auto">
          <a:xfrm>
            <a:off x="495300" y="1154113"/>
            <a:ext cx="81915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b="1">
                <a:solidFill>
                  <a:srgbClr val="7030A0"/>
                </a:solidFill>
                <a:latin typeface="Times New Roman" pitchFamily="18" charset="0"/>
              </a:rPr>
              <a:t>Significant improvement of training rate above 15 kA, reaching 95% of 1.9K SSL</a:t>
            </a:r>
          </a:p>
        </p:txBody>
      </p:sp>
      <p:sp>
        <p:nvSpPr>
          <p:cNvPr id="25608" name="TextBox 2"/>
          <p:cNvSpPr txBox="1">
            <a:spLocks noChangeArrowheads="1"/>
          </p:cNvSpPr>
          <p:nvPr/>
        </p:nvSpPr>
        <p:spPr bwMode="auto">
          <a:xfrm>
            <a:off x="3048000" y="2425700"/>
            <a:ext cx="13192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sz="1400" b="1">
                <a:solidFill>
                  <a:srgbClr val="7030A0"/>
                </a:solidFill>
                <a:latin typeface="Times New Roman" pitchFamily="18" charset="0"/>
              </a:rPr>
              <a:t>~230 A/quench</a:t>
            </a:r>
          </a:p>
        </p:txBody>
      </p:sp>
      <p:sp>
        <p:nvSpPr>
          <p:cNvPr id="25609" name="TextBox 8"/>
          <p:cNvSpPr txBox="1">
            <a:spLocks noChangeArrowheads="1"/>
          </p:cNvSpPr>
          <p:nvPr/>
        </p:nvSpPr>
        <p:spPr bwMode="auto">
          <a:xfrm>
            <a:off x="3795713" y="3048000"/>
            <a:ext cx="12287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sz="1400" b="1">
                <a:solidFill>
                  <a:srgbClr val="009D00"/>
                </a:solidFill>
                <a:latin typeface="Times New Roman" pitchFamily="18" charset="0"/>
              </a:rPr>
              <a:t>~30 A/quench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575300" y="5927725"/>
            <a:ext cx="32766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i="1" kern="0" dirty="0">
                <a:solidFill>
                  <a:srgbClr val="003399"/>
                </a:solidFill>
                <a:latin typeface="Times New Roman" pitchFamily="18" charset="0"/>
              </a:rPr>
              <a:t>H. Bajas, G. </a:t>
            </a:r>
            <a:r>
              <a:rPr lang="en-US" sz="1400" b="1" i="1" kern="0" dirty="0" err="1">
                <a:solidFill>
                  <a:srgbClr val="003399"/>
                </a:solidFill>
                <a:latin typeface="Times New Roman" pitchFamily="18" charset="0"/>
              </a:rPr>
              <a:t>Chlachidze</a:t>
            </a:r>
            <a:r>
              <a:rPr lang="en-US" sz="1400" b="1" i="1" kern="0" dirty="0">
                <a:solidFill>
                  <a:srgbClr val="003399"/>
                </a:solidFill>
                <a:latin typeface="Times New Roman" pitchFamily="18" charset="0"/>
              </a:rPr>
              <a:t>, M. </a:t>
            </a:r>
            <a:r>
              <a:rPr lang="en-US" sz="1400" b="1" i="1" kern="0" dirty="0" err="1">
                <a:solidFill>
                  <a:srgbClr val="003399"/>
                </a:solidFill>
                <a:latin typeface="Times New Roman" pitchFamily="18" charset="0"/>
              </a:rPr>
              <a:t>Martchevsky</a:t>
            </a:r>
            <a:r>
              <a:rPr lang="en-US" sz="1400" b="1" i="1" kern="0" dirty="0">
                <a:solidFill>
                  <a:srgbClr val="003399"/>
                </a:solidFill>
                <a:latin typeface="Times New Roman" pitchFamily="18" charset="0"/>
              </a:rPr>
              <a:t>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i="1" kern="0" dirty="0" err="1">
                <a:solidFill>
                  <a:srgbClr val="003399"/>
                </a:solidFill>
                <a:latin typeface="Times New Roman" pitchFamily="18" charset="0"/>
              </a:rPr>
              <a:t>F.Borgnolutti</a:t>
            </a:r>
            <a:r>
              <a:rPr lang="en-US" sz="1400" b="1" i="1" kern="0" dirty="0">
                <a:solidFill>
                  <a:srgbClr val="003399"/>
                </a:solidFill>
                <a:latin typeface="Times New Roman" pitchFamily="18" charset="0"/>
              </a:rPr>
              <a:t>, D. Cheng, H. Felice,  et al.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Scope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Nov. 5,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Giorgio Ambrosio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884FDE-1915-4F60-879B-6F24BB50BD1D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9222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MQXF: new quads for ATLAS and CMS IRs</a:t>
            </a:r>
          </a:p>
          <a:p>
            <a:pPr lvl="1"/>
            <a:r>
              <a:rPr lang="en-US" smtClean="0"/>
              <a:t>Critical component for the High Luminosity LHC</a:t>
            </a:r>
          </a:p>
        </p:txBody>
      </p:sp>
      <p:pic>
        <p:nvPicPr>
          <p:cNvPr id="9223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" y="2362200"/>
            <a:ext cx="9124950" cy="379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GB" altLang="en-US" smtClean="0"/>
              <a:t>MQXF Main Requirements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A069F1-810C-4F71-8E93-F340B2875D85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17415" name="Content Placeholder 8"/>
          <p:cNvSpPr>
            <a:spLocks noGrp="1"/>
          </p:cNvSpPr>
          <p:nvPr>
            <p:ph idx="1"/>
          </p:nvPr>
        </p:nvSpPr>
        <p:spPr>
          <a:xfrm>
            <a:off x="22225" y="1219200"/>
            <a:ext cx="8893175" cy="3200400"/>
          </a:xfrm>
        </p:spPr>
        <p:txBody>
          <a:bodyPr>
            <a:normAutofit fontScale="92500" lnSpcReduction="20000"/>
          </a:bodyPr>
          <a:lstStyle/>
          <a:p>
            <a:pPr>
              <a:buFont typeface="Arial" charset="0"/>
              <a:buChar char="•"/>
              <a:defRPr/>
            </a:pPr>
            <a:r>
              <a:rPr lang="en-GB" dirty="0" smtClean="0">
                <a:solidFill>
                  <a:srgbClr val="FF0000"/>
                </a:solidFill>
              </a:rPr>
              <a:t>140 T/m </a:t>
            </a:r>
            <a:r>
              <a:rPr lang="en-GB" dirty="0" smtClean="0"/>
              <a:t>in </a:t>
            </a:r>
            <a:r>
              <a:rPr lang="en-GB" dirty="0" smtClean="0">
                <a:solidFill>
                  <a:srgbClr val="FF0000"/>
                </a:solidFill>
              </a:rPr>
              <a:t>150 mm </a:t>
            </a:r>
            <a:r>
              <a:rPr lang="en-GB" dirty="0" smtClean="0"/>
              <a:t>coil aperture </a:t>
            </a:r>
          </a:p>
          <a:p>
            <a:pPr>
              <a:buFont typeface="Arial" charset="0"/>
              <a:buChar char="•"/>
              <a:defRPr/>
            </a:pPr>
            <a:r>
              <a:rPr lang="en-GB" dirty="0" smtClean="0"/>
              <a:t>Q1/Q3 length: </a:t>
            </a:r>
            <a:r>
              <a:rPr lang="en-GB" dirty="0" smtClean="0">
                <a:solidFill>
                  <a:srgbClr val="FF0000"/>
                </a:solidFill>
              </a:rPr>
              <a:t>8 m</a:t>
            </a:r>
          </a:p>
          <a:p>
            <a:pPr>
              <a:buFont typeface="Arial" charset="0"/>
              <a:buChar char="•"/>
              <a:defRPr/>
            </a:pPr>
            <a:r>
              <a:rPr lang="en-GB" dirty="0" smtClean="0"/>
              <a:t>Q2 length: </a:t>
            </a:r>
            <a:r>
              <a:rPr lang="en-GB" dirty="0" smtClean="0">
                <a:solidFill>
                  <a:srgbClr val="FF0000"/>
                </a:solidFill>
              </a:rPr>
              <a:t>6.8 m</a:t>
            </a:r>
          </a:p>
          <a:p>
            <a:pPr>
              <a:buFont typeface="Arial" charset="0"/>
              <a:buChar char="•"/>
              <a:defRPr/>
            </a:pPr>
            <a:r>
              <a:rPr lang="en-GB" dirty="0" smtClean="0"/>
              <a:t>Max outer diameter: </a:t>
            </a:r>
            <a:r>
              <a:rPr lang="en-GB" dirty="0" smtClean="0">
                <a:solidFill>
                  <a:srgbClr val="FF0000"/>
                </a:solidFill>
              </a:rPr>
              <a:t>630 mm</a:t>
            </a:r>
          </a:p>
          <a:p>
            <a:pPr>
              <a:buFont typeface="Arial" charset="0"/>
              <a:buChar char="•"/>
              <a:defRPr/>
            </a:pPr>
            <a:r>
              <a:rPr lang="en-GB" dirty="0" smtClean="0"/>
              <a:t> </a:t>
            </a:r>
            <a:r>
              <a:rPr lang="en-GB" dirty="0" smtClean="0">
                <a:solidFill>
                  <a:srgbClr val="FF0000"/>
                </a:solidFill>
              </a:rPr>
              <a:t>1.9 K </a:t>
            </a:r>
            <a:r>
              <a:rPr lang="en-GB" dirty="0" smtClean="0"/>
              <a:t>operating temperature </a:t>
            </a:r>
            <a:endParaRPr lang="en-GB" dirty="0"/>
          </a:p>
          <a:p>
            <a:pPr>
              <a:buFont typeface="Arial" charset="0"/>
              <a:buChar char="•"/>
              <a:defRPr/>
            </a:pPr>
            <a:r>
              <a:rPr lang="en-GB" dirty="0" smtClean="0"/>
              <a:t>Radiation strength: &gt; </a:t>
            </a:r>
            <a:r>
              <a:rPr lang="en-GB" dirty="0" smtClean="0">
                <a:solidFill>
                  <a:srgbClr val="FF0000"/>
                </a:solidFill>
              </a:rPr>
              <a:t>25 </a:t>
            </a:r>
            <a:r>
              <a:rPr lang="en-GB" dirty="0" err="1" smtClean="0">
                <a:solidFill>
                  <a:srgbClr val="FF0000"/>
                </a:solidFill>
              </a:rPr>
              <a:t>MGy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sz="2800" dirty="0" smtClean="0"/>
              <a:t>(no problem for conductor)</a:t>
            </a:r>
          </a:p>
          <a:p>
            <a:pPr>
              <a:buFont typeface="Arial" charset="0"/>
              <a:buChar char="•"/>
              <a:defRPr/>
            </a:pPr>
            <a:r>
              <a:rPr lang="en-GB" dirty="0" smtClean="0"/>
              <a:t>Field quality: see next presentation </a:t>
            </a:r>
          </a:p>
          <a:p>
            <a:pPr>
              <a:buFont typeface="Arial" charset="0"/>
              <a:buChar char="•"/>
              <a:defRPr/>
            </a:pPr>
            <a:endParaRPr lang="en-GB" dirty="0"/>
          </a:p>
          <a:p>
            <a:pPr>
              <a:buFont typeface="Arial" charset="0"/>
              <a:buChar char="•"/>
              <a:defRPr/>
            </a:pPr>
            <a:endParaRPr lang="en-GB" dirty="0" smtClean="0"/>
          </a:p>
        </p:txBody>
      </p:sp>
      <p:grpSp>
        <p:nvGrpSpPr>
          <p:cNvPr id="13317" name="Group 7"/>
          <p:cNvGrpSpPr>
            <a:grpSpLocks/>
          </p:cNvGrpSpPr>
          <p:nvPr/>
        </p:nvGrpSpPr>
        <p:grpSpPr bwMode="auto">
          <a:xfrm>
            <a:off x="76200" y="4419600"/>
            <a:ext cx="9002713" cy="2424113"/>
            <a:chOff x="216843" y="1623913"/>
            <a:chExt cx="9003357" cy="2424212"/>
          </a:xfrm>
        </p:grpSpPr>
        <p:pic>
          <p:nvPicPr>
            <p:cNvPr id="10248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6843" y="1623913"/>
              <a:ext cx="8748465" cy="2424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49" name="Picture 54" descr="United States icon">
              <a:hlinkClick r:id="rId3"/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35630" y="2579424"/>
              <a:ext cx="487680" cy="4876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50" name="Picture 54" descr="United States icon">
              <a:hlinkClick r:id="rId3"/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52905" y="2213664"/>
              <a:ext cx="487680" cy="4876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51" name="Picture 46" descr="Japan icon">
              <a:hlinkClick r:id="rId5"/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5109" y="1953390"/>
              <a:ext cx="487680" cy="4876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52" name="Picture 44" descr="Italy icon">
              <a:hlinkClick r:id="rId7"/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77224" y="2044092"/>
              <a:ext cx="487680" cy="4876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53" name="Picture 62" descr="Spain icon">
              <a:hlinkClick r:id="rId9"/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64904" y="2102619"/>
              <a:ext cx="487680" cy="4876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54" name="Picture 28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19190" y="2443980"/>
              <a:ext cx="433794" cy="433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55" name="Picture 28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44223" y="2321415"/>
              <a:ext cx="433794" cy="433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56" name="Picture 62" descr="Spain icon">
              <a:hlinkClick r:id="rId9"/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81816" y="2425092"/>
              <a:ext cx="487680" cy="4876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" name="Oval 17"/>
            <p:cNvSpPr/>
            <p:nvPr/>
          </p:nvSpPr>
          <p:spPr>
            <a:xfrm>
              <a:off x="8515300" y="3401986"/>
              <a:ext cx="704900" cy="4842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18000" rIns="36000" bIns="18000" anchor="ctr"/>
            <a:lstStyle/>
            <a:p>
              <a:pPr algn="ctr">
                <a:defRPr/>
              </a:pPr>
              <a:r>
                <a:rPr lang="fr-CH" sz="1000" b="1" dirty="0"/>
                <a:t>ATLAS</a:t>
              </a:r>
            </a:p>
            <a:p>
              <a:pPr algn="ctr">
                <a:defRPr/>
              </a:pPr>
              <a:r>
                <a:rPr lang="fr-CH" sz="1000" b="1" dirty="0"/>
                <a:t>CMS</a:t>
              </a:r>
              <a:endParaRPr lang="en-GB" sz="1000" b="1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Nov. 5, 2014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Giorgio Ambrosio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MQXF Lengths</a:t>
            </a:r>
            <a:endParaRPr lang="en-GB" altLang="en-US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E18F43-7F1B-48E8-A8F6-CCCD0A8101F8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304800" y="3946525"/>
          <a:ext cx="8458200" cy="185420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3456039"/>
                <a:gridCol w="1364226"/>
                <a:gridCol w="2182761"/>
                <a:gridCol w="1455174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GB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1800" dirty="0" smtClean="0"/>
                        <a:t>Short model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1800" dirty="0" smtClean="0"/>
                        <a:t>Q1/Q3 (half unit)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Q2</a:t>
                      </a:r>
                      <a:endParaRPr lang="en-GB" sz="18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2"/>
                          </a:solidFill>
                        </a:rPr>
                        <a:t>Magnetic length </a:t>
                      </a:r>
                      <a:r>
                        <a:rPr lang="en-US" sz="1800" baseline="0" dirty="0" smtClean="0">
                          <a:solidFill>
                            <a:schemeClr val="tx2"/>
                          </a:solidFill>
                        </a:rPr>
                        <a:t>[m]</a:t>
                      </a:r>
                      <a:endParaRPr lang="en-GB" sz="1800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2"/>
                          </a:solidFill>
                        </a:rPr>
                        <a:t>1.2</a:t>
                      </a:r>
                      <a:endParaRPr lang="en-GB" sz="1800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2"/>
                          </a:solidFill>
                        </a:rPr>
                        <a:t>4.0</a:t>
                      </a:r>
                      <a:endParaRPr lang="en-GB" sz="1800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2"/>
                          </a:solidFill>
                        </a:rPr>
                        <a:t>6.8</a:t>
                      </a:r>
                      <a:endParaRPr lang="en-GB" sz="1800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2"/>
                          </a:solidFill>
                        </a:rPr>
                        <a:t>“Good” field quality </a:t>
                      </a:r>
                      <a:r>
                        <a:rPr lang="en-US" sz="1800" baseline="0" dirty="0" smtClean="0">
                          <a:solidFill>
                            <a:schemeClr val="tx2"/>
                          </a:solidFill>
                        </a:rPr>
                        <a:t>[m]</a:t>
                      </a:r>
                      <a:endParaRPr lang="en-GB" sz="1800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2"/>
                          </a:solidFill>
                        </a:rPr>
                        <a:t>0.5</a:t>
                      </a:r>
                      <a:endParaRPr lang="en-GB" sz="1800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2"/>
                          </a:solidFill>
                        </a:rPr>
                        <a:t>3.3</a:t>
                      </a:r>
                      <a:endParaRPr lang="en-GB" sz="1800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2"/>
                          </a:solidFill>
                        </a:rPr>
                        <a:t>6.1</a:t>
                      </a:r>
                      <a:endParaRPr lang="en-GB" sz="1800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2"/>
                          </a:solidFill>
                        </a:rPr>
                        <a:t>Cable unit</a:t>
                      </a:r>
                      <a:r>
                        <a:rPr lang="en-US" sz="1800" baseline="0" dirty="0" smtClean="0">
                          <a:solidFill>
                            <a:schemeClr val="tx2"/>
                          </a:solidFill>
                        </a:rPr>
                        <a:t> length per coil [m]</a:t>
                      </a:r>
                      <a:endParaRPr lang="en-GB" sz="1800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2"/>
                          </a:solidFill>
                        </a:rPr>
                        <a:t>150</a:t>
                      </a:r>
                      <a:endParaRPr lang="en-GB" sz="1800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2"/>
                          </a:solidFill>
                        </a:rPr>
                        <a:t>450</a:t>
                      </a:r>
                      <a:endParaRPr lang="en-GB" sz="1800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2"/>
                          </a:solidFill>
                        </a:rPr>
                        <a:t>710</a:t>
                      </a:r>
                      <a:endParaRPr lang="en-GB" sz="1800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2"/>
                          </a:solidFill>
                        </a:rPr>
                        <a:t>Strand per coil [km]</a:t>
                      </a:r>
                      <a:endParaRPr lang="en-GB" sz="1800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2"/>
                          </a:solidFill>
                        </a:rPr>
                        <a:t>6.5</a:t>
                      </a:r>
                      <a:endParaRPr lang="en-GB" sz="1800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2"/>
                          </a:solidFill>
                        </a:rPr>
                        <a:t>18.9</a:t>
                      </a:r>
                      <a:endParaRPr lang="en-GB" sz="1800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2"/>
                          </a:solidFill>
                        </a:rPr>
                        <a:t>30</a:t>
                      </a:r>
                      <a:endParaRPr lang="en-GB" sz="1800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1129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47" t="36859" r="31090" b="18752"/>
          <a:stretch>
            <a:fillRect/>
          </a:stretch>
        </p:blipFill>
        <p:spPr bwMode="auto">
          <a:xfrm>
            <a:off x="5584825" y="1557338"/>
            <a:ext cx="3178175" cy="1719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98" name="Picture 4" descr="https://lhc-div-mms.web.cern.ch/lhc-div-mms/tests/MAG/docum/hilumi/Magnets/lay_ou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50" y="1557338"/>
            <a:ext cx="5556250" cy="1719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ounded Rectangle 2"/>
          <p:cNvSpPr/>
          <p:nvPr/>
        </p:nvSpPr>
        <p:spPr>
          <a:xfrm>
            <a:off x="5275263" y="3581400"/>
            <a:ext cx="3640137" cy="2438400"/>
          </a:xfrm>
          <a:prstGeom prst="round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Nov. 5, 2014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Giorgio Ambrosio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GB" altLang="en-US" smtClean="0"/>
              <a:t>MQXF Main Design Features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4B4EC55-6C31-4ED6-86CC-FFC26FFC6A5C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15364" name="Content Placeholder 8"/>
          <p:cNvSpPr>
            <a:spLocks noGrp="1"/>
          </p:cNvSpPr>
          <p:nvPr>
            <p:ph idx="1"/>
          </p:nvPr>
        </p:nvSpPr>
        <p:spPr>
          <a:xfrm>
            <a:off x="22225" y="1219200"/>
            <a:ext cx="5791200" cy="5029200"/>
          </a:xfrm>
        </p:spPr>
        <p:txBody>
          <a:bodyPr>
            <a:normAutofit fontScale="92500" lnSpcReduction="20000"/>
          </a:bodyPr>
          <a:lstStyle/>
          <a:p>
            <a:pPr marL="0" indent="0">
              <a:buFont typeface="Arial" pitchFamily="34" charset="0"/>
              <a:buNone/>
              <a:defRPr/>
            </a:pPr>
            <a:r>
              <a:rPr lang="en-GB" dirty="0" smtClean="0"/>
              <a:t>Same design for Q1/Q3 and Q2s:</a:t>
            </a:r>
          </a:p>
          <a:p>
            <a:pPr>
              <a:defRPr/>
            </a:pPr>
            <a:r>
              <a:rPr lang="en-GB" dirty="0" smtClean="0"/>
              <a:t>Two-layer coils 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GB" dirty="0"/>
              <a:t>W</a:t>
            </a:r>
            <a:r>
              <a:rPr lang="en-GB" dirty="0" smtClean="0"/>
              <a:t>ithout internal splice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GB" dirty="0" smtClean="0"/>
              <a:t>With one wedge per layer</a:t>
            </a:r>
          </a:p>
          <a:p>
            <a:pPr>
              <a:defRPr/>
            </a:pPr>
            <a:r>
              <a:rPr lang="en-GB" dirty="0" smtClean="0"/>
              <a:t>Al shell structure preloaded by bladders and keys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GB" dirty="0" smtClean="0"/>
              <a:t>Segmented Al shell</a:t>
            </a:r>
          </a:p>
          <a:p>
            <a:pPr>
              <a:defRPr/>
            </a:pPr>
            <a:r>
              <a:rPr lang="en-GB" dirty="0" smtClean="0"/>
              <a:t>Axial preload by tie-rods </a:t>
            </a:r>
          </a:p>
          <a:p>
            <a:pPr>
              <a:defRPr/>
            </a:pPr>
            <a:r>
              <a:rPr lang="en-GB" dirty="0" smtClean="0"/>
              <a:t>Quench protection by active heaters </a:t>
            </a:r>
          </a:p>
          <a:p>
            <a:pPr lvl="1">
              <a:defRPr/>
            </a:pPr>
            <a:r>
              <a:rPr lang="en-GB" dirty="0"/>
              <a:t>a</a:t>
            </a:r>
            <a:r>
              <a:rPr lang="en-GB" dirty="0" smtClean="0"/>
              <a:t>nd possibly CLIQ</a:t>
            </a:r>
          </a:p>
          <a:p>
            <a:pPr>
              <a:defRPr/>
            </a:pPr>
            <a:endParaRPr lang="en-GB" dirty="0" smtClean="0">
              <a:solidFill>
                <a:srgbClr val="FF0000"/>
              </a:solidFill>
            </a:endParaRPr>
          </a:p>
          <a:p>
            <a:pPr>
              <a:defRPr/>
            </a:pPr>
            <a:endParaRPr lang="en-GB" dirty="0" smtClean="0"/>
          </a:p>
          <a:p>
            <a:pPr>
              <a:defRPr/>
            </a:pPr>
            <a:endParaRPr lang="en-GB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Nov. 5, 2014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Giorgio Ambrosio</a:t>
            </a:r>
          </a:p>
        </p:txBody>
      </p:sp>
      <p:pic>
        <p:nvPicPr>
          <p:cNvPr id="12295" name="Picture 2" descr="D:\Work\QXF\Structure\CAD_Images\SQXF MAGNET WITH SUPPORT_update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89" t="3905" r="21832" b="10760"/>
          <a:stretch>
            <a:fillRect/>
          </a:stretch>
        </p:blipFill>
        <p:spPr bwMode="auto">
          <a:xfrm>
            <a:off x="5486400" y="4262438"/>
            <a:ext cx="3627438" cy="2595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6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1963" y="1274763"/>
            <a:ext cx="3144837" cy="3144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MQXF Schedule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Nov. 5,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Giorgio Ambrosio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06D16C-3BCB-4A23-B294-6DF420DEF0BC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pic>
        <p:nvPicPr>
          <p:cNvPr id="133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2" t="11392" r="21359" b="59424"/>
          <a:stretch>
            <a:fillRect/>
          </a:stretch>
        </p:blipFill>
        <p:spPr bwMode="auto">
          <a:xfrm>
            <a:off x="304800" y="1219200"/>
            <a:ext cx="8491538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ontent Placeholder 6"/>
          <p:cNvSpPr txBox="1">
            <a:spLocks/>
          </p:cNvSpPr>
          <p:nvPr/>
        </p:nvSpPr>
        <p:spPr bwMode="auto">
          <a:xfrm>
            <a:off x="304800" y="3276600"/>
            <a:ext cx="8458200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70000" lnSpcReduction="2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dirty="0" smtClean="0"/>
              <a:t>Short model program: </a:t>
            </a:r>
            <a:r>
              <a:rPr lang="en-GB" i="1" u="sng" dirty="0" smtClean="0"/>
              <a:t>5 CERN-</a:t>
            </a:r>
            <a:r>
              <a:rPr lang="en-GB" i="1" u="sng" dirty="0" smtClean="0">
                <a:solidFill>
                  <a:srgbClr val="FF0000"/>
                </a:solidFill>
              </a:rPr>
              <a:t>LARP </a:t>
            </a:r>
            <a:r>
              <a:rPr lang="en-GB" i="1" u="sng" dirty="0" smtClean="0"/>
              <a:t>models</a:t>
            </a:r>
            <a:r>
              <a:rPr lang="en-GB" b="1" dirty="0" smtClean="0"/>
              <a:t>, 2014-2016</a:t>
            </a:r>
          </a:p>
          <a:p>
            <a:pPr lvl="1">
              <a:defRPr/>
            </a:pPr>
            <a:r>
              <a:rPr lang="en-GB" dirty="0" smtClean="0"/>
              <a:t>Coil fabrication started in 02-03/2014</a:t>
            </a:r>
          </a:p>
          <a:p>
            <a:pPr lvl="1">
              <a:defRPr/>
            </a:pPr>
            <a:r>
              <a:rPr lang="en-GB" dirty="0" smtClean="0"/>
              <a:t>First magnet test (MQXFS1) in 07/2015 (3 </a:t>
            </a:r>
            <a:r>
              <a:rPr lang="en-GB" dirty="0" smtClean="0">
                <a:solidFill>
                  <a:srgbClr val="FF0000"/>
                </a:solidFill>
              </a:rPr>
              <a:t>LARP</a:t>
            </a:r>
            <a:r>
              <a:rPr lang="en-GB" dirty="0" smtClean="0"/>
              <a:t> coils, 1 CERN coil) </a:t>
            </a:r>
          </a:p>
          <a:p>
            <a:pPr>
              <a:defRPr/>
            </a:pPr>
            <a:r>
              <a:rPr lang="en-GB" dirty="0" smtClean="0"/>
              <a:t>Long prototype program: </a:t>
            </a:r>
            <a:r>
              <a:rPr lang="en-GB" i="1" u="sng" dirty="0" smtClean="0"/>
              <a:t>2 (CERN) + </a:t>
            </a:r>
            <a:r>
              <a:rPr lang="en-GB" i="1" u="sng" dirty="0" smtClean="0">
                <a:solidFill>
                  <a:srgbClr val="FF0000"/>
                </a:solidFill>
              </a:rPr>
              <a:t>3 (LARP)</a:t>
            </a:r>
            <a:r>
              <a:rPr lang="en-GB" i="1" u="sng" dirty="0" smtClean="0"/>
              <a:t> models</a:t>
            </a:r>
            <a:r>
              <a:rPr lang="en-GB" dirty="0" smtClean="0"/>
              <a:t>, </a:t>
            </a:r>
            <a:r>
              <a:rPr lang="en-GB" b="1" dirty="0" smtClean="0"/>
              <a:t>2015-2018</a:t>
            </a:r>
          </a:p>
          <a:p>
            <a:pPr lvl="1">
              <a:defRPr/>
            </a:pPr>
            <a:r>
              <a:rPr lang="en-GB" dirty="0" smtClean="0"/>
              <a:t>Coil fabrication starts in 2015: </a:t>
            </a:r>
            <a:r>
              <a:rPr lang="en-GB" dirty="0" smtClean="0">
                <a:solidFill>
                  <a:srgbClr val="FF0000"/>
                </a:solidFill>
              </a:rPr>
              <a:t>02 (LARP),</a:t>
            </a:r>
            <a:r>
              <a:rPr lang="en-GB" dirty="0" smtClean="0"/>
              <a:t> 10 (CERN)</a:t>
            </a:r>
          </a:p>
          <a:p>
            <a:pPr lvl="1">
              <a:defRPr/>
            </a:pPr>
            <a:r>
              <a:rPr lang="en-GB" dirty="0" smtClean="0"/>
              <a:t>First magnet test in </a:t>
            </a:r>
            <a:r>
              <a:rPr lang="en-GB" dirty="0" smtClean="0">
                <a:solidFill>
                  <a:srgbClr val="FF0000"/>
                </a:solidFill>
              </a:rPr>
              <a:t>08/2016 (LARP) </a:t>
            </a:r>
            <a:r>
              <a:rPr lang="en-GB" dirty="0" smtClean="0"/>
              <a:t>and 07/2017 (CERN)</a:t>
            </a:r>
          </a:p>
          <a:p>
            <a:pPr>
              <a:defRPr/>
            </a:pPr>
            <a:r>
              <a:rPr lang="en-GB" dirty="0" smtClean="0"/>
              <a:t>Series production: </a:t>
            </a:r>
            <a:r>
              <a:rPr lang="en-GB" i="1" u="sng" dirty="0" smtClean="0"/>
              <a:t>10 (CERN) + </a:t>
            </a:r>
            <a:r>
              <a:rPr lang="en-GB" i="1" u="sng" dirty="0" smtClean="0">
                <a:solidFill>
                  <a:srgbClr val="FF0000"/>
                </a:solidFill>
              </a:rPr>
              <a:t>10 (LARP)</a:t>
            </a:r>
            <a:r>
              <a:rPr lang="en-GB" i="1" u="sng" dirty="0" smtClean="0"/>
              <a:t> cold masses</a:t>
            </a:r>
            <a:r>
              <a:rPr lang="en-GB" dirty="0" smtClean="0"/>
              <a:t>, </a:t>
            </a:r>
            <a:r>
              <a:rPr lang="en-GB" b="1" dirty="0" smtClean="0"/>
              <a:t>2018-2021</a:t>
            </a:r>
          </a:p>
          <a:p>
            <a:pPr lvl="1">
              <a:defRPr/>
            </a:pPr>
            <a:r>
              <a:rPr lang="en-GB" dirty="0"/>
              <a:t>Coil fabrication starts in </a:t>
            </a:r>
            <a:r>
              <a:rPr lang="en-GB" dirty="0" smtClean="0"/>
              <a:t>01/2018; First </a:t>
            </a:r>
            <a:r>
              <a:rPr lang="en-GB" dirty="0"/>
              <a:t>magnet test in </a:t>
            </a:r>
            <a:r>
              <a:rPr lang="en-GB" dirty="0" smtClean="0"/>
              <a:t>10/2019</a:t>
            </a:r>
          </a:p>
          <a:p>
            <a:pPr lvl="1">
              <a:defRPr/>
            </a:pPr>
            <a:r>
              <a:rPr lang="en-GB" i="1" dirty="0" smtClean="0"/>
              <a:t>US-HiLumi contribution contingent on proven baseline by Jan/Mar 2016</a:t>
            </a:r>
            <a:endParaRPr lang="en-GB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MQXFS Coils 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4572000" cy="3581400"/>
          </a:xfrm>
        </p:spPr>
        <p:txBody>
          <a:bodyPr/>
          <a:lstStyle/>
          <a:p>
            <a:r>
              <a:rPr lang="en-US" smtClean="0"/>
              <a:t>MQXFS1 coils are in progress both by LARP and CERN: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Nov. 5,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14600" y="6324600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Giorgio Ambrosio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31CFF5-A75D-43BE-9B70-10051032AFFD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pic>
        <p:nvPicPr>
          <p:cNvPr id="14343" name="Picture 6" descr="Q:\HFM\LARP\QXF Coils\SQXF\SQXF Coil 2\After Epoxy Impregnation Pictures and Videos\DSCN283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05" b="2"/>
          <a:stretch>
            <a:fillRect/>
          </a:stretch>
        </p:blipFill>
        <p:spPr bwMode="auto">
          <a:xfrm>
            <a:off x="4800600" y="1154113"/>
            <a:ext cx="4343400" cy="5703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4" name="TextBox 7"/>
          <p:cNvSpPr txBox="1">
            <a:spLocks noChangeArrowheads="1"/>
          </p:cNvSpPr>
          <p:nvPr/>
        </p:nvSpPr>
        <p:spPr bwMode="auto">
          <a:xfrm>
            <a:off x="1371600" y="5526088"/>
            <a:ext cx="3313113" cy="646112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/>
              <a:t>MQXFS coil #2 by LARP</a:t>
            </a:r>
          </a:p>
          <a:p>
            <a:pPr eaLnBrk="1" hangingPunct="1"/>
            <a:r>
              <a:rPr lang="en-US"/>
              <a:t>to be tested in mirror structure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Nov. 5,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Giorgio Ambrosio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25E561-2DB6-4FE4-B1AE-30FD91F06485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altLang="en-US" dirty="0" smtClean="0"/>
              <a:t>MQXF </a:t>
            </a:r>
            <a:r>
              <a:rPr lang="en-US" altLang="en-US" dirty="0"/>
              <a:t>S</a:t>
            </a:r>
            <a:r>
              <a:rPr lang="en-US" altLang="en-US" dirty="0" smtClean="0"/>
              <a:t>trand - Overview</a:t>
            </a:r>
            <a:br>
              <a:rPr lang="en-US" altLang="en-US" dirty="0" smtClean="0"/>
            </a:br>
            <a:r>
              <a:rPr lang="en-US" sz="3100" i="1" dirty="0" smtClean="0"/>
              <a:t>(from CERN technical specification document)</a:t>
            </a:r>
            <a:endParaRPr lang="en-GB" altLang="en-US" sz="3100" i="1" dirty="0" smtClean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304800" y="1222375"/>
            <a:ext cx="6019800" cy="2435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70000" lnSpcReduction="2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charset="0"/>
              <a:buChar char="•"/>
              <a:defRPr/>
            </a:pPr>
            <a:r>
              <a:rPr lang="en-GB" b="1" dirty="0" smtClean="0">
                <a:solidFill>
                  <a:srgbClr val="FF0000"/>
                </a:solidFill>
              </a:rPr>
              <a:t>0.85 mm </a:t>
            </a:r>
            <a:r>
              <a:rPr lang="en-GB" dirty="0" smtClean="0"/>
              <a:t>strand</a:t>
            </a:r>
          </a:p>
          <a:p>
            <a:pPr>
              <a:buFont typeface="Arial" charset="0"/>
              <a:buChar char="•"/>
              <a:defRPr/>
            </a:pPr>
            <a:r>
              <a:rPr lang="en-GB" dirty="0" smtClean="0"/>
              <a:t>Filament size </a:t>
            </a:r>
            <a:r>
              <a:rPr lang="en-GB" b="1" dirty="0" smtClean="0">
                <a:solidFill>
                  <a:srgbClr val="FF0000"/>
                </a:solidFill>
              </a:rPr>
              <a:t>&lt;50 </a:t>
            </a:r>
            <a:r>
              <a:rPr lang="el-GR" b="1" dirty="0" smtClean="0">
                <a:solidFill>
                  <a:srgbClr val="FF0000"/>
                </a:solidFill>
              </a:rPr>
              <a:t>μ</a:t>
            </a:r>
            <a:r>
              <a:rPr lang="en-GB" b="1" dirty="0" smtClean="0">
                <a:solidFill>
                  <a:srgbClr val="FF0000"/>
                </a:solidFill>
              </a:rPr>
              <a:t>m</a:t>
            </a:r>
          </a:p>
          <a:p>
            <a:pPr lvl="1">
              <a:buFont typeface="Arial" charset="0"/>
              <a:buChar char="•"/>
              <a:defRPr/>
            </a:pPr>
            <a:r>
              <a:rPr lang="en-US" dirty="0" smtClean="0"/>
              <a:t>OST 132/169: 48-50 </a:t>
            </a:r>
            <a:r>
              <a:rPr lang="el-GR" dirty="0" smtClean="0"/>
              <a:t>μ</a:t>
            </a:r>
            <a:r>
              <a:rPr lang="en-US" dirty="0" smtClean="0"/>
              <a:t>m</a:t>
            </a:r>
          </a:p>
          <a:p>
            <a:pPr lvl="1">
              <a:buFont typeface="Arial" charset="0"/>
              <a:buChar char="•"/>
              <a:defRPr/>
            </a:pPr>
            <a:r>
              <a:rPr lang="en-US" dirty="0" err="1" smtClean="0"/>
              <a:t>Bruker</a:t>
            </a:r>
            <a:r>
              <a:rPr lang="en-US" dirty="0" smtClean="0"/>
              <a:t> PIT 192: 42 </a:t>
            </a:r>
            <a:r>
              <a:rPr lang="el-GR" dirty="0" smtClean="0"/>
              <a:t>μ</a:t>
            </a:r>
            <a:r>
              <a:rPr lang="en-US" dirty="0" smtClean="0"/>
              <a:t>m</a:t>
            </a:r>
            <a:endParaRPr lang="en-GB" dirty="0" smtClean="0"/>
          </a:p>
          <a:p>
            <a:pPr>
              <a:buFont typeface="Arial" charset="0"/>
              <a:buChar char="•"/>
              <a:defRPr/>
            </a:pPr>
            <a:r>
              <a:rPr lang="en-GB" dirty="0" smtClean="0"/>
              <a:t>Cu/</a:t>
            </a:r>
            <a:r>
              <a:rPr lang="en-GB" dirty="0" err="1" smtClean="0"/>
              <a:t>Sc</a:t>
            </a:r>
            <a:r>
              <a:rPr lang="en-GB" dirty="0" smtClean="0"/>
              <a:t>: </a:t>
            </a:r>
            <a:r>
              <a:rPr lang="en-GB" b="1" dirty="0" smtClean="0">
                <a:solidFill>
                  <a:srgbClr val="FF0000"/>
                </a:solidFill>
              </a:rPr>
              <a:t>1.2 </a:t>
            </a:r>
            <a:r>
              <a:rPr lang="en-GB" b="1" dirty="0" smtClean="0">
                <a:solidFill>
                  <a:srgbClr val="FF0000"/>
                </a:solidFill>
                <a:sym typeface="Symbol"/>
              </a:rPr>
              <a:t> 0.1</a:t>
            </a:r>
            <a:r>
              <a:rPr lang="en-GB" dirty="0" smtClean="0"/>
              <a:t> </a:t>
            </a:r>
            <a:r>
              <a:rPr lang="en-GB" dirty="0" smtClean="0">
                <a:sym typeface="Wingdings" pitchFamily="2" charset="2"/>
              </a:rPr>
              <a:t> </a:t>
            </a:r>
            <a:r>
              <a:rPr lang="en-GB" dirty="0" smtClean="0"/>
              <a:t>55% Cu</a:t>
            </a:r>
          </a:p>
          <a:p>
            <a:pPr>
              <a:buFont typeface="Arial" charset="0"/>
              <a:buChar char="•"/>
              <a:defRPr/>
            </a:pPr>
            <a:r>
              <a:rPr lang="en-US" dirty="0" smtClean="0"/>
              <a:t>Critical current at 4.2 K and 15 T</a:t>
            </a:r>
          </a:p>
          <a:p>
            <a:pPr lvl="1">
              <a:buFont typeface="Arial" charset="0"/>
              <a:buChar char="–"/>
              <a:defRPr/>
            </a:pPr>
            <a:r>
              <a:rPr lang="en-US" b="1" dirty="0" smtClean="0">
                <a:solidFill>
                  <a:srgbClr val="FF0000"/>
                </a:solidFill>
              </a:rPr>
              <a:t>361 A</a:t>
            </a:r>
            <a:r>
              <a:rPr lang="en-US" dirty="0" smtClean="0"/>
              <a:t> at 15 T  </a:t>
            </a:r>
            <a:r>
              <a:rPr lang="en-US" dirty="0" smtClean="0">
                <a:solidFill>
                  <a:srgbClr val="FF0000"/>
                </a:solidFill>
              </a:rPr>
              <a:t>(632 A</a:t>
            </a:r>
            <a:r>
              <a:rPr lang="en-US" dirty="0" smtClean="0"/>
              <a:t> at 12 T)</a:t>
            </a:r>
            <a:endParaRPr lang="en-GB" dirty="0" smtClean="0"/>
          </a:p>
          <a:p>
            <a:pPr>
              <a:buFont typeface="Arial" charset="0"/>
              <a:buChar char="•"/>
              <a:defRPr/>
            </a:pPr>
            <a:endParaRPr lang="en-GB" dirty="0"/>
          </a:p>
        </p:txBody>
      </p:sp>
      <p:pic>
        <p:nvPicPr>
          <p:cNvPr id="15367" name="Picture 6" descr="Round Sub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77" t="2104" r="17001" b="1840"/>
          <a:stretch>
            <a:fillRect/>
          </a:stretch>
        </p:blipFill>
        <p:spPr bwMode="auto">
          <a:xfrm>
            <a:off x="6602413" y="4038600"/>
            <a:ext cx="2146300" cy="2160588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368" name="TextBox 16"/>
          <p:cNvSpPr txBox="1">
            <a:spLocks noChangeArrowheads="1"/>
          </p:cNvSpPr>
          <p:nvPr/>
        </p:nvSpPr>
        <p:spPr bwMode="auto">
          <a:xfrm>
            <a:off x="6592888" y="3733800"/>
            <a:ext cx="1408112" cy="2460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lIns="0" r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GB" altLang="en-US" sz="1000">
                <a:solidFill>
                  <a:schemeClr val="tx2"/>
                </a:solidFill>
              </a:rPr>
              <a:t> Bruker PIT strand, 192</a:t>
            </a:r>
          </a:p>
        </p:txBody>
      </p:sp>
      <p:pic>
        <p:nvPicPr>
          <p:cNvPr id="15369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2413" y="1497013"/>
            <a:ext cx="2160587" cy="216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70" name="TextBox 16"/>
          <p:cNvSpPr txBox="1">
            <a:spLocks noChangeArrowheads="1"/>
          </p:cNvSpPr>
          <p:nvPr/>
        </p:nvSpPr>
        <p:spPr bwMode="auto">
          <a:xfrm>
            <a:off x="6629400" y="1219200"/>
            <a:ext cx="1600200" cy="2460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lIns="0" r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GB" altLang="en-US" sz="1000">
                <a:solidFill>
                  <a:schemeClr val="tx2"/>
                </a:solidFill>
              </a:rPr>
              <a:t> OST RRP strand, 132/169</a:t>
            </a:r>
          </a:p>
        </p:txBody>
      </p:sp>
      <p:grpSp>
        <p:nvGrpSpPr>
          <p:cNvPr id="13" name="Group 12"/>
          <p:cNvGrpSpPr>
            <a:grpSpLocks/>
          </p:cNvGrpSpPr>
          <p:nvPr/>
        </p:nvGrpSpPr>
        <p:grpSpPr bwMode="auto">
          <a:xfrm>
            <a:off x="217714" y="3868032"/>
            <a:ext cx="6411686" cy="2256543"/>
            <a:chOff x="217714" y="4387546"/>
            <a:chExt cx="6411686" cy="1753347"/>
          </a:xfrm>
        </p:grpSpPr>
        <p:sp>
          <p:nvSpPr>
            <p:cNvPr id="14" name="TextBox 13"/>
            <p:cNvSpPr txBox="1"/>
            <p:nvPr/>
          </p:nvSpPr>
          <p:spPr>
            <a:xfrm>
              <a:off x="228600" y="5112157"/>
              <a:ext cx="6400800" cy="102873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2000" dirty="0">
                  <a:solidFill>
                    <a:schemeClr val="tx2"/>
                  </a:solidFill>
                  <a:latin typeface="+mn-lt"/>
                </a:rPr>
                <a:t>US baseline: RRP 132/169</a:t>
              </a:r>
            </a:p>
            <a:p>
              <a:pPr marL="285750" indent="-285750">
                <a:buFontTx/>
                <a:buChar char="-"/>
                <a:defRPr/>
              </a:pPr>
              <a:r>
                <a:rPr lang="en-US" sz="2000" dirty="0">
                  <a:solidFill>
                    <a:schemeClr val="tx2"/>
                  </a:solidFill>
                  <a:latin typeface="+mn-lt"/>
                </a:rPr>
                <a:t>Based on ~20 yr. experience by CDP, LARP, Base Programs </a:t>
              </a:r>
            </a:p>
            <a:p>
              <a:pPr marL="285750" indent="-285750">
                <a:buFontTx/>
                <a:buChar char="-"/>
                <a:defRPr/>
              </a:pPr>
              <a:r>
                <a:rPr lang="en-US" sz="2000" dirty="0">
                  <a:solidFill>
                    <a:schemeClr val="tx2"/>
                  </a:solidFill>
                  <a:latin typeface="+mn-lt"/>
                </a:rPr>
                <a:t>The PIT conductor is back-up / alternative option</a:t>
              </a:r>
            </a:p>
            <a:p>
              <a:pPr marL="285750" indent="-285750">
                <a:buFontTx/>
                <a:buChar char="-"/>
                <a:defRPr/>
              </a:pPr>
              <a:r>
                <a:rPr lang="en-US" sz="2000" i="1" dirty="0">
                  <a:solidFill>
                    <a:schemeClr val="tx2"/>
                  </a:solidFill>
                  <a:latin typeface="+mn-lt"/>
                </a:rPr>
                <a:t>More details in Arup’s talk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17714" y="4387546"/>
              <a:ext cx="6400800" cy="55003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2000" dirty="0">
                  <a:solidFill>
                    <a:schemeClr val="tx2"/>
                  </a:solidFill>
                  <a:latin typeface="+mn-lt"/>
                </a:rPr>
                <a:t>CERN baseline:  50% RRP and 50% </a:t>
              </a:r>
              <a:r>
                <a:rPr lang="en-US" sz="2000" dirty="0" smtClean="0">
                  <a:solidFill>
                    <a:schemeClr val="tx2"/>
                  </a:solidFill>
                  <a:latin typeface="+mn-lt"/>
                </a:rPr>
                <a:t>PIT</a:t>
              </a:r>
              <a:endParaRPr lang="en-US" sz="2000" dirty="0">
                <a:solidFill>
                  <a:schemeClr val="tx2"/>
                </a:solidFill>
                <a:latin typeface="+mn-lt"/>
              </a:endParaRPr>
            </a:p>
            <a:p>
              <a:pPr marL="342900" indent="-342900">
                <a:buFontTx/>
                <a:buChar char="-"/>
                <a:defRPr/>
              </a:pPr>
              <a:r>
                <a:rPr lang="en-US" sz="2000" i="1" dirty="0">
                  <a:solidFill>
                    <a:schemeClr val="tx2"/>
                  </a:solidFill>
                  <a:latin typeface="+mn-lt"/>
                </a:rPr>
                <a:t>More details in </a:t>
              </a:r>
              <a:r>
                <a:rPr lang="en-US" sz="2000" i="1" dirty="0" err="1">
                  <a:solidFill>
                    <a:schemeClr val="tx2"/>
                  </a:solidFill>
                  <a:latin typeface="+mn-lt"/>
                </a:rPr>
                <a:t>Amalia’s</a:t>
              </a:r>
              <a:r>
                <a:rPr lang="en-US" sz="2000" i="1" dirty="0">
                  <a:solidFill>
                    <a:schemeClr val="tx2"/>
                  </a:solidFill>
                  <a:latin typeface="+mn-lt"/>
                </a:rPr>
                <a:t> talk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BNL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LBN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LBN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BNL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BNL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BNL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BNL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BNL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BNL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LBNL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LBN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LBN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BNL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BNL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BNL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BNL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BNL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BNL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LBNL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LBN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LBN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BNL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BNL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BNL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BNL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BNL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BNL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132755</TotalTime>
  <Words>1126</Words>
  <Application>Microsoft Office PowerPoint</Application>
  <PresentationFormat>On-screen Show (4:3)</PresentationFormat>
  <Paragraphs>356</Paragraphs>
  <Slides>20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Office Theme</vt:lpstr>
      <vt:lpstr>LBNL</vt:lpstr>
      <vt:lpstr>2_LBNL</vt:lpstr>
      <vt:lpstr>1_LBNL</vt:lpstr>
      <vt:lpstr>MQXF Goals &amp; Plans</vt:lpstr>
      <vt:lpstr>Outline</vt:lpstr>
      <vt:lpstr>Scope</vt:lpstr>
      <vt:lpstr>MQXF Main Requirements</vt:lpstr>
      <vt:lpstr>MQXF Lengths</vt:lpstr>
      <vt:lpstr>MQXF Main Design Features</vt:lpstr>
      <vt:lpstr>MQXF Schedule</vt:lpstr>
      <vt:lpstr>MQXFS Coils </vt:lpstr>
      <vt:lpstr>MQXF Strand - Overview (from CERN technical specification document)</vt:lpstr>
      <vt:lpstr>MQXF Cable - Overview</vt:lpstr>
      <vt:lpstr>Past Experience - Risk Reduction</vt:lpstr>
      <vt:lpstr>PowerPoint Presentation</vt:lpstr>
      <vt:lpstr>PowerPoint Presentation</vt:lpstr>
      <vt:lpstr>PowerPoint Presentation</vt:lpstr>
      <vt:lpstr>PowerPoint Presentation</vt:lpstr>
      <vt:lpstr>Agenda</vt:lpstr>
      <vt:lpstr>Agenda II</vt:lpstr>
      <vt:lpstr>Nomenclature</vt:lpstr>
      <vt:lpstr>Back up Slides</vt:lpstr>
      <vt:lpstr>PowerPoint Presentation</vt:lpstr>
    </vt:vector>
  </TitlesOfParts>
  <Company>Lawrence Berkeley National Laboratory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PFerracin</dc:creator>
  <cp:lastModifiedBy>Giorgio Ambrosio x2297 12326N</cp:lastModifiedBy>
  <cp:revision>4216</cp:revision>
  <cp:lastPrinted>2014-10-06T07:12:52Z</cp:lastPrinted>
  <dcterms:created xsi:type="dcterms:W3CDTF">2008-08-27T20:23:58Z</dcterms:created>
  <dcterms:modified xsi:type="dcterms:W3CDTF">2014-11-04T18:26:38Z</dcterms:modified>
</cp:coreProperties>
</file>