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99" r:id="rId2"/>
    <p:sldId id="369" r:id="rId3"/>
    <p:sldId id="406" r:id="rId4"/>
    <p:sldId id="408" r:id="rId5"/>
    <p:sldId id="409" r:id="rId6"/>
    <p:sldId id="407" r:id="rId7"/>
    <p:sldId id="410" r:id="rId8"/>
    <p:sldId id="383" r:id="rId9"/>
    <p:sldId id="384" r:id="rId10"/>
    <p:sldId id="405" r:id="rId11"/>
    <p:sldId id="385" r:id="rId12"/>
    <p:sldId id="386" r:id="rId13"/>
    <p:sldId id="387" r:id="rId14"/>
    <p:sldId id="404" r:id="rId15"/>
    <p:sldId id="388" r:id="rId16"/>
    <p:sldId id="401" r:id="rId17"/>
    <p:sldId id="403" r:id="rId18"/>
    <p:sldId id="381" r:id="rId19"/>
    <p:sldId id="397" r:id="rId20"/>
    <p:sldId id="398" r:id="rId21"/>
    <p:sldId id="399" r:id="rId22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9385" autoAdjust="0"/>
  </p:normalViewPr>
  <p:slideViewPr>
    <p:cSldViewPr>
      <p:cViewPr varScale="1">
        <p:scale>
          <a:sx n="116" d="100"/>
          <a:sy n="116" d="100"/>
        </p:scale>
        <p:origin x="-102" y="-5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CD11F0B-6E8E-443F-BBAB-CB3193ECF3A8}" type="datetimeFigureOut">
              <a:rPr lang="en-US"/>
              <a:pPr>
                <a:defRPr/>
              </a:pPr>
              <a:t>11/2/2014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Paolo Ferracin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176E935-CA16-4293-9205-E0C775C21B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244123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C88DA16-8A13-40FC-8E8E-E31994F2B4ED}" type="datetimeFigureOut">
              <a:rPr lang="en-US"/>
              <a:pPr>
                <a:defRPr/>
              </a:pPr>
              <a:t>11/2/2014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16463"/>
            <a:ext cx="5435600" cy="4467225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Paolo Ferracin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07B0A97-4DA9-4CB7-B388-93E32C547A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4087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ED34DA8-7CE3-414B-B7BE-034BBF0A79D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524000"/>
            <a:ext cx="8458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352800"/>
            <a:ext cx="8458200" cy="11430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04800" y="4724400"/>
            <a:ext cx="8458200" cy="1371600"/>
          </a:xfrm>
        </p:spPr>
        <p:txBody>
          <a:bodyPr>
            <a:normAutofit/>
          </a:bodyPr>
          <a:lstStyle>
            <a:lvl1pPr algn="ctr">
              <a:buNone/>
              <a:defRPr sz="2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>
          <a:xfrm>
            <a:off x="6934200" y="6324600"/>
            <a:ext cx="11461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11/5/2014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Arup Ghosh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79A33-D174-4699-A295-78EE06E593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587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11/5/2014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Arup Ghosh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EF32F-0F01-4D19-A4B5-8C531722F51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5219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11/5/2014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Arup Ghosh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CB7DE-4BF1-4356-B4E6-E5565F7B78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65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324600"/>
            <a:ext cx="1146175" cy="365125"/>
          </a:xfrm>
        </p:spPr>
        <p:txBody>
          <a:bodyPr/>
          <a:lstStyle>
            <a:lvl1pPr>
              <a:defRPr sz="13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11/5/2014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Arup Ghosh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1E70B72-D748-4774-A3F8-2960FA4AAC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75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11/5/2014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Arup Ghosh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01A15-CDE1-42EB-960A-086306E9CB8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178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95400"/>
            <a:ext cx="4191000" cy="4830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114800" cy="4830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34200" y="6335713"/>
            <a:ext cx="1146175" cy="365125"/>
          </a:xfrm>
        </p:spPr>
        <p:txBody>
          <a:bodyPr/>
          <a:lstStyle>
            <a:lvl1pPr algn="l">
              <a:defRPr sz="13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11/5/2014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Arup Ghosh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6AE89E3-5032-48E8-93AA-22402DA731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282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11/5/2014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Arup Ghosh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7E603-8ED2-459F-84AB-A22D27A163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627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11/5/2014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Arup Ghosh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4F2BC-3A74-432D-8237-8C43DA9E68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237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11/5/2014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Arup Ghosh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24D89-0966-4362-87D5-A22BC0AE1A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811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11/5/2014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Arup Ghosh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B35CC-D322-4A3C-BD66-C1E9ABB9CA0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662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11/5/2014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Arup Ghosh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B1E23-E349-43FE-AE36-E1349C27CF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145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04800" y="152400"/>
            <a:ext cx="8458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4800" y="1219200"/>
            <a:ext cx="8458200" cy="490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4200" y="6367463"/>
            <a:ext cx="1146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11/5/2014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Arup Ghosh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B4C94C7-6DCB-4877-8AA0-69896AC9B5A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Line 6"/>
          <p:cNvSpPr>
            <a:spLocks noChangeShapeType="1"/>
          </p:cNvSpPr>
          <p:nvPr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2" name="Line 6"/>
          <p:cNvSpPr>
            <a:spLocks noChangeShapeType="1"/>
          </p:cNvSpPr>
          <p:nvPr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33" name="Group 2"/>
          <p:cNvGrpSpPr>
            <a:grpSpLocks/>
          </p:cNvGrpSpPr>
          <p:nvPr/>
        </p:nvGrpSpPr>
        <p:grpSpPr bwMode="auto">
          <a:xfrm>
            <a:off x="1295400" y="6324600"/>
            <a:ext cx="609600" cy="401638"/>
            <a:chOff x="1143000" y="6324600"/>
            <a:chExt cx="609600" cy="401638"/>
          </a:xfrm>
        </p:grpSpPr>
        <p:pic>
          <p:nvPicPr>
            <p:cNvPr id="1035" name="Picture 30" descr="USLARP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7083" b="79202"/>
            <a:stretch>
              <a:fillRect/>
            </a:stretch>
          </p:blipFill>
          <p:spPr bwMode="auto">
            <a:xfrm>
              <a:off x="1298575" y="6324600"/>
              <a:ext cx="266700" cy="268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6" name="Picture 31" descr="USLARP"/>
            <p:cNvPicPr>
              <a:picLocks noChangeAspect="1" noChangeArrowheads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811" r="34460" b="79202"/>
            <a:stretch>
              <a:fillRect/>
            </a:stretch>
          </p:blipFill>
          <p:spPr bwMode="auto">
            <a:xfrm>
              <a:off x="1143000" y="6575425"/>
              <a:ext cx="609600" cy="150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34" name="Picture 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8" t="6087" r="2" b="8684"/>
          <a:stretch>
            <a:fillRect/>
          </a:stretch>
        </p:blipFill>
        <p:spPr bwMode="auto">
          <a:xfrm>
            <a:off x="277813" y="6324600"/>
            <a:ext cx="9413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708" r:id="rId1"/>
    <p:sldLayoutId id="2147486709" r:id="rId2"/>
    <p:sldLayoutId id="2147486684" r:id="rId3"/>
    <p:sldLayoutId id="2147486710" r:id="rId4"/>
    <p:sldLayoutId id="2147486685" r:id="rId5"/>
    <p:sldLayoutId id="2147486686" r:id="rId6"/>
    <p:sldLayoutId id="2147486687" r:id="rId7"/>
    <p:sldLayoutId id="2147486688" r:id="rId8"/>
    <p:sldLayoutId id="2147486689" r:id="rId9"/>
    <p:sldLayoutId id="2147486690" r:id="rId10"/>
    <p:sldLayoutId id="2147486691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emf"/><Relationship Id="rId5" Type="http://schemas.openxmlformats.org/officeDocument/2006/relationships/image" Target="../media/image9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304800" y="1524000"/>
            <a:ext cx="8458200" cy="1752600"/>
          </a:xfrm>
        </p:spPr>
        <p:txBody>
          <a:bodyPr/>
          <a:lstStyle/>
          <a:p>
            <a:r>
              <a:rPr lang="en-US" altLang="en-US" b="1" dirty="0" smtClean="0">
                <a:solidFill>
                  <a:srgbClr val="FF0000"/>
                </a:solidFill>
              </a:rPr>
              <a:t>MQXF RRP® Strand for Q1/Q3</a:t>
            </a:r>
            <a:endParaRPr lang="en-GB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15363" name="Subtitle 2"/>
          <p:cNvSpPr>
            <a:spLocks noGrp="1"/>
          </p:cNvSpPr>
          <p:nvPr>
            <p:ph type="subTitle" idx="1"/>
          </p:nvPr>
        </p:nvSpPr>
        <p:spPr>
          <a:xfrm>
            <a:off x="304800" y="3200400"/>
            <a:ext cx="8458200" cy="1219200"/>
          </a:xfrm>
        </p:spPr>
        <p:txBody>
          <a:bodyPr/>
          <a:lstStyle/>
          <a:p>
            <a:endParaRPr lang="en-US" altLang="en-US" dirty="0" smtClean="0"/>
          </a:p>
          <a:p>
            <a:r>
              <a:rPr lang="en-US" altLang="en-US" dirty="0" smtClean="0"/>
              <a:t>A. K. Ghosh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04800" y="4876800"/>
            <a:ext cx="8458200" cy="1219200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GB" dirty="0"/>
              <a:t>MQXF Conductor Review </a:t>
            </a:r>
            <a:endParaRPr lang="en-GB" dirty="0" smtClean="0"/>
          </a:p>
          <a:p>
            <a:pPr>
              <a:defRPr/>
            </a:pPr>
            <a:r>
              <a:rPr lang="en-US" dirty="0" smtClean="0"/>
              <a:t>November 5-6, 2014 </a:t>
            </a:r>
          </a:p>
          <a:p>
            <a:pPr>
              <a:buFont typeface="Arial" charset="0"/>
              <a:buNone/>
              <a:defRPr/>
            </a:pPr>
            <a:r>
              <a:rPr lang="en-US" dirty="0" smtClean="0"/>
              <a:t>CERN</a:t>
            </a:r>
          </a:p>
          <a:p>
            <a:pPr>
              <a:buFont typeface="Arial" charset="0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RRP 132/169 strand for MQXF model magnets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3FF9B7-4E85-4742-9286-88ED279FD1E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57200" y="1196975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LARP had an existing PO of 255 Kg (~55 km) for 108/127 </a:t>
            </a:r>
            <a:r>
              <a:rPr lang="en-US" sz="2400" dirty="0" smtClean="0">
                <a:latin typeface="+mn-lt"/>
              </a:rPr>
              <a:t>under specification </a:t>
            </a:r>
            <a:r>
              <a:rPr lang="en-US" sz="2400" dirty="0" smtClean="0">
                <a:solidFill>
                  <a:srgbClr val="0070C0"/>
                </a:solidFill>
                <a:latin typeface="+mn-lt"/>
              </a:rPr>
              <a:t>LARP-M-8004-Rev. B</a:t>
            </a:r>
            <a:endParaRPr lang="en-US" sz="2400" dirty="0">
              <a:solidFill>
                <a:srgbClr val="0070C0"/>
              </a:solidFill>
              <a:latin typeface="+mn-lt"/>
            </a:endParaRPr>
          </a:p>
          <a:p>
            <a:pPr marL="800100" lvl="1" indent="-342900" eaLnBrk="0" hangingPunct="0">
              <a:lnSpc>
                <a:spcPct val="8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n-lt"/>
              </a:rPr>
              <a:t>This was converted </a:t>
            </a:r>
            <a:r>
              <a:rPr lang="en-US" sz="2400" dirty="0">
                <a:latin typeface="+mn-lt"/>
              </a:rPr>
              <a:t>to 132/169- strand with “reduced-Sn”, using Nb </a:t>
            </a:r>
            <a:r>
              <a:rPr lang="en-US" sz="2400" dirty="0" smtClean="0">
                <a:latin typeface="+mn-lt"/>
              </a:rPr>
              <a:t>Type-1.</a:t>
            </a:r>
            <a:endParaRPr lang="en-US" sz="2400" dirty="0">
              <a:latin typeface="+mn-lt"/>
            </a:endParaRPr>
          </a:p>
          <a:p>
            <a:pPr marL="800100" lvl="1" indent="-342900" eaLnBrk="0" hangingPunct="0">
              <a:lnSpc>
                <a:spcPct val="8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Exception to I</a:t>
            </a:r>
            <a:r>
              <a:rPr lang="en-US" sz="2400" baseline="-25000" dirty="0">
                <a:latin typeface="+mn-lt"/>
              </a:rPr>
              <a:t>c</a:t>
            </a:r>
            <a:r>
              <a:rPr lang="en-US" sz="2400" dirty="0">
                <a:latin typeface="+mn-lt"/>
              </a:rPr>
              <a:t> (15 T) specification: 350 A (compared to 361 A)</a:t>
            </a:r>
          </a:p>
          <a:p>
            <a:pPr marL="800100" lvl="1" indent="-342900" eaLnBrk="0" hangingPunct="0">
              <a:lnSpc>
                <a:spcPct val="8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Strand qualified using HT schedule: 210C/48h + 400C/48h + </a:t>
            </a:r>
            <a:r>
              <a:rPr lang="en-US" sz="2400" dirty="0" smtClean="0">
                <a:solidFill>
                  <a:srgbClr val="0070C0"/>
                </a:solidFill>
                <a:latin typeface="+mn-lt"/>
              </a:rPr>
              <a:t>665C/50h</a:t>
            </a:r>
          </a:p>
          <a:p>
            <a:pPr marL="800100" lvl="1" indent="-342900" eaLnBrk="0" hangingPunct="0">
              <a:lnSpc>
                <a:spcPct val="8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70C0"/>
                </a:solidFill>
                <a:latin typeface="+mn-lt"/>
              </a:rPr>
              <a:t>9 billets were made</a:t>
            </a:r>
          </a:p>
          <a:p>
            <a:pPr marL="800100" lvl="1" indent="-342900" eaLnBrk="0" hangingPunct="0">
              <a:lnSpc>
                <a:spcPct val="8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70C0"/>
                </a:solidFill>
                <a:latin typeface="+mn-lt"/>
              </a:rPr>
              <a:t>I</a:t>
            </a:r>
            <a:r>
              <a:rPr lang="en-US" sz="2400" baseline="-25000" dirty="0" smtClean="0">
                <a:solidFill>
                  <a:srgbClr val="0070C0"/>
                </a:solidFill>
                <a:latin typeface="+mn-lt"/>
              </a:rPr>
              <a:t>c</a:t>
            </a:r>
            <a:r>
              <a:rPr lang="en-US" sz="2400" dirty="0" smtClean="0">
                <a:solidFill>
                  <a:srgbClr val="0070C0"/>
                </a:solidFill>
                <a:latin typeface="+mn-lt"/>
              </a:rPr>
              <a:t>, RRR and Cu/non-Cu measurements made at OST for samples taken from the front-end and back-end of each billet.</a:t>
            </a:r>
          </a:p>
          <a:p>
            <a:pPr marL="800100" lvl="1" indent="-342900" eaLnBrk="0" hangingPunct="0">
              <a:lnSpc>
                <a:spcPct val="8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70C0"/>
                </a:solidFill>
                <a:latin typeface="+mn-lt"/>
              </a:rPr>
              <a:t>I</a:t>
            </a:r>
            <a:r>
              <a:rPr lang="en-US" sz="2400" baseline="-25000" dirty="0" smtClean="0">
                <a:solidFill>
                  <a:srgbClr val="0070C0"/>
                </a:solidFill>
                <a:latin typeface="+mn-lt"/>
              </a:rPr>
              <a:t>c</a:t>
            </a:r>
            <a:r>
              <a:rPr lang="en-US" sz="2400" dirty="0" smtClean="0">
                <a:solidFill>
                  <a:srgbClr val="0070C0"/>
                </a:solidFill>
                <a:latin typeface="+mn-lt"/>
              </a:rPr>
              <a:t> and RRR measurements made at BNL using samples reacted with the same nominal HT schedule</a:t>
            </a:r>
            <a:endParaRPr lang="en-US" sz="2400" dirty="0">
              <a:solidFill>
                <a:srgbClr val="0070C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44398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sz="2800" dirty="0" smtClean="0"/>
              <a:t>MQXF strand 132/169, “reduced-Sn”, OST data</a:t>
            </a:r>
            <a:br>
              <a:rPr lang="en-US" sz="2800" dirty="0" smtClean="0"/>
            </a:br>
            <a:r>
              <a:rPr lang="en-US" sz="2800" dirty="0" smtClean="0"/>
              <a:t>210C/48h + 400C/48h + 665C/50h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481B75-2F6D-4C37-B96B-F3DC02D510C9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3379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3748" y="1187623"/>
            <a:ext cx="6609418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01746" y="4267200"/>
            <a:ext cx="175260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036666" y="3352800"/>
            <a:ext cx="144985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Exception to LSL</a:t>
            </a:r>
            <a:endParaRPr lang="en-US" sz="1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183166" y="1371600"/>
            <a:ext cx="180843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n-lt"/>
              </a:rPr>
              <a:t>UCL</a:t>
            </a:r>
            <a:r>
              <a:rPr lang="en-US" dirty="0" smtClean="0">
                <a:latin typeface="+mn-lt"/>
              </a:rPr>
              <a:t>-Upper Control Limit</a:t>
            </a:r>
          </a:p>
          <a:p>
            <a:r>
              <a:rPr lang="en-US" dirty="0" smtClean="0">
                <a:solidFill>
                  <a:srgbClr val="FF0000"/>
                </a:solidFill>
                <a:latin typeface="+mn-lt"/>
              </a:rPr>
              <a:t>LCL</a:t>
            </a:r>
            <a:r>
              <a:rPr lang="en-US" dirty="0" smtClean="0">
                <a:latin typeface="+mn-lt"/>
              </a:rPr>
              <a:t> – Lower control limit</a:t>
            </a:r>
          </a:p>
          <a:p>
            <a:r>
              <a:rPr lang="en-US" dirty="0" smtClean="0">
                <a:solidFill>
                  <a:srgbClr val="FF0000"/>
                </a:solidFill>
                <a:latin typeface="+mn-lt"/>
              </a:rPr>
              <a:t>LSL</a:t>
            </a:r>
            <a:r>
              <a:rPr lang="en-US" dirty="0" smtClean="0">
                <a:latin typeface="+mn-lt"/>
              </a:rPr>
              <a:t> – Lower specification limit</a:t>
            </a:r>
          </a:p>
          <a:p>
            <a:r>
              <a:rPr lang="en-US" dirty="0" smtClean="0">
                <a:solidFill>
                  <a:srgbClr val="FF0000"/>
                </a:solidFill>
                <a:latin typeface="+mn-lt"/>
              </a:rPr>
              <a:t>AVG</a:t>
            </a:r>
            <a:r>
              <a:rPr lang="en-US" dirty="0" smtClean="0">
                <a:latin typeface="+mn-lt"/>
              </a:rPr>
              <a:t> – Average</a:t>
            </a:r>
          </a:p>
          <a:p>
            <a:r>
              <a:rPr lang="en-US" dirty="0" smtClean="0">
                <a:solidFill>
                  <a:srgbClr val="FF0000"/>
                </a:solidFill>
                <a:latin typeface="Symbol" panose="05050102010706020507" pitchFamily="18" charset="2"/>
              </a:rPr>
              <a:t>s</a:t>
            </a:r>
            <a:r>
              <a:rPr lang="en-US" dirty="0" smtClean="0">
                <a:latin typeface="+mn-lt"/>
              </a:rPr>
              <a:t> – Std. Dev</a:t>
            </a:r>
            <a:endParaRPr lang="en-US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0600" y="5181600"/>
            <a:ext cx="67818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Ic-AVG</a:t>
            </a:r>
            <a:r>
              <a:rPr lang="en-US" sz="2800" dirty="0" smtClean="0">
                <a:latin typeface="+mn-lt"/>
              </a:rPr>
              <a:t> needs to be increased in production to meet </a:t>
            </a:r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LSL</a:t>
            </a:r>
            <a:r>
              <a:rPr lang="en-US" sz="2800" dirty="0" smtClean="0">
                <a:latin typeface="+mn-lt"/>
              </a:rPr>
              <a:t> of </a:t>
            </a:r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361 A</a:t>
            </a:r>
            <a:r>
              <a:rPr lang="en-US" sz="2800" dirty="0" smtClean="0">
                <a:latin typeface="+mn-lt"/>
              </a:rPr>
              <a:t> </a:t>
            </a:r>
            <a:endParaRPr lang="en-US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99751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RRR of the billets with the same HT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E133C5B-E860-4191-B781-69CBE5CAEE8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3481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1" y="1143000"/>
            <a:ext cx="6477000" cy="4697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Text Box 7"/>
          <p:cNvSpPr txBox="1">
            <a:spLocks noChangeArrowheads="1"/>
          </p:cNvSpPr>
          <p:nvPr/>
        </p:nvSpPr>
        <p:spPr bwMode="auto">
          <a:xfrm>
            <a:off x="1571625" y="5578475"/>
            <a:ext cx="6764338" cy="400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2">
              <a:lnSpc>
                <a:spcPts val="2400"/>
              </a:lnSpc>
              <a:spcBef>
                <a:spcPts val="60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rgbClr val="0000FF"/>
                </a:solidFill>
              </a:rPr>
              <a:t>RRR </a:t>
            </a:r>
            <a:r>
              <a:rPr lang="en-US" sz="2000" dirty="0" smtClean="0">
                <a:solidFill>
                  <a:srgbClr val="0000FF"/>
                </a:solidFill>
              </a:rPr>
              <a:t>is </a:t>
            </a:r>
            <a:r>
              <a:rPr lang="en-US" sz="2000" dirty="0">
                <a:solidFill>
                  <a:srgbClr val="0000FF"/>
                </a:solidFill>
              </a:rPr>
              <a:t>well above specification minimum of 150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4082201"/>
              </p:ext>
            </p:extLst>
          </p:nvPr>
        </p:nvGraphicFramePr>
        <p:xfrm>
          <a:off x="4876800" y="4038600"/>
          <a:ext cx="1790700" cy="552450"/>
        </p:xfrm>
        <a:graphic>
          <a:graphicData uri="http://schemas.openxmlformats.org/drawingml/2006/table">
            <a:tbl>
              <a:tblPr/>
              <a:tblGrid>
                <a:gridCol w="1181100"/>
                <a:gridCol w="609600"/>
              </a:tblGrid>
              <a:tr h="2762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effectLst/>
                          <a:latin typeface="Calibri"/>
                        </a:rPr>
                        <a:t>Average RRR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315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effectLst/>
                          <a:latin typeface="Calibri"/>
                        </a:rPr>
                        <a:t>±</a:t>
                      </a:r>
                      <a:r>
                        <a:rPr lang="en-US" sz="1600" b="0" i="0" u="none" strike="noStrike" dirty="0">
                          <a:effectLst/>
                          <a:latin typeface="Symbol"/>
                        </a:rPr>
                        <a:t> 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effectLst/>
                          <a:latin typeface="Arial"/>
                        </a:rPr>
                        <a:t>32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0377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Cu/Non-Cu ratio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31E82C-4128-440B-8074-36FF39FFB79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35843" name="Picture 2"/>
          <p:cNvPicPr>
            <a:picLocks noChangeAspect="1" noChangeArrowheads="1"/>
          </p:cNvPicPr>
          <p:nvPr/>
        </p:nvPicPr>
        <p:blipFill rotWithShape="1">
          <a:blip r:embed="rId2"/>
          <a:srcRect t="4867"/>
          <a:stretch/>
        </p:blipFill>
        <p:spPr bwMode="auto">
          <a:xfrm>
            <a:off x="852488" y="1273126"/>
            <a:ext cx="7058025" cy="4870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8623364"/>
              </p:ext>
            </p:extLst>
          </p:nvPr>
        </p:nvGraphicFramePr>
        <p:xfrm>
          <a:off x="4381500" y="1143000"/>
          <a:ext cx="2743200" cy="708074"/>
        </p:xfrm>
        <a:graphic>
          <a:graphicData uri="http://schemas.openxmlformats.org/drawingml/2006/table">
            <a:tbl>
              <a:tblPr/>
              <a:tblGrid>
                <a:gridCol w="2011680"/>
                <a:gridCol w="731520"/>
              </a:tblGrid>
              <a:tr h="34782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effectLst/>
                          <a:latin typeface="Calibri"/>
                        </a:rPr>
                        <a:t>Average Cu/Non-Cu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effectLst/>
                          <a:latin typeface="Arial"/>
                        </a:rPr>
                        <a:t>1.21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02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effectLst/>
                          <a:latin typeface="Symbol"/>
                        </a:rPr>
                        <a:t>± 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effectLst/>
                          <a:latin typeface="Arial"/>
                        </a:rPr>
                        <a:t>0.035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4596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of BNL and OST data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11/5/2014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Arup Ghosh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E70B72-D748-4774-A3F8-2960FA4AAC9C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0398188"/>
              </p:ext>
            </p:extLst>
          </p:nvPr>
        </p:nvGraphicFramePr>
        <p:xfrm>
          <a:off x="685800" y="1694939"/>
          <a:ext cx="7467600" cy="1371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4200"/>
                <a:gridCol w="757867"/>
                <a:gridCol w="718667"/>
                <a:gridCol w="653333"/>
                <a:gridCol w="695800"/>
                <a:gridCol w="1228267"/>
                <a:gridCol w="1267866"/>
                <a:gridCol w="626800"/>
                <a:gridCol w="744800"/>
              </a:tblGrid>
              <a:tr h="7033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I</a:t>
                      </a:r>
                      <a:r>
                        <a:rPr lang="en-US" sz="1800" u="none" strike="noStrike" baseline="-25000" dirty="0">
                          <a:effectLst/>
                        </a:rPr>
                        <a:t>c</a:t>
                      </a:r>
                      <a:r>
                        <a:rPr lang="en-US" sz="1800" u="none" strike="noStrike" dirty="0">
                          <a:effectLst/>
                        </a:rPr>
                        <a:t>(</a:t>
                      </a:r>
                      <a:r>
                        <a:rPr lang="en-US" sz="1600" u="none" strike="noStrike" dirty="0">
                          <a:effectLst/>
                        </a:rPr>
                        <a:t>15T</a:t>
                      </a:r>
                      <a:r>
                        <a:rPr lang="en-US" sz="1800" u="none" strike="noStrike" dirty="0">
                          <a:effectLst/>
                        </a:rPr>
                        <a:t>) BNL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I</a:t>
                      </a:r>
                      <a:r>
                        <a:rPr lang="en-US" sz="1800" u="none" strike="noStrike" baseline="-25000" dirty="0">
                          <a:effectLst/>
                        </a:rPr>
                        <a:t>c</a:t>
                      </a:r>
                      <a:r>
                        <a:rPr lang="en-US" sz="1800" u="none" strike="noStrike" dirty="0">
                          <a:effectLst/>
                        </a:rPr>
                        <a:t>(</a:t>
                      </a:r>
                      <a:r>
                        <a:rPr lang="en-US" sz="1600" u="none" strike="noStrike" dirty="0">
                          <a:effectLst/>
                        </a:rPr>
                        <a:t>15</a:t>
                      </a:r>
                      <a:r>
                        <a:rPr lang="en-US" sz="1800" u="none" strike="noStrike" dirty="0">
                          <a:effectLst/>
                        </a:rPr>
                        <a:t>T) OST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I</a:t>
                      </a:r>
                      <a:r>
                        <a:rPr lang="en-US" sz="1800" u="none" strike="noStrike" baseline="-25000" dirty="0">
                          <a:effectLst/>
                        </a:rPr>
                        <a:t>c</a:t>
                      </a:r>
                      <a:r>
                        <a:rPr lang="en-US" sz="1800" u="none" strike="noStrike" dirty="0">
                          <a:effectLst/>
                        </a:rPr>
                        <a:t>(</a:t>
                      </a:r>
                      <a:r>
                        <a:rPr lang="en-US" sz="1600" u="none" strike="noStrike" dirty="0">
                          <a:effectLst/>
                        </a:rPr>
                        <a:t>12</a:t>
                      </a:r>
                      <a:r>
                        <a:rPr lang="en-US" sz="1800" u="none" strike="noStrike" dirty="0">
                          <a:effectLst/>
                        </a:rPr>
                        <a:t>T) BNL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I</a:t>
                      </a:r>
                      <a:r>
                        <a:rPr lang="en-US" sz="1800" u="none" strike="noStrike" baseline="-25000" dirty="0">
                          <a:effectLst/>
                        </a:rPr>
                        <a:t>c</a:t>
                      </a:r>
                      <a:r>
                        <a:rPr lang="en-US" sz="1800" u="none" strike="noStrike" dirty="0">
                          <a:effectLst/>
                        </a:rPr>
                        <a:t>(</a:t>
                      </a:r>
                      <a:r>
                        <a:rPr lang="en-US" sz="1600" u="none" strike="noStrike" dirty="0">
                          <a:effectLst/>
                        </a:rPr>
                        <a:t>12</a:t>
                      </a:r>
                      <a:r>
                        <a:rPr lang="en-US" sz="1800" u="none" strike="noStrike" dirty="0">
                          <a:effectLst/>
                        </a:rPr>
                        <a:t>T) OST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I</a:t>
                      </a:r>
                      <a:r>
                        <a:rPr lang="en-US" sz="1800" b="1" u="none" strike="noStrike" baseline="-25000" dirty="0">
                          <a:solidFill>
                            <a:srgbClr val="FF0000"/>
                          </a:solidFill>
                          <a:effectLst/>
                        </a:rPr>
                        <a:t>c</a:t>
                      </a:r>
                      <a:r>
                        <a:rPr lang="en-US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(</a:t>
                      </a:r>
                      <a:r>
                        <a:rPr lang="en-US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15</a:t>
                      </a:r>
                      <a:r>
                        <a:rPr lang="en-US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T)_OST/ I</a:t>
                      </a:r>
                      <a:r>
                        <a:rPr lang="en-US" sz="1800" b="1" u="none" strike="noStrike" baseline="-25000" dirty="0">
                          <a:solidFill>
                            <a:srgbClr val="FF0000"/>
                          </a:solidFill>
                          <a:effectLst/>
                        </a:rPr>
                        <a:t>c</a:t>
                      </a:r>
                      <a:r>
                        <a:rPr lang="en-US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(</a:t>
                      </a:r>
                      <a:r>
                        <a:rPr lang="en-US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15T</a:t>
                      </a:r>
                      <a:r>
                        <a:rPr lang="en-US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)_BNL</a:t>
                      </a:r>
                      <a:endParaRPr lang="en-US" sz="18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I</a:t>
                      </a:r>
                      <a:r>
                        <a:rPr lang="en-US" sz="1800" u="none" strike="noStrike" baseline="-25000" dirty="0">
                          <a:effectLst/>
                        </a:rPr>
                        <a:t>c</a:t>
                      </a:r>
                      <a:r>
                        <a:rPr lang="en-US" sz="1600" u="none" strike="noStrike" dirty="0">
                          <a:effectLst/>
                        </a:rPr>
                        <a:t>(12T</a:t>
                      </a:r>
                      <a:r>
                        <a:rPr lang="en-US" sz="1800" u="none" strike="noStrike" dirty="0">
                          <a:effectLst/>
                        </a:rPr>
                        <a:t>)_OST/ I</a:t>
                      </a:r>
                      <a:r>
                        <a:rPr lang="en-US" sz="1800" u="none" strike="noStrike" baseline="-25000" dirty="0">
                          <a:effectLst/>
                        </a:rPr>
                        <a:t>c</a:t>
                      </a:r>
                      <a:r>
                        <a:rPr lang="en-US" sz="1800" u="none" strike="noStrike" dirty="0">
                          <a:effectLst/>
                        </a:rPr>
                        <a:t>(</a:t>
                      </a:r>
                      <a:r>
                        <a:rPr lang="en-US" sz="1600" u="none" strike="noStrike" dirty="0">
                          <a:effectLst/>
                        </a:rPr>
                        <a:t>12</a:t>
                      </a:r>
                      <a:r>
                        <a:rPr lang="en-US" sz="1800" u="none" strike="noStrike" dirty="0">
                          <a:effectLst/>
                        </a:rPr>
                        <a:t>T)_BNL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RRR   BNL</a:t>
                      </a:r>
                      <a:endParaRPr lang="en-US" sz="18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RRR  OST</a:t>
                      </a:r>
                      <a:endParaRPr lang="en-US" sz="18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82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Average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374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370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692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687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99.0%</a:t>
                      </a:r>
                      <a:endParaRPr lang="en-US" sz="18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99.3%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288</a:t>
                      </a:r>
                      <a:endParaRPr lang="en-US" sz="18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315</a:t>
                      </a:r>
                      <a:endParaRPr lang="en-US" sz="18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99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Symbol" panose="05050102010706020507" pitchFamily="18" charset="2"/>
                        </a:rPr>
                        <a:t>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Symbol" panose="05050102010706020507" pitchFamily="18" charset="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20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1.0%</a:t>
                      </a:r>
                      <a:endParaRPr lang="en-US" sz="18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1.0%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38</a:t>
                      </a:r>
                      <a:endParaRPr lang="en-US" sz="18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32</a:t>
                      </a:r>
                      <a:endParaRPr lang="en-US" sz="18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0135856"/>
              </p:ext>
            </p:extLst>
          </p:nvPr>
        </p:nvGraphicFramePr>
        <p:xfrm>
          <a:off x="2438400" y="3733800"/>
          <a:ext cx="3505200" cy="2286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01040"/>
                <a:gridCol w="701040"/>
                <a:gridCol w="701040"/>
                <a:gridCol w="701040"/>
                <a:gridCol w="701040"/>
              </a:tblGrid>
              <a:tr h="2857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H, T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Ic_OST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Ic_BNL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n_OST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n_BNL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11.0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819</a:t>
                      </a:r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52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12.0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681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678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50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46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13.0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557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558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48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46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14.0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447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450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46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41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15.0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352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355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44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35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16.0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269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34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524000" y="3066539"/>
            <a:ext cx="64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  <a:latin typeface="+mn-lt"/>
              </a:rPr>
              <a:t>OST and LARP measurements are very consistent</a:t>
            </a:r>
            <a:endParaRPr lang="en-US" sz="24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800" y="1295400"/>
            <a:ext cx="7315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70C0"/>
                </a:solidFill>
                <a:latin typeface="+mn-lt"/>
              </a:rPr>
              <a:t>Samples were reacted and measured at each facility</a:t>
            </a:r>
            <a:endParaRPr lang="en-US" sz="20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0" y="4038600"/>
            <a:ext cx="1676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Round Robin Test of samples reacted at BNL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16117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Optimizing 132/169 for MQXF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BE8F08-DD64-458B-AB3A-F0C5480FED0E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140" y="1447800"/>
            <a:ext cx="676772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Oval 9"/>
          <p:cNvSpPr/>
          <p:nvPr/>
        </p:nvSpPr>
        <p:spPr>
          <a:xfrm>
            <a:off x="2057400" y="1981200"/>
            <a:ext cx="2590800" cy="1133475"/>
          </a:xfrm>
          <a:prstGeom prst="ellipse">
            <a:avLst/>
          </a:prstGeom>
          <a:solidFill>
            <a:schemeClr val="accent1">
              <a:alpha val="2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524000" y="4204482"/>
            <a:ext cx="16557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Specification Limits</a:t>
            </a:r>
          </a:p>
        </p:txBody>
      </p:sp>
      <p:cxnSp>
        <p:nvCxnSpPr>
          <p:cNvPr id="12" name="Straight Arrow Connector 12"/>
          <p:cNvCxnSpPr>
            <a:cxnSpLocks noChangeShapeType="1"/>
          </p:cNvCxnSpPr>
          <p:nvPr/>
        </p:nvCxnSpPr>
        <p:spPr bwMode="auto">
          <a:xfrm flipV="1">
            <a:off x="2038172" y="3433226"/>
            <a:ext cx="467519" cy="771256"/>
          </a:xfrm>
          <a:prstGeom prst="straightConnector1">
            <a:avLst/>
          </a:prstGeom>
          <a:noFill/>
          <a:ln w="22225" algn="ctr">
            <a:solidFill>
              <a:srgbClr val="0070C0"/>
            </a:solidFill>
            <a:round/>
            <a:headEnd/>
            <a:tailEnd type="arrow" w="med" len="med"/>
          </a:ln>
        </p:spPr>
      </p:cxnSp>
      <p:cxnSp>
        <p:nvCxnSpPr>
          <p:cNvPr id="13" name="Straight Arrow Connector 14"/>
          <p:cNvCxnSpPr>
            <a:cxnSpLocks noChangeShapeType="1"/>
          </p:cNvCxnSpPr>
          <p:nvPr/>
        </p:nvCxnSpPr>
        <p:spPr bwMode="auto">
          <a:xfrm flipV="1">
            <a:off x="2971800" y="3924007"/>
            <a:ext cx="580231" cy="466457"/>
          </a:xfrm>
          <a:prstGeom prst="straightConnector1">
            <a:avLst/>
          </a:prstGeom>
          <a:noFill/>
          <a:ln w="22225" algn="ctr">
            <a:solidFill>
              <a:srgbClr val="0070C0"/>
            </a:solidFill>
            <a:round/>
            <a:headEnd/>
            <a:tailEnd type="arrow" w="med" len="med"/>
          </a:ln>
        </p:spPr>
      </p:cxnSp>
      <p:sp>
        <p:nvSpPr>
          <p:cNvPr id="16" name="Right Arrow 15"/>
          <p:cNvSpPr/>
          <p:nvPr/>
        </p:nvSpPr>
        <p:spPr>
          <a:xfrm rot="1234046">
            <a:off x="4731188" y="2748969"/>
            <a:ext cx="914400" cy="193675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/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4800600" y="1143000"/>
            <a:ext cx="3907302" cy="132343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2">
              <a:lnSpc>
                <a:spcPts val="2400"/>
              </a:lnSpc>
              <a:spcBef>
                <a:spcPts val="600"/>
              </a:spcBef>
            </a:pPr>
            <a:r>
              <a:rPr lang="en-US" sz="2000" dirty="0" smtClean="0">
                <a:solidFill>
                  <a:srgbClr val="0000FF"/>
                </a:solidFill>
              </a:rPr>
              <a:t>There </a:t>
            </a:r>
            <a:r>
              <a:rPr lang="en-US" sz="2000" dirty="0">
                <a:solidFill>
                  <a:srgbClr val="0000FF"/>
                </a:solidFill>
              </a:rPr>
              <a:t>is headroom in RRR to </a:t>
            </a:r>
            <a:r>
              <a:rPr lang="en-US" sz="2000" dirty="0" smtClean="0">
                <a:solidFill>
                  <a:srgbClr val="0000FF"/>
                </a:solidFill>
              </a:rPr>
              <a:t>increase </a:t>
            </a:r>
            <a:r>
              <a:rPr lang="en-US" sz="2000" dirty="0">
                <a:solidFill>
                  <a:srgbClr val="0000FF"/>
                </a:solidFill>
              </a:rPr>
              <a:t>I</a:t>
            </a:r>
            <a:r>
              <a:rPr lang="en-US" sz="2000" baseline="-25000" dirty="0">
                <a:solidFill>
                  <a:srgbClr val="0000FF"/>
                </a:solidFill>
              </a:rPr>
              <a:t>c</a:t>
            </a:r>
            <a:r>
              <a:rPr lang="en-US" sz="2000" dirty="0">
                <a:solidFill>
                  <a:srgbClr val="0000FF"/>
                </a:solidFill>
              </a:rPr>
              <a:t> by using longer times at </a:t>
            </a:r>
            <a:r>
              <a:rPr lang="en-US" sz="2000" dirty="0" smtClean="0">
                <a:solidFill>
                  <a:srgbClr val="0000FF"/>
                </a:solidFill>
              </a:rPr>
              <a:t>665 </a:t>
            </a:r>
            <a:r>
              <a:rPr lang="en-US" sz="2000" baseline="30000" dirty="0" smtClean="0">
                <a:solidFill>
                  <a:srgbClr val="0000FF"/>
                </a:solidFill>
              </a:rPr>
              <a:t>o</a:t>
            </a:r>
            <a:r>
              <a:rPr lang="en-US" sz="2000" dirty="0" smtClean="0">
                <a:solidFill>
                  <a:srgbClr val="0000FF"/>
                </a:solidFill>
              </a:rPr>
              <a:t>C or slightly higher temperature 670 </a:t>
            </a:r>
            <a:r>
              <a:rPr lang="en-US" sz="2000" baseline="30000" dirty="0">
                <a:solidFill>
                  <a:srgbClr val="0000FF"/>
                </a:solidFill>
              </a:rPr>
              <a:t>o</a:t>
            </a:r>
            <a:r>
              <a:rPr lang="en-US" sz="2000" dirty="0">
                <a:solidFill>
                  <a:srgbClr val="0000FF"/>
                </a:solidFill>
              </a:rPr>
              <a:t>C</a:t>
            </a:r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5565085" y="3233171"/>
            <a:ext cx="3257550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2">
              <a:lnSpc>
                <a:spcPts val="2400"/>
              </a:lnSpc>
              <a:spcBef>
                <a:spcPts val="600"/>
              </a:spcBef>
            </a:pPr>
            <a:r>
              <a:rPr lang="en-US" sz="2000" dirty="0" smtClean="0">
                <a:solidFill>
                  <a:srgbClr val="0000FF"/>
                </a:solidFill>
              </a:rPr>
              <a:t>Or by adjusting the Nb/Sn ratio</a:t>
            </a:r>
            <a:endParaRPr lang="en-US" sz="2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878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6" grpId="0" animBg="1"/>
      <p:bldP spid="17" grpId="0" animBg="1"/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458200" cy="838200"/>
          </a:xfrm>
        </p:spPr>
        <p:txBody>
          <a:bodyPr/>
          <a:lstStyle/>
          <a:p>
            <a:r>
              <a:rPr lang="en-US" sz="3200" dirty="0" smtClean="0"/>
              <a:t>Longer times at 665 </a:t>
            </a:r>
            <a:r>
              <a:rPr lang="en-US" sz="3200" baseline="30000" dirty="0" smtClean="0"/>
              <a:t>o</a:t>
            </a:r>
            <a:r>
              <a:rPr lang="en-US" sz="3200" dirty="0" smtClean="0"/>
              <a:t>C</a:t>
            </a:r>
            <a:endParaRPr lang="en-US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11/5/2014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Arup Ghosh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A4F2BC-3A74-432D-8237-8C43DA9E6859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89892"/>
            <a:ext cx="6823662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4058843"/>
              </p:ext>
            </p:extLst>
          </p:nvPr>
        </p:nvGraphicFramePr>
        <p:xfrm>
          <a:off x="4876800" y="1524000"/>
          <a:ext cx="1905001" cy="714375"/>
        </p:xfrm>
        <a:graphic>
          <a:graphicData uri="http://schemas.openxmlformats.org/drawingml/2006/table">
            <a:tbl>
              <a:tblPr/>
              <a:tblGrid>
                <a:gridCol w="901869"/>
                <a:gridCol w="480997"/>
                <a:gridCol w="522135"/>
              </a:tblGrid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665 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50 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100 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Average, 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374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388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s</a:t>
                      </a: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5867400" y="2655332"/>
            <a:ext cx="2172390" cy="369332"/>
          </a:xfrm>
          <a:prstGeom prst="rect">
            <a:avLst/>
          </a:prstGeom>
          <a:solidFill>
            <a:srgbClr val="C00000"/>
          </a:solidFill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3.7 % Increase in I</a:t>
            </a:r>
            <a:r>
              <a:rPr lang="en-US" baseline="-25000" dirty="0">
                <a:solidFill>
                  <a:schemeClr val="bg1"/>
                </a:solidFill>
              </a:rPr>
              <a:t>c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22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Magnetization of MQXF 132/169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5463990"/>
            <a:ext cx="42575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 smtClean="0"/>
              <a:t>Δ</a:t>
            </a:r>
            <a:r>
              <a:rPr lang="en-US" dirty="0" smtClean="0"/>
              <a:t>M = 238 </a:t>
            </a:r>
            <a:r>
              <a:rPr lang="en-US" dirty="0" err="1" smtClean="0"/>
              <a:t>mT</a:t>
            </a:r>
            <a:r>
              <a:rPr lang="en-US" dirty="0" smtClean="0"/>
              <a:t> at 3 T, 1.9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 smtClean="0"/>
              <a:t>Δ</a:t>
            </a:r>
            <a:r>
              <a:rPr lang="en-US" dirty="0" smtClean="0"/>
              <a:t>M expected to be ~ 200 </a:t>
            </a:r>
            <a:r>
              <a:rPr lang="en-US" dirty="0" err="1" smtClean="0"/>
              <a:t>mT</a:t>
            </a:r>
            <a:r>
              <a:rPr lang="en-US" dirty="0" smtClean="0"/>
              <a:t> at 3 T, 4.5 K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5/5/2014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C2E19-0CC7-4844-BCE4-68F06EDAF7F4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95400"/>
            <a:ext cx="5957220" cy="3909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6" descr="OSU_990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29600" y="55746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943600" y="5048491"/>
            <a:ext cx="303604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b="1" i="1" dirty="0">
                <a:solidFill>
                  <a:srgbClr val="0070C0"/>
                </a:solidFill>
                <a:latin typeface="+mn-lt"/>
              </a:rPr>
              <a:t>X. </a:t>
            </a:r>
            <a:r>
              <a:rPr lang="en-US" sz="1600" b="1" i="1" dirty="0" smtClean="0">
                <a:solidFill>
                  <a:srgbClr val="0070C0"/>
                </a:solidFill>
                <a:latin typeface="+mn-lt"/>
              </a:rPr>
              <a:t>Wang</a:t>
            </a:r>
            <a:endParaRPr lang="en-US" sz="1600" i="1" dirty="0">
              <a:latin typeface="+mn-lt"/>
            </a:endParaRPr>
          </a:p>
          <a:p>
            <a:r>
              <a:rPr lang="en-US" sz="1600" dirty="0">
                <a:latin typeface="+mn-lt"/>
              </a:rPr>
              <a:t>Measurements performed at OSU</a:t>
            </a:r>
          </a:p>
          <a:p>
            <a:r>
              <a:rPr lang="en-US" sz="1600" dirty="0">
                <a:latin typeface="+mn-lt"/>
              </a:rPr>
              <a:t>By </a:t>
            </a:r>
            <a:r>
              <a:rPr lang="en-US" sz="1600" dirty="0">
                <a:solidFill>
                  <a:srgbClr val="0070C0"/>
                </a:solidFill>
                <a:latin typeface="+mn-lt"/>
              </a:rPr>
              <a:t>M. Sumption and X. Xu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483744" y="2584966"/>
            <a:ext cx="21456" cy="1072634"/>
          </a:xfrm>
          <a:prstGeom prst="straightConnector1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197994" y="2895600"/>
            <a:ext cx="53580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l-GR" dirty="0"/>
              <a:t>Δ</a:t>
            </a:r>
            <a:r>
              <a:rPr lang="en-US" dirty="0"/>
              <a:t>M</a:t>
            </a:r>
          </a:p>
        </p:txBody>
      </p:sp>
    </p:spTree>
    <p:extLst>
      <p:ext uri="{BB962C8B-B14F-4D97-AF65-F5344CB8AC3E}">
        <p14:creationId xmlns:p14="http://schemas.microsoft.com/office/powerpoint/2010/main" val="3479175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79413"/>
            <a:ext cx="8610600" cy="763587"/>
          </a:xfrm>
        </p:spPr>
        <p:txBody>
          <a:bodyPr/>
          <a:lstStyle/>
          <a:p>
            <a:pPr algn="ctr">
              <a:defRPr/>
            </a:pPr>
            <a:r>
              <a:rPr lang="en-US" dirty="0" smtClean="0"/>
              <a:t>Magnetization of 0.85 mm,108/127 and 132/169 at 1.9 K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1C3060-83C2-459C-BB3A-5F491277E0A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9888" y="1720850"/>
            <a:ext cx="3946525" cy="26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85800" y="4609512"/>
            <a:ext cx="65865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/>
              <a:t> Magnetization scales with filament diameter</a:t>
            </a: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83088" y="1716088"/>
            <a:ext cx="4035425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6102057" y="2057400"/>
            <a:ext cx="2451100" cy="369332"/>
          </a:xfrm>
          <a:prstGeom prst="rect">
            <a:avLst/>
          </a:prstGeom>
          <a:solidFill>
            <a:srgbClr val="0070C0">
              <a:alpha val="13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latin typeface="+mn-lt"/>
              </a:rPr>
              <a:t>108/127 </a:t>
            </a:r>
            <a:r>
              <a:rPr lang="en-US" dirty="0">
                <a:latin typeface="+mn-lt"/>
              </a:rPr>
              <a:t>Scaled by 89% </a:t>
            </a:r>
          </a:p>
        </p:txBody>
      </p:sp>
      <p:sp>
        <p:nvSpPr>
          <p:cNvPr id="7" name="Rectangle 6"/>
          <p:cNvSpPr/>
          <p:nvPr/>
        </p:nvSpPr>
        <p:spPr>
          <a:xfrm>
            <a:off x="456376" y="1267803"/>
            <a:ext cx="45540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n-lt"/>
              </a:rPr>
              <a:t>Strands have same J</a:t>
            </a:r>
            <a:r>
              <a:rPr lang="en-US" sz="2000" baseline="-25000" dirty="0">
                <a:latin typeface="+mn-lt"/>
              </a:rPr>
              <a:t>c</a:t>
            </a:r>
            <a:r>
              <a:rPr lang="en-US" sz="2000" dirty="0">
                <a:latin typeface="+mn-lt"/>
              </a:rPr>
              <a:t> and </a:t>
            </a:r>
            <a:r>
              <a:rPr lang="en-US" sz="2000" dirty="0" smtClean="0">
                <a:latin typeface="+mn-lt"/>
              </a:rPr>
              <a:t>Cu/Non-Cu </a:t>
            </a:r>
            <a:r>
              <a:rPr lang="en-US" sz="2000" dirty="0">
                <a:latin typeface="+mn-lt"/>
              </a:rPr>
              <a:t>ratio</a:t>
            </a:r>
          </a:p>
        </p:txBody>
      </p:sp>
      <p:pic>
        <p:nvPicPr>
          <p:cNvPr id="11" name="Picture 16" descr="OSU_9900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55746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943600" y="5048491"/>
            <a:ext cx="303604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b="1" i="1" dirty="0">
                <a:solidFill>
                  <a:srgbClr val="0070C0"/>
                </a:solidFill>
                <a:latin typeface="+mn-lt"/>
              </a:rPr>
              <a:t>X. </a:t>
            </a:r>
            <a:r>
              <a:rPr lang="en-US" sz="1600" b="1" i="1" dirty="0" smtClean="0">
                <a:solidFill>
                  <a:srgbClr val="0070C0"/>
                </a:solidFill>
                <a:latin typeface="+mn-lt"/>
              </a:rPr>
              <a:t>Wang</a:t>
            </a:r>
            <a:endParaRPr lang="en-US" sz="1600" i="1" dirty="0">
              <a:latin typeface="+mn-lt"/>
            </a:endParaRPr>
          </a:p>
          <a:p>
            <a:r>
              <a:rPr lang="en-US" sz="1600" dirty="0">
                <a:latin typeface="+mn-lt"/>
              </a:rPr>
              <a:t>Measurements performed at OSU</a:t>
            </a:r>
          </a:p>
          <a:p>
            <a:r>
              <a:rPr lang="en-US" sz="1600" dirty="0">
                <a:latin typeface="+mn-lt"/>
              </a:rPr>
              <a:t>By </a:t>
            </a:r>
            <a:r>
              <a:rPr lang="en-US" sz="1600" dirty="0">
                <a:solidFill>
                  <a:srgbClr val="0070C0"/>
                </a:solidFill>
                <a:latin typeface="+mn-lt"/>
              </a:rPr>
              <a:t>M. Sumption and X. Xu</a:t>
            </a:r>
          </a:p>
        </p:txBody>
      </p:sp>
    </p:spTree>
    <p:extLst>
      <p:ext uri="{BB962C8B-B14F-4D97-AF65-F5344CB8AC3E}">
        <p14:creationId xmlns:p14="http://schemas.microsoft.com/office/powerpoint/2010/main" val="2090518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2"/>
          <p:cNvSpPr>
            <a:spLocks noGrp="1"/>
          </p:cNvSpPr>
          <p:nvPr>
            <p:ph type="title"/>
          </p:nvPr>
        </p:nvSpPr>
        <p:spPr>
          <a:xfrm>
            <a:off x="304800" y="152400"/>
            <a:ext cx="6553200" cy="9144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    Cable Insulation at LARP  </a:t>
            </a:r>
          </a:p>
        </p:txBody>
      </p:sp>
      <p:sp>
        <p:nvSpPr>
          <p:cNvPr id="47106" name="Rectangle 3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Insulation is braided directly on cable </a:t>
            </a:r>
          </a:p>
          <a:p>
            <a:pPr lvl="1"/>
            <a:r>
              <a:rPr lang="en-US" sz="2000" dirty="0" smtClean="0"/>
              <a:t>New England Wire Technology (NEWT)</a:t>
            </a:r>
          </a:p>
          <a:p>
            <a:r>
              <a:rPr lang="en-US" sz="2400" dirty="0" smtClean="0"/>
              <a:t>Using S-2® glass (from AGY) with 933 Silane sizing</a:t>
            </a:r>
          </a:p>
          <a:p>
            <a:pPr lvl="1"/>
            <a:r>
              <a:rPr lang="en-US" sz="2000" dirty="0" smtClean="0"/>
              <a:t>48 carriers</a:t>
            </a:r>
          </a:p>
          <a:p>
            <a:pPr lvl="1"/>
            <a:r>
              <a:rPr lang="en-US" sz="2000" dirty="0" smtClean="0"/>
              <a:t>2 ply yarn, twist pitch 75 mm</a:t>
            </a:r>
          </a:p>
          <a:p>
            <a:r>
              <a:rPr lang="en-US" sz="2400" dirty="0" smtClean="0"/>
              <a:t>Several lengths of QXF cable has been insulated</a:t>
            </a:r>
          </a:p>
          <a:p>
            <a:pPr lvl="1"/>
            <a:r>
              <a:rPr lang="en-US" sz="2000" dirty="0" smtClean="0"/>
              <a:t>Using braiding parameters to yield target specification of </a:t>
            </a:r>
            <a:r>
              <a:rPr lang="en-US" sz="2000" dirty="0" smtClean="0">
                <a:solidFill>
                  <a:srgbClr val="FF0000"/>
                </a:solidFill>
              </a:rPr>
              <a:t>0.145 </a:t>
            </a:r>
            <a:r>
              <a:rPr lang="en-US" sz="2000" dirty="0" smtClean="0">
                <a:solidFill>
                  <a:srgbClr val="FF0000"/>
                </a:solidFill>
                <a:sym typeface="Symbol" pitchFamily="18" charset="2"/>
              </a:rPr>
              <a:t> 0.005</a:t>
            </a:r>
            <a:r>
              <a:rPr lang="en-US" sz="2000" dirty="0" smtClean="0">
                <a:solidFill>
                  <a:srgbClr val="FF0000"/>
                </a:solidFill>
              </a:rPr>
              <a:t> mm </a:t>
            </a:r>
            <a:r>
              <a:rPr lang="en-US" sz="2000" dirty="0" smtClean="0"/>
              <a:t>thickness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en-US" sz="2000" dirty="0"/>
              <a:t>10-stack measurements at 5 MPa are used to determine insulation thickness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  <a:p>
            <a:pPr lvl="1"/>
            <a:r>
              <a:rPr lang="en-US" sz="2000" dirty="0" smtClean="0"/>
              <a:t>Thickness </a:t>
            </a:r>
            <a:r>
              <a:rPr lang="en-US" sz="2000" dirty="0"/>
              <a:t>can be readily adjusted to meet any change to present specification.</a:t>
            </a:r>
          </a:p>
          <a:p>
            <a:endParaRPr lang="en-US" dirty="0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E738F3-BA91-44C6-ABDA-832333C0C94E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47108" name="Picture 10"/>
          <p:cNvPicPr>
            <a:picLocks noChangeAspect="1" noChangeArrowheads="1"/>
          </p:cNvPicPr>
          <p:nvPr/>
        </p:nvPicPr>
        <p:blipFill>
          <a:blip r:embed="rId2"/>
          <a:srcRect t="9677" b="6451"/>
          <a:stretch>
            <a:fillRect/>
          </a:stretch>
        </p:blipFill>
        <p:spPr bwMode="auto">
          <a:xfrm>
            <a:off x="6827108" y="77787"/>
            <a:ext cx="1981200" cy="106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5805562"/>
              </p:ext>
            </p:extLst>
          </p:nvPr>
        </p:nvGraphicFramePr>
        <p:xfrm>
          <a:off x="4648200" y="2209800"/>
          <a:ext cx="3898901" cy="26079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26200"/>
                <a:gridCol w="822499"/>
                <a:gridCol w="860755"/>
                <a:gridCol w="889447"/>
              </a:tblGrid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Each Cable length ~ 170 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Measurement at 5 </a:t>
                      </a:r>
                      <a:r>
                        <a:rPr lang="en-US" sz="1400" u="none" strike="noStrike" dirty="0" smtClean="0">
                          <a:effectLst/>
                        </a:rPr>
                        <a:t>MPa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~170 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mm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Cable ID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</a:t>
                      </a:r>
                      <a:r>
                        <a:rPr lang="en-US" sz="1400" u="none" strike="noStrike" baseline="30000">
                          <a:effectLst/>
                        </a:rPr>
                        <a:t>st</a:t>
                      </a:r>
                      <a:r>
                        <a:rPr lang="en-US" sz="1400" u="none" strike="noStrike">
                          <a:effectLst/>
                        </a:rPr>
                        <a:t> Cycle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2</a:t>
                      </a:r>
                      <a:r>
                        <a:rPr lang="en-US" sz="1400" u="none" strike="noStrike" baseline="30000">
                          <a:effectLst/>
                        </a:rPr>
                        <a:t>nd</a:t>
                      </a:r>
                      <a:r>
                        <a:rPr lang="en-US" sz="1400" u="none" strike="noStrike">
                          <a:effectLst/>
                        </a:rPr>
                        <a:t> Cycle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solidFill>
                            <a:srgbClr val="C00000"/>
                          </a:solidFill>
                          <a:effectLst/>
                        </a:rPr>
                        <a:t>3</a:t>
                      </a:r>
                      <a:r>
                        <a:rPr lang="en-US" sz="1400" u="none" strike="noStrike" baseline="30000" dirty="0" smtClean="0">
                          <a:solidFill>
                            <a:srgbClr val="C00000"/>
                          </a:solidFill>
                          <a:effectLst/>
                        </a:rPr>
                        <a:t>rd</a:t>
                      </a:r>
                      <a:r>
                        <a:rPr lang="en-US" sz="1400" u="none" strike="noStrike" dirty="0" smtClean="0">
                          <a:solidFill>
                            <a:srgbClr val="C00000"/>
                          </a:solidFill>
                          <a:effectLst/>
                        </a:rPr>
                        <a:t> Cycle</a:t>
                      </a:r>
                      <a:endParaRPr lang="en-US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solidFill>
                            <a:srgbClr val="C0000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1050Z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0.142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0.140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solidFill>
                            <a:srgbClr val="C00000"/>
                          </a:solidFill>
                          <a:effectLst/>
                        </a:rPr>
                        <a:t>0.140</a:t>
                      </a:r>
                      <a:endParaRPr lang="en-US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1051Z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0.143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0.140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0.138</a:t>
                      </a:r>
                      <a:endParaRPr lang="en-US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1053Z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0.154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0.149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0.147</a:t>
                      </a:r>
                      <a:endParaRPr lang="en-US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1055Z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0.148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0.145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0.143</a:t>
                      </a:r>
                      <a:endParaRPr lang="en-US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1057Z-A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0.149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0.146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0.145</a:t>
                      </a:r>
                      <a:endParaRPr lang="en-US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1057Z-B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0.149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0.146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solidFill>
                            <a:srgbClr val="C00000"/>
                          </a:solidFill>
                          <a:effectLst/>
                        </a:rPr>
                        <a:t>0.145</a:t>
                      </a:r>
                      <a:endParaRPr lang="en-US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7620000" y="2819400"/>
            <a:ext cx="914400" cy="2057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897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 build="p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None/>
              <a:defRPr/>
            </a:pPr>
            <a:r>
              <a:rPr lang="en-US" dirty="0" smtClean="0"/>
              <a:t>Outline</a:t>
            </a:r>
          </a:p>
        </p:txBody>
      </p:sp>
      <p:sp>
        <p:nvSpPr>
          <p:cNvPr id="307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1219201" y="1219200"/>
            <a:ext cx="6291263" cy="4495800"/>
          </a:xfrm>
        </p:spPr>
        <p:txBody>
          <a:bodyPr>
            <a:normAutofit fontScale="92500" lnSpcReduction="10000"/>
          </a:bodyPr>
          <a:lstStyle/>
          <a:p>
            <a:pPr marL="381000" indent="-381000"/>
            <a:r>
              <a:rPr lang="en-US" sz="2400" dirty="0"/>
              <a:t>Introduction</a:t>
            </a:r>
          </a:p>
          <a:p>
            <a:pPr marL="381000" indent="-381000"/>
            <a:r>
              <a:rPr lang="en-US" sz="2400" dirty="0"/>
              <a:t>RRP® </a:t>
            </a:r>
            <a:r>
              <a:rPr lang="en-US" sz="2400" dirty="0" smtClean="0"/>
              <a:t>Strand</a:t>
            </a:r>
          </a:p>
          <a:p>
            <a:pPr marL="381000" indent="-381000"/>
            <a:r>
              <a:rPr lang="en-US" sz="2400" dirty="0" smtClean="0"/>
              <a:t>RRP</a:t>
            </a:r>
            <a:r>
              <a:rPr lang="en-US" sz="2400" dirty="0"/>
              <a:t>® 108/127 Strand for </a:t>
            </a:r>
            <a:r>
              <a:rPr lang="en-US" sz="2400" dirty="0" smtClean="0"/>
              <a:t>MQXFS1</a:t>
            </a:r>
            <a:endParaRPr lang="en-US" sz="2400" dirty="0"/>
          </a:p>
          <a:p>
            <a:pPr marL="781050" lvl="1" indent="-381000"/>
            <a:r>
              <a:rPr lang="en-US" sz="2000" dirty="0" smtClean="0"/>
              <a:t>Design change for RRR </a:t>
            </a:r>
            <a:r>
              <a:rPr lang="en-US" sz="2000" dirty="0"/>
              <a:t>Control</a:t>
            </a:r>
          </a:p>
          <a:p>
            <a:pPr marL="381000" indent="-381000"/>
            <a:r>
              <a:rPr lang="en-US" sz="2400" dirty="0"/>
              <a:t>RRP® 132/169 </a:t>
            </a:r>
            <a:r>
              <a:rPr lang="en-US" sz="2400" dirty="0" smtClean="0"/>
              <a:t>MQXF </a:t>
            </a:r>
            <a:r>
              <a:rPr lang="en-US" sz="2400" dirty="0"/>
              <a:t>strand</a:t>
            </a:r>
          </a:p>
          <a:p>
            <a:pPr marL="381000" indent="-381000"/>
            <a:r>
              <a:rPr lang="en-US" sz="2400" dirty="0" smtClean="0"/>
              <a:t>Present status of wire performance</a:t>
            </a:r>
          </a:p>
          <a:p>
            <a:pPr marL="781050" lvl="1" indent="-381000"/>
            <a:r>
              <a:rPr lang="en-US" sz="2000" dirty="0" smtClean="0"/>
              <a:t>Comparison of vendor and LARP data on Ic</a:t>
            </a:r>
          </a:p>
          <a:p>
            <a:pPr marL="781050" lvl="1" indent="-381000"/>
            <a:r>
              <a:rPr lang="en-US" sz="2000" dirty="0" smtClean="0"/>
              <a:t>Ic and RRR optimization</a:t>
            </a:r>
            <a:endParaRPr lang="en-US" sz="2000" dirty="0"/>
          </a:p>
          <a:p>
            <a:pPr marL="381000" indent="-381000"/>
            <a:r>
              <a:rPr lang="en-US" sz="2400" dirty="0" smtClean="0"/>
              <a:t>Strand Magnetization</a:t>
            </a:r>
          </a:p>
          <a:p>
            <a:pPr marL="381000" indent="-381000"/>
            <a:r>
              <a:rPr lang="en-US" sz="2400" dirty="0" smtClean="0"/>
              <a:t>Cable </a:t>
            </a:r>
            <a:r>
              <a:rPr lang="en-US" sz="2400" dirty="0"/>
              <a:t>and Insulation</a:t>
            </a:r>
          </a:p>
          <a:p>
            <a:pPr marL="381000" indent="-381000"/>
            <a:r>
              <a:rPr lang="en-US" sz="2400" dirty="0"/>
              <a:t>RRR of Extracted strand</a:t>
            </a:r>
          </a:p>
          <a:p>
            <a:pPr marL="381000" indent="-381000"/>
            <a:r>
              <a:rPr lang="en-US" sz="2400" dirty="0"/>
              <a:t>Summary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11/5/2014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Arup Ghosh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E70B72-D748-4774-A3F8-2960FA4AAC9C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714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Summary</a:t>
            </a:r>
          </a:p>
        </p:txBody>
      </p:sp>
      <p:sp>
        <p:nvSpPr>
          <p:cNvPr id="26629" name="Rectangle 3"/>
          <p:cNvSpPr>
            <a:spLocks noGrp="1"/>
          </p:cNvSpPr>
          <p:nvPr>
            <p:ph idx="1"/>
          </p:nvPr>
        </p:nvSpPr>
        <p:spPr>
          <a:xfrm>
            <a:off x="609600" y="1219200"/>
            <a:ext cx="8229600" cy="5181600"/>
          </a:xfrm>
        </p:spPr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en-US" dirty="0" smtClean="0"/>
              <a:t>The “</a:t>
            </a:r>
            <a:r>
              <a:rPr lang="en-US" dirty="0" smtClean="0">
                <a:solidFill>
                  <a:srgbClr val="FF0000"/>
                </a:solidFill>
              </a:rPr>
              <a:t>reduced-Sn</a:t>
            </a:r>
            <a:r>
              <a:rPr lang="en-US" dirty="0" smtClean="0"/>
              <a:t>” design change </a:t>
            </a:r>
            <a:r>
              <a:rPr lang="en-US" dirty="0" smtClean="0">
                <a:solidFill>
                  <a:srgbClr val="FF0000"/>
                </a:solidFill>
              </a:rPr>
              <a:t>increases RRR </a:t>
            </a:r>
            <a:r>
              <a:rPr lang="en-US" dirty="0" smtClean="0"/>
              <a:t>manufacturing </a:t>
            </a:r>
            <a:r>
              <a:rPr lang="en-US" dirty="0" smtClean="0">
                <a:solidFill>
                  <a:srgbClr val="FF0000"/>
                </a:solidFill>
              </a:rPr>
              <a:t>margin</a:t>
            </a:r>
            <a:r>
              <a:rPr lang="en-US" dirty="0" smtClean="0"/>
              <a:t> with </a:t>
            </a:r>
            <a:r>
              <a:rPr lang="en-US" dirty="0" smtClean="0">
                <a:solidFill>
                  <a:srgbClr val="FF0000"/>
                </a:solidFill>
              </a:rPr>
              <a:t>minimal loss </a:t>
            </a:r>
            <a:r>
              <a:rPr lang="en-US" dirty="0" smtClean="0"/>
              <a:t>of </a:t>
            </a:r>
            <a:r>
              <a:rPr lang="en-US" dirty="0" smtClean="0">
                <a:solidFill>
                  <a:srgbClr val="FF0000"/>
                </a:solidFill>
              </a:rPr>
              <a:t>J</a:t>
            </a:r>
            <a:r>
              <a:rPr lang="en-US" baseline="-25000" dirty="0" smtClean="0">
                <a:solidFill>
                  <a:srgbClr val="FF0000"/>
                </a:solidFill>
              </a:rPr>
              <a:t>c</a:t>
            </a:r>
            <a:r>
              <a:rPr lang="en-US" dirty="0" smtClean="0"/>
              <a:t>. </a:t>
            </a:r>
          </a:p>
          <a:p>
            <a:pPr lvl="1">
              <a:defRPr/>
            </a:pPr>
            <a:r>
              <a:rPr lang="en-US" dirty="0" smtClean="0"/>
              <a:t>Implemented for all billets in process and future procurements.</a:t>
            </a:r>
          </a:p>
          <a:p>
            <a:pPr>
              <a:defRPr/>
            </a:pPr>
            <a:r>
              <a:rPr lang="en-US" dirty="0" smtClean="0">
                <a:solidFill>
                  <a:srgbClr val="FF0000"/>
                </a:solidFill>
              </a:rPr>
              <a:t>RRP® 132/169 wire can meet strand specs</a:t>
            </a:r>
          </a:p>
          <a:p>
            <a:pPr lvl="1">
              <a:defRPr/>
            </a:pPr>
            <a:r>
              <a:rPr lang="en-US" dirty="0" smtClean="0"/>
              <a:t>Manufacturing </a:t>
            </a:r>
            <a:r>
              <a:rPr lang="en-US" dirty="0" smtClean="0">
                <a:solidFill>
                  <a:srgbClr val="FF0000"/>
                </a:solidFill>
              </a:rPr>
              <a:t>margin in I</a:t>
            </a:r>
            <a:r>
              <a:rPr lang="en-US" baseline="-25000" dirty="0" smtClean="0">
                <a:solidFill>
                  <a:srgbClr val="FF0000"/>
                </a:solidFill>
              </a:rPr>
              <a:t>c</a:t>
            </a:r>
            <a:r>
              <a:rPr lang="en-US" dirty="0" smtClean="0">
                <a:solidFill>
                  <a:srgbClr val="FF0000"/>
                </a:solidFill>
              </a:rPr>
              <a:t> needs to be increased </a:t>
            </a:r>
            <a:r>
              <a:rPr lang="en-US" dirty="0" smtClean="0"/>
              <a:t>by good </a:t>
            </a:r>
            <a:r>
              <a:rPr lang="en-US" dirty="0" smtClean="0">
                <a:solidFill>
                  <a:srgbClr val="FF0000"/>
                </a:solidFill>
              </a:rPr>
              <a:t>control of the Nb/Sn ratio</a:t>
            </a:r>
            <a:r>
              <a:rPr lang="en-US" dirty="0" smtClean="0"/>
              <a:t>, and by </a:t>
            </a:r>
            <a:r>
              <a:rPr lang="en-US" dirty="0" smtClean="0">
                <a:solidFill>
                  <a:srgbClr val="FF0000"/>
                </a:solidFill>
              </a:rPr>
              <a:t>reaction optimization</a:t>
            </a:r>
          </a:p>
          <a:p>
            <a:pPr>
              <a:defRPr/>
            </a:pPr>
            <a:r>
              <a:rPr lang="en-US" dirty="0" smtClean="0"/>
              <a:t>LARP plan implements </a:t>
            </a:r>
            <a:r>
              <a:rPr lang="en-US" dirty="0" smtClean="0">
                <a:solidFill>
                  <a:srgbClr val="FF0000"/>
                </a:solidFill>
              </a:rPr>
              <a:t>132/169-strand</a:t>
            </a:r>
            <a:r>
              <a:rPr lang="en-US" dirty="0" smtClean="0"/>
              <a:t> in </a:t>
            </a:r>
            <a:r>
              <a:rPr lang="en-US" dirty="0" smtClean="0">
                <a:solidFill>
                  <a:srgbClr val="FF0000"/>
                </a:solidFill>
              </a:rPr>
              <a:t>MQXFS2</a:t>
            </a:r>
            <a:r>
              <a:rPr lang="en-US" dirty="0" smtClean="0"/>
              <a:t> magnet and all </a:t>
            </a:r>
            <a:r>
              <a:rPr lang="en-US" dirty="0" smtClean="0">
                <a:solidFill>
                  <a:srgbClr val="FF0000"/>
                </a:solidFill>
              </a:rPr>
              <a:t>MQXFL </a:t>
            </a:r>
            <a:r>
              <a:rPr lang="en-US" dirty="0" smtClean="0"/>
              <a:t>prototypes.</a:t>
            </a:r>
          </a:p>
          <a:p>
            <a:pPr>
              <a:defRPr/>
            </a:pPr>
            <a:r>
              <a:rPr lang="en-US" dirty="0" smtClean="0"/>
              <a:t>Strand procurement has been planned to meet cable manufacture and coil winding schedule. </a:t>
            </a:r>
            <a:r>
              <a:rPr lang="en-US" sz="2300" dirty="0" smtClean="0"/>
              <a:t>(Later Presentation)</a:t>
            </a:r>
          </a:p>
          <a:p>
            <a:pPr>
              <a:defRPr/>
            </a:pPr>
            <a:r>
              <a:rPr lang="en-US" dirty="0" smtClean="0">
                <a:solidFill>
                  <a:srgbClr val="FF0000"/>
                </a:solidFill>
              </a:rPr>
              <a:t>Specification and Production QA </a:t>
            </a:r>
            <a:r>
              <a:rPr lang="en-US" dirty="0" smtClean="0"/>
              <a:t>plan and </a:t>
            </a:r>
            <a:r>
              <a:rPr lang="en-US" dirty="0" smtClean="0">
                <a:solidFill>
                  <a:srgbClr val="FF0000"/>
                </a:solidFill>
              </a:rPr>
              <a:t>documents</a:t>
            </a:r>
            <a:r>
              <a:rPr lang="en-US" dirty="0" smtClean="0"/>
              <a:t> is </a:t>
            </a:r>
            <a:r>
              <a:rPr lang="en-US" dirty="0" smtClean="0">
                <a:solidFill>
                  <a:srgbClr val="FF0000"/>
                </a:solidFill>
              </a:rPr>
              <a:t>being finalized </a:t>
            </a:r>
            <a:r>
              <a:rPr lang="en-US" dirty="0" smtClean="0"/>
              <a:t>this fiscal year for </a:t>
            </a:r>
            <a:r>
              <a:rPr lang="en-US" dirty="0" smtClean="0">
                <a:solidFill>
                  <a:srgbClr val="FF0000"/>
                </a:solidFill>
              </a:rPr>
              <a:t>pre-production lots </a:t>
            </a:r>
            <a:r>
              <a:rPr lang="en-US" dirty="0" smtClean="0"/>
              <a:t>and preparing for issuing call for </a:t>
            </a:r>
            <a:r>
              <a:rPr lang="en-US" dirty="0" smtClean="0">
                <a:solidFill>
                  <a:srgbClr val="FF0000"/>
                </a:solidFill>
              </a:rPr>
              <a:t>RFP(Request For Proposal) </a:t>
            </a:r>
            <a:r>
              <a:rPr lang="en-US" dirty="0" smtClean="0"/>
              <a:t>for the </a:t>
            </a:r>
            <a:r>
              <a:rPr lang="en-US" dirty="0" smtClean="0">
                <a:solidFill>
                  <a:srgbClr val="FF0000"/>
                </a:solidFill>
              </a:rPr>
              <a:t>production</a:t>
            </a:r>
            <a:r>
              <a:rPr lang="en-US" dirty="0" smtClean="0"/>
              <a:t>.</a:t>
            </a: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29650" y="6556375"/>
            <a:ext cx="366713" cy="301625"/>
          </a:xfrm>
        </p:spPr>
        <p:txBody>
          <a:bodyPr/>
          <a:lstStyle/>
          <a:p>
            <a:pPr>
              <a:defRPr/>
            </a:pPr>
            <a:fld id="{DCED6551-73E8-48C1-BF10-48EF3906931A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912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Number Placeholder 1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C8D1427-40D7-4B2F-B68C-B08424841B1D}" type="slidenum">
              <a:rPr lang="en-US" smtClean="0">
                <a:cs typeface="Arial" charset="0"/>
              </a:rPr>
              <a:pPr/>
              <a:t>21</a:t>
            </a:fld>
            <a:endParaRPr lang="en-US" smtClean="0">
              <a:cs typeface="Arial" charset="0"/>
            </a:endParaRPr>
          </a:p>
        </p:txBody>
      </p:sp>
      <p:sp>
        <p:nvSpPr>
          <p:cNvPr id="49154" name="Rectangle 14"/>
          <p:cNvSpPr>
            <a:spLocks noChangeArrowheads="1"/>
          </p:cNvSpPr>
          <p:nvPr/>
        </p:nvSpPr>
        <p:spPr bwMode="auto">
          <a:xfrm>
            <a:off x="8229600" y="0"/>
            <a:ext cx="914400" cy="1066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400"/>
          </a:p>
        </p:txBody>
      </p:sp>
      <p:sp>
        <p:nvSpPr>
          <p:cNvPr id="49155" name="Rectangle 23"/>
          <p:cNvSpPr>
            <a:spLocks noChangeArrowheads="1"/>
          </p:cNvSpPr>
          <p:nvPr/>
        </p:nvSpPr>
        <p:spPr bwMode="auto">
          <a:xfrm>
            <a:off x="2157413" y="5305425"/>
            <a:ext cx="5037137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endParaRPr lang="en-US" sz="2400">
              <a:latin typeface="Tahoma" pitchFamily="34" charset="0"/>
            </a:endParaRPr>
          </a:p>
          <a:p>
            <a:pPr eaLnBrk="0" hangingPunct="0"/>
            <a:r>
              <a:rPr lang="en-US" sz="2400">
                <a:latin typeface="Tahoma" pitchFamily="34" charset="0"/>
              </a:rPr>
              <a:t> </a:t>
            </a:r>
            <a:endParaRPr lang="en-US" sz="2400" i="1">
              <a:latin typeface="Tahoma" pitchFamily="34" charset="0"/>
            </a:endParaRPr>
          </a:p>
          <a:p>
            <a:pPr eaLnBrk="0" hangingPunct="0"/>
            <a:endParaRPr lang="en-US" sz="2400">
              <a:latin typeface="Tahoma" pitchFamily="34" charset="0"/>
            </a:endParaRPr>
          </a:p>
          <a:p>
            <a:pPr eaLnBrk="0" hangingPunct="0"/>
            <a:endParaRPr lang="en-US" sz="2400">
              <a:latin typeface="Tahoma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04800" y="1428750"/>
            <a:ext cx="8610600" cy="4743450"/>
          </a:xfrm>
          <a:prstGeom prst="rect">
            <a:avLst/>
          </a:prstGeom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Clr>
                <a:schemeClr val="accent2"/>
              </a:buClr>
              <a:buSzPct val="150000"/>
              <a:defRPr/>
            </a:pPr>
            <a:r>
              <a:rPr lang="en-US" sz="2400" kern="0" dirty="0">
                <a:latin typeface="+mn-lt"/>
                <a:cs typeface="+mn-cs"/>
              </a:rPr>
              <a:t>End of Presentation</a:t>
            </a:r>
          </a:p>
        </p:txBody>
      </p:sp>
    </p:spTree>
    <p:extLst>
      <p:ext uri="{BB962C8B-B14F-4D97-AF65-F5344CB8AC3E}">
        <p14:creationId xmlns:p14="http://schemas.microsoft.com/office/powerpoint/2010/main" val="52008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6745288" cy="762000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650" y="3962400"/>
            <a:ext cx="6172199" cy="2121932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The </a:t>
            </a:r>
            <a:r>
              <a:rPr lang="en-US" sz="2400" dirty="0" smtClean="0">
                <a:solidFill>
                  <a:srgbClr val="0070C0"/>
                </a:solidFill>
              </a:rPr>
              <a:t>1</a:t>
            </a:r>
            <a:r>
              <a:rPr lang="en-US" sz="2400" baseline="30000" dirty="0" smtClean="0">
                <a:solidFill>
                  <a:srgbClr val="0070C0"/>
                </a:solidFill>
              </a:rPr>
              <a:t>st</a:t>
            </a:r>
            <a:r>
              <a:rPr lang="en-US" sz="2400" dirty="0" smtClean="0">
                <a:solidFill>
                  <a:srgbClr val="0070C0"/>
                </a:solidFill>
              </a:rPr>
              <a:t> Short model </a:t>
            </a:r>
            <a:r>
              <a:rPr lang="en-US" sz="2400" dirty="0" smtClean="0">
                <a:solidFill>
                  <a:srgbClr val="FF0000"/>
                </a:solidFill>
              </a:rPr>
              <a:t>MQXFS1</a:t>
            </a:r>
            <a:r>
              <a:rPr lang="en-US" sz="2400" dirty="0" smtClean="0">
                <a:solidFill>
                  <a:srgbClr val="0070C0"/>
                </a:solidFill>
              </a:rPr>
              <a:t> magnet is using coils made with </a:t>
            </a:r>
            <a:r>
              <a:rPr lang="en-US" sz="2400" dirty="0" smtClean="0">
                <a:solidFill>
                  <a:srgbClr val="FF0000"/>
                </a:solidFill>
              </a:rPr>
              <a:t>108/127 </a:t>
            </a:r>
            <a:r>
              <a:rPr lang="en-US" sz="2400" dirty="0" smtClean="0">
                <a:solidFill>
                  <a:srgbClr val="0070C0"/>
                </a:solidFill>
              </a:rPr>
              <a:t>strand.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Subsequent Short model and </a:t>
            </a:r>
            <a:r>
              <a:rPr lang="en-US" sz="2400" dirty="0" smtClean="0">
                <a:solidFill>
                  <a:srgbClr val="FF0000"/>
                </a:solidFill>
              </a:rPr>
              <a:t>Long prototype MQXF </a:t>
            </a:r>
            <a:r>
              <a:rPr lang="en-US" sz="2400" dirty="0" smtClean="0">
                <a:solidFill>
                  <a:srgbClr val="0070C0"/>
                </a:solidFill>
              </a:rPr>
              <a:t>magnets will use </a:t>
            </a:r>
            <a:r>
              <a:rPr lang="en-US" sz="2400" dirty="0" smtClean="0">
                <a:solidFill>
                  <a:srgbClr val="FF0000"/>
                </a:solidFill>
              </a:rPr>
              <a:t>132/169</a:t>
            </a:r>
            <a:r>
              <a:rPr lang="en-US" sz="2400" dirty="0" smtClean="0">
                <a:solidFill>
                  <a:srgbClr val="0070C0"/>
                </a:solidFill>
              </a:rPr>
              <a:t> design wire (smaller filament diameter)</a:t>
            </a:r>
          </a:p>
        </p:txBody>
      </p:sp>
      <p:pic>
        <p:nvPicPr>
          <p:cNvPr id="4" name="Picture 5" descr="1mm 102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61420" y="2514600"/>
            <a:ext cx="1676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11444 0.7 mm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4419600"/>
            <a:ext cx="1676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62812" y="2157413"/>
            <a:ext cx="1042987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Arrow Connector 7"/>
          <p:cNvCxnSpPr/>
          <p:nvPr/>
        </p:nvCxnSpPr>
        <p:spPr bwMode="auto">
          <a:xfrm flipV="1">
            <a:off x="5257800" y="3886200"/>
            <a:ext cx="1524000" cy="685800"/>
          </a:xfrm>
          <a:prstGeom prst="straightConnector1">
            <a:avLst/>
          </a:prstGeom>
          <a:gradFill rotWithShape="0">
            <a:gsLst>
              <a:gs pos="0">
                <a:srgbClr val="00B8FF"/>
              </a:gs>
              <a:gs pos="100000">
                <a:srgbClr val="000000"/>
              </a:gs>
            </a:gsLst>
            <a:lin ang="5400000" scaled="1"/>
          </a:gra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>
            <a:off x="6019800" y="5638800"/>
            <a:ext cx="941620" cy="0"/>
          </a:xfrm>
          <a:prstGeom prst="straightConnector1">
            <a:avLst/>
          </a:prstGeom>
          <a:gradFill rotWithShape="0">
            <a:gsLst>
              <a:gs pos="0">
                <a:srgbClr val="00B8FF"/>
              </a:gs>
              <a:gs pos="100000">
                <a:srgbClr val="000000"/>
              </a:gs>
            </a:gsLst>
            <a:lin ang="5400000" scaled="1"/>
          </a:gra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11/5/2014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Arup Ghosh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E70B72-D748-4774-A3F8-2960FA4AAC9C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85800" y="1144012"/>
            <a:ext cx="62756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+mn-lt"/>
              </a:rPr>
              <a:t>For the </a:t>
            </a:r>
            <a:r>
              <a:rPr lang="en-US" sz="2400" dirty="0">
                <a:solidFill>
                  <a:srgbClr val="FF0000"/>
                </a:solidFill>
                <a:latin typeface="+mn-lt"/>
              </a:rPr>
              <a:t>MQXF Q1/Q3 Magnets </a:t>
            </a:r>
            <a:r>
              <a:rPr lang="en-US" sz="2400" dirty="0">
                <a:solidFill>
                  <a:srgbClr val="0070C0"/>
                </a:solidFill>
                <a:latin typeface="+mn-lt"/>
              </a:rPr>
              <a:t>we will </a:t>
            </a:r>
            <a:r>
              <a:rPr lang="en-US" sz="2400" dirty="0">
                <a:solidFill>
                  <a:srgbClr val="FF0000"/>
                </a:solidFill>
                <a:latin typeface="+mn-lt"/>
              </a:rPr>
              <a:t>most likely use RRP® wire</a:t>
            </a:r>
            <a:r>
              <a:rPr lang="en-US" sz="2400" dirty="0">
                <a:solidFill>
                  <a:srgbClr val="0070C0"/>
                </a:solidFill>
                <a:latin typeface="+mn-lt"/>
              </a:rPr>
              <a:t> from Oxford Superconducting Technology</a:t>
            </a:r>
          </a:p>
          <a:p>
            <a:r>
              <a:rPr lang="en-US" sz="2400" dirty="0">
                <a:solidFill>
                  <a:srgbClr val="0070C0"/>
                </a:solidFill>
                <a:latin typeface="+mn-lt"/>
              </a:rPr>
              <a:t>Strand diameter </a:t>
            </a:r>
            <a:r>
              <a:rPr lang="en-US" sz="2400" dirty="0">
                <a:solidFill>
                  <a:srgbClr val="FF0000"/>
                </a:solidFill>
                <a:latin typeface="+mn-lt"/>
              </a:rPr>
              <a:t>0.85 mm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rgbClr val="FF0000"/>
                </a:solidFill>
                <a:latin typeface="+mn-lt"/>
              </a:rPr>
              <a:t>Ti</a:t>
            </a:r>
            <a:r>
              <a:rPr lang="en-US" sz="2400" dirty="0">
                <a:solidFill>
                  <a:srgbClr val="FF0000"/>
                </a:solidFill>
                <a:latin typeface="+mn-lt"/>
              </a:rPr>
              <a:t>-Ternary</a:t>
            </a:r>
            <a:r>
              <a:rPr lang="en-US" sz="2400" dirty="0">
                <a:solidFill>
                  <a:srgbClr val="0070C0"/>
                </a:solidFill>
                <a:latin typeface="+mn-lt"/>
              </a:rPr>
              <a:t> Nb</a:t>
            </a:r>
            <a:r>
              <a:rPr lang="en-US" sz="2400" baseline="-25000" dirty="0">
                <a:solidFill>
                  <a:srgbClr val="0070C0"/>
                </a:solidFill>
                <a:latin typeface="+mn-lt"/>
              </a:rPr>
              <a:t>3</a:t>
            </a:r>
            <a:r>
              <a:rPr lang="en-US" sz="2400" dirty="0">
                <a:solidFill>
                  <a:srgbClr val="0070C0"/>
                </a:solidFill>
                <a:latin typeface="+mn-lt"/>
              </a:rPr>
              <a:t>Sn</a:t>
            </a:r>
          </a:p>
          <a:p>
            <a:r>
              <a:rPr lang="en-US" sz="2400" dirty="0">
                <a:solidFill>
                  <a:srgbClr val="0070C0"/>
                </a:solidFill>
                <a:latin typeface="+mn-lt"/>
              </a:rPr>
              <a:t>Cable is a </a:t>
            </a:r>
            <a:r>
              <a:rPr lang="en-US" sz="2400" dirty="0">
                <a:solidFill>
                  <a:srgbClr val="FF0000"/>
                </a:solidFill>
                <a:latin typeface="+mn-lt"/>
              </a:rPr>
              <a:t>40- strand </a:t>
            </a:r>
            <a:r>
              <a:rPr lang="en-US" sz="2400" dirty="0">
                <a:solidFill>
                  <a:srgbClr val="0070C0"/>
                </a:solidFill>
                <a:latin typeface="+mn-lt"/>
              </a:rPr>
              <a:t>Rutherford Cable with </a:t>
            </a:r>
            <a:r>
              <a:rPr lang="en-US" sz="2400" dirty="0">
                <a:solidFill>
                  <a:srgbClr val="FF0000"/>
                </a:solidFill>
                <a:latin typeface="+mn-lt"/>
              </a:rPr>
              <a:t>stainless steel core</a:t>
            </a:r>
          </a:p>
        </p:txBody>
      </p:sp>
    </p:spTree>
    <p:extLst>
      <p:ext uri="{BB962C8B-B14F-4D97-AF65-F5344CB8AC3E}">
        <p14:creationId xmlns:p14="http://schemas.microsoft.com/office/powerpoint/2010/main" val="2791139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2438" y="493713"/>
            <a:ext cx="7239000" cy="533400"/>
          </a:xfrm>
        </p:spPr>
        <p:txBody>
          <a:bodyPr lIns="90360" tIns="44280" rIns="90360" bIns="44280"/>
          <a:lstStyle/>
          <a:p>
            <a:pPr>
              <a:defRPr/>
            </a:pPr>
            <a:r>
              <a:rPr lang="en-US" smtClean="0"/>
              <a:t>RRP</a:t>
            </a:r>
            <a:r>
              <a:rPr lang="en-US" baseline="30000" smtClean="0"/>
              <a:t>®</a:t>
            </a:r>
            <a:r>
              <a:rPr lang="en-US" smtClean="0"/>
              <a:t> strands with smaller filaments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12800" y="1270000"/>
            <a:ext cx="5849938" cy="1981200"/>
          </a:xfrm>
        </p:spPr>
        <p:txBody>
          <a:bodyPr lIns="90360" tIns="44280" rIns="90360" bIns="44280"/>
          <a:lstStyle/>
          <a:p>
            <a:pPr lvl="1"/>
            <a:r>
              <a:rPr lang="en-US" sz="2400" smtClean="0">
                <a:latin typeface="Trebuchet MS" pitchFamily="34" charset="0"/>
              </a:rPr>
              <a:t>Smaller sub-elements can minimize flux jumps and improve stability.</a:t>
            </a:r>
          </a:p>
          <a:p>
            <a:pPr lvl="1"/>
            <a:r>
              <a:rPr lang="en-US" sz="2400" smtClean="0">
                <a:latin typeface="Trebuchet MS" pitchFamily="34" charset="0"/>
              </a:rPr>
              <a:t>Filament Magnetization  decreases</a:t>
            </a:r>
          </a:p>
          <a:p>
            <a:pPr lvl="1"/>
            <a:endParaRPr lang="en-US" sz="2400" smtClean="0">
              <a:latin typeface="Trebuchet MS" pitchFamily="34" charset="0"/>
            </a:endParaRPr>
          </a:p>
        </p:txBody>
      </p:sp>
      <p:pic>
        <p:nvPicPr>
          <p:cNvPr id="25603" name="Picture 4" descr="RRP-wi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6900" y="3683000"/>
            <a:ext cx="7486650" cy="207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AutoShape 5"/>
          <p:cNvSpPr>
            <a:spLocks noChangeArrowheads="1"/>
          </p:cNvSpPr>
          <p:nvPr/>
        </p:nvSpPr>
        <p:spPr bwMode="auto">
          <a:xfrm>
            <a:off x="874713" y="2481263"/>
            <a:ext cx="6553200" cy="5334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rgbClr val="FF33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5" name="Text Box 6"/>
          <p:cNvSpPr txBox="1">
            <a:spLocks noChangeArrowheads="1"/>
          </p:cNvSpPr>
          <p:nvPr/>
        </p:nvSpPr>
        <p:spPr bwMode="auto">
          <a:xfrm>
            <a:off x="2219325" y="2546350"/>
            <a:ext cx="3581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>
                <a:latin typeface="Trebuchet MS" pitchFamily="34" charset="0"/>
              </a:rPr>
              <a:t>Smaller Filament Size</a:t>
            </a:r>
          </a:p>
        </p:txBody>
      </p:sp>
      <p:pic>
        <p:nvPicPr>
          <p:cNvPr id="25606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00475" y="3491964"/>
            <a:ext cx="1042987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7" name="AutoShape 8"/>
          <p:cNvSpPr>
            <a:spLocks/>
          </p:cNvSpPr>
          <p:nvPr/>
        </p:nvSpPr>
        <p:spPr bwMode="auto">
          <a:xfrm rot="5400000">
            <a:off x="4114800" y="2058881"/>
            <a:ext cx="450850" cy="7186612"/>
          </a:xfrm>
          <a:prstGeom prst="rightBrace">
            <a:avLst>
              <a:gd name="adj1" fmla="val 13283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endParaRPr lang="en-US" sz="2400"/>
          </a:p>
        </p:txBody>
      </p:sp>
      <p:sp>
        <p:nvSpPr>
          <p:cNvPr id="25608" name="Text Box 9"/>
          <p:cNvSpPr txBox="1">
            <a:spLocks noChangeArrowheads="1"/>
          </p:cNvSpPr>
          <p:nvPr/>
        </p:nvSpPr>
        <p:spPr bwMode="auto">
          <a:xfrm>
            <a:off x="2138363" y="5877613"/>
            <a:ext cx="4932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>
                <a:latin typeface="+mn-lt"/>
              </a:rPr>
              <a:t>Courtesy of Jeff Parrell (OST)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ED024D-E5CC-4EF6-987E-58666179A934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25610" name="Picture 6" descr="11444 0.7 mm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27700" y="2863850"/>
            <a:ext cx="1371600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1" name="TextBox 9"/>
          <p:cNvSpPr txBox="1">
            <a:spLocks noChangeArrowheads="1"/>
          </p:cNvSpPr>
          <p:nvPr/>
        </p:nvSpPr>
        <p:spPr bwMode="auto">
          <a:xfrm>
            <a:off x="6149975" y="3378200"/>
            <a:ext cx="5461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169</a:t>
            </a:r>
          </a:p>
        </p:txBody>
      </p:sp>
    </p:spTree>
    <p:extLst>
      <p:ext uri="{BB962C8B-B14F-4D97-AF65-F5344CB8AC3E}">
        <p14:creationId xmlns:p14="http://schemas.microsoft.com/office/powerpoint/2010/main" val="205948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04800" y="152400"/>
            <a:ext cx="6464300" cy="914400"/>
          </a:xfrm>
        </p:spPr>
        <p:txBody>
          <a:bodyPr lIns="90360" tIns="44280" rIns="90360" bIns="44280"/>
          <a:lstStyle/>
          <a:p>
            <a:pPr algn="l">
              <a:defRPr/>
            </a:pPr>
            <a:r>
              <a:rPr lang="en-US" sz="3200" dirty="0" smtClean="0"/>
              <a:t>Sub-element (Filament) diameter </a:t>
            </a:r>
            <a:r>
              <a:rPr lang="en-US" sz="3200" i="1" dirty="0" smtClean="0"/>
              <a:t>D</a:t>
            </a:r>
            <a:r>
              <a:rPr lang="en-US" sz="3200" i="1" baseline="-25000" dirty="0" smtClean="0"/>
              <a:t>s</a:t>
            </a:r>
            <a:endParaRPr lang="en-US" sz="3200" dirty="0" smtClean="0"/>
          </a:p>
        </p:txBody>
      </p:sp>
      <p:sp>
        <p:nvSpPr>
          <p:cNvPr id="2052" name="TextBox 9"/>
          <p:cNvSpPr txBox="1">
            <a:spLocks noChangeArrowheads="1"/>
          </p:cNvSpPr>
          <p:nvPr/>
        </p:nvSpPr>
        <p:spPr bwMode="auto">
          <a:xfrm>
            <a:off x="2514600" y="1295400"/>
            <a:ext cx="2667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400">
                <a:solidFill>
                  <a:schemeClr val="bg1"/>
                </a:solidFill>
              </a:rPr>
              <a:t>Cu/Non-Cu=1.2 , 45.5% SC</a:t>
            </a:r>
          </a:p>
        </p:txBody>
      </p:sp>
      <p:sp>
        <p:nvSpPr>
          <p:cNvPr id="2053" name="TextBox 12"/>
          <p:cNvSpPr txBox="1">
            <a:spLocks noChangeArrowheads="1"/>
          </p:cNvSpPr>
          <p:nvPr/>
        </p:nvSpPr>
        <p:spPr bwMode="auto">
          <a:xfrm>
            <a:off x="603250" y="930577"/>
            <a:ext cx="6165850" cy="4619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400" dirty="0">
                <a:solidFill>
                  <a:srgbClr val="0000FF"/>
                </a:solidFill>
                <a:latin typeface="Trebuchet MS" pitchFamily="34" charset="0"/>
              </a:rPr>
              <a:t>R=Cu/Non-Cu=1.2 , 45.5% SC, 54.5 % Cu</a:t>
            </a:r>
          </a:p>
        </p:txBody>
      </p:sp>
      <p:graphicFrame>
        <p:nvGraphicFramePr>
          <p:cNvPr id="205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4404715"/>
              </p:ext>
            </p:extLst>
          </p:nvPr>
        </p:nvGraphicFramePr>
        <p:xfrm>
          <a:off x="6710363" y="174625"/>
          <a:ext cx="2247900" cy="985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Equation" r:id="rId4" imgW="1015920" imgH="444240" progId="Equation.3">
                  <p:embed/>
                </p:oleObj>
              </mc:Choice>
              <mc:Fallback>
                <p:oleObj name="Equation" r:id="rId4" imgW="101592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10363" y="174625"/>
                        <a:ext cx="2247900" cy="985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4" name="Oval 13"/>
          <p:cNvSpPr>
            <a:spLocks noChangeArrowheads="1"/>
          </p:cNvSpPr>
          <p:nvPr/>
        </p:nvSpPr>
        <p:spPr bwMode="auto">
          <a:xfrm>
            <a:off x="6734175" y="0"/>
            <a:ext cx="2409825" cy="14224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F81546-D3CE-47E7-AF4E-1B0025778F72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4538" y="1792288"/>
            <a:ext cx="6248400" cy="282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1211263" y="4619625"/>
            <a:ext cx="5319712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en-US" sz="2400" dirty="0">
                <a:latin typeface="+mj-lt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+mj-lt"/>
              </a:rPr>
              <a:t>0.85 mm </a:t>
            </a:r>
            <a:r>
              <a:rPr lang="en-US" sz="2400" dirty="0">
                <a:latin typeface="+mj-lt"/>
              </a:rPr>
              <a:t>strand with</a:t>
            </a:r>
            <a:r>
              <a:rPr lang="en-US" sz="2400" dirty="0">
                <a:solidFill>
                  <a:srgbClr val="FF0000"/>
                </a:solidFill>
                <a:latin typeface="+mj-lt"/>
              </a:rPr>
              <a:t>132</a:t>
            </a:r>
            <a:r>
              <a:rPr lang="en-US" sz="2400" dirty="0">
                <a:latin typeface="+mj-lt"/>
              </a:rPr>
              <a:t> filaments </a:t>
            </a:r>
            <a:r>
              <a:rPr lang="en-US" sz="2400" i="1" dirty="0">
                <a:solidFill>
                  <a:srgbClr val="FF0000"/>
                </a:solidFill>
                <a:latin typeface="+mj-lt"/>
              </a:rPr>
              <a:t>has the same sub-element size</a:t>
            </a:r>
            <a:r>
              <a:rPr lang="en-US" sz="2400" i="1" dirty="0">
                <a:latin typeface="+mj-lt"/>
              </a:rPr>
              <a:t> </a:t>
            </a:r>
            <a:r>
              <a:rPr lang="en-US" sz="2400" dirty="0">
                <a:latin typeface="+mj-lt"/>
              </a:rPr>
              <a:t>as the </a:t>
            </a:r>
            <a:r>
              <a:rPr lang="en-US" sz="2400" dirty="0">
                <a:solidFill>
                  <a:srgbClr val="FF0000"/>
                </a:solidFill>
                <a:latin typeface="+mj-lt"/>
              </a:rPr>
              <a:t>0.778</a:t>
            </a:r>
            <a:r>
              <a:rPr lang="en-US" sz="2400" dirty="0">
                <a:latin typeface="+mj-lt"/>
              </a:rPr>
              <a:t> mm wire with </a:t>
            </a:r>
            <a:r>
              <a:rPr lang="en-US" sz="2400" dirty="0">
                <a:solidFill>
                  <a:srgbClr val="FF0000"/>
                </a:solidFill>
                <a:latin typeface="+mj-lt"/>
              </a:rPr>
              <a:t>108</a:t>
            </a:r>
            <a:r>
              <a:rPr lang="en-US" sz="2400" dirty="0">
                <a:latin typeface="+mj-lt"/>
              </a:rPr>
              <a:t> filaments that is used in </a:t>
            </a:r>
            <a:r>
              <a:rPr lang="en-US" sz="2400" dirty="0" smtClean="0">
                <a:solidFill>
                  <a:srgbClr val="FF0000"/>
                </a:solidFill>
                <a:latin typeface="+mj-lt"/>
              </a:rPr>
              <a:t>HQ </a:t>
            </a:r>
            <a:endParaRPr lang="en-US" sz="2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4300238" y="3546475"/>
            <a:ext cx="381000" cy="381000"/>
          </a:xfrm>
          <a:prstGeom prst="ellipse">
            <a:avLst/>
          </a:prstGeom>
          <a:solidFill>
            <a:srgbClr val="FF0000">
              <a:alpha val="1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5330825" y="3546475"/>
            <a:ext cx="381000" cy="381000"/>
          </a:xfrm>
          <a:prstGeom prst="ellipse">
            <a:avLst/>
          </a:prstGeom>
          <a:solidFill>
            <a:schemeClr val="accent1">
              <a:alpha val="1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16" name="Picture 6" descr="11444 0.7 mm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92938" y="4060825"/>
            <a:ext cx="1970087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1mm 1022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042150" y="1516063"/>
            <a:ext cx="1901825" cy="190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096125" y="3422650"/>
            <a:ext cx="1852613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1295100" y="1392238"/>
            <a:ext cx="5287962" cy="40005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>
                <a:latin typeface="+mn-lt"/>
              </a:rPr>
              <a:t>Table of Sub-element diameter in </a:t>
            </a:r>
            <a:r>
              <a:rPr lang="en-US" sz="2000" b="1" dirty="0">
                <a:latin typeface="Symbol" pitchFamily="18" charset="2"/>
              </a:rPr>
              <a:t>m</a:t>
            </a:r>
            <a:r>
              <a:rPr lang="en-US" sz="2000" b="1" dirty="0">
                <a:latin typeface="+mn-lt"/>
              </a:rPr>
              <a:t>m</a:t>
            </a:r>
          </a:p>
        </p:txBody>
      </p:sp>
      <p:sp>
        <p:nvSpPr>
          <p:cNvPr id="20" name="Oval 19"/>
          <p:cNvSpPr/>
          <p:nvPr/>
        </p:nvSpPr>
        <p:spPr>
          <a:xfrm>
            <a:off x="4344988" y="3900488"/>
            <a:ext cx="381000" cy="381000"/>
          </a:xfrm>
          <a:prstGeom prst="ellipse">
            <a:avLst/>
          </a:prstGeom>
          <a:solidFill>
            <a:schemeClr val="accent1">
              <a:alpha val="1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498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15" grpId="0" animBg="1"/>
      <p:bldP spid="19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Ti</a:t>
            </a:r>
            <a:r>
              <a:rPr lang="en-US" dirty="0" smtClean="0"/>
              <a:t>-Ternary 108/127 Strand Production</a:t>
            </a:r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533400" y="1143000"/>
            <a:ext cx="8229600" cy="50292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47650" marR="0" lvl="0" indent="-247650" algn="l" defTabSz="4572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</a:rPr>
              <a:t>From prior experience we found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</a:rPr>
              <a:t> that RRR is not well controlled in the “standard” RRP-wire. (details in a later presentation by A. Ghosh and D. Dietderich)</a:t>
            </a:r>
          </a:p>
          <a:p>
            <a:pPr marL="247650" marR="0" lvl="0" indent="-247650" algn="l" defTabSz="4572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en-US" sz="2400" kern="0" noProof="0" dirty="0" smtClean="0">
                <a:solidFill>
                  <a:srgbClr val="0070C0"/>
                </a:solidFill>
                <a:latin typeface="+mn-lt"/>
              </a:rPr>
              <a:t>For the LARP order of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</a:rPr>
              <a:t>410 Kg which used 12 billets, OST introduced a small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</a:rPr>
              <a:t>design change in the sub-element</a:t>
            </a:r>
          </a:p>
          <a:p>
            <a:pPr marL="704850" lvl="1" indent="-247650" defTabSz="457200"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+mn-lt"/>
              </a:rPr>
              <a:t>This production was used to resolve RRR control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</a:endParaRPr>
          </a:p>
          <a:p>
            <a:pPr marL="704850" lvl="1" indent="-247650" defTabSz="457200"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Arial" pitchFamily="34" charset="0"/>
              <a:buChar char="•"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</a:rPr>
              <a:t>6 billets use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</a:rPr>
              <a:t>standard Tin content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</a:rPr>
              <a:t>(Nb/Sn ratio=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</a:rPr>
              <a:t>3.4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</a:rPr>
              <a:t>)</a:t>
            </a:r>
          </a:p>
          <a:p>
            <a:pPr marL="704850" lvl="1" indent="-247650" defTabSz="457200"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Arial" pitchFamily="34" charset="0"/>
              <a:buChar char="•"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</a:rPr>
              <a:t>6 billets use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</a:rPr>
              <a:t>5%-Reduced Tin content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</a:rPr>
              <a:t>(Nb/Sn ratio=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</a:rPr>
              <a:t>3.6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</a:rPr>
              <a:t>)</a:t>
            </a:r>
          </a:p>
          <a:p>
            <a:pPr marL="247650" marR="0" lvl="0" indent="-247650" algn="l" defTabSz="4572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</a:rPr>
              <a:t>Reduced Tin has significant impact on the RRR of the copper.</a:t>
            </a:r>
          </a:p>
          <a:p>
            <a:pPr marL="1042988" lvl="2" indent="-193675" defTabSz="457200"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Arial" pitchFamily="34" charset="0"/>
              <a:buChar char="•"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</a:rPr>
              <a:t>Side-effect: Marginal decrease in J</a:t>
            </a:r>
            <a:r>
              <a:rPr kumimoji="0" lang="en-US" sz="2400" b="0" i="0" u="none" strike="noStrike" kern="0" cap="none" spc="0" normalizeH="0" baseline="-2500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</a:rPr>
              <a:t>c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</a:rPr>
              <a:t>.</a:t>
            </a:r>
          </a:p>
          <a:p>
            <a:pPr marL="247650" marR="0" lvl="0" indent="-247650" algn="l" defTabSz="4572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</a:rPr>
              <a:t>Piece lengths have been very good; some billets drew down in a single piece.</a:t>
            </a:r>
          </a:p>
        </p:txBody>
      </p:sp>
    </p:spTree>
    <p:extLst>
      <p:ext uri="{BB962C8B-B14F-4D97-AF65-F5344CB8AC3E}">
        <p14:creationId xmlns:p14="http://schemas.microsoft.com/office/powerpoint/2010/main" val="3202510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MQXF Strand Specification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11/5/2014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Arup Ghosh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A4F2BC-3A74-432D-8237-8C43DA9E6859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0910695"/>
              </p:ext>
            </p:extLst>
          </p:nvPr>
        </p:nvGraphicFramePr>
        <p:xfrm>
          <a:off x="1676400" y="1447800"/>
          <a:ext cx="5943600" cy="4343402"/>
        </p:xfrm>
        <a:graphic>
          <a:graphicData uri="http://schemas.openxmlformats.org/drawingml/2006/table">
            <a:tbl>
              <a:tblPr/>
              <a:tblGrid>
                <a:gridCol w="3617151"/>
                <a:gridCol w="2326449"/>
              </a:tblGrid>
              <a:tr h="34593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Process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RRP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®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or PIT Nb3Sn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31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Strand Diameter, mm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0.850 ± .003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37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Ic(15 T) at 4.2 K, 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 361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37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n-value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 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31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Ic(12 T) at 4.2 K, A (Reference Only)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(&gt; 632 )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93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Ds, µm (sub-element diameter)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 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31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Cu : Non-Cu  volume Ratio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1.2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±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0.1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31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RRR (after full reaction)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≥ 150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31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Twist Pitch, mm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 ± 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31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Twist Direction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Right-hand screw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31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Strand Spring Back, deg.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 720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31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Magnetization Width at 3 T, 4.2 K, mT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 300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31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Minimum Piece length, m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TBD for Q1/Q2/Q3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695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dirty="0" smtClean="0"/>
              <a:t>Specification for MQXF Strand</a:t>
            </a:r>
            <a:br>
              <a:rPr lang="en-US" dirty="0" smtClean="0"/>
            </a:br>
            <a:r>
              <a:rPr lang="en-US" dirty="0" smtClean="0"/>
              <a:t>LARP-M-8007 Rev.0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348412" y="2819400"/>
            <a:ext cx="1524000" cy="400050"/>
          </a:xfrm>
          <a:prstGeom prst="rect">
            <a:avLst/>
          </a:prstGeom>
          <a:noFill/>
          <a:ln w="25400"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0070C0"/>
                </a:solidFill>
                <a:latin typeface="+mn-lt"/>
              </a:rPr>
              <a:t>132/169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19800" y="3505200"/>
            <a:ext cx="3004220" cy="36933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 smtClean="0">
                <a:solidFill>
                  <a:srgbClr val="0070C0"/>
                </a:solidFill>
                <a:latin typeface="+mn-lt"/>
              </a:rPr>
              <a:t>Nb/Sn ratio &gt; 3.4</a:t>
            </a:r>
            <a:r>
              <a:rPr lang="en-US" sz="1800" dirty="0" smtClean="0">
                <a:solidFill>
                  <a:srgbClr val="0070C0"/>
                </a:solidFill>
                <a:latin typeface="+mn-lt"/>
              </a:rPr>
              <a:t> to </a:t>
            </a:r>
            <a:r>
              <a:rPr lang="en-US" sz="1800" dirty="0">
                <a:solidFill>
                  <a:srgbClr val="0070C0"/>
                </a:solidFill>
                <a:latin typeface="+mn-lt"/>
              </a:rPr>
              <a:t>meet RRR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0"/>
          </p:nvPr>
        </p:nvSpPr>
        <p:spPr>
          <a:xfrm>
            <a:off x="8769350" y="6492875"/>
            <a:ext cx="374650" cy="365125"/>
          </a:xfrm>
        </p:spPr>
        <p:txBody>
          <a:bodyPr/>
          <a:lstStyle/>
          <a:p>
            <a:pPr>
              <a:defRPr/>
            </a:pPr>
            <a:fld id="{3DB07B5F-7B50-47C8-BF01-9201B40A998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201445" y="2138362"/>
            <a:ext cx="2822575" cy="307975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>
            <a:spAutoFit/>
          </a:bodyPr>
          <a:lstStyle/>
          <a:p>
            <a:pPr marL="247650" indent="-247650" defTabSz="457200">
              <a:lnSpc>
                <a:spcPct val="70000"/>
              </a:lnSpc>
              <a:spcBef>
                <a:spcPct val="50000"/>
              </a:spcBef>
              <a:buClr>
                <a:schemeClr val="accent2"/>
              </a:buClr>
              <a:buSzPct val="150000"/>
              <a:defRPr/>
            </a:pPr>
            <a:r>
              <a:rPr lang="en-US" sz="2000" i="1" dirty="0">
                <a:solidFill>
                  <a:srgbClr val="0070C0"/>
                </a:solidFill>
                <a:latin typeface="+mn-lt"/>
              </a:rPr>
              <a:t>J</a:t>
            </a:r>
            <a:r>
              <a:rPr lang="en-US" sz="2000" i="1" baseline="-25000" dirty="0">
                <a:solidFill>
                  <a:srgbClr val="0070C0"/>
                </a:solidFill>
                <a:latin typeface="+mn-lt"/>
              </a:rPr>
              <a:t>c</a:t>
            </a:r>
            <a:r>
              <a:rPr lang="en-US" sz="2000" dirty="0">
                <a:solidFill>
                  <a:srgbClr val="0070C0"/>
                </a:solidFill>
                <a:latin typeface="+mn-lt"/>
              </a:rPr>
              <a:t>(15 T) &gt; 1400 A/mm</a:t>
            </a:r>
            <a:r>
              <a:rPr lang="en-US" sz="2000" baseline="30000" dirty="0">
                <a:solidFill>
                  <a:srgbClr val="0070C0"/>
                </a:solidFill>
                <a:latin typeface="+mn-lt"/>
              </a:rPr>
              <a:t>2</a:t>
            </a:r>
            <a:r>
              <a:rPr lang="en-US" sz="2000" dirty="0">
                <a:solidFill>
                  <a:srgbClr val="0070C0"/>
                </a:solidFill>
                <a:latin typeface="+mn-lt"/>
              </a:rPr>
              <a:t>   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0157705"/>
              </p:ext>
            </p:extLst>
          </p:nvPr>
        </p:nvGraphicFramePr>
        <p:xfrm>
          <a:off x="609600" y="1219200"/>
          <a:ext cx="5410200" cy="454610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05200"/>
                <a:gridCol w="1905000"/>
              </a:tblGrid>
              <a:tr h="34593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Process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 </a:t>
                      </a:r>
                      <a:r>
                        <a:rPr lang="en-US" sz="1800" u="none" strike="noStrike" dirty="0" err="1">
                          <a:effectLst/>
                        </a:rPr>
                        <a:t>Ti</a:t>
                      </a:r>
                      <a:r>
                        <a:rPr lang="en-US" sz="1800" u="none" strike="noStrike" dirty="0">
                          <a:effectLst/>
                        </a:rPr>
                        <a:t>-Ternary RRP® Nb</a:t>
                      </a:r>
                      <a:r>
                        <a:rPr lang="en-US" sz="1800" u="none" strike="noStrike" baseline="-25000" dirty="0">
                          <a:effectLst/>
                        </a:rPr>
                        <a:t>3</a:t>
                      </a:r>
                      <a:r>
                        <a:rPr lang="en-US" sz="1800" u="none" strike="noStrike" dirty="0">
                          <a:effectLst/>
                        </a:rPr>
                        <a:t>Sn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32031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Strand Diameter, mm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0.850 </a:t>
                      </a:r>
                      <a:r>
                        <a:rPr lang="en-US" sz="1800" u="none" strike="noStrike" dirty="0">
                          <a:effectLst/>
                        </a:rPr>
                        <a:t>± .003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38437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Ic(15 T) at 4.2 K, 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&gt; 361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38437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n-value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&gt; 30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34593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Ds, µm (sub-element diameter)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&lt; 50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32031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Cu : Non-Cu  volume Ratio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 1.2 ± 0.1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32031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RRR (after full reaction)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 ≥ 150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32031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Twist Pitch, mm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19 ± </a:t>
                      </a:r>
                      <a:r>
                        <a:rPr lang="en-US" sz="1800" u="none" strike="noStrike" dirty="0" smtClean="0">
                          <a:effectLst/>
                        </a:rPr>
                        <a:t>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32031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Twist Direction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Right-hand screw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32031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Strand Spring Back, deg.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&lt; 720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32031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Magnetization Width at 3 T, 4.2 K, mT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&lt; 300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32031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Minimum Piece length, m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550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32031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High temperature HT duration, h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 ≥ 48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0113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RRP 132/169 strand for MQXF short model magnets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3FF9B7-4E85-4742-9286-88ED279FD1E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57200" y="1143000"/>
            <a:ext cx="822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LARP had an existing PO of 255 Kg (~55 km) for 108/127 </a:t>
            </a:r>
            <a:r>
              <a:rPr lang="en-US" sz="2400" dirty="0" smtClean="0">
                <a:latin typeface="+mn-lt"/>
              </a:rPr>
              <a:t>under specification </a:t>
            </a:r>
            <a:r>
              <a:rPr lang="en-US" sz="2400" dirty="0" smtClean="0">
                <a:solidFill>
                  <a:srgbClr val="0070C0"/>
                </a:solidFill>
                <a:latin typeface="+mn-lt"/>
              </a:rPr>
              <a:t>LARP-M-8004-Rev. B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70C0"/>
                </a:solidFill>
                <a:latin typeface="+mn-lt"/>
              </a:rPr>
              <a:t>Contract was revised to change design to 132/169</a:t>
            </a:r>
            <a:endParaRPr lang="en-US" sz="2400" dirty="0">
              <a:solidFill>
                <a:srgbClr val="0070C0"/>
              </a:solidFill>
              <a:latin typeface="+mn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9050818"/>
              </p:ext>
            </p:extLst>
          </p:nvPr>
        </p:nvGraphicFramePr>
        <p:xfrm>
          <a:off x="950108" y="1803621"/>
          <a:ext cx="6212692" cy="4444781"/>
        </p:xfrm>
        <a:graphic>
          <a:graphicData uri="http://schemas.openxmlformats.org/drawingml/2006/table">
            <a:tbl>
              <a:tblPr/>
              <a:tblGrid>
                <a:gridCol w="3641924"/>
                <a:gridCol w="2570768"/>
              </a:tblGrid>
              <a:tr h="28240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Process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-Ternary RRP® Nb</a:t>
                      </a:r>
                      <a:r>
                        <a:rPr lang="en-US" sz="18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839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Strand Diameter, mm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0.85 ± .003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839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Ic(15 T) at 4.2 K, 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 361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839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Ic(12 T) at 4.2 K, 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 684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839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n-value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 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839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Ds, µm (sub-element diameter)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 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839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Cu : Non-Cu  volume Ratio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 1.1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839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RRR (after full reaction)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≥ 150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839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Twist Pitch, mm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 ± 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839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Twist Direction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Right-hand screw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839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Minimum Piece length, m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839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High temperature HT duration, h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≥ 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6226443" y="2495577"/>
            <a:ext cx="2822575" cy="321627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>
            <a:spAutoFit/>
          </a:bodyPr>
          <a:lstStyle/>
          <a:p>
            <a:pPr marL="247650" indent="-247650" defTabSz="457200">
              <a:lnSpc>
                <a:spcPct val="70000"/>
              </a:lnSpc>
              <a:spcBef>
                <a:spcPct val="50000"/>
              </a:spcBef>
              <a:buClr>
                <a:schemeClr val="accent2"/>
              </a:buClr>
              <a:buSzPct val="150000"/>
              <a:defRPr/>
            </a:pPr>
            <a:r>
              <a:rPr lang="en-US" sz="2000" i="1" dirty="0" err="1" smtClean="0">
                <a:solidFill>
                  <a:srgbClr val="0070C0"/>
                </a:solidFill>
                <a:latin typeface="+mn-lt"/>
              </a:rPr>
              <a:t>Exception:I</a:t>
            </a:r>
            <a:r>
              <a:rPr lang="en-US" sz="2000" i="1" baseline="-25000" dirty="0" err="1" smtClean="0">
                <a:solidFill>
                  <a:srgbClr val="0070C0"/>
                </a:solidFill>
                <a:latin typeface="+mn-lt"/>
              </a:rPr>
              <a:t>c</a:t>
            </a:r>
            <a:r>
              <a:rPr lang="en-US" sz="2000" dirty="0" smtClean="0">
                <a:solidFill>
                  <a:srgbClr val="0070C0"/>
                </a:solidFill>
                <a:latin typeface="+mn-lt"/>
              </a:rPr>
              <a:t>(15 </a:t>
            </a:r>
            <a:r>
              <a:rPr lang="en-US" sz="2000" dirty="0">
                <a:solidFill>
                  <a:srgbClr val="0070C0"/>
                </a:solidFill>
                <a:latin typeface="+mn-lt"/>
              </a:rPr>
              <a:t>T) &gt; </a:t>
            </a:r>
            <a:r>
              <a:rPr lang="en-US" sz="2000" dirty="0" smtClean="0">
                <a:solidFill>
                  <a:srgbClr val="0070C0"/>
                </a:solidFill>
                <a:latin typeface="+mn-lt"/>
              </a:rPr>
              <a:t>350 A</a:t>
            </a:r>
            <a:endParaRPr lang="en-US" sz="20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7" name="Oval 6"/>
          <p:cNvSpPr/>
          <p:nvPr/>
        </p:nvSpPr>
        <p:spPr>
          <a:xfrm>
            <a:off x="5562600" y="3991232"/>
            <a:ext cx="609600" cy="381000"/>
          </a:xfrm>
          <a:prstGeom prst="ellipse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562600" y="4724400"/>
            <a:ext cx="609600" cy="457200"/>
          </a:xfrm>
          <a:prstGeom prst="ellipse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374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Ferracin_design-parameter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Ferracin_design-parameters</Template>
  <TotalTime>925</TotalTime>
  <Words>1427</Words>
  <Application>Microsoft Office PowerPoint</Application>
  <PresentationFormat>On-screen Show (4:3)</PresentationFormat>
  <Paragraphs>353</Paragraphs>
  <Slides>21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Ferracin_design-parameters</vt:lpstr>
      <vt:lpstr>Equation</vt:lpstr>
      <vt:lpstr>MQXF RRP® Strand for Q1/Q3</vt:lpstr>
      <vt:lpstr>Outline</vt:lpstr>
      <vt:lpstr>Introduction</vt:lpstr>
      <vt:lpstr>RRP® strands with smaller filaments</vt:lpstr>
      <vt:lpstr>Sub-element (Filament) diameter Ds</vt:lpstr>
      <vt:lpstr>Ti-Ternary 108/127 Strand Production</vt:lpstr>
      <vt:lpstr>MQXF Strand Specification</vt:lpstr>
      <vt:lpstr>Specification for MQXF Strand LARP-M-8007 Rev.0</vt:lpstr>
      <vt:lpstr>RRP 132/169 strand for MQXF short model magnets</vt:lpstr>
      <vt:lpstr>RRP 132/169 strand for MQXF model magnets</vt:lpstr>
      <vt:lpstr>MQXF strand 132/169, “reduced-Sn”, OST data 210C/48h + 400C/48h + 665C/50h</vt:lpstr>
      <vt:lpstr>RRR of the billets with the same HT</vt:lpstr>
      <vt:lpstr>Cu/Non-Cu ratio </vt:lpstr>
      <vt:lpstr>Comparison of BNL and OST data</vt:lpstr>
      <vt:lpstr>Optimizing 132/169 for MQXF</vt:lpstr>
      <vt:lpstr>Longer times at 665 oC</vt:lpstr>
      <vt:lpstr>Magnetization of MQXF 132/169</vt:lpstr>
      <vt:lpstr>Magnetization of 0.85 mm,108/127 and 132/169 at 1.9 K </vt:lpstr>
      <vt:lpstr>    Cable Insulation at LARP  </vt:lpstr>
      <vt:lpstr>Summary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Lessons Learnt from LARP experience</dc:title>
  <dc:creator>aghosh</dc:creator>
  <cp:lastModifiedBy>aghosh</cp:lastModifiedBy>
  <cp:revision>37</cp:revision>
  <cp:lastPrinted>2014-10-06T07:12:52Z</cp:lastPrinted>
  <dcterms:created xsi:type="dcterms:W3CDTF">2014-10-26T20:29:20Z</dcterms:created>
  <dcterms:modified xsi:type="dcterms:W3CDTF">2014-11-02T17:16:55Z</dcterms:modified>
</cp:coreProperties>
</file>