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9" r:id="rId2"/>
    <p:sldId id="369" r:id="rId3"/>
    <p:sldId id="381" r:id="rId4"/>
    <p:sldId id="391" r:id="rId5"/>
    <p:sldId id="375" r:id="rId6"/>
    <p:sldId id="379" r:id="rId7"/>
    <p:sldId id="376" r:id="rId8"/>
    <p:sldId id="372" r:id="rId9"/>
    <p:sldId id="370" r:id="rId10"/>
    <p:sldId id="382" r:id="rId11"/>
    <p:sldId id="385" r:id="rId12"/>
    <p:sldId id="371" r:id="rId13"/>
    <p:sldId id="383" r:id="rId14"/>
    <p:sldId id="384" r:id="rId15"/>
    <p:sldId id="373" r:id="rId16"/>
    <p:sldId id="374" r:id="rId17"/>
    <p:sldId id="377" r:id="rId18"/>
    <p:sldId id="378" r:id="rId19"/>
    <p:sldId id="390" r:id="rId20"/>
    <p:sldId id="389" r:id="rId21"/>
    <p:sldId id="387" r:id="rId22"/>
    <p:sldId id="388" r:id="rId2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3399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9385" autoAdjust="0"/>
  </p:normalViewPr>
  <p:slideViewPr>
    <p:cSldViewPr>
      <p:cViewPr>
        <p:scale>
          <a:sx n="110" d="100"/>
          <a:sy n="110" d="100"/>
        </p:scale>
        <p:origin x="2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2814" y="-102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4675252694477017"/>
          <c:y val="5.0918647347801403E-2"/>
          <c:w val="0.8164167643938125"/>
          <c:h val="0.75117171600253985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marker>
            <c:symbol val="square"/>
            <c:size val="11"/>
          </c:marker>
          <c:trendline>
            <c:spPr>
              <a:ln w="28575">
                <a:solidFill>
                  <a:srgbClr val="0070C0"/>
                </a:solidFill>
              </a:ln>
            </c:spPr>
            <c:trendlineType val="poly"/>
            <c:order val="2"/>
            <c:forward val="1.0000000000000009E-2"/>
            <c:backward val="1.0000000000000009E-2"/>
          </c:trendline>
          <c:errBars>
            <c:errDir val="x"/>
            <c:errBarType val="both"/>
            <c:errValType val="fixedVal"/>
            <c:val val="1.0000000000000015E-3"/>
          </c:errBars>
          <c:errBars>
            <c:errDir val="y"/>
            <c:errBarType val="both"/>
            <c:errValType val="fixedVal"/>
            <c:val val="5.0000000000000062E-3"/>
            <c:spPr>
              <a:ln w="22225">
                <a:solidFill>
                  <a:srgbClr val="0070C0"/>
                </a:solidFill>
              </a:ln>
            </c:spPr>
          </c:errBars>
          <c:xVal>
            <c:numRef>
              <c:f>'Summary of 1041_1042 and 1045'!$N$4:$N$19</c:f>
              <c:numCache>
                <c:formatCode>0.00%</c:formatCode>
                <c:ptCount val="16"/>
                <c:pt idx="0">
                  <c:v>-1.7423707428333893E-2</c:v>
                </c:pt>
                <c:pt idx="1">
                  <c:v>-1.7423707428333893E-2</c:v>
                </c:pt>
                <c:pt idx="2">
                  <c:v>-3.6756918008055708E-2</c:v>
                </c:pt>
                <c:pt idx="3">
                  <c:v>-3.6756918008055708E-2</c:v>
                </c:pt>
                <c:pt idx="4">
                  <c:v>-4.4664558948157913E-2</c:v>
                </c:pt>
                <c:pt idx="5">
                  <c:v>-4.4664558948157913E-2</c:v>
                </c:pt>
                <c:pt idx="6">
                  <c:v>-3.1244577055834846E-2</c:v>
                </c:pt>
                <c:pt idx="7">
                  <c:v>-3.1244577055834846E-2</c:v>
                </c:pt>
                <c:pt idx="9">
                  <c:v>0</c:v>
                </c:pt>
                <c:pt idx="10">
                  <c:v>0</c:v>
                </c:pt>
                <c:pt idx="13">
                  <c:v>-2.559596565370939E-2</c:v>
                </c:pt>
                <c:pt idx="14">
                  <c:v>-1.2817699008114141E-2</c:v>
                </c:pt>
                <c:pt idx="15">
                  <c:v>-1.2817699008114141E-2</c:v>
                </c:pt>
              </c:numCache>
            </c:numRef>
          </c:xVal>
          <c:yVal>
            <c:numRef>
              <c:f>'Summary of 1041_1042 and 1045'!$O$4:$O$19</c:f>
              <c:numCache>
                <c:formatCode>0.00%</c:formatCode>
                <c:ptCount val="16"/>
                <c:pt idx="0">
                  <c:v>-5.8175605895012285E-3</c:v>
                </c:pt>
                <c:pt idx="1">
                  <c:v>-8.029312401315436E-3</c:v>
                </c:pt>
                <c:pt idx="2">
                  <c:v>-1.3558691930851019E-2</c:v>
                </c:pt>
                <c:pt idx="3">
                  <c:v>-3.0146830519457889E-2</c:v>
                </c:pt>
                <c:pt idx="4">
                  <c:v>-6.4428983602578455E-2</c:v>
                </c:pt>
                <c:pt idx="5">
                  <c:v>-4.7840845013971692E-2</c:v>
                </c:pt>
                <c:pt idx="6">
                  <c:v>-3.1252706425364957E-2</c:v>
                </c:pt>
                <c:pt idx="7">
                  <c:v>-4.2311465484436123E-2</c:v>
                </c:pt>
                <c:pt idx="9">
                  <c:v>0</c:v>
                </c:pt>
                <c:pt idx="10">
                  <c:v>0</c:v>
                </c:pt>
                <c:pt idx="13">
                  <c:v>-2.5173862747031827E-2</c:v>
                </c:pt>
                <c:pt idx="14">
                  <c:v>-2.4084019620000081E-2</c:v>
                </c:pt>
                <c:pt idx="15">
                  <c:v>-1.6901107996886947E-2</c:v>
                </c:pt>
              </c:numCache>
            </c:numRef>
          </c:yVal>
        </c:ser>
        <c:ser>
          <c:idx val="1"/>
          <c:order val="1"/>
          <c:spPr>
            <a:ln w="41275" cmpd="tri">
              <a:noFill/>
              <a:headEnd type="none"/>
            </a:ln>
          </c:spPr>
          <c:marker>
            <c:symbol val="square"/>
            <c:size val="10"/>
          </c:marker>
          <c:xVal>
            <c:numRef>
              <c:f>'Summary of 1041_1042 and 1045'!$N$21:$N$23</c:f>
              <c:numCache>
                <c:formatCode>0.00%</c:formatCode>
                <c:ptCount val="3"/>
                <c:pt idx="0">
                  <c:v>-2.1042467715597382E-2</c:v>
                </c:pt>
                <c:pt idx="1">
                  <c:v>-2.1042467715597382E-2</c:v>
                </c:pt>
                <c:pt idx="2">
                  <c:v>-2.1042467715597382E-2</c:v>
                </c:pt>
              </c:numCache>
            </c:numRef>
          </c:xVal>
          <c:yVal>
            <c:numRef>
              <c:f>'Summary of 1041_1042 and 1045'!$O$21:$O$23</c:f>
              <c:numCache>
                <c:formatCode>0.00%</c:formatCode>
                <c:ptCount val="3"/>
                <c:pt idx="0">
                  <c:v>-1.4756351212605108E-2</c:v>
                </c:pt>
                <c:pt idx="1">
                  <c:v>-3.1061928802710213E-2</c:v>
                </c:pt>
                <c:pt idx="2">
                  <c:v>-3.2913855269663082E-2</c:v>
                </c:pt>
              </c:numCache>
            </c:numRef>
          </c:yVal>
        </c:ser>
        <c:axId val="95677440"/>
        <c:axId val="95945856"/>
      </c:scatterChart>
      <c:valAx>
        <c:axId val="95677440"/>
        <c:scaling>
          <c:orientation val="minMax"/>
          <c:max val="0"/>
        </c:scaling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Width Ratio</a:t>
                </a:r>
              </a:p>
            </c:rich>
          </c:tx>
        </c:title>
        <c:numFmt formatCode="0%" sourceLinked="0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5945856"/>
        <c:crossesAt val="-8.0000000000000071E-2"/>
        <c:crossBetween val="midCat"/>
      </c:valAx>
      <c:valAx>
        <c:axId val="95945856"/>
        <c:scaling>
          <c:orientation val="minMax"/>
          <c:max val="0"/>
          <c:min val="-8.0000000000000071E-2"/>
        </c:scaling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/>
                  <a:t>I</a:t>
                </a:r>
                <a:r>
                  <a:rPr lang="en-US" sz="1800" baseline="-25000"/>
                  <a:t>c</a:t>
                </a:r>
                <a:r>
                  <a:rPr lang="en-US" sz="1800"/>
                  <a:t> Decrease due to cabling</a:t>
                </a:r>
              </a:p>
            </c:rich>
          </c:tx>
          <c:layout>
            <c:manualLayout>
              <c:xMode val="edge"/>
              <c:yMode val="edge"/>
              <c:x val="1.5957446808510641E-2"/>
              <c:y val="0.19054381301904541"/>
            </c:manualLayout>
          </c:layout>
        </c:title>
        <c:numFmt formatCode="0%" sourceLinked="0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5677440"/>
        <c:crossesAt val="-8.0000000000000071E-2"/>
        <c:crossBetween val="midCat"/>
      </c:valAx>
      <c:spPr>
        <a:noFill/>
        <a:ln>
          <a:solidFill>
            <a:schemeClr val="tx1"/>
          </a:solidFill>
        </a:ln>
      </c:spPr>
    </c:plotArea>
    <c:plotVisOnly val="1"/>
    <c:dispBlanksAs val="gap"/>
  </c:chart>
  <c:spPr>
    <a:ln>
      <a:noFill/>
    </a:ln>
  </c:sp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0.15293</cdr:x>
      <cdr:y>0.50797</cdr:y>
    </cdr:from>
    <cdr:to>
      <cdr:x>0.96011</cdr:x>
      <cdr:y>0.52164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1095375" y="2124074"/>
          <a:ext cx="5781675" cy="57150"/>
        </a:xfrm>
        <a:prstGeom xmlns:a="http://schemas.openxmlformats.org/drawingml/2006/main" prst="line">
          <a:avLst/>
        </a:prstGeom>
        <a:ln xmlns:a="http://schemas.openxmlformats.org/drawingml/2006/main" w="317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0E62DA8-E7F3-41DC-A3DC-345899DC9B44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1768E25-B67B-4274-A95C-569FECD24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EC2F7D8-8FA8-4126-80E4-CCC9A2A44095}" type="datetimeFigureOut">
              <a:rPr lang="en-US"/>
              <a:pPr>
                <a:defRPr/>
              </a:pPr>
              <a:t>11/2/2014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16463"/>
            <a:ext cx="5435600" cy="4467225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Paolo Ferracin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5F69F9-F0DD-43B1-9DC9-0DD60D548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352800"/>
            <a:ext cx="84582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04800" y="4724400"/>
            <a:ext cx="8458200" cy="1371600"/>
          </a:xfrm>
        </p:spPr>
        <p:txBody>
          <a:bodyPr>
            <a:normAutofit/>
          </a:bodyPr>
          <a:lstStyle>
            <a:lvl1pPr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791D2-ED23-4A7E-822A-97DD659BA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11/5/2014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3CE0E-0771-44AB-A6D7-5A5305AA97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11/5/2014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4DF8F-1DE1-4879-995C-E424190082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44475" y="1533842"/>
            <a:ext cx="8635365" cy="47958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3"/>
          </p:nvPr>
        </p:nvSpPr>
        <p:spPr>
          <a:xfrm>
            <a:off x="8626475" y="6594475"/>
            <a:ext cx="568325" cy="293688"/>
          </a:xfrm>
        </p:spPr>
        <p:txBody>
          <a:bodyPr/>
          <a:lstStyle>
            <a:lvl1pPr>
              <a:defRPr sz="1200" b="0" i="1" baseline="0" smtClean="0">
                <a:solidFill>
                  <a:srgbClr val="000099"/>
                </a:solidFill>
                <a:latin typeface="Tahoma"/>
              </a:defRPr>
            </a:lvl1pPr>
          </a:lstStyle>
          <a:p>
            <a:pPr>
              <a:defRPr/>
            </a:pPr>
            <a:fld id="{4DF1FA79-2277-465E-8533-1C9EA45423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324600"/>
            <a:ext cx="1146175" cy="365125"/>
          </a:xfrm>
        </p:spPr>
        <p:txBody>
          <a:bodyPr/>
          <a:lstStyle>
            <a:lvl1pPr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3CC69B3-A91C-432C-B39D-221D94CDD8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11/5/2014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727A4-731C-4317-95D6-D883559C8A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1910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114800" cy="4830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34200" y="6335713"/>
            <a:ext cx="1146175" cy="365125"/>
          </a:xfrm>
        </p:spPr>
        <p:txBody>
          <a:bodyPr/>
          <a:lstStyle>
            <a:lvl1pPr algn="l">
              <a:defRPr sz="13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24600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658CCF4-2551-408F-A123-15721973E6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11/5/2014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553D4-3D24-4432-99CD-8A4964EA9B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11/5/2014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60231-3C53-42A8-A895-7043B74416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11/5/2014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FC5E8-D3BE-4016-AA89-5CA650A357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11/5/2014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FF20C-3467-4B2F-B40F-FC66ACC926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11/5/2014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DAA03-C20D-4B85-AEF2-570A6013D5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4800" y="152400"/>
            <a:ext cx="8458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4800" y="1219200"/>
            <a:ext cx="84582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367463"/>
            <a:ext cx="1146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4285A2-F02E-4E43-8A57-254B092D39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>
            <a:off x="304800" y="11430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/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1032" name="Line 6"/>
          <p:cNvSpPr>
            <a:spLocks noChangeShapeType="1"/>
          </p:cNvSpPr>
          <p:nvPr/>
        </p:nvSpPr>
        <p:spPr bwMode="auto">
          <a:xfrm>
            <a:off x="304800" y="6248400"/>
            <a:ext cx="8458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/>
          </a:ex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grpSp>
        <p:nvGrpSpPr>
          <p:cNvPr id="1033" name="Group 2"/>
          <p:cNvGrpSpPr>
            <a:grpSpLocks/>
          </p:cNvGrpSpPr>
          <p:nvPr userDrawn="1"/>
        </p:nvGrpSpPr>
        <p:grpSpPr bwMode="auto">
          <a:xfrm>
            <a:off x="1295400" y="6324600"/>
            <a:ext cx="609600" cy="401638"/>
            <a:chOff x="1143000" y="6324600"/>
            <a:chExt cx="609600" cy="401638"/>
          </a:xfrm>
        </p:grpSpPr>
        <p:pic>
          <p:nvPicPr>
            <p:cNvPr id="1035" name="Picture 30" descr="USLARP"/>
            <p:cNvPicPr>
              <a:picLocks noChangeAspect="1" noChangeArrowheads="1"/>
            </p:cNvPicPr>
            <p:nvPr userDrawn="1"/>
          </p:nvPicPr>
          <p:blipFill>
            <a:blip r:embed="rId15"/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6" name="Picture 31" descr="USLARP"/>
            <p:cNvPicPr>
              <a:picLocks noChangeAspect="1" noChangeArrowheads="1"/>
            </p:cNvPicPr>
            <p:nvPr userDrawn="1"/>
          </p:nvPicPr>
          <p:blipFill>
            <a:blip r:embed="rId16"/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34" name="Picture 1"/>
          <p:cNvPicPr>
            <a:picLocks noChangeAspect="1"/>
          </p:cNvPicPr>
          <p:nvPr userDrawn="1"/>
        </p:nvPicPr>
        <p:blipFill>
          <a:blip r:embed="rId17"/>
          <a:srcRect l="3418" t="6087" r="2" b="8684"/>
          <a:stretch>
            <a:fillRect/>
          </a:stretch>
        </p:blipFill>
        <p:spPr bwMode="auto">
          <a:xfrm>
            <a:off x="277813" y="6324600"/>
            <a:ext cx="941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1" r:id="rId3"/>
    <p:sldLayoutId id="2147483664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65" r:id="rId12"/>
    <p:sldLayoutId id="2147483666" r:id="rId1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ctrTitle"/>
          </p:nvPr>
        </p:nvSpPr>
        <p:spPr>
          <a:xfrm>
            <a:off x="304800" y="1524000"/>
            <a:ext cx="8458200" cy="1752600"/>
          </a:xfrm>
        </p:spPr>
        <p:txBody>
          <a:bodyPr/>
          <a:lstStyle/>
          <a:p>
            <a:r>
              <a:rPr lang="en-GB" altLang="en-US" b="1" smtClean="0">
                <a:solidFill>
                  <a:srgbClr val="FF0000"/>
                </a:solidFill>
              </a:rPr>
              <a:t>MQXF Cable Specification</a:t>
            </a:r>
          </a:p>
        </p:txBody>
      </p:sp>
      <p:sp>
        <p:nvSpPr>
          <p:cNvPr id="17410" name="Subtitle 2"/>
          <p:cNvSpPr>
            <a:spLocks noGrp="1"/>
          </p:cNvSpPr>
          <p:nvPr>
            <p:ph type="subTitle" idx="1"/>
          </p:nvPr>
        </p:nvSpPr>
        <p:spPr>
          <a:xfrm>
            <a:off x="304800" y="3200400"/>
            <a:ext cx="8458200" cy="1219200"/>
          </a:xfrm>
        </p:spPr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A. K. Ghosh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04800" y="4876800"/>
            <a:ext cx="8458200" cy="1219200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None/>
              <a:defRPr/>
            </a:pPr>
            <a:r>
              <a:rPr lang="en-GB" dirty="0"/>
              <a:t>MQXF Conductor Review </a:t>
            </a:r>
            <a:endParaRPr lang="en-GB" dirty="0" smtClean="0"/>
          </a:p>
          <a:p>
            <a:pPr>
              <a:buFont typeface="Arial" pitchFamily="34" charset="0"/>
              <a:buNone/>
              <a:defRPr/>
            </a:pPr>
            <a:r>
              <a:rPr lang="en-US" dirty="0" smtClean="0"/>
              <a:t>November 5-6, 2014 </a:t>
            </a:r>
          </a:p>
          <a:p>
            <a:pPr>
              <a:defRPr/>
            </a:pPr>
            <a:r>
              <a:rPr lang="en-US" dirty="0" smtClean="0"/>
              <a:t>CERN</a:t>
            </a:r>
          </a:p>
          <a:p>
            <a:pPr>
              <a:defRPr/>
            </a:pPr>
            <a:endParaRPr lang="en-US" dirty="0"/>
          </a:p>
        </p:txBody>
      </p:sp>
      <p:grpSp>
        <p:nvGrpSpPr>
          <p:cNvPr id="17412" name="Group 2"/>
          <p:cNvGrpSpPr>
            <a:grpSpLocks/>
          </p:cNvGrpSpPr>
          <p:nvPr/>
        </p:nvGrpSpPr>
        <p:grpSpPr bwMode="auto">
          <a:xfrm>
            <a:off x="7189788" y="292100"/>
            <a:ext cx="1143000" cy="781050"/>
            <a:chOff x="1143000" y="6324600"/>
            <a:chExt cx="609600" cy="401638"/>
          </a:xfrm>
        </p:grpSpPr>
        <p:pic>
          <p:nvPicPr>
            <p:cNvPr id="17414" name="Picture 30" descr="USLARP"/>
            <p:cNvPicPr>
              <a:picLocks noChangeAspect="1" noChangeArrowheads="1"/>
            </p:cNvPicPr>
            <p:nvPr/>
          </p:nvPicPr>
          <p:blipFill>
            <a:blip r:embed="rId2"/>
            <a:srcRect r="87083" b="79202"/>
            <a:stretch>
              <a:fillRect/>
            </a:stretch>
          </p:blipFill>
          <p:spPr bwMode="auto">
            <a:xfrm>
              <a:off x="1298575" y="6324600"/>
              <a:ext cx="266700" cy="268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31" descr="USLARP"/>
            <p:cNvPicPr>
              <a:picLocks noChangeAspect="1" noChangeArrowheads="1"/>
            </p:cNvPicPr>
            <p:nvPr/>
          </p:nvPicPr>
          <p:blipFill>
            <a:blip r:embed="rId3"/>
            <a:srcRect l="12811" r="34460" b="79202"/>
            <a:stretch>
              <a:fillRect/>
            </a:stretch>
          </p:blipFill>
          <p:spPr bwMode="auto">
            <a:xfrm>
              <a:off x="1143000" y="6575425"/>
              <a:ext cx="609600" cy="15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7413" name="Picture 1"/>
          <p:cNvPicPr>
            <a:picLocks noChangeAspect="1"/>
          </p:cNvPicPr>
          <p:nvPr/>
        </p:nvPicPr>
        <p:blipFill>
          <a:blip r:embed="rId4"/>
          <a:srcRect l="3418" t="6087" r="2" b="8684"/>
          <a:stretch>
            <a:fillRect/>
          </a:stretch>
        </p:blipFill>
        <p:spPr bwMode="auto">
          <a:xfrm>
            <a:off x="304800" y="222250"/>
            <a:ext cx="2166938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Insulated Cable Drawing (LARP)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CA6DC8-494F-46DC-AE33-4BC1876896E5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2079" name="Object 31"/>
          <p:cNvGraphicFramePr>
            <a:graphicFrameLocks noChangeAspect="1"/>
          </p:cNvGraphicFramePr>
          <p:nvPr/>
        </p:nvGraphicFramePr>
        <p:xfrm>
          <a:off x="1371600" y="1166813"/>
          <a:ext cx="7081838" cy="5005387"/>
        </p:xfrm>
        <a:graphic>
          <a:graphicData uri="http://schemas.openxmlformats.org/presentationml/2006/ole">
            <p:oleObj spid="_x0000_s2079" name="Acrobat Document" r:id="rId3" imgW="15100920" imgH="106722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Cable Dimension</a:t>
            </a:r>
            <a:br>
              <a:rPr lang="en-US" dirty="0" smtClean="0"/>
            </a:br>
            <a:r>
              <a:rPr lang="en-US" dirty="0" smtClean="0"/>
              <a:t>Mid-Thickness: 1.525 ±.010 mm</a:t>
            </a:r>
            <a:endParaRPr lang="en-US" dirty="0"/>
          </a:p>
        </p:txBody>
      </p:sp>
      <p:sp>
        <p:nvSpPr>
          <p:cNvPr id="28674" name="Content Placeholder 5"/>
          <p:cNvSpPr>
            <a:spLocks noGrp="1"/>
          </p:cNvSpPr>
          <p:nvPr>
            <p:ph idx="1"/>
          </p:nvPr>
        </p:nvSpPr>
        <p:spPr>
          <a:xfrm>
            <a:off x="304800" y="1219200"/>
            <a:ext cx="8458200" cy="609600"/>
          </a:xfrm>
        </p:spPr>
        <p:txBody>
          <a:bodyPr/>
          <a:lstStyle/>
          <a:p>
            <a:r>
              <a:rPr lang="en-US" smtClean="0"/>
              <a:t>Primary tool is the in-line CMM device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074849-6ACD-401B-AA7F-C0898BDC4F4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730375"/>
            <a:ext cx="3581400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Cable Dimension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Mid-Thickness: 1.525 ±.010 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698" name="Content Placeholder 5"/>
          <p:cNvSpPr>
            <a:spLocks noGrp="1"/>
          </p:cNvSpPr>
          <p:nvPr>
            <p:ph idx="1"/>
          </p:nvPr>
        </p:nvSpPr>
        <p:spPr>
          <a:xfrm>
            <a:off x="304800" y="1219200"/>
            <a:ext cx="6248400" cy="609600"/>
          </a:xfrm>
        </p:spPr>
        <p:txBody>
          <a:bodyPr/>
          <a:lstStyle/>
          <a:p>
            <a:r>
              <a:rPr lang="en-US" sz="2400" smtClean="0"/>
              <a:t>Example of CMM data for 370 m MQXF cable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0C80E-3F57-4336-AE43-945F20C9822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29702" name="Chart 9"/>
          <p:cNvGraphicFramePr>
            <a:graphicFrameLocks/>
          </p:cNvGraphicFramePr>
          <p:nvPr/>
        </p:nvGraphicFramePr>
        <p:xfrm>
          <a:off x="406400" y="2006600"/>
          <a:ext cx="8178800" cy="4140200"/>
        </p:xfrm>
        <a:graphic>
          <a:graphicData uri="http://schemas.openxmlformats.org/presentationml/2006/ole">
            <p:oleObj spid="_x0000_s29702" r:id="rId3" imgW="8175445" imgH="4139543" progId="Excel.Chart.8">
              <p:embed/>
            </p:oleObj>
          </a:graphicData>
        </a:graphic>
      </p:graphicFrame>
      <p:pic>
        <p:nvPicPr>
          <p:cNvPr id="2970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152400"/>
            <a:ext cx="15430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Width</a:t>
            </a:r>
            <a:br>
              <a:rPr lang="en-US" smtClean="0"/>
            </a:br>
            <a:r>
              <a:rPr lang="en-US" smtClean="0">
                <a:solidFill>
                  <a:srgbClr val="FF0000"/>
                </a:solidFill>
              </a:rPr>
              <a:t>18.15 ± 0.05 mm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C17C4D-040D-44E8-B24A-1A8C7B0B4A7C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30725" name="Chart 5"/>
          <p:cNvGraphicFramePr>
            <a:graphicFrameLocks/>
          </p:cNvGraphicFramePr>
          <p:nvPr/>
        </p:nvGraphicFramePr>
        <p:xfrm>
          <a:off x="600075" y="1244600"/>
          <a:ext cx="8442325" cy="4826000"/>
        </p:xfrm>
        <a:graphic>
          <a:graphicData uri="http://schemas.openxmlformats.org/presentationml/2006/ole">
            <p:oleObj spid="_x0000_s30725" r:id="rId3" imgW="8443692" imgH="482845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Keystone Angle</a:t>
            </a:r>
            <a:br>
              <a:rPr lang="en-US" smtClean="0"/>
            </a:br>
            <a:r>
              <a:rPr lang="en-US" smtClean="0">
                <a:solidFill>
                  <a:srgbClr val="FF0000"/>
                </a:solidFill>
              </a:rPr>
              <a:t>0.55 ± 0.10 Deg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9899B3-EFF5-4A23-83F1-B4DA7349BEB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31749" name="Chart 6"/>
          <p:cNvGraphicFramePr>
            <a:graphicFrameLocks/>
          </p:cNvGraphicFramePr>
          <p:nvPr/>
        </p:nvGraphicFramePr>
        <p:xfrm>
          <a:off x="711200" y="1244600"/>
          <a:ext cx="8178800" cy="4902200"/>
        </p:xfrm>
        <a:graphic>
          <a:graphicData uri="http://schemas.openxmlformats.org/presentationml/2006/ole">
            <p:oleObj spid="_x0000_s31749" r:id="rId3" imgW="8175445" imgH="4901609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Cable Mid-thickness</a:t>
            </a:r>
            <a:br>
              <a:rPr lang="en-US" dirty="0" smtClean="0"/>
            </a:br>
            <a:r>
              <a:rPr lang="en-US" dirty="0" smtClean="0"/>
              <a:t>Off-Line Measurements</a:t>
            </a:r>
            <a:endParaRPr lang="en-US" dirty="0"/>
          </a:p>
        </p:txBody>
      </p:sp>
      <p:sp>
        <p:nvSpPr>
          <p:cNvPr id="3277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10-stack Measurement taken at the Start and End of cable run.</a:t>
            </a:r>
          </a:p>
          <a:p>
            <a:r>
              <a:rPr lang="en-US" smtClean="0"/>
              <a:t>Also used for Insulation Thickness measurement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BD2595-DC6F-4996-AEFB-DBDF8CE5278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/>
          <a:srcRect t="9926"/>
          <a:stretch>
            <a:fillRect/>
          </a:stretch>
        </p:blipFill>
        <p:spPr bwMode="auto">
          <a:xfrm>
            <a:off x="1143000" y="3427413"/>
            <a:ext cx="6096000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MQXF cable uses a </a:t>
            </a:r>
            <a:r>
              <a:rPr lang="en-US" sz="4000" dirty="0" smtClean="0">
                <a:solidFill>
                  <a:srgbClr val="FF0000"/>
                </a:solidFill>
              </a:rPr>
              <a:t>central SS-Core </a:t>
            </a:r>
            <a:r>
              <a:rPr lang="en-US" sz="4000" dirty="0" smtClean="0"/>
              <a:t>for eddy current control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24875" y="6534150"/>
            <a:ext cx="371475" cy="225425"/>
          </a:xfrm>
        </p:spPr>
        <p:txBody>
          <a:bodyPr/>
          <a:lstStyle/>
          <a:p>
            <a:pPr algn="l">
              <a:defRPr/>
            </a:pPr>
            <a:fld id="{BF759DD1-62F4-439E-A0E1-06821CF31424}" type="slidenum">
              <a:rPr lang="en-US"/>
              <a:pPr algn="l">
                <a:defRPr/>
              </a:pPr>
              <a:t>16</a:t>
            </a:fld>
            <a:endParaRPr lang="en-US" dirty="0"/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/>
          <a:srcRect b="20137"/>
          <a:stretch>
            <a:fillRect/>
          </a:stretch>
        </p:blipFill>
        <p:spPr bwMode="auto">
          <a:xfrm>
            <a:off x="881063" y="1841500"/>
            <a:ext cx="78486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304800" y="1676400"/>
            <a:ext cx="673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  <a:cs typeface="+mn-cs"/>
              </a:rPr>
              <a:t>Thick</a:t>
            </a:r>
          </a:p>
          <a:p>
            <a:pPr>
              <a:defRPr/>
            </a:pPr>
            <a:r>
              <a:rPr lang="en-US" dirty="0">
                <a:latin typeface="+mn-lt"/>
                <a:cs typeface="+mn-cs"/>
              </a:rPr>
              <a:t>edge</a:t>
            </a: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680325" y="5421313"/>
            <a:ext cx="638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  <a:cs typeface="+mn-cs"/>
              </a:rPr>
              <a:t>Thin</a:t>
            </a:r>
          </a:p>
          <a:p>
            <a:pPr>
              <a:defRPr/>
            </a:pPr>
            <a:r>
              <a:rPr lang="en-US" dirty="0">
                <a:latin typeface="+mn-lt"/>
                <a:cs typeface="+mn-cs"/>
              </a:rPr>
              <a:t>Edge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6488" y="1217613"/>
            <a:ext cx="48006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  <a:cs typeface="+mn-cs"/>
              </a:rPr>
              <a:t>316 L SS </a:t>
            </a:r>
            <a:r>
              <a:rPr lang="en-US" sz="2400" dirty="0">
                <a:solidFill>
                  <a:srgbClr val="FF0000"/>
                </a:solidFill>
                <a:latin typeface="+mn-lt"/>
                <a:cs typeface="+mn-cs"/>
              </a:rPr>
              <a:t>Core to reduce Eddy Current losses</a:t>
            </a:r>
          </a:p>
        </p:txBody>
      </p:sp>
      <p:sp>
        <p:nvSpPr>
          <p:cNvPr id="9" name="Down Arrow 8"/>
          <p:cNvSpPr/>
          <p:nvPr/>
        </p:nvSpPr>
        <p:spPr>
          <a:xfrm>
            <a:off x="4076700" y="1695450"/>
            <a:ext cx="228600" cy="10477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pic>
        <p:nvPicPr>
          <p:cNvPr id="338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217613"/>
            <a:ext cx="309562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676400" y="5518150"/>
            <a:ext cx="4800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  <a:cs typeface="+mn-cs"/>
              </a:rPr>
              <a:t>Biased towards the Major Edge</a:t>
            </a:r>
            <a:endParaRPr lang="en-US" sz="24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3" grpId="0"/>
      <p:bldP spid="31754" grpId="0"/>
      <p:bldP spid="8" grpId="0"/>
      <p:bldP spid="9" grpId="0" animBg="1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Mechanical stability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07425" y="6564313"/>
            <a:ext cx="438150" cy="293687"/>
          </a:xfrm>
        </p:spPr>
        <p:txBody>
          <a:bodyPr/>
          <a:lstStyle/>
          <a:p>
            <a:pPr algn="l">
              <a:defRPr/>
            </a:pPr>
            <a:fld id="{CD61335C-A561-4758-86E5-A141E32952C7}" type="slidenum">
              <a:rPr lang="en-US" sz="1300"/>
              <a:pPr algn="l">
                <a:defRPr/>
              </a:pPr>
              <a:t>17</a:t>
            </a:fld>
            <a:endParaRPr lang="en-US" sz="13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25602" name="Rectangle 3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76800"/>
          </a:xfrm>
        </p:spPr>
        <p:txBody>
          <a:bodyPr/>
          <a:lstStyle/>
          <a:p>
            <a:r>
              <a:rPr lang="en-US" sz="2800" smtClean="0"/>
              <a:t>Cables, made with RRP strands, using nominal baseline parameters are not fully mechanically stable during coil winding</a:t>
            </a:r>
          </a:p>
          <a:p>
            <a:pPr lvl="1"/>
            <a:r>
              <a:rPr lang="en-US" sz="2400" smtClean="0"/>
              <a:t>Occasional “popped strands”  </a:t>
            </a:r>
          </a:p>
          <a:p>
            <a:r>
              <a:rPr lang="en-US" sz="2800" smtClean="0"/>
              <a:t>At this time cables are being managed during coil winding by using a winding block and ceramic binder on the fiberglass insulation.</a:t>
            </a:r>
          </a:p>
          <a:p>
            <a:r>
              <a:rPr lang="en-US" sz="2800" smtClean="0"/>
              <a:t>So far 5 MQXFS coils have been successfully wound at LARP (3) and CERN (2).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95400"/>
            <a:ext cx="6477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Cable Insulation  </a:t>
            </a:r>
          </a:p>
        </p:txBody>
      </p:sp>
      <p:sp>
        <p:nvSpPr>
          <p:cNvPr id="47106" name="Rectangle 3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3400" dirty="0" smtClean="0"/>
              <a:t>Insulation is braided directly on cable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400" dirty="0" smtClean="0"/>
              <a:t>Using S-2® glass (from AGY) with 933 Silane sizing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400" dirty="0" smtClean="0"/>
              <a:t>Several lengths of MQXF cable has been insulated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2800" dirty="0" smtClean="0"/>
              <a:t>Using braiding parameters to yield target specification of </a:t>
            </a:r>
            <a:r>
              <a:rPr lang="en-US" sz="2800" dirty="0" smtClean="0">
                <a:solidFill>
                  <a:srgbClr val="FF0000"/>
                </a:solidFill>
              </a:rPr>
              <a:t>0.145 </a:t>
            </a:r>
            <a:r>
              <a:rPr lang="en-US" sz="2800" dirty="0" smtClean="0">
                <a:solidFill>
                  <a:srgbClr val="FF0000"/>
                </a:solidFill>
                <a:sym typeface="Symbol" pitchFamily="18" charset="2"/>
              </a:rPr>
              <a:t> 0.005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800" dirty="0" smtClean="0">
                <a:solidFill>
                  <a:srgbClr val="FF0000"/>
                </a:solidFill>
              </a:rPr>
              <a:t>m thickness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2800" dirty="0" smtClean="0"/>
              <a:t>10-stack measurements at 5 MPa are used to determine insulation thickness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2800" dirty="0" smtClean="0"/>
              <a:t>Thickness can be readily adjusted to meet any change to present specification.</a:t>
            </a: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FB1A3E-B3AF-4596-8054-723071C311A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5844" name="Picture 10"/>
          <p:cNvPicPr>
            <a:picLocks noChangeAspect="1" noChangeArrowheads="1"/>
          </p:cNvPicPr>
          <p:nvPr/>
        </p:nvPicPr>
        <p:blipFill>
          <a:blip r:embed="rId2"/>
          <a:srcRect l="9677" r="6451"/>
          <a:stretch>
            <a:fillRect/>
          </a:stretch>
        </p:blipFill>
        <p:spPr bwMode="auto">
          <a:xfrm>
            <a:off x="7770813" y="2819400"/>
            <a:ext cx="106521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40313" y="1295400"/>
            <a:ext cx="2730500" cy="2433638"/>
          </a:xfrm>
        </p:spPr>
      </p:pic>
      <p:pic>
        <p:nvPicPr>
          <p:cNvPr id="35846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0475" y="3810000"/>
            <a:ext cx="270033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200" smtClean="0"/>
              <a:t>MQXF cable with the “baseline” parameters have been successfully fabricated using RRP 108/127 and </a:t>
            </a:r>
            <a:r>
              <a:rPr lang="en-US" sz="2200" smtClean="0">
                <a:solidFill>
                  <a:srgbClr val="FF0000"/>
                </a:solidFill>
              </a:rPr>
              <a:t>RRP 132/169</a:t>
            </a:r>
            <a:r>
              <a:rPr lang="en-US" sz="220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200" smtClean="0"/>
              <a:t>Cable “as fabricated” is </a:t>
            </a:r>
            <a:r>
              <a:rPr lang="en-US" sz="2200" smtClean="0">
                <a:solidFill>
                  <a:srgbClr val="FF0000"/>
                </a:solidFill>
              </a:rPr>
              <a:t>not fully mechanically stable</a:t>
            </a:r>
            <a:r>
              <a:rPr lang="en-US" sz="2200" smtClean="0"/>
              <a:t>. Winding aids have been used to </a:t>
            </a:r>
            <a:r>
              <a:rPr lang="en-US" sz="2200" smtClean="0">
                <a:solidFill>
                  <a:srgbClr val="FF0000"/>
                </a:solidFill>
              </a:rPr>
              <a:t>successfully wind and react coils </a:t>
            </a:r>
            <a:r>
              <a:rPr lang="en-US" sz="2200" smtClean="0"/>
              <a:t>using insulated cables</a:t>
            </a:r>
          </a:p>
          <a:p>
            <a:pPr>
              <a:lnSpc>
                <a:spcPct val="80000"/>
              </a:lnSpc>
            </a:pPr>
            <a:r>
              <a:rPr lang="en-US" sz="2200" smtClean="0"/>
              <a:t>Extracted Strand Measurements show that 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Cabling Degradation </a:t>
            </a:r>
            <a:r>
              <a:rPr lang="en-US" sz="2000" smtClean="0"/>
              <a:t>is typically </a:t>
            </a:r>
            <a:r>
              <a:rPr lang="en-US" sz="2000" smtClean="0">
                <a:solidFill>
                  <a:srgbClr val="FF0000"/>
                </a:solidFill>
              </a:rPr>
              <a:t>&lt; 5 %</a:t>
            </a:r>
          </a:p>
          <a:p>
            <a:pPr lvl="1"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Average RRR is &gt; 100</a:t>
            </a:r>
            <a:r>
              <a:rPr lang="en-US" sz="2000" smtClean="0"/>
              <a:t>, however </a:t>
            </a:r>
            <a:r>
              <a:rPr lang="en-US" sz="2000" smtClean="0">
                <a:solidFill>
                  <a:srgbClr val="FF0000"/>
                </a:solidFill>
              </a:rPr>
              <a:t>“local” RRR </a:t>
            </a:r>
            <a:r>
              <a:rPr lang="en-US" sz="2000" smtClean="0"/>
              <a:t>which reflects </a:t>
            </a:r>
            <a:r>
              <a:rPr lang="en-US" sz="2000" smtClean="0">
                <a:solidFill>
                  <a:srgbClr val="FF0000"/>
                </a:solidFill>
              </a:rPr>
              <a:t>local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FF0000"/>
                </a:solidFill>
              </a:rPr>
              <a:t>sub-element shearing </a:t>
            </a:r>
            <a:r>
              <a:rPr lang="en-US" sz="2000" smtClean="0"/>
              <a:t>(as observed in optical microscopy) at the cable edges is being investigated and analyzed at CERN and at LARP. In some cases, this </a:t>
            </a:r>
            <a:r>
              <a:rPr lang="en-US" sz="2000" smtClean="0">
                <a:solidFill>
                  <a:srgbClr val="FF0000"/>
                </a:solidFill>
              </a:rPr>
              <a:t>“local” RRR</a:t>
            </a:r>
            <a:r>
              <a:rPr lang="en-US" sz="2000" smtClean="0"/>
              <a:t> for extracted strands of “baseline” cable has been observed to be </a:t>
            </a:r>
            <a:r>
              <a:rPr lang="en-US" sz="2000" smtClean="0">
                <a:solidFill>
                  <a:srgbClr val="FF0000"/>
                </a:solidFill>
              </a:rPr>
              <a:t>&lt; 100</a:t>
            </a:r>
            <a:r>
              <a:rPr lang="en-US" sz="1700" smtClean="0"/>
              <a:t>.</a:t>
            </a:r>
          </a:p>
          <a:p>
            <a:pPr>
              <a:lnSpc>
                <a:spcPct val="80000"/>
              </a:lnSpc>
            </a:pPr>
            <a:r>
              <a:rPr lang="en-US" sz="2200" smtClean="0"/>
              <a:t>CERN and LARP continue fabricating and conducting qualification tests of MQXF cable using </a:t>
            </a:r>
            <a:r>
              <a:rPr lang="en-US" sz="2200" smtClean="0">
                <a:solidFill>
                  <a:srgbClr val="FF0000"/>
                </a:solidFill>
              </a:rPr>
              <a:t>RRP 132/169 </a:t>
            </a:r>
            <a:r>
              <a:rPr lang="en-US" sz="2200" smtClean="0"/>
              <a:t>wire to ensure that cable design chosen </a:t>
            </a:r>
            <a:r>
              <a:rPr lang="en-US" sz="2200" smtClean="0">
                <a:solidFill>
                  <a:srgbClr val="FF0000"/>
                </a:solidFill>
              </a:rPr>
              <a:t>is robust enough </a:t>
            </a:r>
            <a:r>
              <a:rPr lang="en-US" sz="2200" smtClean="0"/>
              <a:t>for MQXF magnets. </a:t>
            </a:r>
            <a:r>
              <a:rPr lang="en-US" sz="2200" smtClean="0">
                <a:solidFill>
                  <a:srgbClr val="FF0000"/>
                </a:solidFill>
              </a:rPr>
              <a:t>Final specifications </a:t>
            </a:r>
            <a:r>
              <a:rPr lang="en-US" sz="2200" smtClean="0"/>
              <a:t>will be adopted within the next 6 months.</a:t>
            </a:r>
          </a:p>
          <a:p>
            <a:pPr>
              <a:lnSpc>
                <a:spcPct val="80000"/>
              </a:lnSpc>
            </a:pPr>
            <a:r>
              <a:rPr lang="en-US" sz="2200" smtClean="0">
                <a:solidFill>
                  <a:srgbClr val="FF0000"/>
                </a:solidFill>
              </a:rPr>
              <a:t>Amalia Ballarino </a:t>
            </a:r>
            <a:r>
              <a:rPr lang="en-US" sz="2200" smtClean="0"/>
              <a:t>will discuss CERN’s </a:t>
            </a:r>
            <a:r>
              <a:rPr lang="en-US" sz="2200" smtClean="0">
                <a:solidFill>
                  <a:srgbClr val="FF0000"/>
                </a:solidFill>
              </a:rPr>
              <a:t>MQXF cable using PIT </a:t>
            </a:r>
            <a:r>
              <a:rPr lang="en-US" sz="2200" smtClean="0"/>
              <a:t>conductor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US" sz="20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276A4-A857-4137-BC67-B4D3CD3AF17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Introduction</a:t>
            </a:r>
          </a:p>
          <a:p>
            <a:pPr lvl="1"/>
            <a:r>
              <a:rPr lang="en-US" sz="2400" smtClean="0"/>
              <a:t>Cable development at LARP and CERN</a:t>
            </a:r>
          </a:p>
          <a:p>
            <a:r>
              <a:rPr lang="en-US" sz="2400" smtClean="0"/>
              <a:t>Specification of “Baseline” MQXF Cable</a:t>
            </a:r>
          </a:p>
          <a:p>
            <a:pPr lvl="1"/>
            <a:r>
              <a:rPr lang="en-US" sz="2400" smtClean="0"/>
              <a:t>Engineering Drawings</a:t>
            </a:r>
          </a:p>
          <a:p>
            <a:r>
              <a:rPr lang="en-US" sz="2400" smtClean="0"/>
              <a:t>Cable parameters</a:t>
            </a:r>
          </a:p>
          <a:p>
            <a:pPr lvl="1"/>
            <a:r>
              <a:rPr lang="en-US" sz="2400" smtClean="0"/>
              <a:t>CMM measurements</a:t>
            </a:r>
          </a:p>
          <a:p>
            <a:pPr lvl="1"/>
            <a:r>
              <a:rPr lang="en-US" sz="2400" smtClean="0"/>
              <a:t>I</a:t>
            </a:r>
            <a:r>
              <a:rPr lang="en-US" sz="2400" baseline="-25000" smtClean="0"/>
              <a:t>c </a:t>
            </a:r>
            <a:r>
              <a:rPr lang="en-US" sz="2400" smtClean="0"/>
              <a:t>Measurements</a:t>
            </a:r>
          </a:p>
          <a:p>
            <a:pPr lvl="1"/>
            <a:r>
              <a:rPr lang="en-US" sz="2400" smtClean="0"/>
              <a:t>Example of RRR measurement at cable edge</a:t>
            </a:r>
          </a:p>
          <a:p>
            <a:r>
              <a:rPr lang="en-US" sz="2400" smtClean="0"/>
              <a:t>Mechanical stability</a:t>
            </a:r>
          </a:p>
          <a:p>
            <a:r>
              <a:rPr lang="en-US" sz="2400" smtClean="0"/>
              <a:t>Cable Insulation</a:t>
            </a:r>
          </a:p>
          <a:p>
            <a:r>
              <a:rPr lang="en-US" sz="2400" smtClean="0"/>
              <a:t>Summary</a:t>
            </a:r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7AF65-7A49-4D07-8B94-90B061A2865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20BC7B-0709-429D-9C67-74959040E88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7892" name="TextBox 6"/>
          <p:cNvSpPr txBox="1">
            <a:spLocks noChangeArrowheads="1"/>
          </p:cNvSpPr>
          <p:nvPr/>
        </p:nvSpPr>
        <p:spPr bwMode="auto">
          <a:xfrm>
            <a:off x="1524000" y="4953000"/>
            <a:ext cx="6096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End of Presentation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3000" y="1524000"/>
            <a:ext cx="7239000" cy="224631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0070C0"/>
                </a:solidFill>
                <a:latin typeface="+mn-lt"/>
                <a:cs typeface="+mn-cs"/>
              </a:rPr>
              <a:t>Details of cable development and present status of LARP and CERN Cable Development presented by:</a:t>
            </a:r>
          </a:p>
          <a:p>
            <a:pPr>
              <a:defRPr/>
            </a:pPr>
            <a:r>
              <a:rPr lang="en-US" sz="2800" dirty="0">
                <a:solidFill>
                  <a:srgbClr val="0070C0"/>
                </a:solidFill>
                <a:latin typeface="+mn-lt"/>
                <a:cs typeface="+mn-cs"/>
              </a:rPr>
              <a:t> </a:t>
            </a:r>
          </a:p>
          <a:p>
            <a:pPr>
              <a:defRPr/>
            </a:pPr>
            <a:r>
              <a:rPr lang="en-US" sz="2800" dirty="0">
                <a:solidFill>
                  <a:srgbClr val="0070C0"/>
                </a:solidFill>
                <a:latin typeface="+mn-lt"/>
                <a:cs typeface="+mn-cs"/>
              </a:rPr>
              <a:t>D. Dietderich (for Q1/Q3) and B. Bordini (for Q2)</a:t>
            </a:r>
            <a:endParaRPr lang="en-US" sz="2800" dirty="0">
              <a:solidFill>
                <a:srgbClr val="0070C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ChangeArrowheads="1"/>
          </p:cNvSpPr>
          <p:nvPr/>
        </p:nvSpPr>
        <p:spPr bwMode="auto">
          <a:xfrm>
            <a:off x="1524000" y="331788"/>
            <a:ext cx="5811838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Field Quality – HQ Experience </a:t>
            </a:r>
          </a:p>
        </p:txBody>
      </p:sp>
      <p:sp>
        <p:nvSpPr>
          <p:cNvPr id="38914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8915" name="TextBox 1"/>
          <p:cNvSpPr txBox="1">
            <a:spLocks noChangeArrowheads="1"/>
          </p:cNvSpPr>
          <p:nvPr/>
        </p:nvSpPr>
        <p:spPr bwMode="auto">
          <a:xfrm>
            <a:off x="228600" y="1109663"/>
            <a:ext cx="86106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200">
                <a:latin typeface="Times New Roman" pitchFamily="18" charset="0"/>
              </a:rPr>
              <a:t>Large dynamic effects observed in LARP quadrupoles (TQ/LQ, HQ01)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200">
                <a:latin typeface="Times New Roman" pitchFamily="18" charset="0"/>
              </a:rPr>
              <a:t>A thin (25 </a:t>
            </a:r>
            <a:r>
              <a:rPr lang="en-US" sz="2200">
                <a:latin typeface="Symbol" pitchFamily="18" charset="2"/>
              </a:rPr>
              <a:t>m</a:t>
            </a:r>
            <a:r>
              <a:rPr lang="en-US" sz="2200">
                <a:latin typeface="Times New Roman" pitchFamily="18" charset="0"/>
              </a:rPr>
              <a:t>m) stainless steel core  with partial coverage (8mm, 60%) and biased toward the thick edge was included in HQ02 cables 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200">
                <a:solidFill>
                  <a:srgbClr val="003399"/>
                </a:solidFill>
                <a:latin typeface="Times New Roman" pitchFamily="18" charset="0"/>
              </a:rPr>
              <a:t>Increased the effective R</a:t>
            </a:r>
            <a:r>
              <a:rPr lang="en-US" sz="2200" baseline="-25000">
                <a:solidFill>
                  <a:srgbClr val="003399"/>
                </a:solidFill>
                <a:latin typeface="Times New Roman" pitchFamily="18" charset="0"/>
              </a:rPr>
              <a:t>c</a:t>
            </a:r>
            <a:r>
              <a:rPr lang="en-US" sz="2200">
                <a:solidFill>
                  <a:srgbClr val="003399"/>
                </a:solidFill>
                <a:latin typeface="Times New Roman" pitchFamily="18" charset="0"/>
              </a:rPr>
              <a:t> from </a:t>
            </a:r>
            <a:r>
              <a:rPr lang="en-US" sz="220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0.1-0.4 </a:t>
            </a:r>
            <a:r>
              <a:rPr lang="el-GR" sz="2200">
                <a:solidFill>
                  <a:srgbClr val="003399"/>
                </a:solidFill>
                <a:latin typeface="Times New Roman" pitchFamily="18" charset="0"/>
              </a:rPr>
              <a:t>μΩ</a:t>
            </a:r>
            <a:r>
              <a:rPr lang="en-US" sz="2200">
                <a:solidFill>
                  <a:srgbClr val="003399"/>
                </a:solidFill>
                <a:latin typeface="Times New Roman" pitchFamily="18" charset="0"/>
              </a:rPr>
              <a:t> (HQ01) to 2-4 </a:t>
            </a:r>
            <a:r>
              <a:rPr lang="el-GR" sz="2200">
                <a:solidFill>
                  <a:srgbClr val="003399"/>
                </a:solidFill>
                <a:latin typeface="Times New Roman" pitchFamily="18" charset="0"/>
              </a:rPr>
              <a:t>μΩ</a:t>
            </a:r>
            <a:r>
              <a:rPr lang="en-US" sz="2200">
                <a:solidFill>
                  <a:srgbClr val="003399"/>
                </a:solidFill>
                <a:latin typeface="Times New Roman" pitchFamily="18" charset="0"/>
              </a:rPr>
              <a:t> (HQ02)</a:t>
            </a:r>
            <a:r>
              <a:rPr lang="en-US" sz="220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>
                <a:solidFill>
                  <a:srgbClr val="003399"/>
                </a:solidFill>
                <a:latin typeface="Times New Roman" pitchFamily="18" charset="0"/>
              </a:rPr>
              <a:t>with a corresponding decrease of the observed errors </a:t>
            </a:r>
          </a:p>
        </p:txBody>
      </p:sp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970463"/>
            <a:ext cx="3890963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3228975"/>
          <a:ext cx="3890963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260"/>
                <a:gridCol w="690353"/>
                <a:gridCol w="622410"/>
                <a:gridCol w="821054"/>
              </a:tblGrid>
              <a:tr h="3200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Parameter</a:t>
                      </a:r>
                      <a:endParaRPr lang="en-US" sz="10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Unit</a:t>
                      </a:r>
                      <a:endParaRPr lang="en-US" sz="10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HQ01e</a:t>
                      </a:r>
                      <a:endParaRPr lang="en-US" sz="100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HQ02a</a:t>
                      </a:r>
                      <a:endParaRPr lang="en-US" sz="100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0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Core material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-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SS316L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0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Strand </a:t>
                      </a:r>
                      <a:r>
                        <a:rPr lang="en-US" sz="1400" dirty="0" smtClean="0">
                          <a:effectLst/>
                        </a:rPr>
                        <a:t>diameter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mm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0.80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0.778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0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Cable </a:t>
                      </a:r>
                      <a:r>
                        <a:rPr lang="en-US" sz="1400" dirty="0">
                          <a:effectLst/>
                        </a:rPr>
                        <a:t>width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mm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15.15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14.77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004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Cable </a:t>
                      </a:r>
                      <a:r>
                        <a:rPr lang="en-US" sz="1400" dirty="0">
                          <a:effectLst/>
                        </a:rPr>
                        <a:t>mid thickness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mm</a:t>
                      </a:r>
                      <a:endParaRPr lang="en-US" sz="140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1.437</a:t>
                      </a:r>
                      <a:endParaRPr lang="en-US" sz="140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1.376</a:t>
                      </a:r>
                      <a:endParaRPr lang="en-US" sz="1400" dirty="0">
                        <a:effectLst/>
                        <a:latin typeface="Times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3894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9275" y="3163888"/>
            <a:ext cx="4683125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50" name="TextBox 9"/>
          <p:cNvSpPr txBox="1">
            <a:spLocks noChangeArrowheads="1"/>
          </p:cNvSpPr>
          <p:nvPr/>
        </p:nvSpPr>
        <p:spPr bwMode="auto">
          <a:xfrm>
            <a:off x="2473325" y="6172200"/>
            <a:ext cx="4121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GianLuca Sabbi, X. Wang</a:t>
            </a:r>
          </a:p>
          <a:p>
            <a:pPr algn="ctr" eaLnBrk="0" hangingPunct="0"/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LARP/HL-LHC Collaboration Meeting – CM22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ChangeArrowheads="1"/>
          </p:cNvSpPr>
          <p:nvPr/>
        </p:nvSpPr>
        <p:spPr bwMode="auto">
          <a:xfrm>
            <a:off x="1752600" y="349250"/>
            <a:ext cx="5492750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>
                <a:solidFill>
                  <a:srgbClr val="FF0000"/>
                </a:solidFill>
                <a:latin typeface="Bitstream Vera Serif"/>
              </a:rPr>
              <a:t>Ramp Rate – HQ Experience</a:t>
            </a:r>
          </a:p>
        </p:txBody>
      </p:sp>
      <p:sp>
        <p:nvSpPr>
          <p:cNvPr id="40962" name="Line 4"/>
          <p:cNvSpPr>
            <a:spLocks noChangeShapeType="1"/>
          </p:cNvSpPr>
          <p:nvPr/>
        </p:nvSpPr>
        <p:spPr bwMode="auto">
          <a:xfrm>
            <a:off x="1250950" y="990600"/>
            <a:ext cx="62166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4096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2050" y="2278063"/>
            <a:ext cx="3714750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479550" y="1914525"/>
            <a:ext cx="23590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cs typeface="+mn-cs"/>
              </a:rPr>
              <a:t>HQ02: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Calibri"/>
                <a:cs typeface="+mn-cs"/>
              </a:rPr>
              <a:t>15kA @ 150 A/s</a:t>
            </a:r>
            <a:endParaRPr lang="en-US" b="1" dirty="0">
              <a:solidFill>
                <a:schemeClr val="accent2">
                  <a:lumMod val="75000"/>
                </a:schemeClr>
              </a:solidFill>
              <a:latin typeface="Calibri"/>
              <a:cs typeface="+mn-cs"/>
            </a:endParaRPr>
          </a:p>
        </p:txBody>
      </p:sp>
      <p:sp>
        <p:nvSpPr>
          <p:cNvPr id="40965" name="TextBox 14"/>
          <p:cNvSpPr txBox="1">
            <a:spLocks noChangeArrowheads="1"/>
          </p:cNvSpPr>
          <p:nvPr/>
        </p:nvSpPr>
        <p:spPr bwMode="auto">
          <a:xfrm>
            <a:off x="5791200" y="1914525"/>
            <a:ext cx="24193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Calibri" pitchFamily="34" charset="0"/>
              </a:rPr>
              <a:t>HQ01: </a:t>
            </a:r>
            <a:r>
              <a:rPr lang="en-US" b="1">
                <a:solidFill>
                  <a:srgbClr val="FF0000"/>
                </a:solidFill>
                <a:latin typeface="Calibri" pitchFamily="34" charset="0"/>
              </a:rPr>
              <a:t>6.5 kA @150 A/s</a:t>
            </a:r>
          </a:p>
        </p:txBody>
      </p:sp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190750"/>
            <a:ext cx="487680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0967" name="Straight Connector 16"/>
          <p:cNvCxnSpPr>
            <a:cxnSpLocks noChangeShapeType="1"/>
          </p:cNvCxnSpPr>
          <p:nvPr/>
        </p:nvCxnSpPr>
        <p:spPr bwMode="auto">
          <a:xfrm flipV="1">
            <a:off x="2470150" y="2574925"/>
            <a:ext cx="0" cy="762000"/>
          </a:xfrm>
          <a:prstGeom prst="line">
            <a:avLst/>
          </a:prstGeom>
          <a:noFill/>
          <a:ln w="12700" algn="ctr">
            <a:solidFill>
              <a:srgbClr val="4A7EBB"/>
            </a:solidFill>
            <a:prstDash val="sysDash"/>
            <a:round/>
            <a:headEnd/>
            <a:tailEnd/>
          </a:ln>
        </p:spPr>
      </p:cxnSp>
      <p:cxnSp>
        <p:nvCxnSpPr>
          <p:cNvPr id="40968" name="Straight Connector 17"/>
          <p:cNvCxnSpPr>
            <a:cxnSpLocks noChangeShapeType="1"/>
          </p:cNvCxnSpPr>
          <p:nvPr/>
        </p:nvCxnSpPr>
        <p:spPr bwMode="auto">
          <a:xfrm flipV="1">
            <a:off x="6821488" y="4175125"/>
            <a:ext cx="7937" cy="560388"/>
          </a:xfrm>
          <a:prstGeom prst="line">
            <a:avLst/>
          </a:prstGeom>
          <a:noFill/>
          <a:ln w="12700" algn="ctr">
            <a:solidFill>
              <a:srgbClr val="4A7EBB"/>
            </a:solidFill>
            <a:prstDash val="sysDash"/>
            <a:round/>
            <a:headEnd/>
            <a:tailEnd/>
          </a:ln>
        </p:spPr>
      </p:cxnSp>
      <p:sp>
        <p:nvSpPr>
          <p:cNvPr id="19" name="TextBox 18"/>
          <p:cNvSpPr txBox="1"/>
          <p:nvPr/>
        </p:nvSpPr>
        <p:spPr>
          <a:xfrm>
            <a:off x="2176463" y="3454400"/>
            <a:ext cx="587375" cy="2460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itchFamily="34" charset="0"/>
                <a:cs typeface="+mn-cs"/>
              </a:rPr>
              <a:t>150 A/s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75425" y="3929063"/>
            <a:ext cx="587375" cy="2460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b="1" kern="0" dirty="0">
                <a:solidFill>
                  <a:prstClr val="black"/>
                </a:solidFill>
                <a:latin typeface="Arial" pitchFamily="34" charset="0"/>
                <a:cs typeface="+mn-cs"/>
              </a:rPr>
              <a:t>150 A/s</a:t>
            </a:r>
          </a:p>
        </p:txBody>
      </p:sp>
      <p:sp>
        <p:nvSpPr>
          <p:cNvPr id="40971" name="TextBox 20"/>
          <p:cNvSpPr txBox="1">
            <a:spLocks noChangeArrowheads="1"/>
          </p:cNvSpPr>
          <p:nvPr/>
        </p:nvSpPr>
        <p:spPr bwMode="auto">
          <a:xfrm>
            <a:off x="2473325" y="6172200"/>
            <a:ext cx="41211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>
                <a:solidFill>
                  <a:srgbClr val="000000"/>
                </a:solidFill>
                <a:latin typeface="Times New Roman" pitchFamily="18" charset="0"/>
              </a:rPr>
              <a:t>GianLuca Sabbi, X. Wang</a:t>
            </a:r>
          </a:p>
          <a:p>
            <a:pPr algn="ctr" eaLnBrk="0" hangingPunct="0"/>
            <a:r>
              <a:rPr lang="en-US" sz="1600" i="1">
                <a:solidFill>
                  <a:srgbClr val="000000"/>
                </a:solidFill>
                <a:latin typeface="Times New Roman" pitchFamily="18" charset="0"/>
              </a:rPr>
              <a:t>LARP/HL-LHC Collaboration Meeting – CM22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F6BD0F9-420F-4A04-ACD1-582C985D530F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smtClean="0"/>
              <a:t>MQXF Cable Development at LBNL/LARP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1981200"/>
            <a:ext cx="4038600" cy="25908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smtClean="0"/>
              <a:t>Preliminary Parameters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rgbClr val="FF0000"/>
                </a:solidFill>
              </a:rPr>
              <a:t>40 Strands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rgbClr val="FF0000"/>
                </a:solidFill>
              </a:rPr>
              <a:t>0.85 mm </a:t>
            </a:r>
            <a:r>
              <a:rPr lang="en-US" sz="2400" smtClean="0"/>
              <a:t>diameter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w = 18.27 mm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 = 1.50 mm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KS angle = 0.65 deg. </a:t>
            </a:r>
          </a:p>
          <a:p>
            <a:pPr>
              <a:lnSpc>
                <a:spcPct val="90000"/>
              </a:lnSpc>
            </a:pPr>
            <a:endParaRPr lang="en-US" sz="2400" smtClean="0"/>
          </a:p>
        </p:txBody>
      </p:sp>
      <p:sp>
        <p:nvSpPr>
          <p:cNvPr id="38916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981200"/>
            <a:ext cx="4038600" cy="274320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400" smtClean="0"/>
              <a:t>Expand dimensional range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rgbClr val="FF0000"/>
                </a:solidFill>
              </a:rPr>
              <a:t>w = 17.75 - 18.27 mm 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rgbClr val="FF0000"/>
                </a:solidFill>
              </a:rPr>
              <a:t>t = 1.48 - 1.53 mm </a:t>
            </a:r>
          </a:p>
          <a:p>
            <a:pPr>
              <a:lnSpc>
                <a:spcPct val="90000"/>
              </a:lnSpc>
            </a:pPr>
            <a:r>
              <a:rPr lang="en-US" sz="2400" smtClean="0">
                <a:solidFill>
                  <a:srgbClr val="FF0000"/>
                </a:solidFill>
              </a:rPr>
              <a:t>KS angle = 0.50 - 0.65 deg</a:t>
            </a:r>
            <a:r>
              <a:rPr lang="en-US" sz="2400" smtClean="0"/>
              <a:t>.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With/without SS Core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Core widths of 8,12.7 and 15.8 mm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716AA-9AE7-4674-B231-7FE8DD53663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295400"/>
            <a:ext cx="8077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Using </a:t>
            </a:r>
            <a:r>
              <a:rPr lang="en-US" sz="28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RRP 108/127 </a:t>
            </a:r>
            <a:r>
              <a:rPr lang="en-US" sz="2800" dirty="0" err="1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Ti</a:t>
            </a:r>
            <a:r>
              <a:rPr lang="en-US" sz="2800" dirty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-Ternary 0.85 mm </a:t>
            </a:r>
            <a:r>
              <a:rPr lang="en-US" sz="2800" dirty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Strand</a:t>
            </a:r>
            <a:endParaRPr lang="en-US" sz="2800" dirty="0">
              <a:latin typeface="Arial" pitchFamily="34" charset="0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7850" y="4765675"/>
            <a:ext cx="8261350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Cables evaluated for</a:t>
            </a:r>
          </a:p>
          <a:p>
            <a:pPr marL="914400" lvl="1" indent="-45720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Mechanical stability</a:t>
            </a:r>
            <a:r>
              <a:rPr lang="en-US" sz="2400" dirty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, cable x-section to assess </a:t>
            </a:r>
            <a:r>
              <a:rPr lang="en-US" sz="24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sub-element damage</a:t>
            </a:r>
            <a:r>
              <a:rPr lang="en-US" sz="2400" dirty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, </a:t>
            </a:r>
            <a:r>
              <a:rPr lang="en-US" sz="24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Ic and RRR </a:t>
            </a:r>
            <a:r>
              <a:rPr lang="en-US" sz="2400" dirty="0">
                <a:solidFill>
                  <a:srgbClr val="1F497D"/>
                </a:solidFill>
                <a:latin typeface="Calibri"/>
                <a:ea typeface="+mj-ea"/>
                <a:cs typeface="+mj-cs"/>
              </a:rPr>
              <a:t>measurements using extracted strands – </a:t>
            </a:r>
            <a:r>
              <a:rPr lang="en-US" sz="24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cabling degradation</a:t>
            </a:r>
            <a:endParaRPr lang="en-US" sz="2400" dirty="0">
              <a:solidFill>
                <a:srgbClr val="FF0000"/>
              </a:solidFill>
              <a:latin typeface="Arial" pitchFamily="34" charset="0"/>
              <a:cs typeface="+mn-cs"/>
            </a:endParaRP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029200" y="762000"/>
            <a:ext cx="205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D. Dietderich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mtClean="0"/>
              <a:t>Cabling the MQXF conductor at CERN</a:t>
            </a:r>
          </a:p>
        </p:txBody>
      </p:sp>
      <p:sp>
        <p:nvSpPr>
          <p:cNvPr id="4813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800" smtClean="0">
                <a:solidFill>
                  <a:srgbClr val="FF0000"/>
                </a:solidFill>
              </a:rPr>
              <a:t>Using RRP-132/169 and PIT-192</a:t>
            </a:r>
          </a:p>
          <a:p>
            <a:pPr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400" smtClean="0">
                <a:solidFill>
                  <a:srgbClr val="FF0000"/>
                </a:solidFill>
              </a:rPr>
              <a:t>Several Cables </a:t>
            </a:r>
            <a:r>
              <a:rPr lang="en-US" sz="2400" smtClean="0">
                <a:solidFill>
                  <a:srgbClr val="0070C0"/>
                </a:solidFill>
              </a:rPr>
              <a:t>with different parameters were fabricated at CERN</a:t>
            </a:r>
          </a:p>
          <a:p>
            <a:pPr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400" smtClean="0">
                <a:solidFill>
                  <a:srgbClr val="0070C0"/>
                </a:solidFill>
              </a:rPr>
              <a:t>In order to </a:t>
            </a:r>
            <a:r>
              <a:rPr lang="en-US" sz="2400" smtClean="0">
                <a:solidFill>
                  <a:srgbClr val="FF0000"/>
                </a:solidFill>
              </a:rPr>
              <a:t>assess</a:t>
            </a:r>
            <a:r>
              <a:rPr lang="en-US" sz="2400" smtClean="0">
                <a:solidFill>
                  <a:srgbClr val="000099"/>
                </a:solidFill>
              </a:rPr>
              <a:t> </a:t>
            </a:r>
            <a:r>
              <a:rPr lang="en-US" sz="2400" smtClean="0">
                <a:solidFill>
                  <a:srgbClr val="0070C0"/>
                </a:solidFill>
              </a:rPr>
              <a:t>the critical current </a:t>
            </a:r>
            <a:r>
              <a:rPr lang="en-US" sz="2400" smtClean="0">
                <a:solidFill>
                  <a:srgbClr val="FF0000"/>
                </a:solidFill>
              </a:rPr>
              <a:t>degradation</a:t>
            </a:r>
            <a:r>
              <a:rPr lang="en-US" sz="2400" smtClean="0">
                <a:solidFill>
                  <a:srgbClr val="000099"/>
                </a:solidFill>
              </a:rPr>
              <a:t> </a:t>
            </a:r>
            <a:r>
              <a:rPr lang="en-US" sz="2400" smtClean="0">
                <a:solidFill>
                  <a:srgbClr val="0070C0"/>
                </a:solidFill>
              </a:rPr>
              <a:t>due to cabling</a:t>
            </a:r>
            <a:r>
              <a:rPr lang="en-US" sz="2400" smtClean="0">
                <a:solidFill>
                  <a:srgbClr val="000099"/>
                </a:solidFill>
              </a:rPr>
              <a:t>, </a:t>
            </a:r>
            <a:r>
              <a:rPr lang="en-US" sz="2400" smtClean="0">
                <a:solidFill>
                  <a:srgbClr val="FF0000"/>
                </a:solidFill>
              </a:rPr>
              <a:t>extracted wires </a:t>
            </a:r>
            <a:r>
              <a:rPr lang="en-US" sz="2400" smtClean="0">
                <a:solidFill>
                  <a:srgbClr val="0070C0"/>
                </a:solidFill>
              </a:rPr>
              <a:t>were systematically </a:t>
            </a:r>
            <a:r>
              <a:rPr lang="en-US" sz="2400" smtClean="0">
                <a:solidFill>
                  <a:srgbClr val="FF0000"/>
                </a:solidFill>
              </a:rPr>
              <a:t>measured</a:t>
            </a:r>
          </a:p>
          <a:p>
            <a:pPr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400" smtClean="0">
                <a:solidFill>
                  <a:srgbClr val="0070C0"/>
                </a:solidFill>
              </a:rPr>
              <a:t>Generally the </a:t>
            </a:r>
            <a:r>
              <a:rPr lang="en-US" sz="2400" smtClean="0">
                <a:solidFill>
                  <a:srgbClr val="FF0000"/>
                </a:solidFill>
              </a:rPr>
              <a:t>degradation</a:t>
            </a:r>
            <a:r>
              <a:rPr lang="en-US" sz="2400" smtClean="0">
                <a:solidFill>
                  <a:srgbClr val="000099"/>
                </a:solidFill>
              </a:rPr>
              <a:t> </a:t>
            </a:r>
            <a:r>
              <a:rPr lang="en-US" sz="2400" smtClean="0">
                <a:solidFill>
                  <a:srgbClr val="0070C0"/>
                </a:solidFill>
              </a:rPr>
              <a:t>was</a:t>
            </a:r>
            <a:r>
              <a:rPr lang="en-US" sz="2400" smtClean="0">
                <a:solidFill>
                  <a:srgbClr val="000099"/>
                </a:solidFill>
              </a:rPr>
              <a:t> </a:t>
            </a:r>
            <a:r>
              <a:rPr lang="en-US" sz="2400" smtClean="0">
                <a:solidFill>
                  <a:srgbClr val="FF0000"/>
                </a:solidFill>
              </a:rPr>
              <a:t>limited</a:t>
            </a:r>
            <a:r>
              <a:rPr lang="en-US" sz="2400" smtClean="0">
                <a:solidFill>
                  <a:srgbClr val="000099"/>
                </a:solidFill>
              </a:rPr>
              <a:t> </a:t>
            </a:r>
            <a:r>
              <a:rPr lang="en-US" sz="2400" smtClean="0">
                <a:solidFill>
                  <a:srgbClr val="0070C0"/>
                </a:solidFill>
              </a:rPr>
              <a:t>to less than </a:t>
            </a:r>
            <a:r>
              <a:rPr lang="en-US" sz="2400" smtClean="0">
                <a:solidFill>
                  <a:srgbClr val="FF0000"/>
                </a:solidFill>
              </a:rPr>
              <a:t>5 %</a:t>
            </a:r>
            <a:r>
              <a:rPr lang="en-US" sz="2400" smtClean="0">
                <a:solidFill>
                  <a:srgbClr val="000099"/>
                </a:solidFill>
              </a:rPr>
              <a:t> </a:t>
            </a:r>
            <a:r>
              <a:rPr lang="en-US" sz="2400" smtClean="0">
                <a:solidFill>
                  <a:srgbClr val="FF0000"/>
                </a:solidFill>
              </a:rPr>
              <a:t>despite the strand looking significantly deformed at the thin edge</a:t>
            </a:r>
          </a:p>
          <a:p>
            <a:pPr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sz="2400" smtClean="0">
                <a:solidFill>
                  <a:srgbClr val="000099"/>
                </a:solidFill>
              </a:rPr>
              <a:t>The </a:t>
            </a:r>
            <a:r>
              <a:rPr lang="en-US" sz="2400" smtClean="0">
                <a:solidFill>
                  <a:srgbClr val="FF0000"/>
                </a:solidFill>
              </a:rPr>
              <a:t>wire</a:t>
            </a:r>
            <a:r>
              <a:rPr lang="en-US" sz="2400" smtClean="0">
                <a:solidFill>
                  <a:srgbClr val="000099"/>
                </a:solidFill>
              </a:rPr>
              <a:t> is extremely </a:t>
            </a:r>
            <a:r>
              <a:rPr lang="en-US" sz="2400" smtClean="0">
                <a:solidFill>
                  <a:srgbClr val="FF0000"/>
                </a:solidFill>
              </a:rPr>
              <a:t>robust</a:t>
            </a:r>
            <a:r>
              <a:rPr lang="en-US" sz="2400" smtClean="0">
                <a:solidFill>
                  <a:srgbClr val="000099"/>
                </a:solidFill>
              </a:rPr>
              <a:t> in term of </a:t>
            </a:r>
            <a:r>
              <a:rPr lang="en-US" sz="2400" i="1" smtClean="0">
                <a:solidFill>
                  <a:srgbClr val="FF0000"/>
                </a:solidFill>
              </a:rPr>
              <a:t>I</a:t>
            </a:r>
            <a:r>
              <a:rPr lang="en-US" sz="2400" i="1" baseline="-25000" smtClean="0">
                <a:solidFill>
                  <a:srgbClr val="FF0000"/>
                </a:solidFill>
              </a:rPr>
              <a:t>c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000099"/>
                </a:solidFill>
              </a:rPr>
              <a:t>degradation, and the </a:t>
            </a:r>
            <a:r>
              <a:rPr lang="en-US" sz="2400" smtClean="0">
                <a:solidFill>
                  <a:srgbClr val="FF0000"/>
                </a:solidFill>
              </a:rPr>
              <a:t>cabling program is </a:t>
            </a:r>
            <a:r>
              <a:rPr lang="en-US" sz="2400" smtClean="0">
                <a:solidFill>
                  <a:srgbClr val="000099"/>
                </a:solidFill>
              </a:rPr>
              <a:t>focusing on :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smtClean="0">
                <a:solidFill>
                  <a:srgbClr val="000099"/>
                </a:solidFill>
              </a:rPr>
              <a:t>Maintaining the </a:t>
            </a:r>
            <a:r>
              <a:rPr lang="en-US" sz="2400" smtClean="0">
                <a:solidFill>
                  <a:srgbClr val="FF0000"/>
                </a:solidFill>
              </a:rPr>
              <a:t>local RRR </a:t>
            </a:r>
            <a:r>
              <a:rPr lang="en-US" sz="2400" smtClean="0">
                <a:solidFill>
                  <a:srgbClr val="000099"/>
                </a:solidFill>
              </a:rPr>
              <a:t>above </a:t>
            </a:r>
            <a:r>
              <a:rPr lang="en-US" sz="2400" smtClean="0">
                <a:solidFill>
                  <a:srgbClr val="FF0000"/>
                </a:solidFill>
              </a:rPr>
              <a:t>100</a:t>
            </a:r>
          </a:p>
          <a:p>
            <a:pPr lvl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smtClean="0">
                <a:solidFill>
                  <a:srgbClr val="000099"/>
                </a:solidFill>
              </a:rPr>
              <a:t>Manufacturing a </a:t>
            </a:r>
            <a:r>
              <a:rPr lang="en-US" sz="2400" smtClean="0">
                <a:solidFill>
                  <a:srgbClr val="FF0000"/>
                </a:solidFill>
              </a:rPr>
              <a:t>mechanical stable </a:t>
            </a:r>
            <a:r>
              <a:rPr lang="en-US" sz="2400" smtClean="0">
                <a:solidFill>
                  <a:srgbClr val="000099"/>
                </a:solidFill>
              </a:rPr>
              <a:t>cable</a:t>
            </a:r>
          </a:p>
          <a:p>
            <a:pPr>
              <a:lnSpc>
                <a:spcPct val="80000"/>
              </a:lnSpc>
            </a:pPr>
            <a:endParaRPr lang="en-US" sz="2400" smtClean="0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4038600" y="838200"/>
            <a:ext cx="3581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L. Oberli, B. Bordini, A. Ballarino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Cabling Trade-offs </a:t>
            </a:r>
          </a:p>
        </p:txBody>
      </p:sp>
      <p:sp>
        <p:nvSpPr>
          <p:cNvPr id="44034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3300" dirty="0" smtClean="0">
                <a:solidFill>
                  <a:srgbClr val="FF0000"/>
                </a:solidFill>
              </a:rPr>
              <a:t>Minimize</a:t>
            </a:r>
            <a:r>
              <a:rPr lang="en-US" sz="3300" dirty="0" smtClean="0"/>
              <a:t> the amount of </a:t>
            </a:r>
            <a:r>
              <a:rPr lang="en-US" sz="3300" dirty="0" smtClean="0">
                <a:solidFill>
                  <a:srgbClr val="FF0000"/>
                </a:solidFill>
              </a:rPr>
              <a:t>strand damage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dirty="0" smtClean="0"/>
              <a:t>Less compaction can lead to 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dirty="0" smtClean="0">
                <a:solidFill>
                  <a:srgbClr val="FF0000"/>
                </a:solidFill>
              </a:rPr>
              <a:t>Mechanically unstable </a:t>
            </a:r>
            <a:r>
              <a:rPr lang="en-US" dirty="0" smtClean="0"/>
              <a:t>cable for coil winding  “popped” strands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3300" dirty="0" smtClean="0">
                <a:solidFill>
                  <a:srgbClr val="FF0000"/>
                </a:solidFill>
              </a:rPr>
              <a:t>Increase mechanical stability </a:t>
            </a:r>
            <a:r>
              <a:rPr lang="en-US" sz="3300" dirty="0" smtClean="0"/>
              <a:t>of cable by increasing compaction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2600" dirty="0" smtClean="0"/>
              <a:t>Leads to </a:t>
            </a:r>
            <a:r>
              <a:rPr lang="en-US" sz="2600" dirty="0" smtClean="0">
                <a:solidFill>
                  <a:srgbClr val="FF0000"/>
                </a:solidFill>
              </a:rPr>
              <a:t>increase in sub-element deformation </a:t>
            </a:r>
            <a:r>
              <a:rPr lang="en-US" sz="2600" dirty="0" smtClean="0"/>
              <a:t>at the cable edges</a:t>
            </a:r>
          </a:p>
          <a:p>
            <a:pPr lvl="1">
              <a:buFont typeface="Arial" pitchFamily="34" charset="0"/>
              <a:buChar char="–"/>
              <a:defRPr/>
            </a:pPr>
            <a:r>
              <a:rPr lang="en-US" sz="2600" dirty="0" smtClean="0"/>
              <a:t>Consequences - </a:t>
            </a:r>
            <a:r>
              <a:rPr lang="en-US" sz="2600" dirty="0" smtClean="0">
                <a:solidFill>
                  <a:srgbClr val="FF0000"/>
                </a:solidFill>
              </a:rPr>
              <a:t>Reduced critical current and RRR  </a:t>
            </a:r>
            <a:r>
              <a:rPr lang="en-US" sz="2600" dirty="0" smtClean="0"/>
              <a:t>(Sub-element shear leading to barrier thinning and barrier breakage causing Sn leak into copper and reducing RRR)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rgbClr val="FF0000"/>
                </a:solidFill>
              </a:rPr>
              <a:t>Microscopy of cable </a:t>
            </a:r>
            <a:r>
              <a:rPr lang="en-US" sz="2600" dirty="0">
                <a:solidFill>
                  <a:srgbClr val="FF0000"/>
                </a:solidFill>
              </a:rPr>
              <a:t>x-sections </a:t>
            </a:r>
            <a:r>
              <a:rPr lang="en-US" sz="2600" dirty="0" smtClean="0"/>
              <a:t>is used to </a:t>
            </a:r>
            <a:r>
              <a:rPr lang="en-US" sz="2600" dirty="0"/>
              <a:t>evaluate </a:t>
            </a:r>
            <a:r>
              <a:rPr lang="en-US" sz="2600" dirty="0">
                <a:solidFill>
                  <a:srgbClr val="FF0000"/>
                </a:solidFill>
              </a:rPr>
              <a:t>damage to </a:t>
            </a:r>
            <a:r>
              <a:rPr lang="en-US" sz="2600" dirty="0" smtClean="0">
                <a:solidFill>
                  <a:srgbClr val="FF0000"/>
                </a:solidFill>
              </a:rPr>
              <a:t>sub-elements </a:t>
            </a:r>
            <a:r>
              <a:rPr lang="en-US" sz="2600" dirty="0" smtClean="0"/>
              <a:t>at the minor and major edges of the cable. </a:t>
            </a:r>
          </a:p>
          <a:p>
            <a:pPr lvl="2">
              <a:buFont typeface="Arial" pitchFamily="34" charset="0"/>
              <a:buChar char="•"/>
              <a:defRPr/>
            </a:pPr>
            <a:r>
              <a:rPr lang="en-US" sz="2600" dirty="0" smtClean="0">
                <a:solidFill>
                  <a:srgbClr val="FF0000"/>
                </a:solidFill>
              </a:rPr>
              <a:t>Main impact is on “local RRR”</a:t>
            </a:r>
          </a:p>
          <a:p>
            <a:pPr marL="914400" lvl="2" indent="0">
              <a:buFont typeface="Arial" pitchFamily="34" charset="0"/>
              <a:buNone/>
              <a:defRPr/>
            </a:pPr>
            <a:endParaRPr lang="en-US" sz="2000" b="1" dirty="0" smtClean="0">
              <a:solidFill>
                <a:srgbClr val="000099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69325" y="6586538"/>
            <a:ext cx="382588" cy="271462"/>
          </a:xfrm>
        </p:spPr>
        <p:txBody>
          <a:bodyPr/>
          <a:lstStyle/>
          <a:p>
            <a:pPr algn="l">
              <a:defRPr/>
            </a:pPr>
            <a:fld id="{F0743D48-F6A2-46A5-A981-0BA4DE3850CE}" type="slidenum">
              <a:rPr lang="en-US" sz="1300"/>
              <a:pPr algn="l">
                <a:defRPr/>
              </a:pPr>
              <a:t>5</a:t>
            </a:fld>
            <a:endParaRPr lang="en-US" sz="13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I</a:t>
            </a:r>
            <a:r>
              <a:rPr lang="en-US" baseline="-25000" dirty="0" smtClean="0"/>
              <a:t>c</a:t>
            </a:r>
            <a:r>
              <a:rPr lang="en-US" dirty="0" smtClean="0"/>
              <a:t> decrease due to cabling</a:t>
            </a:r>
            <a:br>
              <a:rPr lang="en-US" dirty="0" smtClean="0"/>
            </a:br>
            <a:r>
              <a:rPr lang="en-US" dirty="0" smtClean="0"/>
              <a:t>“</a:t>
            </a:r>
            <a:r>
              <a:rPr lang="en-US" dirty="0" smtClean="0">
                <a:solidFill>
                  <a:srgbClr val="FF0000"/>
                </a:solidFill>
              </a:rPr>
              <a:t>Cabling Degradation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609600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Target &lt; 5%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5A966-B413-43B4-BCFB-4FACA0E3BC9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762000" y="1828800"/>
          <a:ext cx="7162800" cy="4181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>
          <a:xfrm>
            <a:off x="5416550" y="2373313"/>
            <a:ext cx="374650" cy="1143000"/>
          </a:xfrm>
          <a:prstGeom prst="rect">
            <a:avLst/>
          </a:prstGeom>
          <a:solidFill>
            <a:srgbClr val="00B050">
              <a:alpha val="18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48200" y="4408488"/>
            <a:ext cx="2681288" cy="368300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+mn-lt"/>
                <a:cs typeface="+mn-cs"/>
              </a:rPr>
              <a:t>Nominal Cable parameters</a:t>
            </a:r>
            <a:endParaRPr lang="en-US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0" name="Up Arrow 9"/>
          <p:cNvSpPr/>
          <p:nvPr/>
        </p:nvSpPr>
        <p:spPr>
          <a:xfrm>
            <a:off x="5603875" y="3581400"/>
            <a:ext cx="68263" cy="827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1600200" y="11430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Comic Sans MS" pitchFamily="66" charset="0"/>
              </a:rPr>
              <a:t>Results from the Cable Development Phase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9" grpId="0" animBg="1"/>
      <p:bldP spid="7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610600" cy="800100"/>
          </a:xfrm>
        </p:spPr>
        <p:txBody>
          <a:bodyPr/>
          <a:lstStyle/>
          <a:p>
            <a:pPr algn="ctr"/>
            <a:r>
              <a:rPr lang="en-US" sz="2800" b="0" smtClean="0"/>
              <a:t>An Example of sub-element shearing and barrier rupture</a:t>
            </a:r>
            <a:br>
              <a:rPr lang="en-US" sz="2800" b="0" smtClean="0"/>
            </a:br>
            <a:r>
              <a:rPr lang="en-US" sz="2800" b="0" smtClean="0"/>
              <a:t>in a </a:t>
            </a:r>
            <a:r>
              <a:rPr lang="en-US" sz="2800" b="0" smtClean="0">
                <a:solidFill>
                  <a:srgbClr val="FF0000"/>
                </a:solidFill>
              </a:rPr>
              <a:t>non-ideal cable (high compaction)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81600" y="1219200"/>
            <a:ext cx="3962400" cy="2613025"/>
          </a:xfrm>
        </p:spPr>
        <p:txBody>
          <a:bodyPr/>
          <a:lstStyle/>
          <a:p>
            <a:r>
              <a:rPr lang="en-US" sz="2000" smtClean="0"/>
              <a:t>These </a:t>
            </a:r>
            <a:r>
              <a:rPr lang="en-US" sz="2000" smtClean="0">
                <a:solidFill>
                  <a:srgbClr val="FF0000"/>
                </a:solidFill>
              </a:rPr>
              <a:t>damage</a:t>
            </a:r>
            <a:r>
              <a:rPr lang="en-US" sz="2000" smtClean="0"/>
              <a:t> lead to mostly </a:t>
            </a:r>
            <a:r>
              <a:rPr lang="en-US" sz="2000" smtClean="0">
                <a:solidFill>
                  <a:srgbClr val="FF0000"/>
                </a:solidFill>
              </a:rPr>
              <a:t>RRR degradation</a:t>
            </a:r>
            <a:r>
              <a:rPr lang="en-US" sz="2000" smtClean="0"/>
              <a:t> of the copper stabilizer at the </a:t>
            </a:r>
            <a:r>
              <a:rPr lang="en-US" sz="2000" smtClean="0">
                <a:solidFill>
                  <a:srgbClr val="FF0000"/>
                </a:solidFill>
              </a:rPr>
              <a:t>edges of the cable</a:t>
            </a:r>
            <a:r>
              <a:rPr lang="en-US" sz="2000" smtClean="0"/>
              <a:t>. </a:t>
            </a:r>
            <a:r>
              <a:rPr lang="en-US" sz="2000" smtClean="0">
                <a:solidFill>
                  <a:srgbClr val="FF0000"/>
                </a:solidFill>
              </a:rPr>
              <a:t>Low RRR </a:t>
            </a:r>
            <a:r>
              <a:rPr lang="en-US" sz="2000" smtClean="0"/>
              <a:t>can lead to conductor instability due to “magnetization” and “self-field” effects. </a:t>
            </a:r>
            <a:r>
              <a:rPr lang="en-US" sz="2000" u="sng" smtClean="0">
                <a:solidFill>
                  <a:srgbClr val="FF0000"/>
                </a:solidFill>
              </a:rPr>
              <a:t>Target is to maintain RRR &gt; 100 at the cable edges.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75675" y="6556375"/>
            <a:ext cx="400050" cy="301625"/>
          </a:xfrm>
        </p:spPr>
        <p:txBody>
          <a:bodyPr/>
          <a:lstStyle/>
          <a:p>
            <a:pPr algn="l">
              <a:defRPr/>
            </a:pPr>
            <a:fld id="{C2388E69-E375-465C-8F62-C329822FBE89}" type="slidenum">
              <a:rPr lang="en-US" smtClean="0"/>
              <a:pPr algn="l">
                <a:defRPr/>
              </a:pPr>
              <a:t>7</a:t>
            </a:fld>
            <a:endParaRPr lang="en-US" dirty="0"/>
          </a:p>
        </p:txBody>
      </p:sp>
      <p:pic>
        <p:nvPicPr>
          <p:cNvPr id="2355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648" b="5054"/>
          <a:stretch>
            <a:fillRect/>
          </a:stretch>
        </p:blipFill>
        <p:spPr>
          <a:xfrm>
            <a:off x="481013" y="884238"/>
            <a:ext cx="4667250" cy="3438525"/>
          </a:xfrm>
        </p:spPr>
      </p:pic>
      <p:pic>
        <p:nvPicPr>
          <p:cNvPr id="13" name="Picture 12" descr="RRR-3641-Edge VT-5 config.jpg"/>
          <p:cNvPicPr>
            <a:picLocks noChangeAspect="1"/>
          </p:cNvPicPr>
          <p:nvPr/>
        </p:nvPicPr>
        <p:blipFill>
          <a:blip r:embed="rId3"/>
          <a:srcRect l="16913"/>
          <a:stretch>
            <a:fillRect/>
          </a:stretch>
        </p:blipFill>
        <p:spPr bwMode="auto">
          <a:xfrm>
            <a:off x="3276600" y="4502150"/>
            <a:ext cx="1871663" cy="169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9463" y="4322763"/>
            <a:ext cx="2744787" cy="18700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00075" y="5257800"/>
            <a:ext cx="249713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+mn-cs"/>
              </a:rPr>
              <a:t>V-tap configuration to measure RRR at edges</a:t>
            </a:r>
          </a:p>
        </p:txBody>
      </p:sp>
      <p:pic>
        <p:nvPicPr>
          <p:cNvPr id="23560" name="Picture 169"/>
          <p:cNvPicPr>
            <a:picLocks noChangeAspect="1" noChangeArrowheads="1"/>
          </p:cNvPicPr>
          <p:nvPr/>
        </p:nvPicPr>
        <p:blipFill>
          <a:blip r:embed="rId5"/>
          <a:srcRect t="62590"/>
          <a:stretch>
            <a:fillRect/>
          </a:stretch>
        </p:blipFill>
        <p:spPr bwMode="auto">
          <a:xfrm>
            <a:off x="19354800" y="32308800"/>
            <a:ext cx="35433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V="1">
            <a:off x="5715000" y="3756025"/>
            <a:ext cx="32750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5943600" y="3325813"/>
            <a:ext cx="368300" cy="50323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762000" y="4289425"/>
            <a:ext cx="2301875" cy="923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chemeClr val="bg1"/>
                </a:solidFill>
                <a:latin typeface="+mn-lt"/>
                <a:cs typeface="+mn-cs"/>
              </a:rPr>
              <a:t>Width =        17.94 mm</a:t>
            </a:r>
          </a:p>
          <a:p>
            <a:pPr>
              <a:defRPr/>
            </a:pPr>
            <a:r>
              <a:rPr lang="en-US">
                <a:solidFill>
                  <a:schemeClr val="bg1"/>
                </a:solidFill>
                <a:latin typeface="+mn-lt"/>
                <a:cs typeface="+mn-cs"/>
              </a:rPr>
              <a:t>Thickness = 1.49 mm</a:t>
            </a:r>
          </a:p>
          <a:p>
            <a:pPr>
              <a:defRPr/>
            </a:pPr>
            <a:r>
              <a:rPr lang="en-US">
                <a:solidFill>
                  <a:schemeClr val="bg1"/>
                </a:solidFill>
                <a:latin typeface="+mn-lt"/>
                <a:cs typeface="+mn-cs"/>
              </a:rPr>
              <a:t>PL =             109 mm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GB" altLang="en-US" dirty="0" smtClean="0"/>
              <a:t>MQXF Cable</a:t>
            </a:r>
            <a:r>
              <a:rPr lang="en-US" dirty="0" smtClean="0"/>
              <a:t> Specification</a:t>
            </a:r>
            <a:br>
              <a:rPr lang="en-US" dirty="0" smtClean="0"/>
            </a:br>
            <a:r>
              <a:rPr lang="en-US" dirty="0" smtClean="0"/>
              <a:t>Baseline design</a:t>
            </a:r>
            <a:endParaRPr lang="en-GB" altLang="en-US" dirty="0" smtClean="0"/>
          </a:p>
        </p:txBody>
      </p:sp>
      <p:sp>
        <p:nvSpPr>
          <p:cNvPr id="24578" name="Content Placeholder 2"/>
          <p:cNvSpPr>
            <a:spLocks noGrp="1"/>
          </p:cNvSpPr>
          <p:nvPr>
            <p:ph sz="half" idx="1"/>
          </p:nvPr>
        </p:nvSpPr>
        <p:spPr>
          <a:xfrm>
            <a:off x="325438" y="1143000"/>
            <a:ext cx="4213225" cy="3200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smtClean="0"/>
              <a:t>Number of strands	</a:t>
            </a:r>
            <a:r>
              <a:rPr lang="en-US" sz="2000" smtClean="0">
                <a:solidFill>
                  <a:srgbClr val="FF0000"/>
                </a:solidFill>
              </a:rPr>
              <a:t> 40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Mid-thickness 		 </a:t>
            </a:r>
            <a:r>
              <a:rPr lang="en-US" sz="2000" smtClean="0">
                <a:solidFill>
                  <a:srgbClr val="FF0000"/>
                </a:solidFill>
              </a:rPr>
              <a:t>1.525 mm </a:t>
            </a:r>
            <a:r>
              <a:rPr lang="en-US" sz="2000" smtClean="0"/>
              <a:t>+/- 0.010 mm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Width 			 </a:t>
            </a:r>
            <a:r>
              <a:rPr lang="en-US" sz="2000" smtClean="0">
                <a:solidFill>
                  <a:srgbClr val="FF0000"/>
                </a:solidFill>
              </a:rPr>
              <a:t>18.15 mm </a:t>
            </a:r>
            <a:r>
              <a:rPr lang="en-US" sz="2000" smtClean="0"/>
              <a:t>+/- 0.050 mm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K.S. angle 			 </a:t>
            </a:r>
            <a:r>
              <a:rPr lang="en-US" sz="2000" smtClean="0">
                <a:solidFill>
                  <a:srgbClr val="FF0000"/>
                </a:solidFill>
              </a:rPr>
              <a:t>0.55 deg</a:t>
            </a:r>
            <a:r>
              <a:rPr lang="en-US" sz="2000" smtClean="0"/>
              <a:t>. +/- 0.10 deg. 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Pitch Length	</a:t>
            </a:r>
            <a:r>
              <a:rPr lang="en-US" sz="2000" smtClean="0">
                <a:solidFill>
                  <a:srgbClr val="FF0000"/>
                </a:solidFill>
              </a:rPr>
              <a:t>109 mm </a:t>
            </a:r>
            <a:r>
              <a:rPr lang="en-US" sz="2000" smtClean="0"/>
              <a:t>+/- 3 mm </a:t>
            </a:r>
          </a:p>
          <a:p>
            <a:pPr>
              <a:lnSpc>
                <a:spcPct val="80000"/>
              </a:lnSpc>
            </a:pPr>
            <a:r>
              <a:rPr lang="en-US" sz="2000" smtClean="0">
                <a:solidFill>
                  <a:srgbClr val="FF0000"/>
                </a:solidFill>
              </a:rPr>
              <a:t>Core</a:t>
            </a:r>
            <a:r>
              <a:rPr lang="en-US" sz="2000" smtClean="0"/>
              <a:t> Material	Annealed 316L SS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Core Width		12 mm</a:t>
            </a:r>
          </a:p>
          <a:p>
            <a:pPr>
              <a:lnSpc>
                <a:spcPct val="80000"/>
              </a:lnSpc>
            </a:pPr>
            <a:r>
              <a:rPr lang="en-US" sz="2000" smtClean="0"/>
              <a:t>Core thickness	</a:t>
            </a:r>
            <a:r>
              <a:rPr lang="en-US" sz="2000" smtClean="0">
                <a:solidFill>
                  <a:srgbClr val="FF0000"/>
                </a:solidFill>
              </a:rPr>
              <a:t>0.025 </a:t>
            </a:r>
            <a:r>
              <a:rPr lang="en-US" sz="200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2000" smtClean="0">
                <a:solidFill>
                  <a:srgbClr val="FF0000"/>
                </a:solidFill>
              </a:rPr>
              <a:t>m</a:t>
            </a:r>
          </a:p>
          <a:p>
            <a:pPr lvl="1"/>
            <a:r>
              <a:rPr lang="en-GB" sz="1800" smtClean="0"/>
              <a:t>tolerance: +/- 0.05 deg.</a:t>
            </a:r>
          </a:p>
          <a:p>
            <a:r>
              <a:rPr lang="en-US" sz="1800" smtClean="0"/>
              <a:t>Pitch length</a:t>
            </a:r>
          </a:p>
          <a:p>
            <a:pPr lvl="1"/>
            <a:r>
              <a:rPr lang="en-US" sz="1800" smtClean="0">
                <a:solidFill>
                  <a:srgbClr val="FF0000"/>
                </a:solidFill>
              </a:rPr>
              <a:t>109 mm</a:t>
            </a:r>
            <a:endParaRPr lang="en-GB" sz="1800" smtClean="0">
              <a:solidFill>
                <a:srgbClr val="FF0000"/>
              </a:solidFill>
            </a:endParaRPr>
          </a:p>
          <a:p>
            <a:endParaRPr lang="en-GB" sz="1800" smtClean="0"/>
          </a:p>
          <a:p>
            <a:endParaRPr lang="en-GB" sz="18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4464DA-5640-439B-9613-6B832C1C6C2C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4582" name="Content Placeholder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5334000"/>
            <a:ext cx="84582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2"/>
          <p:cNvPicPr>
            <a:picLocks noChangeAspect="1" noChangeArrowheads="1"/>
          </p:cNvPicPr>
          <p:nvPr/>
        </p:nvPicPr>
        <p:blipFill>
          <a:blip r:embed="rId3"/>
          <a:srcRect l="1866" t="17461" r="18668" b="68755"/>
          <a:stretch>
            <a:fillRect/>
          </a:stretch>
        </p:blipFill>
        <p:spPr bwMode="auto">
          <a:xfrm>
            <a:off x="309563" y="4343400"/>
            <a:ext cx="8459787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Box 16"/>
          <p:cNvSpPr txBox="1">
            <a:spLocks noChangeArrowheads="1"/>
          </p:cNvSpPr>
          <p:nvPr/>
        </p:nvSpPr>
        <p:spPr bwMode="auto">
          <a:xfrm rot="5400000">
            <a:off x="8573294" y="5641181"/>
            <a:ext cx="657225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r>
              <a:rPr lang="en-GB" altLang="en-US" sz="1000">
                <a:solidFill>
                  <a:schemeClr val="tx2"/>
                </a:solidFill>
              </a:rPr>
              <a:t> PIT cable</a:t>
            </a:r>
          </a:p>
        </p:txBody>
      </p:sp>
      <p:sp>
        <p:nvSpPr>
          <p:cNvPr id="24585" name="TextBox 16"/>
          <p:cNvSpPr txBox="1">
            <a:spLocks noChangeArrowheads="1"/>
          </p:cNvSpPr>
          <p:nvPr/>
        </p:nvSpPr>
        <p:spPr bwMode="auto">
          <a:xfrm rot="5400000">
            <a:off x="8573294" y="4679156"/>
            <a:ext cx="657225" cy="2460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0" rIns="0">
            <a:spAutoFit/>
          </a:bodyPr>
          <a:lstStyle/>
          <a:p>
            <a:r>
              <a:rPr lang="en-GB" altLang="en-US" sz="1000">
                <a:solidFill>
                  <a:schemeClr val="tx2"/>
                </a:solidFill>
              </a:rPr>
              <a:t> RRP cable</a:t>
            </a:r>
          </a:p>
        </p:txBody>
      </p:sp>
      <p:sp>
        <p:nvSpPr>
          <p:cNvPr id="24586" name="Content Placeholder 2"/>
          <p:cNvSpPr txBox="1">
            <a:spLocks/>
          </p:cNvSpPr>
          <p:nvPr/>
        </p:nvSpPr>
        <p:spPr bwMode="auto">
          <a:xfrm>
            <a:off x="4691063" y="1143000"/>
            <a:ext cx="407193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200">
                <a:solidFill>
                  <a:schemeClr val="tx2"/>
                </a:solidFill>
                <a:latin typeface="Calibri" pitchFamily="34" charset="0"/>
              </a:rPr>
              <a:t>Core Location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US" sz="2200">
                <a:solidFill>
                  <a:schemeClr val="tx2"/>
                </a:solidFill>
                <a:latin typeface="Calibri" pitchFamily="34" charset="0"/>
              </a:rPr>
              <a:t>Biased towards major Edge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200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sz="2200" baseline="-25000">
                <a:solidFill>
                  <a:srgbClr val="FF0000"/>
                </a:solidFill>
                <a:latin typeface="Calibri" pitchFamily="34" charset="0"/>
              </a:rPr>
              <a:t>c</a:t>
            </a:r>
            <a:r>
              <a:rPr lang="en-US" sz="2200">
                <a:solidFill>
                  <a:srgbClr val="FF0000"/>
                </a:solidFill>
                <a:latin typeface="Calibri" pitchFamily="34" charset="0"/>
              </a:rPr>
              <a:t> decrease </a:t>
            </a:r>
            <a:r>
              <a:rPr lang="en-US" sz="2200">
                <a:solidFill>
                  <a:schemeClr val="tx2"/>
                </a:solidFill>
                <a:latin typeface="Calibri" pitchFamily="34" charset="0"/>
              </a:rPr>
              <a:t>due to Cabling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>
                <a:solidFill>
                  <a:schemeClr val="tx2"/>
                </a:solidFill>
                <a:latin typeface="Calibri" pitchFamily="34" charset="0"/>
              </a:rPr>
              <a:t>  </a:t>
            </a:r>
            <a:r>
              <a:rPr lang="en-US">
                <a:solidFill>
                  <a:srgbClr val="FF0000"/>
                </a:solidFill>
                <a:latin typeface="Calibri" pitchFamily="34" charset="0"/>
              </a:rPr>
              <a:t>&lt; 5%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</a:pPr>
            <a:r>
              <a:rPr lang="en-US" sz="2200">
                <a:solidFill>
                  <a:schemeClr val="tx2"/>
                </a:solidFill>
                <a:latin typeface="Calibri" pitchFamily="34" charset="0"/>
              </a:rPr>
              <a:t>Based on extracted strand test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sz="2200">
                <a:solidFill>
                  <a:srgbClr val="FF0000"/>
                </a:solidFill>
                <a:latin typeface="Calibri" pitchFamily="34" charset="0"/>
              </a:rPr>
              <a:t>RRR</a:t>
            </a:r>
            <a:r>
              <a:rPr lang="en-US" sz="2200">
                <a:solidFill>
                  <a:schemeClr val="tx2"/>
                </a:solidFill>
                <a:latin typeface="Calibri" pitchFamily="34" charset="0"/>
              </a:rPr>
              <a:t> Extracted Strand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•"/>
            </a:pPr>
            <a:r>
              <a:rPr lang="en-US" sz="2200">
                <a:solidFill>
                  <a:srgbClr val="FF0000"/>
                </a:solidFill>
                <a:latin typeface="Calibri" pitchFamily="34" charset="0"/>
              </a:rPr>
              <a:t>&gt; 100 </a:t>
            </a:r>
            <a:r>
              <a:rPr lang="en-US" sz="2200">
                <a:solidFill>
                  <a:schemeClr val="tx2"/>
                </a:solidFill>
                <a:latin typeface="Calibri" pitchFamily="34" charset="0"/>
              </a:rPr>
              <a:t>at the edges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Insulated Cable Drawings (CERN)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11/5/2014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Arup Ghosh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5F1865-4B0F-4920-8F24-75A5E8B23D0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219200"/>
            <a:ext cx="70104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racin_design-paramet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1166</TotalTime>
  <Words>1037</Words>
  <Application>Microsoft Office PowerPoint</Application>
  <PresentationFormat>On-screen Show (4:3)</PresentationFormat>
  <Paragraphs>215</Paragraphs>
  <Slides>22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8" baseType="lpstr">
      <vt:lpstr>Arial</vt:lpstr>
      <vt:lpstr>Calibri</vt:lpstr>
      <vt:lpstr>Tahoma</vt:lpstr>
      <vt:lpstr>Comic Sans MS</vt:lpstr>
      <vt:lpstr>Symbol</vt:lpstr>
      <vt:lpstr>Bitstream Vera Serif</vt:lpstr>
      <vt:lpstr>Times New Roman</vt:lpstr>
      <vt:lpstr>Times</vt:lpstr>
      <vt:lpstr>Ferracin_design-parameters</vt:lpstr>
      <vt:lpstr>Ferracin_design-parameters</vt:lpstr>
      <vt:lpstr>Ferracin_design-parameters</vt:lpstr>
      <vt:lpstr>Ferracin_design-parameters</vt:lpstr>
      <vt:lpstr>Ferracin_design-parameters</vt:lpstr>
      <vt:lpstr>Ferracin_design-parameters</vt:lpstr>
      <vt:lpstr>Acrobat Document</vt:lpstr>
      <vt:lpstr>Microsoft Excel Chart</vt:lpstr>
      <vt:lpstr>MQXF Cable Specification</vt:lpstr>
      <vt:lpstr>Outline</vt:lpstr>
      <vt:lpstr>MQXF Cable Development at LBNL/LARP</vt:lpstr>
      <vt:lpstr>Cabling the MQXF conductor at CERN</vt:lpstr>
      <vt:lpstr>Cabling Trade-offs </vt:lpstr>
      <vt:lpstr>Ic decrease due to cabling “Cabling Degradation”</vt:lpstr>
      <vt:lpstr>An Example of sub-element shearing and barrier rupture in a non-ideal cable (high compaction)</vt:lpstr>
      <vt:lpstr>MQXF Cable Specification Baseline design</vt:lpstr>
      <vt:lpstr>Insulated Cable Drawings (CERN)</vt:lpstr>
      <vt:lpstr>Insulated Cable Drawing (LARP)</vt:lpstr>
      <vt:lpstr>Cable Dimension Mid-Thickness: 1.525 ±.010 mm</vt:lpstr>
      <vt:lpstr>Cable Dimension Mid-Thickness: 1.525 ±.010 mm</vt:lpstr>
      <vt:lpstr>Width 18.15 ± 0.05 mm</vt:lpstr>
      <vt:lpstr>Keystone Angle 0.55 ± 0.10 Deg</vt:lpstr>
      <vt:lpstr>Cable Mid-thickness Off-Line Measurements</vt:lpstr>
      <vt:lpstr>MQXF cable uses a central SS-Core for eddy current control</vt:lpstr>
      <vt:lpstr>Mechanical stability</vt:lpstr>
      <vt:lpstr>    Cable Insulation  </vt:lpstr>
      <vt:lpstr>Summary</vt:lpstr>
      <vt:lpstr>Slide 20</vt:lpstr>
      <vt:lpstr>Slide 21</vt:lpstr>
      <vt:lpstr>Slide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 Design and Conductor Requirements</dc:title>
  <dc:creator>aghosh</dc:creator>
  <cp:lastModifiedBy>Arup Ghosh</cp:lastModifiedBy>
  <cp:revision>46</cp:revision>
  <cp:lastPrinted>2014-10-06T07:12:52Z</cp:lastPrinted>
  <dcterms:created xsi:type="dcterms:W3CDTF">2014-10-27T13:18:36Z</dcterms:created>
  <dcterms:modified xsi:type="dcterms:W3CDTF">2014-11-03T02:48:51Z</dcterms:modified>
</cp:coreProperties>
</file>