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99" r:id="rId2"/>
    <p:sldId id="369" r:id="rId3"/>
    <p:sldId id="372" r:id="rId4"/>
    <p:sldId id="398" r:id="rId5"/>
    <p:sldId id="397" r:id="rId6"/>
    <p:sldId id="389" r:id="rId7"/>
    <p:sldId id="390" r:id="rId8"/>
    <p:sldId id="391" r:id="rId9"/>
    <p:sldId id="385" r:id="rId10"/>
    <p:sldId id="386" r:id="rId11"/>
    <p:sldId id="374" r:id="rId12"/>
    <p:sldId id="375" r:id="rId13"/>
    <p:sldId id="376" r:id="rId14"/>
    <p:sldId id="377" r:id="rId15"/>
    <p:sldId id="395" r:id="rId16"/>
    <p:sldId id="379" r:id="rId17"/>
    <p:sldId id="381" r:id="rId18"/>
    <p:sldId id="383" r:id="rId19"/>
    <p:sldId id="396" r:id="rId20"/>
    <p:sldId id="384" r:id="rId21"/>
    <p:sldId id="388" r:id="rId22"/>
    <p:sldId id="399" r:id="rId23"/>
    <p:sldId id="380" r:id="rId24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CEDAD6E-7669-C847-9FD1-DDCADD9DB8AA}">
          <p14:sldIdLst>
            <p14:sldId id="299"/>
            <p14:sldId id="369"/>
            <p14:sldId id="372"/>
            <p14:sldId id="398"/>
            <p14:sldId id="397"/>
            <p14:sldId id="389"/>
            <p14:sldId id="390"/>
            <p14:sldId id="391"/>
            <p14:sldId id="385"/>
            <p14:sldId id="386"/>
            <p14:sldId id="374"/>
            <p14:sldId id="375"/>
            <p14:sldId id="376"/>
            <p14:sldId id="377"/>
            <p14:sldId id="395"/>
            <p14:sldId id="379"/>
            <p14:sldId id="381"/>
            <p14:sldId id="383"/>
            <p14:sldId id="396"/>
            <p14:sldId id="384"/>
            <p14:sldId id="388"/>
            <p14:sldId id="399"/>
            <p14:sldId id="3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29BD"/>
    <a:srgbClr val="0725FF"/>
    <a:srgbClr val="FFE984"/>
    <a:srgbClr val="FFEB51"/>
    <a:srgbClr val="FF33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89" autoAdjust="0"/>
    <p:restoredTop sz="99385" autoAdjust="0"/>
  </p:normalViewPr>
  <p:slideViewPr>
    <p:cSldViewPr>
      <p:cViewPr>
        <p:scale>
          <a:sx n="125" d="100"/>
          <a:sy n="125" d="100"/>
        </p:scale>
        <p:origin x="-264" y="-2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CD11F0B-6E8E-443F-BBAB-CB3193ECF3A8}" type="datetimeFigureOut">
              <a:rPr lang="en-US"/>
              <a:pPr>
                <a:defRPr/>
              </a:pPr>
              <a:t>11/4/14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76E935-CA16-4293-9205-E0C775C21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4412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C88DA16-8A13-40FC-8E8E-E31994F2B4ED}" type="datetimeFigureOut">
              <a:rPr lang="en-US"/>
              <a:pPr>
                <a:defRPr/>
              </a:pPr>
              <a:t>11/4/14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16463"/>
            <a:ext cx="5435600" cy="4467225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07B0A97-4DA9-4CB7-B388-93E32C547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087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Author Name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79A33-D174-4699-A295-78EE06E59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587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EF32F-0F01-4D19-A4B5-8C531722F5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219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CB7DE-4BF1-4356-B4E6-E5565F7B78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6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1E70B72-D748-4774-A3F8-2960FA4AAC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5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01A15-CDE1-42EB-960A-086306E9CB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178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6AE89E3-5032-48E8-93AA-22402DA731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282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7E603-8ED2-459F-84AB-A22D27A163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2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4F2BC-3A74-432D-8237-8C43DA9E68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23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24D89-0966-4362-87D5-A22BC0AE1A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811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B35CC-D322-4A3C-BD66-C1E9ABB9CA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66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B1E23-E349-43FE-AE36-E1349C27CF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14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4C94C7-6DCB-4877-8AA0-69896AC9B5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Line 6"/>
          <p:cNvSpPr>
            <a:spLocks noChangeShapeType="1"/>
          </p:cNvSpPr>
          <p:nvPr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6"/>
          <p:cNvSpPr>
            <a:spLocks noChangeShapeType="1"/>
          </p:cNvSpPr>
          <p:nvPr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3" name="Group 2"/>
          <p:cNvGrpSpPr>
            <a:grpSpLocks/>
          </p:cNvGrpSpPr>
          <p:nvPr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708" r:id="rId1"/>
    <p:sldLayoutId id="2147486709" r:id="rId2"/>
    <p:sldLayoutId id="2147486684" r:id="rId3"/>
    <p:sldLayoutId id="2147486710" r:id="rId4"/>
    <p:sldLayoutId id="2147486685" r:id="rId5"/>
    <p:sldLayoutId id="2147486686" r:id="rId6"/>
    <p:sldLayoutId id="2147486687" r:id="rId7"/>
    <p:sldLayoutId id="2147486688" r:id="rId8"/>
    <p:sldLayoutId id="2147486689" r:id="rId9"/>
    <p:sldLayoutId id="2147486690" r:id="rId10"/>
    <p:sldLayoutId id="214748669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image" Target="../media/image36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jpg"/><Relationship Id="rId3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6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752600"/>
          </a:xfrm>
        </p:spPr>
        <p:txBody>
          <a:bodyPr/>
          <a:lstStyle/>
          <a:p>
            <a:r>
              <a:rPr lang="en-GB" altLang="en-US" b="1" dirty="0" smtClean="0">
                <a:solidFill>
                  <a:srgbClr val="FF0000"/>
                </a:solidFill>
              </a:rPr>
              <a:t>MQXF Cable for Q1/Q3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304800" y="3200400"/>
            <a:ext cx="8458200" cy="1219200"/>
          </a:xfrm>
        </p:spPr>
        <p:txBody>
          <a:bodyPr/>
          <a:lstStyle/>
          <a:p>
            <a:endParaRPr lang="en-US" altLang="en-US" dirty="0" smtClean="0"/>
          </a:p>
          <a:p>
            <a:r>
              <a:rPr lang="en-US" altLang="en-US" dirty="0" smtClean="0"/>
              <a:t>D.R. Dietderich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800" y="4876800"/>
            <a:ext cx="8458200" cy="12192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/>
              <a:t>MQXF Conductor Review </a:t>
            </a:r>
            <a:endParaRPr lang="en-GB" dirty="0" smtClean="0"/>
          </a:p>
          <a:p>
            <a:pPr>
              <a:defRPr/>
            </a:pPr>
            <a:r>
              <a:rPr lang="en-US" dirty="0" smtClean="0"/>
              <a:t>November 5-6, 2014 </a:t>
            </a:r>
          </a:p>
          <a:p>
            <a:pPr>
              <a:buFont typeface="Arial" charset="0"/>
              <a:buNone/>
              <a:defRPr/>
            </a:pPr>
            <a:r>
              <a:rPr lang="en-US" dirty="0" smtClean="0"/>
              <a:t>CERN</a:t>
            </a:r>
          </a:p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056Z trip botto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352800"/>
            <a:ext cx="4267200" cy="3162300"/>
          </a:xfrm>
          <a:prstGeom prst="rect">
            <a:avLst/>
          </a:prstGeom>
        </p:spPr>
      </p:pic>
      <p:sp>
        <p:nvSpPr>
          <p:cNvPr id="58369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458200" cy="914400"/>
          </a:xfrm>
        </p:spPr>
        <p:txBody>
          <a:bodyPr/>
          <a:lstStyle/>
          <a:p>
            <a:r>
              <a:rPr lang="en-US">
                <a:latin typeface="Calibri" charset="0"/>
              </a:rPr>
              <a:t>1056Z – Triplett Configuration at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1"/>
          </p:nvPr>
        </p:nvSpPr>
        <p:spPr>
          <a:xfrm>
            <a:off x="6553200" y="6245225"/>
            <a:ext cx="2133600" cy="476250"/>
          </a:xfrm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en-US" dirty="0" smtClean="0"/>
              <a:t>10/31/2014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pPr algn="l">
              <a:defRPr/>
            </a:pPr>
            <a:r>
              <a:rPr lang="en-US" dirty="0" smtClean="0"/>
              <a:t>Daniel </a:t>
            </a:r>
            <a:r>
              <a:rPr lang="en-US" dirty="0" err="1" smtClean="0"/>
              <a:t>Dietderch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3124200" y="6245225"/>
            <a:ext cx="2895600" cy="476250"/>
          </a:xfr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algn="ctr">
              <a:defRPr/>
            </a:pPr>
            <a:fld id="{E333ABB8-83C9-644C-8E02-0C0DF24FA3E7}" type="slidenum">
              <a:rPr lang="en-US" smtClean="0"/>
              <a:pPr algn="ctr">
                <a:defRPr/>
              </a:pPr>
              <a:t>10</a:t>
            </a:fld>
            <a:endParaRPr lang="en-US" dirty="0"/>
          </a:p>
        </p:txBody>
      </p:sp>
      <p:pic>
        <p:nvPicPr>
          <p:cNvPr id="58374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990600"/>
            <a:ext cx="3810000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7239000" y="2362200"/>
            <a:ext cx="4572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876800" y="4953000"/>
            <a:ext cx="6858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378" name="TextBox 17"/>
          <p:cNvSpPr txBox="1">
            <a:spLocks noChangeArrowheads="1"/>
          </p:cNvSpPr>
          <p:nvPr/>
        </p:nvSpPr>
        <p:spPr bwMode="auto">
          <a:xfrm>
            <a:off x="304800" y="3581400"/>
            <a:ext cx="5572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Top</a:t>
            </a:r>
          </a:p>
        </p:txBody>
      </p:sp>
      <p:sp>
        <p:nvSpPr>
          <p:cNvPr id="58379" name="TextBox 18"/>
          <p:cNvSpPr txBox="1">
            <a:spLocks noChangeArrowheads="1"/>
          </p:cNvSpPr>
          <p:nvPr/>
        </p:nvSpPr>
        <p:spPr bwMode="auto">
          <a:xfrm>
            <a:off x="7620000" y="4114800"/>
            <a:ext cx="723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Apex</a:t>
            </a:r>
          </a:p>
        </p:txBody>
      </p:sp>
      <p:sp>
        <p:nvSpPr>
          <p:cNvPr id="58380" name="TextBox 19"/>
          <p:cNvSpPr txBox="1">
            <a:spLocks noChangeArrowheads="1"/>
          </p:cNvSpPr>
          <p:nvPr/>
        </p:nvSpPr>
        <p:spPr bwMode="auto">
          <a:xfrm>
            <a:off x="838200" y="5334000"/>
            <a:ext cx="915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Bottom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743200" y="6248400"/>
            <a:ext cx="6858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382" name="TextBox 27"/>
          <p:cNvSpPr txBox="1">
            <a:spLocks noChangeArrowheads="1"/>
          </p:cNvSpPr>
          <p:nvPr/>
        </p:nvSpPr>
        <p:spPr bwMode="auto">
          <a:xfrm>
            <a:off x="6248400" y="4648200"/>
            <a:ext cx="28194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/>
              <a:t>Worse case for 8 cables sections:</a:t>
            </a:r>
          </a:p>
          <a:p>
            <a:pPr eaLnBrk="1" hangingPunct="1">
              <a:buFont typeface="Arial" charset="0"/>
              <a:buChar char="•"/>
            </a:pPr>
            <a:r>
              <a:rPr lang="en-US"/>
              <a:t>One strand has 6-8 broken sub-elements</a:t>
            </a:r>
          </a:p>
          <a:p>
            <a:pPr eaLnBrk="1" hangingPunct="1">
              <a:buFont typeface="Arial" charset="0"/>
              <a:buChar char="•"/>
            </a:pPr>
            <a:r>
              <a:rPr lang="en-US"/>
              <a:t>Typical:</a:t>
            </a:r>
          </a:p>
          <a:p>
            <a:pPr eaLnBrk="1" hangingPunct="1">
              <a:buFont typeface="Arial" charset="0"/>
              <a:buChar char="•"/>
            </a:pPr>
            <a:r>
              <a:rPr lang="en-US"/>
              <a:t>0-3 broken sub-elements</a:t>
            </a:r>
          </a:p>
        </p:txBody>
      </p:sp>
      <p:pic>
        <p:nvPicPr>
          <p:cNvPr id="2" name="Picture 1" descr="1056Z trip top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62000"/>
            <a:ext cx="3657600" cy="267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251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/>
          <p:cNvSpPr>
            <a:spLocks noGrp="1"/>
          </p:cNvSpPr>
          <p:nvPr>
            <p:ph type="title"/>
          </p:nvPr>
        </p:nvSpPr>
        <p:spPr>
          <a:xfrm>
            <a:off x="762000" y="152400"/>
            <a:ext cx="8001000" cy="914400"/>
          </a:xfrm>
        </p:spPr>
        <p:txBody>
          <a:bodyPr/>
          <a:lstStyle/>
          <a:p>
            <a:r>
              <a:rPr lang="en-US" dirty="0">
                <a:latin typeface="Calibri" charset="0"/>
              </a:rPr>
              <a:t>Strand Quality Score</a:t>
            </a:r>
          </a:p>
        </p:txBody>
      </p:sp>
      <p:pic>
        <p:nvPicPr>
          <p:cNvPr id="3277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15938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29000"/>
            <a:ext cx="2590800" cy="25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066800"/>
            <a:ext cx="497324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066800"/>
            <a:ext cx="16414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Rectangle 26"/>
          <p:cNvSpPr>
            <a:spLocks noChangeArrowheads="1"/>
          </p:cNvSpPr>
          <p:nvPr/>
        </p:nvSpPr>
        <p:spPr bwMode="auto">
          <a:xfrm>
            <a:off x="2895600" y="6245225"/>
            <a:ext cx="3200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Picture 3" descr="Cable Stack for damage scor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4495800"/>
            <a:ext cx="3784600" cy="176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71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CA81FA-40E1-094B-9882-88F7F4EC37E7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3796" name="Rectangle 2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3600">
                <a:latin typeface="Calibri" charset="0"/>
              </a:rPr>
              <a:t>Quality Score Method for Cable </a:t>
            </a:r>
            <a:br>
              <a:rPr lang="en-US" sz="3600">
                <a:latin typeface="Calibri" charset="0"/>
              </a:rPr>
            </a:br>
            <a:r>
              <a:rPr lang="en-US" sz="3600">
                <a:latin typeface="Calibri" charset="0"/>
              </a:rPr>
              <a:t>1048Z (Un-annealed)</a:t>
            </a:r>
            <a:r>
              <a:rPr lang="en-US" sz="4000">
                <a:latin typeface="Calibri" charset="0"/>
              </a:rPr>
              <a:t> </a:t>
            </a:r>
          </a:p>
        </p:txBody>
      </p:sp>
      <p:sp>
        <p:nvSpPr>
          <p:cNvPr id="33797" name="Rectangle 3"/>
          <p:cNvSpPr>
            <a:spLocks noGrp="1"/>
          </p:cNvSpPr>
          <p:nvPr>
            <p:ph type="body" idx="1"/>
          </p:nvPr>
        </p:nvSpPr>
        <p:spPr>
          <a:xfrm>
            <a:off x="0" y="1143000"/>
            <a:ext cx="5867400" cy="5181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latin typeface="Calibri" charset="0"/>
              </a:rPr>
              <a:t>How is the </a:t>
            </a:r>
            <a:r>
              <a:rPr lang="en-US" sz="2400" b="1" dirty="0" smtClean="0">
                <a:latin typeface="Calibri" charset="0"/>
              </a:rPr>
              <a:t>“Quality Score” </a:t>
            </a:r>
            <a:r>
              <a:rPr lang="en-US" sz="2400" b="1" dirty="0">
                <a:latin typeface="Calibri" charset="0"/>
              </a:rPr>
              <a:t>determined? </a:t>
            </a:r>
            <a:endParaRPr lang="en-US" sz="2400" b="1" dirty="0" smtClean="0">
              <a:latin typeface="Calibri" charset="0"/>
            </a:endParaRPr>
          </a:p>
          <a:p>
            <a:pPr>
              <a:lnSpc>
                <a:spcPct val="80000"/>
              </a:lnSpc>
            </a:pPr>
            <a:endParaRPr lang="en-US" sz="2400" b="1" dirty="0">
              <a:latin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latin typeface="Calibri" charset="0"/>
              </a:rPr>
              <a:t>The number of sheared sub-elements in the wires at the </a:t>
            </a:r>
            <a:r>
              <a:rPr lang="en-US" sz="2400" b="1" dirty="0">
                <a:latin typeface="Calibri" charset="0"/>
              </a:rPr>
              <a:t>each</a:t>
            </a:r>
            <a:r>
              <a:rPr lang="en-US" sz="2400" dirty="0">
                <a:latin typeface="Calibri" charset="0"/>
              </a:rPr>
              <a:t> edge of the </a:t>
            </a:r>
            <a:r>
              <a:rPr lang="en-US" sz="2400" b="1" dirty="0">
                <a:latin typeface="Calibri" charset="0"/>
              </a:rPr>
              <a:t>each</a:t>
            </a:r>
            <a:r>
              <a:rPr lang="en-US" sz="2400" dirty="0">
                <a:latin typeface="Calibri" charset="0"/>
              </a:rPr>
              <a:t> cable is determined</a:t>
            </a:r>
            <a:r>
              <a:rPr lang="en-US" sz="2400" dirty="0" smtClean="0">
                <a:latin typeface="Calibri" charset="0"/>
              </a:rPr>
              <a:t>. </a:t>
            </a:r>
          </a:p>
          <a:p>
            <a:pPr>
              <a:lnSpc>
                <a:spcPct val="80000"/>
              </a:lnSpc>
            </a:pPr>
            <a:endParaRPr lang="en-US" sz="2400" dirty="0">
              <a:latin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Calibri" charset="0"/>
              </a:rPr>
              <a:t>One method is to average the number of sheared sub-elements at each edge of the cable.  </a:t>
            </a:r>
          </a:p>
          <a:p>
            <a:pPr>
              <a:lnSpc>
                <a:spcPct val="80000"/>
              </a:lnSpc>
            </a:pPr>
            <a:endParaRPr lang="en-US" sz="2400" dirty="0">
              <a:latin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Calibri" charset="0"/>
              </a:rPr>
              <a:t>The other assumes that the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stability</a:t>
            </a:r>
            <a:r>
              <a:rPr lang="en-US" sz="2400" dirty="0" smtClean="0">
                <a:latin typeface="Calibri" charset="0"/>
              </a:rPr>
              <a:t> performance of the cable in a magnet is going to be </a:t>
            </a:r>
            <a:r>
              <a:rPr lang="en-US" sz="2400" dirty="0" smtClean="0">
                <a:solidFill>
                  <a:srgbClr val="FF0000"/>
                </a:solidFill>
                <a:latin typeface="Calibri" charset="0"/>
              </a:rPr>
              <a:t>limited by the highest score (i.e. lower local RRR)</a:t>
            </a:r>
            <a:r>
              <a:rPr lang="en-US" sz="2400" dirty="0" smtClean="0">
                <a:latin typeface="Calibri" charset="0"/>
              </a:rPr>
              <a:t> not the average at each edge. </a:t>
            </a:r>
          </a:p>
          <a:p>
            <a:pPr>
              <a:lnSpc>
                <a:spcPct val="80000"/>
              </a:lnSpc>
            </a:pPr>
            <a:endParaRPr lang="en-US" sz="2400" dirty="0">
              <a:solidFill>
                <a:srgbClr val="F1221D"/>
              </a:solidFill>
              <a:latin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latin typeface="Calibri" charset="0"/>
              </a:rPr>
              <a:t>A </a:t>
            </a:r>
            <a:r>
              <a:rPr lang="ja-JP" altLang="en-US" sz="2400" dirty="0" smtClean="0">
                <a:latin typeface="Calibri" charset="0"/>
              </a:rPr>
              <a:t>“</a:t>
            </a:r>
            <a:r>
              <a:rPr lang="en-US" altLang="ja-JP" sz="2400" dirty="0" smtClean="0">
                <a:latin typeface="Calibri" charset="0"/>
              </a:rPr>
              <a:t>Quality Score</a:t>
            </a:r>
            <a:r>
              <a:rPr lang="ja-JP" altLang="en-US" sz="2400" dirty="0">
                <a:latin typeface="Calibri" charset="0"/>
              </a:rPr>
              <a:t>”</a:t>
            </a:r>
            <a:r>
              <a:rPr lang="en-US" altLang="ja-JP" sz="2400" dirty="0">
                <a:latin typeface="Calibri" charset="0"/>
              </a:rPr>
              <a:t> is </a:t>
            </a:r>
            <a:r>
              <a:rPr lang="en-US" altLang="ja-JP" sz="2400" dirty="0" smtClean="0">
                <a:latin typeface="Calibri" charset="0"/>
              </a:rPr>
              <a:t>determined by one of these methods. </a:t>
            </a:r>
          </a:p>
          <a:p>
            <a:pPr lvl="1">
              <a:lnSpc>
                <a:spcPct val="80000"/>
              </a:lnSpc>
            </a:pPr>
            <a:r>
              <a:rPr lang="en-US" altLang="ja-JP" sz="2000" dirty="0">
                <a:solidFill>
                  <a:srgbClr val="FF0000"/>
                </a:solidFill>
                <a:latin typeface="Calibri" charset="0"/>
              </a:rPr>
              <a:t>H</a:t>
            </a:r>
            <a:r>
              <a:rPr lang="en-US" altLang="ja-JP" sz="2000" dirty="0" smtClean="0">
                <a:solidFill>
                  <a:srgbClr val="FF0000"/>
                </a:solidFill>
                <a:latin typeface="Calibri" charset="0"/>
              </a:rPr>
              <a:t>ighest value </a:t>
            </a:r>
            <a:r>
              <a:rPr lang="en-US" altLang="ja-JP" sz="2000" dirty="0" smtClean="0">
                <a:latin typeface="Calibri" charset="0"/>
              </a:rPr>
              <a:t>in any one wire </a:t>
            </a:r>
            <a:r>
              <a:rPr lang="en-US" altLang="ja-JP" sz="2000" dirty="0" smtClean="0">
                <a:solidFill>
                  <a:srgbClr val="F1221D"/>
                </a:solidFill>
                <a:latin typeface="Calibri" charset="0"/>
              </a:rPr>
              <a:t>, </a:t>
            </a:r>
            <a:r>
              <a:rPr lang="en-US" altLang="ja-JP" sz="2000" dirty="0">
                <a:solidFill>
                  <a:srgbClr val="F1221D"/>
                </a:solidFill>
                <a:latin typeface="Calibri" charset="0"/>
              </a:rPr>
              <a:t>i.e. </a:t>
            </a:r>
            <a:r>
              <a:rPr lang="en-US" altLang="ja-JP" sz="2000" dirty="0" smtClean="0">
                <a:solidFill>
                  <a:srgbClr val="F1221D"/>
                </a:solidFill>
                <a:latin typeface="Calibri" charset="0"/>
              </a:rPr>
              <a:t>7 for the minor edge and 6 for the major edge</a:t>
            </a:r>
          </a:p>
          <a:p>
            <a:pPr lvl="1">
              <a:lnSpc>
                <a:spcPct val="80000"/>
              </a:lnSpc>
            </a:pPr>
            <a:r>
              <a:rPr lang="en-US" altLang="ja-JP" sz="2000" dirty="0" smtClean="0">
                <a:latin typeface="Calibri" charset="0"/>
              </a:rPr>
              <a:t>However the </a:t>
            </a:r>
            <a:r>
              <a:rPr lang="en-US" altLang="ja-JP" sz="2000" dirty="0" smtClean="0">
                <a:solidFill>
                  <a:srgbClr val="F1221D"/>
                </a:solidFill>
                <a:latin typeface="Calibri" charset="0"/>
              </a:rPr>
              <a:t>average method </a:t>
            </a:r>
            <a:r>
              <a:rPr lang="en-US" altLang="ja-JP" sz="2000" dirty="0" smtClean="0">
                <a:latin typeface="Calibri" charset="0"/>
              </a:rPr>
              <a:t>would give a values of </a:t>
            </a:r>
            <a:r>
              <a:rPr lang="en-US" altLang="ja-JP" sz="2000" dirty="0" smtClean="0">
                <a:solidFill>
                  <a:srgbClr val="FF0000"/>
                </a:solidFill>
                <a:latin typeface="Calibri" charset="0"/>
              </a:rPr>
              <a:t>(0+2.66+0+0+3.66+2.33)/6 cables = 2.88 </a:t>
            </a:r>
            <a:endParaRPr lang="en-US" altLang="ja-JP" sz="2000" dirty="0">
              <a:solidFill>
                <a:srgbClr val="FF0000"/>
              </a:solidFill>
              <a:latin typeface="Calibri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en-US" sz="2400" dirty="0">
              <a:latin typeface="Calibri" charset="0"/>
            </a:endParaRPr>
          </a:p>
        </p:txBody>
      </p:sp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138" y="2819400"/>
            <a:ext cx="3217862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" name="Picture 1" descr="Slide 10 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900" y="1041400"/>
            <a:ext cx="1574800" cy="19050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8153400" y="4800600"/>
            <a:ext cx="685800" cy="609600"/>
          </a:xfrm>
          <a:prstGeom prst="ellipse">
            <a:avLst/>
          </a:prstGeom>
          <a:noFill/>
          <a:ln w="190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096000" y="5181600"/>
            <a:ext cx="685800" cy="609600"/>
          </a:xfrm>
          <a:prstGeom prst="ellipse">
            <a:avLst/>
          </a:prstGeom>
          <a:noFill/>
          <a:ln w="190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856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F1CDB8-CD96-FB42-818B-8BACD5A4C6B9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7" name="Rectangle 9"/>
          <p:cNvSpPr>
            <a:spLocks noGrp="1" noChangeArrowheads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18" name="Rectangle 10"/>
          <p:cNvSpPr>
            <a:spLocks noGrp="1" noChangeArrowheads="1"/>
          </p:cNvSpPr>
          <p:nvPr>
            <p:ph type="ftr" sz="quarter" idx="12"/>
          </p:nvPr>
        </p:nvSpPr>
        <p:spPr>
          <a:xfrm>
            <a:off x="8153400" y="6324600"/>
            <a:ext cx="685800" cy="365125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4820" name="Rectangle 2"/>
          <p:cNvSpPr>
            <a:spLocks noGrp="1"/>
          </p:cNvSpPr>
          <p:nvPr>
            <p:ph type="title"/>
          </p:nvPr>
        </p:nvSpPr>
        <p:spPr>
          <a:xfrm>
            <a:off x="762000" y="304800"/>
            <a:ext cx="7772400" cy="792163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Calibri" charset="0"/>
              </a:rPr>
              <a:t>Trade-off Between Cable </a:t>
            </a:r>
            <a:br>
              <a:rPr lang="en-US" sz="3200" dirty="0">
                <a:latin typeface="Calibri" charset="0"/>
              </a:rPr>
            </a:br>
            <a:r>
              <a:rPr lang="en-US" sz="3200" dirty="0">
                <a:latin typeface="Calibri" charset="0"/>
              </a:rPr>
              <a:t>Mechanical Stability vs. Strand Quality </a:t>
            </a:r>
            <a:endParaRPr lang="en-US" sz="4000" dirty="0">
              <a:latin typeface="Calibri" charset="0"/>
            </a:endParaRPr>
          </a:p>
        </p:txBody>
      </p:sp>
      <p:pic>
        <p:nvPicPr>
          <p:cNvPr id="3482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2300288"/>
            <a:ext cx="7089775" cy="35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Line 8"/>
          <p:cNvSpPr>
            <a:spLocks noChangeShapeType="1"/>
          </p:cNvSpPr>
          <p:nvPr/>
        </p:nvSpPr>
        <p:spPr bwMode="auto">
          <a:xfrm>
            <a:off x="5492750" y="3756025"/>
            <a:ext cx="0" cy="1052513"/>
          </a:xfrm>
          <a:prstGeom prst="line">
            <a:avLst/>
          </a:prstGeom>
          <a:noFill/>
          <a:ln w="31750">
            <a:solidFill>
              <a:schemeClr val="hlink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823" name="Text Box 9"/>
          <p:cNvSpPr txBox="1">
            <a:spLocks noChangeArrowheads="1"/>
          </p:cNvSpPr>
          <p:nvPr/>
        </p:nvSpPr>
        <p:spPr bwMode="auto">
          <a:xfrm>
            <a:off x="5011738" y="3190875"/>
            <a:ext cx="3175000" cy="307975"/>
          </a:xfrm>
          <a:prstGeom prst="rect">
            <a:avLst/>
          </a:prstGeom>
          <a:solidFill>
            <a:schemeClr val="bg1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hlink"/>
                </a:solidFill>
              </a:rPr>
              <a:t>18.47 mm calc. width for 109 mm P.L.</a:t>
            </a:r>
          </a:p>
        </p:txBody>
      </p:sp>
      <p:sp>
        <p:nvSpPr>
          <p:cNvPr id="34824" name="Line 11"/>
          <p:cNvSpPr>
            <a:spLocks noChangeShapeType="1"/>
          </p:cNvSpPr>
          <p:nvPr/>
        </p:nvSpPr>
        <p:spPr bwMode="auto">
          <a:xfrm flipV="1">
            <a:off x="2690813" y="4808538"/>
            <a:ext cx="0" cy="647700"/>
          </a:xfrm>
          <a:prstGeom prst="line">
            <a:avLst/>
          </a:prstGeom>
          <a:noFill/>
          <a:ln w="31750">
            <a:solidFill>
              <a:srgbClr val="F1221D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825" name="Text Box 12"/>
          <p:cNvSpPr txBox="1">
            <a:spLocks noChangeArrowheads="1"/>
          </p:cNvSpPr>
          <p:nvPr/>
        </p:nvSpPr>
        <p:spPr bwMode="auto">
          <a:xfrm>
            <a:off x="381000" y="5410200"/>
            <a:ext cx="2420938" cy="527050"/>
          </a:xfrm>
          <a:prstGeom prst="rect">
            <a:avLst/>
          </a:prstGeom>
          <a:solidFill>
            <a:schemeClr val="bg1"/>
          </a:solidFill>
          <a:ln w="9525">
            <a:solidFill>
              <a:srgbClr val="F1221D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1221D"/>
                </a:solidFill>
              </a:rPr>
              <a:t>Need 17.95 mm width for</a:t>
            </a:r>
          </a:p>
          <a:p>
            <a:pPr eaLnBrk="1" hangingPunct="1"/>
            <a:r>
              <a:rPr lang="en-US" dirty="0">
                <a:solidFill>
                  <a:srgbClr val="F1221D"/>
                </a:solidFill>
              </a:rPr>
              <a:t>Cable Winding score of zero</a:t>
            </a:r>
          </a:p>
        </p:txBody>
      </p:sp>
      <p:sp>
        <p:nvSpPr>
          <p:cNvPr id="34826" name="Line 7"/>
          <p:cNvSpPr>
            <a:spLocks noChangeShapeType="1"/>
          </p:cNvSpPr>
          <p:nvPr/>
        </p:nvSpPr>
        <p:spPr bwMode="auto">
          <a:xfrm>
            <a:off x="3011488" y="2462213"/>
            <a:ext cx="2320925" cy="2346325"/>
          </a:xfrm>
          <a:prstGeom prst="line">
            <a:avLst/>
          </a:prstGeom>
          <a:noFill/>
          <a:ln w="25400">
            <a:solidFill>
              <a:srgbClr val="993366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827" name="Rectangle 17"/>
          <p:cNvSpPr>
            <a:spLocks noChangeArrowheads="1"/>
          </p:cNvSpPr>
          <p:nvPr/>
        </p:nvSpPr>
        <p:spPr bwMode="auto">
          <a:xfrm>
            <a:off x="2611438" y="2300288"/>
            <a:ext cx="160337" cy="1619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4828" name="Text Box 18"/>
          <p:cNvSpPr txBox="1">
            <a:spLocks noChangeArrowheads="1"/>
          </p:cNvSpPr>
          <p:nvPr/>
        </p:nvSpPr>
        <p:spPr bwMode="auto">
          <a:xfrm>
            <a:off x="1905000" y="2590800"/>
            <a:ext cx="950913" cy="3143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>
                <a:solidFill>
                  <a:schemeClr val="accent2"/>
                </a:solidFill>
              </a:rPr>
              <a:t>1042Z-13</a:t>
            </a:r>
          </a:p>
        </p:txBody>
      </p:sp>
      <p:sp>
        <p:nvSpPr>
          <p:cNvPr id="24596" name="Line 20"/>
          <p:cNvSpPr>
            <a:spLocks noChangeShapeType="1"/>
          </p:cNvSpPr>
          <p:nvPr/>
        </p:nvSpPr>
        <p:spPr bwMode="auto">
          <a:xfrm>
            <a:off x="3175" y="2438400"/>
            <a:ext cx="0" cy="2362200"/>
          </a:xfrm>
          <a:prstGeom prst="line">
            <a:avLst/>
          </a:prstGeom>
          <a:noFill/>
          <a:ln w="25400">
            <a:solidFill>
              <a:srgbClr val="000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2209800" y="1295400"/>
            <a:ext cx="3265488" cy="369888"/>
          </a:xfrm>
          <a:prstGeom prst="rect">
            <a:avLst/>
          </a:prstGeom>
          <a:solidFill>
            <a:schemeClr val="bg1"/>
          </a:solidFill>
          <a:ln w="25400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/>
              <a:t>RRP 108/127, ~</a:t>
            </a:r>
            <a:r>
              <a:rPr lang="en-US" sz="1800" dirty="0">
                <a:solidFill>
                  <a:srgbClr val="FF0000"/>
                </a:solidFill>
              </a:rPr>
              <a:t>1.50 mm</a:t>
            </a:r>
            <a:r>
              <a:rPr lang="en-US" sz="1800" dirty="0"/>
              <a:t> thick</a:t>
            </a:r>
          </a:p>
        </p:txBody>
      </p:sp>
      <p:sp>
        <p:nvSpPr>
          <p:cNvPr id="34832" name="TextBox 1"/>
          <p:cNvSpPr txBox="1">
            <a:spLocks noChangeArrowheads="1"/>
          </p:cNvSpPr>
          <p:nvPr/>
        </p:nvSpPr>
        <p:spPr bwMode="auto">
          <a:xfrm rot="-5400000">
            <a:off x="-35927" y="3240673"/>
            <a:ext cx="2438403" cy="529054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dirty="0"/>
              <a:t>Quality Score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71800" y="2209800"/>
            <a:ext cx="180049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Better Stand Quality</a:t>
            </a:r>
          </a:p>
        </p:txBody>
      </p:sp>
      <p:sp>
        <p:nvSpPr>
          <p:cNvPr id="34834" name="Line 8"/>
          <p:cNvSpPr>
            <a:spLocks noChangeShapeType="1"/>
          </p:cNvSpPr>
          <p:nvPr/>
        </p:nvSpPr>
        <p:spPr bwMode="auto">
          <a:xfrm>
            <a:off x="5105400" y="2362200"/>
            <a:ext cx="685800" cy="0"/>
          </a:xfrm>
          <a:prstGeom prst="line">
            <a:avLst/>
          </a:prstGeom>
          <a:noFill/>
          <a:ln w="31750">
            <a:solidFill>
              <a:schemeClr val="hlink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4835" name="TextBox 21"/>
          <p:cNvSpPr txBox="1">
            <a:spLocks noChangeArrowheads="1"/>
          </p:cNvSpPr>
          <p:nvPr/>
        </p:nvSpPr>
        <p:spPr bwMode="auto">
          <a:xfrm>
            <a:off x="2971800" y="1828800"/>
            <a:ext cx="1890713" cy="307975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Better Mech. Stability</a:t>
            </a:r>
          </a:p>
        </p:txBody>
      </p:sp>
      <p:sp>
        <p:nvSpPr>
          <p:cNvPr id="34836" name="Line 8"/>
          <p:cNvSpPr>
            <a:spLocks noChangeShapeType="1"/>
          </p:cNvSpPr>
          <p:nvPr/>
        </p:nvSpPr>
        <p:spPr bwMode="auto">
          <a:xfrm flipH="1">
            <a:off x="2209800" y="1981200"/>
            <a:ext cx="685800" cy="0"/>
          </a:xfrm>
          <a:prstGeom prst="line">
            <a:avLst/>
          </a:prstGeom>
          <a:noFill/>
          <a:ln w="31750">
            <a:solidFill>
              <a:schemeClr val="hlink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2" name="Picture 1" descr="Slide 11 - 1044Z 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295400"/>
            <a:ext cx="2209800" cy="18415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3733800" y="2667000"/>
            <a:ext cx="0" cy="2133600"/>
          </a:xfrm>
          <a:prstGeom prst="line">
            <a:avLst/>
          </a:prstGeom>
          <a:ln w="28575" cmpd="sng">
            <a:solidFill>
              <a:srgbClr val="0725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10200" y="5562600"/>
            <a:ext cx="1576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Width Ratio =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10400" y="5334000"/>
            <a:ext cx="144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Cable Width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5867400"/>
            <a:ext cx="1929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Calculated Width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7010400" y="5791200"/>
            <a:ext cx="152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334000" y="5334000"/>
            <a:ext cx="3657600" cy="91440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4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alibri" charset="0"/>
              </a:rPr>
              <a:t>Cable Parameters from R&amp;D </a:t>
            </a:r>
            <a:r>
              <a:rPr lang="en-US" dirty="0" smtClean="0">
                <a:latin typeface="Calibri" charset="0"/>
              </a:rPr>
              <a:t>Effort with </a:t>
            </a:r>
            <a:br>
              <a:rPr lang="en-US" dirty="0" smtClean="0">
                <a:latin typeface="Calibri" charset="0"/>
              </a:rPr>
            </a:br>
            <a:r>
              <a:rPr lang="en-US" dirty="0" smtClean="0">
                <a:latin typeface="Calibri" charset="0"/>
              </a:rPr>
              <a:t>Reduced </a:t>
            </a:r>
            <a:r>
              <a:rPr lang="en-US" dirty="0" err="1" smtClean="0">
                <a:latin typeface="Calibri" charset="0"/>
              </a:rPr>
              <a:t>Sn</a:t>
            </a:r>
            <a:endParaRPr lang="en-US" dirty="0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0DA801-2132-F245-8826-CA49C3236C3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8001000" y="6324600"/>
            <a:ext cx="762000" cy="365125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752600"/>
            <a:ext cx="8583386" cy="2895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4800600"/>
            <a:ext cx="6561750" cy="369332"/>
          </a:xfrm>
          <a:prstGeom prst="rect">
            <a:avLst/>
          </a:prstGeom>
          <a:solidFill>
            <a:srgbClr val="FFE984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1045Z-8 was made to specifications but with un-annealed wire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097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295400"/>
            <a:ext cx="84963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libri" charset="0"/>
              </a:rPr>
              <a:t>I</a:t>
            </a:r>
            <a:r>
              <a:rPr lang="en-US" baseline="-25000" dirty="0" err="1">
                <a:latin typeface="Calibri" charset="0"/>
              </a:rPr>
              <a:t>c</a:t>
            </a:r>
            <a:r>
              <a:rPr lang="en-US" dirty="0">
                <a:latin typeface="Calibri" charset="0"/>
              </a:rPr>
              <a:t>(11T, 4.2K) Decrease due to Cabling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4F2BC-3A74-432D-8237-8C43DA9E685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77000" y="2895600"/>
            <a:ext cx="16605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chemeClr val="accent3">
                    <a:lumMod val="75000"/>
                  </a:schemeClr>
                </a:solidFill>
              </a:rPr>
              <a:t>Annealed wire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181600" y="3429000"/>
            <a:ext cx="2151062" cy="307777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To spec but un-annealed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4600" y="4114800"/>
            <a:ext cx="201949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Un-Annealed 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wire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29400" y="4038600"/>
            <a:ext cx="1782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 &lt; 5% loss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415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219200"/>
            <a:ext cx="7556500" cy="4851400"/>
          </a:xfrm>
          <a:prstGeom prst="rect">
            <a:avLst/>
          </a:prstGeom>
        </p:spPr>
      </p:pic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/>
          <a:lstStyle/>
          <a:p>
            <a:r>
              <a:rPr lang="en-US" dirty="0">
                <a:latin typeface="Calibri" charset="0"/>
              </a:rPr>
              <a:t>RRR of Extracted Strands for Annealed and Un-Annealed Wire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18AE9D-C3CF-8D48-AF15-7123DAF5EDF0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2286000"/>
            <a:ext cx="16605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chemeClr val="accent3">
                    <a:lumMod val="75000"/>
                  </a:schemeClr>
                </a:solidFill>
              </a:rPr>
              <a:t>Annealed wire</a:t>
            </a:r>
          </a:p>
        </p:txBody>
      </p:sp>
      <p:sp>
        <p:nvSpPr>
          <p:cNvPr id="37895" name="TextBox 7"/>
          <p:cNvSpPr txBox="1">
            <a:spLocks noChangeArrowheads="1"/>
          </p:cNvSpPr>
          <p:nvPr/>
        </p:nvSpPr>
        <p:spPr bwMode="auto">
          <a:xfrm>
            <a:off x="4267200" y="4191000"/>
            <a:ext cx="952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1042Z-13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6096000" y="4648200"/>
            <a:ext cx="1023087" cy="523220"/>
          </a:xfrm>
          <a:prstGeom prst="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/>
              <a:t>1045Z</a:t>
            </a:r>
          </a:p>
          <a:p>
            <a:pPr eaLnBrk="1" hangingPunct="1"/>
            <a:r>
              <a:rPr lang="en-US" dirty="0" smtClean="0"/>
              <a:t>Billet 1498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198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AA3460-2ABB-A44E-AE60-C2B12B8CC058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9940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487363"/>
          </a:xfrm>
        </p:spPr>
        <p:txBody>
          <a:bodyPr>
            <a:normAutofit fontScale="90000"/>
          </a:bodyPr>
          <a:lstStyle/>
          <a:p>
            <a:r>
              <a:rPr lang="en-US" sz="4000">
                <a:latin typeface="Calibri" charset="0"/>
              </a:rPr>
              <a:t>RRR of Edges of MQXF Strands </a:t>
            </a:r>
            <a:br>
              <a:rPr lang="en-US" sz="4000">
                <a:latin typeface="Calibri" charset="0"/>
              </a:rPr>
            </a:br>
            <a:r>
              <a:rPr lang="en-US" sz="4000">
                <a:latin typeface="Calibri" charset="0"/>
              </a:rPr>
              <a:t>Extracted from Cable</a:t>
            </a:r>
          </a:p>
        </p:txBody>
      </p:sp>
      <p:sp>
        <p:nvSpPr>
          <p:cNvPr id="39941" name="Rectangle 3"/>
          <p:cNvSpPr>
            <a:spLocks noGrp="1"/>
          </p:cNvSpPr>
          <p:nvPr>
            <p:ph type="body" idx="1"/>
          </p:nvPr>
        </p:nvSpPr>
        <p:spPr>
          <a:xfrm>
            <a:off x="762000" y="1219200"/>
            <a:ext cx="7696200" cy="1524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800" dirty="0" smtClean="0">
                <a:latin typeface="Calibri" charset="0"/>
              </a:rPr>
              <a:t>For heat treatment of 650C for 48 hr.</a:t>
            </a:r>
          </a:p>
          <a:p>
            <a:pPr>
              <a:lnSpc>
                <a:spcPct val="90000"/>
              </a:lnSpc>
            </a:pPr>
            <a:r>
              <a:rPr lang="en-US" sz="1800" dirty="0" smtClean="0">
                <a:latin typeface="Calibri" charset="0"/>
              </a:rPr>
              <a:t>Round </a:t>
            </a:r>
            <a:r>
              <a:rPr lang="en-US" sz="1800" dirty="0">
                <a:latin typeface="Calibri" charset="0"/>
              </a:rPr>
              <a:t>strand has RRR of </a:t>
            </a:r>
            <a:r>
              <a:rPr lang="en-US" sz="1800" dirty="0" smtClean="0">
                <a:latin typeface="Calibri" charset="0"/>
              </a:rPr>
              <a:t>317</a:t>
            </a:r>
            <a:endParaRPr lang="en-US" sz="1800" dirty="0"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Calibri" charset="0"/>
              </a:rPr>
              <a:t>RRR of kink (edge of cable</a:t>
            </a:r>
            <a:r>
              <a:rPr lang="en-US" sz="1800" dirty="0" smtClean="0">
                <a:latin typeface="Calibri" charset="0"/>
              </a:rPr>
              <a:t>) is 150</a:t>
            </a:r>
            <a:r>
              <a:rPr lang="en-US" sz="1800" dirty="0">
                <a:latin typeface="Calibri" charset="0"/>
              </a:rPr>
              <a:t>-</a:t>
            </a:r>
            <a:r>
              <a:rPr lang="en-US" sz="1800" dirty="0" smtClean="0">
                <a:latin typeface="Calibri" charset="0"/>
              </a:rPr>
              <a:t>160 for </a:t>
            </a:r>
            <a:r>
              <a:rPr lang="en-US" sz="1800" dirty="0" smtClean="0">
                <a:solidFill>
                  <a:srgbClr val="FF0000"/>
                </a:solidFill>
                <a:latin typeface="Calibri" charset="0"/>
              </a:rPr>
              <a:t>Voltage Tap spacing ~7 mm</a:t>
            </a: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rgbClr val="F1221D"/>
                </a:solidFill>
                <a:latin typeface="Calibri" charset="0"/>
              </a:rPr>
              <a:t>Cable </a:t>
            </a:r>
            <a:r>
              <a:rPr lang="en-US" sz="1800" dirty="0">
                <a:solidFill>
                  <a:srgbClr val="F1221D"/>
                </a:solidFill>
                <a:latin typeface="Calibri" charset="0"/>
              </a:rPr>
              <a:t>width 17.94 </a:t>
            </a:r>
            <a:r>
              <a:rPr lang="en-US" sz="1800" dirty="0" smtClean="0">
                <a:solidFill>
                  <a:srgbClr val="F1221D"/>
                </a:solidFill>
                <a:latin typeface="Calibri" charset="0"/>
              </a:rPr>
              <a:t>mm, R&amp;D cable</a:t>
            </a:r>
            <a:endParaRPr lang="en-US" sz="2000" b="1" dirty="0">
              <a:solidFill>
                <a:srgbClr val="F1221D"/>
              </a:solidFill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1800" dirty="0" smtClean="0">
                <a:solidFill>
                  <a:srgbClr val="FF0000"/>
                </a:solidFill>
                <a:latin typeface="Calibri" charset="0"/>
              </a:rPr>
              <a:t>Wire RRR </a:t>
            </a:r>
            <a:r>
              <a:rPr lang="en-US" sz="1800" dirty="0">
                <a:solidFill>
                  <a:srgbClr val="FF0000"/>
                </a:solidFill>
                <a:latin typeface="Calibri" charset="0"/>
              </a:rPr>
              <a:t>specification is </a:t>
            </a:r>
            <a:r>
              <a:rPr lang="en-US" sz="1800" dirty="0" smtClean="0">
                <a:solidFill>
                  <a:srgbClr val="FF0000"/>
                </a:solidFill>
                <a:latin typeface="Calibri" charset="0"/>
              </a:rPr>
              <a:t>&gt;150</a:t>
            </a:r>
            <a:r>
              <a:rPr lang="en-US" sz="1800" dirty="0">
                <a:latin typeface="Calibri" charset="0"/>
              </a:rPr>
              <a:t>. </a:t>
            </a:r>
            <a:endParaRPr lang="en-US" sz="1800" dirty="0">
              <a:solidFill>
                <a:srgbClr val="000099"/>
              </a:solidFill>
              <a:latin typeface="Calibri" charset="0"/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895600"/>
            <a:ext cx="5638800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9945" name="TextBox 1"/>
          <p:cNvSpPr txBox="1">
            <a:spLocks noChangeArrowheads="1"/>
          </p:cNvSpPr>
          <p:nvPr/>
        </p:nvSpPr>
        <p:spPr bwMode="auto">
          <a:xfrm>
            <a:off x="1295400" y="5867400"/>
            <a:ext cx="1003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1042Z -13</a:t>
            </a:r>
          </a:p>
        </p:txBody>
      </p:sp>
      <p:pic>
        <p:nvPicPr>
          <p:cNvPr id="2" name="Picture 1" descr="Image for slide 15 1042z-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971800"/>
            <a:ext cx="2526562" cy="2832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38600" y="5867400"/>
            <a:ext cx="1373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RRP 14735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733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78B81-95F3-E34A-87A5-230193BFBEB4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Daniel Dietderich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0964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487363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alibri" charset="0"/>
              </a:rPr>
              <a:t>Control of RRR with Heat Treatment</a:t>
            </a:r>
            <a:endParaRPr lang="en-US" sz="4000" dirty="0">
              <a:latin typeface="Calibri" charset="0"/>
            </a:endParaRPr>
          </a:p>
        </p:txBody>
      </p:sp>
      <p:sp>
        <p:nvSpPr>
          <p:cNvPr id="40965" name="Rectangle 3"/>
          <p:cNvSpPr>
            <a:spLocks noGrp="1"/>
          </p:cNvSpPr>
          <p:nvPr>
            <p:ph type="body" idx="1"/>
          </p:nvPr>
        </p:nvSpPr>
        <p:spPr>
          <a:xfrm>
            <a:off x="228600" y="1219200"/>
            <a:ext cx="8001000" cy="1143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000099"/>
                </a:solidFill>
                <a:latin typeface="Calibri" charset="0"/>
              </a:rPr>
              <a:t>R&amp;D cable is narrower and thinner than spec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>
                <a:solidFill>
                  <a:srgbClr val="000099"/>
                </a:solidFill>
                <a:latin typeface="Calibri" charset="0"/>
              </a:rPr>
              <a:t> </a:t>
            </a:r>
            <a:r>
              <a:rPr lang="en-US" sz="1600" dirty="0">
                <a:solidFill>
                  <a:srgbClr val="000099"/>
                </a:solidFill>
                <a:latin typeface="Calibri" charset="0"/>
              </a:rPr>
              <a:t>P</a:t>
            </a:r>
            <a:r>
              <a:rPr lang="en-US" sz="1600" dirty="0" smtClean="0">
                <a:solidFill>
                  <a:srgbClr val="000099"/>
                </a:solidFill>
                <a:latin typeface="Calibri" charset="0"/>
              </a:rPr>
              <a:t>lus shorter pitch length and larger keystone angle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000099"/>
                </a:solidFill>
                <a:latin typeface="Calibri" charset="0"/>
              </a:rPr>
              <a:t>RRP 108/127 with reduced </a:t>
            </a:r>
            <a:r>
              <a:rPr lang="en-US" sz="2000" dirty="0" err="1" smtClean="0">
                <a:solidFill>
                  <a:srgbClr val="000099"/>
                </a:solidFill>
                <a:latin typeface="Calibri" charset="0"/>
              </a:rPr>
              <a:t>Sn</a:t>
            </a:r>
            <a:endParaRPr lang="en-US" sz="2000" dirty="0">
              <a:solidFill>
                <a:srgbClr val="000099"/>
              </a:solidFill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000099"/>
                </a:solidFill>
                <a:latin typeface="Calibri" charset="0"/>
              </a:rPr>
              <a:t>7 mm voltage tap spacing</a:t>
            </a:r>
            <a:endParaRPr lang="en-US" sz="2000" dirty="0">
              <a:solidFill>
                <a:srgbClr val="000099"/>
              </a:solidFill>
              <a:latin typeface="Calibri" charset="0"/>
            </a:endParaRPr>
          </a:p>
        </p:txBody>
      </p:sp>
      <p:pic>
        <p:nvPicPr>
          <p:cNvPr id="4096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124200"/>
            <a:ext cx="49149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2362200"/>
            <a:ext cx="48641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27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Residual Twist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Daniel Dietderich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E89E3-5032-48E8-93AA-22402DA731D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2438400" y="1219200"/>
            <a:ext cx="59436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Residual Twist Measurements In Deg./m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Three loads were used  0, 12.2 &amp; 24 kg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-Deg. cable loosens when straightened “unfavorable”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+Deg. (CW) cable tightens when straightened “favorable”</a:t>
            </a: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VERTICAL  		Rotation (deg.)		Horizontal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b="1" u="sng" dirty="0" smtClean="0">
                <a:solidFill>
                  <a:schemeClr val="tx1"/>
                </a:solidFill>
              </a:rPr>
              <a:t>Load (Kg)		0 kg	12.2 kg	24 kg</a:t>
            </a:r>
            <a:r>
              <a:rPr lang="en-US" sz="1400" b="1" dirty="0" smtClean="0">
                <a:solidFill>
                  <a:schemeClr val="tx1"/>
                </a:solidFill>
              </a:rPr>
              <a:t>	</a:t>
            </a:r>
            <a:r>
              <a:rPr lang="en-US" sz="1400" b="1" u="sng" dirty="0" smtClean="0">
                <a:solidFill>
                  <a:schemeClr val="tx1"/>
                </a:solidFill>
              </a:rPr>
              <a:t>0                .                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1048z (Un-annealed)	+40</a:t>
            </a:r>
            <a:r>
              <a:rPr lang="en-US" sz="1400" b="1" baseline="30000" dirty="0" smtClean="0">
                <a:solidFill>
                  <a:schemeClr val="tx1"/>
                </a:solidFill>
              </a:rPr>
              <a:t>o</a:t>
            </a:r>
            <a:r>
              <a:rPr lang="en-US" sz="1400" b="1" dirty="0" smtClean="0">
                <a:solidFill>
                  <a:schemeClr val="tx1"/>
                </a:solidFill>
              </a:rPr>
              <a:t>	+60</a:t>
            </a:r>
            <a:r>
              <a:rPr lang="en-US" sz="1400" b="1" baseline="30000" dirty="0" smtClean="0">
                <a:solidFill>
                  <a:schemeClr val="tx1"/>
                </a:solidFill>
              </a:rPr>
              <a:t>o</a:t>
            </a:r>
            <a:r>
              <a:rPr lang="en-US" sz="1400" b="1" dirty="0" smtClean="0">
                <a:solidFill>
                  <a:schemeClr val="tx1"/>
                </a:solidFill>
              </a:rPr>
              <a:t>	+80</a:t>
            </a:r>
            <a:r>
              <a:rPr lang="en-US" sz="1400" b="1" baseline="30000" dirty="0" smtClean="0">
                <a:solidFill>
                  <a:schemeClr val="tx1"/>
                </a:solidFill>
              </a:rPr>
              <a:t>o</a:t>
            </a:r>
            <a:r>
              <a:rPr lang="en-US" sz="1400" b="1" dirty="0" smtClean="0">
                <a:solidFill>
                  <a:schemeClr val="tx1"/>
                </a:solidFill>
              </a:rPr>
              <a:t>	+50</a:t>
            </a:r>
            <a:r>
              <a:rPr lang="en-US" sz="1400" b="1" baseline="30000" dirty="0" smtClean="0">
                <a:solidFill>
                  <a:schemeClr val="tx1"/>
                </a:solidFill>
              </a:rPr>
              <a:t>o</a:t>
            </a:r>
            <a:r>
              <a:rPr lang="en-US" sz="1400" b="1" dirty="0" smtClean="0">
                <a:solidFill>
                  <a:schemeClr val="tx1"/>
                </a:solidFill>
              </a:rPr>
              <a:t> (CW to </a:t>
            </a:r>
            <a:r>
              <a:rPr lang="en-US" sz="1400" b="1" dirty="0">
                <a:solidFill>
                  <a:schemeClr val="tx1"/>
                </a:solidFill>
              </a:rPr>
              <a:t>0</a:t>
            </a:r>
            <a:r>
              <a:rPr lang="en-US" sz="1400" b="1" baseline="30000" dirty="0">
                <a:solidFill>
                  <a:schemeClr val="tx1"/>
                </a:solidFill>
              </a:rPr>
              <a:t>o</a:t>
            </a:r>
            <a:r>
              <a:rPr lang="en-US" sz="1400" b="1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1049z  (Annealed)	-10	5</a:t>
            </a:r>
            <a:r>
              <a:rPr lang="en-US" sz="1400" b="1" baseline="30000" dirty="0" smtClean="0">
                <a:solidFill>
                  <a:schemeClr val="tx1"/>
                </a:solidFill>
              </a:rPr>
              <a:t>o</a:t>
            </a:r>
            <a:r>
              <a:rPr lang="en-US" sz="1400" b="1" dirty="0" smtClean="0">
                <a:solidFill>
                  <a:schemeClr val="tx1"/>
                </a:solidFill>
              </a:rPr>
              <a:t>	+25</a:t>
            </a:r>
            <a:r>
              <a:rPr lang="en-US" sz="1400" b="1" baseline="30000" dirty="0" smtClean="0">
                <a:solidFill>
                  <a:schemeClr val="tx1"/>
                </a:solidFill>
              </a:rPr>
              <a:t>o</a:t>
            </a:r>
            <a:r>
              <a:rPr lang="en-US" sz="1400" b="1" dirty="0" smtClean="0">
                <a:solidFill>
                  <a:schemeClr val="tx1"/>
                </a:solidFill>
              </a:rPr>
              <a:t>	0</a:t>
            </a:r>
            <a:r>
              <a:rPr lang="en-US" sz="1400" b="1" baseline="30000" dirty="0" smtClean="0">
                <a:solidFill>
                  <a:schemeClr val="tx1"/>
                </a:solidFill>
              </a:rPr>
              <a:t>o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1400" b="1" dirty="0">
              <a:solidFill>
                <a:schemeClr val="tx1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US" sz="1800" b="1" dirty="0" smtClean="0">
                <a:solidFill>
                  <a:srgbClr val="000090"/>
                </a:solidFill>
              </a:rPr>
              <a:t>Both seem to be acceptable for coil winding </a:t>
            </a:r>
            <a:endParaRPr lang="en-US" sz="1800" b="1" dirty="0">
              <a:solidFill>
                <a:srgbClr val="000090"/>
              </a:solidFill>
            </a:endParaRPr>
          </a:p>
        </p:txBody>
      </p:sp>
      <p:pic>
        <p:nvPicPr>
          <p:cNvPr id="9" name="Picture 8" descr="Full machine for Residual Twi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21" y="566218"/>
            <a:ext cx="1524379" cy="5576019"/>
          </a:xfrm>
          <a:prstGeom prst="rect">
            <a:avLst/>
          </a:prstGeom>
        </p:spPr>
      </p:pic>
      <p:pic>
        <p:nvPicPr>
          <p:cNvPr id="10" name="Picture 9" descr="Loading cable for resdual twis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002" y="4241800"/>
            <a:ext cx="4051300" cy="1752600"/>
          </a:xfrm>
          <a:prstGeom prst="rect">
            <a:avLst/>
          </a:prstGeom>
        </p:spPr>
      </p:pic>
      <p:pic>
        <p:nvPicPr>
          <p:cNvPr id="11" name="Picture 10" descr="Unloaded cables on tab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4267200"/>
            <a:ext cx="1625600" cy="172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02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>
                <a:latin typeface="Calibri" charset="0"/>
              </a:rPr>
              <a:t>MQXF parameters in draft </a:t>
            </a:r>
            <a:r>
              <a:rPr lang="en-US" sz="2800" dirty="0" smtClean="0">
                <a:latin typeface="Calibri" charset="0"/>
              </a:rPr>
              <a:t>specification (LARP-MAG-M-8007)</a:t>
            </a:r>
          </a:p>
          <a:p>
            <a:pPr lvl="1"/>
            <a:r>
              <a:rPr lang="en-US" sz="2400" dirty="0" smtClean="0">
                <a:latin typeface="Calibri" charset="0"/>
              </a:rPr>
              <a:t>Cable made with these parameters and RRP 132/169 wire</a:t>
            </a:r>
            <a:endParaRPr lang="en-US" sz="2400" dirty="0">
              <a:latin typeface="Calibri" charset="0"/>
            </a:endParaRPr>
          </a:p>
          <a:p>
            <a:r>
              <a:rPr lang="en-US" sz="2800" dirty="0">
                <a:latin typeface="Calibri" charset="0"/>
              </a:rPr>
              <a:t>MQXF-</a:t>
            </a:r>
            <a:r>
              <a:rPr lang="en-US" sz="2800" dirty="0" smtClean="0">
                <a:latin typeface="Calibri" charset="0"/>
              </a:rPr>
              <a:t>S cable </a:t>
            </a:r>
            <a:r>
              <a:rPr lang="en-US" sz="2800" dirty="0">
                <a:latin typeface="Calibri" charset="0"/>
              </a:rPr>
              <a:t>fabrication experience in LARP</a:t>
            </a:r>
          </a:p>
          <a:p>
            <a:pPr lvl="1"/>
            <a:r>
              <a:rPr lang="en-US" sz="2400" dirty="0" smtClean="0">
                <a:latin typeface="Calibri" charset="0"/>
              </a:rPr>
              <a:t>A sub-set of the R&amp;D to support the parameter selection</a:t>
            </a:r>
          </a:p>
          <a:p>
            <a:pPr lvl="1"/>
            <a:r>
              <a:rPr lang="en-US" sz="2400" dirty="0" smtClean="0">
                <a:latin typeface="Calibri" charset="0"/>
              </a:rPr>
              <a:t>Cable </a:t>
            </a:r>
            <a:r>
              <a:rPr lang="en-US" sz="2400" dirty="0">
                <a:latin typeface="Calibri" charset="0"/>
              </a:rPr>
              <a:t>parameters from </a:t>
            </a:r>
            <a:r>
              <a:rPr lang="en-US" sz="2400" dirty="0" smtClean="0">
                <a:latin typeface="Calibri" charset="0"/>
              </a:rPr>
              <a:t>the LARP MQXF-S </a:t>
            </a:r>
            <a:r>
              <a:rPr lang="en-US" sz="2400" dirty="0">
                <a:latin typeface="Calibri" charset="0"/>
              </a:rPr>
              <a:t>cable runs</a:t>
            </a:r>
          </a:p>
          <a:p>
            <a:r>
              <a:rPr lang="en-US" sz="2800" dirty="0">
                <a:latin typeface="Calibri" charset="0"/>
              </a:rPr>
              <a:t>Strand deformation and quality of strands with </a:t>
            </a:r>
            <a:r>
              <a:rPr lang="en-US" sz="2800" dirty="0" smtClean="0">
                <a:latin typeface="Calibri" charset="0"/>
              </a:rPr>
              <a:t>the MQXF </a:t>
            </a:r>
            <a:r>
              <a:rPr lang="en-US" sz="2800" dirty="0">
                <a:latin typeface="Calibri" charset="0"/>
              </a:rPr>
              <a:t>cable parameters </a:t>
            </a:r>
          </a:p>
          <a:p>
            <a:pPr lvl="1"/>
            <a:r>
              <a:rPr lang="en-US" sz="2400" dirty="0">
                <a:latin typeface="Calibri" charset="0"/>
              </a:rPr>
              <a:t>Metallographic observations – Quality score</a:t>
            </a:r>
          </a:p>
          <a:p>
            <a:pPr lvl="1"/>
            <a:r>
              <a:rPr lang="en-US" sz="2400" dirty="0">
                <a:latin typeface="Calibri" charset="0"/>
              </a:rPr>
              <a:t>Effect on RRR and </a:t>
            </a:r>
            <a:r>
              <a:rPr lang="en-US" sz="2400" dirty="0" err="1">
                <a:latin typeface="Calibri" charset="0"/>
              </a:rPr>
              <a:t>I</a:t>
            </a:r>
            <a:r>
              <a:rPr lang="en-US" sz="2400" baseline="-25000" dirty="0" err="1">
                <a:latin typeface="Calibri" charset="0"/>
              </a:rPr>
              <a:t>c</a:t>
            </a:r>
            <a:endParaRPr lang="en-US" sz="2400" baseline="-25000" dirty="0">
              <a:latin typeface="Calibri" charset="0"/>
            </a:endParaRPr>
          </a:p>
          <a:p>
            <a:r>
              <a:rPr lang="en-US" sz="2800" dirty="0" smtClean="0">
                <a:latin typeface="Calibri" charset="0"/>
              </a:rPr>
              <a:t>Observation on cables </a:t>
            </a:r>
            <a:r>
              <a:rPr lang="en-US" sz="2800" dirty="0">
                <a:latin typeface="Calibri" charset="0"/>
              </a:rPr>
              <a:t>made from annealed vs. un-annealed wire</a:t>
            </a:r>
          </a:p>
          <a:p>
            <a:r>
              <a:rPr lang="en-US" sz="2800" dirty="0">
                <a:latin typeface="Calibri" charset="0"/>
              </a:rPr>
              <a:t>Summary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Daniel Dietderich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4F2BC-3A74-432D-8237-8C43DA9E685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409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0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33CA026-9A13-7046-83B0-E7697A816E83}" type="slidenum">
              <a:rPr lang="en-US"/>
              <a:pPr eaLnBrk="1" hangingPunct="1"/>
              <a:t>20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Daniel Dietderich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1988" name="Rectang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3"/>
          </a:xfrm>
        </p:spPr>
        <p:txBody>
          <a:bodyPr/>
          <a:lstStyle/>
          <a:p>
            <a:r>
              <a:rPr lang="en-US" sz="3600" b="1">
                <a:latin typeface="Calibri" charset="0"/>
              </a:rPr>
              <a:t>Reasons to Anneal Wire</a:t>
            </a:r>
            <a:endParaRPr lang="en-US" sz="3600">
              <a:latin typeface="Calibri" charset="0"/>
            </a:endParaRPr>
          </a:p>
        </p:txBody>
      </p:sp>
      <p:sp>
        <p:nvSpPr>
          <p:cNvPr id="41989" name="Rectangle 8"/>
          <p:cNvSpPr>
            <a:spLocks noGrp="1"/>
          </p:cNvSpPr>
          <p:nvPr>
            <p:ph type="body" sz="half" idx="1"/>
          </p:nvPr>
        </p:nvSpPr>
        <p:spPr>
          <a:xfrm>
            <a:off x="-25400" y="1143000"/>
            <a:ext cx="36830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Calibri" charset="0"/>
              </a:rPr>
              <a:t>LARP has prior experience with annealing cable and wire</a:t>
            </a:r>
          </a:p>
          <a:p>
            <a:r>
              <a:rPr lang="en-US" sz="2400" dirty="0" smtClean="0">
                <a:latin typeface="Calibri" charset="0"/>
              </a:rPr>
              <a:t>Cables with annealed </a:t>
            </a:r>
            <a:r>
              <a:rPr lang="en-US" sz="2400" dirty="0">
                <a:latin typeface="Calibri" charset="0"/>
              </a:rPr>
              <a:t>wire appears to have less strand damage during cabling </a:t>
            </a:r>
          </a:p>
          <a:p>
            <a:pPr lvl="1"/>
            <a:r>
              <a:rPr lang="en-US" sz="2000" dirty="0">
                <a:latin typeface="Calibri" charset="0"/>
              </a:rPr>
              <a:t>Lower Quality Score (i.e. fewer sheared sub-elements) </a:t>
            </a:r>
            <a:endParaRPr lang="en-US" sz="2400" dirty="0" smtClean="0">
              <a:latin typeface="Calibri" charset="0"/>
            </a:endParaRPr>
          </a:p>
          <a:p>
            <a:r>
              <a:rPr lang="en-US" sz="2400" dirty="0" smtClean="0">
                <a:latin typeface="Calibri" charset="0"/>
              </a:rPr>
              <a:t>May provide a higher RRR at the edges of a cable </a:t>
            </a:r>
          </a:p>
          <a:p>
            <a:pPr lvl="1"/>
            <a:r>
              <a:rPr lang="en-US" sz="2000" dirty="0">
                <a:latin typeface="Calibri" charset="0"/>
              </a:rPr>
              <a:t>T</a:t>
            </a:r>
            <a:r>
              <a:rPr lang="en-US" sz="2000" dirty="0" smtClean="0">
                <a:latin typeface="Calibri" charset="0"/>
              </a:rPr>
              <a:t>his has yet to be confirmed</a:t>
            </a:r>
            <a:endParaRPr lang="en-US" sz="2600" dirty="0" smtClean="0">
              <a:latin typeface="Calibri" charset="0"/>
            </a:endParaRPr>
          </a:p>
          <a:p>
            <a:r>
              <a:rPr lang="en-US" sz="2600" dirty="0" smtClean="0">
                <a:latin typeface="Calibri" charset="0"/>
              </a:rPr>
              <a:t>Cable is flatter </a:t>
            </a:r>
            <a:endParaRPr lang="en-US" sz="2600" dirty="0">
              <a:latin typeface="Calibri" charset="0"/>
            </a:endParaRPr>
          </a:p>
          <a:p>
            <a:r>
              <a:rPr lang="en-US" sz="2400" dirty="0" smtClean="0">
                <a:latin typeface="Calibri" charset="0"/>
              </a:rPr>
              <a:t>Has less </a:t>
            </a:r>
            <a:r>
              <a:rPr lang="en-US" sz="2400" dirty="0">
                <a:latin typeface="Calibri" charset="0"/>
              </a:rPr>
              <a:t>residual </a:t>
            </a:r>
            <a:r>
              <a:rPr lang="en-US" sz="2400" dirty="0" smtClean="0">
                <a:latin typeface="Calibri" charset="0"/>
              </a:rPr>
              <a:t>twist</a:t>
            </a:r>
            <a:endParaRPr lang="en-US" sz="2400" dirty="0">
              <a:latin typeface="Calibri" charset="0"/>
            </a:endParaRPr>
          </a:p>
          <a:p>
            <a:r>
              <a:rPr lang="en-US" sz="2400" dirty="0" smtClean="0">
                <a:latin typeface="Calibri" charset="0"/>
              </a:rPr>
              <a:t>Could reduce dimensional changes of coil during heat </a:t>
            </a:r>
            <a:r>
              <a:rPr lang="en-US" sz="2400" smtClean="0">
                <a:latin typeface="Calibri" charset="0"/>
              </a:rPr>
              <a:t>treatment (HT)</a:t>
            </a:r>
            <a:endParaRPr lang="en-US" sz="2400" dirty="0" smtClean="0">
              <a:latin typeface="Calibri" charset="0"/>
            </a:endParaRPr>
          </a:p>
          <a:p>
            <a:r>
              <a:rPr lang="en-US" sz="2400" dirty="0" smtClean="0">
                <a:latin typeface="Calibri" charset="0"/>
              </a:rPr>
              <a:t>Permits smaller gaps </a:t>
            </a:r>
            <a:r>
              <a:rPr lang="en-US" sz="2400" dirty="0">
                <a:latin typeface="Calibri" charset="0"/>
              </a:rPr>
              <a:t>in coil </a:t>
            </a:r>
            <a:r>
              <a:rPr lang="en-US" sz="2400" dirty="0" smtClean="0">
                <a:latin typeface="Calibri" charset="0"/>
              </a:rPr>
              <a:t>pole </a:t>
            </a:r>
            <a:r>
              <a:rPr lang="en-US" sz="2400" dirty="0">
                <a:latin typeface="Calibri" charset="0"/>
              </a:rPr>
              <a:t>pieces </a:t>
            </a:r>
            <a:r>
              <a:rPr lang="en-US" sz="2400" dirty="0" smtClean="0">
                <a:latin typeface="Calibri" charset="0"/>
              </a:rPr>
              <a:t>prior to HT</a:t>
            </a:r>
            <a:endParaRPr lang="en-US" sz="2400" dirty="0">
              <a:latin typeface="Calibri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1447800"/>
            <a:ext cx="5484046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612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0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4CB7FE-C3D8-924C-A548-DCBC4A899AF2}" type="slidenum">
              <a:rPr lang="en-US"/>
              <a:pPr eaLnBrk="1" hangingPunct="1"/>
              <a:t>21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Daniel </a:t>
            </a:r>
            <a:r>
              <a:rPr lang="en-US" dirty="0" err="1" smtClean="0"/>
              <a:t>Dietderch</a:t>
            </a: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2"/>
          </p:nvPr>
        </p:nvSpPr>
        <p:spPr>
          <a:xfrm>
            <a:off x="8077200" y="6324600"/>
            <a:ext cx="685800" cy="365125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2" name="Rectangle 2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553200" cy="685800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Calibri" charset="0"/>
              </a:rPr>
              <a:t>Summary</a:t>
            </a:r>
          </a:p>
        </p:txBody>
      </p:sp>
      <p:sp>
        <p:nvSpPr>
          <p:cNvPr id="43013" name="Rectangle 3"/>
          <p:cNvSpPr>
            <a:spLocks noGrp="1"/>
          </p:cNvSpPr>
          <p:nvPr>
            <p:ph type="body" idx="1"/>
          </p:nvPr>
        </p:nvSpPr>
        <p:spPr>
          <a:xfrm>
            <a:off x="228600" y="1143000"/>
            <a:ext cx="8763000" cy="5105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dirty="0">
                <a:latin typeface="Calibri" charset="0"/>
              </a:rPr>
              <a:t>For LARP no changes to cabling parameters are expected</a:t>
            </a:r>
          </a:p>
          <a:p>
            <a:pPr lvl="1">
              <a:lnSpc>
                <a:spcPct val="80000"/>
              </a:lnSpc>
            </a:pPr>
            <a:endParaRPr lang="en-US" sz="2000" dirty="0">
              <a:latin typeface="Calibri" charset="0"/>
            </a:endParaRPr>
          </a:p>
          <a:p>
            <a:pPr lvl="1">
              <a:lnSpc>
                <a:spcPct val="80000"/>
              </a:lnSpc>
            </a:pPr>
            <a:r>
              <a:rPr lang="en-US" sz="1600" dirty="0">
                <a:latin typeface="Calibri" charset="0"/>
              </a:rPr>
              <a:t>Mid-thickness 	= 1.525 mm 	+/- 0.010 mm</a:t>
            </a:r>
          </a:p>
          <a:p>
            <a:pPr lvl="1">
              <a:lnSpc>
                <a:spcPct val="80000"/>
              </a:lnSpc>
            </a:pPr>
            <a:r>
              <a:rPr lang="en-US" sz="1600" dirty="0">
                <a:latin typeface="Calibri" charset="0"/>
              </a:rPr>
              <a:t>Width 		= 18.15 mm 	+/- 0.050 mm</a:t>
            </a:r>
          </a:p>
          <a:p>
            <a:pPr lvl="1">
              <a:lnSpc>
                <a:spcPct val="80000"/>
              </a:lnSpc>
            </a:pPr>
            <a:r>
              <a:rPr lang="en-US" sz="1600" dirty="0">
                <a:latin typeface="Calibri" charset="0"/>
              </a:rPr>
              <a:t>K.S. angle 		= 0.55 deg. 	+/- 0.10 deg. </a:t>
            </a:r>
          </a:p>
          <a:p>
            <a:pPr lvl="1">
              <a:lnSpc>
                <a:spcPct val="80000"/>
              </a:lnSpc>
            </a:pPr>
            <a:r>
              <a:rPr lang="en-US" sz="1600" dirty="0">
                <a:latin typeface="Calibri" charset="0"/>
              </a:rPr>
              <a:t>Pitch Length		= 109 mm 		+/- 3 mm </a:t>
            </a:r>
          </a:p>
          <a:p>
            <a:pPr lvl="1">
              <a:lnSpc>
                <a:spcPct val="80000"/>
              </a:lnSpc>
            </a:pPr>
            <a:r>
              <a:rPr lang="en-US" sz="1600" dirty="0">
                <a:latin typeface="Calibri" charset="0"/>
              </a:rPr>
              <a:t>S.S. core 		= 12.0 mm nominal width</a:t>
            </a:r>
          </a:p>
          <a:p>
            <a:pPr lvl="2">
              <a:lnSpc>
                <a:spcPct val="80000"/>
              </a:lnSpc>
            </a:pPr>
            <a:r>
              <a:rPr lang="en-US" sz="1200" dirty="0">
                <a:latin typeface="Calibri" charset="0"/>
              </a:rPr>
              <a:t>0.025 mm thick</a:t>
            </a:r>
          </a:p>
          <a:p>
            <a:pPr lvl="2">
              <a:lnSpc>
                <a:spcPct val="80000"/>
              </a:lnSpc>
            </a:pPr>
            <a:r>
              <a:rPr lang="en-US" sz="1200" dirty="0">
                <a:latin typeface="Calibri" charset="0"/>
              </a:rPr>
              <a:t>bias towards thick edge</a:t>
            </a:r>
          </a:p>
          <a:p>
            <a:pPr lvl="1">
              <a:lnSpc>
                <a:spcPct val="80000"/>
              </a:lnSpc>
            </a:pPr>
            <a:r>
              <a:rPr lang="en-US" sz="1400" dirty="0">
                <a:latin typeface="Calibri" charset="0"/>
              </a:rPr>
              <a:t>Anneal wire at 170C for 15 hrs.</a:t>
            </a:r>
          </a:p>
          <a:p>
            <a:pPr lvl="1">
              <a:lnSpc>
                <a:spcPct val="80000"/>
              </a:lnSpc>
            </a:pPr>
            <a:endParaRPr lang="en-US" sz="1400" dirty="0">
              <a:latin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latin typeface="Calibri" charset="0"/>
              </a:rPr>
              <a:t>Baseline cabling process uses annealed wire </a:t>
            </a:r>
            <a:endParaRPr lang="en-US" sz="1600" dirty="0">
              <a:latin typeface="Calibri" charset="0"/>
            </a:endParaRPr>
          </a:p>
          <a:p>
            <a:pPr>
              <a:lnSpc>
                <a:spcPct val="80000"/>
              </a:lnSpc>
            </a:pPr>
            <a:endParaRPr lang="en-US" sz="2000" dirty="0">
              <a:latin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latin typeface="Calibri" charset="0"/>
              </a:rPr>
              <a:t>Extracted strands have good “quality” with the cable parameters listed above</a:t>
            </a:r>
          </a:p>
          <a:p>
            <a:pPr>
              <a:lnSpc>
                <a:spcPct val="80000"/>
              </a:lnSpc>
            </a:pPr>
            <a:endParaRPr lang="en-US" sz="2400" dirty="0">
              <a:latin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latin typeface="Calibri" charset="0"/>
              </a:rPr>
              <a:t>For </a:t>
            </a:r>
            <a:r>
              <a:rPr lang="en-US" sz="2400" smtClean="0">
                <a:latin typeface="Calibri" charset="0"/>
              </a:rPr>
              <a:t>RRP</a:t>
            </a:r>
            <a:r>
              <a:rPr lang="en-US" sz="2400" baseline="30000" smtClean="0">
                <a:latin typeface="Calibri" charset="0"/>
              </a:rPr>
              <a:t>®</a:t>
            </a:r>
            <a:r>
              <a:rPr lang="en-US" sz="2400" smtClean="0">
                <a:latin typeface="Calibri" charset="0"/>
              </a:rPr>
              <a:t> </a:t>
            </a:r>
            <a:r>
              <a:rPr lang="en-US" sz="2400" dirty="0" smtClean="0">
                <a:latin typeface="Calibri" charset="0"/>
              </a:rPr>
              <a:t>108/127 strand </a:t>
            </a:r>
            <a:r>
              <a:rPr lang="en-US" sz="2400" dirty="0">
                <a:latin typeface="Calibri" charset="0"/>
              </a:rPr>
              <a:t>the RRR and </a:t>
            </a:r>
            <a:r>
              <a:rPr lang="en-US" sz="2400" dirty="0" err="1">
                <a:latin typeface="Calibri" charset="0"/>
              </a:rPr>
              <a:t>I</a:t>
            </a:r>
            <a:r>
              <a:rPr lang="en-US" sz="2400" baseline="-25000" dirty="0" err="1">
                <a:latin typeface="Calibri" charset="0"/>
              </a:rPr>
              <a:t>c</a:t>
            </a:r>
            <a:r>
              <a:rPr lang="en-US" sz="2400" dirty="0">
                <a:latin typeface="Calibri" charset="0"/>
              </a:rPr>
              <a:t> reduction </a:t>
            </a:r>
            <a:r>
              <a:rPr lang="en-US" sz="2400" dirty="0" smtClean="0">
                <a:latin typeface="Calibri" charset="0"/>
              </a:rPr>
              <a:t>measured in </a:t>
            </a:r>
            <a:r>
              <a:rPr lang="en-US" sz="2400" dirty="0">
                <a:latin typeface="Calibri" charset="0"/>
              </a:rPr>
              <a:t>extracted strands is acceptable with these cable </a:t>
            </a:r>
            <a:r>
              <a:rPr lang="en-US" sz="2400" dirty="0" smtClean="0">
                <a:latin typeface="Calibri" charset="0"/>
              </a:rPr>
              <a:t>parameters</a:t>
            </a:r>
          </a:p>
          <a:p>
            <a:pPr>
              <a:lnSpc>
                <a:spcPct val="80000"/>
              </a:lnSpc>
            </a:pPr>
            <a:endParaRPr lang="en-US" sz="2400" dirty="0">
              <a:latin typeface="Calibri" charset="0"/>
            </a:endParaRPr>
          </a:p>
          <a:p>
            <a:pPr>
              <a:lnSpc>
                <a:spcPct val="80000"/>
              </a:lnSpc>
            </a:pPr>
            <a:r>
              <a:rPr lang="en-US" sz="2400" dirty="0"/>
              <a:t>LARP is still </a:t>
            </a:r>
            <a:r>
              <a:rPr lang="en-US" sz="2400" dirty="0" smtClean="0"/>
              <a:t>investigating the local </a:t>
            </a:r>
            <a:r>
              <a:rPr lang="en-US" sz="2400" dirty="0"/>
              <a:t>RRR of extracted strands of RRP 132/169</a:t>
            </a:r>
          </a:p>
          <a:p>
            <a:pPr>
              <a:lnSpc>
                <a:spcPct val="80000"/>
              </a:lnSpc>
            </a:pPr>
            <a:endParaRPr lang="en-US" sz="24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343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Daniel Dietderich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0240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r>
              <a:rPr lang="en-US" dirty="0">
                <a:latin typeface="Calibri" charset="0"/>
              </a:rPr>
              <a:t>Risk of annealing wire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8305800" cy="114300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Calibri" charset="0"/>
              </a:rPr>
              <a:t>Risk of annealing wire – It may become brittle</a:t>
            </a:r>
          </a:p>
          <a:p>
            <a:pPr lvl="1"/>
            <a:r>
              <a:rPr lang="en-US" dirty="0" smtClean="0">
                <a:latin typeface="Calibri" charset="0"/>
              </a:rPr>
              <a:t>If temperature is too high or too long</a:t>
            </a:r>
          </a:p>
          <a:p>
            <a:r>
              <a:rPr lang="en-US" dirty="0" smtClean="0">
                <a:latin typeface="Calibri" charset="0"/>
              </a:rPr>
              <a:t>Strain in self bend test is 4 times greater than during cabling</a:t>
            </a:r>
            <a:endParaRPr lang="en-US" dirty="0">
              <a:latin typeface="Calibri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2738A2-943D-EA44-9B67-C1078762FBB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8920" name="TextBox 8"/>
          <p:cNvSpPr txBox="1">
            <a:spLocks noChangeArrowheads="1"/>
          </p:cNvSpPr>
          <p:nvPr/>
        </p:nvSpPr>
        <p:spPr bwMode="auto">
          <a:xfrm>
            <a:off x="1295400" y="5105400"/>
            <a:ext cx="12593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 smtClean="0"/>
              <a:t>RRP 108</a:t>
            </a:r>
            <a:r>
              <a:rPr lang="en-US" dirty="0"/>
              <a:t>/127</a:t>
            </a:r>
          </a:p>
        </p:txBody>
      </p:sp>
      <p:pic>
        <p:nvPicPr>
          <p:cNvPr id="2" name="Picture 1" descr="Self-bend test Nb3Sn wi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429000"/>
            <a:ext cx="1475232" cy="141427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2819400" y="2362200"/>
            <a:ext cx="5715000" cy="3957638"/>
            <a:chOff x="2819400" y="2362200"/>
            <a:chExt cx="5715000" cy="3957638"/>
          </a:xfrm>
        </p:grpSpPr>
        <p:grpSp>
          <p:nvGrpSpPr>
            <p:cNvPr id="4" name="Group 3"/>
            <p:cNvGrpSpPr/>
            <p:nvPr/>
          </p:nvGrpSpPr>
          <p:grpSpPr>
            <a:xfrm>
              <a:off x="2819400" y="2362200"/>
              <a:ext cx="5715000" cy="3957638"/>
              <a:chOff x="2819400" y="2895600"/>
              <a:chExt cx="5334000" cy="3348038"/>
            </a:xfrm>
          </p:grpSpPr>
          <p:pic>
            <p:nvPicPr>
              <p:cNvPr id="38918" name="Picture 2" descr="Screen Shot 2014-10-23 at 12.14.25 PM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9400" y="2895600"/>
                <a:ext cx="5334000" cy="3348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Rectangle 2"/>
              <p:cNvSpPr/>
              <p:nvPr/>
            </p:nvSpPr>
            <p:spPr>
              <a:xfrm>
                <a:off x="6553200" y="3581400"/>
                <a:ext cx="990600" cy="5334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6172200" y="4343400"/>
              <a:ext cx="1763073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5% reduced </a:t>
              </a:r>
              <a:r>
                <a:rPr lang="en-US" dirty="0" err="1" smtClean="0"/>
                <a:t>Sn</a:t>
              </a:r>
              <a:endParaRPr lang="en-US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5410200" y="4495800"/>
              <a:ext cx="762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4343400" y="4572000"/>
              <a:ext cx="1752600" cy="304800"/>
            </a:xfrm>
            <a:prstGeom prst="straightConnector1">
              <a:avLst/>
            </a:prstGeom>
            <a:ln>
              <a:solidFill>
                <a:srgbClr val="0725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5334000" y="4724400"/>
              <a:ext cx="762000" cy="762000"/>
            </a:xfrm>
            <a:prstGeom prst="straightConnector1">
              <a:avLst/>
            </a:prstGeom>
            <a:ln>
              <a:solidFill>
                <a:srgbClr val="AC29B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5298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0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6D58BCB-7D81-C540-A683-044C8FF1B757}" type="slidenum">
              <a:rPr lang="en-US"/>
              <a:pPr eaLnBrk="1" hangingPunct="1"/>
              <a:t>3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Daniel Dietderich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0724" name="Rectangle 2"/>
          <p:cNvSpPr>
            <a:spLocks noGrp="1"/>
          </p:cNvSpPr>
          <p:nvPr>
            <p:ph type="title" idx="4294967295"/>
          </p:nvPr>
        </p:nvSpPr>
        <p:spPr>
          <a:xfrm>
            <a:off x="1295400" y="0"/>
            <a:ext cx="6781800" cy="914400"/>
          </a:xfrm>
        </p:spPr>
        <p:txBody>
          <a:bodyPr/>
          <a:lstStyle/>
          <a:p>
            <a:r>
              <a:rPr lang="en-US">
                <a:latin typeface="Calibri" charset="0"/>
              </a:rPr>
              <a:t>MQXF Cable Parameters</a:t>
            </a:r>
          </a:p>
        </p:txBody>
      </p:sp>
      <p:sp>
        <p:nvSpPr>
          <p:cNvPr id="18437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143000"/>
            <a:ext cx="8229600" cy="48006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400" dirty="0" smtClean="0">
                <a:latin typeface="Calibri" charset="0"/>
              </a:rPr>
              <a:t>Mid-thickness 	= 1.525 mm 	+/- 0.010 mm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>
                <a:latin typeface="Calibri" charset="0"/>
              </a:rPr>
              <a:t>Width 		= 18.15 mm 	+/- 0.050 mm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>
                <a:latin typeface="Calibri" charset="0"/>
              </a:rPr>
              <a:t>K.S. angle 		= 0.55 deg. 	+/- 0.10 deg. 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>
                <a:latin typeface="Calibri" charset="0"/>
              </a:rPr>
              <a:t>Pitch Length	= 109 mm 	+/- 3 mm 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smtClean="0">
                <a:latin typeface="Calibri" charset="0"/>
              </a:rPr>
              <a:t>S.S. core		= 12.0 mm wide</a:t>
            </a:r>
            <a:endParaRPr lang="en-US" sz="2400" dirty="0">
              <a:latin typeface="Calibri" charset="0"/>
            </a:endParaRPr>
          </a:p>
          <a:p>
            <a:pPr lvl="1">
              <a:lnSpc>
                <a:spcPct val="80000"/>
              </a:lnSpc>
              <a:defRPr/>
            </a:pPr>
            <a:r>
              <a:rPr lang="en-US" sz="2000" dirty="0" smtClean="0">
                <a:latin typeface="Calibri" charset="0"/>
              </a:rPr>
              <a:t>0.025 mm thick</a:t>
            </a:r>
          </a:p>
          <a:p>
            <a:pPr lvl="1">
              <a:lnSpc>
                <a:spcPct val="80000"/>
              </a:lnSpc>
              <a:defRPr/>
            </a:pPr>
            <a:r>
              <a:rPr lang="en-US" sz="2000" dirty="0" smtClean="0">
                <a:latin typeface="Calibri" charset="0"/>
              </a:rPr>
              <a:t>bias towards thick edge</a:t>
            </a:r>
          </a:p>
          <a:p>
            <a:pPr>
              <a:lnSpc>
                <a:spcPct val="80000"/>
              </a:lnSpc>
              <a:defRPr/>
            </a:pPr>
            <a:r>
              <a:rPr lang="en-US" sz="2000" dirty="0" smtClean="0">
                <a:latin typeface="Calibri" charset="0"/>
              </a:rPr>
              <a:t>Anneal wire at 170C for 15 hrs.</a:t>
            </a:r>
          </a:p>
          <a:p>
            <a:pPr lvl="1">
              <a:lnSpc>
                <a:spcPct val="80000"/>
              </a:lnSpc>
              <a:defRPr/>
            </a:pPr>
            <a:endParaRPr lang="en-US" sz="2000" dirty="0" smtClean="0">
              <a:latin typeface="Calibri" charset="0"/>
            </a:endParaRPr>
          </a:p>
          <a:p>
            <a:pPr lvl="1">
              <a:lnSpc>
                <a:spcPct val="80000"/>
              </a:lnSpc>
              <a:defRPr/>
            </a:pPr>
            <a:endParaRPr lang="en-US" sz="2000" dirty="0" smtClean="0">
              <a:latin typeface="Calibri" charset="0"/>
            </a:endParaRPr>
          </a:p>
          <a:p>
            <a:r>
              <a:rPr lang="en-US" sz="2400" dirty="0" smtClean="0"/>
              <a:t>Before reviewing some of the R&amp;D that lead to the above specification I will evaluate a cable made with RRP132</a:t>
            </a:r>
            <a:r>
              <a:rPr lang="en-US" sz="2400" dirty="0"/>
              <a:t>/169 </a:t>
            </a:r>
          </a:p>
          <a:p>
            <a:pPr>
              <a:lnSpc>
                <a:spcPct val="80000"/>
              </a:lnSpc>
              <a:defRPr/>
            </a:pPr>
            <a:endParaRPr lang="en-US" sz="240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634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Machine Hardware at LBNL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Daniel Dietderich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224D89-0966-4362-87D5-A22BC0AE1A6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6" name="Picture 24" descr="Slide 4 Right Turks he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86000"/>
            <a:ext cx="3471476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3" descr="Slide 4 left Turks he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362200"/>
            <a:ext cx="4038600" cy="323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495800" y="1676400"/>
            <a:ext cx="1223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>
                <a:latin typeface="Times New Roman" charset="0"/>
              </a:rPr>
              <a:t>Side roll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943600" y="4953000"/>
            <a:ext cx="1890713" cy="822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>
                <a:latin typeface="Times New Roman" charset="0"/>
              </a:rPr>
              <a:t>Cable exiting </a:t>
            </a:r>
          </a:p>
          <a:p>
            <a:r>
              <a:rPr lang="en-US" sz="2400">
                <a:latin typeface="Times New Roman" charset="0"/>
              </a:rPr>
              <a:t>from rolls</a:t>
            </a: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V="1">
            <a:off x="3276600" y="3124200"/>
            <a:ext cx="22860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5791200" y="22098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>
            <a:off x="2057400" y="2209800"/>
            <a:ext cx="1524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152400" y="3733800"/>
            <a:ext cx="1216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 dirty="0">
                <a:latin typeface="Times New Roman" charset="0"/>
              </a:rPr>
              <a:t>Mandrel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838200" y="1447800"/>
            <a:ext cx="3124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400">
                <a:latin typeface="Times New Roman" charset="0"/>
              </a:rPr>
              <a:t>Strands wrapping around mandrel</a:t>
            </a: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V="1">
            <a:off x="2971800" y="51054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685800" y="5791200"/>
            <a:ext cx="2746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charset="0"/>
              </a:rPr>
              <a:t>Top and bottom rolls</a:t>
            </a:r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 flipH="1">
            <a:off x="4648200" y="2133600"/>
            <a:ext cx="762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47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Fabricating Cable at LBNL</a:t>
            </a:r>
            <a:endParaRPr lang="en-US" dirty="0"/>
          </a:p>
        </p:txBody>
      </p:sp>
      <p:pic>
        <p:nvPicPr>
          <p:cNvPr id="10" name="IMG_0308 c.mov">
            <a:hlinkClick r:id="" action="ppaction://media"/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95400" y="1600200"/>
            <a:ext cx="7010400" cy="3948759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224D89-0966-4362-87D5-A22BC0AE1A6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495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63976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charset="0"/>
              </a:rPr>
              <a:t>MQXF Production Cable </a:t>
            </a:r>
            <a:r>
              <a:rPr lang="en-US" dirty="0">
                <a:latin typeface="Calibri" charset="0"/>
              </a:rPr>
              <a:t>Parameters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EF3AFD-BF8C-A34E-BFB0-2343CB7E97C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Daniel Dietderich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grpSp>
        <p:nvGrpSpPr>
          <p:cNvPr id="35842" name="Group 35841"/>
          <p:cNvGrpSpPr/>
          <p:nvPr/>
        </p:nvGrpSpPr>
        <p:grpSpPr>
          <a:xfrm>
            <a:off x="0" y="762000"/>
            <a:ext cx="9144000" cy="5548335"/>
            <a:chOff x="0" y="762000"/>
            <a:chExt cx="9144000" cy="554833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762000"/>
              <a:ext cx="9144000" cy="5548335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5562600" y="4076700"/>
              <a:ext cx="3200400" cy="1590020"/>
              <a:chOff x="5410200" y="4114800"/>
              <a:chExt cx="3200400" cy="1590020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7010400" y="4114800"/>
                <a:ext cx="0" cy="15240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>
                <a:off x="7010400" y="5410200"/>
                <a:ext cx="3810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H="1">
                <a:off x="6629400" y="5410200"/>
                <a:ext cx="3810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7467600" y="4953000"/>
                <a:ext cx="1143000" cy="646331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12 mm wide core biased to thick edge</a:t>
                </a:r>
                <a:endParaRPr lang="en-US" sz="12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410200" y="5181600"/>
                <a:ext cx="1219200" cy="52322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10 mm wide core centered</a:t>
                </a:r>
                <a:endParaRPr lang="en-US" sz="1400" dirty="0"/>
              </a:p>
            </p:txBody>
          </p:sp>
        </p:grpSp>
        <p:cxnSp>
          <p:nvCxnSpPr>
            <p:cNvPr id="14" name="Straight Arrow Connector 13"/>
            <p:cNvCxnSpPr/>
            <p:nvPr/>
          </p:nvCxnSpPr>
          <p:spPr>
            <a:xfrm>
              <a:off x="5410200" y="3962400"/>
              <a:ext cx="0" cy="1676400"/>
            </a:xfrm>
            <a:prstGeom prst="straightConnector1">
              <a:avLst/>
            </a:prstGeom>
            <a:ln>
              <a:prstDash val="dash"/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8153400" y="4572000"/>
              <a:ext cx="609600" cy="307777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Spec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5562600" y="1143000"/>
              <a:ext cx="0" cy="1676400"/>
            </a:xfrm>
            <a:prstGeom prst="straightConnector1">
              <a:avLst/>
            </a:prstGeom>
            <a:ln>
              <a:prstDash val="dash"/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638800" y="2209800"/>
              <a:ext cx="851916" cy="276999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Tolerance 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1066800" y="3962400"/>
              <a:ext cx="0" cy="1143000"/>
            </a:xfrm>
            <a:prstGeom prst="straightConnector1">
              <a:avLst/>
            </a:prstGeom>
            <a:ln>
              <a:prstDash val="dash"/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562600" y="4191000"/>
              <a:ext cx="851916" cy="276999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Tolerance 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19200" y="4038600"/>
              <a:ext cx="851916" cy="276999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Tolerance 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5486400" y="1981200"/>
              <a:ext cx="3505200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924800" y="1600200"/>
              <a:ext cx="593883" cy="307777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Spec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914400" y="4572000"/>
              <a:ext cx="3505200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733800" y="4191000"/>
              <a:ext cx="593883" cy="307777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Spec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5410200" y="4800600"/>
              <a:ext cx="3505200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9538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4-11-01 at 12.48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048232"/>
            <a:ext cx="6781800" cy="579960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 Cable 1056Z with 132/169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2819400"/>
            <a:ext cx="2514600" cy="2057400"/>
          </a:xfrm>
        </p:spPr>
        <p:txBody>
          <a:bodyPr>
            <a:noAutofit/>
          </a:bodyPr>
          <a:lstStyle/>
          <a:p>
            <a:r>
              <a:rPr lang="en-US" sz="2000" dirty="0"/>
              <a:t>F</a:t>
            </a:r>
            <a:r>
              <a:rPr lang="en-US" sz="2000" dirty="0" smtClean="0"/>
              <a:t>acet are uniform and not too large  </a:t>
            </a:r>
          </a:p>
          <a:p>
            <a:endParaRPr lang="en-US" sz="2000" dirty="0" smtClean="0"/>
          </a:p>
          <a:p>
            <a:r>
              <a:rPr lang="en-US" sz="2000" dirty="0" smtClean="0"/>
              <a:t>All surfaces show uniform wire spacing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224D89-0966-4362-87D5-A22BC0AE1A6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9" name="Picture 8" descr="1056Z-C Major ed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00200"/>
            <a:ext cx="3016208" cy="1066801"/>
          </a:xfrm>
          <a:prstGeom prst="rect">
            <a:avLst/>
          </a:prstGeom>
        </p:spPr>
      </p:pic>
      <p:pic>
        <p:nvPicPr>
          <p:cNvPr id="11" name="Picture 10" descr="1056Z-C Minor Edg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953000"/>
            <a:ext cx="3098800" cy="110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96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685800"/>
          </a:xfrm>
        </p:spPr>
        <p:txBody>
          <a:bodyPr/>
          <a:lstStyle/>
          <a:p>
            <a:r>
              <a:rPr lang="en-US" sz="2400" dirty="0"/>
              <a:t>MQXF </a:t>
            </a:r>
            <a:r>
              <a:rPr lang="en-US" sz="2400" dirty="0" smtClean="0"/>
              <a:t>Cable </a:t>
            </a:r>
            <a:r>
              <a:rPr lang="en-US" sz="2400" dirty="0"/>
              <a:t>with </a:t>
            </a:r>
            <a:r>
              <a:rPr lang="en-US" sz="2400" dirty="0" smtClean="0"/>
              <a:t>RRP 132</a:t>
            </a:r>
            <a:r>
              <a:rPr lang="en-US" sz="2400" dirty="0"/>
              <a:t>/</a:t>
            </a:r>
            <a:r>
              <a:rPr lang="en-US" sz="2400" dirty="0" smtClean="0"/>
              <a:t>169 Wire and Draft Parameters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Daniel Dietderich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70B72-D748-4774-A3F8-2960FA4AAC9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304800" y="838200"/>
            <a:ext cx="7985185" cy="5613400"/>
            <a:chOff x="304800" y="838200"/>
            <a:chExt cx="7985185" cy="56134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800" y="838200"/>
              <a:ext cx="3886200" cy="2754409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19600" y="838200"/>
              <a:ext cx="3870385" cy="27432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43200" y="3581400"/>
              <a:ext cx="4049569" cy="2870200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1066800" y="1066800"/>
              <a:ext cx="0" cy="2209800"/>
            </a:xfrm>
            <a:prstGeom prst="straightConnector1">
              <a:avLst/>
            </a:prstGeom>
            <a:ln>
              <a:prstDash val="dash"/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143000" y="1295400"/>
              <a:ext cx="851916" cy="276999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Tolerance 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066800" y="2133600"/>
              <a:ext cx="2819400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200400" y="1752600"/>
              <a:ext cx="593883" cy="307777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Spec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5181600" y="1066800"/>
              <a:ext cx="0" cy="2133600"/>
            </a:xfrm>
            <a:prstGeom prst="straightConnector1">
              <a:avLst/>
            </a:prstGeom>
            <a:ln>
              <a:prstDash val="dash"/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257800" y="1295400"/>
              <a:ext cx="851916" cy="276999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Tolerance 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5181600" y="2133600"/>
              <a:ext cx="2819400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315200" y="1752600"/>
              <a:ext cx="593883" cy="307777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Spec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3505200" y="3886200"/>
              <a:ext cx="0" cy="2209800"/>
            </a:xfrm>
            <a:prstGeom prst="straightConnector1">
              <a:avLst/>
            </a:prstGeom>
            <a:ln>
              <a:prstDash val="dash"/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657600" y="5257800"/>
              <a:ext cx="851916" cy="276999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Tolerance 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3505200" y="4953000"/>
              <a:ext cx="2819400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791200" y="5029200"/>
              <a:ext cx="593883" cy="307777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Spec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9511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1056Z – Rectangular Configuration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1"/>
          </p:nvPr>
        </p:nvSpPr>
        <p:spPr>
          <a:xfrm>
            <a:off x="6553200" y="6245225"/>
            <a:ext cx="2133600" cy="476250"/>
          </a:xfrm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505200" y="6248400"/>
            <a:ext cx="2133600" cy="476250"/>
          </a:xfrm>
        </p:spPr>
        <p:txBody>
          <a:bodyPr/>
          <a:lstStyle/>
          <a:p>
            <a:pPr algn="l">
              <a:defRPr/>
            </a:pPr>
            <a:r>
              <a:rPr lang="en-US" dirty="0" smtClean="0"/>
              <a:t>Daniel Dietderich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791200" y="6248400"/>
            <a:ext cx="1371600" cy="476250"/>
          </a:xfr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algn="ctr">
              <a:defRPr/>
            </a:pPr>
            <a:fld id="{B0169858-53B6-B341-8C93-4CCABB18B127}" type="slidenum">
              <a:rPr lang="en-US" smtClean="0"/>
              <a:pPr algn="ctr">
                <a:defRPr/>
              </a:pPr>
              <a:t>9</a:t>
            </a:fld>
            <a:endParaRPr lang="en-US" dirty="0"/>
          </a:p>
        </p:txBody>
      </p:sp>
      <p:sp>
        <p:nvSpPr>
          <p:cNvPr id="57350" name="TextBox 7"/>
          <p:cNvSpPr txBox="1">
            <a:spLocks noChangeArrowheads="1"/>
          </p:cNvSpPr>
          <p:nvPr/>
        </p:nvSpPr>
        <p:spPr bwMode="auto">
          <a:xfrm>
            <a:off x="6629400" y="2590800"/>
            <a:ext cx="2057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Orientation when polishing started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295400"/>
            <a:ext cx="4724400" cy="401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027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erracin_design-paramet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1756</TotalTime>
  <Words>906</Words>
  <Application>Microsoft Macintosh PowerPoint</Application>
  <PresentationFormat>On-screen Show (4:3)</PresentationFormat>
  <Paragraphs>216</Paragraphs>
  <Slides>23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Ferracin_design-parameters</vt:lpstr>
      <vt:lpstr>MQXF Cable for Q1/Q3</vt:lpstr>
      <vt:lpstr>Outline</vt:lpstr>
      <vt:lpstr>MQXF Cable Parameters</vt:lpstr>
      <vt:lpstr>Cable Machine Hardware at LBNL</vt:lpstr>
      <vt:lpstr>Fabricating Cable at LBNL</vt:lpstr>
      <vt:lpstr>MQXF Production Cable Parameters</vt:lpstr>
      <vt:lpstr>MQXF Cable 1056Z with 132/169</vt:lpstr>
      <vt:lpstr>MQXF Cable with RRP 132/169 Wire and Draft Parameters</vt:lpstr>
      <vt:lpstr>1056Z – Rectangular Configuration</vt:lpstr>
      <vt:lpstr>1056Z – Triplett Configuration at</vt:lpstr>
      <vt:lpstr>Strand Quality Score</vt:lpstr>
      <vt:lpstr>Quality Score Method for Cable  1048Z (Un-annealed) </vt:lpstr>
      <vt:lpstr>Trade-off Between Cable  Mechanical Stability vs. Strand Quality </vt:lpstr>
      <vt:lpstr>Cable Parameters from R&amp;D Effort with  Reduced Sn</vt:lpstr>
      <vt:lpstr>Ic(11T, 4.2K) Decrease due to Cabling</vt:lpstr>
      <vt:lpstr>RRR of Extracted Strands for Annealed and Un-Annealed Wire</vt:lpstr>
      <vt:lpstr>RRR of Edges of MQXF Strands  Extracted from Cable</vt:lpstr>
      <vt:lpstr>Control of RRR with Heat Treatment</vt:lpstr>
      <vt:lpstr>Cable Residual Twist</vt:lpstr>
      <vt:lpstr>Reasons to Anneal Wire</vt:lpstr>
      <vt:lpstr>Summary</vt:lpstr>
      <vt:lpstr>The End</vt:lpstr>
      <vt:lpstr>Risk of annealing wire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 Design and Conductor Requirements</dc:title>
  <dc:creator>aghosh</dc:creator>
  <cp:lastModifiedBy>Daniel Dietderich</cp:lastModifiedBy>
  <cp:revision>89</cp:revision>
  <cp:lastPrinted>2014-10-06T07:12:52Z</cp:lastPrinted>
  <dcterms:created xsi:type="dcterms:W3CDTF">2014-10-27T13:18:36Z</dcterms:created>
  <dcterms:modified xsi:type="dcterms:W3CDTF">2014-11-04T20:25:21Z</dcterms:modified>
</cp:coreProperties>
</file>