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78" r:id="rId3"/>
    <p:sldId id="273" r:id="rId4"/>
    <p:sldId id="257" r:id="rId5"/>
    <p:sldId id="266" r:id="rId6"/>
    <p:sldId id="265" r:id="rId7"/>
    <p:sldId id="263" r:id="rId8"/>
    <p:sldId id="272" r:id="rId9"/>
    <p:sldId id="276" r:id="rId10"/>
    <p:sldId id="275" r:id="rId11"/>
    <p:sldId id="277" r:id="rId12"/>
    <p:sldId id="274" r:id="rId1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659" autoAdjust="0"/>
  </p:normalViewPr>
  <p:slideViewPr>
    <p:cSldViewPr>
      <p:cViewPr>
        <p:scale>
          <a:sx n="80" d="100"/>
          <a:sy n="80" d="100"/>
        </p:scale>
        <p:origin x="-660" y="-84"/>
      </p:cViewPr>
      <p:guideLst>
        <p:guide orient="horz" pos="2160"/>
        <p:guide pos="2880"/>
      </p:guideLst>
    </p:cSldViewPr>
  </p:slideViewPr>
  <p:notesTextViewPr>
    <p:cViewPr>
      <p:scale>
        <a:sx n="1" d="1"/>
        <a:sy n="1" d="1"/>
      </p:scale>
      <p:origin x="0" y="0"/>
    </p:cViewPr>
  </p:notesTextViewPr>
  <p:notesViewPr>
    <p:cSldViewPr>
      <p:cViewPr varScale="1">
        <p:scale>
          <a:sx n="77" d="100"/>
          <a:sy n="77" d="100"/>
        </p:scale>
        <p:origin x="-18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12A9DA-E05C-4E59-B865-E3DD9468F2D2}" type="datetimeFigureOut">
              <a:rPr lang="fr-FR" smtClean="0"/>
              <a:t>04/11/2014</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031937-4E71-408D-89B6-DD69BE9198CD}" type="slidenum">
              <a:rPr lang="fr-FR" smtClean="0"/>
              <a:t>‹#›</a:t>
            </a:fld>
            <a:endParaRPr lang="fr-FR"/>
          </a:p>
        </p:txBody>
      </p:sp>
    </p:spTree>
    <p:extLst>
      <p:ext uri="{BB962C8B-B14F-4D97-AF65-F5344CB8AC3E}">
        <p14:creationId xmlns:p14="http://schemas.microsoft.com/office/powerpoint/2010/main" val="36852776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21031937-4E71-408D-89B6-DD69BE9198CD}" type="slidenum">
              <a:rPr lang="fr-FR" smtClean="0"/>
              <a:t>1</a:t>
            </a:fld>
            <a:endParaRPr lang="fr-FR"/>
          </a:p>
        </p:txBody>
      </p:sp>
    </p:spTree>
    <p:extLst>
      <p:ext uri="{BB962C8B-B14F-4D97-AF65-F5344CB8AC3E}">
        <p14:creationId xmlns:p14="http://schemas.microsoft.com/office/powerpoint/2010/main" val="5351671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21031937-4E71-408D-89B6-DD69BE9198CD}" type="slidenum">
              <a:rPr lang="fr-FR" smtClean="0"/>
              <a:t>10</a:t>
            </a:fld>
            <a:endParaRPr lang="fr-FR"/>
          </a:p>
        </p:txBody>
      </p:sp>
    </p:spTree>
    <p:extLst>
      <p:ext uri="{BB962C8B-B14F-4D97-AF65-F5344CB8AC3E}">
        <p14:creationId xmlns:p14="http://schemas.microsoft.com/office/powerpoint/2010/main" val="29891974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Adequate preventive maintenance to be implemented for the cabling machine AC250.</a:t>
            </a:r>
            <a:endParaRPr lang="fr-FR" dirty="0"/>
          </a:p>
        </p:txBody>
      </p:sp>
      <p:sp>
        <p:nvSpPr>
          <p:cNvPr id="4" name="Slide Number Placeholder 3"/>
          <p:cNvSpPr>
            <a:spLocks noGrp="1"/>
          </p:cNvSpPr>
          <p:nvPr>
            <p:ph type="sldNum" sz="quarter" idx="10"/>
          </p:nvPr>
        </p:nvSpPr>
        <p:spPr/>
        <p:txBody>
          <a:bodyPr/>
          <a:lstStyle/>
          <a:p>
            <a:fld id="{21031937-4E71-408D-89B6-DD69BE9198CD}" type="slidenum">
              <a:rPr lang="fr-FR" smtClean="0"/>
              <a:t>11</a:t>
            </a:fld>
            <a:endParaRPr lang="fr-FR"/>
          </a:p>
        </p:txBody>
      </p:sp>
    </p:spTree>
    <p:extLst>
      <p:ext uri="{BB962C8B-B14F-4D97-AF65-F5344CB8AC3E}">
        <p14:creationId xmlns:p14="http://schemas.microsoft.com/office/powerpoint/2010/main" val="2989197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21031937-4E71-408D-89B6-DD69BE9198CD}" type="slidenum">
              <a:rPr lang="fr-FR" smtClean="0"/>
              <a:t>2</a:t>
            </a:fld>
            <a:endParaRPr lang="fr-FR"/>
          </a:p>
        </p:txBody>
      </p:sp>
    </p:spTree>
    <p:extLst>
      <p:ext uri="{BB962C8B-B14F-4D97-AF65-F5344CB8AC3E}">
        <p14:creationId xmlns:p14="http://schemas.microsoft.com/office/powerpoint/2010/main" val="535167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21031937-4E71-408D-89B6-DD69BE9198CD}" type="slidenum">
              <a:rPr lang="fr-FR" smtClean="0"/>
              <a:t>3</a:t>
            </a:fld>
            <a:endParaRPr lang="fr-FR"/>
          </a:p>
        </p:txBody>
      </p:sp>
    </p:spTree>
    <p:extLst>
      <p:ext uri="{BB962C8B-B14F-4D97-AF65-F5344CB8AC3E}">
        <p14:creationId xmlns:p14="http://schemas.microsoft.com/office/powerpoint/2010/main" val="3158293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21031937-4E71-408D-89B6-DD69BE9198CD}" type="slidenum">
              <a:rPr lang="fr-FR" smtClean="0"/>
              <a:t>4</a:t>
            </a:fld>
            <a:endParaRPr lang="fr-FR"/>
          </a:p>
        </p:txBody>
      </p:sp>
    </p:spTree>
    <p:extLst>
      <p:ext uri="{BB962C8B-B14F-4D97-AF65-F5344CB8AC3E}">
        <p14:creationId xmlns:p14="http://schemas.microsoft.com/office/powerpoint/2010/main" val="3483820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21031937-4E71-408D-89B6-DD69BE9198CD}" type="slidenum">
              <a:rPr lang="fr-FR" smtClean="0"/>
              <a:t>5</a:t>
            </a:fld>
            <a:endParaRPr lang="fr-FR"/>
          </a:p>
        </p:txBody>
      </p:sp>
    </p:spTree>
    <p:extLst>
      <p:ext uri="{BB962C8B-B14F-4D97-AF65-F5344CB8AC3E}">
        <p14:creationId xmlns:p14="http://schemas.microsoft.com/office/powerpoint/2010/main" val="11674999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21031937-4E71-408D-89B6-DD69BE9198CD}" type="slidenum">
              <a:rPr lang="fr-FR" smtClean="0"/>
              <a:t>6</a:t>
            </a:fld>
            <a:endParaRPr lang="fr-FR"/>
          </a:p>
        </p:txBody>
      </p:sp>
    </p:spTree>
    <p:extLst>
      <p:ext uri="{BB962C8B-B14F-4D97-AF65-F5344CB8AC3E}">
        <p14:creationId xmlns:p14="http://schemas.microsoft.com/office/powerpoint/2010/main" val="1448776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21031937-4E71-408D-89B6-DD69BE9198CD}" type="slidenum">
              <a:rPr lang="fr-FR" smtClean="0"/>
              <a:t>7</a:t>
            </a:fld>
            <a:endParaRPr lang="fr-FR"/>
          </a:p>
        </p:txBody>
      </p:sp>
    </p:spTree>
    <p:extLst>
      <p:ext uri="{BB962C8B-B14F-4D97-AF65-F5344CB8AC3E}">
        <p14:creationId xmlns:p14="http://schemas.microsoft.com/office/powerpoint/2010/main" val="1293820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altLang="fr-FR" sz="1200" dirty="0" smtClean="0"/>
          </a:p>
        </p:txBody>
      </p:sp>
      <p:sp>
        <p:nvSpPr>
          <p:cNvPr id="4" name="Slide Number Placeholder 3"/>
          <p:cNvSpPr>
            <a:spLocks noGrp="1"/>
          </p:cNvSpPr>
          <p:nvPr>
            <p:ph type="sldNum" sz="quarter" idx="10"/>
          </p:nvPr>
        </p:nvSpPr>
        <p:spPr/>
        <p:txBody>
          <a:bodyPr/>
          <a:lstStyle/>
          <a:p>
            <a:fld id="{21031937-4E71-408D-89B6-DD69BE9198CD}" type="slidenum">
              <a:rPr lang="fr-FR" smtClean="0"/>
              <a:t>8</a:t>
            </a:fld>
            <a:endParaRPr lang="fr-FR"/>
          </a:p>
        </p:txBody>
      </p:sp>
    </p:spTree>
    <p:extLst>
      <p:ext uri="{BB962C8B-B14F-4D97-AF65-F5344CB8AC3E}">
        <p14:creationId xmlns:p14="http://schemas.microsoft.com/office/powerpoint/2010/main" val="9726124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21031937-4E71-408D-89B6-DD69BE9198CD}" type="slidenum">
              <a:rPr lang="fr-FR" smtClean="0"/>
              <a:t>9</a:t>
            </a:fld>
            <a:endParaRPr lang="fr-FR"/>
          </a:p>
        </p:txBody>
      </p:sp>
    </p:spTree>
    <p:extLst>
      <p:ext uri="{BB962C8B-B14F-4D97-AF65-F5344CB8AC3E}">
        <p14:creationId xmlns:p14="http://schemas.microsoft.com/office/powerpoint/2010/main" val="173530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r>
              <a:rPr lang="fr-FR" smtClean="0"/>
              <a:t>05/11/2014</a:t>
            </a:r>
            <a:endParaRPr lang="fr-FR"/>
          </a:p>
        </p:txBody>
      </p:sp>
      <p:sp>
        <p:nvSpPr>
          <p:cNvPr id="5" name="Footer Placeholder 4"/>
          <p:cNvSpPr>
            <a:spLocks noGrp="1"/>
          </p:cNvSpPr>
          <p:nvPr>
            <p:ph type="ftr" sz="quarter" idx="11"/>
          </p:nvPr>
        </p:nvSpPr>
        <p:spPr/>
        <p:txBody>
          <a:bodyPr/>
          <a:lstStyle/>
          <a:p>
            <a:r>
              <a:rPr lang="fr-FR" smtClean="0"/>
              <a:t>Luc Oberli</a:t>
            </a:r>
            <a:endParaRPr lang="fr-FR"/>
          </a:p>
        </p:txBody>
      </p:sp>
      <p:sp>
        <p:nvSpPr>
          <p:cNvPr id="6" name="Slide Number Placeholder 5"/>
          <p:cNvSpPr>
            <a:spLocks noGrp="1"/>
          </p:cNvSpPr>
          <p:nvPr>
            <p:ph type="sldNum" sz="quarter" idx="12"/>
          </p:nvPr>
        </p:nvSpPr>
        <p:spPr/>
        <p:txBody>
          <a:bodyPr/>
          <a:lstStyle/>
          <a:p>
            <a:fld id="{E1C4F4CE-3BA1-48DA-B3E7-17C890B0573E}" type="slidenum">
              <a:rPr lang="fr-FR" smtClean="0"/>
              <a:t>‹#›</a:t>
            </a:fld>
            <a:endParaRPr lang="fr-FR"/>
          </a:p>
        </p:txBody>
      </p:sp>
    </p:spTree>
    <p:extLst>
      <p:ext uri="{BB962C8B-B14F-4D97-AF65-F5344CB8AC3E}">
        <p14:creationId xmlns:p14="http://schemas.microsoft.com/office/powerpoint/2010/main" val="13662357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r>
              <a:rPr lang="fr-FR" smtClean="0"/>
              <a:t>05/11/2014</a:t>
            </a:r>
            <a:endParaRPr lang="fr-FR"/>
          </a:p>
        </p:txBody>
      </p:sp>
      <p:sp>
        <p:nvSpPr>
          <p:cNvPr id="5" name="Footer Placeholder 4"/>
          <p:cNvSpPr>
            <a:spLocks noGrp="1"/>
          </p:cNvSpPr>
          <p:nvPr>
            <p:ph type="ftr" sz="quarter" idx="11"/>
          </p:nvPr>
        </p:nvSpPr>
        <p:spPr/>
        <p:txBody>
          <a:bodyPr/>
          <a:lstStyle/>
          <a:p>
            <a:r>
              <a:rPr lang="fr-FR" smtClean="0"/>
              <a:t>Luc Oberli</a:t>
            </a:r>
            <a:endParaRPr lang="fr-FR"/>
          </a:p>
        </p:txBody>
      </p:sp>
      <p:sp>
        <p:nvSpPr>
          <p:cNvPr id="6" name="Slide Number Placeholder 5"/>
          <p:cNvSpPr>
            <a:spLocks noGrp="1"/>
          </p:cNvSpPr>
          <p:nvPr>
            <p:ph type="sldNum" sz="quarter" idx="12"/>
          </p:nvPr>
        </p:nvSpPr>
        <p:spPr/>
        <p:txBody>
          <a:bodyPr/>
          <a:lstStyle/>
          <a:p>
            <a:fld id="{E1C4F4CE-3BA1-48DA-B3E7-17C890B0573E}" type="slidenum">
              <a:rPr lang="fr-FR" smtClean="0"/>
              <a:t>‹#›</a:t>
            </a:fld>
            <a:endParaRPr lang="fr-FR"/>
          </a:p>
        </p:txBody>
      </p:sp>
    </p:spTree>
    <p:extLst>
      <p:ext uri="{BB962C8B-B14F-4D97-AF65-F5344CB8AC3E}">
        <p14:creationId xmlns:p14="http://schemas.microsoft.com/office/powerpoint/2010/main" val="977649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r>
              <a:rPr lang="fr-FR" smtClean="0"/>
              <a:t>05/11/2014</a:t>
            </a:r>
            <a:endParaRPr lang="fr-FR"/>
          </a:p>
        </p:txBody>
      </p:sp>
      <p:sp>
        <p:nvSpPr>
          <p:cNvPr id="5" name="Footer Placeholder 4"/>
          <p:cNvSpPr>
            <a:spLocks noGrp="1"/>
          </p:cNvSpPr>
          <p:nvPr>
            <p:ph type="ftr" sz="quarter" idx="11"/>
          </p:nvPr>
        </p:nvSpPr>
        <p:spPr/>
        <p:txBody>
          <a:bodyPr/>
          <a:lstStyle/>
          <a:p>
            <a:r>
              <a:rPr lang="fr-FR" smtClean="0"/>
              <a:t>Luc Oberli</a:t>
            </a:r>
            <a:endParaRPr lang="fr-FR"/>
          </a:p>
        </p:txBody>
      </p:sp>
      <p:sp>
        <p:nvSpPr>
          <p:cNvPr id="6" name="Slide Number Placeholder 5"/>
          <p:cNvSpPr>
            <a:spLocks noGrp="1"/>
          </p:cNvSpPr>
          <p:nvPr>
            <p:ph type="sldNum" sz="quarter" idx="12"/>
          </p:nvPr>
        </p:nvSpPr>
        <p:spPr/>
        <p:txBody>
          <a:bodyPr/>
          <a:lstStyle/>
          <a:p>
            <a:fld id="{E1C4F4CE-3BA1-48DA-B3E7-17C890B0573E}" type="slidenum">
              <a:rPr lang="fr-FR" smtClean="0"/>
              <a:t>‹#›</a:t>
            </a:fld>
            <a:endParaRPr lang="fr-FR"/>
          </a:p>
        </p:txBody>
      </p:sp>
    </p:spTree>
    <p:extLst>
      <p:ext uri="{BB962C8B-B14F-4D97-AF65-F5344CB8AC3E}">
        <p14:creationId xmlns:p14="http://schemas.microsoft.com/office/powerpoint/2010/main" val="3928496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r>
              <a:rPr lang="fr-FR" smtClean="0"/>
              <a:t>05/11/2014</a:t>
            </a:r>
            <a:endParaRPr lang="fr-FR"/>
          </a:p>
        </p:txBody>
      </p:sp>
      <p:sp>
        <p:nvSpPr>
          <p:cNvPr id="5" name="Footer Placeholder 4"/>
          <p:cNvSpPr>
            <a:spLocks noGrp="1"/>
          </p:cNvSpPr>
          <p:nvPr>
            <p:ph type="ftr" sz="quarter" idx="11"/>
          </p:nvPr>
        </p:nvSpPr>
        <p:spPr/>
        <p:txBody>
          <a:bodyPr/>
          <a:lstStyle/>
          <a:p>
            <a:r>
              <a:rPr lang="fr-FR" smtClean="0"/>
              <a:t>Luc Oberli</a:t>
            </a:r>
            <a:endParaRPr lang="fr-FR"/>
          </a:p>
        </p:txBody>
      </p:sp>
      <p:sp>
        <p:nvSpPr>
          <p:cNvPr id="6" name="Slide Number Placeholder 5"/>
          <p:cNvSpPr>
            <a:spLocks noGrp="1"/>
          </p:cNvSpPr>
          <p:nvPr>
            <p:ph type="sldNum" sz="quarter" idx="12"/>
          </p:nvPr>
        </p:nvSpPr>
        <p:spPr/>
        <p:txBody>
          <a:bodyPr/>
          <a:lstStyle/>
          <a:p>
            <a:fld id="{E1C4F4CE-3BA1-48DA-B3E7-17C890B0573E}" type="slidenum">
              <a:rPr lang="fr-FR" smtClean="0"/>
              <a:t>‹#›</a:t>
            </a:fld>
            <a:endParaRPr lang="fr-FR"/>
          </a:p>
        </p:txBody>
      </p:sp>
    </p:spTree>
    <p:extLst>
      <p:ext uri="{BB962C8B-B14F-4D97-AF65-F5344CB8AC3E}">
        <p14:creationId xmlns:p14="http://schemas.microsoft.com/office/powerpoint/2010/main" val="4252221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fr-FR" smtClean="0"/>
              <a:t>05/11/2014</a:t>
            </a:r>
            <a:endParaRPr lang="fr-FR"/>
          </a:p>
        </p:txBody>
      </p:sp>
      <p:sp>
        <p:nvSpPr>
          <p:cNvPr id="5" name="Footer Placeholder 4"/>
          <p:cNvSpPr>
            <a:spLocks noGrp="1"/>
          </p:cNvSpPr>
          <p:nvPr>
            <p:ph type="ftr" sz="quarter" idx="11"/>
          </p:nvPr>
        </p:nvSpPr>
        <p:spPr/>
        <p:txBody>
          <a:bodyPr/>
          <a:lstStyle/>
          <a:p>
            <a:r>
              <a:rPr lang="fr-FR" smtClean="0"/>
              <a:t>Luc Oberli</a:t>
            </a:r>
            <a:endParaRPr lang="fr-FR"/>
          </a:p>
        </p:txBody>
      </p:sp>
      <p:sp>
        <p:nvSpPr>
          <p:cNvPr id="6" name="Slide Number Placeholder 5"/>
          <p:cNvSpPr>
            <a:spLocks noGrp="1"/>
          </p:cNvSpPr>
          <p:nvPr>
            <p:ph type="sldNum" sz="quarter" idx="12"/>
          </p:nvPr>
        </p:nvSpPr>
        <p:spPr/>
        <p:txBody>
          <a:bodyPr/>
          <a:lstStyle/>
          <a:p>
            <a:fld id="{E1C4F4CE-3BA1-48DA-B3E7-17C890B0573E}" type="slidenum">
              <a:rPr lang="fr-FR" smtClean="0"/>
              <a:t>‹#›</a:t>
            </a:fld>
            <a:endParaRPr lang="fr-FR"/>
          </a:p>
        </p:txBody>
      </p:sp>
    </p:spTree>
    <p:extLst>
      <p:ext uri="{BB962C8B-B14F-4D97-AF65-F5344CB8AC3E}">
        <p14:creationId xmlns:p14="http://schemas.microsoft.com/office/powerpoint/2010/main" val="3105128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r>
              <a:rPr lang="fr-FR" smtClean="0"/>
              <a:t>05/11/2014</a:t>
            </a:r>
            <a:endParaRPr lang="fr-FR"/>
          </a:p>
        </p:txBody>
      </p:sp>
      <p:sp>
        <p:nvSpPr>
          <p:cNvPr id="6" name="Footer Placeholder 5"/>
          <p:cNvSpPr>
            <a:spLocks noGrp="1"/>
          </p:cNvSpPr>
          <p:nvPr>
            <p:ph type="ftr" sz="quarter" idx="11"/>
          </p:nvPr>
        </p:nvSpPr>
        <p:spPr/>
        <p:txBody>
          <a:bodyPr/>
          <a:lstStyle/>
          <a:p>
            <a:r>
              <a:rPr lang="fr-FR" smtClean="0"/>
              <a:t>Luc Oberli</a:t>
            </a:r>
            <a:endParaRPr lang="fr-FR"/>
          </a:p>
        </p:txBody>
      </p:sp>
      <p:sp>
        <p:nvSpPr>
          <p:cNvPr id="7" name="Slide Number Placeholder 6"/>
          <p:cNvSpPr>
            <a:spLocks noGrp="1"/>
          </p:cNvSpPr>
          <p:nvPr>
            <p:ph type="sldNum" sz="quarter" idx="12"/>
          </p:nvPr>
        </p:nvSpPr>
        <p:spPr/>
        <p:txBody>
          <a:bodyPr/>
          <a:lstStyle/>
          <a:p>
            <a:fld id="{E1C4F4CE-3BA1-48DA-B3E7-17C890B0573E}" type="slidenum">
              <a:rPr lang="fr-FR" smtClean="0"/>
              <a:t>‹#›</a:t>
            </a:fld>
            <a:endParaRPr lang="fr-FR"/>
          </a:p>
        </p:txBody>
      </p:sp>
    </p:spTree>
    <p:extLst>
      <p:ext uri="{BB962C8B-B14F-4D97-AF65-F5344CB8AC3E}">
        <p14:creationId xmlns:p14="http://schemas.microsoft.com/office/powerpoint/2010/main" val="4045518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r>
              <a:rPr lang="fr-FR" smtClean="0"/>
              <a:t>05/11/2014</a:t>
            </a:r>
            <a:endParaRPr lang="fr-FR"/>
          </a:p>
        </p:txBody>
      </p:sp>
      <p:sp>
        <p:nvSpPr>
          <p:cNvPr id="8" name="Footer Placeholder 7"/>
          <p:cNvSpPr>
            <a:spLocks noGrp="1"/>
          </p:cNvSpPr>
          <p:nvPr>
            <p:ph type="ftr" sz="quarter" idx="11"/>
          </p:nvPr>
        </p:nvSpPr>
        <p:spPr/>
        <p:txBody>
          <a:bodyPr/>
          <a:lstStyle/>
          <a:p>
            <a:r>
              <a:rPr lang="fr-FR" smtClean="0"/>
              <a:t>Luc Oberli</a:t>
            </a:r>
            <a:endParaRPr lang="fr-FR"/>
          </a:p>
        </p:txBody>
      </p:sp>
      <p:sp>
        <p:nvSpPr>
          <p:cNvPr id="9" name="Slide Number Placeholder 8"/>
          <p:cNvSpPr>
            <a:spLocks noGrp="1"/>
          </p:cNvSpPr>
          <p:nvPr>
            <p:ph type="sldNum" sz="quarter" idx="12"/>
          </p:nvPr>
        </p:nvSpPr>
        <p:spPr/>
        <p:txBody>
          <a:bodyPr/>
          <a:lstStyle/>
          <a:p>
            <a:fld id="{E1C4F4CE-3BA1-48DA-B3E7-17C890B0573E}" type="slidenum">
              <a:rPr lang="fr-FR" smtClean="0"/>
              <a:t>‹#›</a:t>
            </a:fld>
            <a:endParaRPr lang="fr-FR"/>
          </a:p>
        </p:txBody>
      </p:sp>
    </p:spTree>
    <p:extLst>
      <p:ext uri="{BB962C8B-B14F-4D97-AF65-F5344CB8AC3E}">
        <p14:creationId xmlns:p14="http://schemas.microsoft.com/office/powerpoint/2010/main" val="378472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r>
              <a:rPr lang="fr-FR" smtClean="0"/>
              <a:t>05/11/2014</a:t>
            </a:r>
            <a:endParaRPr lang="fr-FR"/>
          </a:p>
        </p:txBody>
      </p:sp>
      <p:sp>
        <p:nvSpPr>
          <p:cNvPr id="4" name="Footer Placeholder 3"/>
          <p:cNvSpPr>
            <a:spLocks noGrp="1"/>
          </p:cNvSpPr>
          <p:nvPr>
            <p:ph type="ftr" sz="quarter" idx="11"/>
          </p:nvPr>
        </p:nvSpPr>
        <p:spPr/>
        <p:txBody>
          <a:bodyPr/>
          <a:lstStyle/>
          <a:p>
            <a:r>
              <a:rPr lang="fr-FR" smtClean="0"/>
              <a:t>Luc Oberli</a:t>
            </a:r>
            <a:endParaRPr lang="fr-FR"/>
          </a:p>
        </p:txBody>
      </p:sp>
      <p:sp>
        <p:nvSpPr>
          <p:cNvPr id="5" name="Slide Number Placeholder 4"/>
          <p:cNvSpPr>
            <a:spLocks noGrp="1"/>
          </p:cNvSpPr>
          <p:nvPr>
            <p:ph type="sldNum" sz="quarter" idx="12"/>
          </p:nvPr>
        </p:nvSpPr>
        <p:spPr/>
        <p:txBody>
          <a:bodyPr/>
          <a:lstStyle/>
          <a:p>
            <a:fld id="{E1C4F4CE-3BA1-48DA-B3E7-17C890B0573E}" type="slidenum">
              <a:rPr lang="fr-FR" smtClean="0"/>
              <a:t>‹#›</a:t>
            </a:fld>
            <a:endParaRPr lang="fr-FR"/>
          </a:p>
        </p:txBody>
      </p:sp>
    </p:spTree>
    <p:extLst>
      <p:ext uri="{BB962C8B-B14F-4D97-AF65-F5344CB8AC3E}">
        <p14:creationId xmlns:p14="http://schemas.microsoft.com/office/powerpoint/2010/main" val="905003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FR" smtClean="0"/>
              <a:t>05/11/2014</a:t>
            </a:r>
            <a:endParaRPr lang="fr-FR"/>
          </a:p>
        </p:txBody>
      </p:sp>
      <p:sp>
        <p:nvSpPr>
          <p:cNvPr id="3" name="Footer Placeholder 2"/>
          <p:cNvSpPr>
            <a:spLocks noGrp="1"/>
          </p:cNvSpPr>
          <p:nvPr>
            <p:ph type="ftr" sz="quarter" idx="11"/>
          </p:nvPr>
        </p:nvSpPr>
        <p:spPr/>
        <p:txBody>
          <a:bodyPr/>
          <a:lstStyle/>
          <a:p>
            <a:r>
              <a:rPr lang="fr-FR" smtClean="0"/>
              <a:t>Luc Oberli</a:t>
            </a:r>
            <a:endParaRPr lang="fr-FR"/>
          </a:p>
        </p:txBody>
      </p:sp>
      <p:sp>
        <p:nvSpPr>
          <p:cNvPr id="4" name="Slide Number Placeholder 3"/>
          <p:cNvSpPr>
            <a:spLocks noGrp="1"/>
          </p:cNvSpPr>
          <p:nvPr>
            <p:ph type="sldNum" sz="quarter" idx="12"/>
          </p:nvPr>
        </p:nvSpPr>
        <p:spPr/>
        <p:txBody>
          <a:bodyPr/>
          <a:lstStyle/>
          <a:p>
            <a:fld id="{E1C4F4CE-3BA1-48DA-B3E7-17C890B0573E}" type="slidenum">
              <a:rPr lang="fr-FR" smtClean="0"/>
              <a:t>‹#›</a:t>
            </a:fld>
            <a:endParaRPr lang="fr-FR"/>
          </a:p>
        </p:txBody>
      </p:sp>
    </p:spTree>
    <p:extLst>
      <p:ext uri="{BB962C8B-B14F-4D97-AF65-F5344CB8AC3E}">
        <p14:creationId xmlns:p14="http://schemas.microsoft.com/office/powerpoint/2010/main" val="224044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fr-FR" smtClean="0"/>
              <a:t>05/11/2014</a:t>
            </a:r>
            <a:endParaRPr lang="fr-FR"/>
          </a:p>
        </p:txBody>
      </p:sp>
      <p:sp>
        <p:nvSpPr>
          <p:cNvPr id="6" name="Footer Placeholder 5"/>
          <p:cNvSpPr>
            <a:spLocks noGrp="1"/>
          </p:cNvSpPr>
          <p:nvPr>
            <p:ph type="ftr" sz="quarter" idx="11"/>
          </p:nvPr>
        </p:nvSpPr>
        <p:spPr/>
        <p:txBody>
          <a:bodyPr/>
          <a:lstStyle/>
          <a:p>
            <a:r>
              <a:rPr lang="fr-FR" smtClean="0"/>
              <a:t>Luc Oberli</a:t>
            </a:r>
            <a:endParaRPr lang="fr-FR"/>
          </a:p>
        </p:txBody>
      </p:sp>
      <p:sp>
        <p:nvSpPr>
          <p:cNvPr id="7" name="Slide Number Placeholder 6"/>
          <p:cNvSpPr>
            <a:spLocks noGrp="1"/>
          </p:cNvSpPr>
          <p:nvPr>
            <p:ph type="sldNum" sz="quarter" idx="12"/>
          </p:nvPr>
        </p:nvSpPr>
        <p:spPr/>
        <p:txBody>
          <a:bodyPr/>
          <a:lstStyle/>
          <a:p>
            <a:fld id="{E1C4F4CE-3BA1-48DA-B3E7-17C890B0573E}" type="slidenum">
              <a:rPr lang="fr-FR" smtClean="0"/>
              <a:t>‹#›</a:t>
            </a:fld>
            <a:endParaRPr lang="fr-FR"/>
          </a:p>
        </p:txBody>
      </p:sp>
    </p:spTree>
    <p:extLst>
      <p:ext uri="{BB962C8B-B14F-4D97-AF65-F5344CB8AC3E}">
        <p14:creationId xmlns:p14="http://schemas.microsoft.com/office/powerpoint/2010/main" val="99751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fr-FR" smtClean="0"/>
              <a:t>05/11/2014</a:t>
            </a:r>
            <a:endParaRPr lang="fr-FR"/>
          </a:p>
        </p:txBody>
      </p:sp>
      <p:sp>
        <p:nvSpPr>
          <p:cNvPr id="6" name="Footer Placeholder 5"/>
          <p:cNvSpPr>
            <a:spLocks noGrp="1"/>
          </p:cNvSpPr>
          <p:nvPr>
            <p:ph type="ftr" sz="quarter" idx="11"/>
          </p:nvPr>
        </p:nvSpPr>
        <p:spPr/>
        <p:txBody>
          <a:bodyPr/>
          <a:lstStyle/>
          <a:p>
            <a:r>
              <a:rPr lang="fr-FR" smtClean="0"/>
              <a:t>Luc Oberli</a:t>
            </a:r>
            <a:endParaRPr lang="fr-FR"/>
          </a:p>
        </p:txBody>
      </p:sp>
      <p:sp>
        <p:nvSpPr>
          <p:cNvPr id="7" name="Slide Number Placeholder 6"/>
          <p:cNvSpPr>
            <a:spLocks noGrp="1"/>
          </p:cNvSpPr>
          <p:nvPr>
            <p:ph type="sldNum" sz="quarter" idx="12"/>
          </p:nvPr>
        </p:nvSpPr>
        <p:spPr/>
        <p:txBody>
          <a:bodyPr/>
          <a:lstStyle/>
          <a:p>
            <a:fld id="{E1C4F4CE-3BA1-48DA-B3E7-17C890B0573E}" type="slidenum">
              <a:rPr lang="fr-FR" smtClean="0"/>
              <a:t>‹#›</a:t>
            </a:fld>
            <a:endParaRPr lang="fr-FR"/>
          </a:p>
        </p:txBody>
      </p:sp>
    </p:spTree>
    <p:extLst>
      <p:ext uri="{BB962C8B-B14F-4D97-AF65-F5344CB8AC3E}">
        <p14:creationId xmlns:p14="http://schemas.microsoft.com/office/powerpoint/2010/main" val="675435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smtClean="0"/>
              <a:t>05/11/2014</a:t>
            </a:r>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Luc Oberli</a:t>
            </a:r>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C4F4CE-3BA1-48DA-B3E7-17C890B0573E}" type="slidenum">
              <a:rPr lang="fr-FR" smtClean="0"/>
              <a:t>‹#›</a:t>
            </a:fld>
            <a:endParaRPr lang="fr-FR"/>
          </a:p>
        </p:txBody>
      </p:sp>
    </p:spTree>
    <p:extLst>
      <p:ext uri="{BB962C8B-B14F-4D97-AF65-F5344CB8AC3E}">
        <p14:creationId xmlns:p14="http://schemas.microsoft.com/office/powerpoint/2010/main" val="1705538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5.wmf"/></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88640"/>
            <a:ext cx="950913"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56375" y="1017480"/>
            <a:ext cx="999877" cy="481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259632" y="332656"/>
            <a:ext cx="6192688" cy="553998"/>
          </a:xfrm>
          <a:prstGeom prst="rect">
            <a:avLst/>
          </a:prstGeom>
          <a:noFill/>
        </p:spPr>
        <p:txBody>
          <a:bodyPr wrap="square" rtlCol="0">
            <a:spAutoFit/>
          </a:bodyPr>
          <a:lstStyle/>
          <a:p>
            <a:pPr algn="ctr"/>
            <a:r>
              <a:rPr lang="en-GB" sz="3000" b="1" dirty="0" smtClean="0"/>
              <a:t>Lessons learnt from CERN experience</a:t>
            </a:r>
            <a:endParaRPr lang="fr-FR" sz="3000" b="1" dirty="0"/>
          </a:p>
        </p:txBody>
      </p:sp>
      <p:sp>
        <p:nvSpPr>
          <p:cNvPr id="7" name="TextBox 6"/>
          <p:cNvSpPr txBox="1"/>
          <p:nvPr/>
        </p:nvSpPr>
        <p:spPr>
          <a:xfrm>
            <a:off x="2267744" y="3013209"/>
            <a:ext cx="4464496" cy="2215991"/>
          </a:xfrm>
          <a:prstGeom prst="rect">
            <a:avLst/>
          </a:prstGeom>
          <a:noFill/>
        </p:spPr>
        <p:txBody>
          <a:bodyPr wrap="square" rtlCol="0">
            <a:spAutoFit/>
          </a:bodyPr>
          <a:lstStyle/>
          <a:p>
            <a:pPr algn="ctr"/>
            <a:r>
              <a:rPr lang="en-GB" sz="2400" dirty="0" smtClean="0"/>
              <a:t>Luc Oberli</a:t>
            </a:r>
          </a:p>
          <a:p>
            <a:pPr algn="ctr"/>
            <a:endParaRPr lang="en-GB" b="1" dirty="0"/>
          </a:p>
          <a:p>
            <a:pPr algn="ctr"/>
            <a:endParaRPr lang="en-GB" b="1" dirty="0" smtClean="0"/>
          </a:p>
          <a:p>
            <a:pPr algn="ctr"/>
            <a:endParaRPr lang="en-GB" b="1" dirty="0"/>
          </a:p>
          <a:p>
            <a:pPr algn="ctr"/>
            <a:r>
              <a:rPr lang="en-GB" sz="2000" dirty="0" smtClean="0"/>
              <a:t>MQXF Cable Review</a:t>
            </a:r>
          </a:p>
          <a:p>
            <a:pPr algn="ctr"/>
            <a:endParaRPr lang="en-GB" sz="2000" dirty="0"/>
          </a:p>
          <a:p>
            <a:pPr algn="ctr"/>
            <a:r>
              <a:rPr lang="en-GB" sz="2000" dirty="0" smtClean="0"/>
              <a:t>Nov. 5, 2014</a:t>
            </a:r>
            <a:endParaRPr lang="fr-FR" sz="2000" dirty="0"/>
          </a:p>
        </p:txBody>
      </p:sp>
      <p:sp>
        <p:nvSpPr>
          <p:cNvPr id="5" name="Date Placeholder 4"/>
          <p:cNvSpPr>
            <a:spLocks noGrp="1"/>
          </p:cNvSpPr>
          <p:nvPr>
            <p:ph type="dt" sz="half" idx="10"/>
          </p:nvPr>
        </p:nvSpPr>
        <p:spPr/>
        <p:txBody>
          <a:bodyPr/>
          <a:lstStyle/>
          <a:p>
            <a:r>
              <a:rPr lang="fr-FR" smtClean="0"/>
              <a:t>05/11/2014</a:t>
            </a:r>
            <a:endParaRPr lang="fr-FR"/>
          </a:p>
        </p:txBody>
      </p:sp>
      <p:sp>
        <p:nvSpPr>
          <p:cNvPr id="6" name="Slide Number Placeholder 5"/>
          <p:cNvSpPr>
            <a:spLocks noGrp="1"/>
          </p:cNvSpPr>
          <p:nvPr>
            <p:ph type="sldNum" sz="quarter" idx="12"/>
          </p:nvPr>
        </p:nvSpPr>
        <p:spPr/>
        <p:txBody>
          <a:bodyPr/>
          <a:lstStyle/>
          <a:p>
            <a:fld id="{E1C4F4CE-3BA1-48DA-B3E7-17C890B0573E}" type="slidenum">
              <a:rPr lang="fr-FR" smtClean="0"/>
              <a:t>1</a:t>
            </a:fld>
            <a:endParaRPr lang="fr-FR"/>
          </a:p>
        </p:txBody>
      </p:sp>
      <p:sp>
        <p:nvSpPr>
          <p:cNvPr id="8" name="Footer Placeholder 7"/>
          <p:cNvSpPr>
            <a:spLocks noGrp="1"/>
          </p:cNvSpPr>
          <p:nvPr>
            <p:ph type="ftr" sz="quarter" idx="11"/>
          </p:nvPr>
        </p:nvSpPr>
        <p:spPr/>
        <p:txBody>
          <a:bodyPr/>
          <a:lstStyle/>
          <a:p>
            <a:r>
              <a:rPr lang="fr-FR" smtClean="0"/>
              <a:t>Luc Oberli</a:t>
            </a:r>
            <a:endParaRPr lang="fr-F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28384" y="175372"/>
            <a:ext cx="927869" cy="646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91702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79712" y="260648"/>
            <a:ext cx="5184576" cy="523220"/>
          </a:xfrm>
          <a:prstGeom prst="rect">
            <a:avLst/>
          </a:prstGeom>
          <a:noFill/>
        </p:spPr>
        <p:txBody>
          <a:bodyPr wrap="square" rtlCol="0">
            <a:spAutoFit/>
          </a:bodyPr>
          <a:lstStyle/>
          <a:p>
            <a:pPr algn="ctr"/>
            <a:r>
              <a:rPr lang="en-GB" sz="2800" b="1" dirty="0" smtClean="0"/>
              <a:t>MQXF cable fabrication</a:t>
            </a:r>
            <a:endParaRPr lang="fr-FR" sz="2800" b="1" dirty="0"/>
          </a:p>
        </p:txBody>
      </p:sp>
      <p:sp>
        <p:nvSpPr>
          <p:cNvPr id="3" name="TextBox 2"/>
          <p:cNvSpPr txBox="1"/>
          <p:nvPr/>
        </p:nvSpPr>
        <p:spPr>
          <a:xfrm>
            <a:off x="323528" y="1026021"/>
            <a:ext cx="8712968" cy="1446550"/>
          </a:xfrm>
          <a:prstGeom prst="rect">
            <a:avLst/>
          </a:prstGeom>
          <a:noFill/>
        </p:spPr>
        <p:txBody>
          <a:bodyPr wrap="square" rtlCol="0">
            <a:spAutoFit/>
          </a:bodyPr>
          <a:lstStyle/>
          <a:p>
            <a:r>
              <a:rPr lang="en-GB" sz="2200" b="1" dirty="0" smtClean="0"/>
              <a:t>Cable strand map approval</a:t>
            </a:r>
          </a:p>
          <a:p>
            <a:endParaRPr lang="en-GB" sz="1200" dirty="0"/>
          </a:p>
          <a:p>
            <a:r>
              <a:rPr lang="en-GB" dirty="0" smtClean="0"/>
              <a:t>The approval of the cable strand map must be implemented for the QXF cable fabrication.</a:t>
            </a:r>
          </a:p>
          <a:p>
            <a:r>
              <a:rPr lang="en-GB" dirty="0" smtClean="0"/>
              <a:t>All the cable strand maps must be approved around 2 weeks before to start the preparation of a cabling run.</a:t>
            </a:r>
            <a:endParaRPr lang="fr-FR" dirty="0"/>
          </a:p>
        </p:txBody>
      </p:sp>
      <p:sp>
        <p:nvSpPr>
          <p:cNvPr id="4" name="TextBox 3"/>
          <p:cNvSpPr txBox="1"/>
          <p:nvPr/>
        </p:nvSpPr>
        <p:spPr>
          <a:xfrm>
            <a:off x="323528" y="2698059"/>
            <a:ext cx="8280920" cy="3031599"/>
          </a:xfrm>
          <a:prstGeom prst="rect">
            <a:avLst/>
          </a:prstGeom>
          <a:noFill/>
        </p:spPr>
        <p:txBody>
          <a:bodyPr wrap="square" rtlCol="0">
            <a:spAutoFit/>
          </a:bodyPr>
          <a:lstStyle/>
          <a:p>
            <a:r>
              <a:rPr lang="en-GB" sz="2200" b="1" dirty="0" smtClean="0"/>
              <a:t>Number of cabling run for Q2</a:t>
            </a:r>
          </a:p>
          <a:p>
            <a:endParaRPr lang="en-GB" sz="1200" dirty="0"/>
          </a:p>
          <a:p>
            <a:r>
              <a:rPr lang="en-GB" b="1" dirty="0" smtClean="0"/>
              <a:t>45</a:t>
            </a:r>
            <a:r>
              <a:rPr lang="en-GB" dirty="0" smtClean="0"/>
              <a:t> cable unit lengths of </a:t>
            </a:r>
            <a:r>
              <a:rPr lang="en-GB" b="1" dirty="0" smtClean="0"/>
              <a:t>710</a:t>
            </a:r>
            <a:r>
              <a:rPr lang="en-GB" dirty="0" smtClean="0"/>
              <a:t> meters have to be fabricated for Q2</a:t>
            </a:r>
          </a:p>
          <a:p>
            <a:r>
              <a:rPr lang="en-GB" dirty="0"/>
              <a:t> </a:t>
            </a:r>
          </a:p>
          <a:p>
            <a:r>
              <a:rPr lang="en-GB" dirty="0" smtClean="0"/>
              <a:t>Distribution of wire piece lengths : 50 % in piece length &lt;  1600 m</a:t>
            </a:r>
          </a:p>
          <a:p>
            <a:r>
              <a:rPr lang="en-GB" dirty="0" smtClean="0"/>
              <a:t>No possibility to make cold welds with Nb</a:t>
            </a:r>
            <a:r>
              <a:rPr lang="en-GB" baseline="-25000" dirty="0" smtClean="0"/>
              <a:t>3</a:t>
            </a:r>
            <a:r>
              <a:rPr lang="en-GB" dirty="0" smtClean="0"/>
              <a:t>Sn wire</a:t>
            </a:r>
          </a:p>
          <a:p>
            <a:pPr>
              <a:spcBef>
                <a:spcPts val="600"/>
              </a:spcBef>
            </a:pPr>
            <a:r>
              <a:rPr lang="en-GB" sz="2000" b="1" dirty="0" smtClean="0"/>
              <a:t>Implication :  </a:t>
            </a:r>
            <a:r>
              <a:rPr lang="en-GB" sz="2000" dirty="0" smtClean="0"/>
              <a:t>all the cabling runs will be done with a strand map for 1 or 2 	         cable unit lengths.</a:t>
            </a:r>
          </a:p>
          <a:p>
            <a:pPr>
              <a:spcBef>
                <a:spcPts val="600"/>
              </a:spcBef>
            </a:pPr>
            <a:endParaRPr lang="en-GB" sz="800" dirty="0" smtClean="0"/>
          </a:p>
          <a:p>
            <a:pPr algn="ctr">
              <a:spcBef>
                <a:spcPts val="600"/>
              </a:spcBef>
            </a:pPr>
            <a:r>
              <a:rPr lang="en-GB" sz="2200" b="1" dirty="0" smtClean="0"/>
              <a:t>30 &lt; Number of cabling runs  &lt; 45</a:t>
            </a:r>
            <a:endParaRPr lang="fr-FR" sz="2200" b="1" dirty="0"/>
          </a:p>
        </p:txBody>
      </p:sp>
      <p:sp>
        <p:nvSpPr>
          <p:cNvPr id="5" name="TextBox 4"/>
          <p:cNvSpPr txBox="1"/>
          <p:nvPr/>
        </p:nvSpPr>
        <p:spPr>
          <a:xfrm>
            <a:off x="2483768" y="5949280"/>
            <a:ext cx="3957045" cy="430887"/>
          </a:xfrm>
          <a:prstGeom prst="rect">
            <a:avLst/>
          </a:prstGeom>
          <a:noFill/>
        </p:spPr>
        <p:txBody>
          <a:bodyPr wrap="none" rtlCol="0">
            <a:spAutoFit/>
          </a:bodyPr>
          <a:lstStyle/>
          <a:p>
            <a:r>
              <a:rPr lang="en-GB" sz="2200" dirty="0" smtClean="0"/>
              <a:t>Typically  6 months of fabrication</a:t>
            </a:r>
            <a:endParaRPr lang="fr-FR" sz="2200" dirty="0"/>
          </a:p>
        </p:txBody>
      </p:sp>
      <p:sp>
        <p:nvSpPr>
          <p:cNvPr id="6" name="Date Placeholder 5"/>
          <p:cNvSpPr>
            <a:spLocks noGrp="1"/>
          </p:cNvSpPr>
          <p:nvPr>
            <p:ph type="dt" sz="half" idx="10"/>
          </p:nvPr>
        </p:nvSpPr>
        <p:spPr/>
        <p:txBody>
          <a:bodyPr/>
          <a:lstStyle/>
          <a:p>
            <a:r>
              <a:rPr lang="fr-FR" smtClean="0"/>
              <a:t>05/11/2014</a:t>
            </a:r>
            <a:endParaRPr lang="fr-FR"/>
          </a:p>
        </p:txBody>
      </p:sp>
      <p:sp>
        <p:nvSpPr>
          <p:cNvPr id="7" name="Slide Number Placeholder 6"/>
          <p:cNvSpPr>
            <a:spLocks noGrp="1"/>
          </p:cNvSpPr>
          <p:nvPr>
            <p:ph type="sldNum" sz="quarter" idx="12"/>
          </p:nvPr>
        </p:nvSpPr>
        <p:spPr/>
        <p:txBody>
          <a:bodyPr/>
          <a:lstStyle/>
          <a:p>
            <a:fld id="{E1C4F4CE-3BA1-48DA-B3E7-17C890B0573E}" type="slidenum">
              <a:rPr lang="fr-FR" smtClean="0"/>
              <a:t>10</a:t>
            </a:fld>
            <a:endParaRPr lang="fr-FR"/>
          </a:p>
        </p:txBody>
      </p:sp>
      <p:sp>
        <p:nvSpPr>
          <p:cNvPr id="8" name="Footer Placeholder 7"/>
          <p:cNvSpPr>
            <a:spLocks noGrp="1"/>
          </p:cNvSpPr>
          <p:nvPr>
            <p:ph type="ftr" sz="quarter" idx="11"/>
          </p:nvPr>
        </p:nvSpPr>
        <p:spPr/>
        <p:txBody>
          <a:bodyPr/>
          <a:lstStyle/>
          <a:p>
            <a:r>
              <a:rPr lang="fr-FR" smtClean="0"/>
              <a:t>Luc Oberli</a:t>
            </a:r>
            <a:endParaRPr lang="fr-FR"/>
          </a:p>
        </p:txBody>
      </p:sp>
    </p:spTree>
    <p:extLst>
      <p:ext uri="{BB962C8B-B14F-4D97-AF65-F5344CB8AC3E}">
        <p14:creationId xmlns:p14="http://schemas.microsoft.com/office/powerpoint/2010/main" val="9235522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44624"/>
            <a:ext cx="7128792" cy="954107"/>
          </a:xfrm>
          <a:prstGeom prst="rect">
            <a:avLst/>
          </a:prstGeom>
          <a:noFill/>
        </p:spPr>
        <p:txBody>
          <a:bodyPr wrap="square" rtlCol="0">
            <a:spAutoFit/>
          </a:bodyPr>
          <a:lstStyle/>
          <a:p>
            <a:pPr algn="ctr"/>
            <a:r>
              <a:rPr lang="en-GB" sz="2800" b="1" dirty="0" smtClean="0"/>
              <a:t>Some considerations on the planning of the MQXF cable fabrication</a:t>
            </a:r>
            <a:endParaRPr lang="fr-FR" sz="2800" b="1" dirty="0"/>
          </a:p>
        </p:txBody>
      </p:sp>
      <p:sp>
        <p:nvSpPr>
          <p:cNvPr id="6" name="TextBox 5"/>
          <p:cNvSpPr txBox="1"/>
          <p:nvPr/>
        </p:nvSpPr>
        <p:spPr>
          <a:xfrm>
            <a:off x="395536" y="1052736"/>
            <a:ext cx="8280920" cy="3016210"/>
          </a:xfrm>
          <a:prstGeom prst="rect">
            <a:avLst/>
          </a:prstGeom>
          <a:noFill/>
        </p:spPr>
        <p:txBody>
          <a:bodyPr wrap="square" rtlCol="0">
            <a:spAutoFit/>
          </a:bodyPr>
          <a:lstStyle/>
          <a:p>
            <a:r>
              <a:rPr lang="en-GB" sz="2000" b="1" dirty="0" smtClean="0"/>
              <a:t>To manage the cable production</a:t>
            </a:r>
          </a:p>
          <a:p>
            <a:endParaRPr lang="en-GB" sz="600" dirty="0"/>
          </a:p>
          <a:p>
            <a:r>
              <a:rPr lang="en-GB" dirty="0" smtClean="0"/>
              <a:t>Enough wire piece lengths from approved billets shall be available to prepare the cable strand maps.</a:t>
            </a:r>
          </a:p>
          <a:p>
            <a:r>
              <a:rPr lang="en-GB" dirty="0" smtClean="0"/>
              <a:t>Approval of a cable strand map to be done at least 2 weeks before a cabling run.</a:t>
            </a:r>
          </a:p>
          <a:p>
            <a:endParaRPr lang="en-GB" sz="800" dirty="0"/>
          </a:p>
          <a:p>
            <a:r>
              <a:rPr lang="en-GB" dirty="0" smtClean="0"/>
              <a:t>	For Q1, a cable unit length needs ~ 20 km of wire</a:t>
            </a:r>
          </a:p>
          <a:p>
            <a:r>
              <a:rPr lang="en-GB" dirty="0"/>
              <a:t>	</a:t>
            </a:r>
            <a:r>
              <a:rPr lang="en-GB" dirty="0" smtClean="0"/>
              <a:t>For Q2, a cable unit length needs ~ 32 km of wire </a:t>
            </a:r>
          </a:p>
          <a:p>
            <a:endParaRPr lang="en-GB" sz="800" dirty="0" smtClean="0"/>
          </a:p>
          <a:p>
            <a:pPr algn="just"/>
            <a:r>
              <a:rPr lang="en-GB" dirty="0" smtClean="0"/>
              <a:t>A stock of wire for 2 months of cable production should be foreseen to have enough wire to prepare the cable strand map in order to mix the wires coming from different billets in the best way and also in case of delay in wire delivery.</a:t>
            </a:r>
            <a:endParaRPr lang="fr-FR" dirty="0"/>
          </a:p>
        </p:txBody>
      </p:sp>
      <p:sp>
        <p:nvSpPr>
          <p:cNvPr id="7" name="TextBox 6"/>
          <p:cNvSpPr txBox="1"/>
          <p:nvPr/>
        </p:nvSpPr>
        <p:spPr>
          <a:xfrm>
            <a:off x="395536" y="4077072"/>
            <a:ext cx="8496943" cy="2708434"/>
          </a:xfrm>
          <a:prstGeom prst="rect">
            <a:avLst/>
          </a:prstGeom>
          <a:noFill/>
        </p:spPr>
        <p:txBody>
          <a:bodyPr wrap="square" rtlCol="0">
            <a:spAutoFit/>
          </a:bodyPr>
          <a:lstStyle/>
          <a:p>
            <a:r>
              <a:rPr lang="en-GB" sz="2000" b="1" dirty="0" smtClean="0"/>
              <a:t>Strategic stock of MQXF cables</a:t>
            </a:r>
          </a:p>
          <a:p>
            <a:pPr>
              <a:spcBef>
                <a:spcPts val="600"/>
              </a:spcBef>
            </a:pPr>
            <a:r>
              <a:rPr lang="en-GB" dirty="0" smtClean="0"/>
              <a:t>During LHC cable fabrication, the main shaft of the cabling machine AC370 in </a:t>
            </a:r>
            <a:r>
              <a:rPr lang="en-GB" dirty="0" err="1" smtClean="0"/>
              <a:t>Brugg</a:t>
            </a:r>
            <a:r>
              <a:rPr lang="en-GB" dirty="0" smtClean="0"/>
              <a:t> broke and the reparation took 5 months.</a:t>
            </a:r>
          </a:p>
          <a:p>
            <a:pPr>
              <a:spcBef>
                <a:spcPts val="400"/>
              </a:spcBef>
            </a:pPr>
            <a:r>
              <a:rPr lang="en-GB" dirty="0" smtClean="0"/>
              <a:t>Two possibilities to overcome such a problem:</a:t>
            </a:r>
          </a:p>
          <a:p>
            <a:pPr>
              <a:spcBef>
                <a:spcPts val="600"/>
              </a:spcBef>
            </a:pPr>
            <a:r>
              <a:rPr lang="en-GB" dirty="0"/>
              <a:t>	</a:t>
            </a:r>
            <a:r>
              <a:rPr lang="en-GB" dirty="0" smtClean="0"/>
              <a:t>1. Consider a strategic stock of MQXF cable</a:t>
            </a:r>
          </a:p>
          <a:p>
            <a:r>
              <a:rPr lang="en-GB" dirty="0"/>
              <a:t>	</a:t>
            </a:r>
            <a:r>
              <a:rPr lang="en-GB" dirty="0" smtClean="0"/>
              <a:t>2. Transfer a part of the cable fabrication to another facility</a:t>
            </a:r>
          </a:p>
          <a:p>
            <a:endParaRPr lang="en-GB" sz="800" dirty="0"/>
          </a:p>
          <a:p>
            <a:r>
              <a:rPr lang="en-GB" dirty="0" smtClean="0"/>
              <a:t>For LHC, the strategic stock of cables corresponded to 5 months with the delivery rate requested for the coil manufacturing.</a:t>
            </a:r>
            <a:endParaRPr lang="fr-FR" dirty="0"/>
          </a:p>
        </p:txBody>
      </p:sp>
      <p:sp>
        <p:nvSpPr>
          <p:cNvPr id="4" name="Slide Number Placeholder 3"/>
          <p:cNvSpPr>
            <a:spLocks noGrp="1"/>
          </p:cNvSpPr>
          <p:nvPr>
            <p:ph type="sldNum" sz="quarter" idx="12"/>
          </p:nvPr>
        </p:nvSpPr>
        <p:spPr/>
        <p:txBody>
          <a:bodyPr/>
          <a:lstStyle/>
          <a:p>
            <a:fld id="{E1C4F4CE-3BA1-48DA-B3E7-17C890B0573E}" type="slidenum">
              <a:rPr lang="fr-FR" smtClean="0"/>
              <a:t>11</a:t>
            </a:fld>
            <a:endParaRPr lang="fr-FR"/>
          </a:p>
        </p:txBody>
      </p:sp>
      <p:sp>
        <p:nvSpPr>
          <p:cNvPr id="5" name="Footer Placeholder 4"/>
          <p:cNvSpPr>
            <a:spLocks noGrp="1"/>
          </p:cNvSpPr>
          <p:nvPr>
            <p:ph type="ftr" sz="quarter" idx="11"/>
          </p:nvPr>
        </p:nvSpPr>
        <p:spPr/>
        <p:txBody>
          <a:bodyPr/>
          <a:lstStyle/>
          <a:p>
            <a:r>
              <a:rPr lang="fr-FR" smtClean="0"/>
              <a:t>Luc Oberli</a:t>
            </a:r>
            <a:endParaRPr lang="fr-FR"/>
          </a:p>
        </p:txBody>
      </p:sp>
    </p:spTree>
    <p:extLst>
      <p:ext uri="{BB962C8B-B14F-4D97-AF65-F5344CB8AC3E}">
        <p14:creationId xmlns:p14="http://schemas.microsoft.com/office/powerpoint/2010/main" val="40376705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672" y="332656"/>
            <a:ext cx="5256584" cy="523220"/>
          </a:xfrm>
          <a:prstGeom prst="rect">
            <a:avLst/>
          </a:prstGeom>
          <a:noFill/>
        </p:spPr>
        <p:txBody>
          <a:bodyPr wrap="square" rtlCol="0">
            <a:spAutoFit/>
          </a:bodyPr>
          <a:lstStyle/>
          <a:p>
            <a:pPr algn="ctr"/>
            <a:r>
              <a:rPr lang="en-GB" sz="2800" b="1" dirty="0" smtClean="0"/>
              <a:t>Summary</a:t>
            </a:r>
            <a:endParaRPr lang="fr-FR" sz="2800" b="1" dirty="0"/>
          </a:p>
        </p:txBody>
      </p:sp>
      <p:sp>
        <p:nvSpPr>
          <p:cNvPr id="4" name="TextBox 3"/>
          <p:cNvSpPr txBox="1"/>
          <p:nvPr/>
        </p:nvSpPr>
        <p:spPr>
          <a:xfrm>
            <a:off x="395536" y="1772816"/>
            <a:ext cx="8136904" cy="3970318"/>
          </a:xfrm>
          <a:prstGeom prst="rect">
            <a:avLst/>
          </a:prstGeom>
          <a:noFill/>
        </p:spPr>
        <p:txBody>
          <a:bodyPr wrap="square" rtlCol="0">
            <a:spAutoFit/>
          </a:bodyPr>
          <a:lstStyle/>
          <a:p>
            <a:r>
              <a:rPr lang="en-GB" sz="2000" b="1" dirty="0" smtClean="0"/>
              <a:t>Many lessons can be drawn from the LHC cable production</a:t>
            </a:r>
            <a:r>
              <a:rPr lang="en-GB" dirty="0" smtClean="0"/>
              <a:t>.</a:t>
            </a:r>
          </a:p>
          <a:p>
            <a:endParaRPr lang="en-GB" dirty="0"/>
          </a:p>
          <a:p>
            <a:r>
              <a:rPr lang="en-GB" dirty="0" smtClean="0"/>
              <a:t>The QA system put in place to follow the production of the LHC cable was fully tried and proven to be relevant. A similar QA system must be implement for MQXF cable production. </a:t>
            </a:r>
          </a:p>
          <a:p>
            <a:endParaRPr lang="en-GB" dirty="0"/>
          </a:p>
          <a:p>
            <a:r>
              <a:rPr lang="en-GB" altLang="fr-FR" dirty="0"/>
              <a:t>The quality assurance system </a:t>
            </a:r>
            <a:r>
              <a:rPr lang="en-GB" altLang="fr-FR" dirty="0" smtClean="0"/>
              <a:t>has to be </a:t>
            </a:r>
            <a:r>
              <a:rPr lang="en-GB" altLang="fr-FR" dirty="0"/>
              <a:t>organised around a </a:t>
            </a:r>
            <a:r>
              <a:rPr lang="en-GB" altLang="fr-FR" b="1" dirty="0"/>
              <a:t>database</a:t>
            </a:r>
            <a:r>
              <a:rPr lang="en-GB" altLang="fr-FR" dirty="0"/>
              <a:t> which had to collect all the data on wire </a:t>
            </a:r>
            <a:r>
              <a:rPr lang="en-GB" altLang="fr-FR" dirty="0" smtClean="0"/>
              <a:t>production and all the measurements done on the verification samples.</a:t>
            </a:r>
          </a:p>
          <a:p>
            <a:endParaRPr lang="en-GB" dirty="0"/>
          </a:p>
          <a:p>
            <a:r>
              <a:rPr lang="en-GB" dirty="0" smtClean="0"/>
              <a:t>Billet approval and cable strand map approval must be implemented for </a:t>
            </a:r>
            <a:r>
              <a:rPr lang="en-GB" dirty="0" err="1" smtClean="0"/>
              <a:t>HiLumi</a:t>
            </a:r>
            <a:r>
              <a:rPr lang="en-GB" dirty="0" smtClean="0"/>
              <a:t> </a:t>
            </a:r>
          </a:p>
          <a:p>
            <a:endParaRPr lang="en-GB" dirty="0" smtClean="0"/>
          </a:p>
          <a:p>
            <a:r>
              <a:rPr lang="en-GB" dirty="0" smtClean="0"/>
              <a:t>Strategic stock of cable equivalent to few months of coil fabrication has to be put in place.</a:t>
            </a:r>
            <a:endParaRPr lang="fr-FR" dirty="0"/>
          </a:p>
        </p:txBody>
      </p:sp>
      <p:sp>
        <p:nvSpPr>
          <p:cNvPr id="2" name="Date Placeholder 1"/>
          <p:cNvSpPr>
            <a:spLocks noGrp="1"/>
          </p:cNvSpPr>
          <p:nvPr>
            <p:ph type="dt" sz="half" idx="10"/>
          </p:nvPr>
        </p:nvSpPr>
        <p:spPr/>
        <p:txBody>
          <a:bodyPr/>
          <a:lstStyle/>
          <a:p>
            <a:r>
              <a:rPr lang="fr-FR" smtClean="0"/>
              <a:t>05/11/2014</a:t>
            </a:r>
            <a:endParaRPr lang="fr-FR"/>
          </a:p>
        </p:txBody>
      </p:sp>
      <p:sp>
        <p:nvSpPr>
          <p:cNvPr id="5" name="Slide Number Placeholder 4"/>
          <p:cNvSpPr>
            <a:spLocks noGrp="1"/>
          </p:cNvSpPr>
          <p:nvPr>
            <p:ph type="sldNum" sz="quarter" idx="12"/>
          </p:nvPr>
        </p:nvSpPr>
        <p:spPr/>
        <p:txBody>
          <a:bodyPr/>
          <a:lstStyle/>
          <a:p>
            <a:fld id="{E1C4F4CE-3BA1-48DA-B3E7-17C890B0573E}" type="slidenum">
              <a:rPr lang="fr-FR" smtClean="0"/>
              <a:t>12</a:t>
            </a:fld>
            <a:endParaRPr lang="fr-FR"/>
          </a:p>
        </p:txBody>
      </p:sp>
      <p:sp>
        <p:nvSpPr>
          <p:cNvPr id="6" name="Footer Placeholder 5"/>
          <p:cNvSpPr>
            <a:spLocks noGrp="1"/>
          </p:cNvSpPr>
          <p:nvPr>
            <p:ph type="ftr" sz="quarter" idx="11"/>
          </p:nvPr>
        </p:nvSpPr>
        <p:spPr/>
        <p:txBody>
          <a:bodyPr/>
          <a:lstStyle/>
          <a:p>
            <a:r>
              <a:rPr lang="fr-FR" smtClean="0"/>
              <a:t>Luc Oberli</a:t>
            </a:r>
            <a:endParaRPr lang="fr-FR"/>
          </a:p>
        </p:txBody>
      </p:sp>
    </p:spTree>
    <p:extLst>
      <p:ext uri="{BB962C8B-B14F-4D97-AF65-F5344CB8AC3E}">
        <p14:creationId xmlns:p14="http://schemas.microsoft.com/office/powerpoint/2010/main" val="3958595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1412776"/>
            <a:ext cx="8280920" cy="4392488"/>
          </a:xfrm>
        </p:spPr>
        <p:txBody>
          <a:bodyPr>
            <a:normAutofit fontScale="92500" lnSpcReduction="20000"/>
          </a:bodyPr>
          <a:lstStyle/>
          <a:p>
            <a:pPr algn="l"/>
            <a:endParaRPr lang="en-GB" sz="3000" b="1" dirty="0" smtClean="0">
              <a:solidFill>
                <a:schemeClr val="tx1"/>
              </a:solidFill>
            </a:endParaRPr>
          </a:p>
          <a:p>
            <a:pPr algn="l"/>
            <a:endParaRPr lang="en-GB" sz="2400" dirty="0" smtClean="0">
              <a:solidFill>
                <a:schemeClr val="tx1"/>
              </a:solidFill>
            </a:endParaRPr>
          </a:p>
          <a:p>
            <a:pPr marL="342900" indent="-342900" algn="l">
              <a:buFont typeface="Courier New" panose="02070309020205020404" pitchFamily="49" charset="0"/>
              <a:buChar char="o"/>
            </a:pPr>
            <a:r>
              <a:rPr lang="en-GB" sz="2400" dirty="0">
                <a:solidFill>
                  <a:schemeClr val="tx1"/>
                </a:solidFill>
              </a:rPr>
              <a:t>Comparison between LHC cable production and Nb</a:t>
            </a:r>
            <a:r>
              <a:rPr lang="en-GB" sz="2400" baseline="-25000" dirty="0">
                <a:solidFill>
                  <a:schemeClr val="tx1"/>
                </a:solidFill>
              </a:rPr>
              <a:t>3</a:t>
            </a:r>
            <a:r>
              <a:rPr lang="en-GB" sz="2400" dirty="0">
                <a:solidFill>
                  <a:schemeClr val="tx1"/>
                </a:solidFill>
              </a:rPr>
              <a:t>Sn cable production for </a:t>
            </a:r>
            <a:r>
              <a:rPr lang="en-GB" sz="2400" dirty="0" err="1">
                <a:solidFill>
                  <a:schemeClr val="tx1"/>
                </a:solidFill>
              </a:rPr>
              <a:t>HiLumi</a:t>
            </a:r>
            <a:endParaRPr lang="fr-FR" sz="2400" dirty="0">
              <a:solidFill>
                <a:schemeClr val="tx1"/>
              </a:solidFill>
            </a:endParaRPr>
          </a:p>
          <a:p>
            <a:pPr marL="342900" indent="-342900" algn="l">
              <a:buFont typeface="Courier New" panose="02070309020205020404" pitchFamily="49" charset="0"/>
              <a:buChar char="o"/>
            </a:pPr>
            <a:endParaRPr lang="en-GB" sz="2400" dirty="0" smtClean="0">
              <a:solidFill>
                <a:schemeClr val="tx1"/>
              </a:solidFill>
            </a:endParaRPr>
          </a:p>
          <a:p>
            <a:pPr marL="342900" indent="-342900" algn="l">
              <a:buFont typeface="Courier New" panose="02070309020205020404" pitchFamily="49" charset="0"/>
              <a:buChar char="o"/>
            </a:pPr>
            <a:r>
              <a:rPr lang="en-GB" sz="2400" dirty="0">
                <a:solidFill>
                  <a:schemeClr val="tx1"/>
                </a:solidFill>
              </a:rPr>
              <a:t>E</a:t>
            </a:r>
            <a:r>
              <a:rPr lang="en-GB" sz="2400" dirty="0" smtClean="0">
                <a:solidFill>
                  <a:schemeClr val="tx1"/>
                </a:solidFill>
              </a:rPr>
              <a:t>xperience with </a:t>
            </a:r>
            <a:r>
              <a:rPr lang="en-GB" sz="2400" dirty="0">
                <a:solidFill>
                  <a:schemeClr val="tx1"/>
                </a:solidFill>
              </a:rPr>
              <a:t>Nb</a:t>
            </a:r>
            <a:r>
              <a:rPr lang="en-GB" sz="2400" baseline="-25000" dirty="0">
                <a:solidFill>
                  <a:schemeClr val="tx1"/>
                </a:solidFill>
              </a:rPr>
              <a:t>3</a:t>
            </a:r>
            <a:r>
              <a:rPr lang="en-GB" sz="2400" dirty="0">
                <a:solidFill>
                  <a:schemeClr val="tx1"/>
                </a:solidFill>
              </a:rPr>
              <a:t>Sn cable </a:t>
            </a:r>
            <a:r>
              <a:rPr lang="en-GB" sz="2400" dirty="0" smtClean="0">
                <a:solidFill>
                  <a:schemeClr val="tx1"/>
                </a:solidFill>
              </a:rPr>
              <a:t>fabrication done at CERN</a:t>
            </a:r>
            <a:endParaRPr lang="en-GB" sz="2400" dirty="0">
              <a:solidFill>
                <a:schemeClr val="tx1"/>
              </a:solidFill>
            </a:endParaRPr>
          </a:p>
          <a:p>
            <a:pPr marL="342900" indent="-342900" algn="l">
              <a:buFont typeface="Courier New" panose="02070309020205020404" pitchFamily="49" charset="0"/>
              <a:buChar char="o"/>
            </a:pPr>
            <a:endParaRPr lang="en-GB" sz="2400" dirty="0">
              <a:solidFill>
                <a:schemeClr val="tx1"/>
              </a:solidFill>
            </a:endParaRPr>
          </a:p>
          <a:p>
            <a:pPr marL="342900" indent="-342900" algn="l">
              <a:buFont typeface="Courier New" panose="02070309020205020404" pitchFamily="49" charset="0"/>
              <a:buChar char="o"/>
            </a:pPr>
            <a:r>
              <a:rPr lang="en-GB" sz="2400" dirty="0" smtClean="0">
                <a:solidFill>
                  <a:schemeClr val="tx1"/>
                </a:solidFill>
              </a:rPr>
              <a:t>CERN experience and lessons from LHC cable production</a:t>
            </a:r>
          </a:p>
          <a:p>
            <a:pPr algn="l"/>
            <a:r>
              <a:rPr lang="en-GB" sz="2400" dirty="0">
                <a:solidFill>
                  <a:schemeClr val="tx1"/>
                </a:solidFill>
              </a:rPr>
              <a:t>	</a:t>
            </a:r>
            <a:r>
              <a:rPr lang="en-GB" sz="2400" dirty="0" smtClean="0">
                <a:solidFill>
                  <a:schemeClr val="tx1"/>
                </a:solidFill>
              </a:rPr>
              <a:t>organisation to follow the LHC cable production</a:t>
            </a:r>
          </a:p>
          <a:p>
            <a:pPr algn="l"/>
            <a:r>
              <a:rPr lang="en-GB" sz="2400" dirty="0">
                <a:solidFill>
                  <a:schemeClr val="tx1"/>
                </a:solidFill>
              </a:rPr>
              <a:t>	</a:t>
            </a:r>
            <a:r>
              <a:rPr lang="en-GB" sz="2400" dirty="0" smtClean="0">
                <a:solidFill>
                  <a:schemeClr val="tx1"/>
                </a:solidFill>
              </a:rPr>
              <a:t>organisation of the quality assurance system</a:t>
            </a:r>
          </a:p>
          <a:p>
            <a:pPr algn="l"/>
            <a:r>
              <a:rPr lang="en-GB" sz="2400" dirty="0" smtClean="0">
                <a:solidFill>
                  <a:schemeClr val="tx1"/>
                </a:solidFill>
              </a:rPr>
              <a:t>	lessons from LHC for the MQXF cable fabrication</a:t>
            </a:r>
          </a:p>
          <a:p>
            <a:pPr algn="l"/>
            <a:endParaRPr lang="en-GB" sz="2400" dirty="0" smtClean="0">
              <a:solidFill>
                <a:schemeClr val="tx1"/>
              </a:solidFill>
            </a:endParaRPr>
          </a:p>
          <a:p>
            <a:pPr marL="342900" indent="-342900" algn="l">
              <a:buFont typeface="Courier New" panose="02070309020205020404" pitchFamily="49" charset="0"/>
              <a:buChar char="o"/>
            </a:pPr>
            <a:r>
              <a:rPr lang="en-GB" sz="2400" dirty="0" smtClean="0">
                <a:solidFill>
                  <a:schemeClr val="tx1"/>
                </a:solidFill>
              </a:rPr>
              <a:t>Summary</a:t>
            </a:r>
            <a:endParaRPr lang="en-GB" sz="2400" dirty="0">
              <a:solidFill>
                <a:schemeClr val="tx1"/>
              </a:solidFill>
            </a:endParaRPr>
          </a:p>
          <a:p>
            <a:pPr algn="l"/>
            <a:endParaRPr lang="en-GB" sz="2400" dirty="0">
              <a:solidFill>
                <a:schemeClr val="tx1"/>
              </a:solidFill>
            </a:endParaRPr>
          </a:p>
          <a:p>
            <a:pPr algn="l"/>
            <a:endParaRPr lang="fr-FR" sz="2400" dirty="0">
              <a:solidFill>
                <a:schemeClr val="tx1"/>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88640"/>
            <a:ext cx="950913"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4328" y="188640"/>
            <a:ext cx="1431925" cy="68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483768" y="332656"/>
            <a:ext cx="3384376" cy="584775"/>
          </a:xfrm>
          <a:prstGeom prst="rect">
            <a:avLst/>
          </a:prstGeom>
          <a:noFill/>
        </p:spPr>
        <p:txBody>
          <a:bodyPr wrap="square" rtlCol="0">
            <a:spAutoFit/>
          </a:bodyPr>
          <a:lstStyle/>
          <a:p>
            <a:pPr algn="ctr"/>
            <a:r>
              <a:rPr lang="en-GB" sz="3200" b="1" dirty="0" smtClean="0"/>
              <a:t>Outline</a:t>
            </a:r>
            <a:endParaRPr lang="fr-FR" sz="3200" b="1" dirty="0"/>
          </a:p>
        </p:txBody>
      </p:sp>
      <p:sp>
        <p:nvSpPr>
          <p:cNvPr id="4" name="Date Placeholder 3"/>
          <p:cNvSpPr>
            <a:spLocks noGrp="1"/>
          </p:cNvSpPr>
          <p:nvPr>
            <p:ph type="dt" sz="half" idx="10"/>
          </p:nvPr>
        </p:nvSpPr>
        <p:spPr/>
        <p:txBody>
          <a:bodyPr/>
          <a:lstStyle/>
          <a:p>
            <a:r>
              <a:rPr lang="fr-FR" smtClean="0"/>
              <a:t>05/11/2014</a:t>
            </a:r>
            <a:endParaRPr lang="fr-FR"/>
          </a:p>
        </p:txBody>
      </p:sp>
      <p:sp>
        <p:nvSpPr>
          <p:cNvPr id="5" name="Slide Number Placeholder 4"/>
          <p:cNvSpPr>
            <a:spLocks noGrp="1"/>
          </p:cNvSpPr>
          <p:nvPr>
            <p:ph type="sldNum" sz="quarter" idx="12"/>
          </p:nvPr>
        </p:nvSpPr>
        <p:spPr/>
        <p:txBody>
          <a:bodyPr/>
          <a:lstStyle/>
          <a:p>
            <a:fld id="{E1C4F4CE-3BA1-48DA-B3E7-17C890B0573E}" type="slidenum">
              <a:rPr lang="fr-FR" smtClean="0"/>
              <a:t>2</a:t>
            </a:fld>
            <a:endParaRPr lang="fr-FR"/>
          </a:p>
        </p:txBody>
      </p:sp>
      <p:sp>
        <p:nvSpPr>
          <p:cNvPr id="6" name="Footer Placeholder 5"/>
          <p:cNvSpPr>
            <a:spLocks noGrp="1"/>
          </p:cNvSpPr>
          <p:nvPr>
            <p:ph type="ftr" sz="quarter" idx="11"/>
          </p:nvPr>
        </p:nvSpPr>
        <p:spPr/>
        <p:txBody>
          <a:bodyPr/>
          <a:lstStyle/>
          <a:p>
            <a:r>
              <a:rPr lang="fr-FR" smtClean="0"/>
              <a:t>Luc Oberli</a:t>
            </a:r>
            <a:endParaRPr lang="fr-FR"/>
          </a:p>
        </p:txBody>
      </p:sp>
    </p:spTree>
    <p:extLst>
      <p:ext uri="{BB962C8B-B14F-4D97-AF65-F5344CB8AC3E}">
        <p14:creationId xmlns:p14="http://schemas.microsoft.com/office/powerpoint/2010/main" val="30761265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116632"/>
            <a:ext cx="8928992" cy="954107"/>
          </a:xfrm>
          <a:prstGeom prst="rect">
            <a:avLst/>
          </a:prstGeom>
          <a:noFill/>
        </p:spPr>
        <p:txBody>
          <a:bodyPr wrap="square" rtlCol="0">
            <a:spAutoFit/>
          </a:bodyPr>
          <a:lstStyle/>
          <a:p>
            <a:pPr algn="ctr"/>
            <a:r>
              <a:rPr lang="en-GB" sz="2800" b="1" dirty="0" smtClean="0"/>
              <a:t>Comparison between LHC cable production </a:t>
            </a:r>
          </a:p>
          <a:p>
            <a:pPr algn="ctr"/>
            <a:r>
              <a:rPr lang="en-GB" sz="2800" b="1" dirty="0" smtClean="0"/>
              <a:t>and Nb</a:t>
            </a:r>
            <a:r>
              <a:rPr lang="en-GB" sz="2800" b="1" baseline="-25000" dirty="0" smtClean="0"/>
              <a:t>3</a:t>
            </a:r>
            <a:r>
              <a:rPr lang="en-GB" sz="2800" b="1" dirty="0" smtClean="0"/>
              <a:t>Sn cable production for </a:t>
            </a:r>
            <a:r>
              <a:rPr lang="en-GB" sz="2800" b="1" dirty="0" err="1" smtClean="0"/>
              <a:t>HiLumi</a:t>
            </a:r>
            <a:endParaRPr lang="fr-FR" sz="2800" b="1" dirty="0"/>
          </a:p>
        </p:txBody>
      </p:sp>
      <p:sp>
        <p:nvSpPr>
          <p:cNvPr id="3" name="TextBox 2"/>
          <p:cNvSpPr txBox="1"/>
          <p:nvPr/>
        </p:nvSpPr>
        <p:spPr>
          <a:xfrm>
            <a:off x="395536" y="1412776"/>
            <a:ext cx="8496944" cy="646331"/>
          </a:xfrm>
          <a:prstGeom prst="rect">
            <a:avLst/>
          </a:prstGeom>
          <a:noFill/>
        </p:spPr>
        <p:txBody>
          <a:bodyPr wrap="square" rtlCol="0">
            <a:spAutoFit/>
          </a:bodyPr>
          <a:lstStyle/>
          <a:p>
            <a:r>
              <a:rPr lang="en-GB" dirty="0" smtClean="0"/>
              <a:t>LHC cable production done in a very different context compare to what is foreseen for the MQXF cable production. Nevertheless, it is interesting to draw a parallel.</a:t>
            </a:r>
            <a:endParaRPr lang="fr-FR" dirty="0"/>
          </a:p>
        </p:txBody>
      </p:sp>
      <p:sp>
        <p:nvSpPr>
          <p:cNvPr id="4" name="TextBox 3"/>
          <p:cNvSpPr txBox="1"/>
          <p:nvPr/>
        </p:nvSpPr>
        <p:spPr>
          <a:xfrm>
            <a:off x="179512" y="2492896"/>
            <a:ext cx="8568952" cy="3795911"/>
          </a:xfrm>
          <a:prstGeom prst="rect">
            <a:avLst/>
          </a:prstGeom>
          <a:noFill/>
        </p:spPr>
        <p:txBody>
          <a:bodyPr wrap="square" rtlCol="0">
            <a:spAutoFit/>
          </a:bodyPr>
          <a:lstStyle/>
          <a:p>
            <a:r>
              <a:rPr lang="en-GB" dirty="0" smtClean="0"/>
              <a:t>1. The MQXF </a:t>
            </a:r>
            <a:r>
              <a:rPr lang="en-GB" b="1" dirty="0" smtClean="0"/>
              <a:t>cable quantity </a:t>
            </a:r>
            <a:r>
              <a:rPr lang="en-GB" dirty="0" smtClean="0"/>
              <a:t>to be fabricated is much lower than the LHC cable production</a:t>
            </a:r>
          </a:p>
          <a:p>
            <a:pPr>
              <a:spcBef>
                <a:spcPts val="800"/>
              </a:spcBef>
            </a:pPr>
            <a:r>
              <a:rPr lang="en-GB" dirty="0"/>
              <a:t>	</a:t>
            </a:r>
            <a:r>
              <a:rPr lang="en-GB" dirty="0" smtClean="0"/>
              <a:t>32 km of cable for Q2			7500 km of cable for LHC</a:t>
            </a:r>
          </a:p>
          <a:p>
            <a:r>
              <a:rPr lang="en-GB" sz="2400" dirty="0" smtClean="0"/>
              <a:t>	</a:t>
            </a:r>
            <a:r>
              <a:rPr lang="en-GB" dirty="0" smtClean="0"/>
              <a:t>40 km of cable for Q1 and Q3</a:t>
            </a:r>
          </a:p>
          <a:p>
            <a:endParaRPr lang="en-GB" dirty="0"/>
          </a:p>
          <a:p>
            <a:r>
              <a:rPr lang="en-GB" dirty="0" smtClean="0"/>
              <a:t>2.  Two wire producers for the MQXF cable and six wire producers for the LHC cable</a:t>
            </a:r>
          </a:p>
          <a:p>
            <a:endParaRPr lang="en-GB" sz="2400" dirty="0"/>
          </a:p>
          <a:p>
            <a:pPr marL="342900" indent="-342900">
              <a:buAutoNum type="arabicPeriod" startAt="3"/>
            </a:pPr>
            <a:r>
              <a:rPr lang="en-GB" dirty="0" smtClean="0"/>
              <a:t>MQXF Cable fabrication for Q2 foreseen at CERN while for LHC cable fabrication done in industry</a:t>
            </a:r>
          </a:p>
          <a:p>
            <a:endParaRPr lang="en-GB" sz="2400" dirty="0"/>
          </a:p>
          <a:p>
            <a:pPr marL="342900" indent="-342900">
              <a:buAutoNum type="arabicPeriod" startAt="4"/>
            </a:pPr>
            <a:r>
              <a:rPr lang="en-GB" dirty="0" smtClean="0"/>
              <a:t>The QA/QC system implemented for LHC cable production can be applied to the MQXF  cable production, but more constraints with Nb</a:t>
            </a:r>
            <a:r>
              <a:rPr lang="en-GB" baseline="-25000" dirty="0" smtClean="0"/>
              <a:t>3</a:t>
            </a:r>
            <a:r>
              <a:rPr lang="en-GB" dirty="0" smtClean="0"/>
              <a:t>Sn wire on the QC system as the Nb</a:t>
            </a:r>
            <a:r>
              <a:rPr lang="en-GB" baseline="-25000" dirty="0" smtClean="0"/>
              <a:t>3</a:t>
            </a:r>
            <a:r>
              <a:rPr lang="en-GB" dirty="0" smtClean="0"/>
              <a:t>Sn wire must be reacted for the </a:t>
            </a:r>
            <a:r>
              <a:rPr lang="en-GB" dirty="0" err="1" smtClean="0"/>
              <a:t>Ic</a:t>
            </a:r>
            <a:r>
              <a:rPr lang="en-GB" dirty="0" smtClean="0"/>
              <a:t> and RRR measurements.</a:t>
            </a:r>
            <a:endParaRPr lang="fr-FR" dirty="0"/>
          </a:p>
        </p:txBody>
      </p:sp>
      <p:sp>
        <p:nvSpPr>
          <p:cNvPr id="5" name="Date Placeholder 4"/>
          <p:cNvSpPr>
            <a:spLocks noGrp="1"/>
          </p:cNvSpPr>
          <p:nvPr>
            <p:ph type="dt" sz="half" idx="10"/>
          </p:nvPr>
        </p:nvSpPr>
        <p:spPr/>
        <p:txBody>
          <a:bodyPr/>
          <a:lstStyle/>
          <a:p>
            <a:r>
              <a:rPr lang="fr-FR" smtClean="0"/>
              <a:t>05/11/2014</a:t>
            </a:r>
            <a:endParaRPr lang="fr-FR"/>
          </a:p>
        </p:txBody>
      </p:sp>
      <p:sp>
        <p:nvSpPr>
          <p:cNvPr id="6" name="Slide Number Placeholder 5"/>
          <p:cNvSpPr>
            <a:spLocks noGrp="1"/>
          </p:cNvSpPr>
          <p:nvPr>
            <p:ph type="sldNum" sz="quarter" idx="12"/>
          </p:nvPr>
        </p:nvSpPr>
        <p:spPr/>
        <p:txBody>
          <a:bodyPr/>
          <a:lstStyle/>
          <a:p>
            <a:fld id="{E1C4F4CE-3BA1-48DA-B3E7-17C890B0573E}" type="slidenum">
              <a:rPr lang="fr-FR" smtClean="0"/>
              <a:t>3</a:t>
            </a:fld>
            <a:endParaRPr lang="fr-FR"/>
          </a:p>
        </p:txBody>
      </p:sp>
      <p:sp>
        <p:nvSpPr>
          <p:cNvPr id="7" name="Footer Placeholder 6"/>
          <p:cNvSpPr>
            <a:spLocks noGrp="1"/>
          </p:cNvSpPr>
          <p:nvPr>
            <p:ph type="ftr" sz="quarter" idx="11"/>
          </p:nvPr>
        </p:nvSpPr>
        <p:spPr/>
        <p:txBody>
          <a:bodyPr/>
          <a:lstStyle/>
          <a:p>
            <a:r>
              <a:rPr lang="fr-FR" smtClean="0"/>
              <a:t>Luc Oberli</a:t>
            </a:r>
            <a:endParaRPr lang="fr-FR"/>
          </a:p>
        </p:txBody>
      </p:sp>
    </p:spTree>
    <p:extLst>
      <p:ext uri="{BB962C8B-B14F-4D97-AF65-F5344CB8AC3E}">
        <p14:creationId xmlns:p14="http://schemas.microsoft.com/office/powerpoint/2010/main" val="4641367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023" y="4687396"/>
            <a:ext cx="8748465" cy="1754326"/>
          </a:xfrm>
          <a:prstGeom prst="rect">
            <a:avLst/>
          </a:prstGeom>
          <a:noFill/>
        </p:spPr>
        <p:txBody>
          <a:bodyPr wrap="square" rtlCol="0">
            <a:spAutoFit/>
          </a:bodyPr>
          <a:lstStyle/>
          <a:p>
            <a:pPr marL="285750" indent="-285750">
              <a:buFont typeface="Wingdings" panose="05000000000000000000" pitchFamily="2" charset="2"/>
              <a:buChar char="§"/>
            </a:pPr>
            <a:r>
              <a:rPr lang="en-GB" dirty="0"/>
              <a:t>Fabrication of  </a:t>
            </a:r>
            <a:r>
              <a:rPr lang="en-GB" b="1" dirty="0"/>
              <a:t>14  RRP </a:t>
            </a:r>
            <a:r>
              <a:rPr lang="en-GB" dirty="0"/>
              <a:t>cables and  </a:t>
            </a:r>
            <a:r>
              <a:rPr lang="en-GB" b="1" dirty="0"/>
              <a:t>10  PIT </a:t>
            </a:r>
            <a:r>
              <a:rPr lang="en-GB" dirty="0"/>
              <a:t>cables  with different parameters  during the   R&amp;D program before to arrive to the </a:t>
            </a:r>
            <a:r>
              <a:rPr lang="en-GB" dirty="0" smtClean="0"/>
              <a:t>“first iteration” </a:t>
            </a:r>
            <a:r>
              <a:rPr lang="en-GB" dirty="0"/>
              <a:t>parameters for the cable (</a:t>
            </a:r>
            <a:r>
              <a:rPr lang="en-GB" i="1" dirty="0"/>
              <a:t>10 cabling runs </a:t>
            </a:r>
            <a:r>
              <a:rPr lang="en-GB" dirty="0"/>
              <a:t>and in total  </a:t>
            </a:r>
            <a:r>
              <a:rPr lang="en-GB" b="1" dirty="0"/>
              <a:t>250 m </a:t>
            </a:r>
            <a:r>
              <a:rPr lang="en-GB" dirty="0"/>
              <a:t>of cable</a:t>
            </a:r>
            <a:r>
              <a:rPr lang="en-GB" dirty="0" smtClean="0"/>
              <a:t>).</a:t>
            </a:r>
          </a:p>
          <a:p>
            <a:pPr marL="285750" indent="-285750">
              <a:buFont typeface="Wingdings" panose="05000000000000000000" pitchFamily="2" charset="2"/>
              <a:buChar char="§"/>
            </a:pPr>
            <a:endParaRPr lang="en-GB" dirty="0"/>
          </a:p>
          <a:p>
            <a:pPr marL="285750" lvl="0" indent="-285750">
              <a:buFont typeface="Wingdings" panose="05000000000000000000" pitchFamily="2" charset="2"/>
              <a:buChar char="§"/>
            </a:pPr>
            <a:r>
              <a:rPr lang="en-GB" dirty="0" smtClean="0">
                <a:solidFill>
                  <a:prstClr val="black"/>
                </a:solidFill>
              </a:rPr>
              <a:t>Fabrication </a:t>
            </a:r>
            <a:r>
              <a:rPr lang="en-GB" dirty="0">
                <a:solidFill>
                  <a:prstClr val="black"/>
                </a:solidFill>
              </a:rPr>
              <a:t>of </a:t>
            </a:r>
            <a:r>
              <a:rPr lang="en-GB" b="1" dirty="0">
                <a:solidFill>
                  <a:prstClr val="black"/>
                </a:solidFill>
              </a:rPr>
              <a:t>4</a:t>
            </a:r>
            <a:r>
              <a:rPr lang="en-GB" dirty="0">
                <a:solidFill>
                  <a:prstClr val="black"/>
                </a:solidFill>
              </a:rPr>
              <a:t> cables with the </a:t>
            </a:r>
            <a:r>
              <a:rPr lang="en-GB" dirty="0"/>
              <a:t>“first iteration”</a:t>
            </a:r>
            <a:r>
              <a:rPr lang="en-GB" dirty="0" smtClean="0">
                <a:solidFill>
                  <a:prstClr val="black"/>
                </a:solidFill>
              </a:rPr>
              <a:t> </a:t>
            </a:r>
            <a:r>
              <a:rPr lang="en-GB" dirty="0">
                <a:solidFill>
                  <a:prstClr val="black"/>
                </a:solidFill>
              </a:rPr>
              <a:t>dimensions with RRP </a:t>
            </a:r>
            <a:r>
              <a:rPr lang="en-GB" dirty="0" smtClean="0">
                <a:solidFill>
                  <a:prstClr val="black"/>
                </a:solidFill>
              </a:rPr>
              <a:t>132/169  wire </a:t>
            </a:r>
            <a:r>
              <a:rPr lang="en-GB" dirty="0">
                <a:solidFill>
                  <a:prstClr val="black"/>
                </a:solidFill>
              </a:rPr>
              <a:t>for the model </a:t>
            </a:r>
            <a:r>
              <a:rPr lang="en-GB" dirty="0" smtClean="0">
                <a:solidFill>
                  <a:prstClr val="black"/>
                </a:solidFill>
              </a:rPr>
              <a:t>program (</a:t>
            </a:r>
            <a:r>
              <a:rPr lang="en-GB" i="1" dirty="0" smtClean="0">
                <a:solidFill>
                  <a:prstClr val="black"/>
                </a:solidFill>
              </a:rPr>
              <a:t>4 cabling runs </a:t>
            </a:r>
            <a:r>
              <a:rPr lang="en-GB" dirty="0" smtClean="0">
                <a:solidFill>
                  <a:prstClr val="black"/>
                </a:solidFill>
              </a:rPr>
              <a:t>and in total  </a:t>
            </a:r>
            <a:r>
              <a:rPr lang="en-GB" b="1" dirty="0" smtClean="0">
                <a:solidFill>
                  <a:prstClr val="black"/>
                </a:solidFill>
              </a:rPr>
              <a:t>650 m </a:t>
            </a:r>
            <a:r>
              <a:rPr lang="en-GB" dirty="0" smtClean="0">
                <a:solidFill>
                  <a:prstClr val="black"/>
                </a:solidFill>
              </a:rPr>
              <a:t>of cable).</a:t>
            </a:r>
            <a:endParaRPr lang="fr-FR" dirty="0">
              <a:solidFill>
                <a:prstClr val="black"/>
              </a:solidFill>
            </a:endParaRPr>
          </a:p>
        </p:txBody>
      </p:sp>
      <p:sp>
        <p:nvSpPr>
          <p:cNvPr id="3" name="TextBox 2"/>
          <p:cNvSpPr txBox="1"/>
          <p:nvPr/>
        </p:nvSpPr>
        <p:spPr>
          <a:xfrm>
            <a:off x="251520" y="3501008"/>
            <a:ext cx="8537880" cy="523220"/>
          </a:xfrm>
          <a:prstGeom prst="rect">
            <a:avLst/>
          </a:prstGeom>
          <a:noFill/>
        </p:spPr>
        <p:txBody>
          <a:bodyPr wrap="square" rtlCol="0">
            <a:spAutoFit/>
          </a:bodyPr>
          <a:lstStyle/>
          <a:p>
            <a:r>
              <a:rPr lang="en-GB" sz="2800" b="1" dirty="0" smtClean="0"/>
              <a:t>Experience </a:t>
            </a:r>
            <a:r>
              <a:rPr lang="en-GB" sz="2800" b="1" dirty="0"/>
              <a:t>with the </a:t>
            </a:r>
            <a:r>
              <a:rPr lang="en-GB" sz="2800" b="1" dirty="0" smtClean="0"/>
              <a:t>MQXF </a:t>
            </a:r>
            <a:r>
              <a:rPr lang="en-GB" sz="2800" b="1" dirty="0"/>
              <a:t>cable fabrication</a:t>
            </a:r>
            <a:endParaRPr lang="fr-FR" sz="2800" dirty="0"/>
          </a:p>
        </p:txBody>
      </p:sp>
      <p:sp>
        <p:nvSpPr>
          <p:cNvPr id="4" name="TextBox 3"/>
          <p:cNvSpPr txBox="1"/>
          <p:nvPr/>
        </p:nvSpPr>
        <p:spPr>
          <a:xfrm>
            <a:off x="108155" y="4158952"/>
            <a:ext cx="9000349" cy="369332"/>
          </a:xfrm>
          <a:prstGeom prst="rect">
            <a:avLst/>
          </a:prstGeom>
          <a:noFill/>
        </p:spPr>
        <p:txBody>
          <a:bodyPr wrap="none" rtlCol="0">
            <a:spAutoFit/>
          </a:bodyPr>
          <a:lstStyle/>
          <a:p>
            <a:r>
              <a:rPr lang="en-GB" dirty="0" smtClean="0"/>
              <a:t>CERN’s experience based on </a:t>
            </a:r>
            <a:r>
              <a:rPr lang="en-GB" b="1" dirty="0" smtClean="0"/>
              <a:t>16</a:t>
            </a:r>
            <a:r>
              <a:rPr lang="en-GB" dirty="0" smtClean="0"/>
              <a:t> different cabling runs dedicated to the MQXF cable fabrication</a:t>
            </a:r>
            <a:endParaRPr lang="fr-FR" dirty="0"/>
          </a:p>
        </p:txBody>
      </p:sp>
      <p:sp>
        <p:nvSpPr>
          <p:cNvPr id="5" name="Rectangle 4"/>
          <p:cNvSpPr/>
          <p:nvPr/>
        </p:nvSpPr>
        <p:spPr>
          <a:xfrm>
            <a:off x="179512" y="1052736"/>
            <a:ext cx="6429452" cy="523220"/>
          </a:xfrm>
          <a:prstGeom prst="rect">
            <a:avLst/>
          </a:prstGeom>
        </p:spPr>
        <p:txBody>
          <a:bodyPr wrap="none">
            <a:spAutoFit/>
          </a:bodyPr>
          <a:lstStyle/>
          <a:p>
            <a:r>
              <a:rPr lang="en-GB" sz="2800" b="1" dirty="0" smtClean="0"/>
              <a:t>Experience with the 11 T cable fabrication</a:t>
            </a:r>
            <a:endParaRPr lang="fr-FR" sz="2800" dirty="0"/>
          </a:p>
        </p:txBody>
      </p:sp>
      <p:sp>
        <p:nvSpPr>
          <p:cNvPr id="6" name="Rectangle 5"/>
          <p:cNvSpPr/>
          <p:nvPr/>
        </p:nvSpPr>
        <p:spPr>
          <a:xfrm>
            <a:off x="230352" y="1628800"/>
            <a:ext cx="8748464" cy="646331"/>
          </a:xfrm>
          <a:prstGeom prst="rect">
            <a:avLst/>
          </a:prstGeom>
        </p:spPr>
        <p:txBody>
          <a:bodyPr wrap="square">
            <a:spAutoFit/>
          </a:bodyPr>
          <a:lstStyle/>
          <a:p>
            <a:r>
              <a:rPr lang="en-GB" dirty="0" smtClean="0"/>
              <a:t>CERN’s experience based on </a:t>
            </a:r>
            <a:r>
              <a:rPr lang="en-GB" b="1" dirty="0" smtClean="0"/>
              <a:t>31</a:t>
            </a:r>
            <a:r>
              <a:rPr lang="en-GB" dirty="0" smtClean="0"/>
              <a:t> different cabling runs dedicated to the 11T cable fabrication,</a:t>
            </a:r>
          </a:p>
          <a:p>
            <a:r>
              <a:rPr lang="en-GB" dirty="0"/>
              <a:t>w</a:t>
            </a:r>
            <a:r>
              <a:rPr lang="en-GB" dirty="0" smtClean="0"/>
              <a:t>hich represents in total </a:t>
            </a:r>
            <a:r>
              <a:rPr lang="en-GB" b="1" dirty="0" smtClean="0"/>
              <a:t>3700 m </a:t>
            </a:r>
            <a:r>
              <a:rPr lang="en-GB" dirty="0" smtClean="0"/>
              <a:t>of cable.</a:t>
            </a:r>
            <a:endParaRPr lang="fr-FR" dirty="0"/>
          </a:p>
        </p:txBody>
      </p:sp>
      <p:sp>
        <p:nvSpPr>
          <p:cNvPr id="7" name="TextBox 6"/>
          <p:cNvSpPr txBox="1"/>
          <p:nvPr/>
        </p:nvSpPr>
        <p:spPr>
          <a:xfrm>
            <a:off x="230352" y="2348880"/>
            <a:ext cx="8856014" cy="923330"/>
          </a:xfrm>
          <a:prstGeom prst="rect">
            <a:avLst/>
          </a:prstGeom>
          <a:noFill/>
        </p:spPr>
        <p:txBody>
          <a:bodyPr wrap="none" rtlCol="0">
            <a:spAutoFit/>
          </a:bodyPr>
          <a:lstStyle/>
          <a:p>
            <a:r>
              <a:rPr lang="en-GB" dirty="0" smtClean="0"/>
              <a:t>Fabrication of 10  cable unit length of  </a:t>
            </a:r>
            <a:r>
              <a:rPr lang="en-GB" sz="2400" baseline="-25000" dirty="0" smtClean="0"/>
              <a:t>~</a:t>
            </a:r>
            <a:r>
              <a:rPr lang="en-GB" baseline="-25000" dirty="0" smtClean="0"/>
              <a:t> </a:t>
            </a:r>
            <a:r>
              <a:rPr lang="en-GB" dirty="0" smtClean="0"/>
              <a:t>230 meters either with RRP 108/127 or RRP 132/169</a:t>
            </a:r>
          </a:p>
          <a:p>
            <a:r>
              <a:rPr lang="en-GB" dirty="0" smtClean="0"/>
              <a:t>Fabrication of 1 cable unit length of  </a:t>
            </a:r>
            <a:r>
              <a:rPr lang="en-GB" sz="2400" baseline="-25000" dirty="0" smtClean="0"/>
              <a:t>~</a:t>
            </a:r>
            <a:r>
              <a:rPr lang="en-GB" dirty="0" smtClean="0"/>
              <a:t> 230 m with PIT 114 wire</a:t>
            </a:r>
          </a:p>
          <a:p>
            <a:r>
              <a:rPr lang="en-GB" dirty="0" smtClean="0"/>
              <a:t>Fabrication of 2 cable unit lengths of </a:t>
            </a:r>
            <a:r>
              <a:rPr lang="en-GB" sz="2400" baseline="-25000" dirty="0" smtClean="0"/>
              <a:t>~</a:t>
            </a:r>
            <a:r>
              <a:rPr lang="en-GB" baseline="-25000" dirty="0" smtClean="0"/>
              <a:t> </a:t>
            </a:r>
            <a:r>
              <a:rPr lang="en-GB" dirty="0" smtClean="0"/>
              <a:t>230 meters  with WST wire </a:t>
            </a:r>
            <a:endParaRPr lang="fr-FR" dirty="0"/>
          </a:p>
        </p:txBody>
      </p:sp>
      <p:sp>
        <p:nvSpPr>
          <p:cNvPr id="8" name="TextBox 7"/>
          <p:cNvSpPr txBox="1"/>
          <p:nvPr/>
        </p:nvSpPr>
        <p:spPr>
          <a:xfrm>
            <a:off x="539552" y="188640"/>
            <a:ext cx="8177840" cy="523220"/>
          </a:xfrm>
          <a:prstGeom prst="rect">
            <a:avLst/>
          </a:prstGeom>
          <a:noFill/>
        </p:spPr>
        <p:txBody>
          <a:bodyPr wrap="square" rtlCol="0">
            <a:spAutoFit/>
          </a:bodyPr>
          <a:lstStyle/>
          <a:p>
            <a:r>
              <a:rPr lang="en-GB" sz="2800" b="1" dirty="0"/>
              <a:t>E</a:t>
            </a:r>
            <a:r>
              <a:rPr lang="en-GB" sz="2800" b="1" dirty="0" smtClean="0"/>
              <a:t>xperience </a:t>
            </a:r>
            <a:r>
              <a:rPr lang="en-GB" sz="2800" b="1" dirty="0"/>
              <a:t>with Nb</a:t>
            </a:r>
            <a:r>
              <a:rPr lang="en-GB" sz="2800" b="1" baseline="-25000" dirty="0"/>
              <a:t>3</a:t>
            </a:r>
            <a:r>
              <a:rPr lang="en-GB" sz="2800" b="1" dirty="0"/>
              <a:t>Sn cable </a:t>
            </a:r>
            <a:r>
              <a:rPr lang="en-GB" sz="2800" b="1" dirty="0" smtClean="0"/>
              <a:t>fabrication done at CERN</a:t>
            </a:r>
            <a:endParaRPr lang="en-GB" sz="2800" b="1" dirty="0"/>
          </a:p>
        </p:txBody>
      </p:sp>
      <p:sp>
        <p:nvSpPr>
          <p:cNvPr id="9" name="Date Placeholder 8"/>
          <p:cNvSpPr>
            <a:spLocks noGrp="1"/>
          </p:cNvSpPr>
          <p:nvPr>
            <p:ph type="dt" sz="half" idx="10"/>
          </p:nvPr>
        </p:nvSpPr>
        <p:spPr/>
        <p:txBody>
          <a:bodyPr/>
          <a:lstStyle/>
          <a:p>
            <a:r>
              <a:rPr lang="fr-FR" smtClean="0"/>
              <a:t>05/11/2014</a:t>
            </a:r>
            <a:endParaRPr lang="fr-FR"/>
          </a:p>
        </p:txBody>
      </p:sp>
      <p:sp>
        <p:nvSpPr>
          <p:cNvPr id="10" name="Slide Number Placeholder 9"/>
          <p:cNvSpPr>
            <a:spLocks noGrp="1"/>
          </p:cNvSpPr>
          <p:nvPr>
            <p:ph type="sldNum" sz="quarter" idx="12"/>
          </p:nvPr>
        </p:nvSpPr>
        <p:spPr/>
        <p:txBody>
          <a:bodyPr/>
          <a:lstStyle/>
          <a:p>
            <a:fld id="{E1C4F4CE-3BA1-48DA-B3E7-17C890B0573E}" type="slidenum">
              <a:rPr lang="fr-FR" smtClean="0"/>
              <a:t>4</a:t>
            </a:fld>
            <a:endParaRPr lang="fr-FR"/>
          </a:p>
        </p:txBody>
      </p:sp>
      <p:sp>
        <p:nvSpPr>
          <p:cNvPr id="11" name="Footer Placeholder 10"/>
          <p:cNvSpPr>
            <a:spLocks noGrp="1"/>
          </p:cNvSpPr>
          <p:nvPr>
            <p:ph type="ftr" sz="quarter" idx="11"/>
          </p:nvPr>
        </p:nvSpPr>
        <p:spPr/>
        <p:txBody>
          <a:bodyPr/>
          <a:lstStyle/>
          <a:p>
            <a:r>
              <a:rPr lang="fr-FR" smtClean="0"/>
              <a:t>Luc Oberli</a:t>
            </a:r>
            <a:endParaRPr lang="fr-FR"/>
          </a:p>
        </p:txBody>
      </p:sp>
    </p:spTree>
    <p:extLst>
      <p:ext uri="{BB962C8B-B14F-4D97-AF65-F5344CB8AC3E}">
        <p14:creationId xmlns:p14="http://schemas.microsoft.com/office/powerpoint/2010/main" val="2933041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457200" y="1089426"/>
            <a:ext cx="78486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just" eaLnBrk="1" hangingPunct="1"/>
            <a:r>
              <a:rPr lang="en-GB" altLang="fr-FR" sz="1800" dirty="0" smtClean="0">
                <a:cs typeface="Times New Roman" pitchFamily="18" charset="0"/>
              </a:rPr>
              <a:t>To guarantee the performance of the wires and cables, </a:t>
            </a:r>
            <a:r>
              <a:rPr lang="en-GB" altLang="fr-FR" sz="1800" b="1" dirty="0" smtClean="0">
                <a:cs typeface="Times New Roman" pitchFamily="18" charset="0"/>
              </a:rPr>
              <a:t>systematic tests </a:t>
            </a:r>
            <a:r>
              <a:rPr lang="en-GB" altLang="fr-FR" sz="1800" dirty="0" smtClean="0">
                <a:cs typeface="Times New Roman" pitchFamily="18" charset="0"/>
              </a:rPr>
              <a:t>were implemented by CERN on wire verification samples and on cables.</a:t>
            </a:r>
            <a:endParaRPr lang="en-GB" altLang="fr-FR" sz="1800" dirty="0"/>
          </a:p>
        </p:txBody>
      </p:sp>
      <p:sp>
        <p:nvSpPr>
          <p:cNvPr id="6" name="Oval 5"/>
          <p:cNvSpPr>
            <a:spLocks noChangeArrowheads="1"/>
          </p:cNvSpPr>
          <p:nvPr/>
        </p:nvSpPr>
        <p:spPr bwMode="auto">
          <a:xfrm>
            <a:off x="5029200" y="1754648"/>
            <a:ext cx="2362200" cy="2244725"/>
          </a:xfrm>
          <a:prstGeom prst="ellipse">
            <a:avLst/>
          </a:prstGeom>
          <a:solidFill>
            <a:srgbClr val="FFFF00"/>
          </a:solidFill>
          <a:ln w="9525">
            <a:solidFill>
              <a:srgbClr val="000000"/>
            </a:solidFill>
            <a:round/>
            <a:headEnd/>
            <a:tailEnd/>
          </a:ln>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endParaRPr lang="en-GB" altLang="fr-FR" b="1" dirty="0" smtClean="0">
              <a:latin typeface="Times New Roman" pitchFamily="18" charset="0"/>
              <a:cs typeface="Times New Roman" pitchFamily="18" charset="0"/>
            </a:endParaRPr>
          </a:p>
          <a:p>
            <a:pPr algn="ctr" eaLnBrk="1" hangingPunct="1"/>
            <a:r>
              <a:rPr lang="en-GB" altLang="fr-FR" b="1" dirty="0" smtClean="0">
                <a:latin typeface="Times New Roman" pitchFamily="18" charset="0"/>
                <a:cs typeface="Times New Roman" pitchFamily="18" charset="0"/>
              </a:rPr>
              <a:t>Team of Engineers</a:t>
            </a:r>
            <a:endParaRPr lang="en-GB" altLang="fr-FR" sz="2400" dirty="0"/>
          </a:p>
        </p:txBody>
      </p:sp>
      <p:sp>
        <p:nvSpPr>
          <p:cNvPr id="8" name="Oval 7"/>
          <p:cNvSpPr>
            <a:spLocks noChangeArrowheads="1"/>
          </p:cNvSpPr>
          <p:nvPr/>
        </p:nvSpPr>
        <p:spPr bwMode="auto">
          <a:xfrm>
            <a:off x="6813376" y="5027800"/>
            <a:ext cx="1143000" cy="1143000"/>
          </a:xfrm>
          <a:prstGeom prst="ellipse">
            <a:avLst/>
          </a:prstGeom>
          <a:solidFill>
            <a:srgbClr val="CCFFFF"/>
          </a:solidFill>
          <a:ln w="9525">
            <a:solidFill>
              <a:srgbClr val="000000"/>
            </a:solidFill>
            <a:round/>
            <a:headEnd/>
            <a:tailEnd/>
          </a:ln>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r>
              <a:rPr lang="en-GB" altLang="fr-FR" sz="1800" b="1" dirty="0" smtClean="0">
                <a:latin typeface="Times New Roman" pitchFamily="18" charset="0"/>
              </a:rPr>
              <a:t>BNL</a:t>
            </a:r>
          </a:p>
          <a:p>
            <a:pPr algn="ctr" eaLnBrk="1" hangingPunct="1"/>
            <a:r>
              <a:rPr lang="en-GB" altLang="fr-FR" sz="1200" b="1" dirty="0" err="1" smtClean="0">
                <a:latin typeface="Palatino" pitchFamily="48" charset="0"/>
              </a:rPr>
              <a:t>Ic</a:t>
            </a:r>
            <a:r>
              <a:rPr lang="en-GB" altLang="fr-FR" sz="1200" b="1" dirty="0" smtClean="0">
                <a:latin typeface="Palatino" pitchFamily="48" charset="0"/>
              </a:rPr>
              <a:t> </a:t>
            </a:r>
            <a:r>
              <a:rPr lang="en-GB" altLang="fr-FR" sz="1200" b="1" dirty="0" err="1" smtClean="0">
                <a:latin typeface="Palatino" pitchFamily="48" charset="0"/>
              </a:rPr>
              <a:t>C</a:t>
            </a:r>
            <a:r>
              <a:rPr lang="en-GB" altLang="ja-JP" sz="1200" b="1" dirty="0" err="1" smtClean="0">
                <a:latin typeface="Palatino" pitchFamily="48" charset="0"/>
                <a:ea typeface="ＭＳ Ｐゴシック" pitchFamily="48" charset="-128"/>
              </a:rPr>
              <a:t>â</a:t>
            </a:r>
            <a:r>
              <a:rPr lang="en-GB" altLang="fr-FR" sz="1200" b="1" dirty="0" err="1" smtClean="0">
                <a:latin typeface="Palatino" pitchFamily="48" charset="0"/>
              </a:rPr>
              <a:t>ble</a:t>
            </a:r>
            <a:r>
              <a:rPr lang="en-GB" altLang="fr-FR" sz="1200" b="1" dirty="0" smtClean="0">
                <a:latin typeface="Palatino" pitchFamily="48" charset="0"/>
              </a:rPr>
              <a:t> at 4.2 K</a:t>
            </a:r>
            <a:endParaRPr lang="en-GB" altLang="fr-FR" sz="1200" dirty="0"/>
          </a:p>
        </p:txBody>
      </p:sp>
      <p:sp>
        <p:nvSpPr>
          <p:cNvPr id="9" name="Oval 8"/>
          <p:cNvSpPr>
            <a:spLocks noChangeArrowheads="1"/>
          </p:cNvSpPr>
          <p:nvPr/>
        </p:nvSpPr>
        <p:spPr bwMode="auto">
          <a:xfrm>
            <a:off x="4594448" y="3443624"/>
            <a:ext cx="2281808" cy="2275012"/>
          </a:xfrm>
          <a:prstGeom prst="ellipse">
            <a:avLst/>
          </a:prstGeom>
          <a:solidFill>
            <a:srgbClr val="99CCFF"/>
          </a:solidFill>
          <a:ln w="9525">
            <a:solidFill>
              <a:srgbClr val="000000"/>
            </a:solidFill>
            <a:round/>
            <a:headEnd/>
            <a:tailEnd/>
          </a:ln>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en-GB" altLang="fr-FR" sz="1200" dirty="0" smtClean="0">
              <a:latin typeface="Times New Roman" pitchFamily="18" charset="0"/>
            </a:endParaRPr>
          </a:p>
          <a:p>
            <a:pPr algn="ctr" eaLnBrk="1" hangingPunct="1"/>
            <a:r>
              <a:rPr lang="en-GB" altLang="fr-FR" sz="1800" b="1" dirty="0" smtClean="0">
                <a:latin typeface="Times New Roman" pitchFamily="18" charset="0"/>
              </a:rPr>
              <a:t>Laboratory for cryogenic measurements</a:t>
            </a:r>
          </a:p>
          <a:p>
            <a:pPr algn="ctr" eaLnBrk="1" hangingPunct="1"/>
            <a:endParaRPr lang="en-GB" altLang="fr-FR" sz="1600" dirty="0" smtClean="0">
              <a:latin typeface="Palatino" pitchFamily="48" charset="0"/>
            </a:endParaRPr>
          </a:p>
          <a:p>
            <a:pPr algn="ctr" eaLnBrk="1" hangingPunct="1"/>
            <a:r>
              <a:rPr lang="en-GB" altLang="fr-FR" sz="1400" dirty="0" smtClean="0">
                <a:latin typeface="Times New Roman" pitchFamily="18" charset="0"/>
              </a:rPr>
              <a:t>Building 163</a:t>
            </a:r>
            <a:endParaRPr lang="en-GB" altLang="fr-FR" sz="1800" dirty="0"/>
          </a:p>
        </p:txBody>
      </p:sp>
      <p:sp>
        <p:nvSpPr>
          <p:cNvPr id="10" name="Oval 9"/>
          <p:cNvSpPr>
            <a:spLocks noChangeArrowheads="1"/>
          </p:cNvSpPr>
          <p:nvPr/>
        </p:nvSpPr>
        <p:spPr bwMode="auto">
          <a:xfrm>
            <a:off x="6781800" y="2651536"/>
            <a:ext cx="2171700" cy="2171700"/>
          </a:xfrm>
          <a:prstGeom prst="ellipse">
            <a:avLst/>
          </a:prstGeom>
          <a:solidFill>
            <a:srgbClr val="99CCFF"/>
          </a:solidFill>
          <a:ln w="9525">
            <a:solidFill>
              <a:srgbClr val="000000"/>
            </a:solidFill>
            <a:round/>
            <a:headEnd/>
            <a:tailEnd/>
          </a:ln>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en-GB" altLang="fr-FR" sz="1200" dirty="0" smtClean="0">
              <a:latin typeface="Times New Roman" pitchFamily="18" charset="0"/>
            </a:endParaRPr>
          </a:p>
          <a:p>
            <a:pPr algn="ctr" eaLnBrk="1" hangingPunct="1"/>
            <a:r>
              <a:rPr lang="en-GB" altLang="fr-FR" sz="1800" b="1" dirty="0" smtClean="0">
                <a:latin typeface="Times New Roman" pitchFamily="18" charset="0"/>
              </a:rPr>
              <a:t>Laboratory</a:t>
            </a:r>
          </a:p>
          <a:p>
            <a:pPr algn="ctr" eaLnBrk="1" hangingPunct="1"/>
            <a:r>
              <a:rPr lang="en-GB" altLang="fr-FR" sz="1800" b="1" dirty="0" smtClean="0">
                <a:latin typeface="Times New Roman" pitchFamily="18" charset="0"/>
              </a:rPr>
              <a:t>for mechanical tests</a:t>
            </a:r>
          </a:p>
          <a:p>
            <a:pPr algn="ctr" eaLnBrk="1" hangingPunct="1"/>
            <a:endParaRPr lang="en-GB" altLang="fr-FR" sz="1100" dirty="0" smtClean="0">
              <a:latin typeface="Palatino Linotype" pitchFamily="18" charset="0"/>
            </a:endParaRPr>
          </a:p>
          <a:p>
            <a:pPr algn="ctr" eaLnBrk="1" hangingPunct="1"/>
            <a:r>
              <a:rPr lang="en-GB" altLang="fr-FR" sz="1400" dirty="0" smtClean="0">
                <a:latin typeface="Times New Roman" panose="02020603050405020304" pitchFamily="18" charset="0"/>
                <a:cs typeface="Times New Roman" panose="02020603050405020304" pitchFamily="18" charset="0"/>
              </a:rPr>
              <a:t>Building 103</a:t>
            </a:r>
            <a:endParaRPr lang="en-GB" altLang="fr-FR" sz="1800" dirty="0">
              <a:latin typeface="Times New Roman" panose="02020603050405020304" pitchFamily="18" charset="0"/>
              <a:cs typeface="Times New Roman" panose="02020603050405020304" pitchFamily="18" charset="0"/>
            </a:endParaRPr>
          </a:p>
        </p:txBody>
      </p:sp>
      <p:sp>
        <p:nvSpPr>
          <p:cNvPr id="11" name="Text Box 10"/>
          <p:cNvSpPr txBox="1">
            <a:spLocks noChangeArrowheads="1"/>
          </p:cNvSpPr>
          <p:nvPr/>
        </p:nvSpPr>
        <p:spPr bwMode="auto">
          <a:xfrm>
            <a:off x="107504" y="152400"/>
            <a:ext cx="884599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r>
              <a:rPr lang="en-GB" altLang="fr-FR" sz="2400" b="1" dirty="0" smtClean="0"/>
              <a:t>QA/QC system         Organisation to follow  the LHC cable   		production</a:t>
            </a:r>
            <a:endParaRPr lang="en-GB" altLang="fr-FR" sz="2400" dirty="0"/>
          </a:p>
        </p:txBody>
      </p:sp>
      <p:sp>
        <p:nvSpPr>
          <p:cNvPr id="14" name="Text Box 13"/>
          <p:cNvSpPr txBox="1">
            <a:spLocks noChangeArrowheads="1"/>
          </p:cNvSpPr>
          <p:nvPr/>
        </p:nvSpPr>
        <p:spPr bwMode="auto">
          <a:xfrm>
            <a:off x="323528" y="4941168"/>
            <a:ext cx="46482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GB" altLang="fr-FR" sz="1800" dirty="0" smtClean="0"/>
              <a:t>The quality assurance system was organised around a </a:t>
            </a:r>
            <a:r>
              <a:rPr lang="en-GB" altLang="fr-FR" sz="1800" b="1" dirty="0" smtClean="0"/>
              <a:t>database</a:t>
            </a:r>
            <a:r>
              <a:rPr lang="en-GB" altLang="fr-FR" sz="1800" dirty="0" smtClean="0"/>
              <a:t> which had to collect all the data on wire production and which enabled to follow the advancement of the production.</a:t>
            </a:r>
            <a:endParaRPr lang="en-GB" altLang="fr-FR" sz="1800" dirty="0"/>
          </a:p>
        </p:txBody>
      </p:sp>
      <p:sp>
        <p:nvSpPr>
          <p:cNvPr id="2" name="TextBox 1"/>
          <p:cNvSpPr txBox="1"/>
          <p:nvPr/>
        </p:nvSpPr>
        <p:spPr>
          <a:xfrm>
            <a:off x="353244" y="1931456"/>
            <a:ext cx="4506788" cy="286232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Each contract for LHC wire and cable fabrication was followed by an engineer in daily relation with the contractor. </a:t>
            </a:r>
          </a:p>
          <a:p>
            <a:endParaRPr lang="en-GB" sz="1000" dirty="0" smtClean="0">
              <a:latin typeface="Arial" panose="020B0604020202020204" pitchFamily="34" charset="0"/>
              <a:cs typeface="Arial" panose="020B0604020202020204" pitchFamily="34" charset="0"/>
            </a:endParaRPr>
          </a:p>
          <a:p>
            <a:endParaRPr lang="en-GB" sz="800" dirty="0" smtClean="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A monitoring of the LHC billet production was implemented. </a:t>
            </a:r>
            <a:r>
              <a:rPr kumimoji="1" lang="en-US" dirty="0" smtClean="0">
                <a:latin typeface="Arial" panose="020B0604020202020204" pitchFamily="34" charset="0"/>
                <a:cs typeface="Arial" panose="020B0604020202020204" pitchFamily="34" charset="0"/>
              </a:rPr>
              <a:t>Wire produc</a:t>
            </a:r>
            <a:r>
              <a:rPr kumimoji="1" lang="en-US" altLang="fr-FR" dirty="0" smtClean="0">
                <a:latin typeface="Arial" panose="020B0604020202020204" pitchFamily="34" charset="0"/>
                <a:cs typeface="Arial" panose="020B0604020202020204" pitchFamily="34" charset="0"/>
              </a:rPr>
              <a:t>ers provide </a:t>
            </a:r>
            <a:r>
              <a:rPr kumimoji="1" lang="en-US" altLang="fr-FR" dirty="0">
                <a:latin typeface="Arial" panose="020B0604020202020204" pitchFamily="34" charset="0"/>
                <a:cs typeface="Arial" panose="020B0604020202020204" pitchFamily="34" charset="0"/>
              </a:rPr>
              <a:t>data </a:t>
            </a:r>
            <a:r>
              <a:rPr kumimoji="1" lang="en-US" altLang="fr-FR" dirty="0" smtClean="0">
                <a:latin typeface="Arial" panose="020B0604020202020204" pitchFamily="34" charset="0"/>
                <a:cs typeface="Arial" panose="020B0604020202020204" pitchFamily="34" charset="0"/>
              </a:rPr>
              <a:t>on wire production and verification samples for qualification tests at CERN. </a:t>
            </a:r>
            <a:r>
              <a:rPr lang="en-GB" dirty="0" smtClean="0">
                <a:latin typeface="Arial" panose="020B0604020202020204" pitchFamily="34" charset="0"/>
                <a:cs typeface="Arial" panose="020B0604020202020204" pitchFamily="34" charset="0"/>
              </a:rPr>
              <a:t>(the supplier shall have the feeling that  the billet production is under control).</a:t>
            </a:r>
            <a:endParaRPr lang="en-GB" dirty="0">
              <a:latin typeface="Arial" panose="020B0604020202020204" pitchFamily="34" charset="0"/>
              <a:cs typeface="Arial" panose="020B0604020202020204" pitchFamily="34" charset="0"/>
            </a:endParaRPr>
          </a:p>
        </p:txBody>
      </p:sp>
      <p:sp>
        <p:nvSpPr>
          <p:cNvPr id="3" name="Date Placeholder 2"/>
          <p:cNvSpPr>
            <a:spLocks noGrp="1"/>
          </p:cNvSpPr>
          <p:nvPr>
            <p:ph type="dt" sz="half" idx="10"/>
          </p:nvPr>
        </p:nvSpPr>
        <p:spPr/>
        <p:txBody>
          <a:bodyPr/>
          <a:lstStyle/>
          <a:p>
            <a:r>
              <a:rPr lang="fr-FR" smtClean="0"/>
              <a:t>05/11/2014</a:t>
            </a:r>
            <a:endParaRPr lang="fr-FR"/>
          </a:p>
        </p:txBody>
      </p:sp>
      <p:sp>
        <p:nvSpPr>
          <p:cNvPr id="4" name="Slide Number Placeholder 3"/>
          <p:cNvSpPr>
            <a:spLocks noGrp="1"/>
          </p:cNvSpPr>
          <p:nvPr>
            <p:ph type="sldNum" sz="quarter" idx="12"/>
          </p:nvPr>
        </p:nvSpPr>
        <p:spPr/>
        <p:txBody>
          <a:bodyPr/>
          <a:lstStyle/>
          <a:p>
            <a:fld id="{E1C4F4CE-3BA1-48DA-B3E7-17C890B0573E}" type="slidenum">
              <a:rPr lang="fr-FR" smtClean="0"/>
              <a:t>5</a:t>
            </a:fld>
            <a:endParaRPr lang="fr-FR"/>
          </a:p>
        </p:txBody>
      </p:sp>
      <p:sp>
        <p:nvSpPr>
          <p:cNvPr id="7" name="Footer Placeholder 6"/>
          <p:cNvSpPr>
            <a:spLocks noGrp="1"/>
          </p:cNvSpPr>
          <p:nvPr>
            <p:ph type="ftr" sz="quarter" idx="11"/>
          </p:nvPr>
        </p:nvSpPr>
        <p:spPr/>
        <p:txBody>
          <a:bodyPr/>
          <a:lstStyle/>
          <a:p>
            <a:r>
              <a:rPr lang="fr-FR" smtClean="0"/>
              <a:t>Luc Oberli</a:t>
            </a:r>
            <a:endParaRPr lang="fr-FR"/>
          </a:p>
        </p:txBody>
      </p:sp>
    </p:spTree>
    <p:extLst>
      <p:ext uri="{BB962C8B-B14F-4D97-AF65-F5344CB8AC3E}">
        <p14:creationId xmlns:p14="http://schemas.microsoft.com/office/powerpoint/2010/main" val="38003870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28"/>
          <p:cNvSpPr>
            <a:spLocks noChangeArrowheads="1"/>
          </p:cNvSpPr>
          <p:nvPr/>
        </p:nvSpPr>
        <p:spPr bwMode="auto">
          <a:xfrm>
            <a:off x="6248400" y="990600"/>
            <a:ext cx="2895600" cy="5257800"/>
          </a:xfrm>
          <a:prstGeom prst="rect">
            <a:avLst/>
          </a:prstGeom>
          <a:solidFill>
            <a:srgbClr val="C9DDF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en-GB" altLang="fr-FR" dirty="0"/>
          </a:p>
        </p:txBody>
      </p:sp>
      <p:sp>
        <p:nvSpPr>
          <p:cNvPr id="6" name="Rectangle 1029"/>
          <p:cNvSpPr>
            <a:spLocks noChangeArrowheads="1"/>
          </p:cNvSpPr>
          <p:nvPr/>
        </p:nvSpPr>
        <p:spPr bwMode="auto">
          <a:xfrm>
            <a:off x="6324600" y="990600"/>
            <a:ext cx="457200" cy="1676400"/>
          </a:xfrm>
          <a:prstGeom prst="rect">
            <a:avLst/>
          </a:prstGeom>
          <a:gradFill rotWithShape="0">
            <a:gsLst>
              <a:gs pos="0">
                <a:srgbClr val="E6DCAC"/>
              </a:gs>
              <a:gs pos="23000">
                <a:srgbClr val="C7AC4C"/>
              </a:gs>
              <a:gs pos="55000">
                <a:srgbClr val="E6D78A"/>
              </a:gs>
              <a:gs pos="70000">
                <a:srgbClr val="C7AC4C"/>
              </a:gs>
              <a:gs pos="88000">
                <a:srgbClr val="E6D78A"/>
              </a:gs>
              <a:gs pos="100000">
                <a:srgbClr val="E6DCAC"/>
              </a:gs>
            </a:gsLst>
            <a:lin ang="0" scaled="1"/>
          </a:gradFill>
          <a:ln w="9525">
            <a:solidFill>
              <a:srgbClr val="5B5249"/>
            </a:solidFill>
            <a:miter lim="800000"/>
            <a:headEnd/>
            <a:tailEnd/>
          </a:ln>
        </p:spPr>
        <p:txBody>
          <a:bodyPr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en-GB" altLang="fr-FR" dirty="0"/>
          </a:p>
        </p:txBody>
      </p:sp>
      <p:sp>
        <p:nvSpPr>
          <p:cNvPr id="7" name="Rectangle 1030"/>
          <p:cNvSpPr>
            <a:spLocks noChangeArrowheads="1"/>
          </p:cNvSpPr>
          <p:nvPr/>
        </p:nvSpPr>
        <p:spPr bwMode="auto">
          <a:xfrm>
            <a:off x="6324600" y="2743200"/>
            <a:ext cx="457200" cy="1600200"/>
          </a:xfrm>
          <a:prstGeom prst="rect">
            <a:avLst/>
          </a:prstGeom>
          <a:gradFill rotWithShape="0">
            <a:gsLst>
              <a:gs pos="0">
                <a:srgbClr val="E6DCAC"/>
              </a:gs>
              <a:gs pos="23000">
                <a:srgbClr val="C7AC4C"/>
              </a:gs>
              <a:gs pos="55000">
                <a:srgbClr val="E6D78A"/>
              </a:gs>
              <a:gs pos="70000">
                <a:srgbClr val="C7AC4C"/>
              </a:gs>
              <a:gs pos="88000">
                <a:srgbClr val="E6D78A"/>
              </a:gs>
              <a:gs pos="100000">
                <a:srgbClr val="E6DCAC"/>
              </a:gs>
            </a:gsLst>
            <a:lin ang="0" scaled="1"/>
          </a:gradFill>
          <a:ln w="9525">
            <a:solidFill>
              <a:srgbClr val="5B5249"/>
            </a:solidFill>
            <a:miter lim="800000"/>
            <a:headEnd/>
            <a:tailEnd/>
          </a:ln>
        </p:spPr>
        <p:txBody>
          <a:bodyPr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en-GB" altLang="fr-FR" dirty="0"/>
          </a:p>
        </p:txBody>
      </p:sp>
      <p:sp>
        <p:nvSpPr>
          <p:cNvPr id="8" name="Rectangle 1031"/>
          <p:cNvSpPr>
            <a:spLocks noChangeArrowheads="1"/>
          </p:cNvSpPr>
          <p:nvPr/>
        </p:nvSpPr>
        <p:spPr bwMode="auto">
          <a:xfrm>
            <a:off x="6324600" y="4419600"/>
            <a:ext cx="457200" cy="1524000"/>
          </a:xfrm>
          <a:prstGeom prst="rect">
            <a:avLst/>
          </a:prstGeom>
          <a:gradFill rotWithShape="0">
            <a:gsLst>
              <a:gs pos="0">
                <a:srgbClr val="E6DCAC"/>
              </a:gs>
              <a:gs pos="23000">
                <a:srgbClr val="C7AC4C"/>
              </a:gs>
              <a:gs pos="55000">
                <a:srgbClr val="E6D78A"/>
              </a:gs>
              <a:gs pos="70000">
                <a:srgbClr val="C7AC4C"/>
              </a:gs>
              <a:gs pos="88000">
                <a:srgbClr val="E6D78A"/>
              </a:gs>
              <a:gs pos="100000">
                <a:srgbClr val="E6DCAC"/>
              </a:gs>
            </a:gsLst>
            <a:lin ang="0" scaled="1"/>
          </a:gradFill>
          <a:ln w="9525">
            <a:solidFill>
              <a:srgbClr val="5B5249"/>
            </a:solidFill>
            <a:miter lim="800000"/>
            <a:headEnd/>
            <a:tailEnd/>
          </a:ln>
        </p:spPr>
        <p:txBody>
          <a:bodyPr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en-GB" altLang="fr-FR" dirty="0"/>
          </a:p>
        </p:txBody>
      </p:sp>
      <p:sp>
        <p:nvSpPr>
          <p:cNvPr id="9" name="Rectangle 1032"/>
          <p:cNvSpPr>
            <a:spLocks noChangeArrowheads="1"/>
          </p:cNvSpPr>
          <p:nvPr/>
        </p:nvSpPr>
        <p:spPr bwMode="auto">
          <a:xfrm>
            <a:off x="6324600" y="6019800"/>
            <a:ext cx="457200" cy="228600"/>
          </a:xfrm>
          <a:prstGeom prst="rect">
            <a:avLst/>
          </a:prstGeom>
          <a:gradFill rotWithShape="0">
            <a:gsLst>
              <a:gs pos="0">
                <a:srgbClr val="E6DCAC"/>
              </a:gs>
              <a:gs pos="23000">
                <a:srgbClr val="C7AC4C"/>
              </a:gs>
              <a:gs pos="55000">
                <a:srgbClr val="E6D78A"/>
              </a:gs>
              <a:gs pos="70000">
                <a:srgbClr val="C7AC4C"/>
              </a:gs>
              <a:gs pos="88000">
                <a:srgbClr val="E6D78A"/>
              </a:gs>
              <a:gs pos="100000">
                <a:srgbClr val="E6DCAC"/>
              </a:gs>
            </a:gsLst>
            <a:lin ang="0" scaled="1"/>
          </a:gradFill>
          <a:ln w="9525">
            <a:solidFill>
              <a:srgbClr val="5B5249"/>
            </a:solidFill>
            <a:miter lim="800000"/>
            <a:headEnd/>
            <a:tailEnd/>
          </a:ln>
        </p:spPr>
        <p:txBody>
          <a:bodyPr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en-GB" altLang="fr-FR" dirty="0"/>
          </a:p>
        </p:txBody>
      </p:sp>
      <p:sp>
        <p:nvSpPr>
          <p:cNvPr id="10" name="Line 1033"/>
          <p:cNvSpPr>
            <a:spLocks noChangeShapeType="1"/>
          </p:cNvSpPr>
          <p:nvPr/>
        </p:nvSpPr>
        <p:spPr bwMode="auto">
          <a:xfrm>
            <a:off x="6781800" y="2667000"/>
            <a:ext cx="838200" cy="0"/>
          </a:xfrm>
          <a:prstGeom prst="line">
            <a:avLst/>
          </a:prstGeom>
          <a:noFill/>
          <a:ln w="9525">
            <a:solidFill>
              <a:srgbClr val="5B5249"/>
            </a:solidFill>
            <a:miter lim="800000"/>
            <a:headEnd/>
            <a:tailEnd/>
          </a:ln>
          <a:extLst>
            <a:ext uri="{909E8E84-426E-40DD-AFC4-6F175D3DCCD1}">
              <a14:hiddenFill xmlns:a14="http://schemas.microsoft.com/office/drawing/2010/main">
                <a:noFill/>
              </a14:hiddenFill>
            </a:ext>
          </a:extLst>
        </p:spPr>
        <p:txBody>
          <a:bodyPr/>
          <a:lstStyle/>
          <a:p>
            <a:endParaRPr lang="en-GB" dirty="0"/>
          </a:p>
        </p:txBody>
      </p:sp>
      <p:sp>
        <p:nvSpPr>
          <p:cNvPr id="11" name="Line 1034"/>
          <p:cNvSpPr>
            <a:spLocks noChangeShapeType="1"/>
          </p:cNvSpPr>
          <p:nvPr/>
        </p:nvSpPr>
        <p:spPr bwMode="auto">
          <a:xfrm flipV="1">
            <a:off x="7620000" y="2057400"/>
            <a:ext cx="0" cy="609600"/>
          </a:xfrm>
          <a:prstGeom prst="line">
            <a:avLst/>
          </a:prstGeom>
          <a:noFill/>
          <a:ln w="9525">
            <a:solidFill>
              <a:srgbClr val="5B5249"/>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dirty="0"/>
          </a:p>
        </p:txBody>
      </p:sp>
      <p:sp>
        <p:nvSpPr>
          <p:cNvPr id="12" name="Line 1035"/>
          <p:cNvSpPr>
            <a:spLocks noChangeShapeType="1"/>
          </p:cNvSpPr>
          <p:nvPr/>
        </p:nvSpPr>
        <p:spPr bwMode="auto">
          <a:xfrm>
            <a:off x="7924800" y="1981200"/>
            <a:ext cx="0" cy="762000"/>
          </a:xfrm>
          <a:prstGeom prst="line">
            <a:avLst/>
          </a:prstGeom>
          <a:noFill/>
          <a:ln w="12700">
            <a:solidFill>
              <a:srgbClr val="FF6600"/>
            </a:solidFill>
            <a:miter lim="800000"/>
            <a:headEnd/>
            <a:tailEnd/>
          </a:ln>
          <a:extLst>
            <a:ext uri="{909E8E84-426E-40DD-AFC4-6F175D3DCCD1}">
              <a14:hiddenFill xmlns:a14="http://schemas.microsoft.com/office/drawing/2010/main">
                <a:noFill/>
              </a14:hiddenFill>
            </a:ext>
          </a:extLst>
        </p:spPr>
        <p:txBody>
          <a:bodyPr/>
          <a:lstStyle/>
          <a:p>
            <a:endParaRPr lang="en-GB" dirty="0"/>
          </a:p>
        </p:txBody>
      </p:sp>
      <p:sp>
        <p:nvSpPr>
          <p:cNvPr id="13" name="Line 1036"/>
          <p:cNvSpPr>
            <a:spLocks noChangeShapeType="1"/>
          </p:cNvSpPr>
          <p:nvPr/>
        </p:nvSpPr>
        <p:spPr bwMode="auto">
          <a:xfrm flipH="1">
            <a:off x="6781800" y="2743200"/>
            <a:ext cx="1143000" cy="0"/>
          </a:xfrm>
          <a:prstGeom prst="line">
            <a:avLst/>
          </a:prstGeom>
          <a:noFill/>
          <a:ln w="12700">
            <a:solidFill>
              <a:srgbClr val="FF66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dirty="0"/>
          </a:p>
        </p:txBody>
      </p:sp>
      <p:sp>
        <p:nvSpPr>
          <p:cNvPr id="14" name="AutoShape 1037"/>
          <p:cNvSpPr>
            <a:spLocks noChangeArrowheads="1"/>
          </p:cNvSpPr>
          <p:nvPr/>
        </p:nvSpPr>
        <p:spPr bwMode="auto">
          <a:xfrm>
            <a:off x="7192963" y="1173163"/>
            <a:ext cx="1417637" cy="914400"/>
          </a:xfrm>
          <a:prstGeom prst="roundRect">
            <a:avLst>
              <a:gd name="adj" fmla="val 16667"/>
            </a:avLst>
          </a:prstGeom>
          <a:solidFill>
            <a:srgbClr val="FFFFFF"/>
          </a:solidFill>
          <a:ln w="9525">
            <a:solidFill>
              <a:srgbClr val="5B5249"/>
            </a:solidFill>
            <a:miter lim="800000"/>
            <a:headEnd/>
            <a:tailEnd/>
          </a:ln>
        </p:spPr>
        <p:txBody>
          <a:bodyPr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r>
              <a:rPr lang="en-GB" altLang="fr-FR" sz="1800" dirty="0" smtClean="0">
                <a:solidFill>
                  <a:srgbClr val="808080"/>
                </a:solidFill>
                <a:latin typeface="Times" pitchFamily="48" charset="0"/>
                <a:cs typeface="Times New Roman" pitchFamily="18" charset="0"/>
              </a:rPr>
              <a:t>Billet Approval</a:t>
            </a:r>
            <a:endParaRPr lang="en-GB" altLang="fr-FR" sz="1800" dirty="0"/>
          </a:p>
        </p:txBody>
      </p:sp>
      <p:sp>
        <p:nvSpPr>
          <p:cNvPr id="15" name="Line 1038"/>
          <p:cNvSpPr>
            <a:spLocks noChangeShapeType="1"/>
          </p:cNvSpPr>
          <p:nvPr/>
        </p:nvSpPr>
        <p:spPr bwMode="auto">
          <a:xfrm>
            <a:off x="6781800" y="4343400"/>
            <a:ext cx="838200" cy="0"/>
          </a:xfrm>
          <a:prstGeom prst="line">
            <a:avLst/>
          </a:prstGeom>
          <a:noFill/>
          <a:ln w="9525">
            <a:solidFill>
              <a:srgbClr val="5B5249"/>
            </a:solidFill>
            <a:miter lim="800000"/>
            <a:headEnd/>
            <a:tailEnd/>
          </a:ln>
          <a:extLst>
            <a:ext uri="{909E8E84-426E-40DD-AFC4-6F175D3DCCD1}">
              <a14:hiddenFill xmlns:a14="http://schemas.microsoft.com/office/drawing/2010/main">
                <a:noFill/>
              </a14:hiddenFill>
            </a:ext>
          </a:extLst>
        </p:spPr>
        <p:txBody>
          <a:bodyPr/>
          <a:lstStyle/>
          <a:p>
            <a:endParaRPr lang="en-GB" dirty="0"/>
          </a:p>
        </p:txBody>
      </p:sp>
      <p:sp>
        <p:nvSpPr>
          <p:cNvPr id="16" name="Line 1039"/>
          <p:cNvSpPr>
            <a:spLocks noChangeShapeType="1"/>
          </p:cNvSpPr>
          <p:nvPr/>
        </p:nvSpPr>
        <p:spPr bwMode="auto">
          <a:xfrm flipV="1">
            <a:off x="7650163" y="3916363"/>
            <a:ext cx="0" cy="427037"/>
          </a:xfrm>
          <a:prstGeom prst="line">
            <a:avLst/>
          </a:prstGeom>
          <a:noFill/>
          <a:ln w="9525">
            <a:solidFill>
              <a:srgbClr val="5B5249"/>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dirty="0"/>
          </a:p>
        </p:txBody>
      </p:sp>
      <p:sp>
        <p:nvSpPr>
          <p:cNvPr id="17" name="Line 1040"/>
          <p:cNvSpPr>
            <a:spLocks noChangeShapeType="1"/>
          </p:cNvSpPr>
          <p:nvPr/>
        </p:nvSpPr>
        <p:spPr bwMode="auto">
          <a:xfrm>
            <a:off x="7924800" y="3657600"/>
            <a:ext cx="0" cy="762000"/>
          </a:xfrm>
          <a:prstGeom prst="line">
            <a:avLst/>
          </a:prstGeom>
          <a:noFill/>
          <a:ln w="12700">
            <a:solidFill>
              <a:srgbClr val="FF6600"/>
            </a:solidFill>
            <a:miter lim="800000"/>
            <a:headEnd/>
            <a:tailEnd/>
          </a:ln>
          <a:extLst>
            <a:ext uri="{909E8E84-426E-40DD-AFC4-6F175D3DCCD1}">
              <a14:hiddenFill xmlns:a14="http://schemas.microsoft.com/office/drawing/2010/main">
                <a:noFill/>
              </a14:hiddenFill>
            </a:ext>
          </a:extLst>
        </p:spPr>
        <p:txBody>
          <a:bodyPr/>
          <a:lstStyle/>
          <a:p>
            <a:endParaRPr lang="en-GB" dirty="0"/>
          </a:p>
        </p:txBody>
      </p:sp>
      <p:sp>
        <p:nvSpPr>
          <p:cNvPr id="18" name="Line 1041"/>
          <p:cNvSpPr>
            <a:spLocks noChangeShapeType="1"/>
          </p:cNvSpPr>
          <p:nvPr/>
        </p:nvSpPr>
        <p:spPr bwMode="auto">
          <a:xfrm flipH="1">
            <a:off x="6781800" y="4419600"/>
            <a:ext cx="1143000" cy="0"/>
          </a:xfrm>
          <a:prstGeom prst="line">
            <a:avLst/>
          </a:prstGeom>
          <a:noFill/>
          <a:ln w="12700">
            <a:solidFill>
              <a:srgbClr val="FF66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dirty="0"/>
          </a:p>
        </p:txBody>
      </p:sp>
      <p:sp>
        <p:nvSpPr>
          <p:cNvPr id="19" name="AutoShape 1042"/>
          <p:cNvSpPr>
            <a:spLocks noChangeArrowheads="1"/>
          </p:cNvSpPr>
          <p:nvPr/>
        </p:nvSpPr>
        <p:spPr bwMode="auto">
          <a:xfrm>
            <a:off x="7192963" y="2819400"/>
            <a:ext cx="1417637" cy="1096963"/>
          </a:xfrm>
          <a:prstGeom prst="roundRect">
            <a:avLst>
              <a:gd name="adj" fmla="val 16667"/>
            </a:avLst>
          </a:prstGeom>
          <a:solidFill>
            <a:srgbClr val="FFFFFF"/>
          </a:solidFill>
          <a:ln w="9525">
            <a:solidFill>
              <a:srgbClr val="5B5249"/>
            </a:solidFill>
            <a:miter lim="800000"/>
            <a:headEnd/>
            <a:tailEnd/>
          </a:ln>
        </p:spPr>
        <p:txBody>
          <a:bodyPr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r>
              <a:rPr lang="en-GB" altLang="fr-FR" sz="1800" dirty="0" smtClean="0">
                <a:solidFill>
                  <a:srgbClr val="808080"/>
                </a:solidFill>
                <a:latin typeface="Times" pitchFamily="48" charset="0"/>
                <a:cs typeface="Times New Roman" pitchFamily="18" charset="0"/>
              </a:rPr>
              <a:t>Cable strand map Approval</a:t>
            </a:r>
            <a:endParaRPr lang="en-GB" altLang="fr-FR" sz="1800" dirty="0"/>
          </a:p>
        </p:txBody>
      </p:sp>
      <p:sp>
        <p:nvSpPr>
          <p:cNvPr id="20" name="Line 1043"/>
          <p:cNvSpPr>
            <a:spLocks noChangeShapeType="1"/>
          </p:cNvSpPr>
          <p:nvPr/>
        </p:nvSpPr>
        <p:spPr bwMode="auto">
          <a:xfrm>
            <a:off x="6781800" y="5943600"/>
            <a:ext cx="838200" cy="0"/>
          </a:xfrm>
          <a:prstGeom prst="line">
            <a:avLst/>
          </a:prstGeom>
          <a:noFill/>
          <a:ln w="9525">
            <a:solidFill>
              <a:srgbClr val="5B5249"/>
            </a:solidFill>
            <a:miter lim="800000"/>
            <a:headEnd/>
            <a:tailEnd/>
          </a:ln>
          <a:extLst>
            <a:ext uri="{909E8E84-426E-40DD-AFC4-6F175D3DCCD1}">
              <a14:hiddenFill xmlns:a14="http://schemas.microsoft.com/office/drawing/2010/main">
                <a:noFill/>
              </a14:hiddenFill>
            </a:ext>
          </a:extLst>
        </p:spPr>
        <p:txBody>
          <a:bodyPr/>
          <a:lstStyle/>
          <a:p>
            <a:endParaRPr lang="en-GB" dirty="0"/>
          </a:p>
        </p:txBody>
      </p:sp>
      <p:sp>
        <p:nvSpPr>
          <p:cNvPr id="21" name="Line 1044"/>
          <p:cNvSpPr>
            <a:spLocks noChangeShapeType="1"/>
          </p:cNvSpPr>
          <p:nvPr/>
        </p:nvSpPr>
        <p:spPr bwMode="auto">
          <a:xfrm flipV="1">
            <a:off x="7620000" y="5638800"/>
            <a:ext cx="0" cy="304800"/>
          </a:xfrm>
          <a:prstGeom prst="line">
            <a:avLst/>
          </a:prstGeom>
          <a:noFill/>
          <a:ln w="9525">
            <a:solidFill>
              <a:srgbClr val="5B5249"/>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dirty="0"/>
          </a:p>
        </p:txBody>
      </p:sp>
      <p:sp>
        <p:nvSpPr>
          <p:cNvPr id="22" name="Line 1045"/>
          <p:cNvSpPr>
            <a:spLocks noChangeShapeType="1"/>
          </p:cNvSpPr>
          <p:nvPr/>
        </p:nvSpPr>
        <p:spPr bwMode="auto">
          <a:xfrm>
            <a:off x="7924800" y="5638800"/>
            <a:ext cx="0" cy="381000"/>
          </a:xfrm>
          <a:prstGeom prst="line">
            <a:avLst/>
          </a:prstGeom>
          <a:noFill/>
          <a:ln w="12700">
            <a:solidFill>
              <a:srgbClr val="FF6600"/>
            </a:solidFill>
            <a:miter lim="800000"/>
            <a:headEnd/>
            <a:tailEnd/>
          </a:ln>
          <a:extLst>
            <a:ext uri="{909E8E84-426E-40DD-AFC4-6F175D3DCCD1}">
              <a14:hiddenFill xmlns:a14="http://schemas.microsoft.com/office/drawing/2010/main">
                <a:noFill/>
              </a14:hiddenFill>
            </a:ext>
          </a:extLst>
        </p:spPr>
        <p:txBody>
          <a:bodyPr/>
          <a:lstStyle/>
          <a:p>
            <a:endParaRPr lang="en-GB" dirty="0"/>
          </a:p>
        </p:txBody>
      </p:sp>
      <p:sp>
        <p:nvSpPr>
          <p:cNvPr id="23" name="Line 1046"/>
          <p:cNvSpPr>
            <a:spLocks noChangeShapeType="1"/>
          </p:cNvSpPr>
          <p:nvPr/>
        </p:nvSpPr>
        <p:spPr bwMode="auto">
          <a:xfrm flipH="1">
            <a:off x="6781800" y="6019800"/>
            <a:ext cx="1143000" cy="0"/>
          </a:xfrm>
          <a:prstGeom prst="line">
            <a:avLst/>
          </a:prstGeom>
          <a:noFill/>
          <a:ln w="12700">
            <a:solidFill>
              <a:srgbClr val="FF66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dirty="0"/>
          </a:p>
        </p:txBody>
      </p:sp>
      <p:sp>
        <p:nvSpPr>
          <p:cNvPr id="24" name="AutoShape 1047"/>
          <p:cNvSpPr>
            <a:spLocks noChangeArrowheads="1"/>
          </p:cNvSpPr>
          <p:nvPr/>
        </p:nvSpPr>
        <p:spPr bwMode="auto">
          <a:xfrm>
            <a:off x="7239000" y="4572000"/>
            <a:ext cx="1447800" cy="1066800"/>
          </a:xfrm>
          <a:prstGeom prst="roundRect">
            <a:avLst>
              <a:gd name="adj" fmla="val 16667"/>
            </a:avLst>
          </a:prstGeom>
          <a:solidFill>
            <a:srgbClr val="FFFFFF"/>
          </a:solidFill>
          <a:ln w="9525">
            <a:solidFill>
              <a:srgbClr val="5B5249"/>
            </a:solidFill>
            <a:miter lim="800000"/>
            <a:headEnd/>
            <a:tailEnd/>
          </a:ln>
        </p:spPr>
        <p:txBody>
          <a:bodyPr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r>
              <a:rPr lang="en-GB" altLang="fr-FR" sz="1800" dirty="0" smtClean="0">
                <a:solidFill>
                  <a:srgbClr val="808080"/>
                </a:solidFill>
                <a:latin typeface="Times" pitchFamily="48" charset="0"/>
                <a:cs typeface="Times New Roman" pitchFamily="18" charset="0"/>
              </a:rPr>
              <a:t>Cable Approval</a:t>
            </a:r>
            <a:endParaRPr lang="en-GB" altLang="fr-FR" sz="1800" dirty="0"/>
          </a:p>
        </p:txBody>
      </p:sp>
      <p:sp>
        <p:nvSpPr>
          <p:cNvPr id="25" name="Rectangle 1048"/>
          <p:cNvSpPr>
            <a:spLocks noChangeArrowheads="1"/>
          </p:cNvSpPr>
          <p:nvPr/>
        </p:nvSpPr>
        <p:spPr bwMode="auto">
          <a:xfrm>
            <a:off x="6827838" y="2270125"/>
            <a:ext cx="6254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r>
              <a:rPr lang="en-GB" altLang="fr-FR" dirty="0" smtClean="0">
                <a:solidFill>
                  <a:srgbClr val="000000"/>
                </a:solidFill>
                <a:latin typeface="Times" pitchFamily="48" charset="0"/>
                <a:cs typeface="Times New Roman" pitchFamily="18" charset="0"/>
              </a:rPr>
              <a:t>data</a:t>
            </a:r>
            <a:endParaRPr lang="en-GB" altLang="fr-FR" sz="1800" dirty="0"/>
          </a:p>
        </p:txBody>
      </p:sp>
      <p:sp>
        <p:nvSpPr>
          <p:cNvPr id="26" name="Rectangle 1049"/>
          <p:cNvSpPr>
            <a:spLocks noChangeArrowheads="1"/>
          </p:cNvSpPr>
          <p:nvPr/>
        </p:nvSpPr>
        <p:spPr bwMode="auto">
          <a:xfrm>
            <a:off x="7864475" y="2286000"/>
            <a:ext cx="12795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r>
              <a:rPr lang="en-GB" altLang="fr-FR" dirty="0" smtClean="0">
                <a:solidFill>
                  <a:srgbClr val="FF0000"/>
                </a:solidFill>
                <a:latin typeface="Times" pitchFamily="48" charset="0"/>
                <a:cs typeface="Times New Roman" pitchFamily="18" charset="0"/>
              </a:rPr>
              <a:t>decision</a:t>
            </a:r>
            <a:endParaRPr lang="en-GB" altLang="fr-FR" sz="1800" dirty="0"/>
          </a:p>
        </p:txBody>
      </p:sp>
      <p:sp>
        <p:nvSpPr>
          <p:cNvPr id="27" name="Text Box 1050"/>
          <p:cNvSpPr txBox="1">
            <a:spLocks noChangeArrowheads="1"/>
          </p:cNvSpPr>
          <p:nvPr/>
        </p:nvSpPr>
        <p:spPr bwMode="auto">
          <a:xfrm rot="5400000">
            <a:off x="4426744" y="3650456"/>
            <a:ext cx="43449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GB" altLang="fr-FR" dirty="0" smtClean="0">
                <a:solidFill>
                  <a:srgbClr val="808080"/>
                </a:solidFill>
                <a:latin typeface="Times" pitchFamily="48" charset="0"/>
                <a:cs typeface="Times New Roman" pitchFamily="18" charset="0"/>
              </a:rPr>
              <a:t>M   a   n   u   f   a   c   t   u   r   </a:t>
            </a:r>
            <a:r>
              <a:rPr lang="en-GB" altLang="fr-FR" dirty="0" err="1" smtClean="0">
                <a:solidFill>
                  <a:srgbClr val="808080"/>
                </a:solidFill>
                <a:latin typeface="Times" pitchFamily="48" charset="0"/>
                <a:cs typeface="Times New Roman" pitchFamily="18" charset="0"/>
              </a:rPr>
              <a:t>i</a:t>
            </a:r>
            <a:r>
              <a:rPr lang="en-GB" altLang="fr-FR" dirty="0" smtClean="0">
                <a:solidFill>
                  <a:srgbClr val="808080"/>
                </a:solidFill>
                <a:latin typeface="Times" pitchFamily="48" charset="0"/>
                <a:cs typeface="Times New Roman" pitchFamily="18" charset="0"/>
              </a:rPr>
              <a:t>   n   g </a:t>
            </a:r>
            <a:endParaRPr lang="en-GB" altLang="fr-FR" sz="1800" dirty="0"/>
          </a:p>
        </p:txBody>
      </p:sp>
      <p:sp>
        <p:nvSpPr>
          <p:cNvPr id="28" name="Line 1051"/>
          <p:cNvSpPr>
            <a:spLocks noChangeShapeType="1"/>
          </p:cNvSpPr>
          <p:nvPr/>
        </p:nvSpPr>
        <p:spPr bwMode="auto">
          <a:xfrm>
            <a:off x="6553200" y="1066800"/>
            <a:ext cx="0" cy="533400"/>
          </a:xfrm>
          <a:prstGeom prst="line">
            <a:avLst/>
          </a:prstGeom>
          <a:noFill/>
          <a:ln w="9525">
            <a:solidFill>
              <a:srgbClr val="5B5249"/>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dirty="0"/>
          </a:p>
        </p:txBody>
      </p:sp>
      <p:sp>
        <p:nvSpPr>
          <p:cNvPr id="29" name="Line 1052"/>
          <p:cNvSpPr>
            <a:spLocks noChangeShapeType="1"/>
          </p:cNvSpPr>
          <p:nvPr/>
        </p:nvSpPr>
        <p:spPr bwMode="auto">
          <a:xfrm>
            <a:off x="6553200" y="5638800"/>
            <a:ext cx="0" cy="533400"/>
          </a:xfrm>
          <a:prstGeom prst="line">
            <a:avLst/>
          </a:prstGeom>
          <a:noFill/>
          <a:ln w="9525">
            <a:solidFill>
              <a:srgbClr val="5B5249"/>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dirty="0"/>
          </a:p>
        </p:txBody>
      </p:sp>
      <p:sp>
        <p:nvSpPr>
          <p:cNvPr id="30" name="Text Box 1053"/>
          <p:cNvSpPr txBox="1">
            <a:spLocks noChangeArrowheads="1"/>
          </p:cNvSpPr>
          <p:nvPr/>
        </p:nvSpPr>
        <p:spPr bwMode="auto">
          <a:xfrm>
            <a:off x="6827838" y="5562600"/>
            <a:ext cx="6397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GB" altLang="fr-FR" dirty="0" smtClean="0">
                <a:latin typeface="Times" pitchFamily="48" charset="0"/>
                <a:cs typeface="Times New Roman" pitchFamily="18" charset="0"/>
              </a:rPr>
              <a:t>data</a:t>
            </a:r>
            <a:endParaRPr lang="en-GB" altLang="fr-FR" sz="1800" dirty="0"/>
          </a:p>
        </p:txBody>
      </p:sp>
      <p:sp>
        <p:nvSpPr>
          <p:cNvPr id="31" name="Text Box 1054"/>
          <p:cNvSpPr txBox="1">
            <a:spLocks noChangeArrowheads="1"/>
          </p:cNvSpPr>
          <p:nvPr/>
        </p:nvSpPr>
        <p:spPr bwMode="auto">
          <a:xfrm>
            <a:off x="6827838" y="3916363"/>
            <a:ext cx="6397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GB" altLang="fr-FR" dirty="0" smtClean="0">
                <a:latin typeface="Times" pitchFamily="48" charset="0"/>
                <a:cs typeface="Times New Roman" pitchFamily="18" charset="0"/>
              </a:rPr>
              <a:t>data</a:t>
            </a:r>
            <a:endParaRPr lang="en-GB" altLang="fr-FR" sz="1800" dirty="0"/>
          </a:p>
        </p:txBody>
      </p:sp>
      <p:sp>
        <p:nvSpPr>
          <p:cNvPr id="32" name="Rectangle 1055"/>
          <p:cNvSpPr>
            <a:spLocks noChangeArrowheads="1"/>
          </p:cNvSpPr>
          <p:nvPr/>
        </p:nvSpPr>
        <p:spPr bwMode="auto">
          <a:xfrm>
            <a:off x="1524000" y="485745"/>
            <a:ext cx="1847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en-GB" altLang="fr-FR" dirty="0"/>
          </a:p>
        </p:txBody>
      </p:sp>
      <p:sp>
        <p:nvSpPr>
          <p:cNvPr id="34" name="Text Box 1062"/>
          <p:cNvSpPr txBox="1">
            <a:spLocks noChangeArrowheads="1"/>
          </p:cNvSpPr>
          <p:nvPr/>
        </p:nvSpPr>
        <p:spPr bwMode="auto">
          <a:xfrm>
            <a:off x="467544" y="152400"/>
            <a:ext cx="814305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spcBef>
                <a:spcPct val="50000"/>
              </a:spcBef>
            </a:pPr>
            <a:r>
              <a:rPr lang="en-GB" altLang="fr-FR" sz="2800" b="1" dirty="0" smtClean="0"/>
              <a:t>Organisation of the quality assurance system</a:t>
            </a:r>
            <a:endParaRPr lang="en-GB" altLang="fr-FR" sz="2800" b="1" dirty="0"/>
          </a:p>
        </p:txBody>
      </p:sp>
      <p:sp>
        <p:nvSpPr>
          <p:cNvPr id="35" name="Text Box 1063"/>
          <p:cNvSpPr txBox="1">
            <a:spLocks noChangeArrowheads="1"/>
          </p:cNvSpPr>
          <p:nvPr/>
        </p:nvSpPr>
        <p:spPr bwMode="auto">
          <a:xfrm>
            <a:off x="107504" y="909881"/>
            <a:ext cx="614089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spcBef>
                <a:spcPct val="50000"/>
              </a:spcBef>
            </a:pPr>
            <a:r>
              <a:rPr lang="en-GB" altLang="fr-FR" sz="2200" b="1" dirty="0" smtClean="0"/>
              <a:t>Three holding points in the cable production</a:t>
            </a:r>
            <a:endParaRPr lang="en-GB" altLang="fr-FR" sz="2200" b="1" dirty="0"/>
          </a:p>
        </p:txBody>
      </p:sp>
      <p:sp>
        <p:nvSpPr>
          <p:cNvPr id="36" name="Text Box 1064"/>
          <p:cNvSpPr txBox="1">
            <a:spLocks noChangeArrowheads="1"/>
          </p:cNvSpPr>
          <p:nvPr/>
        </p:nvSpPr>
        <p:spPr bwMode="auto">
          <a:xfrm>
            <a:off x="179512" y="1362541"/>
            <a:ext cx="5904656" cy="235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90500" indent="-190500"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spcBef>
                <a:spcPct val="50000"/>
              </a:spcBef>
              <a:buFontTx/>
              <a:buChar char="•"/>
            </a:pPr>
            <a:r>
              <a:rPr lang="en-GB" altLang="fr-FR" sz="1800" dirty="0" smtClean="0"/>
              <a:t>Holding points introduced at three different levels of the cable production are very important to ensure that the LHC cables meet all the quality requirements.</a:t>
            </a:r>
          </a:p>
          <a:p>
            <a:pPr eaLnBrk="1" hangingPunct="1">
              <a:spcBef>
                <a:spcPct val="50000"/>
              </a:spcBef>
              <a:buFontTx/>
              <a:buChar char="•"/>
            </a:pPr>
            <a:r>
              <a:rPr lang="en-US" altLang="fr-FR" sz="1800" dirty="0">
                <a:latin typeface="Arial" panose="020B0604020202020204" pitchFamily="34" charset="0"/>
                <a:cs typeface="Arial" panose="020B0604020202020204" pitchFamily="34" charset="0"/>
              </a:rPr>
              <a:t>The Contractor must get CERN’s approval to use the </a:t>
            </a:r>
            <a:r>
              <a:rPr lang="en-US" altLang="fr-FR" sz="1800" dirty="0" smtClean="0">
                <a:latin typeface="Arial" panose="020B0604020202020204" pitchFamily="34" charset="0"/>
                <a:cs typeface="Arial" panose="020B0604020202020204" pitchFamily="34" charset="0"/>
              </a:rPr>
              <a:t>wires </a:t>
            </a:r>
            <a:r>
              <a:rPr lang="en-US" altLang="fr-FR" sz="1800" dirty="0">
                <a:latin typeface="Arial" panose="020B0604020202020204" pitchFamily="34" charset="0"/>
                <a:cs typeface="Arial" panose="020B0604020202020204" pitchFamily="34" charset="0"/>
              </a:rPr>
              <a:t>from a billet for cabling, to go ahead with the cable production</a:t>
            </a:r>
            <a:endParaRPr lang="fr-FR" sz="1800" dirty="0">
              <a:latin typeface="Arial" panose="020B0604020202020204" pitchFamily="34" charset="0"/>
              <a:cs typeface="Arial" panose="020B0604020202020204" pitchFamily="34" charset="0"/>
            </a:endParaRPr>
          </a:p>
          <a:p>
            <a:pPr eaLnBrk="1" hangingPunct="1">
              <a:spcBef>
                <a:spcPct val="50000"/>
              </a:spcBef>
              <a:buFontTx/>
              <a:buChar char="•"/>
            </a:pPr>
            <a:endParaRPr lang="en-GB" altLang="fr-FR" dirty="0"/>
          </a:p>
        </p:txBody>
      </p:sp>
      <p:sp>
        <p:nvSpPr>
          <p:cNvPr id="37" name="Text Box 1067"/>
          <p:cNvSpPr txBox="1">
            <a:spLocks noChangeArrowheads="1"/>
          </p:cNvSpPr>
          <p:nvPr/>
        </p:nvSpPr>
        <p:spPr bwMode="auto">
          <a:xfrm>
            <a:off x="179512" y="3380507"/>
            <a:ext cx="5791200" cy="300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90500" indent="-190500"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marL="190500" lvl="1" indent="-190500" eaLnBrk="1" hangingPunct="1">
              <a:spcBef>
                <a:spcPct val="50000"/>
              </a:spcBef>
              <a:buFontTx/>
              <a:buChar char="•"/>
            </a:pPr>
            <a:r>
              <a:rPr lang="en-GB" altLang="fr-FR" sz="1800" b="1" dirty="0">
                <a:cs typeface="Times New Roman" pitchFamily="18" charset="0"/>
              </a:rPr>
              <a:t>Billet approval </a:t>
            </a:r>
            <a:r>
              <a:rPr lang="en-GB" altLang="fr-FR" sz="1800" dirty="0">
                <a:cs typeface="Times New Roman" pitchFamily="18" charset="0"/>
              </a:rPr>
              <a:t>based on the data </a:t>
            </a:r>
            <a:r>
              <a:rPr lang="en-GB" altLang="fr-FR" sz="1800" dirty="0" smtClean="0">
                <a:cs typeface="Times New Roman" pitchFamily="18" charset="0"/>
              </a:rPr>
              <a:t>coming </a:t>
            </a:r>
            <a:r>
              <a:rPr lang="en-GB" altLang="fr-FR" sz="1800" dirty="0">
                <a:cs typeface="Times New Roman" pitchFamily="18" charset="0"/>
              </a:rPr>
              <a:t>from systematic tests performed </a:t>
            </a:r>
            <a:r>
              <a:rPr lang="en-GB" altLang="fr-FR" sz="1800" dirty="0" smtClean="0">
                <a:cs typeface="Times New Roman" pitchFamily="18" charset="0"/>
              </a:rPr>
              <a:t>during the wire production by </a:t>
            </a:r>
            <a:r>
              <a:rPr lang="en-GB" altLang="fr-FR" sz="1800" dirty="0">
                <a:cs typeface="Times New Roman" pitchFamily="18" charset="0"/>
              </a:rPr>
              <a:t>the </a:t>
            </a:r>
            <a:r>
              <a:rPr lang="en-GB" altLang="fr-FR" sz="1800" dirty="0" smtClean="0">
                <a:cs typeface="Times New Roman" pitchFamily="18" charset="0"/>
              </a:rPr>
              <a:t>contractor to qualify the billet and </a:t>
            </a:r>
            <a:r>
              <a:rPr lang="en-GB" altLang="fr-FR" sz="1800" dirty="0">
                <a:cs typeface="Times New Roman" pitchFamily="18" charset="0"/>
              </a:rPr>
              <a:t>on the counter-measurements performed by CERN on the verification samples.</a:t>
            </a:r>
          </a:p>
          <a:p>
            <a:pPr eaLnBrk="1" hangingPunct="1">
              <a:spcBef>
                <a:spcPct val="50000"/>
              </a:spcBef>
              <a:buFontTx/>
              <a:buChar char="•"/>
            </a:pPr>
            <a:r>
              <a:rPr lang="en-GB" altLang="fr-FR" sz="1800" b="1" dirty="0" smtClean="0"/>
              <a:t>Cable strand map approval</a:t>
            </a:r>
            <a:r>
              <a:rPr lang="en-GB" altLang="fr-FR" sz="1800" dirty="0" smtClean="0"/>
              <a:t>:  </a:t>
            </a:r>
            <a:r>
              <a:rPr lang="en-US" altLang="fr-FR" sz="1800" dirty="0"/>
              <a:t>t</a:t>
            </a:r>
            <a:r>
              <a:rPr lang="en-US" altLang="en-US" sz="1800" dirty="0" smtClean="0"/>
              <a:t>he </a:t>
            </a:r>
            <a:r>
              <a:rPr lang="en-US" altLang="en-US" sz="1800" dirty="0"/>
              <a:t>contractor must submit to CERN a cable strand map for each </a:t>
            </a:r>
            <a:r>
              <a:rPr lang="en-US" altLang="en-US" sz="1800" dirty="0" smtClean="0"/>
              <a:t>cable unit </a:t>
            </a:r>
            <a:r>
              <a:rPr lang="en-US" altLang="en-US" sz="1800" dirty="0"/>
              <a:t>length and must get CERN’s approval before to start </a:t>
            </a:r>
            <a:r>
              <a:rPr lang="en-US" altLang="en-US" sz="1800" dirty="0" smtClean="0"/>
              <a:t>cabling </a:t>
            </a:r>
            <a:r>
              <a:rPr lang="en-US" altLang="en-US" sz="1800" dirty="0"/>
              <a:t>(only strands from approved billets can be used for cabling). </a:t>
            </a:r>
          </a:p>
        </p:txBody>
      </p:sp>
      <p:sp>
        <p:nvSpPr>
          <p:cNvPr id="38" name="Rectangle 1069"/>
          <p:cNvSpPr>
            <a:spLocks noChangeArrowheads="1"/>
          </p:cNvSpPr>
          <p:nvPr/>
        </p:nvSpPr>
        <p:spPr bwMode="auto">
          <a:xfrm>
            <a:off x="7864475" y="3962400"/>
            <a:ext cx="12795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r>
              <a:rPr lang="en-GB" altLang="fr-FR" dirty="0" smtClean="0">
                <a:solidFill>
                  <a:srgbClr val="FF0000"/>
                </a:solidFill>
                <a:latin typeface="Times" pitchFamily="48" charset="0"/>
                <a:cs typeface="Times New Roman" pitchFamily="18" charset="0"/>
              </a:rPr>
              <a:t>decision</a:t>
            </a:r>
            <a:endParaRPr lang="en-GB" altLang="fr-FR" sz="1800" dirty="0"/>
          </a:p>
        </p:txBody>
      </p:sp>
      <p:sp>
        <p:nvSpPr>
          <p:cNvPr id="39" name="Rectangle 1070"/>
          <p:cNvSpPr>
            <a:spLocks noChangeArrowheads="1"/>
          </p:cNvSpPr>
          <p:nvPr/>
        </p:nvSpPr>
        <p:spPr bwMode="auto">
          <a:xfrm>
            <a:off x="7864475" y="5638800"/>
            <a:ext cx="12795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r>
              <a:rPr lang="en-GB" altLang="fr-FR" dirty="0" smtClean="0">
                <a:solidFill>
                  <a:srgbClr val="FF0000"/>
                </a:solidFill>
                <a:latin typeface="Times" pitchFamily="48" charset="0"/>
                <a:cs typeface="Times New Roman" pitchFamily="18" charset="0"/>
              </a:rPr>
              <a:t>decision</a:t>
            </a:r>
            <a:endParaRPr lang="en-GB" altLang="fr-FR" sz="1800" dirty="0"/>
          </a:p>
        </p:txBody>
      </p:sp>
      <p:sp>
        <p:nvSpPr>
          <p:cNvPr id="2" name="Date Placeholder 1"/>
          <p:cNvSpPr>
            <a:spLocks noGrp="1"/>
          </p:cNvSpPr>
          <p:nvPr>
            <p:ph type="dt" sz="half" idx="10"/>
          </p:nvPr>
        </p:nvSpPr>
        <p:spPr/>
        <p:txBody>
          <a:bodyPr/>
          <a:lstStyle/>
          <a:p>
            <a:r>
              <a:rPr lang="fr-FR" smtClean="0"/>
              <a:t>05/11/2014</a:t>
            </a:r>
            <a:endParaRPr lang="fr-FR"/>
          </a:p>
        </p:txBody>
      </p:sp>
      <p:sp>
        <p:nvSpPr>
          <p:cNvPr id="3" name="Slide Number Placeholder 2"/>
          <p:cNvSpPr>
            <a:spLocks noGrp="1"/>
          </p:cNvSpPr>
          <p:nvPr>
            <p:ph type="sldNum" sz="quarter" idx="12"/>
          </p:nvPr>
        </p:nvSpPr>
        <p:spPr/>
        <p:txBody>
          <a:bodyPr/>
          <a:lstStyle/>
          <a:p>
            <a:fld id="{E1C4F4CE-3BA1-48DA-B3E7-17C890B0573E}" type="slidenum">
              <a:rPr lang="fr-FR" smtClean="0"/>
              <a:t>6</a:t>
            </a:fld>
            <a:endParaRPr lang="fr-FR"/>
          </a:p>
        </p:txBody>
      </p:sp>
      <p:sp>
        <p:nvSpPr>
          <p:cNvPr id="4" name="Footer Placeholder 3"/>
          <p:cNvSpPr>
            <a:spLocks noGrp="1"/>
          </p:cNvSpPr>
          <p:nvPr>
            <p:ph type="ftr" sz="quarter" idx="11"/>
          </p:nvPr>
        </p:nvSpPr>
        <p:spPr/>
        <p:txBody>
          <a:bodyPr/>
          <a:lstStyle/>
          <a:p>
            <a:r>
              <a:rPr lang="fr-FR" smtClean="0"/>
              <a:t>Luc Oberli</a:t>
            </a:r>
            <a:endParaRPr lang="fr-FR"/>
          </a:p>
        </p:txBody>
      </p:sp>
    </p:spTree>
    <p:extLst>
      <p:ext uri="{BB962C8B-B14F-4D97-AF65-F5344CB8AC3E}">
        <p14:creationId xmlns:p14="http://schemas.microsoft.com/office/powerpoint/2010/main" val="39193080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79512" y="152401"/>
            <a:ext cx="7467600" cy="68431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en-US" sz="2400" b="1" dirty="0" smtClean="0">
                <a:latin typeface="Arial" panose="020B0604020202020204" pitchFamily="34" charset="0"/>
                <a:cs typeface="Arial" panose="020B0604020202020204" pitchFamily="34" charset="0"/>
              </a:rPr>
              <a:t>First holding point     </a:t>
            </a:r>
            <a:r>
              <a:rPr lang="en-US" altLang="en-US" sz="3200" b="1" dirty="0" smtClean="0">
                <a:latin typeface="Arial" panose="020B0604020202020204" pitchFamily="34" charset="0"/>
                <a:cs typeface="Arial" panose="020B0604020202020204" pitchFamily="34" charset="0"/>
              </a:rPr>
              <a:t>Billet Approval</a:t>
            </a:r>
            <a:endParaRPr lang="en-US" altLang="en-US" sz="3200" b="1" dirty="0">
              <a:latin typeface="Arial" panose="020B0604020202020204" pitchFamily="34" charset="0"/>
              <a:cs typeface="Arial" panose="020B0604020202020204" pitchFamily="34" charset="0"/>
            </a:endParaRPr>
          </a:p>
        </p:txBody>
      </p:sp>
      <p:sp>
        <p:nvSpPr>
          <p:cNvPr id="3" name="Rectangle 3"/>
          <p:cNvSpPr txBox="1">
            <a:spLocks noChangeArrowheads="1"/>
          </p:cNvSpPr>
          <p:nvPr/>
        </p:nvSpPr>
        <p:spPr>
          <a:xfrm>
            <a:off x="0" y="1014783"/>
            <a:ext cx="8748464" cy="291827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3400" indent="-533400">
              <a:spcAft>
                <a:spcPct val="50000"/>
              </a:spcAft>
              <a:buFontTx/>
              <a:buNone/>
            </a:pPr>
            <a:r>
              <a:rPr lang="en-US" altLang="en-US" sz="2400" dirty="0" smtClean="0"/>
              <a:t>	</a:t>
            </a:r>
            <a:r>
              <a:rPr lang="en-US" altLang="en-US" sz="1800" dirty="0" smtClean="0">
                <a:latin typeface="Arial" panose="020B0604020202020204" pitchFamily="34" charset="0"/>
                <a:cs typeface="Arial" panose="020B0604020202020204" pitchFamily="34" charset="0"/>
              </a:rPr>
              <a:t>The strand piece lengths produced from a billet shall be approved by CERN before to be used for cabling.</a:t>
            </a:r>
          </a:p>
          <a:p>
            <a:pPr marL="533400" indent="-533400">
              <a:spcAft>
                <a:spcPct val="50000"/>
              </a:spcAft>
              <a:buFontTx/>
              <a:buNone/>
            </a:pPr>
            <a:r>
              <a:rPr lang="en-GB" altLang="fr-FR" sz="1800" dirty="0" smtClean="0">
                <a:latin typeface="Arial" panose="020B0604020202020204" pitchFamily="34" charset="0"/>
                <a:cs typeface="Arial" panose="020B0604020202020204" pitchFamily="34" charset="0"/>
              </a:rPr>
              <a:t>	A </a:t>
            </a:r>
            <a:r>
              <a:rPr lang="en-GB" altLang="fr-FR" sz="1800" dirty="0">
                <a:latin typeface="Arial" panose="020B0604020202020204" pitchFamily="34" charset="0"/>
                <a:cs typeface="Arial" panose="020B0604020202020204" pitchFamily="34" charset="0"/>
              </a:rPr>
              <a:t>10 m long </a:t>
            </a:r>
            <a:r>
              <a:rPr lang="en-GB" altLang="fr-FR" sz="1800" dirty="0" smtClean="0">
                <a:latin typeface="Arial" panose="020B0604020202020204" pitchFamily="34" charset="0"/>
                <a:cs typeface="Arial" panose="020B0604020202020204" pitchFamily="34" charset="0"/>
              </a:rPr>
              <a:t>verification </a:t>
            </a:r>
            <a:r>
              <a:rPr lang="en-GB" altLang="fr-FR" sz="1800" dirty="0">
                <a:latin typeface="Arial" panose="020B0604020202020204" pitchFamily="34" charset="0"/>
                <a:cs typeface="Arial" panose="020B0604020202020204" pitchFamily="34" charset="0"/>
              </a:rPr>
              <a:t>sample cut from </a:t>
            </a:r>
            <a:r>
              <a:rPr lang="en-GB" altLang="fr-FR" sz="1800" b="1" dirty="0">
                <a:latin typeface="Arial" panose="020B0604020202020204" pitchFamily="34" charset="0"/>
                <a:cs typeface="Arial" panose="020B0604020202020204" pitchFamily="34" charset="0"/>
              </a:rPr>
              <a:t>every</a:t>
            </a:r>
            <a:r>
              <a:rPr lang="en-GB" altLang="fr-FR" sz="1800" dirty="0">
                <a:latin typeface="Arial" panose="020B0604020202020204" pitchFamily="34" charset="0"/>
                <a:cs typeface="Arial" panose="020B0604020202020204" pitchFamily="34" charset="0"/>
              </a:rPr>
              <a:t> wire piece length and adjacent to the sample used by the wire producer for the </a:t>
            </a:r>
            <a:r>
              <a:rPr lang="en-GB" altLang="fr-FR" sz="1800" dirty="0" err="1">
                <a:latin typeface="Arial" panose="020B0604020202020204" pitchFamily="34" charset="0"/>
                <a:cs typeface="Arial" panose="020B0604020202020204" pitchFamily="34" charset="0"/>
              </a:rPr>
              <a:t>Ic</a:t>
            </a:r>
            <a:r>
              <a:rPr lang="en-GB" altLang="fr-FR" sz="1800" dirty="0">
                <a:latin typeface="Arial" panose="020B0604020202020204" pitchFamily="34" charset="0"/>
                <a:cs typeface="Arial" panose="020B0604020202020204" pitchFamily="34" charset="0"/>
              </a:rPr>
              <a:t> test </a:t>
            </a:r>
            <a:r>
              <a:rPr lang="en-GB" altLang="fr-FR" sz="1800" dirty="0" smtClean="0">
                <a:latin typeface="Arial" panose="020B0604020202020204" pitchFamily="34" charset="0"/>
                <a:cs typeface="Arial" panose="020B0604020202020204" pitchFamily="34" charset="0"/>
              </a:rPr>
              <a:t>was </a:t>
            </a:r>
            <a:r>
              <a:rPr lang="en-GB" altLang="fr-FR" sz="1800" dirty="0">
                <a:latin typeface="Arial" panose="020B0604020202020204" pitchFamily="34" charset="0"/>
                <a:cs typeface="Arial" panose="020B0604020202020204" pitchFamily="34" charset="0"/>
              </a:rPr>
              <a:t>delivered to CERN</a:t>
            </a:r>
            <a:r>
              <a:rPr lang="en-GB" altLang="fr-FR" sz="1800" dirty="0" smtClean="0">
                <a:latin typeface="Arial" panose="020B0604020202020204" pitchFamily="34" charset="0"/>
                <a:cs typeface="Arial" panose="020B0604020202020204" pitchFamily="34" charset="0"/>
              </a:rPr>
              <a:t>.</a:t>
            </a:r>
          </a:p>
          <a:p>
            <a:pPr marL="533400" indent="-533400">
              <a:spcAft>
                <a:spcPct val="50000"/>
              </a:spcAft>
              <a:buNone/>
            </a:pPr>
            <a:r>
              <a:rPr lang="en-US" altLang="fr-FR" sz="1800" dirty="0" smtClean="0">
                <a:latin typeface="Arial" panose="020B0604020202020204" pitchFamily="34" charset="0"/>
                <a:cs typeface="Arial" panose="020B0604020202020204" pitchFamily="34" charset="0"/>
              </a:rPr>
              <a:t>	The verification samples were </a:t>
            </a:r>
            <a:r>
              <a:rPr lang="en-US" altLang="fr-FR" sz="1800" dirty="0">
                <a:latin typeface="Arial" panose="020B0604020202020204" pitchFamily="34" charset="0"/>
                <a:cs typeface="Arial" panose="020B0604020202020204" pitchFamily="34" charset="0"/>
              </a:rPr>
              <a:t>used to perform by </a:t>
            </a:r>
            <a:r>
              <a:rPr lang="en-US" altLang="fr-FR" sz="1800" b="1" dirty="0">
                <a:latin typeface="Arial" panose="020B0604020202020204" pitchFamily="34" charset="0"/>
                <a:cs typeface="Arial" panose="020B0604020202020204" pitchFamily="34" charset="0"/>
              </a:rPr>
              <a:t>sampling </a:t>
            </a:r>
            <a:r>
              <a:rPr lang="en-US" altLang="fr-FR" sz="1800" dirty="0">
                <a:latin typeface="Arial" panose="020B0604020202020204" pitchFamily="34" charset="0"/>
                <a:cs typeface="Arial" panose="020B0604020202020204" pitchFamily="34" charset="0"/>
              </a:rPr>
              <a:t>acceptance tests at CERN and to cross-check the measurements done by the </a:t>
            </a:r>
            <a:r>
              <a:rPr lang="en-US" altLang="fr-FR" sz="1800" dirty="0" smtClean="0">
                <a:latin typeface="Arial" panose="020B0604020202020204" pitchFamily="34" charset="0"/>
                <a:cs typeface="Arial" panose="020B0604020202020204" pitchFamily="34" charset="0"/>
              </a:rPr>
              <a:t>wire producer.</a:t>
            </a:r>
            <a:endParaRPr lang="en-US" altLang="fr-FR" sz="1800" dirty="0">
              <a:latin typeface="Arial" panose="020B0604020202020204" pitchFamily="34" charset="0"/>
              <a:cs typeface="Arial" panose="020B0604020202020204" pitchFamily="34" charset="0"/>
            </a:endParaRPr>
          </a:p>
          <a:p>
            <a:pPr marL="533400" indent="-533400">
              <a:spcAft>
                <a:spcPct val="50000"/>
              </a:spcAft>
              <a:buFontTx/>
              <a:buNone/>
            </a:pPr>
            <a:r>
              <a:rPr lang="en-US" altLang="en-US" sz="1800" dirty="0" smtClean="0">
                <a:latin typeface="Arial" panose="020B0604020202020204" pitchFamily="34" charset="0"/>
                <a:cs typeface="Arial" panose="020B0604020202020204" pitchFamily="34" charset="0"/>
              </a:rPr>
              <a:t>	A magnetization measurement was </a:t>
            </a:r>
            <a:r>
              <a:rPr lang="en-US" altLang="en-US" sz="1800" b="1" dirty="0" smtClean="0">
                <a:latin typeface="Arial" panose="020B0604020202020204" pitchFamily="34" charset="0"/>
                <a:cs typeface="Arial" panose="020B0604020202020204" pitchFamily="34" charset="0"/>
              </a:rPr>
              <a:t>mandatory</a:t>
            </a:r>
            <a:r>
              <a:rPr lang="en-US" altLang="en-US" sz="1800" dirty="0" smtClean="0">
                <a:latin typeface="Arial" panose="020B0604020202020204" pitchFamily="34" charset="0"/>
                <a:cs typeface="Arial" panose="020B0604020202020204" pitchFamily="34" charset="0"/>
              </a:rPr>
              <a:t> for the approval of every billet.</a:t>
            </a:r>
          </a:p>
        </p:txBody>
      </p:sp>
      <p:sp>
        <p:nvSpPr>
          <p:cNvPr id="5" name="Rectangle 3"/>
          <p:cNvSpPr txBox="1">
            <a:spLocks noChangeArrowheads="1"/>
          </p:cNvSpPr>
          <p:nvPr/>
        </p:nvSpPr>
        <p:spPr>
          <a:xfrm>
            <a:off x="323528" y="3951882"/>
            <a:ext cx="8712968" cy="230822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609600" indent="-609600">
              <a:buFont typeface="Wingdings" pitchFamily="2" charset="2"/>
              <a:buNone/>
            </a:pPr>
            <a:r>
              <a:rPr lang="en-US" altLang="fr-FR" sz="2000" b="1" dirty="0" smtClean="0">
                <a:latin typeface="Arial" panose="020B0604020202020204" pitchFamily="34" charset="0"/>
                <a:cs typeface="Arial" panose="020B0604020202020204" pitchFamily="34" charset="0"/>
              </a:rPr>
              <a:t>Billet Approval for LHC made in two steps</a:t>
            </a:r>
            <a:r>
              <a:rPr lang="en-US" altLang="fr-FR" sz="2000" dirty="0" smtClean="0">
                <a:latin typeface="Arial" panose="020B0604020202020204" pitchFamily="34" charset="0"/>
                <a:cs typeface="Arial" panose="020B0604020202020204" pitchFamily="34" charset="0"/>
              </a:rPr>
              <a:t>:</a:t>
            </a:r>
          </a:p>
          <a:p>
            <a:pPr marL="609600" indent="-609600">
              <a:buFont typeface="Wingdings" pitchFamily="2" charset="2"/>
              <a:buNone/>
            </a:pPr>
            <a:endParaRPr lang="en-US" altLang="fr-FR" sz="800" dirty="0" smtClean="0">
              <a:latin typeface="Arial" panose="020B0604020202020204" pitchFamily="34" charset="0"/>
              <a:cs typeface="Arial" panose="020B0604020202020204" pitchFamily="34" charset="0"/>
            </a:endParaRPr>
          </a:p>
          <a:p>
            <a:pPr marL="609600" indent="-609600">
              <a:buFont typeface="Wingdings" pitchFamily="2" charset="2"/>
              <a:buAutoNum type="arabicPeriod"/>
            </a:pPr>
            <a:r>
              <a:rPr lang="en-US" altLang="fr-FR" sz="2000" dirty="0" smtClean="0">
                <a:latin typeface="Arial" panose="020B0604020202020204" pitchFamily="34" charset="0"/>
                <a:cs typeface="Arial" panose="020B0604020202020204" pitchFamily="34" charset="0"/>
              </a:rPr>
              <a:t>Two decisions were taken independently:  a decision based on wire producer’s data and separately a decision based on CERN tests data. </a:t>
            </a:r>
          </a:p>
          <a:p>
            <a:pPr marL="609600" indent="-609600">
              <a:buFont typeface="Wingdings" pitchFamily="2" charset="2"/>
              <a:buAutoNum type="arabicPeriod"/>
            </a:pPr>
            <a:r>
              <a:rPr lang="en-US" altLang="fr-FR" sz="2000" dirty="0" smtClean="0">
                <a:latin typeface="Arial" panose="020B0604020202020204" pitchFamily="34" charset="0"/>
                <a:cs typeface="Arial" panose="020B0604020202020204" pitchFamily="34" charset="0"/>
              </a:rPr>
              <a:t>Final decision on the billet when the decisions was taken on wire producer’s data and CERN data. Decision on a billet was the responsibility of the contact follower.</a:t>
            </a:r>
          </a:p>
          <a:p>
            <a:pPr marL="609600" indent="-609600">
              <a:buFont typeface="Wingdings" pitchFamily="2" charset="2"/>
              <a:buNone/>
            </a:pPr>
            <a:endParaRPr lang="en-US" altLang="fr-FR" sz="2000" dirty="0" smtClean="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r>
              <a:rPr lang="fr-FR" smtClean="0"/>
              <a:t>05/11/2014</a:t>
            </a:r>
            <a:endParaRPr lang="fr-FR"/>
          </a:p>
        </p:txBody>
      </p:sp>
      <p:sp>
        <p:nvSpPr>
          <p:cNvPr id="6" name="Slide Number Placeholder 5"/>
          <p:cNvSpPr>
            <a:spLocks noGrp="1"/>
          </p:cNvSpPr>
          <p:nvPr>
            <p:ph type="sldNum" sz="quarter" idx="12"/>
          </p:nvPr>
        </p:nvSpPr>
        <p:spPr/>
        <p:txBody>
          <a:bodyPr/>
          <a:lstStyle/>
          <a:p>
            <a:fld id="{E1C4F4CE-3BA1-48DA-B3E7-17C890B0573E}" type="slidenum">
              <a:rPr lang="fr-FR" smtClean="0"/>
              <a:t>7</a:t>
            </a:fld>
            <a:endParaRPr lang="fr-FR"/>
          </a:p>
        </p:txBody>
      </p:sp>
      <p:sp>
        <p:nvSpPr>
          <p:cNvPr id="7" name="Footer Placeholder 6"/>
          <p:cNvSpPr>
            <a:spLocks noGrp="1"/>
          </p:cNvSpPr>
          <p:nvPr>
            <p:ph type="ftr" sz="quarter" idx="11"/>
          </p:nvPr>
        </p:nvSpPr>
        <p:spPr/>
        <p:txBody>
          <a:bodyPr/>
          <a:lstStyle/>
          <a:p>
            <a:r>
              <a:rPr lang="fr-FR" smtClean="0"/>
              <a:t>Luc Oberli</a:t>
            </a:r>
            <a:endParaRPr lang="fr-FR"/>
          </a:p>
        </p:txBody>
      </p:sp>
    </p:spTree>
    <p:extLst>
      <p:ext uri="{BB962C8B-B14F-4D97-AF65-F5344CB8AC3E}">
        <p14:creationId xmlns:p14="http://schemas.microsoft.com/office/powerpoint/2010/main" val="2776560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2" descr="01E00265A02SA-1000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5191048"/>
            <a:ext cx="1828800"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22"/>
          <p:cNvSpPr txBox="1">
            <a:spLocks noChangeArrowheads="1"/>
          </p:cNvSpPr>
          <p:nvPr/>
        </p:nvSpPr>
        <p:spPr bwMode="auto">
          <a:xfrm>
            <a:off x="6830888" y="4630661"/>
            <a:ext cx="2133600"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spcBef>
                <a:spcPct val="50000"/>
              </a:spcBef>
            </a:pPr>
            <a:r>
              <a:rPr lang="fr-FR" altLang="fr-FR" sz="1400" dirty="0"/>
              <a:t>M = 60 </a:t>
            </a:r>
            <a:r>
              <a:rPr lang="fr-FR" altLang="fr-FR" sz="1400" dirty="0" err="1"/>
              <a:t>mT</a:t>
            </a:r>
            <a:r>
              <a:rPr lang="fr-FR" altLang="fr-FR" sz="1400" dirty="0"/>
              <a:t>,</a:t>
            </a:r>
          </a:p>
          <a:p>
            <a:pPr eaLnBrk="1" hangingPunct="1">
              <a:spcBef>
                <a:spcPct val="20000"/>
              </a:spcBef>
            </a:pPr>
            <a:r>
              <a:rPr lang="fr-FR" altLang="fr-FR" sz="1400" dirty="0" err="1"/>
              <a:t>Jc</a:t>
            </a:r>
            <a:r>
              <a:rPr lang="fr-FR" altLang="fr-FR" sz="1400" dirty="0"/>
              <a:t> = 1510 A/mm</a:t>
            </a:r>
            <a:r>
              <a:rPr lang="fr-FR" altLang="fr-FR" sz="1400" baseline="30000" dirty="0"/>
              <a:t>2</a:t>
            </a:r>
            <a:r>
              <a:rPr lang="fr-FR" altLang="fr-FR" sz="1400" dirty="0"/>
              <a:t>  4.2K</a:t>
            </a:r>
          </a:p>
        </p:txBody>
      </p:sp>
      <p:pic>
        <p:nvPicPr>
          <p:cNvPr id="8"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50581" y="1533525"/>
            <a:ext cx="4719638" cy="291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515727" y="836712"/>
            <a:ext cx="7488832" cy="923330"/>
          </a:xfrm>
          <a:prstGeom prst="rect">
            <a:avLst/>
          </a:prstGeom>
        </p:spPr>
        <p:txBody>
          <a:bodyPr wrap="square">
            <a:spAutoFit/>
          </a:bodyPr>
          <a:lstStyle/>
          <a:p>
            <a:pPr algn="just"/>
            <a:r>
              <a:rPr lang="en-GB" altLang="fr-FR" dirty="0"/>
              <a:t>Quite a lot of fabrication problems have been detected by the tests performed at CERN on </a:t>
            </a:r>
            <a:r>
              <a:rPr lang="en-GB" altLang="fr-FR" dirty="0" smtClean="0"/>
              <a:t>verification </a:t>
            </a:r>
            <a:r>
              <a:rPr lang="en-GB" altLang="fr-FR" dirty="0"/>
              <a:t>samples and thanks to the holding point at the level of the billet approval, the </a:t>
            </a:r>
            <a:r>
              <a:rPr lang="en-GB" altLang="fr-FR" dirty="0" smtClean="0"/>
              <a:t>wires </a:t>
            </a:r>
            <a:r>
              <a:rPr lang="en-GB" altLang="fr-FR" dirty="0"/>
              <a:t>were not incorporated in the </a:t>
            </a:r>
            <a:r>
              <a:rPr lang="en-GB" altLang="fr-FR" dirty="0" smtClean="0"/>
              <a:t>LHC cables.</a:t>
            </a:r>
            <a:endParaRPr lang="en-US" altLang="fr-FR" dirty="0">
              <a:solidFill>
                <a:schemeClr val="bg2"/>
              </a:solidFill>
            </a:endParaRPr>
          </a:p>
        </p:txBody>
      </p:sp>
      <p:sp>
        <p:nvSpPr>
          <p:cNvPr id="13" name="TextBox 12"/>
          <p:cNvSpPr txBox="1"/>
          <p:nvPr/>
        </p:nvSpPr>
        <p:spPr>
          <a:xfrm>
            <a:off x="228600" y="188640"/>
            <a:ext cx="8682038" cy="400110"/>
          </a:xfrm>
          <a:prstGeom prst="rect">
            <a:avLst/>
          </a:prstGeom>
          <a:noFill/>
        </p:spPr>
        <p:txBody>
          <a:bodyPr wrap="square" rtlCol="0">
            <a:spAutoFit/>
          </a:bodyPr>
          <a:lstStyle/>
          <a:p>
            <a:r>
              <a:rPr lang="en-GB" sz="2000" b="1" dirty="0" smtClean="0"/>
              <a:t>The holding point at the level of billet approval must be implemented for </a:t>
            </a:r>
            <a:r>
              <a:rPr lang="en-GB" sz="2000" b="1" dirty="0" err="1" smtClean="0"/>
              <a:t>HiLumi</a:t>
            </a:r>
            <a:r>
              <a:rPr lang="en-GB" sz="2000" b="1" dirty="0" smtClean="0"/>
              <a:t> </a:t>
            </a:r>
            <a:endParaRPr lang="fr-FR" sz="2000" b="1" dirty="0"/>
          </a:p>
        </p:txBody>
      </p:sp>
      <p:sp>
        <p:nvSpPr>
          <p:cNvPr id="14" name="TextBox 13"/>
          <p:cNvSpPr txBox="1"/>
          <p:nvPr/>
        </p:nvSpPr>
        <p:spPr>
          <a:xfrm>
            <a:off x="521139" y="2217058"/>
            <a:ext cx="4452077" cy="707886"/>
          </a:xfrm>
          <a:prstGeom prst="rect">
            <a:avLst/>
          </a:prstGeom>
          <a:noFill/>
        </p:spPr>
        <p:txBody>
          <a:bodyPr wrap="square" rtlCol="0">
            <a:spAutoFit/>
          </a:bodyPr>
          <a:lstStyle/>
          <a:p>
            <a:r>
              <a:rPr lang="en-GB" sz="2000" dirty="0" smtClean="0"/>
              <a:t>Magnetization measurements performed by CERN on one sample of every billet.</a:t>
            </a:r>
            <a:endParaRPr lang="fr-FR" sz="2000" dirty="0"/>
          </a:p>
        </p:txBody>
      </p:sp>
      <p:sp>
        <p:nvSpPr>
          <p:cNvPr id="15" name="TextBox 14"/>
          <p:cNvSpPr txBox="1"/>
          <p:nvPr/>
        </p:nvSpPr>
        <p:spPr>
          <a:xfrm>
            <a:off x="539552" y="3463840"/>
            <a:ext cx="4419600" cy="2308324"/>
          </a:xfrm>
          <a:prstGeom prst="rect">
            <a:avLst/>
          </a:prstGeom>
          <a:noFill/>
        </p:spPr>
        <p:txBody>
          <a:bodyPr wrap="square" rtlCol="0">
            <a:spAutoFit/>
          </a:bodyPr>
          <a:lstStyle/>
          <a:p>
            <a:r>
              <a:rPr lang="en-GB" dirty="0" smtClean="0"/>
              <a:t>Drift of the magnetization out of the control limits seen during the wire production and indicating fabrication problems.</a:t>
            </a:r>
          </a:p>
          <a:p>
            <a:r>
              <a:rPr lang="en-GB" dirty="0" smtClean="0"/>
              <a:t>Important deformation of the </a:t>
            </a:r>
            <a:r>
              <a:rPr lang="en-GB" dirty="0" err="1" smtClean="0"/>
              <a:t>NbTi</a:t>
            </a:r>
            <a:r>
              <a:rPr lang="en-GB" dirty="0" smtClean="0"/>
              <a:t> filaments without a significant effect on the </a:t>
            </a:r>
            <a:r>
              <a:rPr lang="en-GB" dirty="0" err="1" smtClean="0"/>
              <a:t>Jc</a:t>
            </a:r>
            <a:r>
              <a:rPr lang="en-GB" dirty="0" smtClean="0"/>
              <a:t> values.</a:t>
            </a:r>
          </a:p>
          <a:p>
            <a:endParaRPr lang="en-GB" dirty="0"/>
          </a:p>
          <a:p>
            <a:r>
              <a:rPr lang="en-GB" dirty="0" smtClean="0"/>
              <a:t>5 billets refused due to excessive value of the magnetization.</a:t>
            </a:r>
            <a:endParaRPr lang="fr-FR" dirty="0"/>
          </a:p>
        </p:txBody>
      </p:sp>
      <p:sp>
        <p:nvSpPr>
          <p:cNvPr id="16" name="TextBox 15"/>
          <p:cNvSpPr txBox="1"/>
          <p:nvPr/>
        </p:nvSpPr>
        <p:spPr>
          <a:xfrm rot="16200000">
            <a:off x="4234004" y="2912247"/>
            <a:ext cx="2157963" cy="246221"/>
          </a:xfrm>
          <a:prstGeom prst="rect">
            <a:avLst/>
          </a:prstGeom>
          <a:noFill/>
        </p:spPr>
        <p:txBody>
          <a:bodyPr wrap="none" rtlCol="0">
            <a:spAutoFit/>
          </a:bodyPr>
          <a:lstStyle/>
          <a:p>
            <a:r>
              <a:rPr lang="en-GB" sz="1000" b="1" dirty="0" smtClean="0">
                <a:latin typeface="Arial" panose="020B0604020202020204" pitchFamily="34" charset="0"/>
                <a:cs typeface="Arial" panose="020B0604020202020204" pitchFamily="34" charset="0"/>
              </a:rPr>
              <a:t>Width of the </a:t>
            </a:r>
            <a:r>
              <a:rPr lang="en-GB" sz="1000" b="1" dirty="0" err="1" smtClean="0">
                <a:latin typeface="Arial" panose="020B0604020202020204" pitchFamily="34" charset="0"/>
                <a:cs typeface="Arial" panose="020B0604020202020204" pitchFamily="34" charset="0"/>
              </a:rPr>
              <a:t>Magnetiza</a:t>
            </a:r>
            <a:r>
              <a:rPr lang="en-GB" sz="1000" b="1" dirty="0" smtClean="0">
                <a:latin typeface="Arial" panose="020B0604020202020204" pitchFamily="34" charset="0"/>
                <a:cs typeface="Arial" panose="020B0604020202020204" pitchFamily="34" charset="0"/>
              </a:rPr>
              <a:t> </a:t>
            </a:r>
            <a:r>
              <a:rPr lang="en-GB" sz="1000" b="1" dirty="0" err="1" smtClean="0">
                <a:latin typeface="Arial" panose="020B0604020202020204" pitchFamily="34" charset="0"/>
                <a:cs typeface="Arial" panose="020B0604020202020204" pitchFamily="34" charset="0"/>
              </a:rPr>
              <a:t>tion</a:t>
            </a:r>
            <a:r>
              <a:rPr lang="en-GB" sz="1000" b="1" dirty="0" smtClean="0">
                <a:latin typeface="Arial" panose="020B0604020202020204" pitchFamily="34" charset="0"/>
                <a:cs typeface="Arial" panose="020B0604020202020204" pitchFamily="34" charset="0"/>
              </a:rPr>
              <a:t> loop</a:t>
            </a:r>
            <a:endParaRPr lang="fr-FR" sz="1000" b="1" dirty="0">
              <a:latin typeface="Arial" panose="020B0604020202020204" pitchFamily="34" charset="0"/>
              <a:cs typeface="Arial" panose="020B0604020202020204" pitchFamily="34" charset="0"/>
            </a:endParaRPr>
          </a:p>
        </p:txBody>
      </p:sp>
      <p:sp>
        <p:nvSpPr>
          <p:cNvPr id="23" name="TextBox 22"/>
          <p:cNvSpPr txBox="1"/>
          <p:nvPr/>
        </p:nvSpPr>
        <p:spPr>
          <a:xfrm>
            <a:off x="273968" y="5949280"/>
            <a:ext cx="6458272" cy="369332"/>
          </a:xfrm>
          <a:prstGeom prst="rect">
            <a:avLst/>
          </a:prstGeom>
          <a:noFill/>
        </p:spPr>
        <p:txBody>
          <a:bodyPr wrap="square" rtlCol="0">
            <a:spAutoFit/>
          </a:bodyPr>
          <a:lstStyle/>
          <a:p>
            <a:r>
              <a:rPr lang="en-GB" b="1" dirty="0" smtClean="0"/>
              <a:t>Magnetization measurements shall also be mandatory for </a:t>
            </a:r>
            <a:r>
              <a:rPr lang="en-GB" b="1" dirty="0" err="1" smtClean="0"/>
              <a:t>HiLumi</a:t>
            </a:r>
            <a:endParaRPr lang="fr-FR" b="1" dirty="0"/>
          </a:p>
        </p:txBody>
      </p:sp>
      <p:sp>
        <p:nvSpPr>
          <p:cNvPr id="2" name="Date Placeholder 1"/>
          <p:cNvSpPr>
            <a:spLocks noGrp="1"/>
          </p:cNvSpPr>
          <p:nvPr>
            <p:ph type="dt" sz="half" idx="10"/>
          </p:nvPr>
        </p:nvSpPr>
        <p:spPr/>
        <p:txBody>
          <a:bodyPr/>
          <a:lstStyle/>
          <a:p>
            <a:r>
              <a:rPr lang="fr-FR" smtClean="0"/>
              <a:t>05/11/2014</a:t>
            </a:r>
            <a:endParaRPr lang="fr-FR"/>
          </a:p>
        </p:txBody>
      </p:sp>
      <p:sp>
        <p:nvSpPr>
          <p:cNvPr id="4" name="Slide Number Placeholder 3"/>
          <p:cNvSpPr>
            <a:spLocks noGrp="1"/>
          </p:cNvSpPr>
          <p:nvPr>
            <p:ph type="sldNum" sz="quarter" idx="12"/>
          </p:nvPr>
        </p:nvSpPr>
        <p:spPr/>
        <p:txBody>
          <a:bodyPr/>
          <a:lstStyle/>
          <a:p>
            <a:fld id="{E1C4F4CE-3BA1-48DA-B3E7-17C890B0573E}" type="slidenum">
              <a:rPr lang="fr-FR" smtClean="0"/>
              <a:t>8</a:t>
            </a:fld>
            <a:endParaRPr lang="fr-FR"/>
          </a:p>
        </p:txBody>
      </p:sp>
      <p:sp>
        <p:nvSpPr>
          <p:cNvPr id="6" name="Footer Placeholder 5"/>
          <p:cNvSpPr>
            <a:spLocks noGrp="1"/>
          </p:cNvSpPr>
          <p:nvPr>
            <p:ph type="ftr" sz="quarter" idx="11"/>
          </p:nvPr>
        </p:nvSpPr>
        <p:spPr/>
        <p:txBody>
          <a:bodyPr/>
          <a:lstStyle/>
          <a:p>
            <a:r>
              <a:rPr lang="fr-FR" smtClean="0"/>
              <a:t>Luc Oberli</a:t>
            </a:r>
            <a:endParaRPr lang="fr-FR"/>
          </a:p>
        </p:txBody>
      </p:sp>
    </p:spTree>
    <p:extLst>
      <p:ext uri="{BB962C8B-B14F-4D97-AF65-F5344CB8AC3E}">
        <p14:creationId xmlns:p14="http://schemas.microsoft.com/office/powerpoint/2010/main" val="13184332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99592" y="260648"/>
            <a:ext cx="3960440" cy="523220"/>
          </a:xfrm>
          <a:prstGeom prst="rect">
            <a:avLst/>
          </a:prstGeom>
          <a:noFill/>
        </p:spPr>
        <p:txBody>
          <a:bodyPr wrap="square" rtlCol="0">
            <a:spAutoFit/>
          </a:bodyPr>
          <a:lstStyle/>
          <a:p>
            <a:r>
              <a:rPr lang="en-GB" sz="2800" b="1" dirty="0" smtClean="0"/>
              <a:t>MQXF cable fabrication</a:t>
            </a:r>
            <a:endParaRPr lang="fr-FR" sz="2800" b="1" dirty="0"/>
          </a:p>
        </p:txBody>
      </p:sp>
      <p:pic>
        <p:nvPicPr>
          <p:cNvPr id="2050" name="Picture 2" descr="\\CERN\dfs\Projects\OBL\Documents\Pictures-LHC-Cable-Fabrication\IMG_020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8064" y="308558"/>
            <a:ext cx="3816424" cy="286231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7504" y="1052736"/>
            <a:ext cx="4968552" cy="1277273"/>
          </a:xfrm>
          <a:prstGeom prst="rect">
            <a:avLst/>
          </a:prstGeom>
          <a:noFill/>
        </p:spPr>
        <p:txBody>
          <a:bodyPr wrap="square" rtlCol="0">
            <a:spAutoFit/>
          </a:bodyPr>
          <a:lstStyle/>
          <a:p>
            <a:pPr algn="ctr"/>
            <a:r>
              <a:rPr lang="en-GB" dirty="0" smtClean="0"/>
              <a:t>CERN cabling machine already used in industry for LHC cable fabrication. </a:t>
            </a:r>
          </a:p>
          <a:p>
            <a:pPr algn="ctr">
              <a:spcBef>
                <a:spcPts val="600"/>
              </a:spcBef>
            </a:pPr>
            <a:r>
              <a:rPr lang="en-GB" dirty="0" smtClean="0"/>
              <a:t>    40 spools cabling machine.</a:t>
            </a:r>
          </a:p>
          <a:p>
            <a:pPr algn="ctr"/>
            <a:r>
              <a:rPr lang="en-GB" dirty="0" smtClean="0"/>
              <a:t>    Capacity of 8 cable unit lengths for a cabling run</a:t>
            </a:r>
            <a:endParaRPr lang="fr-FR" dirty="0"/>
          </a:p>
        </p:txBody>
      </p:sp>
      <p:sp>
        <p:nvSpPr>
          <p:cNvPr id="5" name="TextBox 4"/>
          <p:cNvSpPr txBox="1"/>
          <p:nvPr/>
        </p:nvSpPr>
        <p:spPr>
          <a:xfrm>
            <a:off x="141618" y="2636912"/>
            <a:ext cx="4934438" cy="4139595"/>
          </a:xfrm>
          <a:prstGeom prst="rect">
            <a:avLst/>
          </a:prstGeom>
          <a:noFill/>
        </p:spPr>
        <p:txBody>
          <a:bodyPr wrap="square" rtlCol="0">
            <a:spAutoFit/>
          </a:bodyPr>
          <a:lstStyle/>
          <a:p>
            <a:r>
              <a:rPr lang="en-GB" dirty="0" smtClean="0"/>
              <a:t>During LHC, the calibration of the CMM done at the beginning of the run with a calibration gauge was cross-checked with a second gauge.</a:t>
            </a:r>
          </a:p>
          <a:p>
            <a:endParaRPr lang="en-GB" sz="1000" dirty="0"/>
          </a:p>
          <a:p>
            <a:r>
              <a:rPr lang="en-GB" dirty="0" smtClean="0"/>
              <a:t>At the beginning of each cabling run, a 10 stack measurement was also performed to determine the absolute value of the cable mid-thickness.</a:t>
            </a:r>
          </a:p>
          <a:p>
            <a:pPr>
              <a:spcBef>
                <a:spcPts val="600"/>
              </a:spcBef>
            </a:pPr>
            <a:r>
              <a:rPr lang="en-GB" dirty="0" smtClean="0"/>
              <a:t>Very good correlation between measurements done in industry and at CERN</a:t>
            </a:r>
          </a:p>
          <a:p>
            <a:endParaRPr lang="en-GB" sz="1200" dirty="0"/>
          </a:p>
          <a:p>
            <a:pPr algn="ctr"/>
            <a:r>
              <a:rPr lang="en-GB" sz="2000" b="1" dirty="0" smtClean="0"/>
              <a:t>A similar procedure shall be implemented for MQXF cable fabrication</a:t>
            </a:r>
          </a:p>
          <a:p>
            <a:endParaRPr lang="en-GB" sz="1400" dirty="0" smtClean="0"/>
          </a:p>
          <a:p>
            <a:r>
              <a:rPr lang="en-GB" sz="1700" dirty="0" smtClean="0"/>
              <a:t>A problem with the CMM head during cabling was responsible of the mid-thickness out of specification</a:t>
            </a:r>
            <a:endParaRPr lang="fr-FR" sz="1700" dirty="0"/>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2996952"/>
            <a:ext cx="4046196" cy="2503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3857" y="5301208"/>
            <a:ext cx="2400061" cy="1484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lide Number Placeholder 6"/>
          <p:cNvSpPr>
            <a:spLocks noGrp="1"/>
          </p:cNvSpPr>
          <p:nvPr>
            <p:ph type="sldNum" sz="quarter" idx="12"/>
          </p:nvPr>
        </p:nvSpPr>
        <p:spPr/>
        <p:txBody>
          <a:bodyPr/>
          <a:lstStyle/>
          <a:p>
            <a:fld id="{E1C4F4CE-3BA1-48DA-B3E7-17C890B0573E}" type="slidenum">
              <a:rPr lang="fr-FR" smtClean="0"/>
              <a:t>9</a:t>
            </a:fld>
            <a:endParaRPr lang="fr-FR"/>
          </a:p>
        </p:txBody>
      </p:sp>
    </p:spTree>
    <p:extLst>
      <p:ext uri="{BB962C8B-B14F-4D97-AF65-F5344CB8AC3E}">
        <p14:creationId xmlns:p14="http://schemas.microsoft.com/office/powerpoint/2010/main" val="18889586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2296</TotalTime>
  <Words>1278</Words>
  <Application>Microsoft Office PowerPoint</Application>
  <PresentationFormat>On-screen Show (4:3)</PresentationFormat>
  <Paragraphs>200</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OBERLI</dc:creator>
  <cp:lastModifiedBy>OBERLI</cp:lastModifiedBy>
  <cp:revision>133</cp:revision>
  <dcterms:created xsi:type="dcterms:W3CDTF">2014-10-10T13:10:59Z</dcterms:created>
  <dcterms:modified xsi:type="dcterms:W3CDTF">2014-11-04T16:42:13Z</dcterms:modified>
</cp:coreProperties>
</file>