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84" r:id="rId3"/>
    <p:sldId id="272" r:id="rId4"/>
    <p:sldId id="261" r:id="rId5"/>
    <p:sldId id="276" r:id="rId6"/>
    <p:sldId id="277" r:id="rId7"/>
    <p:sldId id="278" r:id="rId8"/>
    <p:sldId id="279" r:id="rId9"/>
    <p:sldId id="285" r:id="rId10"/>
    <p:sldId id="282" r:id="rId11"/>
    <p:sldId id="283" r:id="rId12"/>
    <p:sldId id="281" r:id="rId13"/>
    <p:sldId id="286" r:id="rId14"/>
    <p:sldId id="280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79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D8E85-CAA3-4CB3-924A-4AE18A7859A8}" type="datetimeFigureOut">
              <a:rPr lang="en-GB" smtClean="0"/>
              <a:t>05/11/2014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24434-24B1-48F8-A172-C57148468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363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32 km of wire</a:t>
            </a:r>
            <a:r>
              <a:rPr lang="en-GB" baseline="0" dirty="0" smtClean="0"/>
              <a:t> per cable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24434-24B1-48F8-A172-C5714846827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832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One coil=30 km of wire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24434-24B1-48F8-A172-C5714846827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510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For the 400 km order: 30 km every 2 months</a:t>
            </a:r>
          </a:p>
          <a:p>
            <a:r>
              <a:rPr lang="en-GB" dirty="0" smtClean="0"/>
              <a:t>For the 1500 km order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24434-24B1-48F8-A172-C5714846827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8264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629400"/>
            <a:ext cx="9144000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8014677" y="6553200"/>
            <a:ext cx="1205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A.Ballarino</a:t>
            </a:r>
            <a:endParaRPr lang="en-GB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-76200" y="6553200"/>
            <a:ext cx="5246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aseline="0" dirty="0" smtClean="0"/>
              <a:t>HL-LHC/LARP International Review, CERN, 05/11/2014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1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8237" y="2424919"/>
            <a:ext cx="8005157" cy="1828799"/>
          </a:xfrm>
          <a:ln w="41275">
            <a:noFill/>
          </a:ln>
        </p:spPr>
        <p:txBody>
          <a:bodyPr>
            <a:normAutofit/>
          </a:bodyPr>
          <a:lstStyle/>
          <a:p>
            <a:r>
              <a:rPr lang="en-GB" sz="3400" b="1" dirty="0" smtClean="0"/>
              <a:t>Hi-</a:t>
            </a:r>
            <a:r>
              <a:rPr lang="en-GB" sz="3400" b="1" dirty="0" err="1" smtClean="0"/>
              <a:t>Lumi</a:t>
            </a:r>
            <a:r>
              <a:rPr lang="en-GB" sz="3400" b="1" dirty="0" smtClean="0"/>
              <a:t> Conductor Procurement </a:t>
            </a:r>
            <a:br>
              <a:rPr lang="en-GB" sz="3400" b="1" dirty="0" smtClean="0"/>
            </a:br>
            <a:endParaRPr lang="en-GB" sz="3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5945" y="5029200"/>
            <a:ext cx="8388108" cy="838200"/>
          </a:xfrm>
        </p:spPr>
        <p:txBody>
          <a:bodyPr/>
          <a:lstStyle/>
          <a:p>
            <a:pPr marL="514350" indent="-514350">
              <a:buAutoNum type="alphaUcPeriod"/>
            </a:pPr>
            <a:r>
              <a:rPr lang="en-GB" b="1" dirty="0" err="1" smtClean="0"/>
              <a:t>Ballarino</a:t>
            </a:r>
            <a:r>
              <a:rPr lang="en-GB" b="1" dirty="0" smtClean="0"/>
              <a:t>, </a:t>
            </a:r>
            <a:r>
              <a:rPr lang="en-GB" b="1" dirty="0" smtClean="0"/>
              <a:t>B. </a:t>
            </a:r>
            <a:r>
              <a:rPr lang="en-GB" b="1" dirty="0" err="1" smtClean="0"/>
              <a:t>Bordini</a:t>
            </a:r>
            <a:r>
              <a:rPr lang="en-GB" b="1" dirty="0" smtClean="0"/>
              <a:t>, L. </a:t>
            </a:r>
            <a:r>
              <a:rPr lang="en-GB" b="1" dirty="0" err="1" smtClean="0"/>
              <a:t>Oberli</a:t>
            </a:r>
            <a:endParaRPr lang="en-GB" b="1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6273" y="63256"/>
            <a:ext cx="8027453" cy="21465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400" b="1" dirty="0" smtClean="0">
                <a:solidFill>
                  <a:schemeClr val="accent1">
                    <a:lumMod val="75000"/>
                  </a:schemeClr>
                </a:solidFill>
              </a:rPr>
              <a:t>HL-LHC/LARP International Review of</a:t>
            </a:r>
          </a:p>
          <a:p>
            <a:r>
              <a:rPr lang="en-GB" sz="3400" b="1" dirty="0" smtClean="0">
                <a:solidFill>
                  <a:schemeClr val="accent1">
                    <a:lumMod val="75000"/>
                  </a:schemeClr>
                </a:solidFill>
              </a:rPr>
              <a:t>Superconducting Cable for the </a:t>
            </a:r>
          </a:p>
          <a:p>
            <a:r>
              <a:rPr lang="en-GB" sz="3400" b="1" dirty="0" smtClean="0">
                <a:solidFill>
                  <a:schemeClr val="accent1">
                    <a:lumMod val="75000"/>
                  </a:schemeClr>
                </a:solidFill>
              </a:rPr>
              <a:t>HL-LHC Inner Triplets </a:t>
            </a:r>
            <a:r>
              <a:rPr lang="en-GB" sz="3400" b="1" dirty="0" err="1" smtClean="0">
                <a:solidFill>
                  <a:schemeClr val="accent1">
                    <a:lumMod val="75000"/>
                  </a:schemeClr>
                </a:solidFill>
              </a:rPr>
              <a:t>Quadrupoles</a:t>
            </a:r>
            <a:r>
              <a:rPr lang="en-GB" sz="3400" b="1" dirty="0" smtClean="0">
                <a:solidFill>
                  <a:schemeClr val="accent1">
                    <a:lumMod val="75000"/>
                  </a:schemeClr>
                </a:solidFill>
              </a:rPr>
              <a:t> (MQXF</a:t>
            </a:r>
            <a:r>
              <a:rPr lang="en-GB" sz="3800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en-GB" sz="3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7701" y="2667000"/>
            <a:ext cx="8146026" cy="2057400"/>
          </a:xfrm>
          <a:prstGeom prst="rect">
            <a:avLst/>
          </a:prstGeom>
          <a:noFill/>
          <a:ln w="44450">
            <a:solidFill>
              <a:schemeClr val="accent1"/>
            </a:solidFill>
          </a:ln>
          <a:effectLst>
            <a:outerShdw blurRad="50800" dist="50800" dir="5400000" algn="ctr" rotWithShape="0">
              <a:srgbClr val="000000">
                <a:alpha val="1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95" r="26226" b="695"/>
          <a:stretch/>
        </p:blipFill>
        <p:spPr>
          <a:xfrm>
            <a:off x="12290" y="5715000"/>
            <a:ext cx="2283902" cy="10148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77"/>
          <a:stretch/>
        </p:blipFill>
        <p:spPr>
          <a:xfrm>
            <a:off x="8158952" y="5715000"/>
            <a:ext cx="926359" cy="1014825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1674579" y="3606018"/>
            <a:ext cx="6400800" cy="111838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itchFamily="34" charset="0"/>
              <a:buAutoNum type="alphaUcPeriod"/>
            </a:pPr>
            <a:r>
              <a:rPr lang="en-GB" b="1" dirty="0" err="1" smtClean="0"/>
              <a:t>Ballarino</a:t>
            </a:r>
            <a:r>
              <a:rPr lang="en-GB" b="1" dirty="0" smtClean="0"/>
              <a:t>, TE-MSC-SCD</a:t>
            </a:r>
          </a:p>
          <a:p>
            <a:r>
              <a:rPr lang="en-GB" b="1" dirty="0"/>
              <a:t>6</a:t>
            </a:r>
            <a:r>
              <a:rPr lang="en-GB" b="1" baseline="30000" dirty="0" smtClean="0"/>
              <a:t>th</a:t>
            </a:r>
            <a:r>
              <a:rPr lang="en-GB" b="1" dirty="0" smtClean="0"/>
              <a:t> </a:t>
            </a:r>
            <a:r>
              <a:rPr lang="en-GB" b="1" dirty="0" smtClean="0"/>
              <a:t>November 2014</a:t>
            </a:r>
          </a:p>
        </p:txBody>
      </p:sp>
    </p:spTree>
    <p:extLst>
      <p:ext uri="{BB962C8B-B14F-4D97-AF65-F5344CB8AC3E}">
        <p14:creationId xmlns:p14="http://schemas.microsoft.com/office/powerpoint/2010/main" val="365761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8" y="638175"/>
            <a:ext cx="7667625" cy="558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16507" y="-5421"/>
            <a:ext cx="812549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Wire delivery and cables production - Series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5893441"/>
            <a:ext cx="8103629" cy="646331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Delivered </a:t>
            </a:r>
            <a:r>
              <a:rPr lang="en-GB" dirty="0" smtClean="0"/>
              <a:t>to magnet team: 2 months before coils assembly (for electrical insulation) </a:t>
            </a:r>
          </a:p>
          <a:p>
            <a:r>
              <a:rPr lang="en-GB" b="1" dirty="0" smtClean="0">
                <a:solidFill>
                  <a:srgbClr val="00B050"/>
                </a:solidFill>
              </a:rPr>
              <a:t>Available</a:t>
            </a:r>
            <a:r>
              <a:rPr lang="en-GB" dirty="0" smtClean="0"/>
              <a:t>: availability of cables according to wire delivery schedule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905531" y="3440794"/>
            <a:ext cx="1638269" cy="369332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Series (32 coils)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2057400" y="5105400"/>
            <a:ext cx="9396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Oct 2017</a:t>
            </a:r>
            <a:endParaRPr lang="en-GB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667000" y="4843046"/>
            <a:ext cx="966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Dec 2017</a:t>
            </a:r>
            <a:endParaRPr lang="en-GB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80719" y="2133600"/>
            <a:ext cx="11964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March 2020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52449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8" y="638175"/>
            <a:ext cx="7667625" cy="558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9253" y="-873"/>
            <a:ext cx="812549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Wire delivery and cables production - Series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8188" y="5758160"/>
            <a:ext cx="8103629" cy="923330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Delivered </a:t>
            </a:r>
            <a:r>
              <a:rPr lang="en-GB" dirty="0" smtClean="0"/>
              <a:t>to magnet team: 2 months before coils assembly (for electrical insulation) 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Cables ready for characterization </a:t>
            </a:r>
            <a:r>
              <a:rPr lang="en-GB" dirty="0" smtClean="0"/>
              <a:t>: </a:t>
            </a:r>
            <a:r>
              <a:rPr lang="en-GB" u="sng" dirty="0" smtClean="0"/>
              <a:t>3 months </a:t>
            </a:r>
            <a:r>
              <a:rPr lang="en-GB" dirty="0" smtClean="0"/>
              <a:t>before delivery to magnet team</a:t>
            </a:r>
          </a:p>
          <a:p>
            <a:r>
              <a:rPr lang="en-GB" b="1" dirty="0" smtClean="0">
                <a:solidFill>
                  <a:srgbClr val="00B050"/>
                </a:solidFill>
              </a:rPr>
              <a:t>Available</a:t>
            </a:r>
            <a:r>
              <a:rPr lang="en-GB" dirty="0" smtClean="0"/>
              <a:t>: availability of cables according to wire delivery schedule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064224" y="4936123"/>
            <a:ext cx="9733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July 2017</a:t>
            </a:r>
            <a:endParaRPr lang="en-GB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2023646"/>
            <a:ext cx="966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Dec 2019</a:t>
            </a:r>
            <a:endParaRPr lang="en-GB" sz="1600" b="1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648200" y="1752600"/>
            <a:ext cx="77259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909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7200"/>
            <a:ext cx="7677150" cy="559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44028" y="-152400"/>
            <a:ext cx="487133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Cables production - Series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5629870"/>
            <a:ext cx="8103629" cy="923330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Delivered </a:t>
            </a:r>
            <a:r>
              <a:rPr lang="en-GB" dirty="0" smtClean="0"/>
              <a:t>to magnet team: 2 months before coils assembly (for electrical insulation) 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Cables ready for characterization </a:t>
            </a:r>
            <a:r>
              <a:rPr lang="en-GB" dirty="0" smtClean="0"/>
              <a:t>: </a:t>
            </a:r>
            <a:r>
              <a:rPr lang="en-GB" u="sng" dirty="0" smtClean="0"/>
              <a:t>3 months </a:t>
            </a:r>
            <a:r>
              <a:rPr lang="en-GB" dirty="0" smtClean="0"/>
              <a:t>before delivery to magnet team</a:t>
            </a:r>
          </a:p>
          <a:p>
            <a:r>
              <a:rPr lang="en-GB" b="1" dirty="0" smtClean="0">
                <a:solidFill>
                  <a:srgbClr val="00B050"/>
                </a:solidFill>
              </a:rPr>
              <a:t>Available</a:t>
            </a:r>
            <a:r>
              <a:rPr lang="en-GB" dirty="0" smtClean="0"/>
              <a:t>: availability of cables according to wire delivery schedule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105400" y="4343400"/>
            <a:ext cx="276364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Max cable production rate:</a:t>
            </a:r>
          </a:p>
          <a:p>
            <a:r>
              <a:rPr lang="en-GB" b="1" dirty="0"/>
              <a:t>2</a:t>
            </a:r>
            <a:r>
              <a:rPr lang="en-GB" b="1" dirty="0" smtClean="0"/>
              <a:t> cabling runs/month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615508" y="3613666"/>
            <a:ext cx="222028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>
                <a:solidFill>
                  <a:srgbClr val="FFC000"/>
                </a:solidFill>
              </a:rPr>
              <a:t>Buffer of 4 cables</a:t>
            </a:r>
            <a:endParaRPr lang="en-GB" sz="2200" b="1" dirty="0">
              <a:solidFill>
                <a:srgbClr val="FFC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429000" y="4267200"/>
            <a:ext cx="0" cy="298468"/>
          </a:xfrm>
          <a:prstGeom prst="straightConnector1">
            <a:avLst/>
          </a:prstGeom>
          <a:ln w="41275">
            <a:solidFill>
              <a:srgbClr val="FFC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629400" y="1066800"/>
            <a:ext cx="0" cy="298468"/>
          </a:xfrm>
          <a:prstGeom prst="straightConnector1">
            <a:avLst/>
          </a:prstGeom>
          <a:ln w="41275">
            <a:solidFill>
              <a:srgbClr val="FFC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092917" y="2133600"/>
            <a:ext cx="10604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March 2020</a:t>
            </a:r>
          </a:p>
          <a:p>
            <a:r>
              <a:rPr lang="en-GB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Series</a:t>
            </a:r>
            <a:endParaRPr lang="en-GB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28394" y="1727911"/>
            <a:ext cx="13452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December 2019</a:t>
            </a:r>
          </a:p>
          <a:p>
            <a:r>
              <a:rPr lang="en-GB" sz="1400" b="1" dirty="0" smtClean="0">
                <a:solidFill>
                  <a:srgbClr val="FF0000"/>
                </a:solidFill>
              </a:rPr>
              <a:t>Series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97567" y="1143000"/>
            <a:ext cx="13452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December 2019</a:t>
            </a:r>
            <a:endParaRPr lang="en-GB" sz="14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05400" y="2007718"/>
            <a:ext cx="11092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August 2019</a:t>
            </a:r>
          </a:p>
          <a:p>
            <a:r>
              <a:rPr lang="en-GB" sz="14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Series</a:t>
            </a:r>
            <a:endParaRPr lang="en-GB" sz="14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10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23" grpId="0"/>
      <p:bldP spid="25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8" y="628650"/>
            <a:ext cx="7667625" cy="56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344028" y="-152400"/>
            <a:ext cx="487133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Cables production - Series</a:t>
            </a:r>
            <a:endParaRPr lang="en-GB" sz="3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88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60283" y="612389"/>
            <a:ext cx="85344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GB" sz="2800" dirty="0" smtClean="0"/>
              <a:t>Total quantity: 45 cables to be produced  during 3 years – 32 for series production</a:t>
            </a:r>
            <a:endParaRPr lang="en-GB" sz="2800" dirty="0"/>
          </a:p>
          <a:p>
            <a:endParaRPr lang="en-GB" sz="2800" dirty="0"/>
          </a:p>
          <a:p>
            <a:pPr marL="457200" indent="-457200">
              <a:buFont typeface="Wingdings" pitchFamily="2" charset="2"/>
              <a:buChar char="Ø"/>
            </a:pPr>
            <a:r>
              <a:rPr lang="en-GB" sz="2800" dirty="0" smtClean="0"/>
              <a:t> </a:t>
            </a:r>
            <a:r>
              <a:rPr lang="en-GB" sz="2800" dirty="0" smtClean="0">
                <a:solidFill>
                  <a:schemeClr val="accent1"/>
                </a:solidFill>
              </a:rPr>
              <a:t>From April 2017 till December 2017</a:t>
            </a:r>
            <a:r>
              <a:rPr lang="en-GB" sz="2800" dirty="0" smtClean="0"/>
              <a:t>: production of cables for earlier </a:t>
            </a:r>
            <a:r>
              <a:rPr lang="en-GB" sz="2800" dirty="0" smtClean="0"/>
              <a:t>deliveries </a:t>
            </a:r>
            <a:r>
              <a:rPr lang="en-GB" sz="2800" dirty="0" smtClean="0"/>
              <a:t>plus </a:t>
            </a:r>
            <a:r>
              <a:rPr lang="en-GB" sz="2800" u="sng" dirty="0" smtClean="0"/>
              <a:t>buffer of 4 </a:t>
            </a:r>
            <a:r>
              <a:rPr lang="en-GB" sz="2800" u="sng" dirty="0" smtClean="0"/>
              <a:t>fully qualified </a:t>
            </a:r>
            <a:r>
              <a:rPr lang="en-GB" sz="2800" u="sng" dirty="0" smtClean="0"/>
              <a:t>cables</a:t>
            </a:r>
            <a:r>
              <a:rPr lang="en-GB" sz="2800" dirty="0" smtClean="0"/>
              <a:t> – to compensate for </a:t>
            </a:r>
            <a:r>
              <a:rPr lang="en-GB" sz="2800" dirty="0" smtClean="0"/>
              <a:t>unforeseen </a:t>
            </a:r>
            <a:r>
              <a:rPr lang="en-GB" sz="2800" dirty="0" smtClean="0"/>
              <a:t>stop of production </a:t>
            </a:r>
            <a:r>
              <a:rPr lang="en-GB" sz="2800" dirty="0" smtClean="0"/>
              <a:t>(cabling machine, QC equipment, delay in measurements</a:t>
            </a:r>
            <a:r>
              <a:rPr lang="en-GB" sz="2800" dirty="0" smtClean="0"/>
              <a:t>…)</a:t>
            </a:r>
          </a:p>
          <a:p>
            <a:pPr marL="457200" indent="-457200">
              <a:buFont typeface="Wingdings" pitchFamily="2" charset="2"/>
              <a:buChar char="Ø"/>
            </a:pPr>
            <a:endParaRPr lang="en-GB" sz="28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GB" sz="2800" dirty="0" smtClean="0"/>
              <a:t>Cable production rate: one </a:t>
            </a:r>
            <a:r>
              <a:rPr lang="en-GB" sz="2800" dirty="0"/>
              <a:t>cable every two weeks. Three months have been taken into account for </a:t>
            </a:r>
            <a:r>
              <a:rPr lang="en-GB" sz="2800" dirty="0" smtClean="0"/>
              <a:t>measurements </a:t>
            </a:r>
            <a:r>
              <a:rPr lang="en-GB" sz="2800" dirty="0"/>
              <a:t>before delivery of cables for coils winding  </a:t>
            </a:r>
          </a:p>
          <a:p>
            <a:endParaRPr lang="en-GB" sz="2800" dirty="0"/>
          </a:p>
        </p:txBody>
      </p:sp>
      <p:sp>
        <p:nvSpPr>
          <p:cNvPr id="38" name="TextBox 37"/>
          <p:cNvSpPr txBox="1"/>
          <p:nvPr/>
        </p:nvSpPr>
        <p:spPr>
          <a:xfrm>
            <a:off x="2895600" y="-13674"/>
            <a:ext cx="328436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Cable production</a:t>
            </a:r>
            <a:endParaRPr lang="en-GB" sz="3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12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3710" y="-152400"/>
            <a:ext cx="233269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Conclusions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90" y="533400"/>
            <a:ext cx="9137510" cy="8494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GB" sz="3100" dirty="0" smtClean="0"/>
              <a:t>A</a:t>
            </a:r>
            <a:r>
              <a:rPr lang="en-GB" sz="3100" b="1" dirty="0" smtClean="0"/>
              <a:t> wire procurement strategy </a:t>
            </a:r>
            <a:r>
              <a:rPr lang="en-GB" sz="3100" dirty="0" smtClean="0"/>
              <a:t>has been </a:t>
            </a:r>
            <a:r>
              <a:rPr lang="en-GB" sz="3100" b="1" dirty="0" smtClean="0"/>
              <a:t>established</a:t>
            </a:r>
            <a:r>
              <a:rPr lang="en-GB" sz="3100" dirty="0" smtClean="0"/>
              <a:t> in accordance with requirements for cable production</a:t>
            </a:r>
          </a:p>
          <a:p>
            <a:pPr marL="457200" indent="-457200">
              <a:buFont typeface="Wingdings" pitchFamily="2" charset="2"/>
              <a:buChar char="Ø"/>
            </a:pPr>
            <a:endParaRPr lang="en-GB" sz="2000" dirty="0"/>
          </a:p>
          <a:p>
            <a:pPr marL="457200" indent="-457200">
              <a:buFont typeface="Wingdings" pitchFamily="2" charset="2"/>
              <a:buChar char="Ø"/>
              <a:tabLst>
                <a:tab pos="534988" algn="l"/>
              </a:tabLst>
            </a:pPr>
            <a:r>
              <a:rPr lang="en-GB" sz="3100" dirty="0" smtClean="0"/>
              <a:t>A </a:t>
            </a:r>
            <a:r>
              <a:rPr lang="en-GB" sz="3100" b="1" dirty="0" smtClean="0"/>
              <a:t>cable production </a:t>
            </a:r>
            <a:r>
              <a:rPr lang="en-GB" sz="3100" b="1" dirty="0"/>
              <a:t>plan has been established </a:t>
            </a:r>
            <a:r>
              <a:rPr lang="en-GB" sz="3100" dirty="0"/>
              <a:t>in accordance with requirements for </a:t>
            </a:r>
            <a:r>
              <a:rPr lang="en-GB" sz="3100" dirty="0" smtClean="0"/>
              <a:t>coils assembly</a:t>
            </a:r>
          </a:p>
          <a:p>
            <a:pPr marL="457200" indent="-457200">
              <a:buFont typeface="Wingdings" pitchFamily="2" charset="2"/>
              <a:buChar char="Ø"/>
              <a:tabLst>
                <a:tab pos="534988" algn="l"/>
              </a:tabLst>
            </a:pPr>
            <a:endParaRPr lang="en-GB" sz="3100" dirty="0"/>
          </a:p>
          <a:p>
            <a:pPr marL="457200" indent="-457200">
              <a:buFont typeface="Wingdings" pitchFamily="2" charset="2"/>
              <a:buChar char="Ø"/>
              <a:tabLst>
                <a:tab pos="534988" algn="l"/>
              </a:tabLst>
            </a:pPr>
            <a:r>
              <a:rPr lang="en-GB" sz="3100" b="1" dirty="0" smtClean="0"/>
              <a:t>Cabling activity </a:t>
            </a:r>
            <a:r>
              <a:rPr lang="en-GB" sz="3100" dirty="0" smtClean="0"/>
              <a:t>will be performed </a:t>
            </a:r>
            <a:r>
              <a:rPr lang="en-GB" sz="3100" b="1" dirty="0" smtClean="0"/>
              <a:t>at CERN</a:t>
            </a:r>
            <a:r>
              <a:rPr lang="en-GB" sz="3100" dirty="0" smtClean="0"/>
              <a:t>. </a:t>
            </a:r>
            <a:r>
              <a:rPr lang="en-GB" sz="3100" dirty="0"/>
              <a:t>P</a:t>
            </a:r>
            <a:r>
              <a:rPr lang="en-GB" sz="3100" dirty="0" smtClean="0"/>
              <a:t>roduction of unit lengths of cables will be launched </a:t>
            </a:r>
            <a:r>
              <a:rPr lang="en-GB" sz="3100" dirty="0" smtClean="0"/>
              <a:t>sufficiently early to assure cables </a:t>
            </a:r>
            <a:r>
              <a:rPr lang="en-GB" sz="3100" dirty="0" smtClean="0"/>
              <a:t>need for coils </a:t>
            </a:r>
            <a:r>
              <a:rPr lang="en-GB" sz="3100" dirty="0" smtClean="0"/>
              <a:t>assembly – also in case of late delivery from one wire manufacturer - and availability </a:t>
            </a:r>
            <a:r>
              <a:rPr lang="en-GB" sz="3100" dirty="0" smtClean="0"/>
              <a:t>of a </a:t>
            </a:r>
            <a:r>
              <a:rPr lang="en-GB" sz="3100" b="1" dirty="0" smtClean="0"/>
              <a:t>buffer of cables</a:t>
            </a:r>
            <a:endParaRPr lang="en-GB" sz="2000" b="1" dirty="0" smtClean="0"/>
          </a:p>
          <a:p>
            <a:endParaRPr lang="en-GB" sz="3100" dirty="0" smtClean="0"/>
          </a:p>
          <a:p>
            <a:pPr marL="457200" indent="-457200">
              <a:buFont typeface="Wingdings" pitchFamily="2" charset="2"/>
              <a:buChar char="Ø"/>
            </a:pPr>
            <a:endParaRPr lang="en-GB" sz="3100" dirty="0"/>
          </a:p>
          <a:p>
            <a:pPr marL="457200" indent="-457200">
              <a:buFont typeface="Wingdings" pitchFamily="2" charset="2"/>
              <a:buChar char="Ø"/>
            </a:pPr>
            <a:endParaRPr lang="en-GB" sz="3100" dirty="0" smtClean="0"/>
          </a:p>
          <a:p>
            <a:pPr lvl="1"/>
            <a:r>
              <a:rPr lang="en-GB" sz="2800" dirty="0" smtClean="0"/>
              <a:t>	</a:t>
            </a:r>
            <a:endParaRPr lang="en-GB" sz="2400" dirty="0"/>
          </a:p>
          <a:p>
            <a:r>
              <a:rPr lang="en-GB" sz="3200" dirty="0"/>
              <a:t>	</a:t>
            </a:r>
            <a:endParaRPr lang="en-GB" sz="3200" dirty="0" smtClean="0"/>
          </a:p>
          <a:p>
            <a:r>
              <a:rPr lang="en-GB" sz="32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028202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5200" y="-26158"/>
            <a:ext cx="1614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chemeClr val="accent1"/>
                </a:solidFill>
              </a:rPr>
              <a:t>Outline</a:t>
            </a:r>
            <a:endParaRPr lang="en-GB" sz="36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143000"/>
            <a:ext cx="936286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GB" sz="3000" dirty="0" smtClean="0"/>
              <a:t>Quantity of conductor procured</a:t>
            </a:r>
          </a:p>
          <a:p>
            <a:pPr marL="0" lvl="1"/>
            <a:endParaRPr lang="en-GB" sz="2800" dirty="0">
              <a:sym typeface="Symbol"/>
            </a:endParaRPr>
          </a:p>
          <a:p>
            <a:pPr marL="457200" lvl="2" indent="-457200">
              <a:buFont typeface="Wingdings" pitchFamily="2" charset="2"/>
              <a:buChar char="Ø"/>
              <a:tabLst>
                <a:tab pos="1787525" algn="l"/>
              </a:tabLst>
            </a:pPr>
            <a:r>
              <a:rPr lang="en-GB" sz="3000" dirty="0" smtClean="0">
                <a:sym typeface="Symbol"/>
              </a:rPr>
              <a:t>Procurement of wire </a:t>
            </a:r>
            <a:r>
              <a:rPr lang="en-GB" sz="3000" dirty="0" smtClean="0">
                <a:sym typeface="Symbol"/>
              </a:rPr>
              <a:t>for </a:t>
            </a:r>
            <a:r>
              <a:rPr lang="en-GB" sz="3000" dirty="0" smtClean="0">
                <a:sym typeface="Symbol"/>
              </a:rPr>
              <a:t>series production</a:t>
            </a:r>
          </a:p>
          <a:p>
            <a:pPr marL="0" lvl="2">
              <a:tabLst>
                <a:tab pos="1787525" algn="l"/>
              </a:tabLst>
            </a:pPr>
            <a:endParaRPr lang="en-GB" sz="2800" dirty="0">
              <a:sym typeface="Symbol"/>
            </a:endParaRPr>
          </a:p>
          <a:p>
            <a:pPr marL="457200" lvl="2" indent="-457200">
              <a:buFont typeface="Wingdings" pitchFamily="2" charset="2"/>
              <a:buChar char="Ø"/>
            </a:pPr>
            <a:r>
              <a:rPr lang="en-GB" sz="3000" dirty="0" smtClean="0">
                <a:sym typeface="Symbol"/>
              </a:rPr>
              <a:t>Cable production plan</a:t>
            </a:r>
          </a:p>
          <a:p>
            <a:pPr marL="457200" lvl="2" indent="-457200">
              <a:buFont typeface="Wingdings" pitchFamily="2" charset="2"/>
              <a:buChar char="Ø"/>
            </a:pPr>
            <a:endParaRPr lang="en-GB" sz="3000" b="1" dirty="0">
              <a:sym typeface="Symbol"/>
            </a:endParaRPr>
          </a:p>
          <a:p>
            <a:pPr marL="0" lvl="2"/>
            <a:r>
              <a:rPr lang="en-GB" sz="2800" b="1" dirty="0">
                <a:sym typeface="Symbol"/>
              </a:rPr>
              <a:t>	</a:t>
            </a:r>
            <a:endParaRPr lang="en-GB" sz="2800" b="1" dirty="0" smtClean="0">
              <a:sym typeface="Symbol"/>
            </a:endParaRPr>
          </a:p>
          <a:p>
            <a:r>
              <a:rPr lang="en-GB" sz="2800" dirty="0"/>
              <a:t>	</a:t>
            </a:r>
            <a:endParaRPr lang="en-GB" sz="2400" dirty="0"/>
          </a:p>
          <a:p>
            <a:r>
              <a:rPr lang="en-GB" sz="32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16076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0" y="-82153"/>
            <a:ext cx="610898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Conductor for MQXF </a:t>
            </a:r>
            <a:r>
              <a:rPr lang="en-GB" sz="3400" b="1" dirty="0" err="1" smtClean="0">
                <a:solidFill>
                  <a:schemeClr val="accent1"/>
                </a:solidFill>
              </a:rPr>
              <a:t>quadrupole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76200" y="696532"/>
            <a:ext cx="9362865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GB" sz="3000" b="1" dirty="0" smtClean="0"/>
              <a:t>Double sourcing</a:t>
            </a:r>
          </a:p>
          <a:p>
            <a:pPr lvl="1"/>
            <a:r>
              <a:rPr lang="en-GB" sz="2800" dirty="0" smtClean="0"/>
              <a:t>	Procurement of </a:t>
            </a:r>
            <a:r>
              <a:rPr lang="en-GB" sz="2800" b="1" dirty="0" smtClean="0"/>
              <a:t>PIT and RRP</a:t>
            </a:r>
            <a:r>
              <a:rPr lang="en-GB" sz="2800" b="1" dirty="0" smtClean="0">
                <a:sym typeface="Symbol"/>
              </a:rPr>
              <a:t>  </a:t>
            </a:r>
            <a:r>
              <a:rPr lang="en-GB" sz="2800" dirty="0" smtClean="0">
                <a:sym typeface="Symbol"/>
              </a:rPr>
              <a:t>Nb</a:t>
            </a:r>
            <a:r>
              <a:rPr lang="en-GB" sz="2800" baseline="-25000" dirty="0" smtClean="0">
                <a:sym typeface="Symbol"/>
              </a:rPr>
              <a:t>3</a:t>
            </a:r>
            <a:r>
              <a:rPr lang="en-GB" sz="2800" dirty="0" smtClean="0">
                <a:sym typeface="Symbol"/>
              </a:rPr>
              <a:t>Sn wire</a:t>
            </a:r>
          </a:p>
          <a:p>
            <a:pPr lvl="1"/>
            <a:endParaRPr lang="en-GB" sz="2800" dirty="0" smtClean="0">
              <a:sym typeface="Symbol"/>
            </a:endParaRPr>
          </a:p>
          <a:p>
            <a:pPr marL="450850" lvl="1" indent="-450850">
              <a:buFont typeface="Wingdings" pitchFamily="2" charset="2"/>
              <a:buChar char="Ø"/>
            </a:pPr>
            <a:r>
              <a:rPr lang="en-GB" sz="2800" b="1" dirty="0" smtClean="0">
                <a:sym typeface="Symbol"/>
              </a:rPr>
              <a:t>Needed: </a:t>
            </a:r>
            <a:r>
              <a:rPr lang="en-GB" sz="2800" dirty="0" smtClean="0">
                <a:sym typeface="Symbol"/>
              </a:rPr>
              <a:t>(520 + 230) km of </a:t>
            </a:r>
            <a:r>
              <a:rPr lang="en-GB" sz="2800" dirty="0"/>
              <a:t>RRP</a:t>
            </a:r>
            <a:r>
              <a:rPr lang="en-GB" sz="2800" dirty="0">
                <a:sym typeface="Symbol"/>
              </a:rPr>
              <a:t> </a:t>
            </a:r>
            <a:endParaRPr lang="en-GB" sz="2800" dirty="0" smtClean="0">
              <a:sym typeface="Symbol"/>
            </a:endParaRPr>
          </a:p>
          <a:p>
            <a:pPr marL="457200" lvl="2">
              <a:tabLst>
                <a:tab pos="1787525" algn="l"/>
              </a:tabLst>
            </a:pPr>
            <a:r>
              <a:rPr lang="en-GB" sz="2800" b="1" dirty="0">
                <a:sym typeface="Symbol"/>
              </a:rPr>
              <a:t>	</a:t>
            </a:r>
            <a:r>
              <a:rPr lang="en-GB" sz="2800" dirty="0" smtClean="0">
                <a:sym typeface="Symbol"/>
              </a:rPr>
              <a:t>(520 + 230) km of PIT</a:t>
            </a:r>
          </a:p>
          <a:p>
            <a:pPr marL="457200" lvl="2">
              <a:tabLst>
                <a:tab pos="1787525" algn="l"/>
              </a:tabLst>
            </a:pPr>
            <a:r>
              <a:rPr lang="en-GB" sz="2800" dirty="0">
                <a:sym typeface="Symbol"/>
              </a:rPr>
              <a:t>	</a:t>
            </a:r>
            <a:r>
              <a:rPr lang="en-GB" sz="2800" b="1" dirty="0" smtClean="0">
                <a:sym typeface="Symbol"/>
              </a:rPr>
              <a:t>1500 km (8.4 tons) </a:t>
            </a:r>
            <a:r>
              <a:rPr lang="en-GB" sz="2800" dirty="0" smtClean="0">
                <a:sym typeface="Symbol"/>
              </a:rPr>
              <a:t>in total</a:t>
            </a:r>
          </a:p>
          <a:p>
            <a:pPr marL="457200" lvl="2">
              <a:tabLst>
                <a:tab pos="1787525" algn="l"/>
              </a:tabLst>
            </a:pPr>
            <a:endParaRPr lang="en-GB" sz="2800" dirty="0">
              <a:sym typeface="Symbol"/>
            </a:endParaRPr>
          </a:p>
          <a:p>
            <a:pPr marL="457200" lvl="2" indent="-457200">
              <a:buFont typeface="Wingdings" pitchFamily="2" charset="2"/>
              <a:buChar char="Ø"/>
              <a:tabLst>
                <a:tab pos="1787525" algn="l"/>
              </a:tabLst>
            </a:pPr>
            <a:r>
              <a:rPr lang="en-GB" sz="2800" b="1" dirty="0" smtClean="0">
                <a:sym typeface="Symbol"/>
              </a:rPr>
              <a:t>Procured</a:t>
            </a:r>
            <a:r>
              <a:rPr lang="en-GB" sz="2800" dirty="0" smtClean="0">
                <a:sym typeface="Symbol"/>
              </a:rPr>
              <a:t>: </a:t>
            </a:r>
            <a:r>
              <a:rPr lang="en-GB" sz="2800" b="1" dirty="0" smtClean="0">
                <a:sym typeface="Symbol"/>
              </a:rPr>
              <a:t>1000 km (4.54 tons)</a:t>
            </a:r>
            <a:r>
              <a:rPr lang="en-GB" sz="2800" dirty="0" smtClean="0">
                <a:sym typeface="Symbol"/>
              </a:rPr>
              <a:t> of RRP (+ </a:t>
            </a:r>
            <a:r>
              <a:rPr lang="en-GB" sz="2800" dirty="0" smtClean="0">
                <a:solidFill>
                  <a:srgbClr val="FFC000"/>
                </a:solidFill>
                <a:sym typeface="Symbol"/>
              </a:rPr>
              <a:t>option for 500 km</a:t>
            </a:r>
            <a:r>
              <a:rPr lang="en-GB" sz="2800" dirty="0" smtClean="0">
                <a:sym typeface="Symbol"/>
              </a:rPr>
              <a:t>)</a:t>
            </a:r>
          </a:p>
          <a:p>
            <a:pPr marL="0" lvl="2">
              <a:tabLst>
                <a:tab pos="1979613" algn="l"/>
              </a:tabLst>
            </a:pPr>
            <a:r>
              <a:rPr lang="en-GB" sz="2800" dirty="0">
                <a:sym typeface="Symbol"/>
              </a:rPr>
              <a:t>	</a:t>
            </a:r>
            <a:r>
              <a:rPr lang="en-GB" sz="2800" b="1" dirty="0" smtClean="0">
                <a:sym typeface="Symbol"/>
              </a:rPr>
              <a:t>1000 km (4.54 tons) </a:t>
            </a:r>
            <a:r>
              <a:rPr lang="en-GB" sz="2800" dirty="0" smtClean="0">
                <a:sym typeface="Symbol"/>
              </a:rPr>
              <a:t>of PIT (+ </a:t>
            </a:r>
            <a:r>
              <a:rPr lang="en-GB" sz="2800" dirty="0" smtClean="0">
                <a:solidFill>
                  <a:srgbClr val="FFC000"/>
                </a:solidFill>
                <a:sym typeface="Symbol"/>
              </a:rPr>
              <a:t>option for 500 km</a:t>
            </a:r>
            <a:r>
              <a:rPr lang="en-GB" sz="2800" dirty="0" smtClean="0">
                <a:sym typeface="Symbol"/>
              </a:rPr>
              <a:t>)</a:t>
            </a:r>
          </a:p>
          <a:p>
            <a:pPr marL="0" lvl="2">
              <a:tabLst>
                <a:tab pos="1979613" algn="l"/>
              </a:tabLst>
            </a:pPr>
            <a:endParaRPr lang="en-GB" sz="2800" dirty="0">
              <a:sym typeface="Symbol"/>
            </a:endParaRPr>
          </a:p>
          <a:p>
            <a:pPr marL="457200" lvl="2" indent="-457200">
              <a:buFont typeface="Wingdings" pitchFamily="2" charset="2"/>
              <a:buChar char="Ø"/>
              <a:tabLst>
                <a:tab pos="1979613" algn="l"/>
              </a:tabLst>
            </a:pPr>
            <a:r>
              <a:rPr lang="en-GB" sz="2800" dirty="0" smtClean="0">
                <a:sym typeface="Symbol"/>
              </a:rPr>
              <a:t>The option enables to act in case of problems from one supplier</a:t>
            </a:r>
          </a:p>
          <a:p>
            <a:pPr marL="0" lvl="2"/>
            <a:r>
              <a:rPr lang="en-GB" sz="2800" dirty="0">
                <a:sym typeface="Symbol"/>
              </a:rPr>
              <a:t>	</a:t>
            </a:r>
            <a:endParaRPr lang="en-GB" sz="2800" dirty="0" smtClean="0">
              <a:sym typeface="Symbol"/>
            </a:endParaRPr>
          </a:p>
          <a:p>
            <a:r>
              <a:rPr lang="en-GB" sz="2800" dirty="0"/>
              <a:t>	</a:t>
            </a:r>
            <a:endParaRPr lang="en-GB" sz="2400" dirty="0"/>
          </a:p>
          <a:p>
            <a:r>
              <a:rPr lang="en-GB" sz="32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76362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11356" y="-158353"/>
            <a:ext cx="501143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Procurement –Nb</a:t>
            </a:r>
            <a:r>
              <a:rPr lang="en-GB" sz="3400" b="1" baseline="-25000" dirty="0" smtClean="0">
                <a:solidFill>
                  <a:schemeClr val="accent1"/>
                </a:solidFill>
              </a:rPr>
              <a:t>3</a:t>
            </a:r>
            <a:r>
              <a:rPr lang="en-GB" sz="3400" b="1" dirty="0" smtClean="0">
                <a:solidFill>
                  <a:schemeClr val="accent1"/>
                </a:solidFill>
              </a:rPr>
              <a:t>Sn Wire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042" y="378429"/>
            <a:ext cx="92229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Procurement strategy as presented at the Hi-</a:t>
            </a:r>
            <a:r>
              <a:rPr lang="en-GB" sz="2800" dirty="0" err="1" smtClean="0"/>
              <a:t>Lumi</a:t>
            </a:r>
            <a:r>
              <a:rPr lang="en-GB" sz="2800" dirty="0" smtClean="0"/>
              <a:t>/LARP Conductor Internal Review, CERN, </a:t>
            </a:r>
            <a:r>
              <a:rPr lang="en-GB" sz="2800" dirty="0" smtClean="0">
                <a:solidFill>
                  <a:schemeClr val="accent5"/>
                </a:solidFill>
              </a:rPr>
              <a:t>October 2013</a:t>
            </a:r>
            <a:endParaRPr lang="en-GB" sz="2800" dirty="0">
              <a:solidFill>
                <a:schemeClr val="accent5"/>
              </a:solidFill>
            </a:endParaRPr>
          </a:p>
        </p:txBody>
      </p:sp>
      <p:sp>
        <p:nvSpPr>
          <p:cNvPr id="48" name="Right Arrow 47"/>
          <p:cNvSpPr/>
          <p:nvPr/>
        </p:nvSpPr>
        <p:spPr>
          <a:xfrm rot="5400000">
            <a:off x="2571565" y="4322700"/>
            <a:ext cx="685800" cy="398279"/>
          </a:xfrm>
          <a:prstGeom prst="rightArrow">
            <a:avLst/>
          </a:prstGeom>
          <a:solidFill>
            <a:srgbClr val="FFFF00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ight Arrow 48"/>
          <p:cNvSpPr/>
          <p:nvPr/>
        </p:nvSpPr>
        <p:spPr>
          <a:xfrm rot="5400000">
            <a:off x="3669478" y="3865500"/>
            <a:ext cx="685800" cy="398279"/>
          </a:xfrm>
          <a:prstGeom prst="rightArrow">
            <a:avLst/>
          </a:prstGeom>
          <a:solidFill>
            <a:srgbClr val="FFFF00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ight Arrow 54"/>
          <p:cNvSpPr/>
          <p:nvPr/>
        </p:nvSpPr>
        <p:spPr>
          <a:xfrm rot="5400000">
            <a:off x="4552765" y="2657968"/>
            <a:ext cx="685800" cy="398279"/>
          </a:xfrm>
          <a:prstGeom prst="rightArrow">
            <a:avLst/>
          </a:prstGeom>
          <a:solidFill>
            <a:srgbClr val="FFFF00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/>
          <p:cNvSpPr txBox="1"/>
          <p:nvPr/>
        </p:nvSpPr>
        <p:spPr>
          <a:xfrm>
            <a:off x="2334325" y="3809608"/>
            <a:ext cx="1048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Procured</a:t>
            </a:r>
            <a:endParaRPr lang="en-GB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3488903" y="3378252"/>
            <a:ext cx="975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Ordered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317375" y="2135350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Planned </a:t>
            </a:r>
          </a:p>
        </p:txBody>
      </p:sp>
      <p:cxnSp>
        <p:nvCxnSpPr>
          <p:cNvPr id="64" name="Straight Connector 63"/>
          <p:cNvCxnSpPr/>
          <p:nvPr/>
        </p:nvCxnSpPr>
        <p:spPr>
          <a:xfrm>
            <a:off x="3708803" y="6541140"/>
            <a:ext cx="2359322" cy="11668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706874" y="6183476"/>
            <a:ext cx="2202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Short Model Program</a:t>
            </a:r>
            <a:endParaRPr lang="en-GB" dirty="0"/>
          </a:p>
        </p:txBody>
      </p:sp>
      <p:sp>
        <p:nvSpPr>
          <p:cNvPr id="73" name="Right Arrow 72"/>
          <p:cNvSpPr/>
          <p:nvPr/>
        </p:nvSpPr>
        <p:spPr>
          <a:xfrm rot="5400000">
            <a:off x="6076765" y="1617013"/>
            <a:ext cx="685800" cy="398279"/>
          </a:xfrm>
          <a:prstGeom prst="rightArrow">
            <a:avLst/>
          </a:prstGeom>
          <a:solidFill>
            <a:srgbClr val="FFFF00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/>
          <p:cNvSpPr txBox="1"/>
          <p:nvPr/>
        </p:nvSpPr>
        <p:spPr>
          <a:xfrm>
            <a:off x="5889700" y="1143000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Planned </a:t>
            </a:r>
          </a:p>
        </p:txBody>
      </p:sp>
      <p:cxnSp>
        <p:nvCxnSpPr>
          <p:cNvPr id="75" name="Straight Connector 74"/>
          <p:cNvCxnSpPr/>
          <p:nvPr/>
        </p:nvCxnSpPr>
        <p:spPr>
          <a:xfrm>
            <a:off x="5762462" y="6171808"/>
            <a:ext cx="1480971" cy="0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5648161" y="5802476"/>
            <a:ext cx="170957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Long Prototypes</a:t>
            </a:r>
            <a:endParaRPr lang="en-GB" dirty="0"/>
          </a:p>
        </p:txBody>
      </p:sp>
      <p:grpSp>
        <p:nvGrpSpPr>
          <p:cNvPr id="77" name="Group 76"/>
          <p:cNvGrpSpPr/>
          <p:nvPr/>
        </p:nvGrpSpPr>
        <p:grpSpPr>
          <a:xfrm>
            <a:off x="2224889" y="1599808"/>
            <a:ext cx="6357836" cy="3874532"/>
            <a:chOff x="2328964" y="1230868"/>
            <a:chExt cx="6357836" cy="3874532"/>
          </a:xfrm>
        </p:grpSpPr>
        <p:cxnSp>
          <p:nvCxnSpPr>
            <p:cNvPr id="78" name="Straight Connector 77"/>
            <p:cNvCxnSpPr/>
            <p:nvPr/>
          </p:nvCxnSpPr>
          <p:spPr>
            <a:xfrm flipV="1">
              <a:off x="2328964" y="5093316"/>
              <a:ext cx="6357836" cy="1208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H="1" flipV="1">
              <a:off x="2328965" y="1230868"/>
              <a:ext cx="1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H="1" flipV="1">
              <a:off x="3486507" y="1230868"/>
              <a:ext cx="1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V="1">
              <a:off x="4724400" y="1230868"/>
              <a:ext cx="15601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V="1">
              <a:off x="5936198" y="1230868"/>
              <a:ext cx="72387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V="1">
              <a:off x="7162800" y="1230868"/>
              <a:ext cx="18245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TextBox 83"/>
          <p:cNvSpPr txBox="1"/>
          <p:nvPr/>
        </p:nvSpPr>
        <p:spPr>
          <a:xfrm>
            <a:off x="1898517" y="549452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2012</a:t>
            </a:r>
            <a:endParaRPr lang="en-GB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3056060" y="54622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2013</a:t>
            </a:r>
            <a:endParaRPr lang="en-GB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4309555" y="54622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2014</a:t>
            </a:r>
            <a:endParaRPr lang="en-GB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5529987" y="54622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2015</a:t>
            </a:r>
            <a:endParaRPr lang="en-GB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6750599" y="548561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2016</a:t>
            </a:r>
            <a:endParaRPr lang="en-GB" b="1" dirty="0"/>
          </a:p>
        </p:txBody>
      </p:sp>
      <p:sp>
        <p:nvSpPr>
          <p:cNvPr id="89" name="Rectangle 88"/>
          <p:cNvSpPr/>
          <p:nvPr/>
        </p:nvSpPr>
        <p:spPr>
          <a:xfrm>
            <a:off x="2715325" y="4940940"/>
            <a:ext cx="667106" cy="228600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 89"/>
          <p:cNvSpPr/>
          <p:nvPr/>
        </p:nvSpPr>
        <p:spPr>
          <a:xfrm>
            <a:off x="2867725" y="5093340"/>
            <a:ext cx="667106" cy="228600"/>
          </a:xfrm>
          <a:prstGeom prst="rect">
            <a:avLst/>
          </a:prstGeom>
          <a:solidFill>
            <a:srgbClr val="F87932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ectangle 90"/>
          <p:cNvSpPr/>
          <p:nvPr/>
        </p:nvSpPr>
        <p:spPr>
          <a:xfrm>
            <a:off x="3782125" y="4504212"/>
            <a:ext cx="1373430" cy="228600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ctangle 91"/>
          <p:cNvSpPr/>
          <p:nvPr/>
        </p:nvSpPr>
        <p:spPr>
          <a:xfrm>
            <a:off x="3887501" y="4636140"/>
            <a:ext cx="1404765" cy="228600"/>
          </a:xfrm>
          <a:prstGeom prst="rect">
            <a:avLst/>
          </a:prstGeom>
          <a:solidFill>
            <a:srgbClr val="F87932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92"/>
          <p:cNvSpPr/>
          <p:nvPr/>
        </p:nvSpPr>
        <p:spPr>
          <a:xfrm>
            <a:off x="4665562" y="3562918"/>
            <a:ext cx="1224137" cy="255690"/>
          </a:xfrm>
          <a:prstGeom prst="rect">
            <a:avLst/>
          </a:prstGeom>
          <a:solidFill>
            <a:srgbClr val="F87932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ectangle 101"/>
          <p:cNvSpPr/>
          <p:nvPr/>
        </p:nvSpPr>
        <p:spPr>
          <a:xfrm>
            <a:off x="4817963" y="3378252"/>
            <a:ext cx="1173962" cy="228600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TextBox 105"/>
          <p:cNvSpPr txBox="1"/>
          <p:nvPr/>
        </p:nvSpPr>
        <p:spPr>
          <a:xfrm>
            <a:off x="118072" y="4940940"/>
            <a:ext cx="2238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Cabling trials: 5+5 km</a:t>
            </a:r>
            <a:endParaRPr lang="en-GB" b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657222" y="4407540"/>
            <a:ext cx="1670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SMP: 35+35 km</a:t>
            </a:r>
            <a:endParaRPr lang="en-GB" b="1" dirty="0"/>
          </a:p>
        </p:txBody>
      </p:sp>
      <p:sp>
        <p:nvSpPr>
          <p:cNvPr id="108" name="TextBox 107"/>
          <p:cNvSpPr txBox="1"/>
          <p:nvPr/>
        </p:nvSpPr>
        <p:spPr>
          <a:xfrm>
            <a:off x="575272" y="3440276"/>
            <a:ext cx="1670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SMP: 20+20 km</a:t>
            </a:r>
            <a:endParaRPr lang="en-GB" b="1" dirty="0"/>
          </a:p>
        </p:txBody>
      </p:sp>
      <p:sp>
        <p:nvSpPr>
          <p:cNvPr id="109" name="TextBox 108"/>
          <p:cNvSpPr txBox="1"/>
          <p:nvPr/>
        </p:nvSpPr>
        <p:spPr>
          <a:xfrm>
            <a:off x="575272" y="2297276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</a:t>
            </a:r>
            <a:r>
              <a:rPr lang="en-GB" b="1" dirty="0" smtClean="0"/>
              <a:t>P: 200+200 km</a:t>
            </a:r>
            <a:endParaRPr lang="en-GB" b="1" dirty="0"/>
          </a:p>
        </p:txBody>
      </p:sp>
      <p:sp>
        <p:nvSpPr>
          <p:cNvPr id="110" name="Rectangle 109"/>
          <p:cNvSpPr/>
          <p:nvPr/>
        </p:nvSpPr>
        <p:spPr>
          <a:xfrm>
            <a:off x="5529985" y="2419918"/>
            <a:ext cx="2089513" cy="255690"/>
          </a:xfrm>
          <a:prstGeom prst="rect">
            <a:avLst/>
          </a:prstGeom>
          <a:solidFill>
            <a:srgbClr val="F87932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Rectangle 110"/>
          <p:cNvSpPr/>
          <p:nvPr/>
        </p:nvSpPr>
        <p:spPr>
          <a:xfrm>
            <a:off x="5635155" y="2271709"/>
            <a:ext cx="2209800" cy="210233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TextBox 111"/>
          <p:cNvSpPr txBox="1"/>
          <p:nvPr/>
        </p:nvSpPr>
        <p:spPr>
          <a:xfrm>
            <a:off x="7820725" y="547434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2017</a:t>
            </a:r>
            <a:endParaRPr lang="en-GB" b="1" dirty="0"/>
          </a:p>
        </p:txBody>
      </p:sp>
      <p:cxnSp>
        <p:nvCxnSpPr>
          <p:cNvPr id="113" name="Straight Connector 112"/>
          <p:cNvCxnSpPr/>
          <p:nvPr/>
        </p:nvCxnSpPr>
        <p:spPr>
          <a:xfrm flipV="1">
            <a:off x="8125525" y="1599808"/>
            <a:ext cx="10785" cy="385548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4" name="Group 113"/>
          <p:cNvGrpSpPr/>
          <p:nvPr/>
        </p:nvGrpSpPr>
        <p:grpSpPr>
          <a:xfrm>
            <a:off x="7058725" y="5325151"/>
            <a:ext cx="1746147" cy="240268"/>
            <a:chOff x="7016853" y="4944543"/>
            <a:chExt cx="1746147" cy="240268"/>
          </a:xfrm>
        </p:grpSpPr>
        <p:sp>
          <p:nvSpPr>
            <p:cNvPr id="115" name="Oval 114"/>
            <p:cNvSpPr/>
            <p:nvPr/>
          </p:nvSpPr>
          <p:spPr>
            <a:xfrm>
              <a:off x="7016853" y="4944543"/>
              <a:ext cx="304800" cy="24026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6" name="Straight Arrow Connector 115"/>
            <p:cNvCxnSpPr>
              <a:stCxn id="115" idx="6"/>
            </p:cNvCxnSpPr>
            <p:nvPr/>
          </p:nvCxnSpPr>
          <p:spPr>
            <a:xfrm>
              <a:off x="7321653" y="5064677"/>
              <a:ext cx="1441347" cy="0"/>
            </a:xfrm>
            <a:prstGeom prst="straightConnector1">
              <a:avLst/>
            </a:prstGeom>
            <a:ln w="762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TextBox 116"/>
          <p:cNvSpPr txBox="1"/>
          <p:nvPr/>
        </p:nvSpPr>
        <p:spPr>
          <a:xfrm>
            <a:off x="7060958" y="4693974"/>
            <a:ext cx="1169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Conductor</a:t>
            </a:r>
          </a:p>
          <a:p>
            <a:r>
              <a:rPr lang="en-GB" dirty="0"/>
              <a:t>f</a:t>
            </a:r>
            <a:r>
              <a:rPr lang="en-GB" dirty="0" smtClean="0"/>
              <a:t>or series </a:t>
            </a:r>
          </a:p>
        </p:txBody>
      </p:sp>
      <p:cxnSp>
        <p:nvCxnSpPr>
          <p:cNvPr id="124" name="Straight Arrow Connector 123"/>
          <p:cNvCxnSpPr/>
          <p:nvPr/>
        </p:nvCxnSpPr>
        <p:spPr>
          <a:xfrm>
            <a:off x="5284861" y="3818608"/>
            <a:ext cx="14811" cy="1350932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>
            <a:off x="4798837" y="4864740"/>
            <a:ext cx="0" cy="304800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4612638" y="5142097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6+6 SMCs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6763505" y="2675608"/>
            <a:ext cx="0" cy="1536531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5833072" y="4114408"/>
            <a:ext cx="22258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6+6 LMCs 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5+5 SMCs (May 2015)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98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 rot="5400000">
            <a:off x="2571565" y="4322700"/>
            <a:ext cx="685800" cy="398279"/>
          </a:xfrm>
          <a:prstGeom prst="rightArrow">
            <a:avLst/>
          </a:prstGeom>
          <a:solidFill>
            <a:srgbClr val="FFFF00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ight Arrow 4"/>
          <p:cNvSpPr/>
          <p:nvPr/>
        </p:nvSpPr>
        <p:spPr>
          <a:xfrm rot="5400000">
            <a:off x="3669478" y="3865500"/>
            <a:ext cx="685800" cy="398279"/>
          </a:xfrm>
          <a:prstGeom prst="rightArrow">
            <a:avLst/>
          </a:prstGeom>
          <a:solidFill>
            <a:srgbClr val="FFFF00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Arrow 5"/>
          <p:cNvSpPr/>
          <p:nvPr/>
        </p:nvSpPr>
        <p:spPr>
          <a:xfrm rot="5400000">
            <a:off x="4552765" y="2657968"/>
            <a:ext cx="685800" cy="398279"/>
          </a:xfrm>
          <a:prstGeom prst="rightArrow">
            <a:avLst/>
          </a:prstGeom>
          <a:solidFill>
            <a:srgbClr val="FFFF00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334325" y="3809608"/>
            <a:ext cx="1048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Procured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88903" y="3378252"/>
            <a:ext cx="975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Ordered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17375" y="2135350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trike="dblStrike" dirty="0" smtClean="0"/>
              <a:t>Planned 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3708803" y="6541140"/>
            <a:ext cx="2359322" cy="11668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706874" y="6183476"/>
            <a:ext cx="2202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Short Model Program</a:t>
            </a:r>
            <a:endParaRPr lang="en-GB" dirty="0"/>
          </a:p>
        </p:txBody>
      </p:sp>
      <p:sp>
        <p:nvSpPr>
          <p:cNvPr id="12" name="Right Arrow 11"/>
          <p:cNvSpPr/>
          <p:nvPr/>
        </p:nvSpPr>
        <p:spPr>
          <a:xfrm rot="5400000">
            <a:off x="6076765" y="1617013"/>
            <a:ext cx="685800" cy="398279"/>
          </a:xfrm>
          <a:prstGeom prst="rightArrow">
            <a:avLst/>
          </a:prstGeom>
          <a:solidFill>
            <a:srgbClr val="FFFF00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889700" y="1143000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trike="dblStrike" dirty="0" smtClean="0"/>
              <a:t>Planned 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5762462" y="6171808"/>
            <a:ext cx="1480971" cy="0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648161" y="5802476"/>
            <a:ext cx="170957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Long Prototypes</a:t>
            </a:r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2224889" y="1599808"/>
            <a:ext cx="6357836" cy="3874532"/>
            <a:chOff x="2328964" y="1230868"/>
            <a:chExt cx="6357836" cy="3874532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2328964" y="5093316"/>
              <a:ext cx="6357836" cy="1208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2328965" y="1230868"/>
              <a:ext cx="1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 flipV="1">
              <a:off x="3486507" y="1230868"/>
              <a:ext cx="1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4724400" y="1230868"/>
              <a:ext cx="15601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5936198" y="1230868"/>
              <a:ext cx="72387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7162800" y="1230868"/>
              <a:ext cx="18245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1898517" y="549452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2012</a:t>
            </a:r>
            <a:endParaRPr lang="en-GB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056060" y="54622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2013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309555" y="54622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2014</a:t>
            </a:r>
            <a:endParaRPr lang="en-GB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529987" y="54622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2015</a:t>
            </a:r>
            <a:endParaRPr lang="en-GB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750599" y="548561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2016</a:t>
            </a:r>
            <a:endParaRPr lang="en-GB" b="1" dirty="0"/>
          </a:p>
        </p:txBody>
      </p:sp>
      <p:sp>
        <p:nvSpPr>
          <p:cNvPr id="28" name="Rectangle 27"/>
          <p:cNvSpPr/>
          <p:nvPr/>
        </p:nvSpPr>
        <p:spPr>
          <a:xfrm>
            <a:off x="2715325" y="4940940"/>
            <a:ext cx="667106" cy="228600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2867725" y="5093340"/>
            <a:ext cx="667106" cy="228600"/>
          </a:xfrm>
          <a:prstGeom prst="rect">
            <a:avLst/>
          </a:prstGeom>
          <a:solidFill>
            <a:srgbClr val="F87932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3782125" y="4504212"/>
            <a:ext cx="1373430" cy="228600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3887501" y="4636140"/>
            <a:ext cx="1404765" cy="228600"/>
          </a:xfrm>
          <a:prstGeom prst="rect">
            <a:avLst/>
          </a:prstGeom>
          <a:solidFill>
            <a:srgbClr val="F87932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4665562" y="3562918"/>
            <a:ext cx="1462507" cy="255690"/>
          </a:xfrm>
          <a:prstGeom prst="rect">
            <a:avLst/>
          </a:prstGeom>
          <a:solidFill>
            <a:srgbClr val="F87932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4817963" y="3378252"/>
            <a:ext cx="1402562" cy="228600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118072" y="4940940"/>
            <a:ext cx="2238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Cabling trials: 5+5 km</a:t>
            </a:r>
            <a:endParaRPr lang="en-GB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657222" y="4407540"/>
            <a:ext cx="1670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SMP: 35+35 km</a:t>
            </a:r>
            <a:endParaRPr lang="en-GB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75272" y="3440276"/>
            <a:ext cx="1670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SMP: 20+20 km</a:t>
            </a:r>
            <a:endParaRPr lang="en-GB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75272" y="2297276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</a:t>
            </a:r>
            <a:r>
              <a:rPr lang="en-GB" b="1" dirty="0" smtClean="0"/>
              <a:t>P: 200+200 km</a:t>
            </a:r>
            <a:endParaRPr lang="en-GB" b="1" dirty="0"/>
          </a:p>
        </p:txBody>
      </p:sp>
      <p:sp>
        <p:nvSpPr>
          <p:cNvPr id="38" name="Rectangle 37"/>
          <p:cNvSpPr/>
          <p:nvPr/>
        </p:nvSpPr>
        <p:spPr>
          <a:xfrm>
            <a:off x="5529985" y="2419918"/>
            <a:ext cx="2314699" cy="300029"/>
          </a:xfrm>
          <a:prstGeom prst="rect">
            <a:avLst/>
          </a:prstGeom>
          <a:solidFill>
            <a:srgbClr val="F87932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5610924" y="2235252"/>
            <a:ext cx="2447950" cy="246689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7820725" y="547434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2017</a:t>
            </a:r>
            <a:endParaRPr lang="en-GB" b="1" dirty="0"/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8125525" y="1599808"/>
            <a:ext cx="10785" cy="385548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1"/>
          <p:cNvGrpSpPr/>
          <p:nvPr/>
        </p:nvGrpSpPr>
        <p:grpSpPr>
          <a:xfrm>
            <a:off x="7058725" y="5325151"/>
            <a:ext cx="1746147" cy="240268"/>
            <a:chOff x="7016853" y="4944543"/>
            <a:chExt cx="1746147" cy="240268"/>
          </a:xfrm>
        </p:grpSpPr>
        <p:sp>
          <p:nvSpPr>
            <p:cNvPr id="43" name="Oval 42"/>
            <p:cNvSpPr/>
            <p:nvPr/>
          </p:nvSpPr>
          <p:spPr>
            <a:xfrm>
              <a:off x="7016853" y="4944543"/>
              <a:ext cx="304800" cy="24026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4" name="Straight Arrow Connector 43"/>
            <p:cNvCxnSpPr>
              <a:stCxn id="43" idx="6"/>
            </p:cNvCxnSpPr>
            <p:nvPr/>
          </p:nvCxnSpPr>
          <p:spPr>
            <a:xfrm>
              <a:off x="7321653" y="5064677"/>
              <a:ext cx="1441347" cy="0"/>
            </a:xfrm>
            <a:prstGeom prst="straightConnector1">
              <a:avLst/>
            </a:prstGeom>
            <a:ln w="762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>
            <a:off x="7060958" y="4693974"/>
            <a:ext cx="1169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Conductor</a:t>
            </a:r>
          </a:p>
          <a:p>
            <a:r>
              <a:rPr lang="en-GB" b="1" dirty="0"/>
              <a:t>f</a:t>
            </a:r>
            <a:r>
              <a:rPr lang="en-GB" b="1" dirty="0" smtClean="0"/>
              <a:t>or series 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5284861" y="3818608"/>
            <a:ext cx="14811" cy="1350932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4798837" y="4864740"/>
            <a:ext cx="0" cy="304800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612638" y="5142097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6+6 SMCs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6763505" y="2675608"/>
            <a:ext cx="0" cy="1536531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833072" y="4114408"/>
            <a:ext cx="22258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6+6 LMCs 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5+5 SMCs (May 2015)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51363" y="-152400"/>
            <a:ext cx="501143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Procurement – Nb</a:t>
            </a:r>
            <a:r>
              <a:rPr lang="en-GB" sz="3400" b="1" baseline="-25000" dirty="0" smtClean="0">
                <a:solidFill>
                  <a:schemeClr val="accent1"/>
                </a:solidFill>
              </a:rPr>
              <a:t>3</a:t>
            </a:r>
            <a:r>
              <a:rPr lang="en-GB" sz="3400" b="1" dirty="0" smtClean="0">
                <a:solidFill>
                  <a:schemeClr val="accent1"/>
                </a:solidFill>
              </a:rPr>
              <a:t>Sn Wire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004929" y="1588921"/>
            <a:ext cx="1557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Ordered in 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February 2014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429000" y="3212068"/>
            <a:ext cx="1039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Received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860294" y="372070"/>
            <a:ext cx="28359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Internal Process Launched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</a:rPr>
              <a:t>IT Committee 7</a:t>
            </a:r>
            <a:r>
              <a:rPr lang="en-GB" b="1" baseline="30000" dirty="0" smtClean="0">
                <a:solidFill>
                  <a:srgbClr val="FF0000"/>
                </a:solidFill>
              </a:rPr>
              <a:t>th</a:t>
            </a:r>
            <a:r>
              <a:rPr lang="en-GB" b="1" dirty="0" smtClean="0">
                <a:solidFill>
                  <a:srgbClr val="FF0000"/>
                </a:solidFill>
              </a:rPr>
              <a:t> Nov. 2014 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</a:rPr>
              <a:t>FC March 2015</a:t>
            </a:r>
          </a:p>
        </p:txBody>
      </p:sp>
    </p:spTree>
    <p:extLst>
      <p:ext uri="{BB962C8B-B14F-4D97-AF65-F5344CB8AC3E}">
        <p14:creationId xmlns:p14="http://schemas.microsoft.com/office/powerpoint/2010/main" val="162832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53" grpId="0"/>
      <p:bldP spid="54" grpId="0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7247" y="304800"/>
            <a:ext cx="8279254" cy="403187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3000" b="1" dirty="0" smtClean="0"/>
              <a:t>Short Models (UL = 400 m)</a:t>
            </a:r>
          </a:p>
          <a:p>
            <a:r>
              <a:rPr lang="en-GB" sz="2800" b="1" dirty="0" smtClean="0">
                <a:solidFill>
                  <a:srgbClr val="00B050"/>
                </a:solidFill>
              </a:rPr>
              <a:t>5 km </a:t>
            </a:r>
            <a:r>
              <a:rPr lang="en-GB" sz="2800" dirty="0" smtClean="0"/>
              <a:t>(RRP 132/169) </a:t>
            </a:r>
            <a:r>
              <a:rPr lang="en-GB" sz="2800" b="1" dirty="0" smtClean="0">
                <a:solidFill>
                  <a:srgbClr val="00B050"/>
                </a:solidFill>
              </a:rPr>
              <a:t>+ 5 km </a:t>
            </a:r>
            <a:r>
              <a:rPr lang="en-GB" sz="2800" dirty="0" smtClean="0"/>
              <a:t>(PIT 192) – Cabling trials</a:t>
            </a:r>
          </a:p>
          <a:p>
            <a:r>
              <a:rPr lang="en-GB" sz="2800" b="1" dirty="0" smtClean="0">
                <a:solidFill>
                  <a:srgbClr val="FFC000"/>
                </a:solidFill>
              </a:rPr>
              <a:t>45 kg </a:t>
            </a:r>
            <a:r>
              <a:rPr lang="en-GB" sz="2800" dirty="0" smtClean="0"/>
              <a:t>delivered from December 2012 to March 2013</a:t>
            </a:r>
          </a:p>
          <a:p>
            <a:endParaRPr lang="en-GB" sz="1400" dirty="0" smtClean="0"/>
          </a:p>
          <a:p>
            <a:r>
              <a:rPr lang="en-GB" sz="2800" b="1" dirty="0" smtClean="0">
                <a:solidFill>
                  <a:srgbClr val="00B050"/>
                </a:solidFill>
              </a:rPr>
              <a:t>35 km </a:t>
            </a:r>
            <a:r>
              <a:rPr lang="en-GB" sz="2800" dirty="0" smtClean="0"/>
              <a:t>(RRP 132/169) </a:t>
            </a:r>
            <a:r>
              <a:rPr lang="en-GB" sz="2800" b="1" dirty="0" smtClean="0">
                <a:solidFill>
                  <a:srgbClr val="00B050"/>
                </a:solidFill>
              </a:rPr>
              <a:t>+ 35 km </a:t>
            </a:r>
            <a:r>
              <a:rPr lang="en-GB" sz="2800" dirty="0" smtClean="0"/>
              <a:t>(PIT 192)</a:t>
            </a:r>
          </a:p>
          <a:p>
            <a:r>
              <a:rPr lang="en-GB" sz="2800" b="1" dirty="0" smtClean="0">
                <a:solidFill>
                  <a:srgbClr val="FFC000"/>
                </a:solidFill>
              </a:rPr>
              <a:t>318 kg </a:t>
            </a:r>
            <a:r>
              <a:rPr lang="en-GB" sz="2800" dirty="0"/>
              <a:t>delivered from </a:t>
            </a:r>
            <a:r>
              <a:rPr lang="en-GB" sz="2800" dirty="0" smtClean="0"/>
              <a:t>November 2013 </a:t>
            </a:r>
            <a:r>
              <a:rPr lang="en-GB" sz="2800" dirty="0"/>
              <a:t>to </a:t>
            </a:r>
            <a:r>
              <a:rPr lang="en-GB" sz="2800" dirty="0" smtClean="0"/>
              <a:t>October 2014</a:t>
            </a:r>
          </a:p>
          <a:p>
            <a:endParaRPr lang="en-GB" sz="1400" dirty="0" smtClean="0"/>
          </a:p>
          <a:p>
            <a:r>
              <a:rPr lang="en-GB" sz="2800" b="1" dirty="0" smtClean="0">
                <a:solidFill>
                  <a:srgbClr val="00B050"/>
                </a:solidFill>
              </a:rPr>
              <a:t>20 km </a:t>
            </a:r>
            <a:r>
              <a:rPr lang="en-GB" sz="2800" dirty="0" smtClean="0"/>
              <a:t>(RRP 132/169) </a:t>
            </a:r>
            <a:r>
              <a:rPr lang="en-GB" sz="2800" b="1" dirty="0" smtClean="0">
                <a:solidFill>
                  <a:srgbClr val="00B050"/>
                </a:solidFill>
              </a:rPr>
              <a:t>+ 20 km </a:t>
            </a:r>
            <a:r>
              <a:rPr lang="en-GB" sz="2800" dirty="0" smtClean="0"/>
              <a:t>(PIT 192)</a:t>
            </a:r>
          </a:p>
          <a:p>
            <a:r>
              <a:rPr lang="en-GB" sz="2800" b="1" dirty="0" smtClean="0">
                <a:solidFill>
                  <a:srgbClr val="FFC000"/>
                </a:solidFill>
              </a:rPr>
              <a:t>182 kg </a:t>
            </a:r>
            <a:r>
              <a:rPr lang="en-GB" sz="2800" dirty="0" smtClean="0"/>
              <a:t>to be </a:t>
            </a:r>
            <a:r>
              <a:rPr lang="en-GB" sz="2800" dirty="0"/>
              <a:t>d</a:t>
            </a:r>
            <a:r>
              <a:rPr lang="en-GB" sz="2800" dirty="0" smtClean="0"/>
              <a:t>elivered in the first trimester 2015</a:t>
            </a:r>
          </a:p>
          <a:p>
            <a:endParaRPr lang="en-GB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624049" y="-158353"/>
            <a:ext cx="764683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Nb</a:t>
            </a:r>
            <a:r>
              <a:rPr lang="en-GB" sz="3400" b="1" baseline="-25000" dirty="0" smtClean="0">
                <a:solidFill>
                  <a:schemeClr val="accent1"/>
                </a:solidFill>
              </a:rPr>
              <a:t>3</a:t>
            </a:r>
            <a:r>
              <a:rPr lang="en-GB" sz="3400" b="1" dirty="0" smtClean="0">
                <a:solidFill>
                  <a:schemeClr val="accent1"/>
                </a:solidFill>
              </a:rPr>
              <a:t>Sn Wire for MQXF Prototype Program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0" y="3893403"/>
            <a:ext cx="5597879" cy="553998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3000" b="1" dirty="0">
                <a:solidFill>
                  <a:srgbClr val="FFC000"/>
                </a:solidFill>
              </a:rPr>
              <a:t>545</a:t>
            </a:r>
            <a:r>
              <a:rPr lang="en-GB" sz="3000" dirty="0"/>
              <a:t> </a:t>
            </a:r>
            <a:r>
              <a:rPr lang="en-GB" sz="3000" b="1" dirty="0">
                <a:solidFill>
                  <a:srgbClr val="FFC000"/>
                </a:solidFill>
              </a:rPr>
              <a:t>kg</a:t>
            </a:r>
            <a:r>
              <a:rPr lang="en-GB" sz="3000" dirty="0"/>
              <a:t> of Nb</a:t>
            </a:r>
            <a:r>
              <a:rPr lang="en-GB" sz="3000" baseline="-25000" dirty="0"/>
              <a:t>3</a:t>
            </a:r>
            <a:r>
              <a:rPr lang="en-GB" sz="3000" dirty="0"/>
              <a:t>Sn for MQXF </a:t>
            </a:r>
            <a:r>
              <a:rPr lang="en-GB" sz="3000" dirty="0" smtClean="0"/>
              <a:t>ordered</a:t>
            </a:r>
            <a:endParaRPr lang="en-GB" sz="3000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4462141"/>
            <a:ext cx="9448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Long </a:t>
            </a:r>
            <a:r>
              <a:rPr lang="en-GB" sz="2800" b="1" dirty="0"/>
              <a:t>Models (UL = </a:t>
            </a:r>
            <a:r>
              <a:rPr lang="en-GB" sz="2800" b="1" dirty="0" smtClean="0"/>
              <a:t>800 </a:t>
            </a:r>
            <a:r>
              <a:rPr lang="en-GB" sz="2800" b="1" dirty="0"/>
              <a:t>m</a:t>
            </a:r>
            <a:r>
              <a:rPr lang="en-GB" sz="2800" b="1" dirty="0" smtClean="0"/>
              <a:t>)</a:t>
            </a:r>
            <a:endParaRPr lang="en-GB" sz="2800" b="1" dirty="0" smtClean="0">
              <a:solidFill>
                <a:srgbClr val="00B050"/>
              </a:solidFill>
            </a:endParaRPr>
          </a:p>
          <a:p>
            <a:r>
              <a:rPr lang="en-GB" sz="2800" b="1" dirty="0" smtClean="0">
                <a:solidFill>
                  <a:srgbClr val="00B050"/>
                </a:solidFill>
              </a:rPr>
              <a:t>200 km </a:t>
            </a:r>
            <a:r>
              <a:rPr lang="en-GB" sz="2800" dirty="0"/>
              <a:t>(</a:t>
            </a:r>
            <a:r>
              <a:rPr lang="en-GB" sz="2800" dirty="0" smtClean="0"/>
              <a:t>RRP) </a:t>
            </a:r>
            <a:r>
              <a:rPr lang="en-GB" sz="2800" b="1" dirty="0">
                <a:solidFill>
                  <a:srgbClr val="00B050"/>
                </a:solidFill>
              </a:rPr>
              <a:t>+ </a:t>
            </a:r>
            <a:r>
              <a:rPr lang="en-GB" sz="2800" b="1" dirty="0" smtClean="0">
                <a:solidFill>
                  <a:srgbClr val="00B050"/>
                </a:solidFill>
              </a:rPr>
              <a:t>200 </a:t>
            </a:r>
            <a:r>
              <a:rPr lang="en-GB" sz="2800" b="1" dirty="0">
                <a:solidFill>
                  <a:srgbClr val="00B050"/>
                </a:solidFill>
              </a:rPr>
              <a:t>km </a:t>
            </a:r>
            <a:r>
              <a:rPr lang="en-GB" sz="2800" dirty="0"/>
              <a:t>(</a:t>
            </a:r>
            <a:r>
              <a:rPr lang="en-GB" sz="2800" dirty="0" smtClean="0"/>
              <a:t>PIT)</a:t>
            </a:r>
            <a:endParaRPr lang="en-GB" sz="2800" dirty="0"/>
          </a:p>
          <a:p>
            <a:r>
              <a:rPr lang="en-GB" sz="2800" b="1" dirty="0" smtClean="0">
                <a:solidFill>
                  <a:srgbClr val="FFC000"/>
                </a:solidFill>
              </a:rPr>
              <a:t>1.8 ton </a:t>
            </a:r>
            <a:r>
              <a:rPr lang="en-GB" sz="2800" dirty="0"/>
              <a:t>to be delivered </a:t>
            </a:r>
            <a:r>
              <a:rPr lang="en-GB" sz="2800" dirty="0" smtClean="0"/>
              <a:t>in 2016 (18 months)</a:t>
            </a:r>
            <a:endParaRPr lang="en-GB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120418" y="5943600"/>
            <a:ext cx="8616782" cy="553998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3000" b="1" dirty="0" smtClean="0">
                <a:solidFill>
                  <a:srgbClr val="FFC000"/>
                </a:solidFill>
              </a:rPr>
              <a:t>Tot = 2.35 tons</a:t>
            </a:r>
            <a:r>
              <a:rPr lang="en-GB" sz="3000" dirty="0" smtClean="0"/>
              <a:t> </a:t>
            </a:r>
            <a:r>
              <a:rPr lang="en-GB" sz="3000" dirty="0"/>
              <a:t>of Nb</a:t>
            </a:r>
            <a:r>
              <a:rPr lang="en-GB" sz="3000" baseline="-25000" dirty="0"/>
              <a:t>3</a:t>
            </a:r>
            <a:r>
              <a:rPr lang="en-GB" sz="3000" dirty="0"/>
              <a:t>Sn for </a:t>
            </a:r>
            <a:r>
              <a:rPr lang="en-GB" sz="3000" dirty="0" smtClean="0"/>
              <a:t>MQXF Prototype Program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2336586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77052" y="-15068"/>
            <a:ext cx="421961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Procurement of Nb</a:t>
            </a:r>
            <a:r>
              <a:rPr lang="en-GB" sz="3400" b="1" baseline="-25000" dirty="0" smtClean="0">
                <a:solidFill>
                  <a:schemeClr val="accent1"/>
                </a:solidFill>
              </a:rPr>
              <a:t>3</a:t>
            </a:r>
            <a:r>
              <a:rPr lang="en-GB" sz="3400" b="1" dirty="0" smtClean="0">
                <a:solidFill>
                  <a:schemeClr val="accent1"/>
                </a:solidFill>
              </a:rPr>
              <a:t>Sn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603964" y="6529864"/>
            <a:ext cx="2359322" cy="11668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602035" y="6172200"/>
            <a:ext cx="2202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Short Model Program</a:t>
            </a:r>
            <a:endParaRPr lang="en-GB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3623680" y="6248400"/>
            <a:ext cx="2188983" cy="0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61281" y="5943600"/>
            <a:ext cx="230328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Long Prototypes</a:t>
            </a:r>
            <a:endParaRPr lang="en-GB" dirty="0"/>
          </a:p>
        </p:txBody>
      </p:sp>
      <p:grpSp>
        <p:nvGrpSpPr>
          <p:cNvPr id="17" name="Group 16"/>
          <p:cNvGrpSpPr/>
          <p:nvPr/>
        </p:nvGrpSpPr>
        <p:grpSpPr>
          <a:xfrm>
            <a:off x="86107" y="914400"/>
            <a:ext cx="9057893" cy="4455709"/>
            <a:chOff x="2328964" y="1230868"/>
            <a:chExt cx="9057893" cy="3874532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2328964" y="5080959"/>
              <a:ext cx="9057893" cy="2444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 flipV="1">
              <a:off x="2328965" y="1230868"/>
              <a:ext cx="1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 flipV="1">
              <a:off x="3486507" y="1230868"/>
              <a:ext cx="1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4724400" y="1230868"/>
              <a:ext cx="15601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5936198" y="1230868"/>
              <a:ext cx="72387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7162800" y="1230868"/>
              <a:ext cx="18245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-76200" y="538138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2012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917278" y="535802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2013</a:t>
            </a:r>
            <a:endParaRPr lang="en-GB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170773" y="535802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2014</a:t>
            </a:r>
            <a:endParaRPr lang="en-GB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391205" y="535802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2015</a:t>
            </a:r>
            <a:endParaRPr lang="en-GB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611817" y="538138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2016</a:t>
            </a:r>
            <a:endParaRPr lang="en-GB" b="1" dirty="0"/>
          </a:p>
        </p:txBody>
      </p:sp>
      <p:sp>
        <p:nvSpPr>
          <p:cNvPr id="29" name="Rectangle 28"/>
          <p:cNvSpPr/>
          <p:nvPr/>
        </p:nvSpPr>
        <p:spPr>
          <a:xfrm>
            <a:off x="576543" y="4836709"/>
            <a:ext cx="667106" cy="228600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728943" y="4989109"/>
            <a:ext cx="667106" cy="228600"/>
          </a:xfrm>
          <a:prstGeom prst="rect">
            <a:avLst/>
          </a:prstGeom>
          <a:solidFill>
            <a:srgbClr val="F87932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1643343" y="4399981"/>
            <a:ext cx="1373430" cy="228600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1748719" y="4531909"/>
            <a:ext cx="1404765" cy="228600"/>
          </a:xfrm>
          <a:prstGeom prst="rect">
            <a:avLst/>
          </a:prstGeom>
          <a:solidFill>
            <a:srgbClr val="F87932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2526780" y="3458687"/>
            <a:ext cx="1224137" cy="255690"/>
          </a:xfrm>
          <a:prstGeom prst="rect">
            <a:avLst/>
          </a:prstGeom>
          <a:solidFill>
            <a:srgbClr val="F87932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2679181" y="3274021"/>
            <a:ext cx="1173962" cy="228600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469519" y="4399981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5+5 km</a:t>
            </a:r>
            <a:endParaRPr lang="en-GB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1770449" y="3997288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35+35 km</a:t>
            </a:r>
            <a:endParaRPr lang="en-GB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703234" y="2942129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20+20 km</a:t>
            </a:r>
            <a:endParaRPr lang="en-GB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653768" y="1890272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200+200 km</a:t>
            </a:r>
          </a:p>
        </p:txBody>
      </p:sp>
      <p:sp>
        <p:nvSpPr>
          <p:cNvPr id="39" name="Rectangle 38"/>
          <p:cNvSpPr>
            <a:spLocks/>
          </p:cNvSpPr>
          <p:nvPr/>
        </p:nvSpPr>
        <p:spPr>
          <a:xfrm>
            <a:off x="3391204" y="2405453"/>
            <a:ext cx="2318613" cy="306692"/>
          </a:xfrm>
          <a:prstGeom prst="rect">
            <a:avLst/>
          </a:prstGeom>
          <a:solidFill>
            <a:srgbClr val="F87932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>
            <a:spLocks noChangeAspect="1"/>
          </p:cNvSpPr>
          <p:nvPr/>
        </p:nvSpPr>
        <p:spPr>
          <a:xfrm>
            <a:off x="3472143" y="2207223"/>
            <a:ext cx="2340520" cy="396461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5681943" y="5334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2017</a:t>
            </a:r>
            <a:endParaRPr lang="en-GB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6545076" y="5562600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Series 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3146079" y="3714377"/>
            <a:ext cx="14811" cy="1350932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2660055" y="4760509"/>
            <a:ext cx="0" cy="304800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473856" y="5037866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6+6 SMCs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4624723" y="2571377"/>
            <a:ext cx="0" cy="1536531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135452" y="4010177"/>
            <a:ext cx="1148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6+6 LMCs 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5+5 SMCs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698964" y="5334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2018</a:t>
            </a:r>
            <a:endParaRPr lang="en-GB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7705184" y="536058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2019</a:t>
            </a:r>
            <a:endParaRPr lang="en-GB" b="1" dirty="0"/>
          </a:p>
        </p:txBody>
      </p:sp>
      <p:cxnSp>
        <p:nvCxnSpPr>
          <p:cNvPr id="64" name="Straight Connector 63"/>
          <p:cNvCxnSpPr/>
          <p:nvPr/>
        </p:nvCxnSpPr>
        <p:spPr>
          <a:xfrm>
            <a:off x="4718171" y="5856421"/>
            <a:ext cx="4425829" cy="0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4529771" y="812601"/>
            <a:ext cx="4563752" cy="3059352"/>
            <a:chOff x="4529771" y="812601"/>
            <a:chExt cx="4563752" cy="3059352"/>
          </a:xfrm>
        </p:grpSpPr>
        <p:grpSp>
          <p:nvGrpSpPr>
            <p:cNvPr id="62" name="Group 61"/>
            <p:cNvGrpSpPr/>
            <p:nvPr/>
          </p:nvGrpSpPr>
          <p:grpSpPr>
            <a:xfrm>
              <a:off x="4529771" y="1432459"/>
              <a:ext cx="4563752" cy="459460"/>
              <a:chOff x="4225253" y="2342611"/>
              <a:chExt cx="2166213" cy="336237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4225253" y="2468087"/>
                <a:ext cx="2152533" cy="210761"/>
              </a:xfrm>
              <a:prstGeom prst="rect">
                <a:avLst/>
              </a:prstGeom>
              <a:solidFill>
                <a:srgbClr val="F87932">
                  <a:alpha val="52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4306191" y="2342611"/>
                <a:ext cx="2085275" cy="210761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  <a:alpha val="52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5972992" y="812601"/>
              <a:ext cx="147027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1000+500 km</a:t>
              </a:r>
            </a:p>
            <a:p>
              <a:r>
                <a:rPr lang="en-GB" b="1" dirty="0" smtClean="0"/>
                <a:t>1000+500 km</a:t>
              </a:r>
            </a:p>
          </p:txBody>
        </p:sp>
        <p:cxnSp>
          <p:nvCxnSpPr>
            <p:cNvPr id="66" name="Straight Arrow Connector 65"/>
            <p:cNvCxnSpPr/>
            <p:nvPr/>
          </p:nvCxnSpPr>
          <p:spPr>
            <a:xfrm>
              <a:off x="6896906" y="1922156"/>
              <a:ext cx="0" cy="1536531"/>
            </a:xfrm>
            <a:prstGeom prst="straightConnector1">
              <a:avLst/>
            </a:prstGeom>
            <a:ln w="25400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6502723" y="3502621"/>
              <a:ext cx="8848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>
                      <a:lumMod val="50000"/>
                    </a:schemeClr>
                  </a:solidFill>
                </a:rPr>
                <a:t>45 coils</a:t>
              </a: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8510327" y="534566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2020</a:t>
            </a:r>
            <a:endParaRPr lang="en-GB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5986743" y="914400"/>
            <a:ext cx="3077959" cy="4446184"/>
            <a:chOff x="5986743" y="1449144"/>
            <a:chExt cx="3077959" cy="3911440"/>
          </a:xfrm>
        </p:grpSpPr>
        <p:cxnSp>
          <p:nvCxnSpPr>
            <p:cNvPr id="42" name="Straight Connector 41"/>
            <p:cNvCxnSpPr/>
            <p:nvPr/>
          </p:nvCxnSpPr>
          <p:spPr>
            <a:xfrm flipV="1">
              <a:off x="5986743" y="1495577"/>
              <a:ext cx="10785" cy="385548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7014551" y="1495577"/>
              <a:ext cx="10785" cy="385548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8081351" y="1495577"/>
              <a:ext cx="10785" cy="385548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9053917" y="1449144"/>
              <a:ext cx="10785" cy="391144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69507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1203552" y="-1"/>
            <a:ext cx="685123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Strand delivery and cable production</a:t>
            </a:r>
            <a:endParaRPr lang="en-GB" sz="3400" b="1" u="sng" dirty="0">
              <a:solidFill>
                <a:schemeClr val="accent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08487" y="1078633"/>
            <a:ext cx="8223844" cy="4712732"/>
            <a:chOff x="2328964" y="1230868"/>
            <a:chExt cx="8223844" cy="3874532"/>
          </a:xfrm>
        </p:grpSpPr>
        <p:cxnSp>
          <p:nvCxnSpPr>
            <p:cNvPr id="4" name="Straight Connector 3"/>
            <p:cNvCxnSpPr/>
            <p:nvPr/>
          </p:nvCxnSpPr>
          <p:spPr>
            <a:xfrm flipV="1">
              <a:off x="2328964" y="5086350"/>
              <a:ext cx="8223844" cy="1905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 flipH="1" flipV="1">
              <a:off x="2328965" y="1230868"/>
              <a:ext cx="1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H="1" flipV="1">
              <a:off x="3486507" y="1230868"/>
              <a:ext cx="1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4724400" y="1230868"/>
              <a:ext cx="15601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5936198" y="1230868"/>
              <a:ext cx="72387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7162800" y="1230868"/>
              <a:ext cx="18245" cy="38745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2377551" y="582815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2017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606094" y="583312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2018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834196" y="584275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2019</a:t>
            </a:r>
            <a:endParaRPr lang="en-GB" b="1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462442" y="1078633"/>
            <a:ext cx="18245" cy="470320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36070" y="582772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2020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139659" y="584275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2016</a:t>
            </a:r>
            <a:endParaRPr lang="en-GB" b="1" dirty="0"/>
          </a:p>
        </p:txBody>
      </p:sp>
      <p:sp>
        <p:nvSpPr>
          <p:cNvPr id="16" name="Rectangle 15"/>
          <p:cNvSpPr/>
          <p:nvPr/>
        </p:nvSpPr>
        <p:spPr>
          <a:xfrm>
            <a:off x="3995475" y="1937336"/>
            <a:ext cx="3624525" cy="286625"/>
          </a:xfrm>
          <a:prstGeom prst="rect">
            <a:avLst/>
          </a:prstGeom>
          <a:pattFill prst="wdUpDiag">
            <a:fgClr>
              <a:schemeClr val="tx2">
                <a:lumMod val="60000"/>
                <a:lumOff val="40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3542590" y="2659446"/>
            <a:ext cx="3915221" cy="312353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3420343" y="3566099"/>
            <a:ext cx="3051221" cy="280632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2703922" y="4348516"/>
            <a:ext cx="3372695" cy="304364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5-Point Star 19"/>
          <p:cNvSpPr/>
          <p:nvPr/>
        </p:nvSpPr>
        <p:spPr>
          <a:xfrm>
            <a:off x="1562100" y="4934432"/>
            <a:ext cx="531282" cy="457200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160131" y="4839867"/>
            <a:ext cx="25805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FC March 2016</a:t>
            </a:r>
          </a:p>
          <a:p>
            <a:r>
              <a:rPr lang="en-GB" b="1" dirty="0" smtClean="0"/>
              <a:t>Adjudication of contracts</a:t>
            </a:r>
            <a:endParaRPr lang="en-GB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030294" y="3985458"/>
            <a:ext cx="2317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Wire  delivery (series) </a:t>
            </a:r>
            <a:endParaRPr lang="en-GB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076617" y="4283548"/>
            <a:ext cx="2636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Jan 2017-September 2019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136669" y="3212233"/>
            <a:ext cx="1641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Cabling activity</a:t>
            </a:r>
            <a:endParaRPr lang="en-GB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477000" y="3516868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April 2017-December 2019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4872800" y="1547501"/>
            <a:ext cx="135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Coil winding</a:t>
            </a:r>
            <a:endParaRPr lang="en-GB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389587" y="1536079"/>
            <a:ext cx="2107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Jan 2018-Nov  2020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3886224" y="2303418"/>
            <a:ext cx="2851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Cables ready for insulation </a:t>
            </a:r>
            <a:endParaRPr lang="en-GB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7033225" y="2261491"/>
            <a:ext cx="2043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Oct 2017-Sept 2020</a:t>
            </a:r>
            <a:endParaRPr lang="en-GB" dirty="0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7765939" y="1103342"/>
            <a:ext cx="18245" cy="470320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457812" y="580654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2021</a:t>
            </a:r>
            <a:endParaRPr lang="en-GB" b="1" dirty="0"/>
          </a:p>
        </p:txBody>
      </p:sp>
      <p:sp>
        <p:nvSpPr>
          <p:cNvPr id="39" name="Rectangle 38"/>
          <p:cNvSpPr/>
          <p:nvPr/>
        </p:nvSpPr>
        <p:spPr>
          <a:xfrm>
            <a:off x="838200" y="5103632"/>
            <a:ext cx="638946" cy="288000"/>
          </a:xfrm>
          <a:prstGeom prst="rect">
            <a:avLst/>
          </a:prstGeom>
          <a:solidFill>
            <a:schemeClr val="tx1">
              <a:lumMod val="50000"/>
              <a:lumOff val="5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484071" y="4320067"/>
            <a:ext cx="18107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Preparation</a:t>
            </a:r>
          </a:p>
          <a:p>
            <a:r>
              <a:rPr lang="en-GB" dirty="0" smtClean="0"/>
              <a:t>(IT Committee,…)</a:t>
            </a:r>
            <a:endParaRPr lang="en-GB" dirty="0"/>
          </a:p>
        </p:txBody>
      </p:sp>
      <p:grpSp>
        <p:nvGrpSpPr>
          <p:cNvPr id="43" name="Group 42"/>
          <p:cNvGrpSpPr/>
          <p:nvPr/>
        </p:nvGrpSpPr>
        <p:grpSpPr>
          <a:xfrm>
            <a:off x="1143000" y="3200400"/>
            <a:ext cx="1757212" cy="905118"/>
            <a:chOff x="1143000" y="3200400"/>
            <a:chExt cx="1757212" cy="905118"/>
          </a:xfrm>
        </p:grpSpPr>
        <p:sp>
          <p:nvSpPr>
            <p:cNvPr id="41" name="Rectangle 40"/>
            <p:cNvSpPr/>
            <p:nvPr/>
          </p:nvSpPr>
          <p:spPr>
            <a:xfrm>
              <a:off x="1370250" y="3810165"/>
              <a:ext cx="1295400" cy="295353"/>
            </a:xfrm>
            <a:prstGeom prst="rect">
              <a:avLst/>
            </a:prstGeom>
            <a:pattFill prst="wdUpDiag">
              <a:fgClr>
                <a:schemeClr val="accent6"/>
              </a:fgClr>
              <a:bgClr>
                <a:schemeClr val="bg1"/>
              </a:bgClr>
            </a:patt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143000" y="3200400"/>
              <a:ext cx="17572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/>
                <a:t>D</a:t>
              </a:r>
              <a:r>
                <a:rPr lang="en-GB" b="1" dirty="0" smtClean="0"/>
                <a:t>elivery </a:t>
              </a:r>
            </a:p>
            <a:p>
              <a:pPr algn="ctr"/>
              <a:r>
                <a:rPr lang="en-GB" b="1" dirty="0" smtClean="0"/>
                <a:t>200 km +200 km</a:t>
              </a:r>
              <a:endParaRPr lang="en-GB" b="1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932465" y="4781732"/>
            <a:ext cx="3525347" cy="369332"/>
            <a:chOff x="3932465" y="4781732"/>
            <a:chExt cx="3525347" cy="369332"/>
          </a:xfrm>
        </p:grpSpPr>
        <p:sp>
          <p:nvSpPr>
            <p:cNvPr id="2" name="Rectangle 1"/>
            <p:cNvSpPr/>
            <p:nvPr/>
          </p:nvSpPr>
          <p:spPr>
            <a:xfrm>
              <a:off x="3932465" y="4839867"/>
              <a:ext cx="2529976" cy="263765"/>
            </a:xfrm>
            <a:prstGeom prst="rect">
              <a:avLst/>
            </a:prstGeom>
            <a:pattFill prst="ltVert">
              <a:fgClr>
                <a:schemeClr val="accent1">
                  <a:lumMod val="60000"/>
                  <a:lumOff val="40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520632" y="4781732"/>
              <a:ext cx="937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Options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541312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4" grpId="0"/>
      <p:bldP spid="25" grpId="0"/>
      <p:bldP spid="26" grpId="0"/>
      <p:bldP spid="29" grpId="0"/>
      <p:bldP spid="30" grpId="0"/>
      <p:bldP spid="39" grpId="0" animBg="1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718" y="838200"/>
            <a:ext cx="7007211" cy="535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43450" y="-1"/>
            <a:ext cx="261103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Wire</a:t>
            </a:r>
            <a:r>
              <a:rPr lang="en-GB" sz="3400" b="1" dirty="0" smtClean="0">
                <a:solidFill>
                  <a:schemeClr val="accent1"/>
                </a:solidFill>
              </a:rPr>
              <a:t> </a:t>
            </a:r>
            <a:r>
              <a:rPr lang="en-GB" sz="3400" b="1" dirty="0" smtClean="0">
                <a:solidFill>
                  <a:schemeClr val="accent1"/>
                </a:solidFill>
              </a:rPr>
              <a:t>delivery</a:t>
            </a:r>
            <a:endParaRPr lang="en-GB" sz="3400" b="1" u="sng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90997" y="1981200"/>
            <a:ext cx="247144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(32+32) km in Jan 2017</a:t>
            </a:r>
          </a:p>
          <a:p>
            <a:r>
              <a:rPr lang="en-GB" sz="1600" dirty="0" smtClean="0"/>
              <a:t>(32+32) after 4 months</a:t>
            </a:r>
          </a:p>
          <a:p>
            <a:r>
              <a:rPr lang="en-GB" sz="1600" dirty="0" smtClean="0"/>
              <a:t>(</a:t>
            </a:r>
            <a:r>
              <a:rPr lang="en-GB" sz="1600" dirty="0" smtClean="0"/>
              <a:t>43+43) </a:t>
            </a:r>
            <a:r>
              <a:rPr lang="en-GB" sz="1600" dirty="0" smtClean="0"/>
              <a:t>km after 3 months</a:t>
            </a:r>
          </a:p>
          <a:p>
            <a:r>
              <a:rPr lang="en-GB" sz="1600" dirty="0" smtClean="0"/>
              <a:t>(80+80) km every 3 months</a:t>
            </a:r>
          </a:p>
          <a:p>
            <a:r>
              <a:rPr lang="en-GB" sz="1600" dirty="0" smtClean="0"/>
              <a:t>(96+96) km every 3 months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742035" y="6006584"/>
            <a:ext cx="5601918" cy="369332"/>
          </a:xfrm>
          <a:prstGeom prst="rect">
            <a:avLst/>
          </a:prstGeom>
          <a:noFill/>
          <a:ln w="28575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Maximum delivery rate </a:t>
            </a:r>
            <a:r>
              <a:rPr lang="en-GB" dirty="0" smtClean="0">
                <a:sym typeface="Symbol"/>
              </a:rPr>
              <a:t></a:t>
            </a:r>
            <a:r>
              <a:rPr lang="en-GB" dirty="0" smtClean="0"/>
              <a:t> 100 </a:t>
            </a:r>
            <a:r>
              <a:rPr lang="en-GB" dirty="0" smtClean="0"/>
              <a:t>km (</a:t>
            </a:r>
            <a:r>
              <a:rPr lang="en-GB" dirty="0" smtClean="0"/>
              <a:t>450 kg</a:t>
            </a:r>
            <a:r>
              <a:rPr lang="en-GB" dirty="0" smtClean="0"/>
              <a:t>) every 3 months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81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2575</TotalTime>
  <Words>802</Words>
  <Application>Microsoft Office PowerPoint</Application>
  <PresentationFormat>On-screen Show (4:3)</PresentationFormat>
  <Paragraphs>203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Hi-Lumi Conductor Procurement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Strand Specification and near term procurement</dc:title>
  <dc:creator>Administrator</dc:creator>
  <cp:lastModifiedBy>Administrator</cp:lastModifiedBy>
  <cp:revision>574</cp:revision>
  <dcterms:created xsi:type="dcterms:W3CDTF">2006-08-16T00:00:00Z</dcterms:created>
  <dcterms:modified xsi:type="dcterms:W3CDTF">2014-11-05T22:48:04Z</dcterms:modified>
</cp:coreProperties>
</file>