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9" r:id="rId2"/>
    <p:sldId id="370" r:id="rId3"/>
    <p:sldId id="371" r:id="rId4"/>
    <p:sldId id="372" r:id="rId5"/>
    <p:sldId id="387" r:id="rId6"/>
    <p:sldId id="373" r:id="rId7"/>
    <p:sldId id="374" r:id="rId8"/>
    <p:sldId id="375" r:id="rId9"/>
    <p:sldId id="376" r:id="rId10"/>
    <p:sldId id="385" r:id="rId11"/>
    <p:sldId id="377" r:id="rId12"/>
    <p:sldId id="379" r:id="rId13"/>
    <p:sldId id="380" r:id="rId14"/>
    <p:sldId id="381" r:id="rId15"/>
    <p:sldId id="382" r:id="rId16"/>
    <p:sldId id="383" r:id="rId17"/>
    <p:sldId id="384" r:id="rId18"/>
    <p:sldId id="386" r:id="rId1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9397" autoAdjust="0"/>
  </p:normalViewPr>
  <p:slideViewPr>
    <p:cSldViewPr>
      <p:cViewPr>
        <p:scale>
          <a:sx n="135" d="100"/>
          <a:sy n="135" d="100"/>
        </p:scale>
        <p:origin x="10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2766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D11F0B-6E8E-443F-BBAB-CB3193ECF3A8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76E935-CA16-4293-9205-E0C775C21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441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88DA16-8A13-40FC-8E8E-E31994F2B4ED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7B0A97-4DA9-4CB7-B388-93E32C547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8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Cable in MQXFS coil is  126 m, need minimum 136 m. fabricated length  150 m</a:t>
            </a:r>
          </a:p>
          <a:p>
            <a:r>
              <a:rPr lang="en-US" dirty="0" smtClean="0"/>
              <a:t>Cable in LQXFL coil is  407, need minimum 420 m, fabricated length 450 m</a:t>
            </a:r>
          </a:p>
          <a:p>
            <a:r>
              <a:rPr lang="en-US" dirty="0" smtClean="0"/>
              <a:t>Cable mapping loss 12 % based on actual delivered lengths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7B0A97-4DA9-4CB7-B388-93E32C547A6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91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79A33-D174-4699-A295-78EE06E59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8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F32F-0F01-4D19-A4B5-8C531722F5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21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B7DE-4BF1-4356-B4E6-E5565F7B7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E70B72-D748-4774-A3F8-2960FA4AAC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01A15-CDE1-42EB-960A-086306E9CB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178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AE89E3-5032-48E8-93AA-22402DA73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8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E603-8ED2-459F-84AB-A22D27A163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4F2BC-3A74-432D-8237-8C43DA9E68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24D89-0966-4362-87D5-A22BC0AE1A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1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35CC-D322-4A3C-BD66-C1E9ABB9CA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6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B1E23-E349-43FE-AE36-E1349C27CF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14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0087" y="295422"/>
            <a:ext cx="8458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4C94C7-6DCB-4877-8AA0-69896AC9B5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304800" y="9906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304800" y="6250745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08" r:id="rId1"/>
    <p:sldLayoutId id="2147486709" r:id="rId2"/>
    <p:sldLayoutId id="2147486684" r:id="rId3"/>
    <p:sldLayoutId id="2147486710" r:id="rId4"/>
    <p:sldLayoutId id="2147486685" r:id="rId5"/>
    <p:sldLayoutId id="2147486686" r:id="rId6"/>
    <p:sldLayoutId id="2147486687" r:id="rId7"/>
    <p:sldLayoutId id="2147486688" r:id="rId8"/>
    <p:sldLayoutId id="2147486689" r:id="rId9"/>
    <p:sldLayoutId id="2147486690" r:id="rId10"/>
    <p:sldLayoutId id="214748669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MQXF Q1/Q3 </a:t>
            </a:r>
            <a:r>
              <a:rPr lang="en-GB" altLang="en-US" b="1" dirty="0">
                <a:solidFill>
                  <a:srgbClr val="FF0000"/>
                </a:solidFill>
              </a:rPr>
              <a:t>Conductor Procurement</a:t>
            </a:r>
            <a:endParaRPr lang="en-GB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458200" cy="12192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A. K. Ghosh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MQXF Conductor Review 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November 5-6, 2014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CERN</a:t>
            </a: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Delivery Schedule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8289811" cy="137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39" y="838200"/>
            <a:ext cx="8421063" cy="2578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8100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OST</a:t>
            </a:r>
            <a:r>
              <a:rPr lang="en-US" dirty="0" smtClean="0">
                <a:solidFill>
                  <a:srgbClr val="0070C0"/>
                </a:solidFill>
              </a:rPr>
              <a:t> (most likely vendor for RRP wire) has </a:t>
            </a:r>
            <a:r>
              <a:rPr lang="en-US" dirty="0" smtClean="0">
                <a:solidFill>
                  <a:srgbClr val="FF0000"/>
                </a:solidFill>
              </a:rPr>
              <a:t>sufficient capacity </a:t>
            </a:r>
            <a:r>
              <a:rPr lang="en-US" dirty="0" smtClean="0">
                <a:solidFill>
                  <a:srgbClr val="0070C0"/>
                </a:solidFill>
              </a:rPr>
              <a:t>to handle both CERN and US orders in the same time frame. Production rate ~ </a:t>
            </a:r>
            <a:r>
              <a:rPr lang="en-US" dirty="0" smtClean="0">
                <a:solidFill>
                  <a:srgbClr val="FF0000"/>
                </a:solidFill>
              </a:rPr>
              <a:t>1 metric ton/month</a:t>
            </a:r>
            <a:r>
              <a:rPr lang="en-US" dirty="0" smtClean="0">
                <a:solidFill>
                  <a:srgbClr val="0070C0"/>
                </a:solidFill>
              </a:rPr>
              <a:t>. During ITER the production rate was ~ </a:t>
            </a:r>
            <a:r>
              <a:rPr lang="en-US" dirty="0" smtClean="0">
                <a:solidFill>
                  <a:srgbClr val="FF0000"/>
                </a:solidFill>
              </a:rPr>
              <a:t>2 tons/month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99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745288" cy="4429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Cabling and Insulation Plan</a:t>
            </a: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6019800" cy="51816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Cabling at LBNL</a:t>
            </a:r>
          </a:p>
          <a:p>
            <a:r>
              <a:rPr lang="en-US" sz="2400" dirty="0"/>
              <a:t>Cabling to start </a:t>
            </a:r>
            <a:r>
              <a:rPr lang="en-US" sz="2400" dirty="0">
                <a:solidFill>
                  <a:srgbClr val="FF0000"/>
                </a:solidFill>
              </a:rPr>
              <a:t>5-6 months </a:t>
            </a:r>
            <a:r>
              <a:rPr lang="en-US" sz="2400" dirty="0"/>
              <a:t>in advance of start of coil winding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Cabling Start </a:t>
            </a:r>
            <a:r>
              <a:rPr lang="en-US" sz="2400" dirty="0" smtClean="0">
                <a:solidFill>
                  <a:srgbClr val="FF0000"/>
                </a:solidFill>
              </a:rPr>
              <a:t>June 2017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Unit length is fabricated within </a:t>
            </a:r>
            <a:r>
              <a:rPr lang="en-US" sz="2400" dirty="0" smtClean="0">
                <a:solidFill>
                  <a:srgbClr val="FF0000"/>
                </a:solidFill>
              </a:rPr>
              <a:t>1 week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Cabling throughput required 2 UL’s / month at start, ramping to </a:t>
            </a:r>
            <a:r>
              <a:rPr lang="en-US" sz="2400" dirty="0" smtClean="0">
                <a:solidFill>
                  <a:srgbClr val="FF0000"/>
                </a:solidFill>
              </a:rPr>
              <a:t>3 UL’s/month </a:t>
            </a:r>
            <a:r>
              <a:rPr lang="en-US" sz="2400" dirty="0" smtClean="0"/>
              <a:t>by July’2018</a:t>
            </a:r>
          </a:p>
          <a:p>
            <a:r>
              <a:rPr lang="en-US" sz="2400" dirty="0" smtClean="0"/>
              <a:t>S2 </a:t>
            </a:r>
            <a:r>
              <a:rPr lang="en-US" sz="2400" dirty="0"/>
              <a:t>glass Insulation braided </a:t>
            </a:r>
            <a:r>
              <a:rPr lang="en-US" sz="2400" dirty="0" smtClean="0"/>
              <a:t>directly onto cable</a:t>
            </a:r>
          </a:p>
          <a:p>
            <a:r>
              <a:rPr lang="en-US" sz="2400" dirty="0" smtClean="0"/>
              <a:t>Vendor: </a:t>
            </a:r>
            <a:r>
              <a:rPr lang="en-US" sz="2400" dirty="0" smtClean="0">
                <a:solidFill>
                  <a:srgbClr val="FF0000"/>
                </a:solidFill>
              </a:rPr>
              <a:t>New </a:t>
            </a:r>
            <a:r>
              <a:rPr lang="en-US" sz="2400" dirty="0">
                <a:solidFill>
                  <a:srgbClr val="FF0000"/>
                </a:solidFill>
              </a:rPr>
              <a:t>England </a:t>
            </a:r>
            <a:r>
              <a:rPr lang="en-US" sz="2400" dirty="0" smtClean="0">
                <a:solidFill>
                  <a:srgbClr val="FF0000"/>
                </a:solidFill>
              </a:rPr>
              <a:t>Wire Technology (qualified)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Sufficient capacity </a:t>
            </a:r>
            <a:r>
              <a:rPr lang="en-US" sz="2400" dirty="0" smtClean="0"/>
              <a:t>to keep up with cabling rate, 2 braiders available.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Unit length insulated within </a:t>
            </a:r>
            <a:r>
              <a:rPr lang="en-US" sz="2400" dirty="0" smtClean="0">
                <a:solidFill>
                  <a:srgbClr val="FF0000"/>
                </a:solidFill>
              </a:rPr>
              <a:t>5 working days</a:t>
            </a:r>
            <a:r>
              <a:rPr lang="en-US" sz="24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2"/>
          <a:srcRect t="9677" b="6451"/>
          <a:stretch>
            <a:fillRect/>
          </a:stretch>
        </p:blipFill>
        <p:spPr bwMode="auto">
          <a:xfrm>
            <a:off x="6934199" y="4400843"/>
            <a:ext cx="198415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966" y="1066800"/>
            <a:ext cx="20002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91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228600" y="6477000"/>
            <a:ext cx="3581400" cy="238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962400" y="6477000"/>
            <a:ext cx="2254250" cy="238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477000"/>
            <a:ext cx="2209800" cy="238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C8ABE29-20CE-4F3C-9EF7-311B45707DAC}" type="slidenum">
              <a:rPr lang="en-US"/>
              <a:pPr/>
              <a:t>12</a:t>
            </a:fld>
            <a:endParaRPr lang="en-US" sz="1400" dirty="0">
              <a:latin typeface="Times New Roman" pitchFamily="18" charset="0"/>
            </a:endParaRPr>
          </a:p>
        </p:txBody>
      </p:sp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0" y="304800"/>
            <a:ext cx="6781800" cy="5540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/>
              <a:t>QA-Plan</a:t>
            </a:r>
            <a:br>
              <a:rPr lang="en-US" sz="2800" dirty="0" smtClean="0"/>
            </a:br>
            <a:r>
              <a:rPr lang="en-US" sz="2800" dirty="0" smtClean="0"/>
              <a:t>Conductor Qualification - 1</a:t>
            </a:r>
            <a:endParaRPr lang="en-US" sz="2800" dirty="0"/>
          </a:p>
        </p:txBody>
      </p:sp>
      <p:sp>
        <p:nvSpPr>
          <p:cNvPr id="8198" name="AutoShape 7"/>
          <p:cNvSpPr>
            <a:spLocks noChangeArrowheads="1"/>
          </p:cNvSpPr>
          <p:nvPr/>
        </p:nvSpPr>
        <p:spPr bwMode="auto">
          <a:xfrm>
            <a:off x="3825875" y="1851025"/>
            <a:ext cx="914400" cy="609600"/>
          </a:xfrm>
          <a:prstGeom prst="flowChartProcess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3048000" y="1066800"/>
            <a:ext cx="20574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Billets from OST</a:t>
            </a:r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3206396" y="3048903"/>
            <a:ext cx="2280004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Cable fabrication</a:t>
            </a:r>
          </a:p>
        </p:txBody>
      </p:sp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2910573" y="4463977"/>
            <a:ext cx="2205427" cy="3693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Coil Winding &amp; HT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5419724" y="1636193"/>
            <a:ext cx="2047876" cy="369332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QC Tests </a:t>
            </a:r>
            <a:r>
              <a:rPr lang="en-US" sz="1800" dirty="0">
                <a:solidFill>
                  <a:schemeClr val="tx1"/>
                </a:solidFill>
              </a:rPr>
              <a:t>at OST</a:t>
            </a:r>
          </a:p>
        </p:txBody>
      </p:sp>
      <p:cxnSp>
        <p:nvCxnSpPr>
          <p:cNvPr id="8203" name="AutoShape 12"/>
          <p:cNvCxnSpPr>
            <a:cxnSpLocks noChangeShapeType="1"/>
            <a:stCxn id="8199" idx="3"/>
            <a:endCxn id="8202" idx="0"/>
          </p:cNvCxnSpPr>
          <p:nvPr/>
        </p:nvCxnSpPr>
        <p:spPr bwMode="auto">
          <a:xfrm>
            <a:off x="5105400" y="1251466"/>
            <a:ext cx="1338262" cy="384727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8204" name="Text Box 13"/>
          <p:cNvSpPr txBox="1">
            <a:spLocks noChangeArrowheads="1"/>
          </p:cNvSpPr>
          <p:nvPr/>
        </p:nvSpPr>
        <p:spPr bwMode="auto">
          <a:xfrm>
            <a:off x="5293407" y="3590925"/>
            <a:ext cx="2112962" cy="369887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Cable Qualification</a:t>
            </a:r>
          </a:p>
        </p:txBody>
      </p:sp>
      <p:sp>
        <p:nvSpPr>
          <p:cNvPr id="8205" name="Text Box 14"/>
          <p:cNvSpPr txBox="1">
            <a:spLocks noChangeArrowheads="1"/>
          </p:cNvSpPr>
          <p:nvPr/>
        </p:nvSpPr>
        <p:spPr bwMode="auto">
          <a:xfrm>
            <a:off x="762000" y="2073901"/>
            <a:ext cx="1987548" cy="3693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Strand Delivered</a:t>
            </a:r>
          </a:p>
        </p:txBody>
      </p:sp>
      <p:cxnSp>
        <p:nvCxnSpPr>
          <p:cNvPr id="8206" name="AutoShape 15"/>
          <p:cNvCxnSpPr>
            <a:cxnSpLocks noChangeShapeType="1"/>
            <a:stCxn id="8202" idx="1"/>
          </p:cNvCxnSpPr>
          <p:nvPr/>
        </p:nvCxnSpPr>
        <p:spPr bwMode="auto">
          <a:xfrm rot="10800000">
            <a:off x="1741902" y="1659035"/>
            <a:ext cx="3677823" cy="161824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8207" name="AutoShape 17"/>
          <p:cNvCxnSpPr>
            <a:cxnSpLocks noChangeShapeType="1"/>
            <a:stCxn id="8199" idx="1"/>
            <a:endCxn id="8205" idx="0"/>
          </p:cNvCxnSpPr>
          <p:nvPr/>
        </p:nvCxnSpPr>
        <p:spPr bwMode="auto">
          <a:xfrm rot="10800000" flipV="1">
            <a:off x="1755774" y="1251465"/>
            <a:ext cx="1292226" cy="82243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8210" name="AutoShape 20"/>
          <p:cNvCxnSpPr>
            <a:cxnSpLocks noChangeShapeType="1"/>
            <a:stCxn id="8200" idx="3"/>
            <a:endCxn id="8204" idx="0"/>
          </p:cNvCxnSpPr>
          <p:nvPr/>
        </p:nvCxnSpPr>
        <p:spPr bwMode="auto">
          <a:xfrm>
            <a:off x="5486400" y="3233569"/>
            <a:ext cx="863488" cy="357356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8212" name="Text Box 22"/>
          <p:cNvSpPr txBox="1">
            <a:spLocks noChangeArrowheads="1"/>
          </p:cNvSpPr>
          <p:nvPr/>
        </p:nvSpPr>
        <p:spPr bwMode="auto">
          <a:xfrm>
            <a:off x="5312128" y="5029202"/>
            <a:ext cx="2697162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HT Witness Sample Test</a:t>
            </a:r>
          </a:p>
        </p:txBody>
      </p:sp>
      <p:sp>
        <p:nvSpPr>
          <p:cNvPr id="8213" name="Text Box 23"/>
          <p:cNvSpPr txBox="1">
            <a:spLocks noChangeArrowheads="1"/>
          </p:cNvSpPr>
          <p:nvPr/>
        </p:nvSpPr>
        <p:spPr bwMode="auto">
          <a:xfrm>
            <a:off x="3200400" y="5486400"/>
            <a:ext cx="1719263" cy="646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Cold Mass Fabrication</a:t>
            </a:r>
          </a:p>
        </p:txBody>
      </p:sp>
      <p:sp>
        <p:nvSpPr>
          <p:cNvPr id="8219" name="Text Box 29"/>
          <p:cNvSpPr txBox="1">
            <a:spLocks noChangeArrowheads="1"/>
          </p:cNvSpPr>
          <p:nvPr/>
        </p:nvSpPr>
        <p:spPr bwMode="auto">
          <a:xfrm>
            <a:off x="583810" y="2819400"/>
            <a:ext cx="2316163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Billet Qualification</a:t>
            </a:r>
          </a:p>
        </p:txBody>
      </p:sp>
      <p:cxnSp>
        <p:nvCxnSpPr>
          <p:cNvPr id="36" name="Elbow Connector 35"/>
          <p:cNvCxnSpPr>
            <a:stCxn id="8201" idx="2"/>
            <a:endCxn id="8213" idx="0"/>
          </p:cNvCxnSpPr>
          <p:nvPr/>
        </p:nvCxnSpPr>
        <p:spPr bwMode="auto">
          <a:xfrm rot="16200000" flipH="1">
            <a:off x="3710114" y="5136481"/>
            <a:ext cx="653091" cy="46745"/>
          </a:xfrm>
          <a:prstGeom prst="bentConnector3">
            <a:avLst>
              <a:gd name="adj1" fmla="val 50000"/>
            </a:avLst>
          </a:prstGeom>
          <a:gradFill rotWithShape="0">
            <a:gsLst>
              <a:gs pos="0">
                <a:srgbClr val="00B8FF"/>
              </a:gs>
              <a:gs pos="100000">
                <a:srgbClr val="000000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6-Point Star 2"/>
          <p:cNvSpPr/>
          <p:nvPr/>
        </p:nvSpPr>
        <p:spPr>
          <a:xfrm>
            <a:off x="2971800" y="2132129"/>
            <a:ext cx="152400" cy="209550"/>
          </a:xfrm>
          <a:prstGeom prst="star6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6-Point Star 28"/>
          <p:cNvSpPr/>
          <p:nvPr/>
        </p:nvSpPr>
        <p:spPr>
          <a:xfrm>
            <a:off x="4260063" y="3784490"/>
            <a:ext cx="152400" cy="209550"/>
          </a:xfrm>
          <a:prstGeom prst="star6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6-Point Star 33"/>
          <p:cNvSpPr/>
          <p:nvPr/>
        </p:nvSpPr>
        <p:spPr>
          <a:xfrm>
            <a:off x="1679574" y="1739947"/>
            <a:ext cx="152400" cy="209550"/>
          </a:xfrm>
          <a:prstGeom prst="star6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6-Point Star 41"/>
          <p:cNvSpPr/>
          <p:nvPr/>
        </p:nvSpPr>
        <p:spPr>
          <a:xfrm>
            <a:off x="484163" y="4832742"/>
            <a:ext cx="152400" cy="209550"/>
          </a:xfrm>
          <a:prstGeom prst="star6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04799" y="4756908"/>
            <a:ext cx="1858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= Hold point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46550" y="2098785"/>
            <a:ext cx="178820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Cable Mapping</a:t>
            </a:r>
            <a:endParaRPr lang="en-US" dirty="0"/>
          </a:p>
        </p:txBody>
      </p:sp>
      <p:cxnSp>
        <p:nvCxnSpPr>
          <p:cNvPr id="410633" name="Elbow Connector 410632"/>
          <p:cNvCxnSpPr>
            <a:stCxn id="8219" idx="0"/>
            <a:endCxn id="3" idx="2"/>
          </p:cNvCxnSpPr>
          <p:nvPr/>
        </p:nvCxnSpPr>
        <p:spPr>
          <a:xfrm rot="5400000" flipH="1" flipV="1">
            <a:off x="2156086" y="1927486"/>
            <a:ext cx="477721" cy="1306108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48" name="Elbow Connector 410647"/>
          <p:cNvCxnSpPr>
            <a:stCxn id="8205" idx="3"/>
            <a:endCxn id="25" idx="1"/>
          </p:cNvCxnSpPr>
          <p:nvPr/>
        </p:nvCxnSpPr>
        <p:spPr>
          <a:xfrm>
            <a:off x="2749548" y="2258567"/>
            <a:ext cx="597002" cy="24884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51" name="Elbow Connector 410650"/>
          <p:cNvCxnSpPr>
            <a:endCxn id="8200" idx="0"/>
          </p:cNvCxnSpPr>
          <p:nvPr/>
        </p:nvCxnSpPr>
        <p:spPr>
          <a:xfrm rot="16200000" flipH="1">
            <a:off x="3927871" y="2630376"/>
            <a:ext cx="580788" cy="256266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6-Point Star 85"/>
          <p:cNvSpPr/>
          <p:nvPr/>
        </p:nvSpPr>
        <p:spPr>
          <a:xfrm>
            <a:off x="4030908" y="2609851"/>
            <a:ext cx="152400" cy="209550"/>
          </a:xfrm>
          <a:prstGeom prst="star6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Elbow Connector 39"/>
          <p:cNvCxnSpPr/>
          <p:nvPr/>
        </p:nvCxnSpPr>
        <p:spPr>
          <a:xfrm rot="5400000">
            <a:off x="3656970" y="3794257"/>
            <a:ext cx="1045742" cy="333111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8201" idx="3"/>
            <a:endCxn id="8212" idx="0"/>
          </p:cNvCxnSpPr>
          <p:nvPr/>
        </p:nvCxnSpPr>
        <p:spPr>
          <a:xfrm>
            <a:off x="5116000" y="4648643"/>
            <a:ext cx="1544709" cy="380559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6-Point Star 100"/>
          <p:cNvSpPr/>
          <p:nvPr/>
        </p:nvSpPr>
        <p:spPr>
          <a:xfrm>
            <a:off x="3970631" y="5038729"/>
            <a:ext cx="152400" cy="209550"/>
          </a:xfrm>
          <a:prstGeom prst="star6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Elbow Connector 46"/>
          <p:cNvCxnSpPr>
            <a:stCxn id="8212" idx="1"/>
          </p:cNvCxnSpPr>
          <p:nvPr/>
        </p:nvCxnSpPr>
        <p:spPr>
          <a:xfrm rot="10800000">
            <a:off x="4060032" y="5126240"/>
            <a:ext cx="1252097" cy="87628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438400" y="4170362"/>
            <a:ext cx="5715000" cy="2078038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Elbow Connector 59"/>
          <p:cNvCxnSpPr>
            <a:stCxn id="8204" idx="1"/>
            <a:endCxn id="29" idx="0"/>
          </p:cNvCxnSpPr>
          <p:nvPr/>
        </p:nvCxnSpPr>
        <p:spPr>
          <a:xfrm rot="10800000" flipV="1">
            <a:off x="4412463" y="3775868"/>
            <a:ext cx="880944" cy="61009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24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228600" y="6477000"/>
            <a:ext cx="3581400" cy="238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962400" y="6477000"/>
            <a:ext cx="2254250" cy="238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Arup Ghosh</a:t>
            </a:r>
            <a:endParaRPr lang="en-US" dirty="0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477000"/>
            <a:ext cx="2209800" cy="238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350795D-83CA-416C-A4B8-CBD3879A6D3F}" type="slidenum">
              <a:rPr lang="en-US"/>
              <a:pPr/>
              <a:t>13</a:t>
            </a:fld>
            <a:endParaRPr lang="en-US" sz="1400" dirty="0">
              <a:latin typeface="Times New Roman" pitchFamily="18" charset="0"/>
            </a:endParaRPr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Conductor Qualification -2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0888" y="990600"/>
            <a:ext cx="7707312" cy="5181600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•"/>
            </a:pPr>
            <a:r>
              <a:rPr lang="en-US" dirty="0" smtClean="0"/>
              <a:t>Billet Qualification</a:t>
            </a:r>
          </a:p>
          <a:p>
            <a:pPr lvl="1">
              <a:buFontTx/>
              <a:buChar char="–"/>
            </a:pPr>
            <a:r>
              <a:rPr lang="en-US" dirty="0" smtClean="0"/>
              <a:t>Primarily based on </a:t>
            </a:r>
            <a:r>
              <a:rPr lang="en-US" dirty="0" smtClean="0">
                <a:solidFill>
                  <a:srgbClr val="FF0000"/>
                </a:solidFill>
              </a:rPr>
              <a:t>vendor QA/QC</a:t>
            </a:r>
          </a:p>
          <a:p>
            <a:pPr lvl="1">
              <a:buFontTx/>
              <a:buChar char="–"/>
            </a:pPr>
            <a:r>
              <a:rPr lang="en-US" dirty="0" smtClean="0">
                <a:solidFill>
                  <a:srgbClr val="FF0000"/>
                </a:solidFill>
              </a:rPr>
              <a:t>Apply SPC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track uniformity </a:t>
            </a:r>
            <a:r>
              <a:rPr lang="en-US" dirty="0" smtClean="0"/>
              <a:t>of strand production</a:t>
            </a:r>
          </a:p>
          <a:p>
            <a:pPr lvl="1">
              <a:buFontTx/>
              <a:buChar char="–"/>
            </a:pPr>
            <a:r>
              <a:rPr lang="en-US" dirty="0" smtClean="0"/>
              <a:t>QC tests on a smaller subset of samples at a US lab</a:t>
            </a:r>
          </a:p>
          <a:p>
            <a:pPr lvl="1">
              <a:buFontTx/>
              <a:buChar char="–"/>
            </a:pPr>
            <a:r>
              <a:rPr lang="en-US" dirty="0" smtClean="0">
                <a:solidFill>
                  <a:srgbClr val="FF0000"/>
                </a:solidFill>
              </a:rPr>
              <a:t>Phase I</a:t>
            </a:r>
            <a:r>
              <a:rPr lang="en-US" dirty="0" smtClean="0"/>
              <a:t> will have </a:t>
            </a:r>
            <a:r>
              <a:rPr lang="en-US" dirty="0" smtClean="0">
                <a:solidFill>
                  <a:srgbClr val="FF0000"/>
                </a:solidFill>
              </a:rPr>
              <a:t>more extensive checks </a:t>
            </a:r>
            <a:r>
              <a:rPr lang="en-US" dirty="0" smtClean="0"/>
              <a:t>than </a:t>
            </a:r>
            <a:r>
              <a:rPr lang="en-US" dirty="0" smtClean="0">
                <a:solidFill>
                  <a:srgbClr val="FF0000"/>
                </a:solidFill>
              </a:rPr>
              <a:t>Phase 2</a:t>
            </a:r>
          </a:p>
          <a:p>
            <a:pPr lvl="1">
              <a:buFontTx/>
              <a:buChar char="–"/>
            </a:pPr>
            <a:r>
              <a:rPr lang="en-US" dirty="0" smtClean="0">
                <a:solidFill>
                  <a:srgbClr val="FF0000"/>
                </a:solidFill>
              </a:rPr>
              <a:t>OST data </a:t>
            </a:r>
            <a:r>
              <a:rPr lang="en-US" dirty="0" smtClean="0"/>
              <a:t>will be </a:t>
            </a:r>
            <a:r>
              <a:rPr lang="en-US" dirty="0">
                <a:solidFill>
                  <a:srgbClr val="FF0000"/>
                </a:solidFill>
              </a:rPr>
              <a:t>verified periodically </a:t>
            </a:r>
            <a:r>
              <a:rPr lang="en-US" dirty="0"/>
              <a:t>with </a:t>
            </a:r>
            <a:r>
              <a:rPr lang="en-US" dirty="0" smtClean="0"/>
              <a:t>measurements at a </a:t>
            </a:r>
            <a:r>
              <a:rPr lang="en-US" dirty="0" smtClean="0">
                <a:solidFill>
                  <a:srgbClr val="FF0000"/>
                </a:solidFill>
              </a:rPr>
              <a:t>US lab</a:t>
            </a:r>
            <a:r>
              <a:rPr lang="en-US" dirty="0" smtClean="0"/>
              <a:t>.</a:t>
            </a:r>
          </a:p>
          <a:p>
            <a:pPr>
              <a:buFontTx/>
              <a:buChar char="•"/>
            </a:pPr>
            <a:r>
              <a:rPr lang="en-US" dirty="0" smtClean="0"/>
              <a:t>Cable Qualification</a:t>
            </a:r>
          </a:p>
          <a:p>
            <a:pPr lvl="1">
              <a:buFontTx/>
              <a:buChar char="–"/>
            </a:pPr>
            <a:r>
              <a:rPr lang="en-US" dirty="0" smtClean="0"/>
              <a:t>This is important and needs to be </a:t>
            </a:r>
            <a:r>
              <a:rPr lang="en-US" dirty="0" smtClean="0">
                <a:solidFill>
                  <a:srgbClr val="FF0000"/>
                </a:solidFill>
              </a:rPr>
              <a:t>completed prior to coil winding.</a:t>
            </a:r>
          </a:p>
          <a:p>
            <a:pPr lvl="1">
              <a:buFontTx/>
              <a:buChar char="–"/>
            </a:pPr>
            <a:r>
              <a:rPr lang="en-US" dirty="0" smtClean="0"/>
              <a:t>Mechanical tests, metallographic test, insulation thickness </a:t>
            </a:r>
          </a:p>
          <a:p>
            <a:pPr lvl="1">
              <a:buFontTx/>
              <a:buChar char="–"/>
            </a:pPr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and local RRR electrical test: minimum 3 extracted strand and one round wire </a:t>
            </a:r>
          </a:p>
          <a:p>
            <a:pPr lvl="2">
              <a:buFontTx/>
              <a:buChar char="–"/>
            </a:pPr>
            <a:r>
              <a:rPr lang="en-US" sz="2800" dirty="0" smtClean="0"/>
              <a:t>Heat Treatment schedule (HT) as specified for coil reaction</a:t>
            </a:r>
          </a:p>
        </p:txBody>
      </p:sp>
    </p:spTree>
    <p:extLst>
      <p:ext uri="{BB962C8B-B14F-4D97-AF65-F5344CB8AC3E}">
        <p14:creationId xmlns:p14="http://schemas.microsoft.com/office/powerpoint/2010/main" val="250449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QC Tests and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967663" cy="54864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QC Tests and Reports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Cu/Non </a:t>
            </a:r>
            <a:r>
              <a:rPr lang="en-US" sz="1800" dirty="0"/>
              <a:t>Cu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Twist </a:t>
            </a:r>
            <a:r>
              <a:rPr lang="en-US" sz="1800" dirty="0"/>
              <a:t>Pitch and Twist Direction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Ic</a:t>
            </a:r>
            <a:r>
              <a:rPr lang="en-US" sz="1800" dirty="0"/>
              <a:t>, n-Value, RRR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Magnetization Width</a:t>
            </a:r>
            <a:endParaRPr lang="en-US" sz="1800" dirty="0"/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Wire Springback 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Surface Cleanliness Certification</a:t>
            </a:r>
          </a:p>
          <a:p>
            <a:pPr marL="1023938" lvl="2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Eddy </a:t>
            </a:r>
            <a:r>
              <a:rPr lang="en-US" sz="1800" dirty="0"/>
              <a:t>Current Certification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Final </a:t>
            </a:r>
            <a:r>
              <a:rPr lang="en-US" sz="1800" dirty="0"/>
              <a:t>Wire Diameter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Piece Length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 </a:t>
            </a:r>
            <a:r>
              <a:rPr lang="en-US" sz="1800" dirty="0"/>
              <a:t>Material Certifications: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Tin </a:t>
            </a:r>
            <a:r>
              <a:rPr lang="en-US" sz="1800" dirty="0"/>
              <a:t>Rod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Niobium </a:t>
            </a:r>
            <a:r>
              <a:rPr lang="en-US" sz="1800" dirty="0"/>
              <a:t>Rod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Niobium/Titanium </a:t>
            </a:r>
            <a:r>
              <a:rPr lang="en-US" sz="1800" dirty="0"/>
              <a:t>Rod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Niobium Sheet</a:t>
            </a:r>
            <a:endParaRPr lang="en-US" sz="1800" dirty="0"/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Copper </a:t>
            </a:r>
            <a:r>
              <a:rPr lang="en-US" sz="1800" dirty="0"/>
              <a:t>Tube</a:t>
            </a:r>
          </a:p>
          <a:p>
            <a:pPr lvl="1">
              <a:buFont typeface="Arial" pitchFamily="34" charset="0"/>
              <a:buChar char="•"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2286000"/>
            <a:ext cx="3200400" cy="646331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Ian Pong will elaborate on the QA/QC plan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795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QC Tests and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967663" cy="51054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QC Tests and reports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Cable dimensions from CMM</a:t>
            </a:r>
            <a:endParaRPr lang="en-US" sz="2000" dirty="0"/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Cable 10-stack measurements</a:t>
            </a:r>
            <a:endParaRPr lang="en-US" sz="2000" dirty="0"/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Cable cross-section microscopy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Cable Residual Twist</a:t>
            </a:r>
            <a:endParaRPr lang="en-US" sz="2000" dirty="0"/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RRR of Extracted strand 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Ic, n value of extracted strands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Cabling Report</a:t>
            </a:r>
            <a:endParaRPr lang="en-US" sz="2000" dirty="0"/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Cable Piece Length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Insulation thickness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/>
              <a:t>Material Certifications: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Insulation fiber</a:t>
            </a:r>
          </a:p>
          <a:p>
            <a:pPr marL="68103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Stainless Steel core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4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762000" y="1066800"/>
            <a:ext cx="7848600" cy="51054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Strand procurement has been planned to meet coil winding schedule.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Strand production will last for 30 months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Phase I used to assess vendor QA/QC and set control limits on full production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Cabling start is planned for 5 months before coil winding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Goal is to be well ahead of cable required for coil winding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Peak cabling rate of 3 unit lengths/ month during production can be handled at LBNL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Cable throughput ramps up after one year of operation.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Final Specification documents and Strand and Cable production QA plan to be released in time for strand RFP (Request For Proposal) solicitation in Oct’2015.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590800"/>
            <a:ext cx="6745288" cy="442913"/>
          </a:xfrm>
        </p:spPr>
        <p:txBody>
          <a:bodyPr>
            <a:normAutofit fontScale="90000"/>
          </a:bodyPr>
          <a:lstStyle/>
          <a:p>
            <a:pPr>
              <a:buFont typeface="Arial" charset="0"/>
              <a:buNone/>
              <a:defRPr/>
            </a:pPr>
            <a:r>
              <a:rPr lang="en-US" sz="2400" dirty="0" smtClean="0"/>
              <a:t>End of Presentation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62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 Cable Insulation  </a:t>
            </a:r>
          </a:p>
        </p:txBody>
      </p:sp>
      <p:sp>
        <p:nvSpPr>
          <p:cNvPr id="47106" name="Rectangle 3"/>
          <p:cNvSpPr>
            <a:spLocks noGrp="1"/>
          </p:cNvSpPr>
          <p:nvPr>
            <p:ph idx="1"/>
          </p:nvPr>
        </p:nvSpPr>
        <p:spPr>
          <a:xfrm>
            <a:off x="344488" y="987425"/>
            <a:ext cx="7504112" cy="517366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Insulation is braided directly on cable </a:t>
            </a:r>
          </a:p>
          <a:p>
            <a:pPr marL="73501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England Wire Technology (NEWT)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Using S-2® glass (from AGY) with 933 Silane sizing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6 lengths of MQXF cable (170 m long) has been insulated</a:t>
            </a:r>
          </a:p>
          <a:p>
            <a:pPr marL="73501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Using braiding parameters to yield target specification of 0.145 </a:t>
            </a:r>
            <a:r>
              <a:rPr lang="en-US" dirty="0" smtClean="0">
                <a:sym typeface="Symbol" pitchFamily="18" charset="2"/>
              </a:rPr>
              <a:t> 0.005</a:t>
            </a:r>
            <a:r>
              <a:rPr lang="en-US" dirty="0" smtClean="0"/>
              <a:t> mm thickness</a:t>
            </a:r>
          </a:p>
          <a:p>
            <a:pPr marL="73501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10-stack measurements at 5 MPa are used to determine insulation thickness</a:t>
            </a:r>
          </a:p>
          <a:p>
            <a:pPr marL="73501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Thickness can be readily adjusted to meet any change to present specification.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747125" y="6584950"/>
            <a:ext cx="3968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5E738F3-BA91-44C6-ABDA-832333C0C94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en-US" dirty="0" smtClean="0"/>
              <a:t>Outline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219200" y="1066800"/>
            <a:ext cx="6291262" cy="4724400"/>
          </a:xfrm>
        </p:spPr>
        <p:txBody>
          <a:bodyPr>
            <a:normAutofit fontScale="77500" lnSpcReduction="20000"/>
          </a:bodyPr>
          <a:lstStyle/>
          <a:p>
            <a:pPr marL="381000" indent="-381000">
              <a:buFont typeface="Arial" panose="020B0604020202020204" pitchFamily="34" charset="0"/>
              <a:buChar char="•"/>
            </a:pPr>
            <a:r>
              <a:rPr lang="en-US" dirty="0" smtClean="0"/>
              <a:t>Introduction</a:t>
            </a:r>
          </a:p>
          <a:p>
            <a:pPr marL="381000" indent="-381000">
              <a:buFont typeface="Arial" panose="020B0604020202020204" pitchFamily="34" charset="0"/>
              <a:buChar char="•"/>
            </a:pPr>
            <a:r>
              <a:rPr lang="en-US" dirty="0" smtClean="0"/>
              <a:t>MQXFS and MQXFL Magnet Strand and Cable</a:t>
            </a:r>
          </a:p>
          <a:p>
            <a:pPr marL="719138" lvl="1" indent="-381000">
              <a:buFont typeface="Arial" panose="020B0604020202020204" pitchFamily="34" charset="0"/>
              <a:buChar char="•"/>
            </a:pPr>
            <a:r>
              <a:rPr lang="en-US" sz="2600" dirty="0" smtClean="0"/>
              <a:t>Strand procurement for the prototype magnet (qualification phase or pre-production phase)</a:t>
            </a:r>
          </a:p>
          <a:p>
            <a:pPr marL="381000" indent="-381000">
              <a:buFont typeface="Arial" panose="020B0604020202020204" pitchFamily="34" charset="0"/>
              <a:buChar char="•"/>
            </a:pPr>
            <a:r>
              <a:rPr lang="en-US" dirty="0" smtClean="0"/>
              <a:t>MQXF Strand Production/Procurement Plan</a:t>
            </a:r>
          </a:p>
          <a:p>
            <a:pPr marL="1062038" lvl="2" indent="-381000">
              <a:buFont typeface="Arial" panose="020B0604020202020204" pitchFamily="34" charset="0"/>
              <a:buChar char="•"/>
            </a:pPr>
            <a:r>
              <a:rPr lang="en-US" dirty="0" smtClean="0"/>
              <a:t>Phase I followed by Phase II production </a:t>
            </a:r>
          </a:p>
          <a:p>
            <a:pPr marL="1062038" lvl="2" indent="-381000">
              <a:buFont typeface="Arial" panose="020B0604020202020204" pitchFamily="34" charset="0"/>
              <a:buChar char="•"/>
            </a:pPr>
            <a:r>
              <a:rPr lang="en-US" dirty="0" smtClean="0"/>
              <a:t>QA/QC plan at vendor and within the project</a:t>
            </a:r>
          </a:p>
          <a:p>
            <a:pPr marL="381000" indent="-381000">
              <a:buFont typeface="Arial" panose="020B0604020202020204" pitchFamily="34" charset="0"/>
              <a:buChar char="•"/>
            </a:pPr>
            <a:r>
              <a:rPr lang="en-US" dirty="0" smtClean="0"/>
              <a:t>MQXF Cable</a:t>
            </a:r>
          </a:p>
          <a:p>
            <a:pPr marL="719138" lvl="1" indent="-381000">
              <a:buFont typeface="Arial" panose="020B0604020202020204" pitchFamily="34" charset="0"/>
              <a:buChar char="•"/>
            </a:pPr>
            <a:r>
              <a:rPr lang="en-US" dirty="0" smtClean="0"/>
              <a:t>Cabling, </a:t>
            </a:r>
          </a:p>
          <a:p>
            <a:pPr marL="719138" lvl="1" indent="-381000">
              <a:buFont typeface="Arial" panose="020B0604020202020204" pitchFamily="34" charset="0"/>
              <a:buChar char="•"/>
            </a:pPr>
            <a:r>
              <a:rPr lang="en-US" dirty="0" smtClean="0"/>
              <a:t>Insulation and Testing</a:t>
            </a:r>
          </a:p>
          <a:p>
            <a:pPr marL="719138" lvl="1" indent="-381000">
              <a:buFont typeface="Arial" panose="020B0604020202020204" pitchFamily="34" charset="0"/>
              <a:buChar char="•"/>
            </a:pPr>
            <a:r>
              <a:rPr lang="en-US" dirty="0" smtClean="0"/>
              <a:t>QA </a:t>
            </a:r>
          </a:p>
          <a:p>
            <a:pPr marL="381000" indent="-381000">
              <a:buFont typeface="Arial" panose="020B0604020202020204" pitchFamily="34" charset="0"/>
              <a:buChar char="•"/>
            </a:pPr>
            <a:r>
              <a:rPr lang="en-US" dirty="0" smtClean="0"/>
              <a:t>Summary</a:t>
            </a:r>
          </a:p>
          <a:p>
            <a:pPr marL="381000" indent="-381000">
              <a:buFont typeface="Arial" pitchFamily="34" charset="0"/>
              <a:buAutoNum type="arabicPeriod"/>
            </a:pP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46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745288" cy="762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6172199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the </a:t>
            </a:r>
            <a:r>
              <a:rPr lang="en-US" dirty="0" smtClean="0">
                <a:solidFill>
                  <a:srgbClr val="FF0000"/>
                </a:solidFill>
              </a:rPr>
              <a:t>MQXF Q1/Q3 </a:t>
            </a:r>
            <a:r>
              <a:rPr lang="en-US" dirty="0" smtClean="0"/>
              <a:t>Magnets we will likely use </a:t>
            </a:r>
            <a:r>
              <a:rPr lang="en-US" dirty="0" smtClean="0">
                <a:solidFill>
                  <a:srgbClr val="FF0000"/>
                </a:solidFill>
              </a:rPr>
              <a:t>RRP® wire </a:t>
            </a:r>
            <a:r>
              <a:rPr lang="en-US" dirty="0" smtClean="0"/>
              <a:t>from Oxford Superconducting Technology</a:t>
            </a:r>
          </a:p>
          <a:p>
            <a:r>
              <a:rPr lang="en-US" dirty="0" smtClean="0"/>
              <a:t>Strand diameter </a:t>
            </a:r>
            <a:r>
              <a:rPr lang="en-US" dirty="0" smtClean="0">
                <a:solidFill>
                  <a:srgbClr val="FF0000"/>
                </a:solidFill>
              </a:rPr>
              <a:t>0.85 mm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Ti-Ternary Nb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Sn</a:t>
            </a:r>
          </a:p>
          <a:p>
            <a:r>
              <a:rPr lang="en-US" dirty="0" smtClean="0"/>
              <a:t>Cable is a </a:t>
            </a:r>
            <a:r>
              <a:rPr lang="en-US" dirty="0" smtClean="0">
                <a:solidFill>
                  <a:srgbClr val="FF0000"/>
                </a:solidFill>
              </a:rPr>
              <a:t>40- strand </a:t>
            </a:r>
            <a:r>
              <a:rPr lang="en-US" dirty="0" smtClean="0"/>
              <a:t>Rutherford Cable with stainless steel core</a:t>
            </a:r>
          </a:p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Short model MQXFS magnet is using coils made with </a:t>
            </a:r>
            <a:r>
              <a:rPr lang="en-US" dirty="0" smtClean="0">
                <a:solidFill>
                  <a:srgbClr val="FF0000"/>
                </a:solidFill>
              </a:rPr>
              <a:t>108/127</a:t>
            </a:r>
            <a:r>
              <a:rPr lang="en-US" dirty="0" smtClean="0"/>
              <a:t> strand.</a:t>
            </a:r>
          </a:p>
          <a:p>
            <a:r>
              <a:rPr lang="en-US" dirty="0" smtClean="0"/>
              <a:t>Subsequent Short and Long MQXF magnets will use </a:t>
            </a:r>
            <a:r>
              <a:rPr lang="en-US" dirty="0" smtClean="0">
                <a:solidFill>
                  <a:srgbClr val="FF0000"/>
                </a:solidFill>
              </a:rPr>
              <a:t>132/169</a:t>
            </a:r>
            <a:r>
              <a:rPr lang="en-US" dirty="0" smtClean="0"/>
              <a:t> design wire (smaller filament diameter)</a:t>
            </a:r>
          </a:p>
          <a:p>
            <a:r>
              <a:rPr lang="en-US" dirty="0" smtClean="0"/>
              <a:t>Final Specification Documents for the MQXF magnet strand will be  released in June’2015.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It will be a </a:t>
            </a:r>
            <a:r>
              <a:rPr lang="en-US" dirty="0" smtClean="0">
                <a:solidFill>
                  <a:srgbClr val="FF0000"/>
                </a:solidFill>
              </a:rPr>
              <a:t>performance based specification </a:t>
            </a:r>
            <a:r>
              <a:rPr lang="en-US" dirty="0" smtClean="0"/>
              <a:t>as is currently being used for LARP strand procurements.</a:t>
            </a:r>
            <a:endParaRPr lang="en-US" dirty="0"/>
          </a:p>
        </p:txBody>
      </p:sp>
      <p:pic>
        <p:nvPicPr>
          <p:cNvPr id="4" name="Picture 5" descr="1mm 102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4478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11444 0.7 m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429000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143000"/>
            <a:ext cx="10429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5410200" y="2286000"/>
            <a:ext cx="1524000" cy="685800"/>
          </a:xfrm>
          <a:prstGeom prst="straightConnector1">
            <a:avLst/>
          </a:prstGeom>
          <a:gradFill rotWithShape="0">
            <a:gsLst>
              <a:gs pos="0">
                <a:srgbClr val="00B8FF"/>
              </a:gs>
              <a:gs pos="100000">
                <a:srgbClr val="000000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6106551" y="3886786"/>
            <a:ext cx="838200" cy="381000"/>
          </a:xfrm>
          <a:prstGeom prst="straightConnector1">
            <a:avLst/>
          </a:prstGeom>
          <a:gradFill rotWithShape="0">
            <a:gsLst>
              <a:gs pos="0">
                <a:srgbClr val="00B8FF"/>
              </a:gs>
              <a:gs pos="100000">
                <a:srgbClr val="000000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45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LARP-MAG-M-8004-Rev. B (Present spec.)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9310" y="5486400"/>
            <a:ext cx="312420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D</a:t>
            </a:r>
            <a:r>
              <a:rPr lang="en-US" sz="1600" i="1" baseline="-25000" dirty="0" smtClean="0">
                <a:solidFill>
                  <a:schemeClr val="tx1"/>
                </a:solidFill>
              </a:rPr>
              <a:t>s </a:t>
            </a:r>
            <a:r>
              <a:rPr lang="en-US" sz="1600" i="1" dirty="0" smtClean="0">
                <a:solidFill>
                  <a:schemeClr val="tx1"/>
                </a:solidFill>
              </a:rPr>
              <a:t> sub-element diameter</a:t>
            </a:r>
          </a:p>
          <a:p>
            <a:r>
              <a:rPr lang="en-US" sz="1600" i="1" dirty="0" smtClean="0">
                <a:solidFill>
                  <a:schemeClr val="tx1"/>
                </a:solidFill>
              </a:rPr>
              <a:t>I</a:t>
            </a:r>
            <a:r>
              <a:rPr lang="en-US" sz="1600" i="1" baseline="-25000" dirty="0" smtClean="0">
                <a:solidFill>
                  <a:schemeClr val="tx1"/>
                </a:solidFill>
              </a:rPr>
              <a:t>c</a:t>
            </a:r>
            <a:r>
              <a:rPr lang="en-US" sz="1600" i="1" dirty="0" smtClean="0">
                <a:solidFill>
                  <a:schemeClr val="tx1"/>
                </a:solidFill>
              </a:rPr>
              <a:t> Critical Current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RRR  residual resistivity ratio</a:t>
            </a:r>
            <a:r>
              <a:rPr lang="en-US" sz="1600" i="1" baseline="-25000" dirty="0" smtClean="0">
                <a:solidFill>
                  <a:schemeClr val="tx1"/>
                </a:solidFill>
              </a:rPr>
              <a:t> 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352003"/>
              </p:ext>
            </p:extLst>
          </p:nvPr>
        </p:nvGraphicFramePr>
        <p:xfrm>
          <a:off x="1600200" y="1143000"/>
          <a:ext cx="5791200" cy="43433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7053"/>
                <a:gridCol w="2219536"/>
                <a:gridCol w="2347653"/>
                <a:gridCol w="186958"/>
              </a:tblGrid>
              <a:tr h="433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Process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Ti-Ternary RRP® Nb</a:t>
                      </a:r>
                      <a:r>
                        <a:rPr lang="en-US" sz="1800" baseline="-25000">
                          <a:effectLst/>
                        </a:rPr>
                        <a:t>3</a:t>
                      </a:r>
                      <a:r>
                        <a:rPr lang="en-US" sz="1800">
                          <a:effectLst/>
                        </a:rPr>
                        <a:t>Sn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 Diameter, mm 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0.85 ± .003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0039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</a:t>
                      </a:r>
                      <a:r>
                        <a:rPr lang="en-US" sz="1800" baseline="-25000">
                          <a:effectLst/>
                        </a:rPr>
                        <a:t>c</a:t>
                      </a:r>
                      <a:r>
                        <a:rPr lang="en-US" sz="1800">
                          <a:effectLst/>
                        </a:rPr>
                        <a:t>(12 T) at 4.2 K, A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≥ 684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0039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</a:t>
                      </a:r>
                      <a:r>
                        <a:rPr lang="en-US" sz="1800" baseline="-25000">
                          <a:effectLst/>
                        </a:rPr>
                        <a:t>c</a:t>
                      </a:r>
                      <a:r>
                        <a:rPr lang="en-US" sz="1800">
                          <a:effectLst/>
                        </a:rPr>
                        <a:t>(15 T) at 4.2 K, A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&gt; 361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0039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n-value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&gt; 30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</a:t>
                      </a:r>
                      <a:r>
                        <a:rPr lang="en-US" sz="1800" baseline="-25000">
                          <a:effectLst/>
                        </a:rPr>
                        <a:t>s</a:t>
                      </a:r>
                      <a:r>
                        <a:rPr lang="en-US" sz="1800">
                          <a:effectLst/>
                        </a:rPr>
                        <a:t>, µm (sub-element diameter)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&lt; 60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Cu-fraction, %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&gt; 53 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RRR (after full reaction)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≥ 150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Twist Pitch, mm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 ± 2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Twist Direction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Right-hand screw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63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Minimum Piece length, m 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750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2573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High temperature HT duration, h 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≥ 48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85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 Strand Specification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24666"/>
              </p:ext>
            </p:extLst>
          </p:nvPr>
        </p:nvGraphicFramePr>
        <p:xfrm>
          <a:off x="1676400" y="1447800"/>
          <a:ext cx="6019800" cy="4343402"/>
        </p:xfrm>
        <a:graphic>
          <a:graphicData uri="http://schemas.openxmlformats.org/drawingml/2006/table">
            <a:tbl>
              <a:tblPr/>
              <a:tblGrid>
                <a:gridCol w="3663524"/>
                <a:gridCol w="2356276"/>
              </a:tblGrid>
              <a:tr h="345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RRP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®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or PIT Nb3Sn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Diameter, mm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 ± .003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4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 T) at 4.2 K,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4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(12 T) at 4.2 K, A (Reference Only)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(&gt; 632 )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5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  <a:r>
                        <a:rPr lang="en-US" sz="1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µm (sub-element diameter)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: Non-Cu  volume Ratio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1.2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±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0.1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(after full reaction)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≥ 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Pitch, 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±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Twist Direction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Right-hand screw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Spring Back, deg.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Magnetization Width at 3 T, 4.2 K, mT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300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0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Piece length, 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21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LARP-MAG-M-8007 Rev.0 (TBR)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9310" y="5486400"/>
            <a:ext cx="312420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D</a:t>
            </a:r>
            <a:r>
              <a:rPr lang="en-US" sz="1600" i="1" baseline="-25000" dirty="0" smtClean="0">
                <a:solidFill>
                  <a:schemeClr val="tx1"/>
                </a:solidFill>
              </a:rPr>
              <a:t>s </a:t>
            </a:r>
            <a:r>
              <a:rPr lang="en-US" sz="1600" i="1" dirty="0" smtClean="0">
                <a:solidFill>
                  <a:schemeClr val="tx1"/>
                </a:solidFill>
              </a:rPr>
              <a:t> sub-element diameter</a:t>
            </a:r>
          </a:p>
          <a:p>
            <a:r>
              <a:rPr lang="en-US" sz="1600" i="1" dirty="0" smtClean="0">
                <a:solidFill>
                  <a:schemeClr val="tx1"/>
                </a:solidFill>
              </a:rPr>
              <a:t>I</a:t>
            </a:r>
            <a:r>
              <a:rPr lang="en-US" sz="1600" i="1" baseline="-25000" dirty="0" smtClean="0">
                <a:solidFill>
                  <a:schemeClr val="tx1"/>
                </a:solidFill>
              </a:rPr>
              <a:t>c</a:t>
            </a:r>
            <a:r>
              <a:rPr lang="en-US" sz="1600" i="1" dirty="0" smtClean="0">
                <a:solidFill>
                  <a:schemeClr val="tx1"/>
                </a:solidFill>
              </a:rPr>
              <a:t> Critical Current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RRR  residual resistivity ratio</a:t>
            </a:r>
            <a:r>
              <a:rPr lang="en-US" sz="1600" i="1" baseline="-25000" dirty="0" smtClean="0">
                <a:solidFill>
                  <a:schemeClr val="tx1"/>
                </a:solidFill>
              </a:rPr>
              <a:t> 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41679"/>
              </p:ext>
            </p:extLst>
          </p:nvPr>
        </p:nvGraphicFramePr>
        <p:xfrm>
          <a:off x="1142999" y="1219200"/>
          <a:ext cx="6058411" cy="42223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8167"/>
                <a:gridCol w="2476526"/>
                <a:gridCol w="2163718"/>
              </a:tblGrid>
              <a:tr h="3397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Process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1304925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Ti</a:t>
                      </a:r>
                      <a:r>
                        <a:rPr lang="en-US" sz="1800" dirty="0" smtClean="0">
                          <a:effectLst/>
                        </a:rPr>
                        <a:t>-Ternary RRP® Nb</a:t>
                      </a:r>
                      <a:r>
                        <a:rPr lang="en-US" sz="1800" baseline="-25000" dirty="0" smtClean="0">
                          <a:effectLst/>
                        </a:rPr>
                        <a:t>3</a:t>
                      </a:r>
                      <a:r>
                        <a:rPr lang="en-US" sz="1800" dirty="0" smtClean="0">
                          <a:effectLst/>
                        </a:rPr>
                        <a:t>Sn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Strand Diameter, mm 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0.85 ± .003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400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</a:t>
                      </a:r>
                      <a:r>
                        <a:rPr lang="en-US" sz="1800" baseline="-25000">
                          <a:effectLst/>
                        </a:rPr>
                        <a:t>c</a:t>
                      </a:r>
                      <a:r>
                        <a:rPr lang="en-US" sz="1800">
                          <a:effectLst/>
                        </a:rPr>
                        <a:t>(15 T) at 4.2 K, A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&gt; 361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400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</a:t>
                      </a:r>
                      <a:r>
                        <a:rPr lang="en-US" sz="1800" baseline="-25000" dirty="0">
                          <a:effectLst/>
                        </a:rPr>
                        <a:t>c</a:t>
                      </a:r>
                      <a:r>
                        <a:rPr lang="en-US" sz="1800" dirty="0">
                          <a:effectLst/>
                        </a:rPr>
                        <a:t>(12 T) at 4.2 K, A (for reference)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(≥ </a:t>
                      </a:r>
                      <a:r>
                        <a:rPr lang="en-US" sz="1800" dirty="0" smtClean="0">
                          <a:effectLst/>
                        </a:rPr>
                        <a:t>632)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</a:tr>
              <a:tr h="31400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n-value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&gt; 30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400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</a:t>
                      </a:r>
                      <a:r>
                        <a:rPr lang="en-US" sz="1800" baseline="-25000" dirty="0">
                          <a:effectLst/>
                        </a:rPr>
                        <a:t>s</a:t>
                      </a:r>
                      <a:r>
                        <a:rPr lang="en-US" sz="1800" dirty="0">
                          <a:effectLst/>
                        </a:rPr>
                        <a:t>, µm (sub-element diameter)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&lt; 50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Cu : Non-Cu  volume Ratio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1.2 </a:t>
                      </a:r>
                      <a:r>
                        <a:rPr lang="en-US" sz="1800">
                          <a:effectLst/>
                          <a:sym typeface="Symbol"/>
                        </a:rPr>
                        <a:t></a:t>
                      </a:r>
                      <a:r>
                        <a:rPr lang="en-US" sz="1800">
                          <a:effectLst/>
                        </a:rPr>
                        <a:t> 0.1 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RRR (after full reaction)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≥ 150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Twist Pitch, mm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 ± 2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C00"/>
                    </a:solidFill>
                  </a:tcPr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Twist Direction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Right-hand screw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 Spring Back, deg.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&lt; 720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67533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Magnetization Width at 3 T, 4.2 K, mT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&lt; 300 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C00"/>
                    </a:solidFill>
                  </a:tcPr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Minimum Piece length, m 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550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384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High temperature HT duration, h </a:t>
                      </a:r>
                      <a:endParaRPr lang="en-US" sz="180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≥ 48</a:t>
                      </a:r>
                      <a:endParaRPr lang="en-US" sz="1800" dirty="0">
                        <a:effectLst/>
                        <a:latin typeface="New Yor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14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6715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Procurement Plan for MQXF RRP-132/169 strand leading up to the Prototype magnet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967663" cy="50292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sz="2600" dirty="0" smtClean="0"/>
              <a:t>Require 6 coils for short MQXF; cable unit length </a:t>
            </a:r>
            <a:r>
              <a:rPr lang="en-US" sz="2600" dirty="0" smtClean="0">
                <a:solidFill>
                  <a:srgbClr val="FF0000"/>
                </a:solidFill>
              </a:rPr>
              <a:t>150 m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Require 16 coils for Long MQXF; cable unit length </a:t>
            </a:r>
            <a:r>
              <a:rPr lang="en-US" sz="2600" dirty="0" smtClean="0">
                <a:solidFill>
                  <a:srgbClr val="FF0000"/>
                </a:solidFill>
              </a:rPr>
              <a:t>450 m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Assuming </a:t>
            </a:r>
            <a:r>
              <a:rPr lang="en-US" sz="2600" dirty="0" smtClean="0">
                <a:solidFill>
                  <a:srgbClr val="FF0000"/>
                </a:solidFill>
              </a:rPr>
              <a:t>12% loss </a:t>
            </a:r>
            <a:r>
              <a:rPr lang="en-US" sz="2600" dirty="0" smtClean="0"/>
              <a:t>in strand from cable mapping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Total length of strand for MQXFS: ~ </a:t>
            </a:r>
            <a:r>
              <a:rPr lang="en-US" sz="2600" dirty="0" smtClean="0">
                <a:solidFill>
                  <a:srgbClr val="FF0000"/>
                </a:solidFill>
              </a:rPr>
              <a:t>50 km </a:t>
            </a:r>
            <a:r>
              <a:rPr lang="en-US" sz="2600" dirty="0" smtClean="0"/>
              <a:t>(250 Kg)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0000"/>
                </a:solidFill>
              </a:rPr>
              <a:t>55 km </a:t>
            </a:r>
            <a:r>
              <a:rPr lang="en-US" sz="2600" dirty="0" smtClean="0"/>
              <a:t>of strand is in inventory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Total length required for MQXFL: </a:t>
            </a:r>
            <a:r>
              <a:rPr lang="en-US" sz="2600" dirty="0" smtClean="0">
                <a:solidFill>
                  <a:srgbClr val="FF0000"/>
                </a:solidFill>
              </a:rPr>
              <a:t>350 km </a:t>
            </a:r>
            <a:r>
              <a:rPr lang="en-US" sz="2600" dirty="0" smtClean="0"/>
              <a:t>(~ 1750 Kg)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0000"/>
                </a:solidFill>
              </a:rPr>
              <a:t>12 km </a:t>
            </a:r>
            <a:r>
              <a:rPr lang="en-US" sz="2600" dirty="0" smtClean="0"/>
              <a:t>in inventory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0000"/>
                </a:solidFill>
              </a:rPr>
              <a:t>17 km </a:t>
            </a:r>
            <a:r>
              <a:rPr lang="en-US" sz="2600" dirty="0" smtClean="0"/>
              <a:t>awaiting delivery pending all tests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/>
              <a:t>A total of </a:t>
            </a:r>
            <a:r>
              <a:rPr lang="en-US" sz="2600" dirty="0" smtClean="0">
                <a:solidFill>
                  <a:srgbClr val="FF0000"/>
                </a:solidFill>
              </a:rPr>
              <a:t>320 km </a:t>
            </a:r>
            <a:r>
              <a:rPr lang="en-US" sz="2600" dirty="0" smtClean="0"/>
              <a:t>has to be procured in FY’15 &amp; FY’16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Present specification </a:t>
            </a:r>
            <a:r>
              <a:rPr lang="en-US" sz="2600" dirty="0" smtClean="0">
                <a:solidFill>
                  <a:srgbClr val="FF0000"/>
                </a:solidFill>
              </a:rPr>
              <a:t>LARP-MAG-M-8004 Rev. B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/>
              <a:t>Is being replaced by </a:t>
            </a:r>
            <a:r>
              <a:rPr lang="en-US" sz="2600" dirty="0" smtClean="0">
                <a:solidFill>
                  <a:srgbClr val="FF0000"/>
                </a:solidFill>
              </a:rPr>
              <a:t>LARP-MAG-M-8007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2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Procurement Plan for MQXF Q1/Q3Magnets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967663" cy="5105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Require </a:t>
            </a:r>
            <a:r>
              <a:rPr lang="en-US" dirty="0" smtClean="0">
                <a:solidFill>
                  <a:srgbClr val="FF0000"/>
                </a:solidFill>
              </a:rPr>
              <a:t>90 coils </a:t>
            </a:r>
            <a:r>
              <a:rPr lang="en-US" dirty="0" smtClean="0"/>
              <a:t>for Q1 and Q3 </a:t>
            </a:r>
          </a:p>
          <a:p>
            <a:r>
              <a:rPr lang="en-US" dirty="0" smtClean="0"/>
              <a:t>Unit length of cable : </a:t>
            </a:r>
            <a:r>
              <a:rPr lang="en-US" dirty="0" smtClean="0">
                <a:solidFill>
                  <a:srgbClr val="FF0000"/>
                </a:solidFill>
              </a:rPr>
              <a:t>450 m</a:t>
            </a:r>
          </a:p>
          <a:p>
            <a:r>
              <a:rPr lang="en-US" dirty="0" smtClean="0"/>
              <a:t>Assuming </a:t>
            </a:r>
            <a:r>
              <a:rPr lang="en-US" dirty="0" smtClean="0">
                <a:solidFill>
                  <a:srgbClr val="FF0000"/>
                </a:solidFill>
              </a:rPr>
              <a:t>12% loss </a:t>
            </a:r>
            <a:r>
              <a:rPr lang="en-US" dirty="0" smtClean="0"/>
              <a:t>in strand from cable mapping</a:t>
            </a:r>
          </a:p>
          <a:p>
            <a:r>
              <a:rPr lang="en-US" dirty="0" smtClean="0"/>
              <a:t>Total length of strand for UL of cable: </a:t>
            </a:r>
            <a:r>
              <a:rPr lang="en-US" dirty="0" smtClean="0">
                <a:solidFill>
                  <a:srgbClr val="FF0000"/>
                </a:solidFill>
              </a:rPr>
              <a:t>22.4 km</a:t>
            </a:r>
          </a:p>
          <a:p>
            <a:r>
              <a:rPr lang="en-US" dirty="0" smtClean="0"/>
              <a:t>Total length required for project: </a:t>
            </a:r>
            <a:r>
              <a:rPr lang="en-US" dirty="0" smtClean="0">
                <a:solidFill>
                  <a:srgbClr val="FF0000"/>
                </a:solidFill>
              </a:rPr>
              <a:t>2016 km (~ 10,000 Kg)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~ 225-250 billets depending on yield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Present billet size is 45 Kg</a:t>
            </a:r>
          </a:p>
          <a:p>
            <a:r>
              <a:rPr lang="en-US" dirty="0" smtClean="0"/>
              <a:t>Coil production start: </a:t>
            </a:r>
            <a:r>
              <a:rPr lang="en-US" dirty="0" smtClean="0">
                <a:solidFill>
                  <a:srgbClr val="FF0000"/>
                </a:solidFill>
              </a:rPr>
              <a:t>Jan’2018</a:t>
            </a:r>
          </a:p>
          <a:p>
            <a:r>
              <a:rPr lang="en-US" dirty="0" smtClean="0"/>
              <a:t>Cable Production start: </a:t>
            </a:r>
            <a:r>
              <a:rPr lang="en-US" dirty="0" smtClean="0">
                <a:solidFill>
                  <a:srgbClr val="FF0000"/>
                </a:solidFill>
              </a:rPr>
              <a:t>June 2017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Final Strand </a:t>
            </a:r>
            <a:r>
              <a:rPr lang="en-US" dirty="0"/>
              <a:t>S</a:t>
            </a:r>
            <a:r>
              <a:rPr lang="en-US" dirty="0" smtClean="0"/>
              <a:t>pecification set June’2015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RFP sent out </a:t>
            </a:r>
            <a:r>
              <a:rPr lang="en-US" dirty="0" smtClean="0">
                <a:solidFill>
                  <a:srgbClr val="FF0000"/>
                </a:solidFill>
              </a:rPr>
              <a:t>Oct’2015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Contract placed </a:t>
            </a:r>
            <a:r>
              <a:rPr lang="en-US" dirty="0" smtClean="0">
                <a:solidFill>
                  <a:srgbClr val="FF0000"/>
                </a:solidFill>
              </a:rPr>
              <a:t>Apr’2016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Phased Production</a:t>
            </a:r>
          </a:p>
          <a:p>
            <a:pPr lvl="2"/>
            <a:r>
              <a:rPr lang="en-US" dirty="0" smtClean="0"/>
              <a:t>Phase 1 : </a:t>
            </a:r>
            <a:r>
              <a:rPr lang="en-US" dirty="0" smtClean="0">
                <a:solidFill>
                  <a:srgbClr val="FF0000"/>
                </a:solidFill>
              </a:rPr>
              <a:t>First delivery of 500 Kg May’2017</a:t>
            </a:r>
          </a:p>
          <a:p>
            <a:pPr lvl="2"/>
            <a:r>
              <a:rPr lang="en-US" dirty="0" smtClean="0"/>
              <a:t>Phase 2 : </a:t>
            </a:r>
            <a:r>
              <a:rPr lang="en-US" dirty="0" smtClean="0">
                <a:solidFill>
                  <a:srgbClr val="FF0000"/>
                </a:solidFill>
              </a:rPr>
              <a:t>Production Phase July’2017 through Oct’2018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Delivery complete Oct’2018</a:t>
            </a:r>
          </a:p>
          <a:p>
            <a:pPr marL="849313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4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Delivery Schedule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8289811" cy="137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13"/>
          <a:stretch/>
        </p:blipFill>
        <p:spPr bwMode="auto">
          <a:xfrm>
            <a:off x="304799" y="2667000"/>
            <a:ext cx="520700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14999" y="3048000"/>
            <a:ext cx="3124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First delivery after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12 months 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of placing of contract</a:t>
            </a:r>
            <a:endParaRPr lang="en-US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6807" y="4328943"/>
            <a:ext cx="2971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Cable mapping using first 500 Kg of wire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1 UL 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will use wire from at least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3 billets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864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Ferracin_design-paramet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Ferracin_design-parameters</Template>
  <TotalTime>385</TotalTime>
  <Words>1436</Words>
  <Application>Microsoft Office PowerPoint</Application>
  <PresentationFormat>On-screen Show (4:3)</PresentationFormat>
  <Paragraphs>306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Ferracin_design-parameters</vt:lpstr>
      <vt:lpstr>MQXF Q1/Q3 Conductor Procurement</vt:lpstr>
      <vt:lpstr>Outline</vt:lpstr>
      <vt:lpstr>Introduction</vt:lpstr>
      <vt:lpstr> LARP-MAG-M-8004-Rev. B (Present spec.)</vt:lpstr>
      <vt:lpstr>MQXF Strand Specification</vt:lpstr>
      <vt:lpstr> LARP-MAG-M-8007 Rev.0 (TBR)</vt:lpstr>
      <vt:lpstr>Procurement Plan for MQXF RRP-132/169 strand leading up to the Prototype magnet</vt:lpstr>
      <vt:lpstr>Procurement Plan for MQXF Q1/Q3Magnets</vt:lpstr>
      <vt:lpstr>Strand Delivery Schedule</vt:lpstr>
      <vt:lpstr>Strand Delivery Schedule</vt:lpstr>
      <vt:lpstr>Cabling and Insulation Plan</vt:lpstr>
      <vt:lpstr>QA-Plan Conductor Qualification - 1</vt:lpstr>
      <vt:lpstr>Conductor Qualification -2</vt:lpstr>
      <vt:lpstr>Strand QC Tests and Reports</vt:lpstr>
      <vt:lpstr>Cable QC Tests and Reports</vt:lpstr>
      <vt:lpstr>Summary</vt:lpstr>
      <vt:lpstr>End of Presentation</vt:lpstr>
      <vt:lpstr>    Cable Insulation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 Q1/Q3 Conductor Procurement</dc:title>
  <dc:creator>aghosh</dc:creator>
  <cp:lastModifiedBy>aghosh</cp:lastModifiedBy>
  <cp:revision>26</cp:revision>
  <cp:lastPrinted>2014-10-06T07:12:52Z</cp:lastPrinted>
  <dcterms:created xsi:type="dcterms:W3CDTF">2014-10-26T16:43:18Z</dcterms:created>
  <dcterms:modified xsi:type="dcterms:W3CDTF">2014-11-02T17:28:36Z</dcterms:modified>
</cp:coreProperties>
</file>