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5" r:id="rId1"/>
    <p:sldMasterId id="2147483686" r:id="rId2"/>
    <p:sldMasterId id="2147483687" r:id="rId3"/>
  </p:sldMasterIdLst>
  <p:notesMasterIdLst>
    <p:notesMasterId r:id="rId2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797675" cy="9928225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2" d="100"/>
          <a:sy n="122" d="100"/>
        </p:scale>
        <p:origin x="-114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0488" y="744537"/>
            <a:ext cx="6616699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36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36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36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36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527996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Shape 201"/>
          <p:cNvSpPr txBox="1">
            <a:spLocks noGrp="1"/>
          </p:cNvSpPr>
          <p:nvPr>
            <p:ph type="ftr" idx="11"/>
          </p:nvPr>
        </p:nvSpPr>
        <p:spPr>
          <a:xfrm>
            <a:off x="0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Paolo Ferracin</a:t>
            </a:r>
          </a:p>
        </p:txBody>
      </p:sp>
      <p:sp>
        <p:nvSpPr>
          <p:cNvPr id="202" name="Shape 202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53" name="Shape 45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3" name="Shape 533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Currently, for QXF cables we do not have a consistent plan to qualify cables, except metallographic examination and edge RRR testing. Ic tests have been done for development cables. </a:t>
            </a:r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production, the plan is to qualify cables with off-line 10-stack meas., cable residual twist, RRR of extracted strands and Ic of at least 3 extracted strands and one virgin strand. If we specify a minimum Ic for the extracted strands then round wire measurements should be unnecessary. 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Shape 534"/>
          <p:cNvSpPr txBox="1">
            <a:spLocks noGrp="1"/>
          </p:cNvSpPr>
          <p:nvPr>
            <p:ph type="ftr" idx="11"/>
          </p:nvPr>
        </p:nvSpPr>
        <p:spPr>
          <a:xfrm>
            <a:off x="0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Paolo Ferracin</a:t>
            </a:r>
          </a:p>
        </p:txBody>
      </p:sp>
      <p:sp>
        <p:nvSpPr>
          <p:cNvPr id="535" name="Shape 535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4" name="Shape 544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request average and standard deviation from OST online diameter measurement.</a:t>
            </a: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5" name="Shape 545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Shape 580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81" name="Shape 581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Shape 590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1" name="Shape 591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Extracted Strand Ic: 343 A, cf. virgin 361 A at 15 T, 4.2 K ➔ 5% degradation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Requirements set in LARP-MAG-M-8005 (draft)</a:t>
            </a: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Mechanical:</a:t>
            </a:r>
          </a:p>
          <a:p>
            <a:pPr marL="914400" marR="0" lvl="2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Mid-thickness (1.525 ± 0.010 mm), width (18.15 ± 0.05 mm), keystone angle (0.55 ± 0.1°); CMM data every 3 m</a:t>
            </a:r>
          </a:p>
          <a:p>
            <a:pPr marL="914400" marR="0" lvl="2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Cable lay direction (left) and pitch (109 ± 3 mm)</a:t>
            </a:r>
          </a:p>
          <a:p>
            <a:pPr marL="914400" marR="0" lvl="2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SS core width (12.0 ± 0.</a:t>
            </a:r>
            <a:r>
              <a:rPr lang="en-US" sz="1200" b="0" i="0" u="none" strike="noStrike" cap="none" baseline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mm), SS core thickness (0.025 mm)</a:t>
            </a:r>
          </a:p>
          <a:p>
            <a:pPr marL="914400" marR="0" lvl="2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Residual twist (&lt; +150°), bend test – every continuous length</a:t>
            </a: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Electrical:</a:t>
            </a:r>
          </a:p>
          <a:p>
            <a:pPr marL="914400" marR="0" lvl="2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Cable minimum </a:t>
            </a:r>
            <a:r>
              <a:rPr lang="en-US" sz="12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200" b="0" i="0" u="none" strike="noStrike" cap="none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at 15 T, 4.2 K (13,720 A); minimum RRR (150)</a:t>
            </a:r>
          </a:p>
          <a:p>
            <a:pPr marL="914400" marR="0" lvl="2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Verified by extracted strand </a:t>
            </a:r>
            <a:r>
              <a:rPr lang="en-US" sz="12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200" b="0" i="0" u="none" strike="noStrike" cap="none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RRR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Additional</a:t>
            </a: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online defect detection system; spool-brake performance tracking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QXF SS Core to be purchased in one single batch</a:t>
            </a:r>
          </a:p>
        </p:txBody>
      </p:sp>
      <p:sp>
        <p:nvSpPr>
          <p:cNvPr id="592" name="Shape 592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Shape 602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03" name="Shape 60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21" name="Shape 621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Shape 629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0" name="Shape 630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 management is fully aware of the need for a QA tool, and that the conductor is among the very first items that will require such a tool.  Possibilities are being explored.  The QA management plan will be reviewed as part of the DOE CD process.  CD1 in FY16.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CDB: security, workflow, communication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Strand summary/sorting: billet design filter, piece length, usage, HT, into which cable; cable summary: cable parameters, usage, what strands,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1" name="Shape 631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Shape 639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0" name="Shape 640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1" name="Shape 641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50" name="Shape 650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leverage ITER experience and at the same time take advantage of our simpler organizational structure</a:t>
            </a:r>
          </a:p>
        </p:txBody>
      </p:sp>
      <p:sp>
        <p:nvSpPr>
          <p:cNvPr id="212" name="Shape 212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Shape 660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61" name="Shape 661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Shape 67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7" name="Shape 677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8" name="Shape 678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Shape 688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89" name="Shape 689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Shape 70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1" name="Shape 701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 RT and LT screen shot</a:t>
            </a:r>
          </a:p>
        </p:txBody>
      </p:sp>
      <p:sp>
        <p:nvSpPr>
          <p:cNvPr id="702" name="Shape 702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Shape 714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15" name="Shape 715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Shape 73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1" name="Shape 731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Cable parameters: twist pitch, mid-thickness, width, keystone angle, roll opening, mandrel pinch point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Etc.: strand tension, lubrication type and rate, windability tests, damage scoring etc.</a:t>
            </a:r>
          </a:p>
        </p:txBody>
      </p:sp>
      <p:sp>
        <p:nvSpPr>
          <p:cNvPr id="732" name="Shape 732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SQXF: 6 coils, UL 150 m = ~0.25 t (~50 km of strands)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LQXF: 16 coils, UL 450 m = ~1.8 t (~350 km of strands)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MQXF: 10 cold mass (16 + 2 spare Q1/Q3) or 90 coils, UL 450 m ? = ~ 10 t ? (~1600 km of strands?)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MQXF pre-project funding: FY16 USD ~2.5M, FY17 USD ~5M (DOE Review of LARP Q&amp;A 2014 02 18 Apollinari slide 6)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2"/>
              </a:spcBef>
              <a:spcAft>
                <a:spcPts val="0"/>
              </a:spcAft>
              <a:buNone/>
            </a:pPr>
            <a:endParaRPr sz="8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OST ITER: EU (~37 t) + US ~70 t 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2"/>
              </a:spcBef>
              <a:spcAft>
                <a:spcPts val="0"/>
              </a:spcAft>
              <a:buNone/>
            </a:pPr>
            <a:endParaRPr sz="8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LHC: call for tender; pre-production ~10 cables?; production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TF: Phase II: ~0.45 t / supplier; Phase III: ~3.25 t / supplier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LARP: pre-production in FY15-16, ~1600 kg, ~35-40 billets.  Production ~225 billets.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2"/>
              </a:spcBef>
              <a:spcAft>
                <a:spcPts val="0"/>
              </a:spcAft>
              <a:buNone/>
            </a:pPr>
            <a:endParaRPr sz="8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 superconducting tokamaks: Russian T-15 (Nb3Sn); EAST (NbTi); Indian SST (NbTi); KSTAR (Nb3Sn); JT60-SA (Nb3Sn, ITER TF BR); ITER; W7X (NbTi);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2"/>
              </a:spcBef>
              <a:spcAft>
                <a:spcPts val="0"/>
              </a:spcAft>
              <a:buNone/>
            </a:pPr>
            <a:endParaRPr sz="8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JT60SA 4 CS modules: 216 Nb3Sn 0.82 mm strands, 20 kA at 8.9 T.  ITER TF BR.  (http://www.jt60sa.org/b/index_nav_3.htm?n3/magnets.htm) 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2"/>
              </a:spcBef>
              <a:spcAft>
                <a:spcPts val="0"/>
              </a:spcAft>
              <a:buNone/>
            </a:pPr>
            <a:endParaRPr sz="8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KSTAR 16 TF + 10/14 PF (Nb3Sn).  TF: 486 Nb3Sn, 35.2 kA at ; PF (8 CS aka PF1-4 + PF5): 0.78 mm; Jc&gt;750 A/mm2 at 12 T, 4.2 K; RRR&gt;100; Cu ratio=1.5; TP=13 mm.  Mitsubishi, Outokumpu, KAT.  7.7 tons of PF, 15.7 tons of TF.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2"/>
              </a:spcBef>
              <a:spcAft>
                <a:spcPts val="0"/>
              </a:spcAft>
              <a:buNone/>
            </a:pPr>
            <a:endParaRPr sz="8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TF: 3x3x5x5x6 + 12x6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2"/>
              </a:spcBef>
              <a:spcAft>
                <a:spcPts val="0"/>
              </a:spcAft>
              <a:buNone/>
            </a:pPr>
            <a:endParaRPr sz="8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Minimum 384 t of TF, ~ € 334 M*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Minimum 122 t of CS, ~ € 140 M*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Conductor cost ~ $30/kA-m at 4.2 K, 12 T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(Strand: BR ~ $12/kA-m, IT ~ $15-22/kA-m)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2"/>
              </a:spcBef>
              <a:spcAft>
                <a:spcPts val="0"/>
              </a:spcAft>
              <a:buNone/>
            </a:pPr>
            <a:endParaRPr sz="8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LARP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QXF Estimated ~10 t (LARP), ~ $ 15-20 M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5"/>
              </a:spcBef>
              <a:spcAft>
                <a:spcPts val="0"/>
              </a:spcAft>
              <a:buSzPct val="25000"/>
              <a:buNone/>
            </a:pPr>
            <a:r>
              <a:rPr lang="en-US" sz="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RRP Strand: ~ $10-14/kA-m at 4.2 K, 12 T</a:t>
            </a:r>
          </a:p>
          <a:p>
            <a:pPr marL="0" marR="0" lvl="0" indent="0" algn="l" rtl="0">
              <a:lnSpc>
                <a:spcPct val="80000"/>
              </a:lnSpc>
              <a:spcBef>
                <a:spcPts val="252"/>
              </a:spcBef>
              <a:spcAft>
                <a:spcPts val="0"/>
              </a:spcAft>
              <a:buNone/>
            </a:pPr>
            <a:endParaRPr sz="8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52"/>
              </a:spcBef>
              <a:spcAft>
                <a:spcPts val="0"/>
              </a:spcAft>
              <a:buNone/>
            </a:pPr>
            <a:endParaRPr sz="8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Shape 276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9" name="Shape 289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expected strand verification rate during pre-production + phase I (50%)  and production phases (25%)  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expected extracted strand sampling rate during pre-production (100% cables, 3-4/40 strands) and production phases (100% cables, 3-4/40 strands)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expected 10-stack supplier sampling rate (100%) and LARP verification rate (100%) for insulation</a:t>
            </a:r>
          </a:p>
          <a:p>
            <a:pPr marL="0" marR="0" lvl="0" indent="0" algn="l" rtl="0">
              <a:lnSpc>
                <a:spcPct val="80000"/>
              </a:lnSpc>
              <a:spcBef>
                <a:spcPts val="279"/>
              </a:spcBef>
              <a:spcAft>
                <a:spcPts val="0"/>
              </a:spcAft>
              <a:buNone/>
            </a:pPr>
            <a:endParaRPr sz="9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LHC: 3 Ic per billet, down to 1 per billet</a:t>
            </a:r>
          </a:p>
          <a:p>
            <a:pPr marL="0" marR="0" lvl="0" indent="0" algn="l" rtl="0">
              <a:lnSpc>
                <a:spcPct val="80000"/>
              </a:lnSpc>
              <a:spcBef>
                <a:spcPts val="279"/>
              </a:spcBef>
              <a:spcAft>
                <a:spcPts val="0"/>
              </a:spcAft>
              <a:buNone/>
            </a:pPr>
            <a:endParaRPr sz="9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SPC: 01XX II &amp; III 120703 sigma RRR = ~20%, TP = ~5%, Ic = ~6%, n = ~16%, Cu:non-Cu = ~6%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Cf. ITER NbTi Ic SPC (3 sigma) = ~7%; LHC NbTi S-PC (3 sigma) = ~4-6%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LHC NbTi RRR sigma = 5.8-17.3%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PF+CC/Feeder = 224+21 t; LHC = 1300 t (6000 billets)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Cost: RRR ~USD 500@; Ic ~USD 1000@</a:t>
            </a:r>
          </a:p>
          <a:p>
            <a:pPr marL="0" marR="0" lvl="0" indent="0" algn="l" rtl="0">
              <a:lnSpc>
                <a:spcPct val="80000"/>
              </a:lnSpc>
              <a:spcBef>
                <a:spcPts val="279"/>
              </a:spcBef>
              <a:spcAft>
                <a:spcPts val="0"/>
              </a:spcAft>
              <a:buNone/>
            </a:pPr>
            <a:endParaRPr sz="9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TF PA: The performance qualification test on a full-size CICC sample shall be accompanied by extensive characterizations of the component strands…</a:t>
            </a:r>
          </a:p>
          <a:p>
            <a:pPr marL="0" marR="0" lvl="0" indent="0" algn="l" rtl="0">
              <a:lnSpc>
                <a:spcPct val="80000"/>
              </a:lnSpc>
              <a:spcBef>
                <a:spcPts val="279"/>
              </a:spcBef>
              <a:spcAft>
                <a:spcPts val="0"/>
              </a:spcAft>
              <a:buNone/>
            </a:pPr>
            <a:endParaRPr sz="9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strand: Process Qualification verification level: 100%; Pre-Production: 50%; Production: 25%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Raw materials data entry for internal tracking or at the request of the DA regarding basic compositional, physical, electrical properties (not required by IO)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Intermediate product data entry requires selection of raw component (Nb rods, Cu tubes, etc.), raw material lot number and component quantity.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Billet data entry requires supplier internal QA ID, design type, number of breakages and intentional cuts, raw component, raw material lot number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Strand piece length data entry requires production unit code, piece length number, length, internal ID, comment (reason for withholding a piece).  Barcode.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Test data: Before plating, After plating, RT&amp;LT,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Workflow status: Supplier verified, Supplier rejected, DA approved, DA sent back, ATPP cleared, IO objected</a:t>
            </a:r>
          </a:p>
          <a:p>
            <a:pPr marL="0" marR="0" lvl="0" indent="0" algn="l" rtl="0">
              <a:lnSpc>
                <a:spcPct val="80000"/>
              </a:lnSpc>
              <a:spcBef>
                <a:spcPts val="285"/>
              </a:spcBef>
              <a:spcAft>
                <a:spcPts val="0"/>
              </a:spcAft>
              <a:buSzPct val="25000"/>
              <a:buNone/>
            </a:pPr>
            <a:r>
              <a:rPr lang="en-US" sz="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 reports</a:t>
            </a:r>
          </a:p>
          <a:p>
            <a:pPr marL="0" marR="0" lvl="0" indent="0" algn="l" rtl="0">
              <a:lnSpc>
                <a:spcPct val="80000"/>
              </a:lnSpc>
              <a:spcBef>
                <a:spcPts val="279"/>
              </a:spcBef>
              <a:spcAft>
                <a:spcPts val="0"/>
              </a:spcAft>
              <a:buNone/>
            </a:pPr>
            <a:endParaRPr sz="9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Shape 290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3" name="Shape 303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Windchill: Project LifeCycle Management Platform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SULTAN sampling rate: Phase II 100%; Phase III 100%; Phase IV 25%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CSIO test at SULTAN ~250 kEur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LHC: 7500 km cable (1998-2006); LARP: ~9 km cable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LHC beam life time ~10 h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Cable fabrication, dimension and cable damage assessment is the first PASS/FAIL decision. Extracted strand Ic may need to be qualified if only say one strand does not meet RRR of Ic. 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Shape 304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IEC: International Electrotechnical Commission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IO </a:t>
            </a:r>
            <a:r>
              <a:rPr lang="en-US" sz="1200" b="0" i="0" u="none" strike="noStrike" cap="none" baseline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Conductor Database</a:t>
            </a: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assists the DA’s in </a:t>
            </a:r>
            <a:r>
              <a:rPr lang="en-US" sz="1200" b="0" i="0" u="none" strike="noStrike" cap="none" baseline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monitoring their</a:t>
            </a: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strike="noStrike" cap="none" baseline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industrial contracts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IO QA division, QC TRO, but</a:t>
            </a: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Overall QA: IO</a:t>
            </a: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QC: DA main, IO secondary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Shape 315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8" name="Shape 398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t" anchorCtr="0">
            <a:noAutofit/>
          </a:bodyPr>
          <a:lstStyle/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OST QP: 1. Description of raw materials selection and inspection; 2 vendor selection and monitoring; 3 project organization; 4 in-process testing and controls; 5 employee training; 6 final product testing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Shape 399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399" cy="496887"/>
          </a:xfrm>
          <a:prstGeom prst="rect">
            <a:avLst/>
          </a:prstGeom>
          <a:noFill/>
          <a:ln>
            <a:noFill/>
          </a:ln>
        </p:spPr>
        <p:txBody>
          <a:bodyPr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>
            <a:spLocks noGrp="1"/>
          </p:cNvSpPr>
          <p:nvPr>
            <p:ph type="body" idx="1"/>
          </p:nvPr>
        </p:nvSpPr>
        <p:spPr>
          <a:xfrm>
            <a:off x="681037" y="4716462"/>
            <a:ext cx="5435599" cy="44672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33" name="Shape 43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ctrTitle"/>
          </p:nvPr>
        </p:nvSpPr>
        <p:spPr>
          <a:xfrm>
            <a:off x="406400" y="1524000"/>
            <a:ext cx="112776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ubTitle" idx="1"/>
          </p:nvPr>
        </p:nvSpPr>
        <p:spPr>
          <a:xfrm>
            <a:off x="406400" y="3352800"/>
            <a:ext cx="11277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06400" y="4724400"/>
            <a:ext cx="112776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rgbClr val="A5A5A5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3591718" y="-1966117"/>
            <a:ext cx="4906962" cy="1127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 rot="5400000">
            <a:off x="7285037" y="1828801"/>
            <a:ext cx="5851525" cy="274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 rot="5400000">
            <a:off x="1697037" y="-812798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ctrTitle"/>
          </p:nvPr>
        </p:nvSpPr>
        <p:spPr>
          <a:xfrm>
            <a:off x="914400" y="2130425"/>
            <a:ext cx="103632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3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1016000" y="1371600"/>
            <a:ext cx="10623551" cy="4992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963083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963083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1016000" y="1371600"/>
            <a:ext cx="5209117" cy="4992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2"/>
          </p:nvPr>
        </p:nvSpPr>
        <p:spPr>
          <a:xfrm>
            <a:off x="6428317" y="1371600"/>
            <a:ext cx="5211233" cy="4992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09600" y="1535112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3"/>
          </p:nvPr>
        </p:nvSpPr>
        <p:spPr>
          <a:xfrm>
            <a:off x="6193367" y="1535112"/>
            <a:ext cx="5389032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4"/>
          </p:nvPr>
        </p:nvSpPr>
        <p:spPr>
          <a:xfrm>
            <a:off x="6193367" y="2174875"/>
            <a:ext cx="5389032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4011084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766732" y="273051"/>
            <a:ext cx="6815666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2"/>
          </p:nvPr>
        </p:nvSpPr>
        <p:spPr>
          <a:xfrm>
            <a:off x="609600" y="1435100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06400" y="1219200"/>
            <a:ext cx="11277600" cy="49069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2389716" y="4800600"/>
            <a:ext cx="7315200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pic" idx="2"/>
          </p:nvPr>
        </p:nvSpPr>
        <p:spPr>
          <a:xfrm>
            <a:off x="2389716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2389716" y="5367337"/>
            <a:ext cx="7315200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 rot="5400000">
            <a:off x="3831432" y="-1443831"/>
            <a:ext cx="4992687" cy="106235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 rot="5400000">
            <a:off x="7384256" y="2108994"/>
            <a:ext cx="5856287" cy="265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 rot="5400000">
            <a:off x="1970881" y="-446881"/>
            <a:ext cx="5856287" cy="77660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1625600" y="5080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1016000" y="1371600"/>
            <a:ext cx="5209117" cy="4992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2"/>
          </p:nvPr>
        </p:nvSpPr>
        <p:spPr>
          <a:xfrm>
            <a:off x="6428317" y="1371600"/>
            <a:ext cx="5211233" cy="24193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body" idx="3"/>
          </p:nvPr>
        </p:nvSpPr>
        <p:spPr>
          <a:xfrm>
            <a:off x="6428317" y="3943350"/>
            <a:ext cx="5211233" cy="24209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1625600" y="5080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ctrTitle"/>
          </p:nvPr>
        </p:nvSpPr>
        <p:spPr>
          <a:xfrm>
            <a:off x="914400" y="2130425"/>
            <a:ext cx="103632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3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1016000" y="1371600"/>
            <a:ext cx="10623551" cy="4992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963083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963083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1016000" y="1371600"/>
            <a:ext cx="5209117" cy="4992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body" idx="2"/>
          </p:nvPr>
        </p:nvSpPr>
        <p:spPr>
          <a:xfrm>
            <a:off x="6428317" y="1371600"/>
            <a:ext cx="5211233" cy="4992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09600" y="1535112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body" idx="3"/>
          </p:nvPr>
        </p:nvSpPr>
        <p:spPr>
          <a:xfrm>
            <a:off x="6193367" y="1535112"/>
            <a:ext cx="5389032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body" idx="4"/>
          </p:nvPr>
        </p:nvSpPr>
        <p:spPr>
          <a:xfrm>
            <a:off x="6193367" y="2174875"/>
            <a:ext cx="5389032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963083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963083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4011084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766732" y="273051"/>
            <a:ext cx="6815666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body" idx="2"/>
          </p:nvPr>
        </p:nvSpPr>
        <p:spPr>
          <a:xfrm>
            <a:off x="609600" y="1435100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2389716" y="4800600"/>
            <a:ext cx="7315200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idx="2"/>
          </p:nvPr>
        </p:nvSpPr>
        <p:spPr>
          <a:xfrm>
            <a:off x="2389716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2389716" y="5367337"/>
            <a:ext cx="7315200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 rot="5400000">
            <a:off x="3831432" y="-1443831"/>
            <a:ext cx="4992687" cy="106235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 rot="5400000">
            <a:off x="7384256" y="2108994"/>
            <a:ext cx="5856287" cy="265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 rot="5400000">
            <a:off x="1970881" y="-446881"/>
            <a:ext cx="5856287" cy="77660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1625600" y="5080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1016000" y="1371600"/>
            <a:ext cx="5209117" cy="4992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body" idx="2"/>
          </p:nvPr>
        </p:nvSpPr>
        <p:spPr>
          <a:xfrm>
            <a:off x="6428317" y="1371600"/>
            <a:ext cx="5211233" cy="24193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91" name="Shape 191"/>
          <p:cNvSpPr txBox="1">
            <a:spLocks noGrp="1"/>
          </p:cNvSpPr>
          <p:nvPr>
            <p:ph type="body" idx="3"/>
          </p:nvPr>
        </p:nvSpPr>
        <p:spPr>
          <a:xfrm>
            <a:off x="6428317" y="3943350"/>
            <a:ext cx="5211233" cy="24209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1625600" y="5080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06400" y="1295400"/>
            <a:ext cx="5588000" cy="4830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6197600" y="1295400"/>
            <a:ext cx="5486399" cy="4830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09600" y="1535112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3"/>
          </p:nvPr>
        </p:nvSpPr>
        <p:spPr>
          <a:xfrm>
            <a:off x="6193367" y="1535112"/>
            <a:ext cx="5389032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4"/>
          </p:nvPr>
        </p:nvSpPr>
        <p:spPr>
          <a:xfrm>
            <a:off x="6193367" y="2174875"/>
            <a:ext cx="5389032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4011084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766732" y="273051"/>
            <a:ext cx="6815666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2"/>
          </p:nvPr>
        </p:nvSpPr>
        <p:spPr>
          <a:xfrm>
            <a:off x="609600" y="1435100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2389716" y="4800600"/>
            <a:ext cx="7315200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2"/>
          </p:nvPr>
        </p:nvSpPr>
        <p:spPr>
          <a:xfrm>
            <a:off x="2389716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2389716" y="5367337"/>
            <a:ext cx="7315200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5.jp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06400" y="1219200"/>
            <a:ext cx="11277600" cy="49069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406400" y="1143000"/>
            <a:ext cx="112776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Shape 15"/>
          <p:cNvCxnSpPr/>
          <p:nvPr/>
        </p:nvCxnSpPr>
        <p:spPr>
          <a:xfrm>
            <a:off x="406400" y="6248400"/>
            <a:ext cx="112776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6" name="Shape 16"/>
          <p:cNvGrpSpPr/>
          <p:nvPr/>
        </p:nvGrpSpPr>
        <p:grpSpPr>
          <a:xfrm>
            <a:off x="1727200" y="6324600"/>
            <a:ext cx="650240" cy="401638"/>
            <a:chOff x="1143000" y="6324600"/>
            <a:chExt cx="609599" cy="401638"/>
          </a:xfrm>
        </p:grpSpPr>
        <p:pic>
          <p:nvPicPr>
            <p:cNvPr id="17" name="Shape 17"/>
            <p:cNvPicPr preferRelativeResize="0"/>
            <p:nvPr/>
          </p:nvPicPr>
          <p:blipFill rotWithShape="1">
            <a:blip r:embed="rId13">
              <a:alphaModFix/>
            </a:blip>
            <a:srcRect r="87083" b="79202"/>
            <a:stretch/>
          </p:blipFill>
          <p:spPr>
            <a:xfrm>
              <a:off x="1298575" y="6324600"/>
              <a:ext cx="266699" cy="268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Shape 18"/>
            <p:cNvPicPr preferRelativeResize="0"/>
            <p:nvPr/>
          </p:nvPicPr>
          <p:blipFill rotWithShape="1">
            <a:blip r:embed="rId14">
              <a:alphaModFix/>
            </a:blip>
            <a:srcRect l="12810" r="34459" b="79202"/>
            <a:stretch/>
          </p:blipFill>
          <p:spPr>
            <a:xfrm>
              <a:off x="1143000" y="6575425"/>
              <a:ext cx="609599" cy="15081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Shape 19"/>
          <p:cNvPicPr preferRelativeResize="0"/>
          <p:nvPr/>
        </p:nvPicPr>
        <p:blipFill rotWithShape="1">
          <a:blip r:embed="rId15">
            <a:alphaModFix/>
          </a:blip>
          <a:srcRect l="3418" t="6087" r="2" b="8684"/>
          <a:stretch/>
        </p:blipFill>
        <p:spPr>
          <a:xfrm>
            <a:off x="370417" y="6324600"/>
            <a:ext cx="943339" cy="40004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/>
        </p:nvSpPr>
        <p:spPr>
          <a:xfrm>
            <a:off x="508000" y="6477000"/>
            <a:ext cx="5638800" cy="22378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0" marR="0" lvl="0" indent="0" algn="l" rtl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Ghosh HL-LHC/LARP Cable Review Nov 05-06, 2014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8737600" y="6477000"/>
            <a:ext cx="2540000" cy="22378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0" marR="0" lvl="0" indent="0" algn="r" rtl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pic>
        <p:nvPicPr>
          <p:cNvPr id="93" name="Shape 93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505883" y="382587"/>
            <a:ext cx="609599" cy="81152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016000" y="1371600"/>
            <a:ext cx="10623551" cy="4992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marR="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marR="0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marR="0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marR="0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marR="0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marR="0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marR="0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marR="0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marR="0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cxnSp>
        <p:nvCxnSpPr>
          <p:cNvPr id="96" name="Shape 96"/>
          <p:cNvCxnSpPr/>
          <p:nvPr/>
        </p:nvCxnSpPr>
        <p:spPr>
          <a:xfrm>
            <a:off x="304800" y="990600"/>
            <a:ext cx="11684000" cy="0"/>
          </a:xfrm>
          <a:prstGeom prst="straightConnector1">
            <a:avLst/>
          </a:prstGeom>
          <a:noFill/>
          <a:ln w="1587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7" name="Shape 97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0160000" y="304795"/>
            <a:ext cx="1896532" cy="927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8" name="Shape 98"/>
          <p:cNvCxnSpPr/>
          <p:nvPr/>
        </p:nvCxnSpPr>
        <p:spPr>
          <a:xfrm>
            <a:off x="508000" y="6477000"/>
            <a:ext cx="11684000" cy="0"/>
          </a:xfrm>
          <a:prstGeom prst="straightConnector1">
            <a:avLst/>
          </a:prstGeom>
          <a:noFill/>
          <a:ln w="1587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/>
        </p:nvSpPr>
        <p:spPr>
          <a:xfrm>
            <a:off x="508000" y="6477000"/>
            <a:ext cx="5638800" cy="22378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0" marR="0" lvl="0" indent="0" algn="l" rtl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Ghosh HL-LHC/LARP Cable Review Nov 05-06, 2014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8737600" y="6477000"/>
            <a:ext cx="2540000" cy="22378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0" marR="0" lvl="0" indent="0" algn="r" rtl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pic>
        <p:nvPicPr>
          <p:cNvPr id="145" name="Shape 145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505883" y="382587"/>
            <a:ext cx="609599" cy="811529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1016000" y="1371600"/>
            <a:ext cx="10623551" cy="4992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7650" marR="0" indent="-247650" algn="l" rtl="0">
              <a:spcBef>
                <a:spcPts val="500"/>
              </a:spcBef>
              <a:spcAft>
                <a:spcPts val="0"/>
              </a:spcAft>
              <a:defRPr/>
            </a:lvl1pPr>
            <a:lvl2pPr marL="585788" marR="0" indent="-204787" algn="l" rtl="0">
              <a:spcBef>
                <a:spcPts val="500"/>
              </a:spcBef>
              <a:spcAft>
                <a:spcPts val="0"/>
              </a:spcAft>
              <a:defRPr/>
            </a:lvl2pPr>
            <a:lvl3pPr marL="928688" marR="0" indent="-230187" algn="l" rtl="0">
              <a:spcBef>
                <a:spcPts val="450"/>
              </a:spcBef>
              <a:spcAft>
                <a:spcPts val="0"/>
              </a:spcAft>
              <a:defRPr/>
            </a:lvl3pPr>
            <a:lvl4pPr marL="1271588" marR="0" indent="-230187" algn="l" rtl="0">
              <a:spcBef>
                <a:spcPts val="450"/>
              </a:spcBef>
              <a:spcAft>
                <a:spcPts val="0"/>
              </a:spcAft>
              <a:defRPr/>
            </a:lvl4pPr>
            <a:lvl5pPr marL="1614488" marR="0" indent="-230187" algn="l" rtl="0">
              <a:spcBef>
                <a:spcPts val="400"/>
              </a:spcBef>
              <a:spcAft>
                <a:spcPts val="0"/>
              </a:spcAft>
              <a:defRPr/>
            </a:lvl5pPr>
            <a:lvl6pPr marL="2071688" marR="0" indent="-230188" algn="l" rtl="0">
              <a:spcBef>
                <a:spcPts val="400"/>
              </a:spcBef>
              <a:spcAft>
                <a:spcPts val="0"/>
              </a:spcAft>
              <a:defRPr/>
            </a:lvl6pPr>
            <a:lvl7pPr marL="2528888" marR="0" indent="-230188" algn="l" rtl="0">
              <a:spcBef>
                <a:spcPts val="400"/>
              </a:spcBef>
              <a:spcAft>
                <a:spcPts val="0"/>
              </a:spcAft>
              <a:defRPr/>
            </a:lvl7pPr>
            <a:lvl8pPr marL="2986088" marR="0" indent="-230188" algn="l" rtl="0">
              <a:spcBef>
                <a:spcPts val="400"/>
              </a:spcBef>
              <a:spcAft>
                <a:spcPts val="0"/>
              </a:spcAft>
              <a:defRPr/>
            </a:lvl8pPr>
            <a:lvl9pPr marL="3443288" marR="0" indent="-230187" algn="l" rtl="0">
              <a:spcBef>
                <a:spcPts val="40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cxnSp>
        <p:nvCxnSpPr>
          <p:cNvPr id="148" name="Shape 148"/>
          <p:cNvCxnSpPr/>
          <p:nvPr/>
        </p:nvCxnSpPr>
        <p:spPr>
          <a:xfrm>
            <a:off x="304800" y="990600"/>
            <a:ext cx="11684000" cy="0"/>
          </a:xfrm>
          <a:prstGeom prst="straightConnector1">
            <a:avLst/>
          </a:prstGeom>
          <a:noFill/>
          <a:ln w="1587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9" name="Shape 149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0160000" y="304795"/>
            <a:ext cx="1896532" cy="927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0" name="Shape 150"/>
          <p:cNvCxnSpPr/>
          <p:nvPr/>
        </p:nvCxnSpPr>
        <p:spPr>
          <a:xfrm>
            <a:off x="508000" y="6477000"/>
            <a:ext cx="11684000" cy="0"/>
          </a:xfrm>
          <a:prstGeom prst="straightConnector1">
            <a:avLst/>
          </a:prstGeom>
          <a:noFill/>
          <a:ln w="1587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pong@lbl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aghosh@bnl.gov" TargetMode="External"/><Relationship Id="rId4" Type="http://schemas.openxmlformats.org/officeDocument/2006/relationships/hyperlink" Target="mailto:drdietderich@lbl.gov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hyperlink" Target="https://plone.uslarp.org/MagnetRD/WeeklyUpdates/2014/20140609/" TargetMode="External"/><Relationship Id="rId4" Type="http://schemas.openxmlformats.org/officeDocument/2006/relationships/image" Target="../media/image43.png"/><Relationship Id="rId9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3.jpg"/><Relationship Id="rId3" Type="http://schemas.openxmlformats.org/officeDocument/2006/relationships/image" Target="../media/image48.jpg"/><Relationship Id="rId21" Type="http://schemas.openxmlformats.org/officeDocument/2006/relationships/image" Target="../media/image66.png"/><Relationship Id="rId7" Type="http://schemas.openxmlformats.org/officeDocument/2006/relationships/image" Target="../media/image52.png"/><Relationship Id="rId12" Type="http://schemas.openxmlformats.org/officeDocument/2006/relationships/image" Target="../media/image57.jpg"/><Relationship Id="rId17" Type="http://schemas.openxmlformats.org/officeDocument/2006/relationships/image" Target="../media/image62.jp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61.jpg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24" Type="http://schemas.openxmlformats.org/officeDocument/2006/relationships/image" Target="../media/image69.jpg"/><Relationship Id="rId5" Type="http://schemas.openxmlformats.org/officeDocument/2006/relationships/image" Target="../media/image50.png"/><Relationship Id="rId15" Type="http://schemas.openxmlformats.org/officeDocument/2006/relationships/image" Target="../media/image60.jpg"/><Relationship Id="rId23" Type="http://schemas.openxmlformats.org/officeDocument/2006/relationships/image" Target="../media/image68.png"/><Relationship Id="rId10" Type="http://schemas.openxmlformats.org/officeDocument/2006/relationships/image" Target="../media/image55.png"/><Relationship Id="rId19" Type="http://schemas.openxmlformats.org/officeDocument/2006/relationships/image" Target="../media/image64.png"/><Relationship Id="rId4" Type="http://schemas.openxmlformats.org/officeDocument/2006/relationships/image" Target="../media/image49.jpg"/><Relationship Id="rId9" Type="http://schemas.openxmlformats.org/officeDocument/2006/relationships/image" Target="../media/image54.png"/><Relationship Id="rId14" Type="http://schemas.openxmlformats.org/officeDocument/2006/relationships/image" Target="../media/image59.png"/><Relationship Id="rId22" Type="http://schemas.openxmlformats.org/officeDocument/2006/relationships/image" Target="../media/image6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g"/><Relationship Id="rId13" Type="http://schemas.openxmlformats.org/officeDocument/2006/relationships/image" Target="../media/image80.png"/><Relationship Id="rId3" Type="http://schemas.openxmlformats.org/officeDocument/2006/relationships/image" Target="../media/image70.png"/><Relationship Id="rId7" Type="http://schemas.openxmlformats.org/officeDocument/2006/relationships/image" Target="../media/image74.jpg"/><Relationship Id="rId12" Type="http://schemas.openxmlformats.org/officeDocument/2006/relationships/image" Target="../media/image79.png"/><Relationship Id="rId17" Type="http://schemas.openxmlformats.org/officeDocument/2006/relationships/image" Target="../media/image84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3.png"/><Relationship Id="rId11" Type="http://schemas.openxmlformats.org/officeDocument/2006/relationships/image" Target="../media/image78.jp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4" Type="http://schemas.openxmlformats.org/officeDocument/2006/relationships/image" Target="../media/image71.jpg"/><Relationship Id="rId9" Type="http://schemas.openxmlformats.org/officeDocument/2006/relationships/image" Target="../media/image76.jpg"/><Relationship Id="rId14" Type="http://schemas.openxmlformats.org/officeDocument/2006/relationships/image" Target="../media/image8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jpg"/><Relationship Id="rId4" Type="http://schemas.openxmlformats.org/officeDocument/2006/relationships/image" Target="../media/image89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" Type="http://schemas.openxmlformats.org/officeDocument/2006/relationships/hyperlink" Target="https://plone4.fnal.gov/P1/USLARP/MagnetRD/qxf/meetings/folder.2014-01-07.1007940949/folder.2014-10-28.7163691296/Wire%20Annealing%20Procedure%20v0.7.docm/download" TargetMode="External"/><Relationship Id="rId21" Type="http://schemas.openxmlformats.org/officeDocument/2006/relationships/image" Target="../media/image25.png"/><Relationship Id="rId7" Type="http://schemas.openxmlformats.org/officeDocument/2006/relationships/image" Target="../media/image11.jp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5" Type="http://schemas.openxmlformats.org/officeDocument/2006/relationships/hyperlink" Target="https://plone4.fnal.gov/P1/USLARP/MagnetRD/qxf/meetings/folder.2014-01-07.1007940949/folder.2014-10-28.7163691296/P33OL1057_Cable_Report_20140914.pdf/download" TargetMode="External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jpg"/><Relationship Id="rId19" Type="http://schemas.openxmlformats.org/officeDocument/2006/relationships/image" Target="../media/image23.png"/><Relationship Id="rId4" Type="http://schemas.openxmlformats.org/officeDocument/2006/relationships/hyperlink" Target="https://plone4.fnal.gov/P1/USLARP/MagnetRD/qxf/meetings/folder.2014-01-07.1007940949/folder.2014-10-28.7163691296/Cable%20Fabrication%20Procedure%20v0.7.docm/download" TargetMode="External"/><Relationship Id="rId9" Type="http://schemas.openxmlformats.org/officeDocument/2006/relationships/image" Target="../media/image13.jp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jpg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11" Type="http://schemas.openxmlformats.org/officeDocument/2006/relationships/image" Target="../media/image39.png"/><Relationship Id="rId5" Type="http://schemas.openxmlformats.org/officeDocument/2006/relationships/image" Target="../media/image33.jp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ctrTitle"/>
          </p:nvPr>
        </p:nvSpPr>
        <p:spPr>
          <a:xfrm>
            <a:off x="1828800" y="1524000"/>
            <a:ext cx="8458200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LARP Materials QA/QC 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subTitle" idx="1"/>
          </p:nvPr>
        </p:nvSpPr>
        <p:spPr>
          <a:xfrm>
            <a:off x="1828800" y="3200400"/>
            <a:ext cx="8458200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75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35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17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Ian Pong </a:t>
            </a:r>
            <a:r>
              <a:rPr lang="en-US" sz="175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ipong@lbl.gov</a:t>
            </a:r>
            <a:r>
              <a:rPr lang="en-US" sz="17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(Toohig Fellow)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35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17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Dan Dietderich </a:t>
            </a:r>
            <a:r>
              <a:rPr lang="en-US" sz="175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drdietderich@lbl.gov</a:t>
            </a:r>
            <a:r>
              <a:rPr lang="en-US" sz="17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(Cable Task Leader)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35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17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Arup Ghosh </a:t>
            </a:r>
            <a:r>
              <a:rPr lang="en-US" sz="175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aghosh@bnl.gov</a:t>
            </a:r>
            <a:r>
              <a:rPr lang="en-US" sz="17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(Materials Task Leader)</a:t>
            </a:r>
          </a:p>
        </p:txBody>
      </p:sp>
      <p:sp>
        <p:nvSpPr>
          <p:cNvPr id="197" name="Shape 197"/>
          <p:cNvSpPr txBox="1">
            <a:spLocks noGrp="1"/>
          </p:cNvSpPr>
          <p:nvPr>
            <p:ph type="body" idx="2"/>
          </p:nvPr>
        </p:nvSpPr>
        <p:spPr>
          <a:xfrm>
            <a:off x="1828800" y="4876800"/>
            <a:ext cx="8458200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MQXF Conductor Review 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rgbClr val="A5A5A5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November 5-6, 2014 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rgbClr val="A5A5A5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CERN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518"/>
              </a:spcBef>
              <a:spcAft>
                <a:spcPts val="0"/>
              </a:spcAft>
              <a:buClr>
                <a:srgbClr val="A5A5A5"/>
              </a:buClr>
              <a:buFont typeface="Arial"/>
              <a:buNone/>
            </a:pPr>
            <a:endParaRPr sz="2600" b="0" i="0" u="none" strike="noStrike" cap="none" baseline="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Strand QA</a:t>
            </a:r>
          </a:p>
        </p:txBody>
      </p:sp>
      <p:sp>
        <p:nvSpPr>
          <p:cNvPr id="436" name="Shape 436"/>
          <p:cNvSpPr txBox="1">
            <a:spLocks noGrp="1"/>
          </p:cNvSpPr>
          <p:nvPr>
            <p:ph type="body" idx="1"/>
          </p:nvPr>
        </p:nvSpPr>
        <p:spPr>
          <a:xfrm>
            <a:off x="406400" y="1219200"/>
            <a:ext cx="11277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Supplier QA plan will be required per LARP-MAG-M-8007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procurement in two phases: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Pre-production in FY15-16, ~1.6 t, ~35-40 billets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Followed by production, ~8-10 t, ~225 billets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SPC will be used to identify issues before falling out of spec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Verification level to fall with increasing data and confidence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Budgetary consideration to be decided by management which may impact the extent of LARP performing measurements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Task will present a balance of adequacy and cost</a:t>
            </a:r>
          </a:p>
          <a:p>
            <a:pPr marL="342900" marR="0" lvl="0" indent="-1397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Shape 437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438" name="Shape 438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439" name="Shape 439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grpSp>
        <p:nvGrpSpPr>
          <p:cNvPr id="440" name="Shape 440"/>
          <p:cNvGrpSpPr/>
          <p:nvPr/>
        </p:nvGrpSpPr>
        <p:grpSpPr>
          <a:xfrm>
            <a:off x="155844" y="3861048"/>
            <a:ext cx="11916819" cy="2227728"/>
            <a:chOff x="155844" y="3861048"/>
            <a:chExt cx="11916819" cy="2227728"/>
          </a:xfrm>
        </p:grpSpPr>
        <p:pic>
          <p:nvPicPr>
            <p:cNvPr id="441" name="Shape 44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55844" y="3861048"/>
              <a:ext cx="11916819" cy="2227728"/>
            </a:xfrm>
            <a:prstGeom prst="rect">
              <a:avLst/>
            </a:prstGeom>
            <a:noFill/>
            <a:ln w="9525" cap="flat">
              <a:solidFill>
                <a:srgbClr val="6FA0DC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442" name="Shape 442"/>
            <p:cNvSpPr txBox="1"/>
            <p:nvPr/>
          </p:nvSpPr>
          <p:spPr>
            <a:xfrm>
              <a:off x="8114832" y="4005064"/>
              <a:ext cx="3692036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LARP-MAG-M-8007 Draft</a:t>
              </a:r>
            </a:p>
          </p:txBody>
        </p:sp>
      </p:grpSp>
      <p:grpSp>
        <p:nvGrpSpPr>
          <p:cNvPr id="443" name="Shape 44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44" name="Shape 444"/>
            <p:cNvSpPr/>
            <p:nvPr/>
          </p:nvSpPr>
          <p:spPr>
            <a:xfrm>
              <a:off x="0" y="0"/>
              <a:ext cx="12192000" cy="6857999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pic>
          <p:nvPicPr>
            <p:cNvPr id="445" name="Shape 44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79375" y="0"/>
              <a:ext cx="9471939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6" name="Shape 446"/>
            <p:cNvSpPr txBox="1"/>
            <p:nvPr/>
          </p:nvSpPr>
          <p:spPr>
            <a:xfrm>
              <a:off x="5209573" y="1039134"/>
              <a:ext cx="6395790" cy="33855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600" b="0" i="0" u="sng" strike="noStrike" cap="none" baseline="0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5"/>
                </a:rPr>
                <a:t>https://plone.uslarp.org/MagnetRD/WeeklyUpdates/2014/20140609/</a:t>
              </a:r>
              <a:r>
                <a:rPr lang="en-US" sz="16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</a:p>
          </p:txBody>
        </p:sp>
        <p:pic>
          <p:nvPicPr>
            <p:cNvPr id="447" name="Shape 44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375919" y="4902067"/>
              <a:ext cx="6057367" cy="126323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48" name="Shape 44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1301551"/>
            <a:ext cx="6373113" cy="4791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Shape 44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07967" y="1301551"/>
            <a:ext cx="6382641" cy="4791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Shape 45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20406" y="-53641"/>
            <a:ext cx="5250756" cy="67278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0350" tIns="44275" rIns="90350" bIns="4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Strand QC Tests and Reports</a:t>
            </a:r>
          </a:p>
        </p:txBody>
      </p:sp>
      <p:sp>
        <p:nvSpPr>
          <p:cNvPr id="456" name="Shape 456"/>
          <p:cNvSpPr txBox="1">
            <a:spLocks noGrp="1"/>
          </p:cNvSpPr>
          <p:nvPr>
            <p:ph type="body" idx="1"/>
          </p:nvPr>
        </p:nvSpPr>
        <p:spPr>
          <a:xfrm>
            <a:off x="2209800" y="990600"/>
            <a:ext cx="7967662" cy="5486399"/>
          </a:xfrm>
          <a:prstGeom prst="rect">
            <a:avLst/>
          </a:prstGeom>
          <a:noFill/>
          <a:ln>
            <a:noFill/>
          </a:ln>
        </p:spPr>
        <p:txBody>
          <a:bodyPr lIns="90350" tIns="44275" rIns="90350" bIns="4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QC Tests and Reports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Cu/Non Cu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Twist Pitch and Twist Direction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Ic, n-Value, RRR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Magnetization Width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Wire Springback 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Surface Cleanliness Certification</a:t>
            </a:r>
          </a:p>
          <a:p>
            <a:pPr marL="1023938" marR="0" lvl="2" indent="-350838" algn="l" rtl="0"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Eddy Current Certification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Final Wire Diameter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Piece Length</a:t>
            </a:r>
          </a:p>
          <a:p>
            <a:pPr marL="342900" marR="0" lvl="0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Material Certifications: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Tin Rod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Niobium Rod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Niobium/Titanium Rod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Niobium Sheet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Copper Tube</a:t>
            </a:r>
          </a:p>
          <a:p>
            <a:pPr marL="585788" marR="0" lvl="1" indent="-103187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7" name="Shape 457"/>
          <p:cNvCxnSpPr/>
          <p:nvPr/>
        </p:nvCxnSpPr>
        <p:spPr>
          <a:xfrm>
            <a:off x="1895165" y="1484783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458" name="Shape 458"/>
          <p:cNvCxnSpPr/>
          <p:nvPr/>
        </p:nvCxnSpPr>
        <p:spPr>
          <a:xfrm>
            <a:off x="1895165" y="1788300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459" name="Shape 459"/>
          <p:cNvCxnSpPr/>
          <p:nvPr/>
        </p:nvCxnSpPr>
        <p:spPr>
          <a:xfrm>
            <a:off x="1895165" y="2091816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460" name="Shape 460"/>
          <p:cNvCxnSpPr/>
          <p:nvPr/>
        </p:nvCxnSpPr>
        <p:spPr>
          <a:xfrm>
            <a:off x="1895165" y="2698848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461" name="Shape 461"/>
          <p:cNvCxnSpPr/>
          <p:nvPr/>
        </p:nvCxnSpPr>
        <p:spPr>
          <a:xfrm>
            <a:off x="1895165" y="3002364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462" name="Shape 462"/>
          <p:cNvCxnSpPr/>
          <p:nvPr/>
        </p:nvCxnSpPr>
        <p:spPr>
          <a:xfrm>
            <a:off x="1895165" y="3609398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463" name="Shape 463"/>
          <p:cNvCxnSpPr/>
          <p:nvPr/>
        </p:nvCxnSpPr>
        <p:spPr>
          <a:xfrm>
            <a:off x="1895165" y="2395332"/>
            <a:ext cx="648071" cy="0"/>
          </a:xfrm>
          <a:prstGeom prst="straightConnector1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464" name="Shape 464"/>
          <p:cNvCxnSpPr/>
          <p:nvPr/>
        </p:nvCxnSpPr>
        <p:spPr>
          <a:xfrm>
            <a:off x="1895165" y="3305880"/>
            <a:ext cx="648071" cy="0"/>
          </a:xfrm>
          <a:prstGeom prst="straightConnector1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triangle" w="lg" len="lg"/>
          </a:ln>
        </p:spPr>
      </p:cxnSp>
      <p:grpSp>
        <p:nvGrpSpPr>
          <p:cNvPr id="465" name="Shape 46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66" name="Shape 466"/>
            <p:cNvSpPr/>
            <p:nvPr/>
          </p:nvSpPr>
          <p:spPr>
            <a:xfrm>
              <a:off x="0" y="0"/>
              <a:ext cx="12192000" cy="6857999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pic>
          <p:nvPicPr>
            <p:cNvPr id="467" name="Shape 46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52400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8" name="Shape 468"/>
            <p:cNvSpPr txBox="1"/>
            <p:nvPr/>
          </p:nvSpPr>
          <p:spPr>
            <a:xfrm>
              <a:off x="6888088" y="6477000"/>
              <a:ext cx="3788216" cy="369332"/>
            </a:xfrm>
            <a:prstGeom prst="rect">
              <a:avLst/>
            </a:prstGeom>
            <a:solidFill>
              <a:srgbClr val="FFFC7C">
                <a:alpha val="40000"/>
              </a:srgb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Image Courtesy of Mike Field, OST</a:t>
              </a:r>
            </a:p>
          </p:txBody>
        </p:sp>
      </p:grpSp>
      <p:grpSp>
        <p:nvGrpSpPr>
          <p:cNvPr id="469" name="Shape 469"/>
          <p:cNvGrpSpPr/>
          <p:nvPr/>
        </p:nvGrpSpPr>
        <p:grpSpPr>
          <a:xfrm>
            <a:off x="-5808" y="32013"/>
            <a:ext cx="12196510" cy="6857999"/>
            <a:chOff x="-5808" y="32013"/>
            <a:chExt cx="12196510" cy="6857999"/>
          </a:xfrm>
        </p:grpSpPr>
        <p:sp>
          <p:nvSpPr>
            <p:cNvPr id="470" name="Shape 470"/>
            <p:cNvSpPr/>
            <p:nvPr/>
          </p:nvSpPr>
          <p:spPr>
            <a:xfrm>
              <a:off x="-5808" y="32013"/>
              <a:ext cx="12192000" cy="6857999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pic>
          <p:nvPicPr>
            <p:cNvPr id="471" name="Shape 471"/>
            <p:cNvPicPr preferRelativeResize="0"/>
            <p:nvPr/>
          </p:nvPicPr>
          <p:blipFill rotWithShape="1">
            <a:blip r:embed="rId4">
              <a:alphaModFix/>
            </a:blip>
            <a:srcRect t="17620" b="6780"/>
            <a:stretch/>
          </p:blipFill>
          <p:spPr>
            <a:xfrm>
              <a:off x="7047202" y="1196751"/>
              <a:ext cx="5143499" cy="51845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2" name="Shape 472"/>
            <p:cNvSpPr txBox="1"/>
            <p:nvPr/>
          </p:nvSpPr>
          <p:spPr>
            <a:xfrm>
              <a:off x="8318807" y="5923003"/>
              <a:ext cx="3788216" cy="369332"/>
            </a:xfrm>
            <a:prstGeom prst="rect">
              <a:avLst/>
            </a:prstGeom>
            <a:solidFill>
              <a:srgbClr val="FFFC7C">
                <a:alpha val="40000"/>
              </a:srgb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Image Courtesy of Mike Field, OST</a:t>
              </a:r>
            </a:p>
          </p:txBody>
        </p:sp>
        <p:pic>
          <p:nvPicPr>
            <p:cNvPr id="473" name="Shape 47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0" y="3774603"/>
              <a:ext cx="6943071" cy="26136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4" name="Shape 47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0" y="1116487"/>
              <a:ext cx="6960928" cy="198630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5" name="Shape 475"/>
            <p:cNvSpPr txBox="1"/>
            <p:nvPr/>
          </p:nvSpPr>
          <p:spPr>
            <a:xfrm>
              <a:off x="1104592" y="3418898"/>
              <a:ext cx="4801313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Generic defects and Eddy current test results</a:t>
              </a:r>
            </a:p>
          </p:txBody>
        </p:sp>
      </p:grpSp>
      <p:grpSp>
        <p:nvGrpSpPr>
          <p:cNvPr id="476" name="Shape 476"/>
          <p:cNvGrpSpPr/>
          <p:nvPr/>
        </p:nvGrpSpPr>
        <p:grpSpPr>
          <a:xfrm>
            <a:off x="-12158" y="-10101"/>
            <a:ext cx="12192000" cy="6857999"/>
            <a:chOff x="-12158" y="-10101"/>
            <a:chExt cx="12192000" cy="6857999"/>
          </a:xfrm>
        </p:grpSpPr>
        <p:sp>
          <p:nvSpPr>
            <p:cNvPr id="477" name="Shape 477"/>
            <p:cNvSpPr/>
            <p:nvPr/>
          </p:nvSpPr>
          <p:spPr>
            <a:xfrm>
              <a:off x="-12158" y="-10101"/>
              <a:ext cx="12192000" cy="6857999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pic>
          <p:nvPicPr>
            <p:cNvPr id="478" name="Shape 478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315053" y="1754160"/>
              <a:ext cx="5759999" cy="36415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pic>
          <p:nvPicPr>
            <p:cNvPr id="479" name="Shape 479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33631" y="997971"/>
              <a:ext cx="5759999" cy="48620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0" name="Shape 480"/>
            <p:cNvSpPr txBox="1"/>
            <p:nvPr/>
          </p:nvSpPr>
          <p:spPr>
            <a:xfrm>
              <a:off x="3068980" y="5081439"/>
              <a:ext cx="2668422" cy="92332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RHIC-MAG-M-4147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SSC-MAG-M-118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Spring-back Test Fixture</a:t>
              </a:r>
            </a:p>
          </p:txBody>
        </p:sp>
        <p:sp>
          <p:nvSpPr>
            <p:cNvPr id="481" name="Shape 481"/>
            <p:cNvSpPr txBox="1"/>
            <p:nvPr/>
          </p:nvSpPr>
          <p:spPr>
            <a:xfrm>
              <a:off x="6279905" y="5075998"/>
              <a:ext cx="2668422" cy="92332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LHC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ITER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Spring-back Test Fixture</a:t>
              </a:r>
            </a:p>
          </p:txBody>
        </p:sp>
      </p:grpSp>
      <p:pic>
        <p:nvPicPr>
          <p:cNvPr id="482" name="Shape 48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19335" y="25008"/>
            <a:ext cx="11937134" cy="6810037"/>
          </a:xfrm>
          <a:prstGeom prst="rect">
            <a:avLst/>
          </a:prstGeom>
          <a:noFill/>
          <a:ln>
            <a:noFill/>
          </a:ln>
        </p:spPr>
      </p:pic>
      <p:sp>
        <p:nvSpPr>
          <p:cNvPr id="483" name="Shape 483"/>
          <p:cNvSpPr/>
          <p:nvPr/>
        </p:nvSpPr>
        <p:spPr>
          <a:xfrm>
            <a:off x="-36548" y="-10101"/>
            <a:ext cx="12192000" cy="6857999"/>
          </a:xfrm>
          <a:prstGeom prst="rect">
            <a:avLst/>
          </a:prstGeom>
          <a:solidFill>
            <a:schemeClr val="lt1"/>
          </a:solidFill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484" name="Shape 48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89702" y="1580891"/>
            <a:ext cx="11612596" cy="36962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5" name="Shape 485"/>
          <p:cNvCxnSpPr/>
          <p:nvPr/>
        </p:nvCxnSpPr>
        <p:spPr>
          <a:xfrm>
            <a:off x="7165142" y="2979366"/>
            <a:ext cx="4331457" cy="0"/>
          </a:xfrm>
          <a:prstGeom prst="straightConnector1">
            <a:avLst/>
          </a:prstGeom>
          <a:noFill/>
          <a:ln w="952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6" name="Shape 486"/>
          <p:cNvCxnSpPr/>
          <p:nvPr/>
        </p:nvCxnSpPr>
        <p:spPr>
          <a:xfrm>
            <a:off x="5731980" y="3276644"/>
            <a:ext cx="3671999" cy="0"/>
          </a:xfrm>
          <a:prstGeom prst="straightConnector1">
            <a:avLst/>
          </a:prstGeom>
          <a:noFill/>
          <a:ln w="952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7" name="Shape 487"/>
          <p:cNvCxnSpPr/>
          <p:nvPr/>
        </p:nvCxnSpPr>
        <p:spPr>
          <a:xfrm>
            <a:off x="3615998" y="3573016"/>
            <a:ext cx="2232000" cy="0"/>
          </a:xfrm>
          <a:prstGeom prst="straightConnector1">
            <a:avLst/>
          </a:prstGeom>
          <a:noFill/>
          <a:ln w="952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88" name="Shape 48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-13149" y="-11668"/>
            <a:ext cx="525830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Shape 489"/>
          <p:cNvPicPr preferRelativeResize="0"/>
          <p:nvPr/>
        </p:nvPicPr>
        <p:blipFill rotWithShape="1">
          <a:blip r:embed="rId12">
            <a:alphaModFix/>
          </a:blip>
          <a:srcRect l="10788" t="21249" r="17813" b="47251"/>
          <a:stretch/>
        </p:blipFill>
        <p:spPr>
          <a:xfrm>
            <a:off x="5167862" y="20557"/>
            <a:ext cx="3672407" cy="21602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0" name="Shape 490"/>
          <p:cNvGrpSpPr/>
          <p:nvPr/>
        </p:nvGrpSpPr>
        <p:grpSpPr>
          <a:xfrm>
            <a:off x="0" y="17666"/>
            <a:ext cx="5154199" cy="6858000"/>
            <a:chOff x="0" y="17666"/>
            <a:chExt cx="5154199" cy="6858000"/>
          </a:xfrm>
        </p:grpSpPr>
        <p:pic>
          <p:nvPicPr>
            <p:cNvPr id="491" name="Shape 491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0" y="17666"/>
              <a:ext cx="5154104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92" name="Shape 492"/>
            <p:cNvSpPr txBox="1"/>
            <p:nvPr/>
          </p:nvSpPr>
          <p:spPr>
            <a:xfrm>
              <a:off x="3462092" y="20557"/>
              <a:ext cx="1692106" cy="923329"/>
            </a:xfrm>
            <a:prstGeom prst="rect">
              <a:avLst/>
            </a:prstGeom>
            <a:solidFill>
              <a:srgbClr val="FFFC7C">
                <a:alpha val="40000"/>
              </a:srgb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Image by courtesy of Luigi Muzzi</a:t>
              </a:r>
            </a:p>
          </p:txBody>
        </p:sp>
      </p:grpSp>
      <p:pic>
        <p:nvPicPr>
          <p:cNvPr id="493" name="Shape 493"/>
          <p:cNvPicPr preferRelativeResize="0"/>
          <p:nvPr/>
        </p:nvPicPr>
        <p:blipFill rotWithShape="1">
          <a:blip r:embed="rId14">
            <a:alphaModFix/>
          </a:blip>
          <a:srcRect t="9934"/>
          <a:stretch/>
        </p:blipFill>
        <p:spPr>
          <a:xfrm>
            <a:off x="5195212" y="2204864"/>
            <a:ext cx="5725323" cy="466748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4" name="Shape 494"/>
          <p:cNvGrpSpPr/>
          <p:nvPr/>
        </p:nvGrpSpPr>
        <p:grpSpPr>
          <a:xfrm>
            <a:off x="682627" y="476671"/>
            <a:ext cx="10779430" cy="5760640"/>
            <a:chOff x="682627" y="476671"/>
            <a:chExt cx="10779430" cy="5760640"/>
          </a:xfrm>
        </p:grpSpPr>
        <p:grpSp>
          <p:nvGrpSpPr>
            <p:cNvPr id="495" name="Shape 495"/>
            <p:cNvGrpSpPr/>
            <p:nvPr/>
          </p:nvGrpSpPr>
          <p:grpSpPr>
            <a:xfrm>
              <a:off x="682627" y="476671"/>
              <a:ext cx="10779430" cy="5400000"/>
              <a:chOff x="682627" y="476671"/>
              <a:chExt cx="10779430" cy="5400000"/>
            </a:xfrm>
          </p:grpSpPr>
          <p:grpSp>
            <p:nvGrpSpPr>
              <p:cNvPr id="496" name="Shape 496"/>
              <p:cNvGrpSpPr/>
              <p:nvPr/>
            </p:nvGrpSpPr>
            <p:grpSpPr>
              <a:xfrm>
                <a:off x="5350598" y="476671"/>
                <a:ext cx="3617951" cy="5399999"/>
                <a:chOff x="3024188" y="1012825"/>
                <a:chExt cx="3094037" cy="4618036"/>
              </a:xfrm>
            </p:grpSpPr>
            <p:pic>
              <p:nvPicPr>
                <p:cNvPr id="497" name="Shape 497"/>
                <p:cNvPicPr preferRelativeResize="0"/>
                <p:nvPr/>
              </p:nvPicPr>
              <p:blipFill rotWithShape="1">
                <a:blip r:embed="rId15">
                  <a:alphaModFix/>
                </a:blip>
                <a:srcRect/>
                <a:stretch/>
              </p:blipFill>
              <p:spPr>
                <a:xfrm>
                  <a:off x="3024188" y="1012825"/>
                  <a:ext cx="3094037" cy="461803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98" name="Shape 498"/>
                <p:cNvSpPr txBox="1"/>
                <p:nvPr/>
              </p:nvSpPr>
              <p:spPr>
                <a:xfrm>
                  <a:off x="4800600" y="3240088"/>
                  <a:ext cx="990599" cy="64633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SzPct val="25000"/>
                    <a:buNone/>
                  </a:pPr>
                  <a:r>
                    <a:rPr lang="en-US" sz="1800" b="0" i="0" u="none" strike="noStrike" cap="none" baseline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Oxford 15/17 T</a:t>
                  </a:r>
                </a:p>
              </p:txBody>
            </p:sp>
          </p:grpSp>
          <p:grpSp>
            <p:nvGrpSpPr>
              <p:cNvPr id="499" name="Shape 499"/>
              <p:cNvGrpSpPr/>
              <p:nvPr/>
            </p:nvGrpSpPr>
            <p:grpSpPr>
              <a:xfrm>
                <a:off x="9116162" y="476672"/>
                <a:ext cx="2345894" cy="5400000"/>
                <a:chOff x="6781800" y="1905000"/>
                <a:chExt cx="2019299" cy="4648199"/>
              </a:xfrm>
            </p:grpSpPr>
            <p:pic>
              <p:nvPicPr>
                <p:cNvPr id="500" name="Shape 500"/>
                <p:cNvPicPr preferRelativeResize="0"/>
                <p:nvPr/>
              </p:nvPicPr>
              <p:blipFill rotWithShape="1">
                <a:blip r:embed="rId16">
                  <a:alphaModFix/>
                </a:blip>
                <a:srcRect/>
                <a:stretch/>
              </p:blipFill>
              <p:spPr>
                <a:xfrm>
                  <a:off x="6781800" y="1905000"/>
                  <a:ext cx="2019299" cy="46481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501" name="Shape 501"/>
                <p:cNvSpPr txBox="1"/>
                <p:nvPr/>
              </p:nvSpPr>
              <p:spPr>
                <a:xfrm>
                  <a:off x="7315452" y="5370710"/>
                  <a:ext cx="990599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SzPct val="25000"/>
                    <a:buNone/>
                  </a:pPr>
                  <a:r>
                    <a:rPr lang="en-US" sz="1400" b="0" i="0" u="none" strike="noStrike" cap="none" baseline="0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  source</a:t>
                  </a:r>
                </a:p>
              </p:txBody>
            </p:sp>
            <p:sp>
              <p:nvSpPr>
                <p:cNvPr id="502" name="Shape 502"/>
                <p:cNvSpPr txBox="1"/>
                <p:nvPr/>
              </p:nvSpPr>
              <p:spPr>
                <a:xfrm>
                  <a:off x="6934452" y="6132710"/>
                  <a:ext cx="1720597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SzPct val="25000"/>
                    <a:buNone/>
                  </a:pPr>
                  <a:r>
                    <a:rPr lang="en-US" sz="1400" b="0" i="0" u="none" strike="noStrike" cap="none" baseline="0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Magnet power</a:t>
                  </a:r>
                </a:p>
              </p:txBody>
            </p:sp>
            <p:sp>
              <p:nvSpPr>
                <p:cNvPr id="503" name="Shape 503"/>
                <p:cNvSpPr txBox="1"/>
                <p:nvPr/>
              </p:nvSpPr>
              <p:spPr>
                <a:xfrm>
                  <a:off x="7315452" y="2932310"/>
                  <a:ext cx="990599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SzPct val="25000"/>
                    <a:buNone/>
                  </a:pPr>
                  <a:r>
                    <a:rPr lang="en-US" sz="1400" b="0" i="0" u="none" strike="noStrike" cap="none" baseline="0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NI SCXI</a:t>
                  </a:r>
                </a:p>
              </p:txBody>
            </p:sp>
          </p:grpSp>
          <p:pic>
            <p:nvPicPr>
              <p:cNvPr id="504" name="Shape 504"/>
              <p:cNvPicPr preferRelativeResize="0"/>
              <p:nvPr/>
            </p:nvPicPr>
            <p:blipFill rotWithShape="1">
              <a:blip r:embed="rId17">
                <a:alphaModFix/>
              </a:blip>
              <a:srcRect l="19030" r="20630" b="7846"/>
              <a:stretch/>
            </p:blipFill>
            <p:spPr>
              <a:xfrm>
                <a:off x="2399069" y="476672"/>
                <a:ext cx="2649933" cy="5399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05" name="Shape 505"/>
              <p:cNvPicPr preferRelativeResize="0"/>
              <p:nvPr/>
            </p:nvPicPr>
            <p:blipFill rotWithShape="1">
              <a:blip r:embed="rId18">
                <a:alphaModFix/>
              </a:blip>
              <a:srcRect t="12741" b="5285"/>
              <a:stretch/>
            </p:blipFill>
            <p:spPr>
              <a:xfrm>
                <a:off x="682627" y="476672"/>
                <a:ext cx="1445147" cy="53999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506" name="Shape 506"/>
            <p:cNvSpPr txBox="1"/>
            <p:nvPr/>
          </p:nvSpPr>
          <p:spPr>
            <a:xfrm>
              <a:off x="8328247" y="5867980"/>
              <a:ext cx="3082894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Image by courtesy of Jun Lu</a:t>
              </a:r>
            </a:p>
          </p:txBody>
        </p:sp>
      </p:grpSp>
      <p:pic>
        <p:nvPicPr>
          <p:cNvPr id="507" name="Shape 507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56307" y="1747602"/>
            <a:ext cx="12079386" cy="3362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Shape 508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2553009" y="1021607"/>
            <a:ext cx="6820851" cy="511563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09" name="Shape 509"/>
          <p:cNvGrpSpPr/>
          <p:nvPr/>
        </p:nvGrpSpPr>
        <p:grpSpPr>
          <a:xfrm>
            <a:off x="-17966" y="32013"/>
            <a:ext cx="12192000" cy="6857999"/>
            <a:chOff x="-17966" y="32013"/>
            <a:chExt cx="12192000" cy="6857999"/>
          </a:xfrm>
        </p:grpSpPr>
        <p:sp>
          <p:nvSpPr>
            <p:cNvPr id="510" name="Shape 510"/>
            <p:cNvSpPr/>
            <p:nvPr/>
          </p:nvSpPr>
          <p:spPr>
            <a:xfrm>
              <a:off x="-17966" y="32013"/>
              <a:ext cx="12192000" cy="6857999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grpSp>
          <p:nvGrpSpPr>
            <p:cNvPr id="511" name="Shape 511"/>
            <p:cNvGrpSpPr/>
            <p:nvPr/>
          </p:nvGrpSpPr>
          <p:grpSpPr>
            <a:xfrm>
              <a:off x="1638623" y="1065318"/>
              <a:ext cx="9719618" cy="5518273"/>
              <a:chOff x="180973" y="682456"/>
              <a:chExt cx="9719618" cy="5518273"/>
            </a:xfrm>
          </p:grpSpPr>
          <p:pic>
            <p:nvPicPr>
              <p:cNvPr id="512" name="Shape 512"/>
              <p:cNvPicPr preferRelativeResize="0"/>
              <p:nvPr/>
            </p:nvPicPr>
            <p:blipFill rotWithShape="1">
              <a:blip r:embed="rId21">
                <a:alphaModFix/>
              </a:blip>
              <a:srcRect/>
              <a:stretch/>
            </p:blipFill>
            <p:spPr>
              <a:xfrm>
                <a:off x="180973" y="682456"/>
                <a:ext cx="2361369" cy="3305915"/>
              </a:xfrm>
              <a:prstGeom prst="rect">
                <a:avLst/>
              </a:prstGeom>
              <a:solidFill>
                <a:schemeClr val="lt1"/>
              </a:solidFill>
              <a:ln w="9525" cap="flat">
                <a:solidFill>
                  <a:schemeClr val="lt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pic>
          <p:sp>
            <p:nvSpPr>
              <p:cNvPr id="513" name="Shape 513"/>
              <p:cNvSpPr/>
              <p:nvPr/>
            </p:nvSpPr>
            <p:spPr>
              <a:xfrm>
                <a:off x="3523926" y="2827073"/>
                <a:ext cx="4864497" cy="5232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28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𝒑 =(𝝅𝑫)</a:t>
                </a:r>
                <a:r>
                  <a:rPr lang="en-US" sz="2800" b="0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tan𝜶·cos(90° - </a:t>
                </a:r>
                <a:r>
                  <a:rPr lang="en-US" sz="28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ϕ</a:t>
                </a:r>
                <a:r>
                  <a:rPr lang="en-US" sz="2800" b="0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)</a:t>
                </a:r>
              </a:p>
            </p:txBody>
          </p:sp>
          <p:sp>
            <p:nvSpPr>
              <p:cNvPr id="514" name="Shape 514"/>
              <p:cNvSpPr/>
              <p:nvPr/>
            </p:nvSpPr>
            <p:spPr>
              <a:xfrm>
                <a:off x="4477542" y="2096494"/>
                <a:ext cx="339724" cy="369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8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𝜶</a:t>
                </a:r>
              </a:p>
            </p:txBody>
          </p:sp>
          <p:sp>
            <p:nvSpPr>
              <p:cNvPr id="515" name="Shape 515"/>
              <p:cNvSpPr/>
              <p:nvPr/>
            </p:nvSpPr>
            <p:spPr>
              <a:xfrm>
                <a:off x="5391942" y="2487019"/>
                <a:ext cx="509588" cy="369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8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𝝅𝑫</a:t>
                </a:r>
              </a:p>
            </p:txBody>
          </p:sp>
          <p:sp>
            <p:nvSpPr>
              <p:cNvPr id="516" name="Shape 516"/>
              <p:cNvSpPr/>
              <p:nvPr/>
            </p:nvSpPr>
            <p:spPr>
              <a:xfrm>
                <a:off x="7220742" y="1486895"/>
                <a:ext cx="325438" cy="369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8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𝒑</a:t>
                </a:r>
              </a:p>
            </p:txBody>
          </p:sp>
          <p:cxnSp>
            <p:nvCxnSpPr>
              <p:cNvPr id="517" name="Shape 517"/>
              <p:cNvCxnSpPr/>
              <p:nvPr/>
            </p:nvCxnSpPr>
            <p:spPr>
              <a:xfrm>
                <a:off x="3639342" y="2477494"/>
                <a:ext cx="3505200" cy="0"/>
              </a:xfrm>
              <a:prstGeom prst="straightConnector1">
                <a:avLst/>
              </a:prstGeom>
              <a:noFill/>
              <a:ln w="38100" cap="flat">
                <a:solidFill>
                  <a:srgbClr val="262626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18" name="Shape 518"/>
              <p:cNvCxnSpPr/>
              <p:nvPr/>
            </p:nvCxnSpPr>
            <p:spPr>
              <a:xfrm rot="10800000">
                <a:off x="7144542" y="1029694"/>
                <a:ext cx="0" cy="1447800"/>
              </a:xfrm>
              <a:prstGeom prst="straightConnector1">
                <a:avLst/>
              </a:prstGeom>
              <a:noFill/>
              <a:ln w="38100" cap="flat">
                <a:solidFill>
                  <a:srgbClr val="262626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19" name="Shape 519"/>
              <p:cNvCxnSpPr/>
              <p:nvPr/>
            </p:nvCxnSpPr>
            <p:spPr>
              <a:xfrm rot="10800000" flipH="1">
                <a:off x="3639342" y="1029694"/>
                <a:ext cx="3505200" cy="1447800"/>
              </a:xfrm>
              <a:prstGeom prst="straightConnector1">
                <a:avLst/>
              </a:prstGeom>
              <a:noFill/>
              <a:ln w="57150" cap="flat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20" name="Shape 520"/>
              <p:cNvSpPr/>
              <p:nvPr/>
            </p:nvSpPr>
            <p:spPr>
              <a:xfrm rot="6282113">
                <a:off x="4143372" y="2052839"/>
                <a:ext cx="668338" cy="641349"/>
              </a:xfrm>
              <a:prstGeom prst="arc">
                <a:avLst>
                  <a:gd name="adj1" fmla="val 12014166"/>
                  <a:gd name="adj2" fmla="val 16123661"/>
                </a:avLst>
              </a:prstGeom>
              <a:noFill/>
              <a:ln w="28575" cap="flat">
                <a:solidFill>
                  <a:srgbClr val="36CB9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Shape 521"/>
              <p:cNvSpPr/>
              <p:nvPr/>
            </p:nvSpPr>
            <p:spPr>
              <a:xfrm>
                <a:off x="3523926" y="3350292"/>
                <a:ext cx="3569097" cy="523219"/>
              </a:xfrm>
              <a:prstGeom prst="rect">
                <a:avLst/>
              </a:prstGeom>
              <a:noFill/>
              <a:ln w="9525" cap="flat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28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where  ϕ = </a:t>
                </a:r>
                <a:r>
                  <a:rPr lang="en-US" sz="2800" b="0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cos</a:t>
                </a:r>
                <a:r>
                  <a:rPr lang="en-US" sz="2800" b="0" i="0" u="none" strike="noStrike" cap="none" baseline="3000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-1</a:t>
                </a:r>
                <a:r>
                  <a:rPr lang="en-US" sz="2800" b="0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(δ/R)</a:t>
                </a:r>
              </a:p>
            </p:txBody>
          </p:sp>
          <p:sp>
            <p:nvSpPr>
              <p:cNvPr id="522" name="Shape 522"/>
              <p:cNvSpPr/>
              <p:nvPr/>
            </p:nvSpPr>
            <p:spPr>
              <a:xfrm>
                <a:off x="3516869" y="4077071"/>
                <a:ext cx="6383723" cy="2123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2000" b="1" i="1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p</a:t>
                </a:r>
                <a:r>
                  <a:rPr lang="en-US" sz="20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 = </a:t>
                </a:r>
                <a:r>
                  <a:rPr lang="en-US" sz="2000" b="0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twist pitch</a:t>
                </a: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2000" b="1" i="1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δ</a:t>
                </a:r>
                <a:r>
                  <a:rPr lang="en-US" sz="20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 = </a:t>
                </a:r>
                <a:r>
                  <a:rPr lang="en-US" sz="2000" b="0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distance from central axis to striation trace </a:t>
                </a: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20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R = </a:t>
                </a:r>
                <a:r>
                  <a:rPr lang="en-US" sz="2000" b="0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Strand radius</a:t>
                </a: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20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𝑫 </a:t>
                </a:r>
                <a:r>
                  <a:rPr lang="en-US" sz="2000" b="0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= strand diameter</a:t>
                </a: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2000" b="0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𝜶 = angle of striation trace with respect to strand edge</a:t>
                </a:r>
              </a:p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 b="1" i="0" u="none" strike="noStrike" cap="none" baseline="0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6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Drawing by courtesy of Peter Lee and Carlos Sanabria</a:t>
                </a:r>
              </a:p>
            </p:txBody>
          </p:sp>
          <p:sp>
            <p:nvSpPr>
              <p:cNvPr id="523" name="Shape 523"/>
              <p:cNvSpPr/>
              <p:nvPr/>
            </p:nvSpPr>
            <p:spPr>
              <a:xfrm>
                <a:off x="278731" y="4025389"/>
                <a:ext cx="2185736" cy="17543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8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Simple </a:t>
                </a: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8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𝒑 =(𝝅𝑫)</a:t>
                </a:r>
                <a:r>
                  <a:rPr lang="en-US" sz="1800" b="0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tan𝜶</a:t>
                </a: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800" b="1" i="0" u="none" strike="noStrike" cap="none" baseline="0">
                    <a:solidFill>
                      <a:srgbClr val="000000"/>
                    </a:solidFill>
                    <a:latin typeface="Cambria"/>
                    <a:ea typeface="Cambria"/>
                    <a:cs typeface="Cambria"/>
                    <a:sym typeface="Cambria"/>
                  </a:rPr>
                  <a:t>model increasingly inaccurate away from strand centerline</a:t>
                </a:r>
              </a:p>
            </p:txBody>
          </p:sp>
        </p:grpSp>
      </p:grpSp>
      <p:grpSp>
        <p:nvGrpSpPr>
          <p:cNvPr id="524" name="Shape 524"/>
          <p:cNvGrpSpPr/>
          <p:nvPr/>
        </p:nvGrpSpPr>
        <p:grpSpPr>
          <a:xfrm>
            <a:off x="-5159" y="-10102"/>
            <a:ext cx="12192000" cy="6857999"/>
            <a:chOff x="-5159" y="-10102"/>
            <a:chExt cx="12192000" cy="6857999"/>
          </a:xfrm>
        </p:grpSpPr>
        <p:sp>
          <p:nvSpPr>
            <p:cNvPr id="525" name="Shape 525"/>
            <p:cNvSpPr/>
            <p:nvPr/>
          </p:nvSpPr>
          <p:spPr>
            <a:xfrm>
              <a:off x="-5159" y="-10102"/>
              <a:ext cx="12192000" cy="6857999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pic>
          <p:nvPicPr>
            <p:cNvPr id="526" name="Shape 526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2307811" y="44623"/>
              <a:ext cx="7686726" cy="676815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27" name="Shape 527"/>
          <p:cNvGrpSpPr/>
          <p:nvPr/>
        </p:nvGrpSpPr>
        <p:grpSpPr>
          <a:xfrm>
            <a:off x="390119" y="-26110"/>
            <a:ext cx="11765520" cy="6890012"/>
            <a:chOff x="390119" y="-26110"/>
            <a:chExt cx="11765520" cy="6890012"/>
          </a:xfrm>
        </p:grpSpPr>
        <p:sp>
          <p:nvSpPr>
            <p:cNvPr id="528" name="Shape 528"/>
            <p:cNvSpPr/>
            <p:nvPr/>
          </p:nvSpPr>
          <p:spPr>
            <a:xfrm>
              <a:off x="5731980" y="-26110"/>
              <a:ext cx="6423660" cy="6890012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    Similar to techniques suggested by 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2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    IEC 61788-12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Arial"/>
                <a:buChar char="-"/>
              </a:pPr>
              <a:r>
                <a:rPr lang="en-US" sz="2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Image analysis of transverse cross-section</a:t>
              </a:r>
            </a:p>
            <a:p>
              <a:pPr marL="342900" marR="0" lvl="0" indent="-1905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Arial"/>
                <a:buChar char="-"/>
              </a:pPr>
              <a:r>
                <a:rPr lang="en-US" sz="2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Weighing and copper etching</a:t>
              </a:r>
            </a:p>
          </p:txBody>
        </p:sp>
        <p:pic>
          <p:nvPicPr>
            <p:cNvPr id="529" name="Shape 529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390119" y="138870"/>
              <a:ext cx="5256247" cy="6530488"/>
            </a:xfrm>
            <a:prstGeom prst="rect">
              <a:avLst/>
            </a:prstGeom>
            <a:solidFill>
              <a:srgbClr val="EEEEEE"/>
            </a:solidFill>
            <a:ln w="190500" cap="rnd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  <p:pic>
        <p:nvPicPr>
          <p:cNvPr id="530" name="Shape 530"/>
          <p:cNvPicPr preferRelativeResize="0"/>
          <p:nvPr/>
        </p:nvPicPr>
        <p:blipFill rotWithShape="1">
          <a:blip r:embed="rId24">
            <a:alphaModFix/>
          </a:blip>
          <a:srcRect/>
          <a:stretch/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hape 537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Strand QC</a:t>
            </a:r>
          </a:p>
        </p:txBody>
      </p:sp>
      <p:sp>
        <p:nvSpPr>
          <p:cNvPr id="538" name="Shape 538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539" name="Shape 539"/>
          <p:cNvSpPr txBox="1">
            <a:spLocks noGrp="1"/>
          </p:cNvSpPr>
          <p:nvPr>
            <p:ph type="body" idx="1"/>
          </p:nvPr>
        </p:nvSpPr>
        <p:spPr>
          <a:xfrm>
            <a:off x="406400" y="1219200"/>
            <a:ext cx="11277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Automatic and online QC + dedicated facility sample tests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Tests are based on established techniques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Experience from RHIC, SSC, LHC, ITER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Candidate supplier has appropriate equipment already in use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Existing and accepted procedures</a:t>
            </a: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Shape 540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541" name="Shape 541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 txBox="1">
            <a:spLocks noGrp="1"/>
          </p:cNvSpPr>
          <p:nvPr>
            <p:ph type="title"/>
          </p:nvPr>
        </p:nvSpPr>
        <p:spPr>
          <a:xfrm>
            <a:off x="1219200" y="457200"/>
            <a:ext cx="8993717" cy="442912"/>
          </a:xfrm>
          <a:prstGeom prst="rect">
            <a:avLst/>
          </a:prstGeom>
          <a:noFill/>
          <a:ln>
            <a:noFill/>
          </a:ln>
        </p:spPr>
        <p:txBody>
          <a:bodyPr lIns="90350" tIns="44275" rIns="90350" bIns="4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Cable QC Tests and Reports</a:t>
            </a:r>
          </a:p>
        </p:txBody>
      </p:sp>
      <p:sp>
        <p:nvSpPr>
          <p:cNvPr id="548" name="Shape 548"/>
          <p:cNvSpPr txBox="1">
            <a:spLocks noGrp="1"/>
          </p:cNvSpPr>
          <p:nvPr>
            <p:ph type="body" idx="1"/>
          </p:nvPr>
        </p:nvSpPr>
        <p:spPr>
          <a:xfrm>
            <a:off x="2209800" y="1143000"/>
            <a:ext cx="7967662" cy="5105399"/>
          </a:xfrm>
          <a:prstGeom prst="rect">
            <a:avLst/>
          </a:prstGeom>
          <a:noFill/>
          <a:ln>
            <a:noFill/>
          </a:ln>
        </p:spPr>
        <p:txBody>
          <a:bodyPr lIns="90350" tIns="44275" rIns="90350" bIns="4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QC Tests and reports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Cable dimensions from CMM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Cable 10-stack measurements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Cable cross-section microscopy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Cable Residual Twist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RRR of Extracted strand 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Ic, n value of extracted strands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Cabling Report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Cable Piece Length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Insulation thickness</a:t>
            </a:r>
          </a:p>
          <a:p>
            <a:pPr marL="342900" marR="0" lvl="0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Material Certifications:</a:t>
            </a:r>
          </a:p>
          <a:p>
            <a:pPr marL="681038" marR="0" lvl="1" indent="-35083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Stainless Steel core</a:t>
            </a:r>
          </a:p>
          <a:p>
            <a:pPr marL="392113" marR="0" lvl="1" indent="-11113" algn="l" rtl="0">
              <a:spcBef>
                <a:spcPts val="50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9" name="Shape 549"/>
          <p:cNvCxnSpPr/>
          <p:nvPr/>
        </p:nvCxnSpPr>
        <p:spPr>
          <a:xfrm>
            <a:off x="1782924" y="2012590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550" name="Shape 550"/>
          <p:cNvCxnSpPr/>
          <p:nvPr/>
        </p:nvCxnSpPr>
        <p:spPr>
          <a:xfrm>
            <a:off x="1782924" y="2346648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551" name="Shape 551"/>
          <p:cNvCxnSpPr/>
          <p:nvPr/>
        </p:nvCxnSpPr>
        <p:spPr>
          <a:xfrm>
            <a:off x="1782924" y="2680706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552" name="Shape 552"/>
          <p:cNvCxnSpPr/>
          <p:nvPr/>
        </p:nvCxnSpPr>
        <p:spPr>
          <a:xfrm>
            <a:off x="1782924" y="3014764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553" name="Shape 553"/>
          <p:cNvCxnSpPr/>
          <p:nvPr/>
        </p:nvCxnSpPr>
        <p:spPr>
          <a:xfrm>
            <a:off x="1782924" y="3682880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554" name="Shape 554"/>
          <p:cNvCxnSpPr/>
          <p:nvPr/>
        </p:nvCxnSpPr>
        <p:spPr>
          <a:xfrm>
            <a:off x="1790327" y="4016939"/>
            <a:ext cx="648071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555" name="Shape 555"/>
          <p:cNvSpPr/>
          <p:nvPr/>
        </p:nvSpPr>
        <p:spPr>
          <a:xfrm>
            <a:off x="2209800" y="5503494"/>
            <a:ext cx="7920880" cy="504056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Note that all MQXF SS Cores are to be purchased in one single batch</a:t>
            </a:r>
          </a:p>
        </p:txBody>
      </p:sp>
      <p:grpSp>
        <p:nvGrpSpPr>
          <p:cNvPr id="556" name="Shape 556"/>
          <p:cNvGrpSpPr/>
          <p:nvPr/>
        </p:nvGrpSpPr>
        <p:grpSpPr>
          <a:xfrm>
            <a:off x="3900" y="-8288"/>
            <a:ext cx="12829500" cy="6858000"/>
            <a:chOff x="3900" y="-8288"/>
            <a:chExt cx="12829500" cy="6858000"/>
          </a:xfrm>
        </p:grpSpPr>
        <p:pic>
          <p:nvPicPr>
            <p:cNvPr id="557" name="Shape 55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650148" y="-8288"/>
              <a:ext cx="8183252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8" name="Shape 558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900" y="-8288"/>
              <a:ext cx="51434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59" name="Shape 559"/>
          <p:cNvSpPr/>
          <p:nvPr/>
        </p:nvSpPr>
        <p:spPr>
          <a:xfrm>
            <a:off x="-36548" y="-10101"/>
            <a:ext cx="12192000" cy="6857999"/>
          </a:xfrm>
          <a:prstGeom prst="rect">
            <a:avLst/>
          </a:prstGeom>
          <a:solidFill>
            <a:schemeClr val="lt1"/>
          </a:solidFill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560" name="Shape 56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5070" y="1328444"/>
            <a:ext cx="10621856" cy="4201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Shape 5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37545" y="1414180"/>
            <a:ext cx="9916909" cy="40296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2" name="Shape 562"/>
          <p:cNvGrpSpPr/>
          <p:nvPr/>
        </p:nvGrpSpPr>
        <p:grpSpPr>
          <a:xfrm>
            <a:off x="594791" y="557772"/>
            <a:ext cx="11251777" cy="5661248"/>
            <a:chOff x="594791" y="557772"/>
            <a:chExt cx="11251777" cy="5661248"/>
          </a:xfrm>
        </p:grpSpPr>
        <p:pic>
          <p:nvPicPr>
            <p:cNvPr id="563" name="Shape 563"/>
            <p:cNvPicPr preferRelativeResize="0"/>
            <p:nvPr/>
          </p:nvPicPr>
          <p:blipFill rotWithShape="1">
            <a:blip r:embed="rId7">
              <a:alphaModFix/>
            </a:blip>
            <a:srcRect l="28738" t="17451" r="31099"/>
            <a:stretch/>
          </p:blipFill>
          <p:spPr>
            <a:xfrm>
              <a:off x="594791" y="557772"/>
              <a:ext cx="3672407" cy="56612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4" name="Shape 564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406569" y="600054"/>
              <a:ext cx="7440000" cy="5580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65" name="Shape 56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569840" y="975765"/>
            <a:ext cx="7200799" cy="5145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Shape 56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0" y="1277703"/>
            <a:ext cx="12192000" cy="4541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Shape 567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108362" y="0"/>
            <a:ext cx="997527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Shape 568"/>
          <p:cNvSpPr/>
          <p:nvPr/>
        </p:nvSpPr>
        <p:spPr>
          <a:xfrm>
            <a:off x="1108363" y="0"/>
            <a:ext cx="9975271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69" name="Shape 569"/>
          <p:cNvSpPr/>
          <p:nvPr/>
        </p:nvSpPr>
        <p:spPr>
          <a:xfrm>
            <a:off x="1108363" y="0"/>
            <a:ext cx="9975271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70" name="Shape 570"/>
          <p:cNvSpPr/>
          <p:nvPr/>
        </p:nvSpPr>
        <p:spPr>
          <a:xfrm>
            <a:off x="1108363" y="0"/>
            <a:ext cx="9975271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571" name="Shape 57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237307" y="285311"/>
            <a:ext cx="11717385" cy="6287376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Shape 572"/>
          <p:cNvSpPr/>
          <p:nvPr/>
        </p:nvSpPr>
        <p:spPr>
          <a:xfrm>
            <a:off x="911423" y="557772"/>
            <a:ext cx="3600000" cy="42295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After Etienne Rochepault</a:t>
            </a:r>
          </a:p>
        </p:txBody>
      </p:sp>
      <p:pic>
        <p:nvPicPr>
          <p:cNvPr id="573" name="Shape 57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3457030" y="0"/>
            <a:ext cx="527793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4" name="Shape 57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2672" y="495908"/>
            <a:ext cx="12132000" cy="6029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5" name="Shape 575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5870"/>
            <a:ext cx="12192000" cy="576625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76" name="Shape 576"/>
          <p:cNvGrpSpPr/>
          <p:nvPr/>
        </p:nvGrpSpPr>
        <p:grpSpPr>
          <a:xfrm>
            <a:off x="432866" y="1246245"/>
            <a:ext cx="11484097" cy="4177294"/>
            <a:chOff x="432866" y="1246245"/>
            <a:chExt cx="11484097" cy="4177294"/>
          </a:xfrm>
        </p:grpSpPr>
        <p:pic>
          <p:nvPicPr>
            <p:cNvPr id="577" name="Shape 577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6366473" y="1385512"/>
              <a:ext cx="5550490" cy="38432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8" name="Shape 578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432866" y="1246245"/>
              <a:ext cx="5741181" cy="417729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Shape 583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Cable QC</a:t>
            </a:r>
          </a:p>
        </p:txBody>
      </p:sp>
      <p:sp>
        <p:nvSpPr>
          <p:cNvPr id="584" name="Shape 584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585" name="Shape 585"/>
          <p:cNvSpPr txBox="1">
            <a:spLocks noGrp="1"/>
          </p:cNvSpPr>
          <p:nvPr>
            <p:ph type="body" idx="1"/>
          </p:nvPr>
        </p:nvSpPr>
        <p:spPr>
          <a:xfrm>
            <a:off x="406400" y="1219200"/>
            <a:ext cx="11277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Cabling parameters are monitored online and verified before and after production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Techniques applied are established 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Rutherford cable is well understood, LARP investigation showed extracted strand is consistent with and predictive of cable and magnet performance → relatively cheap and fast; test lab flexibility.</a:t>
            </a: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Shape 586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587" name="Shape 587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588" name="Shape 588"/>
          <p:cNvSpPr/>
          <p:nvPr/>
        </p:nvSpPr>
        <p:spPr>
          <a:xfrm>
            <a:off x="2207567" y="5661248"/>
            <a:ext cx="7920880" cy="50405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Well-defined, streamlined process based on 10+ years of LARP experience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Shape 594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Annealing QC</a:t>
            </a:r>
          </a:p>
        </p:txBody>
      </p:sp>
      <p:sp>
        <p:nvSpPr>
          <p:cNvPr id="595" name="Shape 595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pic>
        <p:nvPicPr>
          <p:cNvPr id="596" name="Shape 59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83432" y="1673663"/>
            <a:ext cx="5460259" cy="4139999"/>
          </a:xfrm>
          <a:prstGeom prst="rect">
            <a:avLst/>
          </a:prstGeom>
          <a:noFill/>
          <a:ln>
            <a:noFill/>
          </a:ln>
        </p:spPr>
      </p:pic>
      <p:sp>
        <p:nvSpPr>
          <p:cNvPr id="597" name="Shape 597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598" name="Shape 598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pic>
        <p:nvPicPr>
          <p:cNvPr id="599" name="Shape 59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54000" y="1673663"/>
            <a:ext cx="4050000" cy="413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0" name="Shape 600"/>
          <p:cNvPicPr preferRelativeResize="0"/>
          <p:nvPr/>
        </p:nvPicPr>
        <p:blipFill rotWithShape="1">
          <a:blip r:embed="rId5">
            <a:alphaModFix/>
          </a:blip>
          <a:srcRect t="11145" b="2631"/>
          <a:stretch/>
        </p:blipFill>
        <p:spPr>
          <a:xfrm>
            <a:off x="1981200" y="1340767"/>
            <a:ext cx="8239944" cy="4824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Shape 605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Reaction HT of Strands QC</a:t>
            </a:r>
          </a:p>
        </p:txBody>
      </p:sp>
      <p:sp>
        <p:nvSpPr>
          <p:cNvPr id="606" name="Shape 606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607" name="Shape 607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608" name="Shape 608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grpSp>
        <p:nvGrpSpPr>
          <p:cNvPr id="609" name="Shape 609"/>
          <p:cNvGrpSpPr/>
          <p:nvPr/>
        </p:nvGrpSpPr>
        <p:grpSpPr>
          <a:xfrm>
            <a:off x="406399" y="1490172"/>
            <a:ext cx="5520000" cy="4140000"/>
            <a:chOff x="1623011" y="74258"/>
            <a:chExt cx="4472989" cy="3354742"/>
          </a:xfrm>
        </p:grpSpPr>
        <p:pic>
          <p:nvPicPr>
            <p:cNvPr id="610" name="Shape 61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623011" y="74258"/>
              <a:ext cx="4472989" cy="3354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1" name="Shape 61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803040" y="228744"/>
              <a:ext cx="1556557" cy="571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2" name="Shape 612"/>
            <p:cNvSpPr txBox="1"/>
            <p:nvPr/>
          </p:nvSpPr>
          <p:spPr>
            <a:xfrm>
              <a:off x="4738241" y="2385158"/>
              <a:ext cx="1357758" cy="1015662"/>
            </a:xfrm>
            <a:prstGeom prst="rect">
              <a:avLst/>
            </a:prstGeom>
            <a:solidFill>
              <a:srgbClr val="FFFFCC">
                <a:alpha val="40000"/>
              </a:srgb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Furnace ID: BA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Location: BNL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Manufacturer: 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Model No.: 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Serial No.:</a:t>
              </a:r>
            </a:p>
          </p:txBody>
        </p:sp>
      </p:grpSp>
      <p:grpSp>
        <p:nvGrpSpPr>
          <p:cNvPr id="613" name="Shape 613"/>
          <p:cNvGrpSpPr/>
          <p:nvPr/>
        </p:nvGrpSpPr>
        <p:grpSpPr>
          <a:xfrm>
            <a:off x="6321790" y="1490172"/>
            <a:ext cx="5520000" cy="4140000"/>
            <a:chOff x="1623011" y="74258"/>
            <a:chExt cx="4472989" cy="3354742"/>
          </a:xfrm>
        </p:grpSpPr>
        <p:pic>
          <p:nvPicPr>
            <p:cNvPr id="614" name="Shape 61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623011" y="74258"/>
              <a:ext cx="4472989" cy="3354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5" name="Shape 61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803040" y="228744"/>
              <a:ext cx="1556557" cy="571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6" name="Shape 616"/>
            <p:cNvSpPr txBox="1"/>
            <p:nvPr/>
          </p:nvSpPr>
          <p:spPr>
            <a:xfrm>
              <a:off x="4611194" y="2374298"/>
              <a:ext cx="1445609" cy="1015662"/>
            </a:xfrm>
            <a:prstGeom prst="rect">
              <a:avLst/>
            </a:prstGeom>
            <a:solidFill>
              <a:srgbClr val="FFFFCC">
                <a:alpha val="40000"/>
              </a:srgb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Furnace ID: BB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Location: BNL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Manufacturer: 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Model No.: 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Serial No.:</a:t>
              </a:r>
            </a:p>
          </p:txBody>
        </p:sp>
      </p:grpSp>
      <p:pic>
        <p:nvPicPr>
          <p:cNvPr id="617" name="Shape 617"/>
          <p:cNvPicPr preferRelativeResize="0"/>
          <p:nvPr/>
        </p:nvPicPr>
        <p:blipFill rotWithShape="1">
          <a:blip r:embed="rId6">
            <a:alphaModFix/>
          </a:blip>
          <a:srcRect t="4932" b="5318"/>
          <a:stretch/>
        </p:blipFill>
        <p:spPr>
          <a:xfrm>
            <a:off x="1869185" y="1268759"/>
            <a:ext cx="8453629" cy="49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Shape 618"/>
          <p:cNvSpPr/>
          <p:nvPr/>
        </p:nvSpPr>
        <p:spPr>
          <a:xfrm>
            <a:off x="2207567" y="5840798"/>
            <a:ext cx="7920880" cy="50405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Heat treatment process controlled and data documented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Strand-Cable Database (LBNL)</a:t>
            </a:r>
          </a:p>
        </p:txBody>
      </p:sp>
      <p:sp>
        <p:nvSpPr>
          <p:cNvPr id="624" name="Shape 624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625" name="Shape 625"/>
          <p:cNvSpPr txBox="1">
            <a:spLocks noGrp="1"/>
          </p:cNvSpPr>
          <p:nvPr>
            <p:ph type="body" idx="1"/>
          </p:nvPr>
        </p:nvSpPr>
        <p:spPr>
          <a:xfrm>
            <a:off x="406400" y="1219200"/>
            <a:ext cx="11277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Wire Production and QC Data (being developed)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Monofilament ID, Subelement ID,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Billet parameters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Piece length parameters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HT, RT &amp; LT test data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Wire and Cable Inventory and Usage (operational)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Wire, Cable, and Cabling Components (e.g. rollers, mandrels, SS core etc.)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Sorting, Strand Mapping, Cable Map, Summary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Respool Log (wire ↔ Al spool ↔ spool/Capstan brake relation, tension)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Barcode generator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QA documentation (being identified)</a:t>
            </a:r>
          </a:p>
        </p:txBody>
      </p:sp>
      <p:sp>
        <p:nvSpPr>
          <p:cNvPr id="626" name="Shape 626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627" name="Shape 627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Summary on LARP QA/QC</a:t>
            </a:r>
          </a:p>
        </p:txBody>
      </p:sp>
      <p:sp>
        <p:nvSpPr>
          <p:cNvPr id="634" name="Shape 634"/>
          <p:cNvSpPr txBox="1">
            <a:spLocks noGrp="1"/>
          </p:cNvSpPr>
          <p:nvPr>
            <p:ph type="body" idx="1"/>
          </p:nvPr>
        </p:nvSpPr>
        <p:spPr>
          <a:xfrm>
            <a:off x="406400" y="1219200"/>
            <a:ext cx="11277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Credible and adequate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Build on ITER QA/QC, with some LHC, RHIC, SSC experience.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Scaled down due to lower volume and smaller number of suppliers.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Schedule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Strand and Cable qualification and acceptance are decoupled.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Strand acceptance: per billet similar, but lower volume.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Cable acceptance: extracted strand from Rutherford cable is relatively cheap and fast; test lab flexibility.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Online DB being implemented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QA management plan is part of the DOE CD review process</a:t>
            </a:r>
          </a:p>
        </p:txBody>
      </p:sp>
      <p:sp>
        <p:nvSpPr>
          <p:cNvPr id="635" name="Shape 635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636" name="Shape 636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637" name="Shape 637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Shape 643"/>
          <p:cNvSpPr txBox="1">
            <a:spLocks noGrp="1"/>
          </p:cNvSpPr>
          <p:nvPr>
            <p:ph type="title"/>
          </p:nvPr>
        </p:nvSpPr>
        <p:spPr>
          <a:xfrm>
            <a:off x="963083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EXTRA SLIDES</a:t>
            </a:r>
          </a:p>
        </p:txBody>
      </p:sp>
      <p:sp>
        <p:nvSpPr>
          <p:cNvPr id="644" name="Shape 644"/>
          <p:cNvSpPr txBox="1">
            <a:spLocks noGrp="1"/>
          </p:cNvSpPr>
          <p:nvPr>
            <p:ph type="body" idx="1"/>
          </p:nvPr>
        </p:nvSpPr>
        <p:spPr>
          <a:xfrm>
            <a:off x="963083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endParaRPr sz="20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5" name="Shape 645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646" name="Shape 646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647" name="Shape 647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Outline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06400" y="1219200"/>
            <a:ext cx="11277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What are QA/QC?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What we can learn from large Nb</a:t>
            </a:r>
            <a:r>
              <a:rPr lang="en-US" sz="3200" b="0" i="0" u="none" strike="noStrike" cap="none" baseline="-25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Sn projects – a comparison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Procurement comparison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Strand QA/QC comparison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Cable (Conductor) QA/QC comparison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QA Overall and an example of Cable QA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QC for strand, cable, and HT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Database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Summary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08" name="Shape 208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Shape 652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Equipment and Capacity</a:t>
            </a:r>
          </a:p>
        </p:txBody>
      </p:sp>
      <p:sp>
        <p:nvSpPr>
          <p:cNvPr id="653" name="Shape 653"/>
          <p:cNvSpPr txBox="1">
            <a:spLocks noGrp="1"/>
          </p:cNvSpPr>
          <p:nvPr>
            <p:ph type="body" idx="1"/>
          </p:nvPr>
        </p:nvSpPr>
        <p:spPr>
          <a:xfrm>
            <a:off x="406400" y="1219200"/>
            <a:ext cx="11277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Online defect imaging system</a:t>
            </a:r>
          </a:p>
        </p:txBody>
      </p:sp>
      <p:sp>
        <p:nvSpPr>
          <p:cNvPr id="654" name="Shape 654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655" name="Shape 655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pic>
        <p:nvPicPr>
          <p:cNvPr id="656" name="Shape 6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93279" y="-8598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7" name="Shape 6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93279" y="-2647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Shape 658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Shape 663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Input Template Structure</a:t>
            </a:r>
          </a:p>
        </p:txBody>
      </p:sp>
      <p:sp>
        <p:nvSpPr>
          <p:cNvPr id="664" name="Shape 664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8th of May 2014</a:t>
            </a:r>
          </a:p>
        </p:txBody>
      </p:sp>
      <p:sp>
        <p:nvSpPr>
          <p:cNvPr id="665" name="Shape 665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LARP/HiLumi LHC Collaboration Meeting Berkner Hall BNL Day 2 Magnets Session 2</a:t>
            </a:r>
          </a:p>
        </p:txBody>
      </p:sp>
      <p:sp>
        <p:nvSpPr>
          <p:cNvPr id="666" name="Shape 666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667" name="Shape 667"/>
          <p:cNvSpPr/>
          <p:nvPr/>
        </p:nvSpPr>
        <p:spPr>
          <a:xfrm rot="-1387987">
            <a:off x="3693714" y="4278422"/>
            <a:ext cx="936103" cy="432048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0000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Shape 668"/>
          <p:cNvSpPr/>
          <p:nvPr/>
        </p:nvSpPr>
        <p:spPr>
          <a:xfrm>
            <a:off x="3639212" y="4437117"/>
            <a:ext cx="5337108" cy="907514"/>
          </a:xfrm>
          <a:prstGeom prst="curvedUpArrow">
            <a:avLst>
              <a:gd name="adj1" fmla="val 19079"/>
              <a:gd name="adj2" fmla="val 50000"/>
              <a:gd name="adj3" fmla="val 25000"/>
            </a:avLst>
          </a:prstGeom>
          <a:solidFill>
            <a:srgbClr val="FF0000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Shape 669"/>
          <p:cNvSpPr/>
          <p:nvPr/>
        </p:nvSpPr>
        <p:spPr>
          <a:xfrm rot="702458">
            <a:off x="3540271" y="5041183"/>
            <a:ext cx="5337107" cy="907514"/>
          </a:xfrm>
          <a:prstGeom prst="curvedUpArrow">
            <a:avLst>
              <a:gd name="adj1" fmla="val 19079"/>
              <a:gd name="adj2" fmla="val 50000"/>
              <a:gd name="adj3" fmla="val 25000"/>
            </a:avLst>
          </a:prstGeom>
          <a:solidFill>
            <a:srgbClr val="FF0000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Shape 670"/>
          <p:cNvSpPr/>
          <p:nvPr/>
        </p:nvSpPr>
        <p:spPr>
          <a:xfrm>
            <a:off x="5735960" y="4509126"/>
            <a:ext cx="2952328" cy="835507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3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Shape 671"/>
          <p:cNvSpPr/>
          <p:nvPr/>
        </p:nvSpPr>
        <p:spPr>
          <a:xfrm rot="-1574816">
            <a:off x="5388485" y="3842236"/>
            <a:ext cx="3340039" cy="835506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3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Shape 672"/>
          <p:cNvSpPr/>
          <p:nvPr/>
        </p:nvSpPr>
        <p:spPr>
          <a:xfrm rot="-2266488">
            <a:off x="6781888" y="3810472"/>
            <a:ext cx="1801040" cy="687398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3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Shape 673"/>
          <p:cNvSpPr/>
          <p:nvPr/>
        </p:nvSpPr>
        <p:spPr>
          <a:xfrm>
            <a:off x="7104304" y="4644187"/>
            <a:ext cx="1500428" cy="591362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3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Shape 674"/>
          <p:cNvSpPr/>
          <p:nvPr/>
        </p:nvSpPr>
        <p:spPr>
          <a:xfrm rot="3312585">
            <a:off x="3408086" y="3985514"/>
            <a:ext cx="2353732" cy="594911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3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Shape 680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8th of May 2014</a:t>
            </a:r>
          </a:p>
        </p:txBody>
      </p:sp>
      <p:sp>
        <p:nvSpPr>
          <p:cNvPr id="681" name="Shape 681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LARP/HiLumi LHC Collaboration Meeting Berkner Hall BNL Day 2 Magnets Session 2</a:t>
            </a:r>
          </a:p>
        </p:txBody>
      </p:sp>
      <p:sp>
        <p:nvSpPr>
          <p:cNvPr id="682" name="Shape 682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pic>
        <p:nvPicPr>
          <p:cNvPr id="683" name="Shape 6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9767" y="2593250"/>
            <a:ext cx="5926531" cy="3600000"/>
          </a:xfrm>
          <a:prstGeom prst="rect">
            <a:avLst/>
          </a:prstGeom>
          <a:solidFill>
            <a:srgbClr val="EEEEEE"/>
          </a:solidFill>
          <a:ln w="190500" cap="rnd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84" name="Shape 68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80187" y="1800456"/>
            <a:ext cx="5926531" cy="3600000"/>
          </a:xfrm>
          <a:prstGeom prst="rect">
            <a:avLst/>
          </a:prstGeom>
          <a:solidFill>
            <a:srgbClr val="EEEEEE"/>
          </a:solidFill>
          <a:ln w="190500" cap="rnd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85" name="Shape 68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30664" y="1007662"/>
            <a:ext cx="5926531" cy="3600000"/>
          </a:xfrm>
          <a:prstGeom prst="rect">
            <a:avLst/>
          </a:prstGeom>
          <a:solidFill>
            <a:srgbClr val="EEEEEE"/>
          </a:solidFill>
          <a:ln w="190500" cap="rnd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86" name="Shape 68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81200" y="332656"/>
            <a:ext cx="5926536" cy="3600000"/>
          </a:xfrm>
          <a:prstGeom prst="rect">
            <a:avLst/>
          </a:prstGeom>
          <a:solidFill>
            <a:srgbClr val="EEEEEE"/>
          </a:solidFill>
          <a:ln w="190500" cap="rnd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Shape 691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Input Template for Vendor</a:t>
            </a:r>
          </a:p>
        </p:txBody>
      </p:sp>
      <p:sp>
        <p:nvSpPr>
          <p:cNvPr id="692" name="Shape 692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8th of May 2014</a:t>
            </a:r>
          </a:p>
        </p:txBody>
      </p:sp>
      <p:sp>
        <p:nvSpPr>
          <p:cNvPr id="693" name="Shape 693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LARP/HiLumi LHC Collaboration Meeting Berkner Hall BNL Day 2 Magnets Session 2</a:t>
            </a:r>
          </a:p>
        </p:txBody>
      </p:sp>
      <p:sp>
        <p:nvSpPr>
          <p:cNvPr id="694" name="Shape 694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pic>
        <p:nvPicPr>
          <p:cNvPr id="695" name="Shape 6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420888"/>
            <a:ext cx="67115993" cy="2235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96" name="Shape 69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000" y="2433880"/>
            <a:ext cx="21580787" cy="3587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7" name="Shape 69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00" y="2519214"/>
            <a:ext cx="31735814" cy="2349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8" name="Shape 69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2492896"/>
            <a:ext cx="48769105" cy="3339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Shape 704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Database - Strand</a:t>
            </a:r>
          </a:p>
        </p:txBody>
      </p:sp>
      <p:sp>
        <p:nvSpPr>
          <p:cNvPr id="705" name="Shape 705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8th of May 2014</a:t>
            </a:r>
          </a:p>
        </p:txBody>
      </p:sp>
      <p:sp>
        <p:nvSpPr>
          <p:cNvPr id="706" name="Shape 706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LARP/HiLumi LHC Collaboration Meeting Berkner Hall BNL Day 2 Magnets Session 2</a:t>
            </a:r>
          </a:p>
        </p:txBody>
      </p:sp>
      <p:sp>
        <p:nvSpPr>
          <p:cNvPr id="707" name="Shape 707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pic>
        <p:nvPicPr>
          <p:cNvPr id="708" name="Shape 7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237430"/>
            <a:ext cx="27946349" cy="3981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Shape 7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719" y="2115132"/>
            <a:ext cx="31929479" cy="3529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Shape 7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20000" y="1484787"/>
            <a:ext cx="10821910" cy="5296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Shape 7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6000" y="1548000"/>
            <a:ext cx="10862683" cy="467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Shape 71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Shape 717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Database - Cable</a:t>
            </a:r>
          </a:p>
        </p:txBody>
      </p:sp>
      <p:sp>
        <p:nvSpPr>
          <p:cNvPr id="718" name="Shape 718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8th of May 2014</a:t>
            </a:r>
          </a:p>
        </p:txBody>
      </p:sp>
      <p:sp>
        <p:nvSpPr>
          <p:cNvPr id="719" name="Shape 719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LARP/HiLumi LHC Collaboration Meeting Berkner Hall BNL Day 2 Magnets Session 2</a:t>
            </a:r>
          </a:p>
        </p:txBody>
      </p:sp>
      <p:sp>
        <p:nvSpPr>
          <p:cNvPr id="720" name="Shape 720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pic>
        <p:nvPicPr>
          <p:cNvPr id="721" name="Shape 7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1997" y="2531717"/>
            <a:ext cx="12223998" cy="2361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22" name="Shape 7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99860" y="2005791"/>
            <a:ext cx="2476846" cy="382958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3" name="Shape 723"/>
          <p:cNvGrpSpPr/>
          <p:nvPr/>
        </p:nvGrpSpPr>
        <p:grpSpPr>
          <a:xfrm>
            <a:off x="0" y="4077071"/>
            <a:ext cx="66909225" cy="544141"/>
            <a:chOff x="-7316467" y="3666026"/>
            <a:chExt cx="66909225" cy="544141"/>
          </a:xfrm>
        </p:grpSpPr>
        <p:pic>
          <p:nvPicPr>
            <p:cNvPr id="724" name="Shape 72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-7316467" y="3670167"/>
              <a:ext cx="40182286" cy="54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5" name="Shape 72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2841878" y="3666026"/>
              <a:ext cx="26750879" cy="53523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26" name="Shape 72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5998" y="2697730"/>
            <a:ext cx="12223402" cy="2315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27" name="Shape 72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998" y="2684782"/>
            <a:ext cx="17761110" cy="2315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8" name="Shape 72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6000" y="2719658"/>
            <a:ext cx="14546745" cy="22569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What are QA &amp; QC</a:t>
            </a:r>
          </a:p>
        </p:txBody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406400" y="1219200"/>
            <a:ext cx="11277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According to the IEEE Guide – Adoption of the Project Management Institute (PMI®) Standard, A Guide to the Project management Body of Knowledge (PMBOK® Guide) 4</a:t>
            </a:r>
            <a:r>
              <a:rPr lang="en-US" sz="2950" b="0" i="0" u="none" strike="noStrike" cap="none" baseline="30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Edition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Quality Assurance is the </a:t>
            </a:r>
            <a:r>
              <a:rPr lang="en-US" sz="2600" b="0" i="0" u="sng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process of auditing</a:t>
            </a: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the quality requirements and the results from quality control measurements to ensure appropriate quality standards and operational definitions are used.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Quality Control is the </a:t>
            </a:r>
            <a:r>
              <a:rPr lang="en-US" sz="2600" b="0" i="0" u="sng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process of monitoring and recording results</a:t>
            </a:r>
            <a:r>
              <a:rPr lang="en-US" sz="2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of executing the quality activities to assess performance and recommend necessary changes.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QA is an integral part of all tasks, to avoid risk transfer to subsequent stages.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We make planned and systematic actions to provide confidence that quality requirements will be fulfilled.</a:t>
            </a:r>
          </a:p>
        </p:txBody>
      </p:sp>
      <p:sp>
        <p:nvSpPr>
          <p:cNvPr id="216" name="Shape 216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217" name="Shape 217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pic>
        <p:nvPicPr>
          <p:cNvPr id="219" name="Shape 219"/>
          <p:cNvPicPr preferRelativeResize="0"/>
          <p:nvPr/>
        </p:nvPicPr>
        <p:blipFill rotWithShape="1">
          <a:blip r:embed="rId3">
            <a:alphaModFix/>
          </a:blip>
          <a:srcRect l="-16527" r="-16697"/>
          <a:stretch/>
        </p:blipFill>
        <p:spPr>
          <a:xfrm>
            <a:off x="11323" y="0"/>
            <a:ext cx="121693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220" name="Shape 220"/>
          <p:cNvSpPr/>
          <p:nvPr/>
        </p:nvSpPr>
        <p:spPr>
          <a:xfrm>
            <a:off x="6240016" y="3501008"/>
            <a:ext cx="4752527" cy="1744631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1" u="none" strike="noStrike" cap="none" baseline="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rPr>
              <a:t>Quality is planned, designed, and built in – not inspected in</a:t>
            </a: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1" u="none" strike="noStrike" cap="none" baseline="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rPr>
              <a:t>― PMI, PMBOK</a:t>
            </a:r>
            <a:r>
              <a:rPr lang="en-US" sz="2400" b="0" i="1" u="none" strike="noStrike" cap="none" baseline="3000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rPr>
              <a:t>®</a:t>
            </a:r>
            <a:r>
              <a:rPr lang="en-US" sz="2400" b="0" i="1" u="none" strike="noStrike" cap="none" baseline="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rPr>
              <a:t> Guide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"/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"/>
                                        <p:tgtEl>
                                          <p:spTgt spid="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"/>
                                        <p:tgtEl>
                                          <p:spTgt spid="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Procurement Comparison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09600" y="1535112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Moderate Nb</a:t>
            </a:r>
            <a:r>
              <a:rPr lang="en-US" sz="1800" b="0" i="0" u="none" strike="noStrike" cap="none" baseline="-25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Sn procurement (~10 t)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Single strand supplier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RRP (see Arup’s talk)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Strand, SS core, cable, insulation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 cable, 1 SS core , 1 insulation supplier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LARP-Supplier contract</a:t>
            </a:r>
          </a:p>
          <a:p>
            <a:pPr marL="742950" marR="0" lvl="1" indent="-18415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6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Small number of parties involved: flexibility, efficiency, responsiveness</a:t>
            </a:r>
          </a:p>
          <a:p>
            <a:pPr marL="1143000" marR="0" lvl="2" indent="-1397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Prototype → Construction; DOE critical decision related.  Pre-production → Production.</a:t>
            </a:r>
          </a:p>
          <a:p>
            <a:pPr marL="3429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Shape 229"/>
          <p:cNvSpPr txBox="1">
            <a:spLocks noGrp="1"/>
          </p:cNvSpPr>
          <p:nvPr>
            <p:ph type="body" idx="3"/>
          </p:nvPr>
        </p:nvSpPr>
        <p:spPr>
          <a:xfrm>
            <a:off x="6193367" y="1535112"/>
            <a:ext cx="5389032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ITER</a:t>
            </a:r>
          </a:p>
        </p:txBody>
      </p:sp>
      <p:sp>
        <p:nvSpPr>
          <p:cNvPr id="230" name="Shape 230"/>
          <p:cNvSpPr txBox="1">
            <a:spLocks noGrp="1"/>
          </p:cNvSpPr>
          <p:nvPr>
            <p:ph type="body" idx="4"/>
          </p:nvPr>
        </p:nvSpPr>
        <p:spPr>
          <a:xfrm>
            <a:off x="6193367" y="2174875"/>
            <a:ext cx="5389032" cy="39512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Largest Nb</a:t>
            </a:r>
            <a:r>
              <a:rPr lang="en-US" sz="1800" b="0" i="0" u="none" strike="noStrike" cap="none" baseline="-25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Sn procurement (~600 t)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8 TF suppliers, 3 CS suppliers (6 DAs)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BR, IT; different designs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Strand, spiral, cable, jacket, wrap etc.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Multiple Cable &amp; Jacket/ing Suppliers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IO-DA PA ‘in-kind’ contribution; DA-Supplier contract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Requirements highly uniform</a:t>
            </a:r>
            <a:r>
              <a:rPr lang="en-US" sz="1800" b="0" i="0" u="none" strike="noStrike" cap="none" baseline="30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#</a:t>
            </a:r>
          </a:p>
          <a:p>
            <a:pPr marL="457200" marR="0" lvl="1" indent="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e.g. </a:t>
            </a:r>
            <a:r>
              <a:rPr lang="en-US" sz="1600" b="0" i="1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</a:t>
            </a:r>
            <a:r>
              <a:rPr lang="en-US" sz="1600" b="0" i="0" u="none" strike="noStrike" cap="none" baseline="-25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hys</a:t>
            </a:r>
            <a:r>
              <a:rPr lang="en-US" sz="1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measurement frequency same for supplier </a:t>
            </a:r>
            <a:br>
              <a:rPr lang="en-US" sz="1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~50 mJ cm</a:t>
            </a:r>
            <a:r>
              <a:rPr lang="en-US" sz="1600" b="0" i="0" u="none" strike="noStrike" cap="none" baseline="30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-3</a:t>
            </a:r>
            <a:r>
              <a:rPr lang="en-US" sz="1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&amp; ~600 mJ cm</a:t>
            </a:r>
            <a:r>
              <a:rPr lang="en-US" sz="1600" b="0" i="0" u="none" strike="noStrike" cap="none" baseline="30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-3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4 phases; readiness review</a:t>
            </a:r>
          </a:p>
          <a:p>
            <a:pPr marL="742950" marR="0" lvl="1" indent="-18415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6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1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#  DR possible</a:t>
            </a:r>
          </a:p>
          <a:p>
            <a:pPr marL="3429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Shape 231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232" name="Shape 232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33" name="Shape 233"/>
          <p:cNvSpPr/>
          <p:nvPr/>
        </p:nvSpPr>
        <p:spPr>
          <a:xfrm>
            <a:off x="1189923" y="5991208"/>
            <a:ext cx="4211445" cy="50405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Smaller Amount, Simpler Procurement</a:t>
            </a:r>
          </a:p>
        </p:txBody>
      </p:sp>
      <p:grpSp>
        <p:nvGrpSpPr>
          <p:cNvPr id="234" name="Shape 234"/>
          <p:cNvGrpSpPr/>
          <p:nvPr/>
        </p:nvGrpSpPr>
        <p:grpSpPr>
          <a:xfrm>
            <a:off x="119335" y="1196751"/>
            <a:ext cx="12000656" cy="5661248"/>
            <a:chOff x="119335" y="1196751"/>
            <a:chExt cx="12000656" cy="5661248"/>
          </a:xfrm>
        </p:grpSpPr>
        <p:sp>
          <p:nvSpPr>
            <p:cNvPr id="235" name="Shape 235"/>
            <p:cNvSpPr/>
            <p:nvPr/>
          </p:nvSpPr>
          <p:spPr>
            <a:xfrm>
              <a:off x="119335" y="1196751"/>
              <a:ext cx="12000656" cy="5661248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grpSp>
          <p:nvGrpSpPr>
            <p:cNvPr id="236" name="Shape 236"/>
            <p:cNvGrpSpPr/>
            <p:nvPr/>
          </p:nvGrpSpPr>
          <p:grpSpPr>
            <a:xfrm>
              <a:off x="1889110" y="1286087"/>
              <a:ext cx="8545118" cy="4848902"/>
              <a:chOff x="365110" y="1286087"/>
              <a:chExt cx="8545118" cy="4848902"/>
            </a:xfrm>
          </p:grpSpPr>
          <p:pic>
            <p:nvPicPr>
              <p:cNvPr id="237" name="Shape 237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65110" y="1286087"/>
                <a:ext cx="8545118" cy="484890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38" name="Shape 238"/>
              <p:cNvSpPr/>
              <p:nvPr/>
            </p:nvSpPr>
            <p:spPr>
              <a:xfrm rot="-588682">
                <a:off x="1908243" y="2160210"/>
                <a:ext cx="5328591" cy="1296144"/>
              </a:xfrm>
              <a:prstGeom prst="arc">
                <a:avLst>
                  <a:gd name="adj1" fmla="val 10911161"/>
                  <a:gd name="adj2" fmla="val 0"/>
                </a:avLst>
              </a:prstGeom>
              <a:noFill/>
              <a:ln w="9525" cap="flat">
                <a:solidFill>
                  <a:schemeClr val="accent2"/>
                </a:solidFill>
                <a:prstDash val="solid"/>
                <a:round/>
                <a:headEnd type="none" w="med" len="med"/>
                <a:tailEnd type="triangle" w="lg" len="lg"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 strike="noStrike" cap="none" baseline="0">
                  <a:solidFill>
                    <a:schemeClr val="dk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  <p:sp>
            <p:nvSpPr>
              <p:cNvPr id="239" name="Shape 239"/>
              <p:cNvSpPr/>
              <p:nvPr/>
            </p:nvSpPr>
            <p:spPr>
              <a:xfrm rot="10404403">
                <a:off x="1864833" y="3101619"/>
                <a:ext cx="5154742" cy="785621"/>
              </a:xfrm>
              <a:prstGeom prst="arc">
                <a:avLst>
                  <a:gd name="adj1" fmla="val 10911161"/>
                  <a:gd name="adj2" fmla="val 0"/>
                </a:avLst>
              </a:prstGeom>
              <a:noFill/>
              <a:ln w="9525" cap="flat">
                <a:solidFill>
                  <a:schemeClr val="accent2"/>
                </a:solidFill>
                <a:prstDash val="solid"/>
                <a:round/>
                <a:headEnd type="none" w="med" len="med"/>
                <a:tailEnd type="triangle" w="lg" len="lg"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 strike="noStrike" cap="none" baseline="0">
                  <a:solidFill>
                    <a:schemeClr val="dk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  <p:cxnSp>
            <p:nvCxnSpPr>
              <p:cNvPr id="240" name="Shape 240"/>
              <p:cNvCxnSpPr/>
              <p:nvPr/>
            </p:nvCxnSpPr>
            <p:spPr>
              <a:xfrm flipH="1">
                <a:off x="7265811" y="2636911"/>
                <a:ext cx="114500" cy="326206"/>
              </a:xfrm>
              <a:prstGeom prst="straightConnector1">
                <a:avLst/>
              </a:prstGeom>
              <a:noFill/>
              <a:ln w="9525" cap="flat">
                <a:solidFill>
                  <a:schemeClr val="accent2"/>
                </a:solidFill>
                <a:prstDash val="solid"/>
                <a:round/>
                <a:headEnd type="none" w="med" len="med"/>
                <a:tailEnd type="triangle" w="lg" len="lg"/>
              </a:ln>
            </p:spPr>
          </p:cxnSp>
          <p:sp>
            <p:nvSpPr>
              <p:cNvPr id="241" name="Shape 241"/>
              <p:cNvSpPr txBox="1"/>
              <p:nvPr/>
            </p:nvSpPr>
            <p:spPr>
              <a:xfrm>
                <a:off x="4253991" y="3671400"/>
                <a:ext cx="637097" cy="369332"/>
              </a:xfrm>
              <a:prstGeom prst="rect">
                <a:avLst/>
              </a:prstGeom>
              <a:gradFill>
                <a:gsLst>
                  <a:gs pos="0">
                    <a:srgbClr val="C96D1F"/>
                  </a:gs>
                  <a:gs pos="80000">
                    <a:srgbClr val="FF9035"/>
                  </a:gs>
                  <a:gs pos="100000">
                    <a:srgbClr val="FF9035"/>
                  </a:gs>
                </a:gsLst>
                <a:lin ang="16200000" scaled="0"/>
              </a:gradFill>
              <a:ln w="9525" cap="flat">
                <a:solidFill>
                  <a:srgbClr val="F6923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800" b="0" i="0" u="none" strike="noStrike" cap="none" baseline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Wire</a:t>
                </a:r>
              </a:p>
            </p:txBody>
          </p:sp>
          <p:sp>
            <p:nvSpPr>
              <p:cNvPr id="242" name="Shape 242"/>
              <p:cNvSpPr txBox="1"/>
              <p:nvPr/>
            </p:nvSpPr>
            <p:spPr>
              <a:xfrm>
                <a:off x="4141032" y="1892649"/>
                <a:ext cx="1217000" cy="369332"/>
              </a:xfrm>
              <a:prstGeom prst="rect">
                <a:avLst/>
              </a:prstGeom>
              <a:gradFill>
                <a:gsLst>
                  <a:gs pos="0">
                    <a:srgbClr val="C96D1F"/>
                  </a:gs>
                  <a:gs pos="80000">
                    <a:srgbClr val="FF9035"/>
                  </a:gs>
                  <a:gs pos="100000">
                    <a:srgbClr val="FF9035"/>
                  </a:gs>
                </a:gsLst>
                <a:lin ang="16200000" scaled="0"/>
              </a:gradFill>
              <a:ln w="9525" cap="flat">
                <a:solidFill>
                  <a:srgbClr val="F6923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800" b="0" i="0" u="none" strike="noStrike" cap="none" baseline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Bare Cable</a:t>
                </a:r>
              </a:p>
            </p:txBody>
          </p:sp>
          <p:sp>
            <p:nvSpPr>
              <p:cNvPr id="243" name="Shape 243"/>
              <p:cNvSpPr txBox="1"/>
              <p:nvPr/>
            </p:nvSpPr>
            <p:spPr>
              <a:xfrm>
                <a:off x="7648806" y="2491471"/>
                <a:ext cx="1048877" cy="646331"/>
              </a:xfrm>
              <a:prstGeom prst="rect">
                <a:avLst/>
              </a:prstGeom>
              <a:gradFill>
                <a:gsLst>
                  <a:gs pos="0">
                    <a:srgbClr val="C96D1F"/>
                  </a:gs>
                  <a:gs pos="80000">
                    <a:srgbClr val="FF9035"/>
                  </a:gs>
                  <a:gs pos="100000">
                    <a:srgbClr val="FF9035"/>
                  </a:gs>
                </a:gsLst>
                <a:lin ang="16200000" scaled="0"/>
              </a:gradFill>
              <a:ln w="9525" cap="flat">
                <a:solidFill>
                  <a:srgbClr val="F6923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800" b="0" i="0" u="none" strike="noStrike" cap="none" baseline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Insulated</a:t>
                </a:r>
              </a:p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800" b="0" i="0" u="none" strike="noStrike" cap="none" baseline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Cable</a:t>
                </a:r>
              </a:p>
            </p:txBody>
          </p:sp>
        </p:grpSp>
      </p:grpSp>
      <p:grpSp>
        <p:nvGrpSpPr>
          <p:cNvPr id="244" name="Shape 244"/>
          <p:cNvGrpSpPr/>
          <p:nvPr/>
        </p:nvGrpSpPr>
        <p:grpSpPr>
          <a:xfrm>
            <a:off x="0" y="1312637"/>
            <a:ext cx="12000656" cy="5387076"/>
            <a:chOff x="0" y="1312637"/>
            <a:chExt cx="12000656" cy="5387076"/>
          </a:xfrm>
        </p:grpSpPr>
        <p:sp>
          <p:nvSpPr>
            <p:cNvPr id="245" name="Shape 245"/>
            <p:cNvSpPr/>
            <p:nvPr/>
          </p:nvSpPr>
          <p:spPr>
            <a:xfrm>
              <a:off x="0" y="1312637"/>
              <a:ext cx="12000656" cy="5387076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grpSp>
          <p:nvGrpSpPr>
            <p:cNvPr id="246" name="Shape 246"/>
            <p:cNvGrpSpPr/>
            <p:nvPr/>
          </p:nvGrpSpPr>
          <p:grpSpPr>
            <a:xfrm>
              <a:off x="2765883" y="1507475"/>
              <a:ext cx="6329761" cy="4406125"/>
              <a:chOff x="250825" y="314537"/>
              <a:chExt cx="8066087" cy="5614775"/>
            </a:xfrm>
          </p:grpSpPr>
          <p:pic>
            <p:nvPicPr>
              <p:cNvPr id="247" name="Shape 247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468312" y="1233487"/>
                <a:ext cx="7848599" cy="4695824"/>
              </a:xfrm>
              <a:prstGeom prst="rect">
                <a:avLst/>
              </a:prstGeom>
              <a:noFill/>
              <a:ln w="9525" cap="flat">
                <a:solidFill>
                  <a:schemeClr val="accent2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pic>
          <p:sp>
            <p:nvSpPr>
              <p:cNvPr id="248" name="Shape 248"/>
              <p:cNvSpPr/>
              <p:nvPr/>
            </p:nvSpPr>
            <p:spPr>
              <a:xfrm rot="3169757">
                <a:off x="7211218" y="2747169"/>
                <a:ext cx="252412" cy="819150"/>
              </a:xfrm>
              <a:custGeom>
                <a:avLst/>
                <a:gdLst/>
                <a:ahLst/>
                <a:cxnLst/>
                <a:rect l="0" t="0" r="0" b="0"/>
                <a:pathLst>
                  <a:path w="21600" h="21600" extrusionOk="0">
                    <a:moveTo>
                      <a:pt x="15662" y="14285"/>
                    </a:moveTo>
                    <a:lnTo>
                      <a:pt x="21600" y="8310"/>
                    </a:lnTo>
                    <a:lnTo>
                      <a:pt x="18630" y="8310"/>
                    </a:lnTo>
                    <a:cubicBezTo>
                      <a:pt x="18630" y="3721"/>
                      <a:pt x="14430" y="0"/>
                      <a:pt x="9250" y="0"/>
                    </a:cubicBezTo>
                    <a:cubicBezTo>
                      <a:pt x="4141" y="0"/>
                      <a:pt x="0" y="3799"/>
                      <a:pt x="0" y="8485"/>
                    </a:cubicBezTo>
                    <a:lnTo>
                      <a:pt x="0" y="21600"/>
                    </a:lnTo>
                    <a:lnTo>
                      <a:pt x="6110" y="21600"/>
                    </a:lnTo>
                    <a:lnTo>
                      <a:pt x="6110" y="8310"/>
                    </a:lnTo>
                    <a:cubicBezTo>
                      <a:pt x="6110" y="6947"/>
                      <a:pt x="7362" y="5842"/>
                      <a:pt x="8907" y="5842"/>
                    </a:cubicBezTo>
                    <a:lnTo>
                      <a:pt x="9725" y="5842"/>
                    </a:lnTo>
                    <a:cubicBezTo>
                      <a:pt x="11269" y="5842"/>
                      <a:pt x="12520" y="6947"/>
                      <a:pt x="12520" y="8310"/>
                    </a:cubicBezTo>
                    <a:lnTo>
                      <a:pt x="9725" y="8310"/>
                    </a:lnTo>
                    <a:close/>
                  </a:path>
                </a:pathLst>
              </a:custGeom>
              <a:solidFill>
                <a:srgbClr val="0099CC"/>
              </a:solidFill>
              <a:ln w="28575" cap="flat">
                <a:solidFill>
                  <a:srgbClr val="CC33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Shape 249"/>
              <p:cNvSpPr/>
              <p:nvPr/>
            </p:nvSpPr>
            <p:spPr>
              <a:xfrm rot="-2151619">
                <a:off x="7184929" y="3400090"/>
                <a:ext cx="493713" cy="309562"/>
              </a:xfrm>
              <a:prstGeom prst="curvedUpArrow">
                <a:avLst>
                  <a:gd name="adj1" fmla="val 31897"/>
                  <a:gd name="adj2" fmla="val 63795"/>
                  <a:gd name="adj3" fmla="val 33333"/>
                </a:avLst>
              </a:prstGeom>
              <a:solidFill>
                <a:srgbClr val="FFCCFF"/>
              </a:solidFill>
              <a:ln w="28575" cap="flat">
                <a:solidFill>
                  <a:srgbClr val="CC33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Shape 250"/>
              <p:cNvSpPr/>
              <p:nvPr/>
            </p:nvSpPr>
            <p:spPr>
              <a:xfrm>
                <a:off x="1982788" y="2535238"/>
                <a:ext cx="2779711" cy="495299"/>
              </a:xfrm>
              <a:prstGeom prst="curvedDownArrow">
                <a:avLst>
                  <a:gd name="adj1" fmla="val 42897"/>
                  <a:gd name="adj2" fmla="val 244727"/>
                  <a:gd name="adj3" fmla="val 30579"/>
                </a:avLst>
              </a:prstGeom>
              <a:solidFill>
                <a:srgbClr val="0099CC"/>
              </a:solidFill>
              <a:ln w="28575" cap="flat">
                <a:solidFill>
                  <a:srgbClr val="CC33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Shape 251"/>
              <p:cNvSpPr/>
              <p:nvPr/>
            </p:nvSpPr>
            <p:spPr>
              <a:xfrm rot="3805573">
                <a:off x="4952205" y="2626519"/>
                <a:ext cx="771525" cy="1776412"/>
              </a:xfrm>
              <a:prstGeom prst="curvedLeftArrow">
                <a:avLst>
                  <a:gd name="adj1" fmla="val 22758"/>
                  <a:gd name="adj2" fmla="val 68808"/>
                  <a:gd name="adj3" fmla="val 33333"/>
                </a:avLst>
              </a:prstGeom>
              <a:solidFill>
                <a:srgbClr val="990099"/>
              </a:solidFill>
              <a:ln w="28575" cap="flat">
                <a:solidFill>
                  <a:srgbClr val="CC33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Shape 252"/>
              <p:cNvSpPr/>
              <p:nvPr/>
            </p:nvSpPr>
            <p:spPr>
              <a:xfrm>
                <a:off x="4392612" y="3155950"/>
                <a:ext cx="123824" cy="161924"/>
              </a:xfrm>
              <a:prstGeom prst="irregularSeal1">
                <a:avLst/>
              </a:prstGeom>
              <a:solidFill>
                <a:schemeClr val="accent1"/>
              </a:solidFill>
              <a:ln w="9525" cap="flat">
                <a:solidFill>
                  <a:srgbClr val="00FF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rgbClr val="00FF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Shape 253"/>
              <p:cNvSpPr txBox="1"/>
              <p:nvPr/>
            </p:nvSpPr>
            <p:spPr>
              <a:xfrm>
                <a:off x="5629276" y="4454526"/>
                <a:ext cx="1228085" cy="3529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sng" strike="noStrike" cap="none" baseline="0">
                    <a:solidFill>
                      <a:srgbClr val="CC3300"/>
                    </a:solidFill>
                    <a:latin typeface="Arial"/>
                    <a:ea typeface="Arial"/>
                    <a:cs typeface="Arial"/>
                    <a:sym typeface="Arial"/>
                  </a:rPr>
                  <a:t>Conductor</a:t>
                </a:r>
              </a:p>
            </p:txBody>
          </p:sp>
          <p:sp>
            <p:nvSpPr>
              <p:cNvPr id="254" name="Shape 254"/>
              <p:cNvSpPr/>
              <p:nvPr/>
            </p:nvSpPr>
            <p:spPr>
              <a:xfrm>
                <a:off x="6742113" y="4581525"/>
                <a:ext cx="369886" cy="101599"/>
              </a:xfrm>
              <a:prstGeom prst="curvedUpArrow">
                <a:avLst>
                  <a:gd name="adj1" fmla="val 72812"/>
                  <a:gd name="adj2" fmla="val 145625"/>
                  <a:gd name="adj3" fmla="val 33333"/>
                </a:avLst>
              </a:prstGeom>
              <a:noFill/>
              <a:ln w="28575" cap="flat">
                <a:solidFill>
                  <a:srgbClr val="CC33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rgbClr val="CC33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Shape 255"/>
              <p:cNvSpPr txBox="1"/>
              <p:nvPr/>
            </p:nvSpPr>
            <p:spPr>
              <a:xfrm>
                <a:off x="5629276" y="4706937"/>
                <a:ext cx="865187" cy="3529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none" strike="noStrike" cap="none" baseline="0">
                    <a:solidFill>
                      <a:schemeClr val="folHlink"/>
                    </a:solidFill>
                    <a:latin typeface="Arial"/>
                    <a:ea typeface="Arial"/>
                    <a:cs typeface="Arial"/>
                    <a:sym typeface="Arial"/>
                  </a:rPr>
                  <a:t>China</a:t>
                </a:r>
              </a:p>
            </p:txBody>
          </p:sp>
          <p:sp>
            <p:nvSpPr>
              <p:cNvPr id="256" name="Shape 256"/>
              <p:cNvSpPr txBox="1"/>
              <p:nvPr/>
            </p:nvSpPr>
            <p:spPr>
              <a:xfrm>
                <a:off x="5629276" y="4954587"/>
                <a:ext cx="1482724" cy="3529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none" strike="noStrike" cap="none" baseline="0">
                    <a:solidFill>
                      <a:srgbClr val="EC0B8D"/>
                    </a:solidFill>
                    <a:latin typeface="Arial"/>
                    <a:ea typeface="Arial"/>
                    <a:cs typeface="Arial"/>
                    <a:sym typeface="Arial"/>
                  </a:rPr>
                  <a:t>South Korea</a:t>
                </a:r>
              </a:p>
            </p:txBody>
          </p:sp>
          <p:sp>
            <p:nvSpPr>
              <p:cNvPr id="257" name="Shape 257"/>
              <p:cNvSpPr txBox="1"/>
              <p:nvPr/>
            </p:nvSpPr>
            <p:spPr>
              <a:xfrm>
                <a:off x="5690394" y="5223494"/>
                <a:ext cx="865187" cy="3529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Japan</a:t>
                </a:r>
              </a:p>
            </p:txBody>
          </p:sp>
          <p:sp>
            <p:nvSpPr>
              <p:cNvPr id="258" name="Shape 258"/>
              <p:cNvSpPr txBox="1"/>
              <p:nvPr/>
            </p:nvSpPr>
            <p:spPr>
              <a:xfrm>
                <a:off x="6864350" y="4545287"/>
                <a:ext cx="1092199" cy="3529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none" strike="noStrike" cap="none" baseline="0">
                    <a:solidFill>
                      <a:srgbClr val="FF9933"/>
                    </a:solidFill>
                    <a:latin typeface="Arial"/>
                    <a:ea typeface="Arial"/>
                    <a:cs typeface="Arial"/>
                    <a:sym typeface="Arial"/>
                  </a:rPr>
                  <a:t>Russia</a:t>
                </a:r>
              </a:p>
            </p:txBody>
          </p:sp>
          <p:sp>
            <p:nvSpPr>
              <p:cNvPr id="259" name="Shape 259"/>
              <p:cNvSpPr txBox="1"/>
              <p:nvPr/>
            </p:nvSpPr>
            <p:spPr>
              <a:xfrm>
                <a:off x="6864350" y="5016498"/>
                <a:ext cx="1452562" cy="588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none" strike="noStrike" cap="none" baseline="0">
                    <a:solidFill>
                      <a:srgbClr val="CC0000"/>
                    </a:solidFill>
                    <a:latin typeface="Arial"/>
                    <a:ea typeface="Arial"/>
                    <a:cs typeface="Arial"/>
                    <a:sym typeface="Arial"/>
                  </a:rPr>
                  <a:t>United States</a:t>
                </a:r>
              </a:p>
            </p:txBody>
          </p:sp>
          <p:sp>
            <p:nvSpPr>
              <p:cNvPr id="260" name="Shape 260"/>
              <p:cNvSpPr/>
              <p:nvPr/>
            </p:nvSpPr>
            <p:spPr>
              <a:xfrm rot="2105749">
                <a:off x="4887913" y="2908300"/>
                <a:ext cx="307974" cy="495300"/>
              </a:xfrm>
              <a:prstGeom prst="curvedLeftArrow">
                <a:avLst>
                  <a:gd name="adj1" fmla="val 32165"/>
                  <a:gd name="adj2" fmla="val 64330"/>
                  <a:gd name="adj3" fmla="val 33333"/>
                </a:avLst>
              </a:prstGeom>
              <a:solidFill>
                <a:srgbClr val="0033CC"/>
              </a:solidFill>
              <a:ln w="28575" cap="flat">
                <a:solidFill>
                  <a:srgbClr val="CC33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Shape 261"/>
              <p:cNvSpPr txBox="1"/>
              <p:nvPr/>
            </p:nvSpPr>
            <p:spPr>
              <a:xfrm>
                <a:off x="6954371" y="5300837"/>
                <a:ext cx="990599" cy="3529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none" strike="noStrike" cap="none" baseline="0">
                    <a:solidFill>
                      <a:srgbClr val="0099FF"/>
                    </a:solidFill>
                    <a:latin typeface="Arial"/>
                    <a:ea typeface="Arial"/>
                    <a:cs typeface="Arial"/>
                    <a:sym typeface="Arial"/>
                  </a:rPr>
                  <a:t>Europe</a:t>
                </a:r>
              </a:p>
            </p:txBody>
          </p:sp>
          <p:sp>
            <p:nvSpPr>
              <p:cNvPr id="262" name="Shape 262"/>
              <p:cNvSpPr txBox="1"/>
              <p:nvPr/>
            </p:nvSpPr>
            <p:spPr>
              <a:xfrm>
                <a:off x="808037" y="4454526"/>
                <a:ext cx="903292" cy="3529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sng" strike="noStrike" cap="none" baseline="0">
                    <a:solidFill>
                      <a:schemeClr val="folHlink"/>
                    </a:solidFill>
                    <a:latin typeface="Arial"/>
                    <a:ea typeface="Arial"/>
                    <a:cs typeface="Arial"/>
                    <a:sym typeface="Arial"/>
                  </a:rPr>
                  <a:t>TF Coil</a:t>
                </a:r>
              </a:p>
            </p:txBody>
          </p:sp>
          <p:sp>
            <p:nvSpPr>
              <p:cNvPr id="263" name="Shape 263"/>
              <p:cNvSpPr/>
              <p:nvPr/>
            </p:nvSpPr>
            <p:spPr>
              <a:xfrm>
                <a:off x="1733550" y="4581525"/>
                <a:ext cx="371474" cy="101599"/>
              </a:xfrm>
              <a:prstGeom prst="curvedUpArrow">
                <a:avLst>
                  <a:gd name="adj1" fmla="val 73125"/>
                  <a:gd name="adj2" fmla="val 146250"/>
                  <a:gd name="adj3" fmla="val 33333"/>
                </a:avLst>
              </a:prstGeom>
              <a:noFill/>
              <a:ln w="28575" cap="flat">
                <a:solidFill>
                  <a:schemeClr val="folHlink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rgbClr val="339933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Shape 264"/>
              <p:cNvSpPr/>
              <p:nvPr/>
            </p:nvSpPr>
            <p:spPr>
              <a:xfrm rot="5994527">
                <a:off x="4839660" y="47925"/>
                <a:ext cx="2419349" cy="3522663"/>
              </a:xfrm>
              <a:prstGeom prst="curvedRightArrow">
                <a:avLst>
                  <a:gd name="adj1" fmla="val 5858"/>
                  <a:gd name="adj2" fmla="val 34979"/>
                  <a:gd name="adj3" fmla="val 45032"/>
                </a:avLst>
              </a:prstGeom>
              <a:solidFill>
                <a:srgbClr val="FFCCFF"/>
              </a:solidFill>
              <a:ln w="57150" cap="flat">
                <a:solidFill>
                  <a:schemeClr val="folHlink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Shape 265"/>
              <p:cNvSpPr txBox="1"/>
              <p:nvPr/>
            </p:nvSpPr>
            <p:spPr>
              <a:xfrm>
                <a:off x="869950" y="4706937"/>
                <a:ext cx="866774" cy="3529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Japan</a:t>
                </a:r>
              </a:p>
            </p:txBody>
          </p:sp>
          <p:sp>
            <p:nvSpPr>
              <p:cNvPr id="266" name="Shape 266"/>
              <p:cNvSpPr/>
              <p:nvPr/>
            </p:nvSpPr>
            <p:spPr>
              <a:xfrm rot="-3215497">
                <a:off x="3897209" y="2800510"/>
                <a:ext cx="495299" cy="809625"/>
              </a:xfrm>
              <a:custGeom>
                <a:avLst/>
                <a:gdLst/>
                <a:ahLst/>
                <a:cxnLst/>
                <a:rect l="0" t="0" r="0" b="0"/>
                <a:pathLst>
                  <a:path w="21600" h="21600" extrusionOk="0">
                    <a:moveTo>
                      <a:pt x="18080" y="9299"/>
                    </a:moveTo>
                    <a:cubicBezTo>
                      <a:pt x="17368" y="5844"/>
                      <a:pt x="14327" y="3366"/>
                      <a:pt x="10800" y="3366"/>
                    </a:cubicBezTo>
                    <a:cubicBezTo>
                      <a:pt x="6694" y="3366"/>
                      <a:pt x="3366" y="6694"/>
                      <a:pt x="3366" y="10800"/>
                    </a:cubicBezTo>
                    <a:lnTo>
                      <a:pt x="0" y="10800"/>
                    </a:lnTo>
                    <a:cubicBezTo>
                      <a:pt x="0" y="4835"/>
                      <a:pt x="4835" y="0"/>
                      <a:pt x="10800" y="0"/>
                    </a:cubicBezTo>
                    <a:cubicBezTo>
                      <a:pt x="15924" y="0"/>
                      <a:pt x="20342" y="3600"/>
                      <a:pt x="21377" y="8619"/>
                    </a:cubicBezTo>
                    <a:lnTo>
                      <a:pt x="24021" y="8074"/>
                    </a:lnTo>
                    <a:lnTo>
                      <a:pt x="20614" y="13252"/>
                    </a:lnTo>
                    <a:lnTo>
                      <a:pt x="15436" y="9844"/>
                    </a:lnTo>
                    <a:lnTo>
                      <a:pt x="18080" y="9299"/>
                    </a:lnTo>
                    <a:close/>
                  </a:path>
                </a:pathLst>
              </a:custGeom>
              <a:solidFill>
                <a:srgbClr val="0033CC"/>
              </a:solidFill>
              <a:ln w="38100" cap="flat">
                <a:solidFill>
                  <a:schemeClr val="folHlink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Shape 267"/>
              <p:cNvSpPr txBox="1"/>
              <p:nvPr/>
            </p:nvSpPr>
            <p:spPr>
              <a:xfrm>
                <a:off x="3094038" y="4454526"/>
                <a:ext cx="1467085" cy="3529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sng" strike="noStrike" cap="none" baseline="0">
                    <a:solidFill>
                      <a:srgbClr val="CC9900"/>
                    </a:solidFill>
                    <a:latin typeface="Arial"/>
                    <a:ea typeface="Arial"/>
                    <a:cs typeface="Arial"/>
                    <a:sym typeface="Arial"/>
                  </a:rPr>
                  <a:t>TF coil cases</a:t>
                </a:r>
              </a:p>
            </p:txBody>
          </p:sp>
          <p:sp>
            <p:nvSpPr>
              <p:cNvPr id="268" name="Shape 268"/>
              <p:cNvSpPr/>
              <p:nvPr/>
            </p:nvSpPr>
            <p:spPr>
              <a:xfrm>
                <a:off x="4579937" y="4581525"/>
                <a:ext cx="369886" cy="101599"/>
              </a:xfrm>
              <a:prstGeom prst="curvedUpArrow">
                <a:avLst>
                  <a:gd name="adj1" fmla="val 72812"/>
                  <a:gd name="adj2" fmla="val 145625"/>
                  <a:gd name="adj3" fmla="val 33333"/>
                </a:avLst>
              </a:prstGeom>
              <a:noFill/>
              <a:ln w="28575" cap="flat">
                <a:solidFill>
                  <a:srgbClr val="CC99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rgbClr val="CC99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Shape 269"/>
              <p:cNvSpPr/>
              <p:nvPr/>
            </p:nvSpPr>
            <p:spPr>
              <a:xfrm rot="5954567">
                <a:off x="5286374" y="2178560"/>
                <a:ext cx="808038" cy="3586161"/>
              </a:xfrm>
              <a:prstGeom prst="curvedLeftArrow">
                <a:avLst>
                  <a:gd name="adj1" fmla="val 19191"/>
                  <a:gd name="adj2" fmla="val 107953"/>
                  <a:gd name="adj3" fmla="val 32815"/>
                </a:avLst>
              </a:prstGeom>
              <a:solidFill>
                <a:srgbClr val="FFCCFF"/>
              </a:solidFill>
              <a:ln w="38100" cap="flat">
                <a:solidFill>
                  <a:srgbClr val="CC99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Shape 270"/>
              <p:cNvSpPr txBox="1"/>
              <p:nvPr/>
            </p:nvSpPr>
            <p:spPr>
              <a:xfrm>
                <a:off x="3155950" y="4706937"/>
                <a:ext cx="866774" cy="3529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none" strike="noStrike" cap="none" baseline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Japan</a:t>
                </a:r>
              </a:p>
            </p:txBody>
          </p:sp>
          <p:sp>
            <p:nvSpPr>
              <p:cNvPr id="271" name="Shape 271"/>
              <p:cNvSpPr txBox="1"/>
              <p:nvPr/>
            </p:nvSpPr>
            <p:spPr>
              <a:xfrm>
                <a:off x="869950" y="4954587"/>
                <a:ext cx="989012" cy="3529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1200" b="1" i="0" u="none" strike="noStrike" cap="none" baseline="0">
                    <a:solidFill>
                      <a:srgbClr val="0099FF"/>
                    </a:solidFill>
                    <a:latin typeface="Arial"/>
                    <a:ea typeface="Arial"/>
                    <a:cs typeface="Arial"/>
                    <a:sym typeface="Arial"/>
                  </a:rPr>
                  <a:t>Europe</a:t>
                </a:r>
              </a:p>
            </p:txBody>
          </p:sp>
          <p:sp>
            <p:nvSpPr>
              <p:cNvPr id="272" name="Shape 272"/>
              <p:cNvSpPr/>
              <p:nvPr/>
            </p:nvSpPr>
            <p:spPr>
              <a:xfrm>
                <a:off x="250825" y="765175"/>
                <a:ext cx="6891338" cy="393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6800" rIns="90000" bIns="46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en-US" sz="2000" b="0" i="1" u="none" strike="noStrike" cap="none" baseline="0">
                    <a:solidFill>
                      <a:schemeClr val="dk2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TF Coils - A Worldwide Collaboration</a:t>
                </a:r>
              </a:p>
            </p:txBody>
          </p:sp>
        </p:grp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Strand QA/QC Comparison</a:t>
            </a:r>
          </a:p>
        </p:txBody>
      </p:sp>
      <p:sp>
        <p:nvSpPr>
          <p:cNvPr id="279" name="Shape 279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609600" y="1535112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MQXF</a:t>
            </a:r>
          </a:p>
        </p:txBody>
      </p:sp>
      <p:sp>
        <p:nvSpPr>
          <p:cNvPr id="281" name="Shape 281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Periodic facility cross checks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Statistical Process Control planned, similar to ITER</a:t>
            </a:r>
          </a:p>
          <a:p>
            <a:pPr marL="742950" marR="0" lvl="1" indent="-19685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Systematic RT &amp; LT tests planned; frequency change according to production phase, similar to ITER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S/V measurements (V sampling)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No characterization required (cf. CDP)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Pedigree: monofilament, subelement; Data entry: billet, strand piece length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Test data reporting via DCD template to LBNL server DB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body" idx="3"/>
          </p:nvPr>
        </p:nvSpPr>
        <p:spPr>
          <a:xfrm>
            <a:off x="6193367" y="1535112"/>
            <a:ext cx="5389032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ITER TF</a:t>
            </a:r>
          </a:p>
        </p:txBody>
      </p:sp>
      <p:sp>
        <p:nvSpPr>
          <p:cNvPr id="283" name="Shape 283"/>
          <p:cNvSpPr txBox="1">
            <a:spLocks noGrp="1"/>
          </p:cNvSpPr>
          <p:nvPr>
            <p:ph type="body" idx="4"/>
          </p:nvPr>
        </p:nvSpPr>
        <p:spPr>
          <a:xfrm>
            <a:off x="6193367" y="2174875"/>
            <a:ext cx="5389032" cy="39512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Worldwide benchmarking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SPC on critical parameters (± 3 σ)</a:t>
            </a:r>
          </a:p>
          <a:p>
            <a:pPr marL="742950" marR="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–"/>
            </a:pPr>
            <a:r>
              <a:rPr lang="en-US" sz="1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e.g. </a:t>
            </a:r>
            <a:r>
              <a:rPr lang="en-US" sz="1600" b="0" i="1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600" b="0" i="0" u="none" strike="noStrike" cap="none" baseline="-25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1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: BR 5-10+%; IT ~15-20%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Systematic RT &amp; LT tests on P/T of every billet plus statistical sampling of drawing breakages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S/V measurements (V sampling)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Extensive characterization for CPQS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Data entry: raw materials*, intermediate product, billet, strand piece length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Test data entry directly into online Conductor DB</a:t>
            </a:r>
          </a:p>
        </p:txBody>
      </p:sp>
      <p:sp>
        <p:nvSpPr>
          <p:cNvPr id="284" name="Shape 284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285" name="Shape 285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86" name="Shape 286"/>
          <p:cNvSpPr/>
          <p:nvPr/>
        </p:nvSpPr>
        <p:spPr>
          <a:xfrm>
            <a:off x="406400" y="5514214"/>
            <a:ext cx="5875998" cy="68211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Single supplier simplifies QA;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Reduced QC steps based on supplier and LARP experience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Cable QA/QC Comparison</a:t>
            </a:r>
          </a:p>
        </p:txBody>
      </p:sp>
      <p:sp>
        <p:nvSpPr>
          <p:cNvPr id="293" name="Shape 293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609600" y="1535112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MQXF</a:t>
            </a:r>
          </a:p>
        </p:txBody>
      </p:sp>
      <p:sp>
        <p:nvSpPr>
          <p:cNvPr id="295" name="Shape 295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Extracted strands from Rutherford Cable, no full size cable tests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High cable sampling rate, extracted strand sampling level will be billet-weighted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n/a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Insulation thickness by 10-stack, S/V 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Strand-cable database on PTC®  Windchill, will trace full history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Supplier internal approval → LARP acceptance/DW</a:t>
            </a:r>
          </a:p>
          <a:p>
            <a:pPr marL="3429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Shape 296"/>
          <p:cNvSpPr txBox="1">
            <a:spLocks noGrp="1"/>
          </p:cNvSpPr>
          <p:nvPr>
            <p:ph type="body" idx="3"/>
          </p:nvPr>
        </p:nvSpPr>
        <p:spPr>
          <a:xfrm>
            <a:off x="6193367" y="1535112"/>
            <a:ext cx="5389032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ITER</a:t>
            </a:r>
          </a:p>
        </p:txBody>
      </p:sp>
      <p:sp>
        <p:nvSpPr>
          <p:cNvPr id="297" name="Shape 297"/>
          <p:cNvSpPr txBox="1">
            <a:spLocks noGrp="1"/>
          </p:cNvSpPr>
          <p:nvPr>
            <p:ph type="body" idx="4"/>
          </p:nvPr>
        </p:nvSpPr>
        <p:spPr>
          <a:xfrm>
            <a:off x="6193367" y="2174875"/>
            <a:ext cx="5389032" cy="39512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Full size CICC test at SULTAN, none at cable level, no extracted strands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High sampling rate</a:t>
            </a:r>
          </a:p>
          <a:p>
            <a:pPr marL="742950" marR="0" lvl="1" indent="-18415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6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Jacket tests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n/a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Dedicated online Conductor Database tracing full history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Supplier internal approval → NP/ATPP → DA approval/send back/NCR/DR → IO approval/rejection/objection</a:t>
            </a:r>
          </a:p>
          <a:p>
            <a:pPr marL="3429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Shape 298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299" name="Shape 299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300" name="Shape 300"/>
          <p:cNvSpPr/>
          <p:nvPr/>
        </p:nvSpPr>
        <p:spPr>
          <a:xfrm>
            <a:off x="1415479" y="5589239"/>
            <a:ext cx="4076980" cy="61159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40 strands only, </a:t>
            </a:r>
            <a:b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well understood cable geometry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QA</a:t>
            </a:r>
          </a:p>
        </p:txBody>
      </p:sp>
      <p:sp>
        <p:nvSpPr>
          <p:cNvPr id="307" name="Shape 307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406400" y="1219200"/>
            <a:ext cx="11277600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Specifications, Procedures, IEC, etc.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Deviation Request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Deviation Waiver / Non-Conformity Report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Notification Point, Authorization-To-Proceed Point (Cable)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Design control document/release note/acceptance documents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Shipment documentation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QA Documentation (online); Strand/cable data in DB (LBNL)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Use of barcode and ID scheme (CERN compatible)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spcAft>
                <a:spcPts val="0"/>
              </a:spcAft>
              <a:buClr>
                <a:schemeClr val="dk2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QA with Task Leaders, QC with responsible parties (At present, Strand: OST, Cable: LBNL, insulation: NEWT)</a:t>
            </a:r>
          </a:p>
        </p:txBody>
      </p:sp>
      <p:sp>
        <p:nvSpPr>
          <p:cNvPr id="309" name="Shape 309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310" name="Shape 310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pic>
        <p:nvPicPr>
          <p:cNvPr id="311" name="Shape 3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7453" y="0"/>
            <a:ext cx="535454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Present LARP Strand and Cable QA</a:t>
            </a:r>
          </a:p>
        </p:txBody>
      </p:sp>
      <p:grpSp>
        <p:nvGrpSpPr>
          <p:cNvPr id="318" name="Shape 318"/>
          <p:cNvGrpSpPr/>
          <p:nvPr/>
        </p:nvGrpSpPr>
        <p:grpSpPr>
          <a:xfrm>
            <a:off x="188374" y="850775"/>
            <a:ext cx="11735391" cy="368424"/>
            <a:chOff x="4879" y="0"/>
            <a:chExt cx="11735391" cy="368424"/>
          </a:xfrm>
        </p:grpSpPr>
        <p:sp>
          <p:nvSpPr>
            <p:cNvPr id="319" name="Shape 319"/>
            <p:cNvSpPr/>
            <p:nvPr/>
          </p:nvSpPr>
          <p:spPr>
            <a:xfrm>
              <a:off x="4879" y="0"/>
              <a:ext cx="5253201" cy="368424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0" name="Shape 320"/>
            <p:cNvSpPr txBox="1"/>
            <p:nvPr/>
          </p:nvSpPr>
          <p:spPr>
            <a:xfrm>
              <a:off x="189092" y="0"/>
              <a:ext cx="4884776" cy="368424"/>
            </a:xfrm>
            <a:prstGeom prst="rect">
              <a:avLst/>
            </a:prstGeom>
            <a:noFill/>
            <a:ln>
              <a:noFill/>
            </a:ln>
          </p:spPr>
          <p:txBody>
            <a:bodyPr lIns="72000" tIns="24000" rIns="24000" bIns="240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63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8CB3E3"/>
                  </a:solidFill>
                  <a:latin typeface="Arial"/>
                  <a:ea typeface="Arial"/>
                  <a:cs typeface="Arial"/>
                  <a:sym typeface="Arial"/>
                </a:rPr>
                <a:t>     Comparison: Procurement, Strand, Cable</a:t>
              </a:r>
            </a:p>
          </p:txBody>
        </p:sp>
        <p:sp>
          <p:nvSpPr>
            <p:cNvPr id="321" name="Shape 321"/>
            <p:cNvSpPr/>
            <p:nvPr/>
          </p:nvSpPr>
          <p:spPr>
            <a:xfrm>
              <a:off x="4732762" y="0"/>
              <a:ext cx="3563772" cy="368424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2" name="Shape 322"/>
            <p:cNvSpPr txBox="1"/>
            <p:nvPr/>
          </p:nvSpPr>
          <p:spPr>
            <a:xfrm>
              <a:off x="4916975" y="0"/>
              <a:ext cx="3195347" cy="368424"/>
            </a:xfrm>
            <a:prstGeom prst="rect">
              <a:avLst/>
            </a:prstGeom>
            <a:noFill/>
            <a:ln>
              <a:noFill/>
            </a:ln>
          </p:spPr>
          <p:txBody>
            <a:bodyPr lIns="72000" tIns="24000" rIns="24000" bIns="240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63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8CB3E3"/>
                  </a:solidFill>
                  <a:latin typeface="Arial"/>
                  <a:ea typeface="Arial"/>
                  <a:cs typeface="Arial"/>
                  <a:sym typeface="Arial"/>
                </a:rPr>
                <a:t>   </a:t>
              </a: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QA:</a:t>
              </a:r>
              <a:r>
                <a:rPr lang="en-US" sz="1800" b="0" i="0" u="none" strike="noStrike" cap="none" baseline="0">
                  <a:solidFill>
                    <a:srgbClr val="8CB3E3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800" b="0" i="0" u="sng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Overall</a:t>
              </a:r>
              <a:r>
                <a:rPr lang="en-US" sz="1800" b="0" i="0" u="none" strike="noStrike" cap="none" baseline="0">
                  <a:solidFill>
                    <a:srgbClr val="8CB3E3"/>
                  </a:solidFill>
                  <a:latin typeface="Arial"/>
                  <a:ea typeface="Arial"/>
                  <a:cs typeface="Arial"/>
                  <a:sym typeface="Arial"/>
                </a:rPr>
                <a:t>, Cable, </a:t>
              </a:r>
              <a:r>
                <a:rPr lang="en-US" sz="1800" b="0" i="0" u="none" strike="noStrike" cap="none" baseline="0">
                  <a:solidFill>
                    <a:srgbClr val="B7CCE4"/>
                  </a:solidFill>
                  <a:latin typeface="Arial"/>
                  <a:ea typeface="Arial"/>
                  <a:cs typeface="Arial"/>
                  <a:sym typeface="Arial"/>
                </a:rPr>
                <a:t>Strand</a:t>
              </a:r>
            </a:p>
          </p:txBody>
        </p:sp>
        <p:sp>
          <p:nvSpPr>
            <p:cNvPr id="323" name="Shape 323"/>
            <p:cNvSpPr/>
            <p:nvPr/>
          </p:nvSpPr>
          <p:spPr>
            <a:xfrm>
              <a:off x="7771214" y="0"/>
              <a:ext cx="3016230" cy="368424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4" name="Shape 324"/>
            <p:cNvSpPr txBox="1"/>
            <p:nvPr/>
          </p:nvSpPr>
          <p:spPr>
            <a:xfrm>
              <a:off x="7955427" y="0"/>
              <a:ext cx="2647805" cy="368424"/>
            </a:xfrm>
            <a:prstGeom prst="rect">
              <a:avLst/>
            </a:prstGeom>
            <a:noFill/>
            <a:ln>
              <a:noFill/>
            </a:ln>
          </p:spPr>
          <p:txBody>
            <a:bodyPr lIns="72000" tIns="24000" rIns="24000" bIns="240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63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 </a:t>
              </a:r>
              <a:r>
                <a:rPr lang="en-US" sz="1800" b="0" i="0" u="none" strike="noStrike" cap="none" baseline="0">
                  <a:solidFill>
                    <a:srgbClr val="8CB3E3"/>
                  </a:solidFill>
                  <a:latin typeface="Arial"/>
                  <a:ea typeface="Arial"/>
                  <a:cs typeface="Arial"/>
                  <a:sym typeface="Arial"/>
                </a:rPr>
                <a:t>QC: Strand, Cable, HT</a:t>
              </a:r>
            </a:p>
          </p:txBody>
        </p:sp>
        <p:sp>
          <p:nvSpPr>
            <p:cNvPr id="325" name="Shape 325"/>
            <p:cNvSpPr/>
            <p:nvPr/>
          </p:nvSpPr>
          <p:spPr>
            <a:xfrm>
              <a:off x="10262125" y="0"/>
              <a:ext cx="1478145" cy="368424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6" name="Shape 326"/>
            <p:cNvSpPr txBox="1"/>
            <p:nvPr/>
          </p:nvSpPr>
          <p:spPr>
            <a:xfrm>
              <a:off x="10446338" y="0"/>
              <a:ext cx="1109720" cy="368424"/>
            </a:xfrm>
            <a:prstGeom prst="rect">
              <a:avLst/>
            </a:prstGeom>
            <a:noFill/>
            <a:ln>
              <a:noFill/>
            </a:ln>
          </p:spPr>
          <p:txBody>
            <a:bodyPr lIns="72000" tIns="24000" rIns="24000" bIns="24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3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8CB3E3"/>
                  </a:solidFill>
                  <a:latin typeface="Arial"/>
                  <a:ea typeface="Arial"/>
                  <a:cs typeface="Arial"/>
                  <a:sym typeface="Arial"/>
                </a:rPr>
                <a:t>Database</a:t>
              </a:r>
            </a:p>
          </p:txBody>
        </p:sp>
      </p:grpSp>
      <p:sp>
        <p:nvSpPr>
          <p:cNvPr id="327" name="Shape 327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328" name="Shape 328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329" name="Shape 329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cxnSp>
        <p:nvCxnSpPr>
          <p:cNvPr id="330" name="Shape 330"/>
          <p:cNvCxnSpPr/>
          <p:nvPr/>
        </p:nvCxnSpPr>
        <p:spPr>
          <a:xfrm rot="5400000">
            <a:off x="5817482" y="1864309"/>
            <a:ext cx="888899" cy="503999"/>
          </a:xfrm>
          <a:prstGeom prst="bentConnector3">
            <a:avLst>
              <a:gd name="adj1" fmla="val 1083"/>
            </a:avLst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331" name="Shape 331"/>
          <p:cNvCxnSpPr/>
          <p:nvPr/>
        </p:nvCxnSpPr>
        <p:spPr>
          <a:xfrm rot="-5400000" flipH="1">
            <a:off x="4026711" y="2941534"/>
            <a:ext cx="1924499" cy="274199"/>
          </a:xfrm>
          <a:prstGeom prst="bentConnector3">
            <a:avLst>
              <a:gd name="adj1" fmla="val 748"/>
            </a:avLst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332" name="Shape 332"/>
          <p:cNvCxnSpPr/>
          <p:nvPr/>
        </p:nvCxnSpPr>
        <p:spPr>
          <a:xfrm rot="10800000">
            <a:off x="5126139" y="3038901"/>
            <a:ext cx="520935" cy="0"/>
          </a:xfrm>
          <a:prstGeom prst="straightConnector1">
            <a:avLst/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3" name="Shape 333"/>
          <p:cNvCxnSpPr/>
          <p:nvPr/>
        </p:nvCxnSpPr>
        <p:spPr>
          <a:xfrm rot="10800000">
            <a:off x="3766589" y="4485391"/>
            <a:ext cx="1007999" cy="0"/>
          </a:xfrm>
          <a:prstGeom prst="straightConnector1">
            <a:avLst/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334" name="Shape 334"/>
          <p:cNvCxnSpPr/>
          <p:nvPr/>
        </p:nvCxnSpPr>
        <p:spPr>
          <a:xfrm>
            <a:off x="2880284" y="4979014"/>
            <a:ext cx="0" cy="215999"/>
          </a:xfrm>
          <a:prstGeom prst="straightConnector1">
            <a:avLst/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335" name="Shape 335"/>
          <p:cNvCxnSpPr/>
          <p:nvPr/>
        </p:nvCxnSpPr>
        <p:spPr>
          <a:xfrm rot="10800000">
            <a:off x="2495133" y="2120378"/>
            <a:ext cx="431999" cy="0"/>
          </a:xfrm>
          <a:prstGeom prst="straightConnector1">
            <a:avLst/>
          </a:prstGeom>
          <a:noFill/>
          <a:ln w="9525" cap="flat">
            <a:solidFill>
              <a:schemeClr val="accent3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336" name="Shape 336"/>
          <p:cNvSpPr/>
          <p:nvPr/>
        </p:nvSpPr>
        <p:spPr>
          <a:xfrm>
            <a:off x="1120294" y="1671859"/>
            <a:ext cx="1601923" cy="889048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 cap="flat">
            <a:solidFill>
              <a:srgbClr val="71894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ISO 9001:2008 certified</a:t>
            </a:r>
          </a:p>
        </p:txBody>
      </p:sp>
      <p:cxnSp>
        <p:nvCxnSpPr>
          <p:cNvPr id="337" name="Shape 337"/>
          <p:cNvCxnSpPr/>
          <p:nvPr/>
        </p:nvCxnSpPr>
        <p:spPr>
          <a:xfrm>
            <a:off x="1277075" y="3984796"/>
            <a:ext cx="556199" cy="472499"/>
          </a:xfrm>
          <a:prstGeom prst="bentConnector3">
            <a:avLst>
              <a:gd name="adj1" fmla="val -275"/>
            </a:avLst>
          </a:prstGeom>
          <a:noFill/>
          <a:ln w="9525" cap="flat">
            <a:solidFill>
              <a:schemeClr val="accent3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338" name="Shape 338"/>
          <p:cNvSpPr/>
          <p:nvPr/>
        </p:nvSpPr>
        <p:spPr>
          <a:xfrm>
            <a:off x="1114536" y="3095749"/>
            <a:ext cx="2744490" cy="889048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 cap="flat">
            <a:solidFill>
              <a:srgbClr val="71894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ISO 9001:2008 certified;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Spec: LARP-MAG-R-8006</a:t>
            </a:r>
          </a:p>
        </p:txBody>
      </p:sp>
      <p:cxnSp>
        <p:nvCxnSpPr>
          <p:cNvPr id="339" name="Shape 339"/>
          <p:cNvCxnSpPr/>
          <p:nvPr/>
        </p:nvCxnSpPr>
        <p:spPr>
          <a:xfrm>
            <a:off x="8386140" y="1735696"/>
            <a:ext cx="393253" cy="12476"/>
          </a:xfrm>
          <a:prstGeom prst="straightConnector1">
            <a:avLst/>
          </a:prstGeom>
          <a:noFill/>
          <a:ln w="9525" cap="flat">
            <a:solidFill>
              <a:schemeClr val="accent3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340" name="Shape 340"/>
          <p:cNvSpPr/>
          <p:nvPr/>
        </p:nvSpPr>
        <p:spPr>
          <a:xfrm>
            <a:off x="8779395" y="1303648"/>
            <a:ext cx="2775098" cy="889048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 cap="flat">
            <a:solidFill>
              <a:srgbClr val="71894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QC: OST Quality Plan; </a:t>
            </a:r>
            <a:b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ISO 9001:2008 certified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Spec: LARP-MAG-M-8007</a:t>
            </a:r>
          </a:p>
        </p:txBody>
      </p:sp>
      <p:cxnSp>
        <p:nvCxnSpPr>
          <p:cNvPr id="341" name="Shape 341"/>
          <p:cNvCxnSpPr/>
          <p:nvPr/>
        </p:nvCxnSpPr>
        <p:spPr>
          <a:xfrm>
            <a:off x="7506957" y="3072355"/>
            <a:ext cx="1512167" cy="0"/>
          </a:xfrm>
          <a:prstGeom prst="straightConnector1">
            <a:avLst/>
          </a:prstGeom>
          <a:noFill/>
          <a:ln w="9525" cap="flat">
            <a:solidFill>
              <a:schemeClr val="accent3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342" name="Shape 342"/>
          <p:cNvSpPr/>
          <p:nvPr/>
        </p:nvSpPr>
        <p:spPr>
          <a:xfrm>
            <a:off x="8779393" y="2655203"/>
            <a:ext cx="2775098" cy="889048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 cap="flat">
            <a:solidFill>
              <a:srgbClr val="71894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QC: </a:t>
            </a: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Wire Annealing Proc.</a:t>
            </a: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; Spec: LARP-MAG-M-8005</a:t>
            </a:r>
          </a:p>
        </p:txBody>
      </p:sp>
      <p:cxnSp>
        <p:nvCxnSpPr>
          <p:cNvPr id="343" name="Shape 343"/>
          <p:cNvCxnSpPr/>
          <p:nvPr/>
        </p:nvCxnSpPr>
        <p:spPr>
          <a:xfrm>
            <a:off x="6619393" y="4519539"/>
            <a:ext cx="2160000" cy="0"/>
          </a:xfrm>
          <a:prstGeom prst="straightConnector1">
            <a:avLst/>
          </a:prstGeom>
          <a:noFill/>
          <a:ln w="9525" cap="flat">
            <a:solidFill>
              <a:schemeClr val="accent3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344" name="Shape 344"/>
          <p:cNvSpPr/>
          <p:nvPr/>
        </p:nvSpPr>
        <p:spPr>
          <a:xfrm>
            <a:off x="8602164" y="4040867"/>
            <a:ext cx="2966443" cy="889048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 cap="flat">
            <a:solidFill>
              <a:srgbClr val="71894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QC: </a:t>
            </a: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Cable Fabrication Proc.; </a:t>
            </a: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Spec: LARP-MAG-M-8005</a:t>
            </a:r>
          </a:p>
        </p:txBody>
      </p:sp>
      <p:cxnSp>
        <p:nvCxnSpPr>
          <p:cNvPr id="345" name="Shape 345"/>
          <p:cNvCxnSpPr/>
          <p:nvPr/>
        </p:nvCxnSpPr>
        <p:spPr>
          <a:xfrm>
            <a:off x="6009876" y="2404217"/>
            <a:ext cx="2376263" cy="0"/>
          </a:xfrm>
          <a:prstGeom prst="straightConnector1">
            <a:avLst/>
          </a:prstGeom>
          <a:noFill/>
          <a:ln w="9525" cap="flat">
            <a:solidFill>
              <a:schemeClr val="accent4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346" name="Shape 346"/>
          <p:cNvSpPr/>
          <p:nvPr/>
        </p:nvSpPr>
        <p:spPr>
          <a:xfrm>
            <a:off x="7583903" y="2283496"/>
            <a:ext cx="3455999" cy="27156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25400" cap="flat">
            <a:solidFill>
              <a:srgbClr val="5D497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OST DCD; LARP Verify; acceptance</a:t>
            </a:r>
          </a:p>
        </p:txBody>
      </p:sp>
      <p:cxnSp>
        <p:nvCxnSpPr>
          <p:cNvPr id="347" name="Shape 347"/>
          <p:cNvCxnSpPr/>
          <p:nvPr/>
        </p:nvCxnSpPr>
        <p:spPr>
          <a:xfrm>
            <a:off x="2534139" y="2824030"/>
            <a:ext cx="2592000" cy="0"/>
          </a:xfrm>
          <a:prstGeom prst="straightConnector1">
            <a:avLst/>
          </a:prstGeom>
          <a:noFill/>
          <a:ln w="9525" cap="flat">
            <a:solidFill>
              <a:schemeClr val="accent4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348" name="Shape 348"/>
          <p:cNvSpPr/>
          <p:nvPr/>
        </p:nvSpPr>
        <p:spPr>
          <a:xfrm>
            <a:off x="1114537" y="2696485"/>
            <a:ext cx="3531499" cy="27156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25400" cap="flat">
            <a:solidFill>
              <a:srgbClr val="5D497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Certificate of Test/Conformance</a:t>
            </a:r>
          </a:p>
        </p:txBody>
      </p:sp>
      <p:cxnSp>
        <p:nvCxnSpPr>
          <p:cNvPr id="349" name="Shape 349"/>
          <p:cNvCxnSpPr/>
          <p:nvPr/>
        </p:nvCxnSpPr>
        <p:spPr>
          <a:xfrm>
            <a:off x="5386607" y="3056899"/>
            <a:ext cx="3287700" cy="720299"/>
          </a:xfrm>
          <a:prstGeom prst="bentConnector3">
            <a:avLst>
              <a:gd name="adj1" fmla="val 138"/>
            </a:avLst>
          </a:prstGeom>
          <a:noFill/>
          <a:ln w="9525" cap="flat">
            <a:solidFill>
              <a:schemeClr val="accent6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350" name="Shape 350"/>
          <p:cNvSpPr/>
          <p:nvPr/>
        </p:nvSpPr>
        <p:spPr>
          <a:xfrm>
            <a:off x="7591717" y="3658185"/>
            <a:ext cx="2610035" cy="27156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25400" cap="flat">
            <a:solidFill>
              <a:srgbClr val="B56E3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Annealing Control Point</a:t>
            </a:r>
          </a:p>
        </p:txBody>
      </p:sp>
      <p:cxnSp>
        <p:nvCxnSpPr>
          <p:cNvPr id="351" name="Shape 351"/>
          <p:cNvCxnSpPr/>
          <p:nvPr/>
        </p:nvCxnSpPr>
        <p:spPr>
          <a:xfrm>
            <a:off x="4491110" y="4519539"/>
            <a:ext cx="4595400" cy="655500"/>
          </a:xfrm>
          <a:prstGeom prst="bentConnector3">
            <a:avLst>
              <a:gd name="adj1" fmla="val 255"/>
            </a:avLst>
          </a:prstGeom>
          <a:noFill/>
          <a:ln w="9525" cap="flat">
            <a:solidFill>
              <a:schemeClr val="accent6"/>
            </a:solidFill>
            <a:prstDash val="solid"/>
            <a:round/>
            <a:headEnd type="triangle" w="lg" len="lg"/>
            <a:tailEnd type="none" w="med" len="med"/>
          </a:ln>
        </p:spPr>
      </p:cxnSp>
      <p:sp>
        <p:nvSpPr>
          <p:cNvPr id="352" name="Shape 352"/>
          <p:cNvSpPr/>
          <p:nvPr/>
        </p:nvSpPr>
        <p:spPr>
          <a:xfrm>
            <a:off x="7574411" y="5047557"/>
            <a:ext cx="2610035" cy="27156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25400" cap="flat">
            <a:solidFill>
              <a:srgbClr val="B56E3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Cable Release Note</a:t>
            </a:r>
          </a:p>
        </p:txBody>
      </p:sp>
      <p:cxnSp>
        <p:nvCxnSpPr>
          <p:cNvPr id="353" name="Shape 353"/>
          <p:cNvCxnSpPr/>
          <p:nvPr/>
        </p:nvCxnSpPr>
        <p:spPr>
          <a:xfrm rot="10800000">
            <a:off x="4353613" y="4519590"/>
            <a:ext cx="3220800" cy="1036200"/>
          </a:xfrm>
          <a:prstGeom prst="bentConnector3">
            <a:avLst>
              <a:gd name="adj1" fmla="val 99855"/>
            </a:avLst>
          </a:prstGeom>
          <a:noFill/>
          <a:ln w="9525" cap="flat">
            <a:solidFill>
              <a:schemeClr val="accent4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354" name="Shape 354"/>
          <p:cNvSpPr/>
          <p:nvPr/>
        </p:nvSpPr>
        <p:spPr>
          <a:xfrm>
            <a:off x="7574411" y="5434803"/>
            <a:ext cx="2610035" cy="27156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25400" cap="flat">
            <a:solidFill>
              <a:srgbClr val="5D497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LARP Extracted Strand</a:t>
            </a:r>
          </a:p>
        </p:txBody>
      </p:sp>
      <p:sp>
        <p:nvSpPr>
          <p:cNvPr id="355" name="Shape 355"/>
          <p:cNvSpPr/>
          <p:nvPr/>
        </p:nvSpPr>
        <p:spPr>
          <a:xfrm>
            <a:off x="7574411" y="5822048"/>
            <a:ext cx="2610035" cy="27156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25400" cap="flat">
            <a:solidFill>
              <a:srgbClr val="5D497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10-Stack Measurement</a:t>
            </a:r>
          </a:p>
        </p:txBody>
      </p:sp>
      <p:grpSp>
        <p:nvGrpSpPr>
          <p:cNvPr id="356" name="Shape 356"/>
          <p:cNvGrpSpPr/>
          <p:nvPr/>
        </p:nvGrpSpPr>
        <p:grpSpPr>
          <a:xfrm>
            <a:off x="1596642" y="1228404"/>
            <a:ext cx="6771768" cy="4840320"/>
            <a:chOff x="214005" y="31651"/>
            <a:chExt cx="6771768" cy="4840320"/>
          </a:xfrm>
        </p:grpSpPr>
        <p:sp>
          <p:nvSpPr>
            <p:cNvPr id="357" name="Shape 357"/>
            <p:cNvSpPr/>
            <p:nvPr/>
          </p:nvSpPr>
          <p:spPr>
            <a:xfrm>
              <a:off x="1459294" y="3349232"/>
              <a:ext cx="894332" cy="1522737"/>
            </a:xfrm>
            <a:custGeom>
              <a:avLst/>
              <a:gdLst/>
              <a:ahLst/>
              <a:cxnLst/>
              <a:rect l="0" t="0" r="0" b="0"/>
              <a:pathLst>
                <a:path w="1" h="1" extrusionOk="0">
                  <a:moveTo>
                    <a:pt x="0" y="1522738"/>
                  </a:moveTo>
                  <a:lnTo>
                    <a:pt x="894332" y="0"/>
                  </a:lnTo>
                </a:path>
              </a:pathLst>
            </a:custGeom>
            <a:noFill/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58" name="Shape 358"/>
            <p:cNvSpPr/>
            <p:nvPr/>
          </p:nvSpPr>
          <p:spPr>
            <a:xfrm>
              <a:off x="3447173" y="931670"/>
              <a:ext cx="818895" cy="2866933"/>
            </a:xfrm>
            <a:custGeom>
              <a:avLst/>
              <a:gdLst/>
              <a:ahLst/>
              <a:cxnLst/>
              <a:rect l="0" t="0" r="0" b="0"/>
              <a:pathLst>
                <a:path w="1" h="1" extrusionOk="0">
                  <a:moveTo>
                    <a:pt x="818896" y="2866934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</p:sp>
        <p:sp>
          <p:nvSpPr>
            <p:cNvPr id="359" name="Shape 359"/>
            <p:cNvSpPr/>
            <p:nvPr/>
          </p:nvSpPr>
          <p:spPr>
            <a:xfrm>
              <a:off x="5048007" y="504662"/>
              <a:ext cx="91440" cy="1811558"/>
            </a:xfrm>
            <a:custGeom>
              <a:avLst/>
              <a:gdLst/>
              <a:ahLst/>
              <a:cxnLst/>
              <a:rect l="0" t="0" r="0" b="0"/>
              <a:pathLst>
                <a:path w="1" h="1" extrusionOk="0">
                  <a:moveTo>
                    <a:pt x="120701" y="1811559"/>
                  </a:moveTo>
                  <a:lnTo>
                    <a:pt x="45720" y="0"/>
                  </a:lnTo>
                </a:path>
              </a:pathLst>
            </a:custGeom>
            <a:noFill/>
            <a:ln>
              <a:noFill/>
            </a:ln>
          </p:spPr>
        </p:sp>
        <p:sp>
          <p:nvSpPr>
            <p:cNvPr id="360" name="Shape 360"/>
            <p:cNvSpPr/>
            <p:nvPr/>
          </p:nvSpPr>
          <p:spPr>
            <a:xfrm>
              <a:off x="4176964" y="1843210"/>
              <a:ext cx="91440" cy="1955392"/>
            </a:xfrm>
            <a:custGeom>
              <a:avLst/>
              <a:gdLst/>
              <a:ahLst/>
              <a:cxnLst/>
              <a:rect l="0" t="0" r="0" b="0"/>
              <a:pathLst>
                <a:path w="1" h="1" extrusionOk="0">
                  <a:moveTo>
                    <a:pt x="89104" y="1955393"/>
                  </a:moveTo>
                  <a:lnTo>
                    <a:pt x="45720" y="0"/>
                  </a:lnTo>
                </a:path>
              </a:pathLst>
            </a:custGeom>
            <a:noFill/>
            <a:ln>
              <a:noFill/>
            </a:ln>
          </p:spPr>
        </p:sp>
        <p:sp>
          <p:nvSpPr>
            <p:cNvPr id="361" name="Shape 361"/>
            <p:cNvSpPr/>
            <p:nvPr/>
          </p:nvSpPr>
          <p:spPr>
            <a:xfrm>
              <a:off x="1459294" y="3325592"/>
              <a:ext cx="1860751" cy="1546379"/>
            </a:xfrm>
            <a:custGeom>
              <a:avLst/>
              <a:gdLst/>
              <a:ahLst/>
              <a:cxnLst/>
              <a:rect l="0" t="0" r="0" b="0"/>
              <a:pathLst>
                <a:path w="1" h="1" extrusionOk="0">
                  <a:moveTo>
                    <a:pt x="0" y="1546379"/>
                  </a:moveTo>
                  <a:lnTo>
                    <a:pt x="1860752" y="0"/>
                  </a:lnTo>
                </a:path>
              </a:pathLst>
            </a:custGeom>
            <a:noFill/>
            <a:ln>
              <a:noFill/>
            </a:ln>
          </p:spPr>
        </p:sp>
        <p:sp>
          <p:nvSpPr>
            <p:cNvPr id="362" name="Shape 362"/>
            <p:cNvSpPr/>
            <p:nvPr/>
          </p:nvSpPr>
          <p:spPr>
            <a:xfrm>
              <a:off x="214005" y="3998792"/>
              <a:ext cx="2490576" cy="873179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3" name="Shape 363"/>
            <p:cNvSpPr txBox="1"/>
            <p:nvPr/>
          </p:nvSpPr>
          <p:spPr>
            <a:xfrm>
              <a:off x="214005" y="3998792"/>
              <a:ext cx="2490576" cy="873179"/>
            </a:xfrm>
            <a:prstGeom prst="rect">
              <a:avLst/>
            </a:prstGeom>
            <a:noFill/>
            <a:ln>
              <a:noFill/>
            </a:ln>
          </p:spPr>
          <p:txBody>
            <a:bodyPr lIns="700825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SzPct val="25000"/>
                <a:buNone/>
              </a:pPr>
              <a:r>
                <a:rPr lang="en-US" sz="16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Conductor ready for coil winding at FNAL/BNL</a:t>
              </a:r>
            </a:p>
          </p:txBody>
        </p:sp>
        <p:sp>
          <p:nvSpPr>
            <p:cNvPr id="364" name="Shape 364"/>
            <p:cNvSpPr/>
            <p:nvPr/>
          </p:nvSpPr>
          <p:spPr>
            <a:xfrm>
              <a:off x="295788" y="4056967"/>
              <a:ext cx="567613" cy="756817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l="-60997" r="-60997"/>
              </a:stretch>
            </a:blip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5" name="Shape 365"/>
            <p:cNvSpPr/>
            <p:nvPr/>
          </p:nvSpPr>
          <p:spPr>
            <a:xfrm>
              <a:off x="3320046" y="2852580"/>
              <a:ext cx="1892047" cy="946022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6" name="Shape 366"/>
            <p:cNvSpPr txBox="1"/>
            <p:nvPr/>
          </p:nvSpPr>
          <p:spPr>
            <a:xfrm>
              <a:off x="3320046" y="2852580"/>
              <a:ext cx="1892047" cy="946022"/>
            </a:xfrm>
            <a:prstGeom prst="rect">
              <a:avLst/>
            </a:prstGeom>
            <a:noFill/>
            <a:ln>
              <a:noFill/>
            </a:ln>
          </p:spPr>
          <p:txBody>
            <a:bodyPr lIns="700825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SzPct val="25000"/>
                <a:buNone/>
              </a:pPr>
              <a:r>
                <a:rPr lang="en-US" sz="16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Cable fabricated at LBNL</a:t>
              </a:r>
            </a:p>
          </p:txBody>
        </p:sp>
        <p:sp>
          <p:nvSpPr>
            <p:cNvPr id="367" name="Shape 367"/>
            <p:cNvSpPr/>
            <p:nvPr/>
          </p:nvSpPr>
          <p:spPr>
            <a:xfrm>
              <a:off x="3427307" y="2947173"/>
              <a:ext cx="567613" cy="756817"/>
            </a:xfrm>
            <a:prstGeom prst="rect">
              <a:avLst/>
            </a:prstGeom>
            <a:blipFill rotWithShape="1">
              <a:blip r:embed="rId7">
                <a:alphaModFix/>
              </a:blip>
              <a:stretch>
                <a:fillRect l="-38998" r="-38997"/>
              </a:stretch>
            </a:blip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8" name="Shape 368"/>
            <p:cNvSpPr/>
            <p:nvPr/>
          </p:nvSpPr>
          <p:spPr>
            <a:xfrm>
              <a:off x="4222685" y="1370199"/>
              <a:ext cx="1892047" cy="946022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9" name="Shape 369"/>
            <p:cNvSpPr txBox="1"/>
            <p:nvPr/>
          </p:nvSpPr>
          <p:spPr>
            <a:xfrm>
              <a:off x="4222685" y="1370199"/>
              <a:ext cx="1892047" cy="946022"/>
            </a:xfrm>
            <a:prstGeom prst="rect">
              <a:avLst/>
            </a:prstGeom>
            <a:noFill/>
            <a:ln>
              <a:noFill/>
            </a:ln>
          </p:spPr>
          <p:txBody>
            <a:bodyPr lIns="700825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SzPct val="25000"/>
                <a:buNone/>
              </a:pPr>
              <a:r>
                <a:rPr lang="en-US" sz="16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Wire annealed at LBNL</a:t>
              </a:r>
            </a:p>
          </p:txBody>
        </p:sp>
        <p:sp>
          <p:nvSpPr>
            <p:cNvPr id="370" name="Shape 370"/>
            <p:cNvSpPr/>
            <p:nvPr/>
          </p:nvSpPr>
          <p:spPr>
            <a:xfrm>
              <a:off x="4317250" y="1464791"/>
              <a:ext cx="567613" cy="756817"/>
            </a:xfrm>
            <a:prstGeom prst="rect">
              <a:avLst/>
            </a:prstGeom>
            <a:blipFill rotWithShape="1">
              <a:blip r:embed="rId8">
                <a:alphaModFix/>
              </a:blip>
              <a:stretch>
                <a:fillRect l="-14999" r="-14997"/>
              </a:stretch>
            </a:blip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5093726" y="31651"/>
              <a:ext cx="1892047" cy="946022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2" name="Shape 372"/>
            <p:cNvSpPr txBox="1"/>
            <p:nvPr/>
          </p:nvSpPr>
          <p:spPr>
            <a:xfrm>
              <a:off x="5093726" y="31651"/>
              <a:ext cx="1892047" cy="946022"/>
            </a:xfrm>
            <a:prstGeom prst="rect">
              <a:avLst/>
            </a:prstGeom>
            <a:noFill/>
            <a:ln>
              <a:noFill/>
            </a:ln>
          </p:spPr>
          <p:txBody>
            <a:bodyPr lIns="700825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SzPct val="25000"/>
                <a:buNone/>
              </a:pPr>
              <a:r>
                <a:rPr lang="en-US" sz="16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Wire manufactured by OST</a:t>
              </a:r>
            </a:p>
          </p:txBody>
        </p:sp>
        <p:sp>
          <p:nvSpPr>
            <p:cNvPr id="373" name="Shape 373"/>
            <p:cNvSpPr/>
            <p:nvPr/>
          </p:nvSpPr>
          <p:spPr>
            <a:xfrm>
              <a:off x="5188275" y="126258"/>
              <a:ext cx="567613" cy="756817"/>
            </a:xfrm>
            <a:prstGeom prst="rect">
              <a:avLst/>
            </a:prstGeom>
            <a:blipFill rotWithShape="1">
              <a:blip r:embed="rId9">
                <a:alphaModFix/>
              </a:blip>
              <a:stretch>
                <a:fillRect l="-38998" r="-38997"/>
              </a:stretch>
            </a:blip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1555125" y="458658"/>
              <a:ext cx="1892047" cy="946022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5" name="Shape 375"/>
            <p:cNvSpPr txBox="1"/>
            <p:nvPr/>
          </p:nvSpPr>
          <p:spPr>
            <a:xfrm>
              <a:off x="1555125" y="458658"/>
              <a:ext cx="1892047" cy="946022"/>
            </a:xfrm>
            <a:prstGeom prst="rect">
              <a:avLst/>
            </a:prstGeom>
            <a:noFill/>
            <a:ln>
              <a:noFill/>
            </a:ln>
          </p:spPr>
          <p:txBody>
            <a:bodyPr lIns="700825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SzPct val="25000"/>
                <a:buNone/>
              </a:pPr>
              <a:r>
                <a:rPr lang="en-US" sz="16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SS Core provided by Brown Metals</a:t>
              </a:r>
            </a:p>
          </p:txBody>
        </p:sp>
        <p:sp>
          <p:nvSpPr>
            <p:cNvPr id="376" name="Shape 376"/>
            <p:cNvSpPr/>
            <p:nvPr/>
          </p:nvSpPr>
          <p:spPr>
            <a:xfrm>
              <a:off x="1649666" y="553249"/>
              <a:ext cx="567613" cy="756817"/>
            </a:xfrm>
            <a:prstGeom prst="rect">
              <a:avLst/>
            </a:prstGeom>
            <a:blipFill rotWithShape="1">
              <a:blip r:embed="rId10">
                <a:alphaModFix/>
              </a:blip>
              <a:stretch>
                <a:fillRect l="-38998" r="-38997"/>
              </a:stretch>
            </a:blip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461579" y="2876221"/>
              <a:ext cx="1892047" cy="946022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8" name="Shape 378"/>
            <p:cNvSpPr txBox="1"/>
            <p:nvPr/>
          </p:nvSpPr>
          <p:spPr>
            <a:xfrm>
              <a:off x="461579" y="2876221"/>
              <a:ext cx="1892047" cy="946022"/>
            </a:xfrm>
            <a:prstGeom prst="rect">
              <a:avLst/>
            </a:prstGeom>
            <a:noFill/>
            <a:ln>
              <a:noFill/>
            </a:ln>
          </p:spPr>
          <p:txBody>
            <a:bodyPr lIns="700825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SzPct val="25000"/>
                <a:buNone/>
              </a:pPr>
              <a:r>
                <a:rPr lang="en-US" sz="16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Insulation performed at NEWT</a:t>
              </a:r>
            </a:p>
          </p:txBody>
        </p:sp>
        <p:sp>
          <p:nvSpPr>
            <p:cNvPr id="379" name="Shape 379"/>
            <p:cNvSpPr/>
            <p:nvPr/>
          </p:nvSpPr>
          <p:spPr>
            <a:xfrm>
              <a:off x="589643" y="2970823"/>
              <a:ext cx="567613" cy="756817"/>
            </a:xfrm>
            <a:prstGeom prst="rect">
              <a:avLst/>
            </a:prstGeom>
            <a:blipFill rotWithShape="1">
              <a:blip r:embed="rId11">
                <a:alphaModFix/>
              </a:blip>
              <a:stretch>
                <a:fillRect l="-999" r="-999"/>
              </a:stretch>
            </a:blip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cxnSp>
        <p:nvCxnSpPr>
          <p:cNvPr id="380" name="Shape 380"/>
          <p:cNvCxnSpPr/>
          <p:nvPr/>
        </p:nvCxnSpPr>
        <p:spPr>
          <a:xfrm rot="10800000">
            <a:off x="2880232" y="5066994"/>
            <a:ext cx="4715700" cy="886799"/>
          </a:xfrm>
          <a:prstGeom prst="bentConnector3">
            <a:avLst>
              <a:gd name="adj1" fmla="val 71755"/>
            </a:avLst>
          </a:prstGeom>
          <a:noFill/>
          <a:ln w="9525" cap="flat">
            <a:solidFill>
              <a:schemeClr val="accent4"/>
            </a:solidFill>
            <a:prstDash val="solid"/>
            <a:round/>
            <a:headEnd type="none" w="med" len="med"/>
            <a:tailEnd type="triangle" w="lg" len="lg"/>
          </a:ln>
        </p:spPr>
      </p:cxnSp>
      <p:pic>
        <p:nvPicPr>
          <p:cNvPr id="381" name="Shape 38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7327" y="27383"/>
            <a:ext cx="624508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Shape 38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47327" y="14347"/>
            <a:ext cx="523717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Shape 38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62617" y="-11972"/>
            <a:ext cx="5817358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Shape 384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35554" y="0"/>
            <a:ext cx="565498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Shape 385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88403" y="0"/>
            <a:ext cx="51434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Shape 386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7291892" y="-7786"/>
            <a:ext cx="485277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Shape 387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7317907" y="-16727"/>
            <a:ext cx="482676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Shape 388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6501567" y="0"/>
            <a:ext cx="564310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Shape 389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36461" y="-27383"/>
            <a:ext cx="558242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Shape 390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6196957" y="0"/>
            <a:ext cx="59477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Shape 391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68592" y="27383"/>
            <a:ext cx="588818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Shape 392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73272" y="27383"/>
            <a:ext cx="544666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Shape 393"/>
          <p:cNvPicPr preferRelativeResize="0"/>
          <p:nvPr/>
        </p:nvPicPr>
        <p:blipFill rotWithShape="1">
          <a:blip r:embed="rId24">
            <a:alphaModFix/>
          </a:blip>
          <a:srcRect/>
          <a:stretch/>
        </p:blipFill>
        <p:spPr>
          <a:xfrm>
            <a:off x="47327" y="0"/>
            <a:ext cx="595752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Shape 394"/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5894148" y="974854"/>
            <a:ext cx="4366104" cy="5661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Shape 395"/>
          <p:cNvPicPr preferRelativeResize="0"/>
          <p:nvPr/>
        </p:nvPicPr>
        <p:blipFill rotWithShape="1">
          <a:blip r:embed="rId26">
            <a:alphaModFix/>
          </a:blip>
          <a:srcRect/>
          <a:stretch/>
        </p:blipFill>
        <p:spPr>
          <a:xfrm>
            <a:off x="1748046" y="1030234"/>
            <a:ext cx="8631922" cy="5550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9" dur="500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 txBox="1">
            <a:spLocks noGrp="1"/>
          </p:cNvSpPr>
          <p:nvPr>
            <p:ph type="title"/>
          </p:nvPr>
        </p:nvSpPr>
        <p:spPr>
          <a:xfrm>
            <a:off x="406400" y="152400"/>
            <a:ext cx="11277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Cable QA</a:t>
            </a:r>
          </a:p>
        </p:txBody>
      </p:sp>
      <p:sp>
        <p:nvSpPr>
          <p:cNvPr id="402" name="Shape 402"/>
          <p:cNvSpPr txBox="1">
            <a:spLocks noGrp="1"/>
          </p:cNvSpPr>
          <p:nvPr>
            <p:ph type="dt" idx="10"/>
          </p:nvPr>
        </p:nvSpPr>
        <p:spPr>
          <a:xfrm>
            <a:off x="8784000" y="6372000"/>
            <a:ext cx="1980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6th November 2014</a:t>
            </a:r>
          </a:p>
        </p:txBody>
      </p:sp>
      <p:sp>
        <p:nvSpPr>
          <p:cNvPr id="403" name="Shape 403"/>
          <p:cNvSpPr txBox="1">
            <a:spLocks noGrp="1"/>
          </p:cNvSpPr>
          <p:nvPr>
            <p:ph type="ftr" idx="11"/>
          </p:nvPr>
        </p:nvSpPr>
        <p:spPr>
          <a:xfrm>
            <a:off x="4140000" y="6372000"/>
            <a:ext cx="3852000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LARP Materials QA/QC - Ian Pong</a:t>
            </a:r>
          </a:p>
        </p:txBody>
      </p:sp>
      <p:sp>
        <p:nvSpPr>
          <p:cNvPr id="404" name="Shape 404"/>
          <p:cNvSpPr txBox="1">
            <a:spLocks noGrp="1"/>
          </p:cNvSpPr>
          <p:nvPr>
            <p:ph type="sldNum" idx="12"/>
          </p:nvPr>
        </p:nvSpPr>
        <p:spPr>
          <a:xfrm>
            <a:off x="10908000" y="6372000"/>
            <a:ext cx="791999" cy="35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cxnSp>
        <p:nvCxnSpPr>
          <p:cNvPr id="405" name="Shape 405"/>
          <p:cNvCxnSpPr/>
          <p:nvPr/>
        </p:nvCxnSpPr>
        <p:spPr>
          <a:xfrm>
            <a:off x="5875835" y="2181114"/>
            <a:ext cx="288000" cy="0"/>
          </a:xfrm>
          <a:prstGeom prst="straightConnector1">
            <a:avLst/>
          </a:prstGeom>
          <a:noFill/>
          <a:ln w="66675" cap="flat">
            <a:solidFill>
              <a:srgbClr val="C00000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406" name="Shape 406"/>
          <p:cNvSpPr/>
          <p:nvPr/>
        </p:nvSpPr>
        <p:spPr>
          <a:xfrm>
            <a:off x="2735374" y="2703167"/>
            <a:ext cx="5548300" cy="387873"/>
          </a:xfrm>
          <a:custGeom>
            <a:avLst/>
            <a:gdLst/>
            <a:ahLst/>
            <a:cxnLst/>
            <a:rect l="0" t="0" r="0" b="0"/>
            <a:pathLst>
              <a:path w="1" h="1" extrusionOk="0">
                <a:moveTo>
                  <a:pt x="5548300" y="0"/>
                </a:moveTo>
                <a:lnTo>
                  <a:pt x="5548300" y="211037"/>
                </a:lnTo>
                <a:lnTo>
                  <a:pt x="0" y="211037"/>
                </a:lnTo>
                <a:lnTo>
                  <a:pt x="0" y="387874"/>
                </a:lnTo>
              </a:path>
            </a:pathLst>
          </a:custGeom>
          <a:noFill/>
          <a:ln w="9525" cap="flat">
            <a:solidFill>
              <a:schemeClr val="accent6"/>
            </a:solidFill>
            <a:prstDash val="solid"/>
            <a:round/>
            <a:headEnd type="none" w="med" len="med"/>
            <a:tailEnd type="stealth" w="lg" len="lg"/>
          </a:ln>
        </p:spPr>
      </p:sp>
      <p:cxnSp>
        <p:nvCxnSpPr>
          <p:cNvPr id="407" name="Shape 407"/>
          <p:cNvCxnSpPr/>
          <p:nvPr/>
        </p:nvCxnSpPr>
        <p:spPr>
          <a:xfrm>
            <a:off x="3647728" y="3680648"/>
            <a:ext cx="288000" cy="0"/>
          </a:xfrm>
          <a:prstGeom prst="straightConnector1">
            <a:avLst/>
          </a:prstGeom>
          <a:noFill/>
          <a:ln w="66675" cap="flat">
            <a:solidFill>
              <a:srgbClr val="C00000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408" name="Shape 408"/>
          <p:cNvCxnSpPr/>
          <p:nvPr/>
        </p:nvCxnSpPr>
        <p:spPr>
          <a:xfrm>
            <a:off x="5875835" y="3677967"/>
            <a:ext cx="288000" cy="0"/>
          </a:xfrm>
          <a:prstGeom prst="straightConnector1">
            <a:avLst/>
          </a:prstGeom>
          <a:noFill/>
          <a:ln w="66675" cap="flat">
            <a:solidFill>
              <a:srgbClr val="C00000"/>
            </a:solidFill>
            <a:prstDash val="solid"/>
            <a:round/>
            <a:headEnd type="none" w="med" len="med"/>
            <a:tailEnd type="oval" w="med" len="med"/>
          </a:ln>
        </p:spPr>
      </p:cxnSp>
      <p:pic>
        <p:nvPicPr>
          <p:cNvPr id="409" name="Shape 4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327" y="0"/>
            <a:ext cx="590344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Shape 4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327" y="0"/>
            <a:ext cx="4995628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1" name="Shape 411"/>
          <p:cNvGrpSpPr/>
          <p:nvPr/>
        </p:nvGrpSpPr>
        <p:grpSpPr>
          <a:xfrm>
            <a:off x="8832303" y="4797151"/>
            <a:ext cx="3348096" cy="1339116"/>
            <a:chOff x="8832303" y="4797151"/>
            <a:chExt cx="3348096" cy="1339116"/>
          </a:xfrm>
        </p:grpSpPr>
        <p:cxnSp>
          <p:nvCxnSpPr>
            <p:cNvPr id="412" name="Shape 412"/>
            <p:cNvCxnSpPr/>
            <p:nvPr/>
          </p:nvCxnSpPr>
          <p:spPr>
            <a:xfrm>
              <a:off x="9192343" y="4981817"/>
              <a:ext cx="288000" cy="0"/>
            </a:xfrm>
            <a:prstGeom prst="straightConnector1">
              <a:avLst/>
            </a:prstGeom>
            <a:noFill/>
            <a:ln w="66675" cap="flat">
              <a:solidFill>
                <a:srgbClr val="C00000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413" name="Shape 413"/>
            <p:cNvCxnSpPr/>
            <p:nvPr/>
          </p:nvCxnSpPr>
          <p:spPr>
            <a:xfrm>
              <a:off x="9192343" y="5620598"/>
              <a:ext cx="431999" cy="0"/>
            </a:xfrm>
            <a:prstGeom prst="straightConnector1">
              <a:avLst/>
            </a:prstGeom>
            <a:noFill/>
            <a:ln w="44450" cap="flat">
              <a:solidFill>
                <a:schemeClr val="accent6"/>
              </a:solidFill>
              <a:prstDash val="solid"/>
              <a:round/>
              <a:headEnd type="none" w="med" len="med"/>
              <a:tailEnd type="stealth" w="lg" len="lg"/>
            </a:ln>
          </p:spPr>
        </p:cxnSp>
        <p:sp>
          <p:nvSpPr>
            <p:cNvPr id="414" name="Shape 414"/>
            <p:cNvSpPr txBox="1"/>
            <p:nvPr/>
          </p:nvSpPr>
          <p:spPr>
            <a:xfrm>
              <a:off x="8832303" y="4797151"/>
              <a:ext cx="3348096" cy="64633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	ATPP</a:t>
              </a:r>
              <a:br>
                <a:rPr lang="en-US" sz="1800" b="0" i="0" u="none" strike="noStrike" cap="none" baseline="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800" b="0" i="0" u="sng" strike="noStrike" cap="none" baseline="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A</a:t>
              </a:r>
              <a:r>
                <a:rPr lang="en-US" sz="1800" b="0" i="0" u="none" strike="noStrike" cap="none" baseline="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uthorization </a:t>
              </a:r>
              <a:r>
                <a:rPr lang="en-US" sz="1800" b="0" i="0" u="sng" strike="noStrike" cap="none" baseline="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r>
                <a:rPr lang="en-US" sz="1800" b="0" i="0" u="none" strike="noStrike" cap="none" baseline="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o </a:t>
              </a:r>
              <a:r>
                <a:rPr lang="en-US" sz="1800" b="0" i="0" u="sng" strike="noStrike" cap="none" baseline="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lang="en-US" sz="1800" b="0" i="0" u="none" strike="noStrike" cap="none" baseline="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roceed </a:t>
              </a:r>
              <a:r>
                <a:rPr lang="en-US" sz="1800" b="0" i="0" u="sng" strike="noStrike" cap="none" baseline="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lang="en-US" sz="1800" b="0" i="0" u="none" strike="noStrike" cap="none" baseline="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oint</a:t>
              </a:r>
            </a:p>
          </p:txBody>
        </p:sp>
        <p:sp>
          <p:nvSpPr>
            <p:cNvPr id="415" name="Shape 415"/>
            <p:cNvSpPr txBox="1"/>
            <p:nvPr/>
          </p:nvSpPr>
          <p:spPr>
            <a:xfrm>
              <a:off x="8848090" y="5489937"/>
              <a:ext cx="2648509" cy="64633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	NP</a:t>
              </a:r>
              <a:br>
                <a:rPr lang="en-US" sz="1800" b="0" i="0" u="none" strike="noStrike" cap="none" baseline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800" b="0" i="0" u="sng" strike="noStrike" cap="none" baseline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N</a:t>
              </a:r>
              <a:r>
                <a:rPr lang="en-US" sz="1800" b="0" i="0" u="none" strike="noStrike" cap="none" baseline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otification </a:t>
              </a:r>
              <a:r>
                <a:rPr lang="en-US" sz="1800" b="0" i="0" u="sng" strike="noStrike" cap="none" baseline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lang="en-US" sz="1800" b="0" i="0" u="none" strike="noStrike" cap="none" baseline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oint</a:t>
              </a:r>
            </a:p>
          </p:txBody>
        </p:sp>
      </p:grpSp>
      <p:pic>
        <p:nvPicPr>
          <p:cNvPr id="416" name="Shape 4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327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Shape 4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327" y="0"/>
            <a:ext cx="51434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Shape 4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7327" y="0"/>
            <a:ext cx="51434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Shape 41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182181" y="0"/>
            <a:ext cx="496249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Shape 42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927648" y="1573330"/>
            <a:ext cx="9144000" cy="3489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Shape 42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122000" y="116001"/>
            <a:ext cx="10058399" cy="6650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Shape 42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086272" y="364925"/>
            <a:ext cx="10058399" cy="60470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3" name="Shape 423"/>
          <p:cNvGrpSpPr/>
          <p:nvPr/>
        </p:nvGrpSpPr>
        <p:grpSpPr>
          <a:xfrm>
            <a:off x="2907977" y="-5831"/>
            <a:ext cx="9164686" cy="6869664"/>
            <a:chOff x="0" y="-5831"/>
            <a:chExt cx="9164686" cy="6869664"/>
          </a:xfrm>
        </p:grpSpPr>
        <p:pic>
          <p:nvPicPr>
            <p:cNvPr id="424" name="Shape 424"/>
            <p:cNvPicPr preferRelativeResize="0"/>
            <p:nvPr/>
          </p:nvPicPr>
          <p:blipFill rotWithShape="1">
            <a:blip r:embed="rId12">
              <a:alphaModFix/>
            </a:blip>
            <a:srcRect r="25587"/>
            <a:stretch/>
          </p:blipFill>
          <p:spPr>
            <a:xfrm>
              <a:off x="0" y="5831"/>
              <a:ext cx="6804247" cy="68580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25" name="Shape 425"/>
            <p:cNvGrpSpPr/>
            <p:nvPr/>
          </p:nvGrpSpPr>
          <p:grpSpPr>
            <a:xfrm>
              <a:off x="6553200" y="-5831"/>
              <a:ext cx="2611487" cy="6869663"/>
              <a:chOff x="6553200" y="-5831"/>
              <a:chExt cx="2611487" cy="6869663"/>
            </a:xfrm>
          </p:grpSpPr>
          <p:sp>
            <p:nvSpPr>
              <p:cNvPr id="426" name="Shape 426"/>
              <p:cNvSpPr/>
              <p:nvPr/>
            </p:nvSpPr>
            <p:spPr>
              <a:xfrm>
                <a:off x="6553200" y="-5831"/>
                <a:ext cx="2611487" cy="6869663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27" name="Shape 427"/>
              <p:cNvPicPr preferRelativeResize="0"/>
              <p:nvPr/>
            </p:nvPicPr>
            <p:blipFill rotWithShape="1">
              <a:blip r:embed="rId13">
                <a:alphaModFix/>
              </a:blip>
              <a:srcRect/>
              <a:stretch/>
            </p:blipFill>
            <p:spPr>
              <a:xfrm>
                <a:off x="6696550" y="1360641"/>
                <a:ext cx="2457793" cy="446784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428" name="Shape 428"/>
          <p:cNvGrpSpPr/>
          <p:nvPr/>
        </p:nvGrpSpPr>
        <p:grpSpPr>
          <a:xfrm>
            <a:off x="3741253" y="179347"/>
            <a:ext cx="1804853" cy="873387"/>
            <a:chOff x="3741253" y="179347"/>
            <a:chExt cx="1804853" cy="873387"/>
          </a:xfrm>
        </p:grpSpPr>
        <p:cxnSp>
          <p:nvCxnSpPr>
            <p:cNvPr id="429" name="Shape 429"/>
            <p:cNvCxnSpPr/>
            <p:nvPr/>
          </p:nvCxnSpPr>
          <p:spPr>
            <a:xfrm>
              <a:off x="4610001" y="548679"/>
              <a:ext cx="0" cy="504056"/>
            </a:xfrm>
            <a:prstGeom prst="straightConnector1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  <a:headEnd type="none" w="med" len="med"/>
              <a:tailEnd type="triangle" w="lg" len="lg"/>
            </a:ln>
          </p:spPr>
        </p:cxnSp>
        <p:sp>
          <p:nvSpPr>
            <p:cNvPr id="430" name="Shape 430"/>
            <p:cNvSpPr txBox="1"/>
            <p:nvPr/>
          </p:nvSpPr>
          <p:spPr>
            <a:xfrm>
              <a:off x="3741253" y="179347"/>
              <a:ext cx="1804853" cy="369332"/>
            </a:xfrm>
            <a:prstGeom prst="rect">
              <a:avLst/>
            </a:prstGeom>
            <a:gradFill>
              <a:gsLst>
                <a:gs pos="0">
                  <a:srgbClr val="9A2E2C"/>
                </a:gs>
                <a:gs pos="80000">
                  <a:srgbClr val="CA3D39"/>
                </a:gs>
                <a:gs pos="100000">
                  <a:srgbClr val="CE3B37"/>
                </a:gs>
              </a:gsLst>
              <a:lin ang="16200000" scaled="0"/>
            </a:gradFill>
            <a:ln w="9525" cap="flat">
              <a:solidFill>
                <a:srgbClr val="BE4B4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Corrective Action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erracin_design-parameters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P-Review">
  <a:themeElements>
    <a:clrScheme name="LARP-Revie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LARP-Review">
  <a:themeElements>
    <a:clrScheme name="LARP-Revie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2729</Words>
  <Application>Microsoft Office PowerPoint</Application>
  <PresentationFormat>Custom</PresentationFormat>
  <Paragraphs>454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Ferracin_design-parameters</vt:lpstr>
      <vt:lpstr>LARP-Review</vt:lpstr>
      <vt:lpstr>1_LARP-Review</vt:lpstr>
      <vt:lpstr>LARP Materials QA/QC </vt:lpstr>
      <vt:lpstr>Outline</vt:lpstr>
      <vt:lpstr>What are QA &amp; QC</vt:lpstr>
      <vt:lpstr>Procurement Comparison</vt:lpstr>
      <vt:lpstr>Strand QA/QC Comparison</vt:lpstr>
      <vt:lpstr>Cable QA/QC Comparison</vt:lpstr>
      <vt:lpstr>LARP QA</vt:lpstr>
      <vt:lpstr>Present LARP Strand and Cable QA</vt:lpstr>
      <vt:lpstr>LARP Cable QA</vt:lpstr>
      <vt:lpstr>LARP Strand QA</vt:lpstr>
      <vt:lpstr>Strand QC Tests and Reports</vt:lpstr>
      <vt:lpstr>LARP Strand QC</vt:lpstr>
      <vt:lpstr>Cable QC Tests and Reports</vt:lpstr>
      <vt:lpstr>LARP Cable QC</vt:lpstr>
      <vt:lpstr>LARP Annealing QC</vt:lpstr>
      <vt:lpstr>LARP Reaction HT of Strands QC</vt:lpstr>
      <vt:lpstr>LARP Strand-Cable Database (LBNL)</vt:lpstr>
      <vt:lpstr>Summary on LARP QA/QC</vt:lpstr>
      <vt:lpstr>EXTRA SLIDES</vt:lpstr>
      <vt:lpstr>LARP Equipment and Capacity</vt:lpstr>
      <vt:lpstr>Input Template Structure</vt:lpstr>
      <vt:lpstr>PowerPoint Presentation</vt:lpstr>
      <vt:lpstr>Input Template for Vendor</vt:lpstr>
      <vt:lpstr>Database - Strand</vt:lpstr>
      <vt:lpstr>Database - Cable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LARP Materials QA/QC</dc:title>
  <dc:creator>Cecile Noels</dc:creator>
  <cp:lastModifiedBy>Cecile Noels</cp:lastModifiedBy>
  <cp:revision>2</cp:revision>
  <dcterms:modified xsi:type="dcterms:W3CDTF">2014-11-06T08:08:36Z</dcterms:modified>
</cp:coreProperties>
</file>