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316" r:id="rId3"/>
    <p:sldId id="266" r:id="rId4"/>
    <p:sldId id="307" r:id="rId5"/>
    <p:sldId id="314" r:id="rId6"/>
    <p:sldId id="313" r:id="rId7"/>
    <p:sldId id="315" r:id="rId8"/>
    <p:sldId id="269" r:id="rId9"/>
    <p:sldId id="264" r:id="rId10"/>
    <p:sldId id="291" r:id="rId11"/>
    <p:sldId id="289" r:id="rId12"/>
    <p:sldId id="309" r:id="rId13"/>
    <p:sldId id="276" r:id="rId14"/>
    <p:sldId id="303" r:id="rId15"/>
    <p:sldId id="299" r:id="rId16"/>
    <p:sldId id="296" r:id="rId17"/>
    <p:sldId id="301" r:id="rId18"/>
    <p:sldId id="306" r:id="rId19"/>
    <p:sldId id="302" r:id="rId2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an Scheuerlein" initials="C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1" autoAdjust="0"/>
    <p:restoredTop sz="94660"/>
  </p:normalViewPr>
  <p:slideViewPr>
    <p:cSldViewPr snapToGrid="0">
      <p:cViewPr varScale="1">
        <p:scale>
          <a:sx n="80" d="100"/>
          <a:sy n="80" d="100"/>
        </p:scale>
        <p:origin x="58"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5FDA89C7-751A-4385-BFA9-DF4A56EF0DC6}" type="datetimeFigureOut">
              <a:rPr lang="en-GB" smtClean="0"/>
              <a:t>04/11/2014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A02AEB36-5301-40FC-B130-B6F33D2034D9}" type="slidenum">
              <a:rPr lang="en-GB" smtClean="0"/>
              <a:t>‹#›</a:t>
            </a:fld>
            <a:endParaRPr lang="en-GB"/>
          </a:p>
        </p:txBody>
      </p:sp>
    </p:spTree>
    <p:extLst>
      <p:ext uri="{BB962C8B-B14F-4D97-AF65-F5344CB8AC3E}">
        <p14:creationId xmlns:p14="http://schemas.microsoft.com/office/powerpoint/2010/main" val="3078551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02AEB36-5301-40FC-B130-B6F33D2034D9}" type="slidenum">
              <a:rPr lang="en-GB" smtClean="0"/>
              <a:t>1</a:t>
            </a:fld>
            <a:endParaRPr lang="en-GB" dirty="0"/>
          </a:p>
        </p:txBody>
      </p:sp>
    </p:spTree>
    <p:extLst>
      <p:ext uri="{BB962C8B-B14F-4D97-AF65-F5344CB8AC3E}">
        <p14:creationId xmlns:p14="http://schemas.microsoft.com/office/powerpoint/2010/main" val="2225590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2AEB36-5301-40FC-B130-B6F33D2034D9}" type="slidenum">
              <a:rPr lang="en-GB" smtClean="0"/>
              <a:t>3</a:t>
            </a:fld>
            <a:endParaRPr lang="en-GB"/>
          </a:p>
        </p:txBody>
      </p:sp>
    </p:spTree>
    <p:extLst>
      <p:ext uri="{BB962C8B-B14F-4D97-AF65-F5344CB8AC3E}">
        <p14:creationId xmlns:p14="http://schemas.microsoft.com/office/powerpoint/2010/main" val="1141450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1086463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739962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2846766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2861520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2367268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06/11/2014</a:t>
            </a:r>
            <a:endParaRPr lang="en-GB" dirty="0"/>
          </a:p>
        </p:txBody>
      </p:sp>
      <p:sp>
        <p:nvSpPr>
          <p:cNvPr id="6" name="Footer Placeholder 5"/>
          <p:cNvSpPr>
            <a:spLocks noGrp="1"/>
          </p:cNvSpPr>
          <p:nvPr>
            <p:ph type="ftr" sz="quarter" idx="11"/>
          </p:nvPr>
        </p:nvSpPr>
        <p:spPr/>
        <p:txBody>
          <a:bodyPr/>
          <a:lstStyle/>
          <a:p>
            <a:r>
              <a:rPr lang="en-GB" smtClean="0"/>
              <a:t>QXF cable review, C. Scheuerlein                                 </a:t>
            </a:r>
            <a:endParaRPr lang="en-GB" dirty="0"/>
          </a:p>
        </p:txBody>
      </p:sp>
      <p:sp>
        <p:nvSpPr>
          <p:cNvPr id="7" name="Slide Number Placeholder 6"/>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80547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06/11/2014</a:t>
            </a:r>
            <a:endParaRPr lang="en-GB" dirty="0"/>
          </a:p>
        </p:txBody>
      </p:sp>
      <p:sp>
        <p:nvSpPr>
          <p:cNvPr id="8" name="Footer Placeholder 7"/>
          <p:cNvSpPr>
            <a:spLocks noGrp="1"/>
          </p:cNvSpPr>
          <p:nvPr>
            <p:ph type="ftr" sz="quarter" idx="11"/>
          </p:nvPr>
        </p:nvSpPr>
        <p:spPr/>
        <p:txBody>
          <a:bodyPr/>
          <a:lstStyle/>
          <a:p>
            <a:r>
              <a:rPr lang="en-GB" smtClean="0"/>
              <a:t>QXF cable review, C. Scheuerlein                                 </a:t>
            </a:r>
            <a:endParaRPr lang="en-GB" dirty="0"/>
          </a:p>
        </p:txBody>
      </p:sp>
      <p:sp>
        <p:nvSpPr>
          <p:cNvPr id="9" name="Slide Number Placeholder 8"/>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682388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06/11/2014</a:t>
            </a:r>
            <a:endParaRPr lang="en-GB" dirty="0"/>
          </a:p>
        </p:txBody>
      </p:sp>
      <p:sp>
        <p:nvSpPr>
          <p:cNvPr id="4" name="Footer Placeholder 3"/>
          <p:cNvSpPr>
            <a:spLocks noGrp="1"/>
          </p:cNvSpPr>
          <p:nvPr>
            <p:ph type="ftr" sz="quarter" idx="11"/>
          </p:nvPr>
        </p:nvSpPr>
        <p:spPr/>
        <p:txBody>
          <a:bodyPr/>
          <a:lstStyle/>
          <a:p>
            <a:r>
              <a:rPr lang="en-GB" smtClean="0"/>
              <a:t>QXF cable review, C. Scheuerlein                                 </a:t>
            </a:r>
            <a:endParaRPr lang="en-GB" dirty="0"/>
          </a:p>
        </p:txBody>
      </p:sp>
      <p:sp>
        <p:nvSpPr>
          <p:cNvPr id="5" name="Slide Number Placeholder 4"/>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160366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06/11/2014</a:t>
            </a:r>
            <a:endParaRPr lang="en-GB" dirty="0"/>
          </a:p>
        </p:txBody>
      </p:sp>
      <p:sp>
        <p:nvSpPr>
          <p:cNvPr id="3" name="Footer Placeholder 2"/>
          <p:cNvSpPr>
            <a:spLocks noGrp="1"/>
          </p:cNvSpPr>
          <p:nvPr>
            <p:ph type="ftr" sz="quarter" idx="11"/>
          </p:nvPr>
        </p:nvSpPr>
        <p:spPr/>
        <p:txBody>
          <a:bodyPr/>
          <a:lstStyle/>
          <a:p>
            <a:r>
              <a:rPr lang="en-GB" smtClean="0"/>
              <a:t>QXF cable review, C. Scheuerlein                                 </a:t>
            </a:r>
            <a:endParaRPr lang="en-GB" dirty="0"/>
          </a:p>
        </p:txBody>
      </p:sp>
      <p:sp>
        <p:nvSpPr>
          <p:cNvPr id="4" name="Slide Number Placeholder 3"/>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1529226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06/11/2014</a:t>
            </a:r>
            <a:endParaRPr lang="en-GB" dirty="0"/>
          </a:p>
        </p:txBody>
      </p:sp>
      <p:sp>
        <p:nvSpPr>
          <p:cNvPr id="6" name="Footer Placeholder 5"/>
          <p:cNvSpPr>
            <a:spLocks noGrp="1"/>
          </p:cNvSpPr>
          <p:nvPr>
            <p:ph type="ftr" sz="quarter" idx="11"/>
          </p:nvPr>
        </p:nvSpPr>
        <p:spPr/>
        <p:txBody>
          <a:bodyPr/>
          <a:lstStyle/>
          <a:p>
            <a:r>
              <a:rPr lang="en-GB" smtClean="0"/>
              <a:t>QXF cable review, C. Scheuerlein                                 </a:t>
            </a:r>
            <a:endParaRPr lang="en-GB" dirty="0"/>
          </a:p>
        </p:txBody>
      </p:sp>
      <p:sp>
        <p:nvSpPr>
          <p:cNvPr id="7" name="Slide Number Placeholder 6"/>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2171480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06/11/2014</a:t>
            </a:r>
            <a:endParaRPr lang="en-GB" dirty="0"/>
          </a:p>
        </p:txBody>
      </p:sp>
      <p:sp>
        <p:nvSpPr>
          <p:cNvPr id="6" name="Footer Placeholder 5"/>
          <p:cNvSpPr>
            <a:spLocks noGrp="1"/>
          </p:cNvSpPr>
          <p:nvPr>
            <p:ph type="ftr" sz="quarter" idx="11"/>
          </p:nvPr>
        </p:nvSpPr>
        <p:spPr/>
        <p:txBody>
          <a:bodyPr/>
          <a:lstStyle/>
          <a:p>
            <a:r>
              <a:rPr lang="en-GB" smtClean="0"/>
              <a:t>QXF cable review, C. Scheuerlein                                 </a:t>
            </a:r>
            <a:endParaRPr lang="en-GB" dirty="0"/>
          </a:p>
        </p:txBody>
      </p:sp>
      <p:sp>
        <p:nvSpPr>
          <p:cNvPr id="7" name="Slide Number Placeholder 6"/>
          <p:cNvSpPr>
            <a:spLocks noGrp="1"/>
          </p:cNvSpPr>
          <p:nvPr>
            <p:ph type="sldNum" sz="quarter" idx="12"/>
          </p:nvPr>
        </p:nvSpPr>
        <p:spPr/>
        <p:txBody>
          <a:bodyPr/>
          <a:lstStyle/>
          <a:p>
            <a:fld id="{76CC416F-467C-475D-B891-8E3D27037228}" type="slidenum">
              <a:rPr lang="en-GB" smtClean="0"/>
              <a:t>‹#›</a:t>
            </a:fld>
            <a:endParaRPr lang="en-GB" dirty="0"/>
          </a:p>
        </p:txBody>
      </p:sp>
    </p:spTree>
    <p:extLst>
      <p:ext uri="{BB962C8B-B14F-4D97-AF65-F5344CB8AC3E}">
        <p14:creationId xmlns:p14="http://schemas.microsoft.com/office/powerpoint/2010/main" val="830143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06/11/2014</a:t>
            </a:r>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QXF cable review, C. Scheuerlein                                 </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CC416F-467C-475D-B891-8E3D27037228}" type="slidenum">
              <a:rPr lang="en-GB" smtClean="0"/>
              <a:t>‹#›</a:t>
            </a:fld>
            <a:endParaRPr lang="en-GB" dirty="0"/>
          </a:p>
        </p:txBody>
      </p:sp>
    </p:spTree>
    <p:extLst>
      <p:ext uri="{BB962C8B-B14F-4D97-AF65-F5344CB8AC3E}">
        <p14:creationId xmlns:p14="http://schemas.microsoft.com/office/powerpoint/2010/main" val="3711327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rt-gallery-lurvink.ch/galerie/natur/images/eisberg.jpg"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9409" y="1390817"/>
            <a:ext cx="10718799" cy="2387600"/>
          </a:xfrm>
        </p:spPr>
        <p:txBody>
          <a:bodyPr>
            <a:normAutofit/>
          </a:bodyPr>
          <a:lstStyle/>
          <a:p>
            <a:r>
              <a:rPr lang="en-GB" dirty="0" smtClean="0"/>
              <a:t>Quality assurance of the QXF-Q2 </a:t>
            </a:r>
            <a:r>
              <a:rPr lang="en-GB" dirty="0"/>
              <a:t>Nb</a:t>
            </a:r>
            <a:r>
              <a:rPr lang="en-GB" baseline="-25000" dirty="0" smtClean="0"/>
              <a:t>3</a:t>
            </a:r>
            <a:r>
              <a:rPr lang="en-GB" dirty="0" smtClean="0"/>
              <a:t>Sn cable mass production</a:t>
            </a:r>
            <a:endParaRPr lang="en-GB"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695" r="26226" b="695"/>
          <a:stretch/>
        </p:blipFill>
        <p:spPr>
          <a:xfrm>
            <a:off x="0" y="0"/>
            <a:ext cx="3414539" cy="1517210"/>
          </a:xfrm>
          <a:prstGeom prst="rect">
            <a:avLst/>
          </a:prstGeom>
        </p:spPr>
      </p:pic>
      <p:sp>
        <p:nvSpPr>
          <p:cNvPr id="3" name="TextBox 2"/>
          <p:cNvSpPr txBox="1"/>
          <p:nvPr/>
        </p:nvSpPr>
        <p:spPr>
          <a:xfrm>
            <a:off x="2570659" y="4090057"/>
            <a:ext cx="6334778" cy="615553"/>
          </a:xfrm>
          <a:prstGeom prst="rect">
            <a:avLst/>
          </a:prstGeom>
          <a:noFill/>
        </p:spPr>
        <p:txBody>
          <a:bodyPr wrap="square" rtlCol="0">
            <a:spAutoFit/>
          </a:bodyPr>
          <a:lstStyle/>
          <a:p>
            <a:r>
              <a:rPr lang="en-GB" sz="3400" dirty="0" smtClean="0"/>
              <a:t>C. </a:t>
            </a:r>
            <a:r>
              <a:rPr lang="en-GB" sz="3400" dirty="0"/>
              <a:t>Scheuerlein, 6 November </a:t>
            </a:r>
            <a:r>
              <a:rPr lang="en-GB" sz="3400" dirty="0" smtClean="0"/>
              <a:t>2014</a:t>
            </a:r>
            <a:endParaRPr lang="en-GB" sz="3400" dirty="0"/>
          </a:p>
        </p:txBody>
      </p:sp>
      <p:grpSp>
        <p:nvGrpSpPr>
          <p:cNvPr id="7" name="Group 2"/>
          <p:cNvGrpSpPr>
            <a:grpSpLocks/>
          </p:cNvGrpSpPr>
          <p:nvPr/>
        </p:nvGrpSpPr>
        <p:grpSpPr bwMode="auto">
          <a:xfrm>
            <a:off x="10152985" y="197914"/>
            <a:ext cx="1809750" cy="1319296"/>
            <a:chOff x="1143000" y="6324597"/>
            <a:chExt cx="609600" cy="401641"/>
          </a:xfrm>
        </p:grpSpPr>
        <p:pic>
          <p:nvPicPr>
            <p:cNvPr id="8" name="Picture 30" descr="USLARP"/>
            <p:cNvPicPr>
              <a:picLocks noChangeAspect="1" noChangeArrowheads="1"/>
            </p:cNvPicPr>
            <p:nvPr userDrawn="1"/>
          </p:nvPicPr>
          <p:blipFill>
            <a:blip r:embed="rId4">
              <a:extLst>
                <a:ext uri="{28A0092B-C50C-407E-A947-70E740481C1C}">
                  <a14:useLocalDpi xmlns:a14="http://schemas.microsoft.com/office/drawing/2010/main" val="0"/>
                </a:ext>
              </a:extLst>
            </a:blip>
            <a:srcRect r="87083" b="79202"/>
            <a:stretch>
              <a:fillRect/>
            </a:stretch>
          </p:blipFill>
          <p:spPr bwMode="auto">
            <a:xfrm>
              <a:off x="1298575" y="6324597"/>
              <a:ext cx="266700" cy="268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31" descr="USLARP"/>
            <p:cNvPicPr>
              <a:picLocks noChangeAspect="1" noChangeArrowheads="1"/>
            </p:cNvPicPr>
            <p:nvPr userDrawn="1"/>
          </p:nvPicPr>
          <p:blipFill>
            <a:blip r:embed="rId5">
              <a:extLst>
                <a:ext uri="{28A0092B-C50C-407E-A947-70E740481C1C}">
                  <a14:useLocalDpi xmlns:a14="http://schemas.microsoft.com/office/drawing/2010/main" val="0"/>
                </a:ext>
              </a:extLst>
            </a:blip>
            <a:srcRect l="12811" r="34460" b="79202"/>
            <a:stretch>
              <a:fillRect/>
            </a:stretch>
          </p:blipFill>
          <p:spPr bwMode="auto">
            <a:xfrm>
              <a:off x="1143000" y="6575425"/>
              <a:ext cx="609600" cy="150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extBox 4"/>
          <p:cNvSpPr txBox="1"/>
          <p:nvPr/>
        </p:nvSpPr>
        <p:spPr>
          <a:xfrm>
            <a:off x="1061273" y="5619750"/>
            <a:ext cx="9353550" cy="1169551"/>
          </a:xfrm>
          <a:prstGeom prst="rect">
            <a:avLst/>
          </a:prstGeom>
          <a:noFill/>
        </p:spPr>
        <p:txBody>
          <a:bodyPr wrap="square" rtlCol="0">
            <a:spAutoFit/>
          </a:bodyPr>
          <a:lstStyle/>
          <a:p>
            <a:pPr algn="ctr"/>
            <a:r>
              <a:rPr lang="en-GB" sz="2600" dirty="0"/>
              <a:t>HL-LHC/LARP International Review </a:t>
            </a:r>
            <a:r>
              <a:rPr lang="en-GB" sz="2600" dirty="0" smtClean="0"/>
              <a:t>of the Superconducting </a:t>
            </a:r>
            <a:r>
              <a:rPr lang="en-GB" sz="2600" dirty="0"/>
              <a:t>Cable for the HL-LHC Inner Triplets </a:t>
            </a:r>
            <a:r>
              <a:rPr lang="en-GB" sz="2600" dirty="0" err="1"/>
              <a:t>Quadrupoles</a:t>
            </a:r>
            <a:r>
              <a:rPr lang="en-GB" sz="2600" dirty="0"/>
              <a:t> (MQXF)</a:t>
            </a:r>
          </a:p>
          <a:p>
            <a:endParaRPr lang="en-GB" dirty="0"/>
          </a:p>
        </p:txBody>
      </p:sp>
    </p:spTree>
    <p:extLst>
      <p:ext uri="{BB962C8B-B14F-4D97-AF65-F5344CB8AC3E}">
        <p14:creationId xmlns:p14="http://schemas.microsoft.com/office/powerpoint/2010/main" val="38296074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721" y="0"/>
            <a:ext cx="10515600" cy="1325563"/>
          </a:xfrm>
        </p:spPr>
        <p:txBody>
          <a:bodyPr/>
          <a:lstStyle/>
          <a:p>
            <a:r>
              <a:rPr lang="en-GB" dirty="0" smtClean="0"/>
              <a:t>Tests of </a:t>
            </a:r>
            <a:r>
              <a:rPr lang="en-GB" dirty="0"/>
              <a:t>entire cables</a:t>
            </a:r>
          </a:p>
        </p:txBody>
      </p:sp>
      <p:sp>
        <p:nvSpPr>
          <p:cNvPr id="3" name="Content Placeholder 2"/>
          <p:cNvSpPr>
            <a:spLocks noGrp="1"/>
          </p:cNvSpPr>
          <p:nvPr>
            <p:ph idx="1"/>
          </p:nvPr>
        </p:nvSpPr>
        <p:spPr>
          <a:xfrm>
            <a:off x="202021" y="1772461"/>
            <a:ext cx="7145079" cy="4351338"/>
          </a:xfrm>
        </p:spPr>
        <p:txBody>
          <a:bodyPr>
            <a:normAutofit fontScale="85000" lnSpcReduction="20000"/>
          </a:bodyPr>
          <a:lstStyle/>
          <a:p>
            <a:pPr marL="228600" lvl="1">
              <a:spcBef>
                <a:spcPts val="1000"/>
              </a:spcBef>
            </a:pPr>
            <a:r>
              <a:rPr lang="en-GB" sz="2900" dirty="0"/>
              <a:t>During LHC </a:t>
            </a:r>
            <a:r>
              <a:rPr lang="en-GB" sz="2900" dirty="0" err="1"/>
              <a:t>Nb-Ti</a:t>
            </a:r>
            <a:r>
              <a:rPr lang="en-GB" sz="2900" dirty="0"/>
              <a:t> cable production 2600 cable </a:t>
            </a:r>
            <a:r>
              <a:rPr lang="en-GB" sz="2900" i="1" dirty="0" err="1"/>
              <a:t>I</a:t>
            </a:r>
            <a:r>
              <a:rPr lang="en-GB" sz="2900" i="1" baseline="-25000" dirty="0" err="1"/>
              <a:t>c</a:t>
            </a:r>
            <a:r>
              <a:rPr lang="en-GB" sz="2900" dirty="0"/>
              <a:t> measurements have been performed </a:t>
            </a:r>
            <a:r>
              <a:rPr lang="en-GB" sz="2900" dirty="0" smtClean="0"/>
              <a:t>at </a:t>
            </a:r>
            <a:r>
              <a:rPr lang="en-GB" sz="2900" dirty="0"/>
              <a:t>BNL and at </a:t>
            </a:r>
            <a:r>
              <a:rPr lang="en-GB" sz="2900" dirty="0" smtClean="0"/>
              <a:t>CERN.</a:t>
            </a:r>
          </a:p>
          <a:p>
            <a:r>
              <a:rPr lang="en-GB" dirty="0" smtClean="0"/>
              <a:t>The preparation of Nb</a:t>
            </a:r>
            <a:r>
              <a:rPr lang="en-GB" baseline="-25000" dirty="0" smtClean="0"/>
              <a:t>3</a:t>
            </a:r>
            <a:r>
              <a:rPr lang="en-GB" dirty="0" smtClean="0"/>
              <a:t>Sn cable samples for </a:t>
            </a:r>
            <a:r>
              <a:rPr lang="en-GB" i="1" dirty="0" err="1" smtClean="0"/>
              <a:t>I</a:t>
            </a:r>
            <a:r>
              <a:rPr lang="en-GB" i="1" baseline="-25000" dirty="0" err="1" smtClean="0"/>
              <a:t>c</a:t>
            </a:r>
            <a:r>
              <a:rPr lang="en-GB" dirty="0" smtClean="0"/>
              <a:t> measurements is delicate, and availability of test facilities is limited. </a:t>
            </a:r>
          </a:p>
          <a:p>
            <a:r>
              <a:rPr lang="en-GB" dirty="0" smtClean="0"/>
              <a:t>The local RRR at the most deformed strand parts cannot be assessed by routine cable tests. </a:t>
            </a:r>
          </a:p>
          <a:p>
            <a:r>
              <a:rPr lang="en-GB" dirty="0" smtClean="0"/>
              <a:t>Therefore, cable </a:t>
            </a:r>
            <a:r>
              <a:rPr lang="en-GB" i="1" dirty="0" err="1"/>
              <a:t>I</a:t>
            </a:r>
            <a:r>
              <a:rPr lang="en-GB" i="1" baseline="-25000" dirty="0" err="1"/>
              <a:t>c</a:t>
            </a:r>
            <a:r>
              <a:rPr lang="en-GB" dirty="0"/>
              <a:t> tests as a routine QC tool are not </a:t>
            </a:r>
            <a:r>
              <a:rPr lang="en-GB" dirty="0" smtClean="0"/>
              <a:t>foreseen and the </a:t>
            </a:r>
            <a:r>
              <a:rPr lang="en-GB" dirty="0"/>
              <a:t>QC of the produced cables </a:t>
            </a:r>
            <a:r>
              <a:rPr lang="en-GB" dirty="0" smtClean="0"/>
              <a:t>will be </a:t>
            </a:r>
            <a:r>
              <a:rPr lang="en-GB" dirty="0"/>
              <a:t>mainly based on tests of extracted strands. </a:t>
            </a:r>
          </a:p>
          <a:p>
            <a:r>
              <a:rPr lang="en-GB" dirty="0" smtClean="0"/>
              <a:t>Some cable measurements should be performed at the beginning of the production.</a:t>
            </a:r>
          </a:p>
        </p:txBody>
      </p:sp>
      <p:pic>
        <p:nvPicPr>
          <p:cNvPr id="4" name="Content Placeholder 5" descr="IEEE Xplore Full-Text PDF: - Windows Internet Explorer"/>
          <p:cNvPicPr>
            <a:picLocks noChangeAspect="1"/>
          </p:cNvPicPr>
          <p:nvPr/>
        </p:nvPicPr>
        <p:blipFill rotWithShape="1">
          <a:blip r:embed="rId2" cstate="print">
            <a:extLst>
              <a:ext uri="{28A0092B-C50C-407E-A947-70E740481C1C}">
                <a14:useLocalDpi xmlns:a14="http://schemas.microsoft.com/office/drawing/2010/main" val="0"/>
              </a:ext>
            </a:extLst>
          </a:blip>
          <a:srcRect l="19856" t="23234" r="50991" b="31699"/>
          <a:stretch/>
        </p:blipFill>
        <p:spPr>
          <a:xfrm>
            <a:off x="7442791" y="1226339"/>
            <a:ext cx="4238624" cy="3574094"/>
          </a:xfrm>
          <a:prstGeom prst="rect">
            <a:avLst/>
          </a:prstGeom>
        </p:spPr>
      </p:pic>
      <p:sp>
        <p:nvSpPr>
          <p:cNvPr id="5" name="Date Placeholder 4"/>
          <p:cNvSpPr>
            <a:spLocks noGrp="1"/>
          </p:cNvSpPr>
          <p:nvPr>
            <p:ph type="dt" sz="half" idx="10"/>
          </p:nvPr>
        </p:nvSpPr>
        <p:spPr/>
        <p:txBody>
          <a:bodyPr/>
          <a:lstStyle/>
          <a:p>
            <a:r>
              <a:rPr lang="en-US" smtClean="0"/>
              <a:t>06/11/2014</a:t>
            </a:r>
            <a:endParaRPr lang="en-GB" dirty="0"/>
          </a:p>
        </p:txBody>
      </p:sp>
      <p:sp>
        <p:nvSpPr>
          <p:cNvPr id="6" name="Footer Placeholder 5"/>
          <p:cNvSpPr>
            <a:spLocks noGrp="1"/>
          </p:cNvSpPr>
          <p:nvPr>
            <p:ph type="ftr" sz="quarter" idx="11"/>
          </p:nvPr>
        </p:nvSpPr>
        <p:spPr/>
        <p:txBody>
          <a:bodyPr/>
          <a:lstStyle/>
          <a:p>
            <a:r>
              <a:rPr lang="en-GB" smtClean="0"/>
              <a:t>QXF cable review, C. Scheuerlein                                 </a:t>
            </a:r>
            <a:endParaRPr lang="en-GB" dirty="0"/>
          </a:p>
        </p:txBody>
      </p:sp>
      <p:sp>
        <p:nvSpPr>
          <p:cNvPr id="7" name="Slide Number Placeholder 6"/>
          <p:cNvSpPr>
            <a:spLocks noGrp="1"/>
          </p:cNvSpPr>
          <p:nvPr>
            <p:ph type="sldNum" sz="quarter" idx="12"/>
          </p:nvPr>
        </p:nvSpPr>
        <p:spPr/>
        <p:txBody>
          <a:bodyPr/>
          <a:lstStyle/>
          <a:p>
            <a:fld id="{76CC416F-467C-475D-B891-8E3D27037228}" type="slidenum">
              <a:rPr lang="en-GB" smtClean="0"/>
              <a:t>10</a:t>
            </a:fld>
            <a:endParaRPr lang="en-GB" dirty="0"/>
          </a:p>
        </p:txBody>
      </p:sp>
      <p:sp>
        <p:nvSpPr>
          <p:cNvPr id="8" name="TextBox 7"/>
          <p:cNvSpPr txBox="1"/>
          <p:nvPr/>
        </p:nvSpPr>
        <p:spPr>
          <a:xfrm>
            <a:off x="7442791" y="5103628"/>
            <a:ext cx="4284921" cy="646331"/>
          </a:xfrm>
          <a:prstGeom prst="rect">
            <a:avLst/>
          </a:prstGeom>
          <a:noFill/>
        </p:spPr>
        <p:txBody>
          <a:bodyPr wrap="square" rtlCol="0">
            <a:spAutoFit/>
          </a:bodyPr>
          <a:lstStyle/>
          <a:p>
            <a:r>
              <a:rPr lang="en-GB" dirty="0" smtClean="0"/>
              <a:t>From A</a:t>
            </a:r>
            <a:r>
              <a:rPr lang="en-GB" dirty="0"/>
              <a:t>. P. </a:t>
            </a:r>
            <a:r>
              <a:rPr lang="en-GB" dirty="0" smtClean="0"/>
              <a:t>Verweij, </a:t>
            </a:r>
            <a:r>
              <a:rPr lang="en-GB" dirty="0"/>
              <a:t>A. K. Ghosh, </a:t>
            </a:r>
            <a:r>
              <a:rPr lang="en-GB" dirty="0" smtClean="0"/>
              <a:t>IEEE </a:t>
            </a:r>
            <a:r>
              <a:rPr lang="en-GB" dirty="0"/>
              <a:t>Trans. Appl. </a:t>
            </a:r>
            <a:r>
              <a:rPr lang="en-GB" dirty="0" err="1"/>
              <a:t>Supercond</a:t>
            </a:r>
            <a:r>
              <a:rPr lang="en-GB" dirty="0"/>
              <a:t>. 17(2), (2007</a:t>
            </a:r>
            <a:r>
              <a:rPr lang="en-GB" dirty="0" smtClean="0"/>
              <a:t>)</a:t>
            </a:r>
            <a:endParaRPr lang="en-GB" dirty="0"/>
          </a:p>
        </p:txBody>
      </p:sp>
    </p:spTree>
    <p:extLst>
      <p:ext uri="{BB962C8B-B14F-4D97-AF65-F5344CB8AC3E}">
        <p14:creationId xmlns:p14="http://schemas.microsoft.com/office/powerpoint/2010/main" val="4136967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64" y="0"/>
            <a:ext cx="11138491" cy="1325563"/>
          </a:xfrm>
        </p:spPr>
        <p:txBody>
          <a:bodyPr/>
          <a:lstStyle/>
          <a:p>
            <a:r>
              <a:rPr lang="en-GB" dirty="0" smtClean="0"/>
              <a:t>Routine QC tests of the samples cut from the cable extremities</a:t>
            </a:r>
            <a:endParaRPr lang="en-GB" dirty="0"/>
          </a:p>
        </p:txBody>
      </p:sp>
      <p:sp>
        <p:nvSpPr>
          <p:cNvPr id="3" name="Content Placeholder 2"/>
          <p:cNvSpPr>
            <a:spLocks noGrp="1"/>
          </p:cNvSpPr>
          <p:nvPr>
            <p:ph idx="1"/>
          </p:nvPr>
        </p:nvSpPr>
        <p:spPr>
          <a:xfrm>
            <a:off x="221511" y="1272734"/>
            <a:ext cx="11748977" cy="5021742"/>
          </a:xfrm>
        </p:spPr>
        <p:txBody>
          <a:bodyPr>
            <a:noAutofit/>
          </a:bodyPr>
          <a:lstStyle/>
          <a:p>
            <a:pPr marL="228600" lvl="1">
              <a:spcBef>
                <a:spcPts val="600"/>
              </a:spcBef>
            </a:pPr>
            <a:r>
              <a:rPr lang="en-GB" dirty="0"/>
              <a:t>The number of QC tests to be performed depends on the number </a:t>
            </a:r>
            <a:r>
              <a:rPr lang="en-GB" dirty="0" smtClean="0"/>
              <a:t>of ULs </a:t>
            </a:r>
            <a:r>
              <a:rPr lang="en-GB" dirty="0"/>
              <a:t>that can be produced in one cabling run</a:t>
            </a:r>
            <a:r>
              <a:rPr lang="en-GB" dirty="0" smtClean="0"/>
              <a:t>. Long cabling runs could reduce the number of some QC tests.</a:t>
            </a:r>
          </a:p>
          <a:p>
            <a:pPr>
              <a:spcBef>
                <a:spcPts val="600"/>
              </a:spcBef>
            </a:pPr>
            <a:r>
              <a:rPr lang="en-GB" sz="2400" dirty="0" smtClean="0"/>
              <a:t>Cable dimensional measurements – at least one </a:t>
            </a:r>
            <a:r>
              <a:rPr lang="en-GB" sz="2400" dirty="0"/>
              <a:t>per </a:t>
            </a:r>
            <a:r>
              <a:rPr lang="en-GB" sz="2400" dirty="0" smtClean="0"/>
              <a:t>UL</a:t>
            </a:r>
            <a:r>
              <a:rPr lang="en-GB" sz="2400" dirty="0"/>
              <a:t> → </a:t>
            </a:r>
            <a:r>
              <a:rPr lang="en-GB" sz="2400" dirty="0" smtClean="0"/>
              <a:t>55  ten-stack measurements</a:t>
            </a:r>
          </a:p>
          <a:p>
            <a:pPr>
              <a:spcBef>
                <a:spcPts val="600"/>
              </a:spcBef>
            </a:pPr>
            <a:r>
              <a:rPr lang="en-GB" sz="2400" dirty="0" smtClean="0"/>
              <a:t>Extracted </a:t>
            </a:r>
            <a:r>
              <a:rPr lang="en-GB" sz="2400" dirty="0"/>
              <a:t>strand </a:t>
            </a:r>
            <a:r>
              <a:rPr lang="en-GB" sz="2400" i="1" dirty="0" err="1"/>
              <a:t>I</a:t>
            </a:r>
            <a:r>
              <a:rPr lang="en-GB" sz="2400" i="1" baseline="-25000" dirty="0" err="1"/>
              <a:t>c</a:t>
            </a:r>
            <a:r>
              <a:rPr lang="en-GB" sz="2400" dirty="0"/>
              <a:t> </a:t>
            </a:r>
            <a:r>
              <a:rPr lang="en-GB" sz="2400" dirty="0" smtClean="0"/>
              <a:t>measurements –3 to 5 strands per UL</a:t>
            </a:r>
            <a:r>
              <a:rPr lang="en-GB" sz="2400" dirty="0"/>
              <a:t> </a:t>
            </a:r>
            <a:r>
              <a:rPr lang="en-GB" sz="2400" dirty="0" smtClean="0"/>
              <a:t/>
            </a:r>
            <a:br>
              <a:rPr lang="en-GB" sz="2400" dirty="0" smtClean="0"/>
            </a:br>
            <a:r>
              <a:rPr lang="en-GB" sz="2400" dirty="0" smtClean="0"/>
              <a:t>→ about 165-275  </a:t>
            </a:r>
            <a:r>
              <a:rPr lang="en-GB" sz="2400" i="1" dirty="0" err="1" smtClean="0"/>
              <a:t>I</a:t>
            </a:r>
            <a:r>
              <a:rPr lang="en-GB" sz="2400" i="1" baseline="-25000" dirty="0" err="1" smtClean="0"/>
              <a:t>c</a:t>
            </a:r>
            <a:r>
              <a:rPr lang="en-GB" sz="2400" dirty="0" smtClean="0"/>
              <a:t> measurements</a:t>
            </a:r>
          </a:p>
          <a:p>
            <a:pPr>
              <a:spcBef>
                <a:spcPts val="600"/>
              </a:spcBef>
            </a:pPr>
            <a:r>
              <a:rPr lang="en-GB" sz="2400" dirty="0"/>
              <a:t>Extracted strand RRR measurements - 10 strands per UL </a:t>
            </a:r>
            <a:br>
              <a:rPr lang="en-GB" sz="2400" dirty="0"/>
            </a:br>
            <a:r>
              <a:rPr lang="en-GB" sz="2400" dirty="0"/>
              <a:t>→ about </a:t>
            </a:r>
            <a:r>
              <a:rPr lang="en-GB" sz="2400" dirty="0" smtClean="0"/>
              <a:t>550 </a:t>
            </a:r>
            <a:r>
              <a:rPr lang="en-GB" sz="2400" dirty="0"/>
              <a:t>RRR </a:t>
            </a:r>
            <a:r>
              <a:rPr lang="en-GB" sz="2400" dirty="0" smtClean="0"/>
              <a:t>measurements</a:t>
            </a:r>
          </a:p>
          <a:p>
            <a:pPr>
              <a:spcBef>
                <a:spcPts val="600"/>
              </a:spcBef>
            </a:pPr>
            <a:r>
              <a:rPr lang="en-GB" sz="2400" b="1" dirty="0" smtClean="0"/>
              <a:t>Extracted </a:t>
            </a:r>
            <a:r>
              <a:rPr lang="en-GB" sz="2400" b="1" dirty="0"/>
              <a:t>strand local </a:t>
            </a:r>
            <a:r>
              <a:rPr lang="en-GB" sz="2400" b="1" dirty="0" smtClean="0"/>
              <a:t>RRR measurements at  the thin </a:t>
            </a:r>
            <a:r>
              <a:rPr lang="en-GB" sz="2400" b="1" dirty="0" smtClean="0"/>
              <a:t>edge - </a:t>
            </a:r>
            <a:r>
              <a:rPr lang="en-GB" sz="2400" b="1" dirty="0" smtClean="0"/>
              <a:t>40 </a:t>
            </a:r>
            <a:r>
              <a:rPr lang="en-GB" sz="2400" b="1" dirty="0"/>
              <a:t>strands per UL </a:t>
            </a:r>
            <a:r>
              <a:rPr lang="en-GB" sz="2400" b="1" dirty="0" smtClean="0"/>
              <a:t/>
            </a:r>
            <a:br>
              <a:rPr lang="en-GB" sz="2400" b="1" dirty="0" smtClean="0"/>
            </a:br>
            <a:r>
              <a:rPr lang="en-GB" sz="2400" b="1" dirty="0"/>
              <a:t>→ about </a:t>
            </a:r>
            <a:r>
              <a:rPr lang="en-GB" sz="2400" b="1" dirty="0" smtClean="0"/>
              <a:t>2200 local RRR measurements.</a:t>
            </a:r>
            <a:endParaRPr lang="en-GB" sz="2400" b="1" dirty="0"/>
          </a:p>
          <a:p>
            <a:pPr>
              <a:spcBef>
                <a:spcPts val="600"/>
              </a:spcBef>
            </a:pPr>
            <a:r>
              <a:rPr lang="en-GB" sz="2400" dirty="0" err="1" smtClean="0"/>
              <a:t>Interstrand</a:t>
            </a:r>
            <a:r>
              <a:rPr lang="en-GB" sz="2400" dirty="0" smtClean="0"/>
              <a:t> contact resistance </a:t>
            </a:r>
            <a:r>
              <a:rPr lang="en-GB" sz="2400" i="1" dirty="0" err="1" smtClean="0"/>
              <a:t>R</a:t>
            </a:r>
            <a:r>
              <a:rPr lang="en-GB" sz="2400" i="1" baseline="-25000" dirty="0" err="1" smtClean="0"/>
              <a:t>c</a:t>
            </a:r>
            <a:r>
              <a:rPr lang="en-GB" sz="2400" dirty="0" smtClean="0"/>
              <a:t> measurements → to be defined (not foreseen as a routine QC test)</a:t>
            </a:r>
          </a:p>
          <a:p>
            <a:pPr>
              <a:spcBef>
                <a:spcPts val="600"/>
              </a:spcBef>
            </a:pPr>
            <a:r>
              <a:rPr lang="en-GB" sz="2400" dirty="0" smtClean="0"/>
              <a:t>Cable </a:t>
            </a:r>
            <a:r>
              <a:rPr lang="en-GB" sz="2400" dirty="0" smtClean="0"/>
              <a:t>surface cleanliness </a:t>
            </a:r>
            <a:r>
              <a:rPr lang="en-GB" sz="2400" dirty="0" smtClean="0"/>
              <a:t>→ to </a:t>
            </a:r>
            <a:r>
              <a:rPr lang="en-GB" sz="2400" dirty="0"/>
              <a:t>be defined (not foreseen as a routine QC test</a:t>
            </a:r>
            <a:r>
              <a:rPr lang="en-GB" sz="2400" dirty="0" smtClean="0"/>
              <a:t>)</a:t>
            </a:r>
          </a:p>
          <a:p>
            <a:pPr>
              <a:spcBef>
                <a:spcPts val="600"/>
              </a:spcBef>
            </a:pPr>
            <a:r>
              <a:rPr lang="en-GB" sz="2400" dirty="0" smtClean="0"/>
              <a:t>A mechanical cable stability QC test is not foreseen</a:t>
            </a:r>
            <a:endParaRPr lang="en-GB" sz="2400" dirty="0"/>
          </a:p>
          <a:p>
            <a:endParaRPr lang="en-GB" sz="2400" dirty="0" smtClean="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dirty="0"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11</a:t>
            </a:fld>
            <a:endParaRPr lang="en-GB" dirty="0"/>
          </a:p>
        </p:txBody>
      </p:sp>
    </p:spTree>
    <p:extLst>
      <p:ext uri="{BB962C8B-B14F-4D97-AF65-F5344CB8AC3E}">
        <p14:creationId xmlns:p14="http://schemas.microsoft.com/office/powerpoint/2010/main" val="1046675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Cross checks of cable QC test results</a:t>
            </a:r>
            <a:endParaRPr lang="en-GB" dirty="0"/>
          </a:p>
        </p:txBody>
      </p:sp>
      <p:sp>
        <p:nvSpPr>
          <p:cNvPr id="3" name="Content Placeholder 2"/>
          <p:cNvSpPr>
            <a:spLocks noGrp="1"/>
          </p:cNvSpPr>
          <p:nvPr>
            <p:ph idx="1"/>
          </p:nvPr>
        </p:nvSpPr>
        <p:spPr>
          <a:xfrm>
            <a:off x="568397" y="1847850"/>
            <a:ext cx="10871127" cy="4351338"/>
          </a:xfrm>
        </p:spPr>
        <p:txBody>
          <a:bodyPr/>
          <a:lstStyle/>
          <a:p>
            <a:r>
              <a:rPr lang="en-GB" sz="2400" dirty="0" smtClean="0"/>
              <a:t>For the LHC </a:t>
            </a:r>
            <a:r>
              <a:rPr lang="en-GB" sz="2400" dirty="0" err="1" smtClean="0"/>
              <a:t>Nb-Ti</a:t>
            </a:r>
            <a:r>
              <a:rPr lang="en-GB" sz="2400" dirty="0" smtClean="0"/>
              <a:t> strand and cable QA the firm QC results </a:t>
            </a:r>
            <a:r>
              <a:rPr lang="en-GB" sz="2400" dirty="0" smtClean="0"/>
              <a:t>had been </a:t>
            </a:r>
            <a:r>
              <a:rPr lang="en-GB" sz="2400" dirty="0" smtClean="0"/>
              <a:t>cross checked with </a:t>
            </a:r>
            <a:r>
              <a:rPr lang="en-GB" sz="2400" dirty="0" smtClean="0"/>
              <a:t>the </a:t>
            </a:r>
            <a:r>
              <a:rPr lang="en-GB" sz="2400" dirty="0" smtClean="0"/>
              <a:t>CERN </a:t>
            </a:r>
            <a:r>
              <a:rPr lang="en-GB" sz="2400" dirty="0" smtClean="0"/>
              <a:t>QC results.</a:t>
            </a:r>
          </a:p>
          <a:p>
            <a:r>
              <a:rPr lang="en-GB" sz="2400" dirty="0" smtClean="0"/>
              <a:t>Similarly, for </a:t>
            </a:r>
            <a:r>
              <a:rPr lang="en-GB" sz="2400" dirty="0"/>
              <a:t>the Nb</a:t>
            </a:r>
            <a:r>
              <a:rPr lang="en-GB" sz="2400" baseline="-25000" dirty="0"/>
              <a:t>3</a:t>
            </a:r>
            <a:r>
              <a:rPr lang="en-GB" sz="2400" dirty="0"/>
              <a:t>Sn strands </a:t>
            </a:r>
            <a:r>
              <a:rPr lang="en-GB" sz="2400" dirty="0" smtClean="0"/>
              <a:t>the </a:t>
            </a:r>
            <a:r>
              <a:rPr lang="en-GB" sz="2400" dirty="0"/>
              <a:t>firms QC results </a:t>
            </a:r>
            <a:r>
              <a:rPr lang="en-GB" sz="2400" dirty="0" smtClean="0"/>
              <a:t>can be compared </a:t>
            </a:r>
            <a:r>
              <a:rPr lang="en-GB" sz="2400" dirty="0"/>
              <a:t>with </a:t>
            </a:r>
            <a:r>
              <a:rPr lang="en-GB" sz="2400" dirty="0" smtClean="0"/>
              <a:t>the CERN </a:t>
            </a:r>
            <a:r>
              <a:rPr lang="en-GB" sz="2400" dirty="0" smtClean="0"/>
              <a:t>QC results.</a:t>
            </a:r>
          </a:p>
          <a:p>
            <a:r>
              <a:rPr lang="en-GB" sz="2400" dirty="0" smtClean="0"/>
              <a:t>It should be helpful to exchange a limited number of </a:t>
            </a:r>
            <a:r>
              <a:rPr lang="en-GB" sz="2400" dirty="0" smtClean="0"/>
              <a:t>cable samples </a:t>
            </a:r>
            <a:r>
              <a:rPr lang="en-GB" sz="2400" dirty="0" smtClean="0"/>
              <a:t>with another laboratory, in </a:t>
            </a:r>
            <a:r>
              <a:rPr lang="en-GB" sz="2400" dirty="0"/>
              <a:t>order to have a cross check of our </a:t>
            </a:r>
            <a:r>
              <a:rPr lang="en-GB" sz="2400" dirty="0" smtClean="0"/>
              <a:t>QC </a:t>
            </a:r>
            <a:r>
              <a:rPr lang="en-GB" sz="2400" dirty="0" smtClean="0"/>
              <a:t>results:</a:t>
            </a:r>
          </a:p>
          <a:p>
            <a:pPr lvl="1"/>
            <a:r>
              <a:rPr lang="en-GB" dirty="0" smtClean="0"/>
              <a:t>Dimensional measurements (ten stack and CMM)</a:t>
            </a:r>
          </a:p>
          <a:p>
            <a:pPr lvl="1"/>
            <a:r>
              <a:rPr lang="en-GB" dirty="0" smtClean="0"/>
              <a:t>Edge facet measurements</a:t>
            </a:r>
          </a:p>
          <a:p>
            <a:pPr lvl="1"/>
            <a:r>
              <a:rPr lang="en-GB" dirty="0" smtClean="0"/>
              <a:t>Local RRR at the thin edge of extracted strand</a:t>
            </a:r>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12</a:t>
            </a:fld>
            <a:endParaRPr lang="en-GB" dirty="0"/>
          </a:p>
        </p:txBody>
      </p:sp>
    </p:spTree>
    <p:extLst>
      <p:ext uri="{BB962C8B-B14F-4D97-AF65-F5344CB8AC3E}">
        <p14:creationId xmlns:p14="http://schemas.microsoft.com/office/powerpoint/2010/main" val="2332512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008" y="0"/>
            <a:ext cx="10515600" cy="1325563"/>
          </a:xfrm>
        </p:spPr>
        <p:txBody>
          <a:bodyPr/>
          <a:lstStyle/>
          <a:p>
            <a:r>
              <a:rPr lang="en-GB" dirty="0" smtClean="0"/>
              <a:t>General and production procedures to be developed or finalised</a:t>
            </a:r>
            <a:endParaRPr lang="en-GB" dirty="0"/>
          </a:p>
        </p:txBody>
      </p:sp>
      <p:sp>
        <p:nvSpPr>
          <p:cNvPr id="3" name="Content Placeholder 2"/>
          <p:cNvSpPr>
            <a:spLocks noGrp="1"/>
          </p:cNvSpPr>
          <p:nvPr>
            <p:ph idx="1"/>
          </p:nvPr>
        </p:nvSpPr>
        <p:spPr>
          <a:xfrm>
            <a:off x="694384" y="1452635"/>
            <a:ext cx="11182183" cy="4351338"/>
          </a:xfrm>
        </p:spPr>
        <p:txBody>
          <a:bodyPr>
            <a:noAutofit/>
          </a:bodyPr>
          <a:lstStyle/>
          <a:p>
            <a:r>
              <a:rPr lang="en-GB" sz="2400" dirty="0" smtClean="0"/>
              <a:t>We will use the CERN Engineering </a:t>
            </a:r>
            <a:r>
              <a:rPr lang="en-GB" sz="2400" dirty="0"/>
              <a:t>and Equipment Data Management </a:t>
            </a:r>
            <a:r>
              <a:rPr lang="en-GB" sz="2400" dirty="0" smtClean="0"/>
              <a:t>(EDMS) service for the distribution, control and approval of all procedures.</a:t>
            </a:r>
          </a:p>
          <a:p>
            <a:r>
              <a:rPr lang="en-GB" sz="2400" dirty="0" smtClean="0"/>
              <a:t>General procedures include:</a:t>
            </a:r>
          </a:p>
          <a:p>
            <a:pPr lvl="1"/>
            <a:r>
              <a:rPr lang="en-GB" sz="2200" dirty="0" smtClean="0"/>
              <a:t>Naming </a:t>
            </a:r>
            <a:r>
              <a:rPr lang="en-GB" sz="2200" dirty="0"/>
              <a:t>convention and data flow for the </a:t>
            </a:r>
            <a:r>
              <a:rPr lang="en-GB" sz="2200" dirty="0" smtClean="0"/>
              <a:t>QXF-Q2 Nb</a:t>
            </a:r>
            <a:r>
              <a:rPr lang="en-GB" sz="2200" baseline="-25000" dirty="0" smtClean="0"/>
              <a:t>3</a:t>
            </a:r>
            <a:r>
              <a:rPr lang="en-GB" sz="2200" dirty="0" smtClean="0"/>
              <a:t>Sn </a:t>
            </a:r>
            <a:r>
              <a:rPr lang="en-GB" sz="2200" dirty="0"/>
              <a:t>cable production</a:t>
            </a:r>
          </a:p>
          <a:p>
            <a:pPr lvl="1"/>
            <a:r>
              <a:rPr lang="en-GB" sz="2200" dirty="0" smtClean="0"/>
              <a:t>Cutting, storage </a:t>
            </a:r>
            <a:r>
              <a:rPr lang="en-GB" sz="2200" dirty="0"/>
              <a:t>and shipment of the QXF-Q2 </a:t>
            </a:r>
            <a:r>
              <a:rPr lang="en-GB" sz="2200" dirty="0" smtClean="0"/>
              <a:t>Nb</a:t>
            </a:r>
            <a:r>
              <a:rPr lang="en-GB" sz="2200" baseline="-25000" dirty="0" smtClean="0"/>
              <a:t>3</a:t>
            </a:r>
            <a:r>
              <a:rPr lang="en-GB" sz="2200" dirty="0" smtClean="0"/>
              <a:t>Sn strands</a:t>
            </a:r>
            <a:r>
              <a:rPr lang="en-GB" sz="2200" dirty="0"/>
              <a:t>, cables and </a:t>
            </a:r>
            <a:r>
              <a:rPr lang="en-GB" sz="2200" dirty="0" smtClean="0"/>
              <a:t>test samples </a:t>
            </a:r>
          </a:p>
          <a:p>
            <a:r>
              <a:rPr lang="en-GB" sz="2400" dirty="0" smtClean="0"/>
              <a:t>Production procedures include</a:t>
            </a:r>
          </a:p>
          <a:p>
            <a:pPr lvl="1"/>
            <a:r>
              <a:rPr lang="en-GB" sz="2200" dirty="0" smtClean="0"/>
              <a:t>Nb</a:t>
            </a:r>
            <a:r>
              <a:rPr lang="en-GB" sz="2200" baseline="-25000" dirty="0" smtClean="0"/>
              <a:t>3</a:t>
            </a:r>
            <a:r>
              <a:rPr lang="en-GB" sz="2200" dirty="0" smtClean="0"/>
              <a:t>Sn strand </a:t>
            </a:r>
            <a:r>
              <a:rPr lang="en-GB" sz="2200" dirty="0"/>
              <a:t>re-spooling for the </a:t>
            </a:r>
            <a:r>
              <a:rPr lang="en-GB" sz="2200" dirty="0" smtClean="0"/>
              <a:t>QXF-Q2 cable </a:t>
            </a:r>
            <a:r>
              <a:rPr lang="en-GB" sz="2200" dirty="0"/>
              <a:t>production</a:t>
            </a:r>
          </a:p>
          <a:p>
            <a:pPr lvl="1"/>
            <a:r>
              <a:rPr lang="en-GB" sz="2200" dirty="0"/>
              <a:t>Alignment of the tooling for the QXF-Q2 </a:t>
            </a:r>
            <a:r>
              <a:rPr lang="en-GB" sz="2200" dirty="0" smtClean="0"/>
              <a:t>Nb</a:t>
            </a:r>
            <a:r>
              <a:rPr lang="en-GB" sz="2200" baseline="-25000" dirty="0" smtClean="0"/>
              <a:t>3</a:t>
            </a:r>
            <a:r>
              <a:rPr lang="en-GB" sz="2200" dirty="0" smtClean="0"/>
              <a:t>Sn </a:t>
            </a:r>
            <a:r>
              <a:rPr lang="en-GB" sz="2200" dirty="0"/>
              <a:t>cable </a:t>
            </a:r>
            <a:r>
              <a:rPr lang="en-GB" sz="2200" dirty="0" smtClean="0"/>
              <a:t>production</a:t>
            </a:r>
          </a:p>
          <a:p>
            <a:pPr lvl="1"/>
            <a:r>
              <a:rPr lang="en-GB" sz="2200" dirty="0" smtClean="0"/>
              <a:t>Online control of the </a:t>
            </a:r>
            <a:r>
              <a:rPr lang="en-GB" sz="2200" dirty="0"/>
              <a:t>QXF-Q2 Nb</a:t>
            </a:r>
            <a:r>
              <a:rPr lang="en-GB" sz="2200" baseline="-25000" dirty="0"/>
              <a:t>3</a:t>
            </a:r>
            <a:r>
              <a:rPr lang="en-GB" sz="2200" dirty="0"/>
              <a:t>Sn cable </a:t>
            </a:r>
            <a:r>
              <a:rPr lang="en-GB" sz="2200" dirty="0" smtClean="0"/>
              <a:t>production parameters</a:t>
            </a:r>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13</a:t>
            </a:fld>
            <a:endParaRPr lang="en-GB" dirty="0"/>
          </a:p>
        </p:txBody>
      </p:sp>
    </p:spTree>
    <p:extLst>
      <p:ext uri="{BB962C8B-B14F-4D97-AF65-F5344CB8AC3E}">
        <p14:creationId xmlns:p14="http://schemas.microsoft.com/office/powerpoint/2010/main" val="329578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Cable QC procedures </a:t>
            </a:r>
            <a:endParaRPr lang="en-GB" dirty="0"/>
          </a:p>
        </p:txBody>
      </p:sp>
      <p:sp>
        <p:nvSpPr>
          <p:cNvPr id="3" name="Content Placeholder 2"/>
          <p:cNvSpPr>
            <a:spLocks noGrp="1"/>
          </p:cNvSpPr>
          <p:nvPr>
            <p:ph idx="1"/>
          </p:nvPr>
        </p:nvSpPr>
        <p:spPr>
          <a:xfrm>
            <a:off x="636182" y="1509935"/>
            <a:ext cx="11165958" cy="4351338"/>
          </a:xfrm>
        </p:spPr>
        <p:txBody>
          <a:bodyPr>
            <a:normAutofit/>
          </a:bodyPr>
          <a:lstStyle/>
          <a:p>
            <a:r>
              <a:rPr lang="en-GB" dirty="0" smtClean="0"/>
              <a:t>QC </a:t>
            </a:r>
            <a:r>
              <a:rPr lang="en-GB" dirty="0"/>
              <a:t>test procedures </a:t>
            </a:r>
            <a:r>
              <a:rPr lang="en-GB" dirty="0" smtClean="0"/>
              <a:t>with acceptance </a:t>
            </a:r>
            <a:r>
              <a:rPr lang="en-GB" dirty="0"/>
              <a:t>threshold </a:t>
            </a:r>
            <a:r>
              <a:rPr lang="en-GB" dirty="0" smtClean="0"/>
              <a:t>values must allow us to </a:t>
            </a:r>
            <a:r>
              <a:rPr lang="en-GB" dirty="0"/>
              <a:t>distinguish unambiguously between conform cables that can be used in a </a:t>
            </a:r>
            <a:r>
              <a:rPr lang="en-GB" dirty="0" smtClean="0"/>
              <a:t>magnet, </a:t>
            </a:r>
            <a:r>
              <a:rPr lang="en-GB" dirty="0"/>
              <a:t>and non-conform cables that </a:t>
            </a:r>
            <a:r>
              <a:rPr lang="en-GB" dirty="0" smtClean="0"/>
              <a:t>must not be used. </a:t>
            </a:r>
          </a:p>
          <a:p>
            <a:r>
              <a:rPr lang="en-GB" dirty="0" smtClean="0"/>
              <a:t>The QC procedures that need to be developed or finalised include:</a:t>
            </a:r>
          </a:p>
          <a:p>
            <a:pPr lvl="1"/>
            <a:r>
              <a:rPr lang="en-GB" dirty="0"/>
              <a:t>Measurement of the </a:t>
            </a:r>
            <a:r>
              <a:rPr lang="en-GB" dirty="0" smtClean="0"/>
              <a:t>QXF </a:t>
            </a:r>
            <a:r>
              <a:rPr lang="en-GB" dirty="0"/>
              <a:t>Q2 Nb</a:t>
            </a:r>
            <a:r>
              <a:rPr lang="en-GB" baseline="-25000" dirty="0"/>
              <a:t>3</a:t>
            </a:r>
            <a:r>
              <a:rPr lang="en-GB" dirty="0"/>
              <a:t>Sn cable edge facets</a:t>
            </a:r>
          </a:p>
          <a:p>
            <a:pPr lvl="1"/>
            <a:r>
              <a:rPr lang="en-GB" dirty="0"/>
              <a:t>Measurement of the QXF Q2 Nb</a:t>
            </a:r>
            <a:r>
              <a:rPr lang="en-GB" baseline="-25000" dirty="0"/>
              <a:t>3</a:t>
            </a:r>
            <a:r>
              <a:rPr lang="en-GB" dirty="0"/>
              <a:t>Sn cable dimensions with the Cabling Measurement Machine (CMM)</a:t>
            </a:r>
          </a:p>
          <a:p>
            <a:pPr lvl="1"/>
            <a:r>
              <a:rPr lang="en-GB" dirty="0"/>
              <a:t>The local RRR measurement at the thin edge of strands extracted from the QXF Q2 Nb</a:t>
            </a:r>
            <a:r>
              <a:rPr lang="en-GB" baseline="-25000" dirty="0"/>
              <a:t>3</a:t>
            </a:r>
            <a:r>
              <a:rPr lang="en-GB" dirty="0"/>
              <a:t>Sn cables</a:t>
            </a:r>
          </a:p>
          <a:p>
            <a:pPr lvl="1"/>
            <a:r>
              <a:rPr lang="en-GB" dirty="0"/>
              <a:t>Critical current measurement using strands extracted from the QXF Q2 Nb</a:t>
            </a:r>
            <a:r>
              <a:rPr lang="en-GB" baseline="-25000" dirty="0"/>
              <a:t>3</a:t>
            </a:r>
            <a:r>
              <a:rPr lang="en-GB" dirty="0"/>
              <a:t>Sn </a:t>
            </a:r>
            <a:r>
              <a:rPr lang="en-GB" dirty="0" smtClean="0"/>
              <a:t>cables</a:t>
            </a:r>
            <a:endParaRPr lang="en-GB" dirty="0"/>
          </a:p>
          <a:p>
            <a:endParaRPr lang="en-GB" dirty="0" smtClean="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14</a:t>
            </a:fld>
            <a:endParaRPr lang="en-GB" dirty="0"/>
          </a:p>
        </p:txBody>
      </p:sp>
    </p:spTree>
    <p:extLst>
      <p:ext uri="{BB962C8B-B14F-4D97-AF65-F5344CB8AC3E}">
        <p14:creationId xmlns:p14="http://schemas.microsoft.com/office/powerpoint/2010/main" val="32921315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30" y="0"/>
            <a:ext cx="10515600" cy="1325563"/>
          </a:xfrm>
        </p:spPr>
        <p:txBody>
          <a:bodyPr/>
          <a:lstStyle/>
          <a:p>
            <a:r>
              <a:rPr lang="en-GB" dirty="0" smtClean="0"/>
              <a:t>Conclusion</a:t>
            </a:r>
            <a:endParaRPr lang="en-GB" dirty="0"/>
          </a:p>
        </p:txBody>
      </p:sp>
      <p:sp>
        <p:nvSpPr>
          <p:cNvPr id="3" name="Content Placeholder 2"/>
          <p:cNvSpPr>
            <a:spLocks noGrp="1"/>
          </p:cNvSpPr>
          <p:nvPr>
            <p:ph idx="1"/>
          </p:nvPr>
        </p:nvSpPr>
        <p:spPr>
          <a:xfrm>
            <a:off x="429929" y="967772"/>
            <a:ext cx="11529484" cy="5264753"/>
          </a:xfrm>
        </p:spPr>
        <p:txBody>
          <a:bodyPr>
            <a:noAutofit/>
          </a:bodyPr>
          <a:lstStyle/>
          <a:p>
            <a:r>
              <a:rPr lang="en-GB" sz="2200" dirty="0" smtClean="0"/>
              <a:t>The homogeneity </a:t>
            </a:r>
            <a:r>
              <a:rPr lang="en-GB" sz="2200" dirty="0"/>
              <a:t>and conformance with specifications </a:t>
            </a:r>
            <a:r>
              <a:rPr lang="en-GB" sz="2200" dirty="0" smtClean="0"/>
              <a:t>of each of the 55 Q2 </a:t>
            </a:r>
            <a:r>
              <a:rPr lang="en-GB" sz="2200" dirty="0"/>
              <a:t>cable </a:t>
            </a:r>
            <a:r>
              <a:rPr lang="en-GB" sz="2200" dirty="0" smtClean="0"/>
              <a:t>UL will </a:t>
            </a:r>
            <a:r>
              <a:rPr lang="en-GB" sz="2200" dirty="0"/>
              <a:t>be assured by the combination </a:t>
            </a:r>
            <a:r>
              <a:rPr lang="en-GB" sz="2200" dirty="0" smtClean="0"/>
              <a:t>of:</a:t>
            </a:r>
          </a:p>
          <a:p>
            <a:pPr lvl="1"/>
            <a:r>
              <a:rPr lang="en-GB" sz="2000" dirty="0" smtClean="0"/>
              <a:t>quality </a:t>
            </a:r>
            <a:r>
              <a:rPr lang="en-GB" sz="2000" dirty="0"/>
              <a:t>control tests </a:t>
            </a:r>
            <a:r>
              <a:rPr lang="en-GB" sz="2000" dirty="0" smtClean="0"/>
              <a:t>using samples cut from </a:t>
            </a:r>
            <a:r>
              <a:rPr lang="en-GB" sz="2000" dirty="0"/>
              <a:t>the </a:t>
            </a:r>
            <a:r>
              <a:rPr lang="en-GB" sz="2000" dirty="0" smtClean="0"/>
              <a:t>cable extremities</a:t>
            </a:r>
          </a:p>
          <a:p>
            <a:pPr lvl="1"/>
            <a:r>
              <a:rPr lang="en-GB" sz="2000" dirty="0" smtClean="0"/>
              <a:t>analysis </a:t>
            </a:r>
            <a:r>
              <a:rPr lang="en-GB" sz="2000" dirty="0"/>
              <a:t>of </a:t>
            </a:r>
            <a:r>
              <a:rPr lang="en-GB" sz="2000" dirty="0" smtClean="0"/>
              <a:t>the production parameters, online measurement of the cable dimensions, </a:t>
            </a:r>
            <a:r>
              <a:rPr lang="en-GB" sz="2000" dirty="0"/>
              <a:t>and </a:t>
            </a:r>
            <a:r>
              <a:rPr lang="en-GB" sz="2000" dirty="0" smtClean="0"/>
              <a:t>if feasible the online measurement of the cable edge deformation</a:t>
            </a:r>
          </a:p>
          <a:p>
            <a:r>
              <a:rPr lang="en-GB" sz="2200" dirty="0" smtClean="0"/>
              <a:t>QC procedures and threshold values must allow the unambiguous distinction between non-conform cables, and conform ULs that can be used for the construction of the QXF-Q2 coils.</a:t>
            </a:r>
          </a:p>
          <a:p>
            <a:r>
              <a:rPr lang="en-GB" sz="2200" dirty="0" smtClean="0"/>
              <a:t>The QC of the produced cables is mainly based on tests of extracted strands. </a:t>
            </a:r>
            <a:r>
              <a:rPr lang="en-GB" sz="2200" dirty="0"/>
              <a:t>Cable </a:t>
            </a:r>
            <a:r>
              <a:rPr lang="en-GB" sz="2200" i="1" dirty="0" err="1"/>
              <a:t>I</a:t>
            </a:r>
            <a:r>
              <a:rPr lang="en-GB" sz="2200" i="1" baseline="-25000" dirty="0" err="1"/>
              <a:t>c</a:t>
            </a:r>
            <a:r>
              <a:rPr lang="en-GB" sz="2200" dirty="0"/>
              <a:t> tests as a routine QC tool are not foreseen</a:t>
            </a:r>
            <a:r>
              <a:rPr lang="en-GB" sz="2200" dirty="0" smtClean="0"/>
              <a:t>.</a:t>
            </a:r>
          </a:p>
          <a:p>
            <a:r>
              <a:rPr lang="en-GB" sz="2200" dirty="0" smtClean="0"/>
              <a:t>The local RRR measurement at the thin cable edge will be the most important QC test.</a:t>
            </a:r>
            <a:r>
              <a:rPr lang="en-GB" sz="2200" dirty="0"/>
              <a:t> For the QA of the QXF-Q2 cables about </a:t>
            </a:r>
            <a:r>
              <a:rPr lang="en-GB" sz="2200" dirty="0" smtClean="0"/>
              <a:t>2200 </a:t>
            </a:r>
            <a:r>
              <a:rPr lang="en-GB" sz="2200" dirty="0"/>
              <a:t>local RRR measurements at the thin edge of extracted wires will be performed</a:t>
            </a:r>
            <a:r>
              <a:rPr lang="en-GB" sz="2200" dirty="0" smtClean="0"/>
              <a:t>.</a:t>
            </a:r>
          </a:p>
          <a:p>
            <a:r>
              <a:rPr lang="en-GB" sz="2200" dirty="0" smtClean="0"/>
              <a:t>In addition 550 integral RRR measurements and between 165-275 </a:t>
            </a:r>
            <a:r>
              <a:rPr lang="en-GB" sz="2200" i="1" dirty="0" err="1"/>
              <a:t>I</a:t>
            </a:r>
            <a:r>
              <a:rPr lang="en-GB" sz="2200" i="1" baseline="-25000" dirty="0" err="1"/>
              <a:t>c</a:t>
            </a:r>
            <a:r>
              <a:rPr lang="en-GB" sz="2200" dirty="0"/>
              <a:t> measurements </a:t>
            </a:r>
            <a:r>
              <a:rPr lang="en-GB" sz="2200" dirty="0" smtClean="0"/>
              <a:t>of extracted strands will be performed.</a:t>
            </a:r>
          </a:p>
          <a:p>
            <a:r>
              <a:rPr lang="en-GB" sz="2200" dirty="0" smtClean="0"/>
              <a:t>A good information </a:t>
            </a:r>
            <a:r>
              <a:rPr lang="en-GB" sz="2200" dirty="0"/>
              <a:t>flow and collaboration are </a:t>
            </a:r>
            <a:r>
              <a:rPr lang="en-GB" sz="2200" dirty="0" smtClean="0"/>
              <a:t>essential.</a:t>
            </a:r>
            <a:endParaRPr lang="en-GB" sz="2200"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15</a:t>
            </a:fld>
            <a:endParaRPr lang="en-GB" dirty="0"/>
          </a:p>
        </p:txBody>
      </p:sp>
    </p:spTree>
    <p:extLst>
      <p:ext uri="{BB962C8B-B14F-4D97-AF65-F5344CB8AC3E}">
        <p14:creationId xmlns:p14="http://schemas.microsoft.com/office/powerpoint/2010/main" val="1014289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49526" y="5599786"/>
            <a:ext cx="6156251" cy="707886"/>
          </a:xfrm>
          <a:prstGeom prst="rect">
            <a:avLst/>
          </a:prstGeom>
          <a:noFill/>
        </p:spPr>
        <p:txBody>
          <a:bodyPr wrap="square" rtlCol="0">
            <a:spAutoFit/>
          </a:bodyPr>
          <a:lstStyle/>
          <a:p>
            <a:r>
              <a:rPr lang="en-GB" sz="4000" dirty="0" smtClean="0"/>
              <a:t>Thank you for your attention</a:t>
            </a:r>
            <a:endParaRPr lang="en-GB" sz="4000" dirty="0"/>
          </a:p>
        </p:txBody>
      </p:sp>
      <p:sp>
        <p:nvSpPr>
          <p:cNvPr id="2" name="Date Placeholder 1"/>
          <p:cNvSpPr>
            <a:spLocks noGrp="1"/>
          </p:cNvSpPr>
          <p:nvPr>
            <p:ph type="dt" sz="half" idx="10"/>
          </p:nvPr>
        </p:nvSpPr>
        <p:spPr/>
        <p:txBody>
          <a:bodyPr/>
          <a:lstStyle/>
          <a:p>
            <a:r>
              <a:rPr lang="en-US" smtClean="0"/>
              <a:t>06/11/2014</a:t>
            </a:r>
            <a:endParaRPr lang="en-GB" dirty="0"/>
          </a:p>
        </p:txBody>
      </p:sp>
      <p:sp>
        <p:nvSpPr>
          <p:cNvPr id="3" name="Footer Placeholder 2"/>
          <p:cNvSpPr>
            <a:spLocks noGrp="1"/>
          </p:cNvSpPr>
          <p:nvPr>
            <p:ph type="ftr" sz="quarter" idx="11"/>
          </p:nvPr>
        </p:nvSpPr>
        <p:spPr/>
        <p:txBody>
          <a:bodyPr/>
          <a:lstStyle/>
          <a:p>
            <a:r>
              <a:rPr lang="en-GB" dirty="0" smtClean="0"/>
              <a:t>QXF cable review, C. Scheuerlein                                 </a:t>
            </a:r>
            <a:endParaRPr lang="en-GB" dirty="0"/>
          </a:p>
        </p:txBody>
      </p:sp>
      <p:sp>
        <p:nvSpPr>
          <p:cNvPr id="5" name="Slide Number Placeholder 4"/>
          <p:cNvSpPr>
            <a:spLocks noGrp="1"/>
          </p:cNvSpPr>
          <p:nvPr>
            <p:ph type="sldNum" sz="quarter" idx="12"/>
          </p:nvPr>
        </p:nvSpPr>
        <p:spPr/>
        <p:txBody>
          <a:bodyPr/>
          <a:lstStyle/>
          <a:p>
            <a:fld id="{76CC416F-467C-475D-B891-8E3D27037228}" type="slidenum">
              <a:rPr lang="en-GB" smtClean="0"/>
              <a:t>16</a:t>
            </a:fld>
            <a:endParaRPr lang="en-GB"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9233" y="31899"/>
            <a:ext cx="3689876" cy="5551109"/>
          </a:xfrm>
          <a:prstGeom prst="rect">
            <a:avLst/>
          </a:prstGeom>
        </p:spPr>
      </p:pic>
      <p:sp>
        <p:nvSpPr>
          <p:cNvPr id="12" name="TextBox 11"/>
          <p:cNvSpPr txBox="1"/>
          <p:nvPr/>
        </p:nvSpPr>
        <p:spPr>
          <a:xfrm>
            <a:off x="7823094" y="4990672"/>
            <a:ext cx="4106636" cy="584775"/>
          </a:xfrm>
          <a:prstGeom prst="rect">
            <a:avLst/>
          </a:prstGeom>
          <a:noFill/>
        </p:spPr>
        <p:txBody>
          <a:bodyPr wrap="square" rtlCol="0">
            <a:spAutoFit/>
          </a:bodyPr>
          <a:lstStyle/>
          <a:p>
            <a:r>
              <a:rPr lang="en-GB" sz="1600" dirty="0" smtClean="0"/>
              <a:t>&lt; </a:t>
            </a:r>
            <a:r>
              <a:rPr lang="en-GB" sz="1600" dirty="0" smtClean="0">
                <a:hlinkClick r:id="rId3"/>
              </a:rPr>
              <a:t>http</a:t>
            </a:r>
            <a:r>
              <a:rPr lang="en-GB" sz="1600" dirty="0">
                <a:hlinkClick r:id="rId3"/>
              </a:rPr>
              <a:t>://</a:t>
            </a:r>
            <a:r>
              <a:rPr lang="en-GB" sz="1600" dirty="0" smtClean="0">
                <a:hlinkClick r:id="rId3"/>
              </a:rPr>
              <a:t>www.art-gallery-lurvink.ch/galerie/natur/images/eisberg.jpg</a:t>
            </a:r>
            <a:r>
              <a:rPr lang="en-GB" sz="1600" dirty="0" smtClean="0"/>
              <a:t> &gt;</a:t>
            </a:r>
            <a:endParaRPr lang="en-GB" sz="1600" dirty="0"/>
          </a:p>
        </p:txBody>
      </p:sp>
    </p:spTree>
    <p:extLst>
      <p:ext uri="{BB962C8B-B14F-4D97-AF65-F5344CB8AC3E}">
        <p14:creationId xmlns:p14="http://schemas.microsoft.com/office/powerpoint/2010/main" val="38701960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 slides</a:t>
            </a:r>
            <a:endParaRPr lang="en-GB"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8" name="Slide Number Placeholder 7"/>
          <p:cNvSpPr>
            <a:spLocks noGrp="1"/>
          </p:cNvSpPr>
          <p:nvPr>
            <p:ph type="sldNum" sz="quarter" idx="12"/>
          </p:nvPr>
        </p:nvSpPr>
        <p:spPr/>
        <p:txBody>
          <a:bodyPr/>
          <a:lstStyle/>
          <a:p>
            <a:fld id="{76CC416F-467C-475D-B891-8E3D27037228}" type="slidenum">
              <a:rPr lang="en-GB" smtClean="0"/>
              <a:t>17</a:t>
            </a:fld>
            <a:endParaRPr lang="en-GB" dirty="0"/>
          </a:p>
        </p:txBody>
      </p:sp>
    </p:spTree>
    <p:extLst>
      <p:ext uri="{BB962C8B-B14F-4D97-AF65-F5344CB8AC3E}">
        <p14:creationId xmlns:p14="http://schemas.microsoft.com/office/powerpoint/2010/main" val="33038853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042" y="0"/>
            <a:ext cx="10515600" cy="1325563"/>
          </a:xfrm>
        </p:spPr>
        <p:txBody>
          <a:bodyPr/>
          <a:lstStyle/>
          <a:p>
            <a:r>
              <a:rPr lang="en-GB" dirty="0" smtClean="0"/>
              <a:t>Cabling induced Cu </a:t>
            </a:r>
            <a:r>
              <a:rPr lang="en-GB" dirty="0" smtClean="0"/>
              <a:t>resistance ratio </a:t>
            </a:r>
            <a:r>
              <a:rPr lang="en-GB" dirty="0" smtClean="0"/>
              <a:t>changes </a:t>
            </a:r>
            <a:endParaRPr lang="en-GB" dirty="0"/>
          </a:p>
        </p:txBody>
      </p:sp>
      <p:sp>
        <p:nvSpPr>
          <p:cNvPr id="3" name="Content Placeholder 2"/>
          <p:cNvSpPr>
            <a:spLocks noGrp="1"/>
          </p:cNvSpPr>
          <p:nvPr>
            <p:ph idx="1"/>
          </p:nvPr>
        </p:nvSpPr>
        <p:spPr>
          <a:xfrm>
            <a:off x="391002" y="1325563"/>
            <a:ext cx="6650619" cy="3475037"/>
          </a:xfrm>
        </p:spPr>
        <p:txBody>
          <a:bodyPr>
            <a:noAutofit/>
          </a:bodyPr>
          <a:lstStyle/>
          <a:p>
            <a:r>
              <a:rPr lang="en-GB" sz="2000" dirty="0"/>
              <a:t>For the QC of the LHC </a:t>
            </a:r>
            <a:r>
              <a:rPr lang="en-GB" sz="2000" dirty="0" err="1"/>
              <a:t>Nb-Ti</a:t>
            </a:r>
            <a:r>
              <a:rPr lang="en-GB" sz="2000" dirty="0"/>
              <a:t> strands and cables more </a:t>
            </a:r>
            <a:r>
              <a:rPr lang="en-GB" sz="2000" dirty="0" smtClean="0"/>
              <a:t>than 30’000 RRR measurements have been performed at CERN. Results have been cross checked with </a:t>
            </a:r>
            <a:r>
              <a:rPr lang="en-GB" sz="2000" dirty="0" smtClean="0"/>
              <a:t>the companies </a:t>
            </a:r>
            <a:r>
              <a:rPr lang="en-GB" sz="2000" dirty="0" smtClean="0"/>
              <a:t>RRR </a:t>
            </a:r>
            <a:r>
              <a:rPr lang="en-GB" sz="2000" dirty="0" smtClean="0"/>
              <a:t>results. </a:t>
            </a:r>
          </a:p>
          <a:p>
            <a:r>
              <a:rPr lang="en-GB" sz="2000" dirty="0" smtClean="0"/>
              <a:t>More </a:t>
            </a:r>
            <a:r>
              <a:rPr lang="en-GB" sz="2000" dirty="0"/>
              <a:t>than 18’000 RRR measurements have been performed on </a:t>
            </a:r>
            <a:r>
              <a:rPr lang="en-GB" sz="2000" dirty="0" smtClean="0"/>
              <a:t>strands extracted </a:t>
            </a:r>
            <a:r>
              <a:rPr lang="en-GB" sz="2000" dirty="0"/>
              <a:t>from cables. </a:t>
            </a:r>
            <a:r>
              <a:rPr lang="en-GB" sz="2000" dirty="0" smtClean="0"/>
              <a:t>The </a:t>
            </a:r>
            <a:r>
              <a:rPr lang="en-GB" sz="2000" dirty="0" smtClean="0"/>
              <a:t>cold work during cabling invariably degrades the Cu RRR. </a:t>
            </a:r>
            <a:endParaRPr lang="en-GB" sz="2000" dirty="0" smtClean="0"/>
          </a:p>
          <a:p>
            <a:r>
              <a:rPr lang="en-GB" sz="2000" dirty="0"/>
              <a:t>In contrast to </a:t>
            </a:r>
            <a:r>
              <a:rPr lang="en-GB" sz="2000" dirty="0" smtClean="0"/>
              <a:t>the LHC </a:t>
            </a:r>
            <a:r>
              <a:rPr lang="en-GB" sz="2000" dirty="0" err="1" smtClean="0"/>
              <a:t>Nb-Ti</a:t>
            </a:r>
            <a:r>
              <a:rPr lang="en-GB" sz="2000" dirty="0" smtClean="0"/>
              <a:t> </a:t>
            </a:r>
            <a:r>
              <a:rPr lang="en-GB" sz="2000" dirty="0"/>
              <a:t>cables, where the RRR degradation </a:t>
            </a:r>
            <a:r>
              <a:rPr lang="en-GB" sz="2000" dirty="0" smtClean="0"/>
              <a:t>is </a:t>
            </a:r>
            <a:r>
              <a:rPr lang="en-GB" sz="2000" dirty="0"/>
              <a:t>completely recovered during the final cable </a:t>
            </a:r>
            <a:r>
              <a:rPr lang="en-GB" sz="2000" dirty="0" smtClean="0"/>
              <a:t>heat treatment, the cabling </a:t>
            </a:r>
            <a:r>
              <a:rPr lang="en-GB" sz="2000" dirty="0"/>
              <a:t>tools and parameters </a:t>
            </a:r>
            <a:r>
              <a:rPr lang="en-GB" sz="2000" dirty="0" smtClean="0"/>
              <a:t>can strongly </a:t>
            </a:r>
            <a:r>
              <a:rPr lang="en-GB" sz="2000" dirty="0"/>
              <a:t>influence the RRR of </a:t>
            </a:r>
            <a:r>
              <a:rPr lang="en-GB" sz="2000" dirty="0" smtClean="0"/>
              <a:t>heat </a:t>
            </a:r>
            <a:r>
              <a:rPr lang="en-GB" sz="2000" dirty="0"/>
              <a:t>treated </a:t>
            </a:r>
            <a:r>
              <a:rPr lang="en-GB" sz="2000" dirty="0" smtClean="0"/>
              <a:t>Nb</a:t>
            </a:r>
            <a:r>
              <a:rPr lang="en-GB" sz="2000" baseline="-25000" dirty="0" smtClean="0"/>
              <a:t>3</a:t>
            </a:r>
            <a:r>
              <a:rPr lang="en-GB" sz="2000" dirty="0" smtClean="0"/>
              <a:t>Sn </a:t>
            </a:r>
            <a:r>
              <a:rPr lang="en-GB" sz="2000" dirty="0"/>
              <a:t>cables</a:t>
            </a:r>
            <a:r>
              <a:rPr lang="en-GB" sz="2000" dirty="0" smtClean="0"/>
              <a:t>.</a:t>
            </a:r>
            <a:endParaRPr lang="en-GB" sz="2000" dirty="0"/>
          </a:p>
        </p:txBody>
      </p:sp>
      <p:pic>
        <p:nvPicPr>
          <p:cNvPr id="4" name="Content Placeholder 3" descr="IEEE Xplore Full-Text PDF: - Windows Internet Explorer"/>
          <p:cNvPicPr>
            <a:picLocks noChangeAspect="1"/>
          </p:cNvPicPr>
          <p:nvPr/>
        </p:nvPicPr>
        <p:blipFill rotWithShape="1">
          <a:blip r:embed="rId2" cstate="print">
            <a:extLst>
              <a:ext uri="{28A0092B-C50C-407E-A947-70E740481C1C}">
                <a14:useLocalDpi xmlns:a14="http://schemas.microsoft.com/office/drawing/2010/main" val="0"/>
              </a:ext>
            </a:extLst>
          </a:blip>
          <a:srcRect l="34359" t="27216" r="35672" b="-766"/>
          <a:stretch/>
        </p:blipFill>
        <p:spPr>
          <a:xfrm>
            <a:off x="8153400" y="1019175"/>
            <a:ext cx="3669576" cy="4912260"/>
          </a:xfrm>
          <a:prstGeom prst="rect">
            <a:avLst/>
          </a:prstGeom>
        </p:spPr>
      </p:pic>
      <p:sp>
        <p:nvSpPr>
          <p:cNvPr id="5" name="Date Placeholder 4"/>
          <p:cNvSpPr>
            <a:spLocks noGrp="1"/>
          </p:cNvSpPr>
          <p:nvPr>
            <p:ph type="dt" sz="half" idx="10"/>
          </p:nvPr>
        </p:nvSpPr>
        <p:spPr/>
        <p:txBody>
          <a:bodyPr/>
          <a:lstStyle/>
          <a:p>
            <a:r>
              <a:rPr lang="en-US" dirty="0" smtClean="0"/>
              <a:t>06/11/2014</a:t>
            </a:r>
            <a:endParaRPr lang="en-GB" dirty="0"/>
          </a:p>
        </p:txBody>
      </p:sp>
      <p:sp>
        <p:nvSpPr>
          <p:cNvPr id="6" name="Footer Placeholder 5"/>
          <p:cNvSpPr>
            <a:spLocks noGrp="1"/>
          </p:cNvSpPr>
          <p:nvPr>
            <p:ph type="ftr" sz="quarter" idx="11"/>
          </p:nvPr>
        </p:nvSpPr>
        <p:spPr/>
        <p:txBody>
          <a:bodyPr/>
          <a:lstStyle/>
          <a:p>
            <a:r>
              <a:rPr lang="en-GB" dirty="0" smtClean="0"/>
              <a:t>QXF cable review, C. Scheuerlein                                 </a:t>
            </a:r>
            <a:endParaRPr lang="en-GB" dirty="0"/>
          </a:p>
        </p:txBody>
      </p:sp>
      <p:sp>
        <p:nvSpPr>
          <p:cNvPr id="8" name="TextBox 7"/>
          <p:cNvSpPr txBox="1"/>
          <p:nvPr/>
        </p:nvSpPr>
        <p:spPr>
          <a:xfrm>
            <a:off x="7843955" y="6020449"/>
            <a:ext cx="4288465" cy="646331"/>
          </a:xfrm>
          <a:prstGeom prst="rect">
            <a:avLst/>
          </a:prstGeom>
          <a:noFill/>
        </p:spPr>
        <p:txBody>
          <a:bodyPr wrap="square" rtlCol="0">
            <a:spAutoFit/>
          </a:bodyPr>
          <a:lstStyle/>
          <a:p>
            <a:r>
              <a:rPr lang="en-GB" dirty="0" smtClean="0"/>
              <a:t>From Z</a:t>
            </a:r>
            <a:r>
              <a:rPr lang="en-GB" dirty="0"/>
              <a:t>. </a:t>
            </a:r>
            <a:r>
              <a:rPr lang="en-GB" dirty="0" err="1" smtClean="0"/>
              <a:t>Charifoulline</a:t>
            </a:r>
            <a:r>
              <a:rPr lang="en-GB" dirty="0" smtClean="0"/>
              <a:t/>
            </a:r>
            <a:br>
              <a:rPr lang="en-GB" dirty="0" smtClean="0"/>
            </a:br>
            <a:r>
              <a:rPr lang="en-GB" dirty="0" smtClean="0"/>
              <a:t>IEEE </a:t>
            </a:r>
            <a:r>
              <a:rPr lang="en-GB" dirty="0"/>
              <a:t>Trans. Appl. </a:t>
            </a:r>
            <a:r>
              <a:rPr lang="en-GB" dirty="0" err="1"/>
              <a:t>Supercond</a:t>
            </a:r>
            <a:r>
              <a:rPr lang="en-GB" dirty="0"/>
              <a:t>. 16(2), (2006</a:t>
            </a:r>
            <a:r>
              <a:rPr lang="en-GB" dirty="0" smtClean="0"/>
              <a:t>)</a:t>
            </a:r>
            <a:endParaRPr lang="en-GB" dirty="0"/>
          </a:p>
        </p:txBody>
      </p:sp>
    </p:spTree>
    <p:extLst>
      <p:ext uri="{BB962C8B-B14F-4D97-AF65-F5344CB8AC3E}">
        <p14:creationId xmlns:p14="http://schemas.microsoft.com/office/powerpoint/2010/main" val="641691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252" y="0"/>
            <a:ext cx="10515600" cy="1325563"/>
          </a:xfrm>
        </p:spPr>
        <p:txBody>
          <a:bodyPr>
            <a:normAutofit/>
          </a:bodyPr>
          <a:lstStyle/>
          <a:p>
            <a:r>
              <a:rPr lang="en-GB" dirty="0" smtClean="0"/>
              <a:t>Comparison of the mechanical properties of different wires used for cabling</a:t>
            </a:r>
            <a:endParaRPr lang="en-GB" dirty="0"/>
          </a:p>
        </p:txBody>
      </p:sp>
      <p:sp>
        <p:nvSpPr>
          <p:cNvPr id="5" name="TextBox 4"/>
          <p:cNvSpPr txBox="1"/>
          <p:nvPr/>
        </p:nvSpPr>
        <p:spPr>
          <a:xfrm>
            <a:off x="157858" y="5657671"/>
            <a:ext cx="11874138" cy="707886"/>
          </a:xfrm>
          <a:prstGeom prst="rect">
            <a:avLst/>
          </a:prstGeom>
          <a:noFill/>
        </p:spPr>
        <p:txBody>
          <a:bodyPr wrap="square" rtlCol="0">
            <a:spAutoFit/>
          </a:bodyPr>
          <a:lstStyle/>
          <a:p>
            <a:r>
              <a:rPr lang="en-GB" sz="2200" dirty="0"/>
              <a:t>Comparison of the stress-strain curves of different Nb</a:t>
            </a:r>
            <a:r>
              <a:rPr lang="en-GB" sz="2200" baseline="-25000" dirty="0"/>
              <a:t>3</a:t>
            </a:r>
            <a:r>
              <a:rPr lang="en-GB" sz="2200" dirty="0"/>
              <a:t>Sn/Cu, </a:t>
            </a:r>
            <a:r>
              <a:rPr lang="en-GB" sz="2200" dirty="0" err="1"/>
              <a:t>Nb-Ti</a:t>
            </a:r>
            <a:r>
              <a:rPr lang="en-GB" sz="2200" dirty="0"/>
              <a:t>/Cu and Cu wires. </a:t>
            </a:r>
            <a:br>
              <a:rPr lang="en-GB" sz="2200" dirty="0"/>
            </a:br>
            <a:r>
              <a:rPr lang="en-GB" dirty="0"/>
              <a:t>From: R. </a:t>
            </a:r>
            <a:r>
              <a:rPr lang="en-GB" dirty="0" err="1"/>
              <a:t>Bjoerstad</a:t>
            </a:r>
            <a:r>
              <a:rPr lang="en-GB" dirty="0"/>
              <a:t> et al. </a:t>
            </a:r>
            <a:r>
              <a:rPr lang="en-GB" dirty="0" smtClean="0"/>
              <a:t>CERN </a:t>
            </a:r>
            <a:r>
              <a:rPr lang="en-GB" dirty="0"/>
              <a:t>internal note, EDMS No. 1421825, (2014) </a:t>
            </a: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0558" y="1325563"/>
            <a:ext cx="6490562" cy="4225834"/>
          </a:xfrm>
          <a:prstGeom prst="rect">
            <a:avLst/>
          </a:prstGeom>
          <a:noFill/>
          <a:ln>
            <a:noFill/>
          </a:ln>
        </p:spPr>
      </p:pic>
      <p:sp>
        <p:nvSpPr>
          <p:cNvPr id="7" name="Text Box 23"/>
          <p:cNvSpPr txBox="1"/>
          <p:nvPr/>
        </p:nvSpPr>
        <p:spPr>
          <a:xfrm>
            <a:off x="6094927" y="2903786"/>
            <a:ext cx="2474308" cy="179884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dirty="0">
                <a:effectLst/>
                <a:ea typeface="Times New Roman" panose="02020603050405020304" pitchFamily="18" charset="0"/>
                <a:cs typeface="Times New Roman" panose="02020603050405020304" pitchFamily="18" charset="0"/>
              </a:rPr>
              <a:t>Nb</a:t>
            </a:r>
            <a:r>
              <a:rPr lang="en-GB" sz="1400" baseline="-25000" dirty="0">
                <a:effectLst/>
                <a:ea typeface="Times New Roman" panose="02020603050405020304" pitchFamily="18" charset="0"/>
                <a:cs typeface="Times New Roman" panose="02020603050405020304" pitchFamily="18" charset="0"/>
              </a:rPr>
              <a:t>3</a:t>
            </a:r>
            <a:r>
              <a:rPr lang="en-GB" sz="1400" dirty="0">
                <a:effectLst/>
                <a:ea typeface="Times New Roman" panose="02020603050405020304" pitchFamily="18" charset="0"/>
                <a:cs typeface="Times New Roman" panose="02020603050405020304" pitchFamily="18" charset="0"/>
              </a:rPr>
              <a:t>Sn BR </a:t>
            </a:r>
          </a:p>
          <a:p>
            <a:pPr>
              <a:lnSpc>
                <a:spcPct val="115000"/>
              </a:lnSpc>
              <a:spcAft>
                <a:spcPts val="1000"/>
              </a:spcAft>
            </a:pPr>
            <a:r>
              <a:rPr lang="en-GB" sz="1400" dirty="0">
                <a:effectLst/>
                <a:ea typeface="Times New Roman" panose="02020603050405020304" pitchFamily="18" charset="0"/>
                <a:cs typeface="Times New Roman" panose="02020603050405020304" pitchFamily="18" charset="0"/>
              </a:rPr>
              <a:t>Nb</a:t>
            </a:r>
            <a:r>
              <a:rPr lang="en-GB" sz="1400" baseline="-25000" dirty="0">
                <a:effectLst/>
                <a:ea typeface="Times New Roman" panose="02020603050405020304" pitchFamily="18" charset="0"/>
                <a:cs typeface="Times New Roman" panose="02020603050405020304" pitchFamily="18" charset="0"/>
              </a:rPr>
              <a:t>3</a:t>
            </a:r>
            <a:r>
              <a:rPr lang="en-GB" sz="1400" dirty="0">
                <a:effectLst/>
                <a:ea typeface="Times New Roman" panose="02020603050405020304" pitchFamily="18" charset="0"/>
                <a:cs typeface="Times New Roman" panose="02020603050405020304" pitchFamily="18" charset="0"/>
              </a:rPr>
              <a:t>Sn-RRP</a:t>
            </a:r>
          </a:p>
          <a:p>
            <a:pPr>
              <a:lnSpc>
                <a:spcPct val="115000"/>
              </a:lnSpc>
              <a:spcAft>
                <a:spcPts val="1000"/>
              </a:spcAft>
            </a:pPr>
            <a:r>
              <a:rPr lang="en-GB" sz="1400" dirty="0">
                <a:effectLst/>
                <a:ea typeface="Times New Roman" panose="02020603050405020304" pitchFamily="18" charset="0"/>
                <a:cs typeface="Times New Roman" panose="02020603050405020304" pitchFamily="18" charset="0"/>
              </a:rPr>
              <a:t>Nb</a:t>
            </a:r>
            <a:r>
              <a:rPr lang="en-GB" sz="1400" baseline="-25000" dirty="0">
                <a:effectLst/>
                <a:ea typeface="Times New Roman" panose="02020603050405020304" pitchFamily="18" charset="0"/>
                <a:cs typeface="Times New Roman" panose="02020603050405020304" pitchFamily="18" charset="0"/>
              </a:rPr>
              <a:t>3</a:t>
            </a:r>
            <a:r>
              <a:rPr lang="en-GB" sz="1400" dirty="0">
                <a:effectLst/>
                <a:ea typeface="Times New Roman" panose="02020603050405020304" pitchFamily="18" charset="0"/>
                <a:cs typeface="Times New Roman" panose="02020603050405020304" pitchFamily="18" charset="0"/>
              </a:rPr>
              <a:t>Sn-PIT</a:t>
            </a:r>
          </a:p>
          <a:p>
            <a:pPr>
              <a:lnSpc>
                <a:spcPct val="115000"/>
              </a:lnSpc>
              <a:spcAft>
                <a:spcPts val="1000"/>
              </a:spcAft>
            </a:pPr>
            <a:r>
              <a:rPr lang="en-GB" sz="1400" dirty="0">
                <a:effectLst/>
                <a:ea typeface="Times New Roman" panose="02020603050405020304" pitchFamily="18" charset="0"/>
                <a:cs typeface="Times New Roman" panose="02020603050405020304" pitchFamily="18" charset="0"/>
              </a:rPr>
              <a:t>Cu hard drawn</a:t>
            </a:r>
          </a:p>
          <a:p>
            <a:pPr>
              <a:lnSpc>
                <a:spcPct val="115000"/>
              </a:lnSpc>
              <a:spcAft>
                <a:spcPts val="1000"/>
              </a:spcAft>
            </a:pPr>
            <a:r>
              <a:rPr lang="en-GB" sz="1400" dirty="0" err="1">
                <a:effectLst/>
                <a:ea typeface="Times New Roman" panose="02020603050405020304" pitchFamily="18" charset="0"/>
                <a:cs typeface="Times New Roman" panose="02020603050405020304" pitchFamily="18" charset="0"/>
              </a:rPr>
              <a:t>Nb-Ti</a:t>
            </a:r>
            <a:r>
              <a:rPr lang="en-GB" sz="1400" dirty="0">
                <a:effectLst/>
                <a:ea typeface="Times New Roman" panose="02020603050405020304" pitchFamily="18" charset="0"/>
                <a:cs typeface="Times New Roman" panose="02020603050405020304" pitchFamily="18" charset="0"/>
              </a:rPr>
              <a:t> LHC 02</a:t>
            </a:r>
          </a:p>
        </p:txBody>
      </p:sp>
      <p:sp>
        <p:nvSpPr>
          <p:cNvPr id="3" name="Date Placeholder 2"/>
          <p:cNvSpPr>
            <a:spLocks noGrp="1"/>
          </p:cNvSpPr>
          <p:nvPr>
            <p:ph type="dt" sz="half" idx="10"/>
          </p:nvPr>
        </p:nvSpPr>
        <p:spPr/>
        <p:txBody>
          <a:bodyPr/>
          <a:lstStyle/>
          <a:p>
            <a:r>
              <a:rPr lang="en-US" smtClean="0"/>
              <a:t>06/11/2014</a:t>
            </a:r>
            <a:endParaRPr lang="en-GB" dirty="0"/>
          </a:p>
        </p:txBody>
      </p:sp>
      <p:sp>
        <p:nvSpPr>
          <p:cNvPr id="4" name="Footer Placeholder 3"/>
          <p:cNvSpPr>
            <a:spLocks noGrp="1"/>
          </p:cNvSpPr>
          <p:nvPr>
            <p:ph type="ftr" sz="quarter" idx="11"/>
          </p:nvPr>
        </p:nvSpPr>
        <p:spPr/>
        <p:txBody>
          <a:bodyPr/>
          <a:lstStyle/>
          <a:p>
            <a:r>
              <a:rPr lang="en-GB" dirty="0" smtClean="0"/>
              <a:t>QXF cable review, C. Scheuerlein                                 </a:t>
            </a:r>
            <a:endParaRPr lang="en-GB" dirty="0"/>
          </a:p>
        </p:txBody>
      </p:sp>
    </p:spTree>
    <p:extLst>
      <p:ext uri="{BB962C8B-B14F-4D97-AF65-F5344CB8AC3E}">
        <p14:creationId xmlns:p14="http://schemas.microsoft.com/office/powerpoint/2010/main" val="337809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9081"/>
            <a:ext cx="10515600" cy="1325563"/>
          </a:xfrm>
        </p:spPr>
        <p:txBody>
          <a:bodyPr/>
          <a:lstStyle/>
          <a:p>
            <a:r>
              <a:rPr lang="en-GB" dirty="0" smtClean="0"/>
              <a:t>Outline</a:t>
            </a:r>
            <a:endParaRPr lang="en-GB" dirty="0"/>
          </a:p>
        </p:txBody>
      </p:sp>
      <p:sp>
        <p:nvSpPr>
          <p:cNvPr id="3" name="Content Placeholder 2"/>
          <p:cNvSpPr>
            <a:spLocks noGrp="1"/>
          </p:cNvSpPr>
          <p:nvPr>
            <p:ph idx="1"/>
          </p:nvPr>
        </p:nvSpPr>
        <p:spPr>
          <a:xfrm>
            <a:off x="590550" y="1511300"/>
            <a:ext cx="10515600" cy="4351338"/>
          </a:xfrm>
        </p:spPr>
        <p:txBody>
          <a:bodyPr>
            <a:normAutofit/>
          </a:bodyPr>
          <a:lstStyle/>
          <a:p>
            <a:r>
              <a:rPr lang="en-GB" dirty="0"/>
              <a:t>Scope </a:t>
            </a:r>
            <a:r>
              <a:rPr lang="en-GB" dirty="0" smtClean="0"/>
              <a:t>and organisation of </a:t>
            </a:r>
            <a:r>
              <a:rPr lang="en-GB" dirty="0"/>
              <a:t>the </a:t>
            </a:r>
            <a:r>
              <a:rPr lang="en-GB" dirty="0" smtClean="0"/>
              <a:t>QXF </a:t>
            </a:r>
            <a:r>
              <a:rPr lang="en-GB" dirty="0"/>
              <a:t>Q2 </a:t>
            </a:r>
            <a:r>
              <a:rPr lang="en-GB" dirty="0" smtClean="0"/>
              <a:t>Nb</a:t>
            </a:r>
            <a:r>
              <a:rPr lang="en-GB" baseline="-25000" dirty="0" smtClean="0"/>
              <a:t>3</a:t>
            </a:r>
            <a:r>
              <a:rPr lang="en-GB" dirty="0" smtClean="0"/>
              <a:t>Sn cable QA</a:t>
            </a:r>
          </a:p>
          <a:p>
            <a:r>
              <a:rPr lang="en-GB" dirty="0" smtClean="0"/>
              <a:t>Quantities and schedule</a:t>
            </a:r>
          </a:p>
          <a:p>
            <a:r>
              <a:rPr lang="en-GB" dirty="0" smtClean="0"/>
              <a:t>LHC </a:t>
            </a:r>
            <a:r>
              <a:rPr lang="en-GB" dirty="0" err="1" smtClean="0"/>
              <a:t>Nb-Ti</a:t>
            </a:r>
            <a:r>
              <a:rPr lang="en-GB" dirty="0" smtClean="0"/>
              <a:t> cable QA and holding points</a:t>
            </a:r>
            <a:endParaRPr lang="en-GB" dirty="0"/>
          </a:p>
          <a:p>
            <a:r>
              <a:rPr lang="en-GB" dirty="0" smtClean="0"/>
              <a:t>QXF-Q2 Nb</a:t>
            </a:r>
            <a:r>
              <a:rPr lang="en-GB" baseline="-25000" dirty="0" smtClean="0"/>
              <a:t>3</a:t>
            </a:r>
            <a:r>
              <a:rPr lang="en-GB" dirty="0" smtClean="0"/>
              <a:t>Sn cable QA and </a:t>
            </a:r>
            <a:r>
              <a:rPr lang="en-GB" dirty="0"/>
              <a:t>holding </a:t>
            </a:r>
            <a:r>
              <a:rPr lang="en-GB" dirty="0" smtClean="0"/>
              <a:t>points</a:t>
            </a:r>
          </a:p>
          <a:p>
            <a:pPr marL="228600" lvl="1">
              <a:spcBef>
                <a:spcPts val="1000"/>
              </a:spcBef>
            </a:pPr>
            <a:r>
              <a:rPr lang="en-GB" sz="2800" dirty="0"/>
              <a:t>QXF Q2 Nb</a:t>
            </a:r>
            <a:r>
              <a:rPr lang="en-GB" sz="2800" baseline="-25000" dirty="0"/>
              <a:t>3</a:t>
            </a:r>
            <a:r>
              <a:rPr lang="en-GB" sz="2800" dirty="0"/>
              <a:t>Sn cable </a:t>
            </a:r>
            <a:r>
              <a:rPr lang="en-GB" sz="2800" dirty="0" smtClean="0"/>
              <a:t>homogeneity verification</a:t>
            </a:r>
          </a:p>
          <a:p>
            <a:pPr marL="228600" lvl="1">
              <a:spcBef>
                <a:spcPts val="1000"/>
              </a:spcBef>
            </a:pPr>
            <a:r>
              <a:rPr lang="en-GB" sz="2800" dirty="0"/>
              <a:t>QC </a:t>
            </a:r>
            <a:r>
              <a:rPr lang="en-GB" sz="2800" dirty="0" smtClean="0"/>
              <a:t>tests of </a:t>
            </a:r>
            <a:r>
              <a:rPr lang="en-GB" sz="2800" dirty="0"/>
              <a:t>the produced cable extremities</a:t>
            </a:r>
          </a:p>
          <a:p>
            <a:r>
              <a:rPr lang="en-GB" dirty="0" smtClean="0"/>
              <a:t>Conclusion</a:t>
            </a:r>
            <a:endParaRPr lang="en-GB" dirty="0"/>
          </a:p>
          <a:p>
            <a:endParaRPr lang="en-GB"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2</a:t>
            </a:fld>
            <a:endParaRPr lang="en-GB" dirty="0"/>
          </a:p>
        </p:txBody>
      </p:sp>
    </p:spTree>
    <p:extLst>
      <p:ext uri="{BB962C8B-B14F-4D97-AF65-F5344CB8AC3E}">
        <p14:creationId xmlns:p14="http://schemas.microsoft.com/office/powerpoint/2010/main" val="892471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150" y="113076"/>
            <a:ext cx="10515600" cy="1325563"/>
          </a:xfrm>
        </p:spPr>
        <p:txBody>
          <a:bodyPr/>
          <a:lstStyle/>
          <a:p>
            <a:r>
              <a:rPr lang="en-GB" dirty="0"/>
              <a:t>Scope </a:t>
            </a:r>
            <a:r>
              <a:rPr lang="en-GB" dirty="0" smtClean="0"/>
              <a:t>and organisation of the QXF-Q2 cable quality assurance (QA)</a:t>
            </a:r>
            <a:endParaRPr lang="en-GB" dirty="0"/>
          </a:p>
        </p:txBody>
      </p:sp>
      <p:sp>
        <p:nvSpPr>
          <p:cNvPr id="3" name="Content Placeholder 2"/>
          <p:cNvSpPr>
            <a:spLocks noGrp="1"/>
          </p:cNvSpPr>
          <p:nvPr>
            <p:ph idx="1"/>
          </p:nvPr>
        </p:nvSpPr>
        <p:spPr>
          <a:xfrm>
            <a:off x="597014" y="1627430"/>
            <a:ext cx="10737735" cy="4728920"/>
          </a:xfrm>
        </p:spPr>
        <p:txBody>
          <a:bodyPr>
            <a:normAutofit/>
          </a:bodyPr>
          <a:lstStyle/>
          <a:p>
            <a:r>
              <a:rPr lang="en-GB" dirty="0" smtClean="0"/>
              <a:t>QA is put in place when the cable development has been completed, and when the </a:t>
            </a:r>
            <a:r>
              <a:rPr lang="en-GB" dirty="0"/>
              <a:t>tooling and </a:t>
            </a:r>
            <a:r>
              <a:rPr lang="en-GB" dirty="0" smtClean="0"/>
              <a:t>all </a:t>
            </a:r>
            <a:r>
              <a:rPr lang="en-GB" dirty="0"/>
              <a:t>cabling parameters have been defined and are frozen</a:t>
            </a:r>
            <a:r>
              <a:rPr lang="en-GB" dirty="0" smtClean="0"/>
              <a:t>.</a:t>
            </a:r>
          </a:p>
          <a:p>
            <a:r>
              <a:rPr lang="en-GB" dirty="0" smtClean="0"/>
              <a:t>The </a:t>
            </a:r>
            <a:r>
              <a:rPr lang="en-GB" dirty="0"/>
              <a:t>goal of the </a:t>
            </a:r>
            <a:r>
              <a:rPr lang="en-GB" dirty="0" smtClean="0"/>
              <a:t>QA is to guarantee the uniformity of the entire QXF Q2 cable production, and to make sure that all cable unit lengths (ULs) that will be delivered to the magnet factory are conform with specifications.</a:t>
            </a:r>
          </a:p>
          <a:p>
            <a:r>
              <a:rPr lang="en-GB" dirty="0" smtClean="0"/>
              <a:t>The QA team is independent from the cable production team.</a:t>
            </a:r>
          </a:p>
          <a:p>
            <a:endParaRPr lang="en-GB" dirty="0" smtClean="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dirty="0"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3</a:t>
            </a:fld>
            <a:endParaRPr lang="en-GB" dirty="0"/>
          </a:p>
        </p:txBody>
      </p:sp>
    </p:spTree>
    <p:extLst>
      <p:ext uri="{BB962C8B-B14F-4D97-AF65-F5344CB8AC3E}">
        <p14:creationId xmlns:p14="http://schemas.microsoft.com/office/powerpoint/2010/main" val="2400489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QXF-Q2 cable quantities and schedule</a:t>
            </a:r>
            <a:endParaRPr lang="en-GB" dirty="0"/>
          </a:p>
        </p:txBody>
      </p:sp>
      <p:sp>
        <p:nvSpPr>
          <p:cNvPr id="3" name="Content Placeholder 2"/>
          <p:cNvSpPr>
            <a:spLocks noGrp="1"/>
          </p:cNvSpPr>
          <p:nvPr>
            <p:ph idx="1"/>
          </p:nvPr>
        </p:nvSpPr>
        <p:spPr>
          <a:xfrm>
            <a:off x="647699" y="1690688"/>
            <a:ext cx="10372726" cy="4351338"/>
          </a:xfrm>
        </p:spPr>
        <p:txBody>
          <a:bodyPr>
            <a:normAutofit/>
          </a:bodyPr>
          <a:lstStyle/>
          <a:p>
            <a:pPr marL="228600" lvl="1">
              <a:spcBef>
                <a:spcPts val="1000"/>
              </a:spcBef>
            </a:pPr>
            <a:r>
              <a:rPr lang="en-GB" sz="2800" dirty="0" smtClean="0"/>
              <a:t>10 </a:t>
            </a:r>
            <a:r>
              <a:rPr lang="en-GB" sz="2800" dirty="0"/>
              <a:t>UL for prototypes </a:t>
            </a:r>
          </a:p>
          <a:p>
            <a:pPr marL="228600" lvl="1">
              <a:spcBef>
                <a:spcPts val="1000"/>
              </a:spcBef>
            </a:pPr>
            <a:r>
              <a:rPr lang="en-GB" sz="2800" dirty="0"/>
              <a:t>45 UL for Q2 series production (32+13 spare) over a period of about 3 </a:t>
            </a:r>
            <a:r>
              <a:rPr lang="en-GB" sz="2800" dirty="0" smtClean="0"/>
              <a:t>years (see </a:t>
            </a:r>
            <a:r>
              <a:rPr lang="en-GB" sz="2800" dirty="0" err="1" smtClean="0"/>
              <a:t>Amalia’s</a:t>
            </a:r>
            <a:r>
              <a:rPr lang="en-GB" sz="2800" dirty="0" smtClean="0"/>
              <a:t> presentation).</a:t>
            </a:r>
          </a:p>
          <a:p>
            <a:pPr marL="228600" lvl="1">
              <a:spcBef>
                <a:spcPts val="1000"/>
              </a:spcBef>
            </a:pPr>
            <a:r>
              <a:rPr lang="en-GB" sz="2800" dirty="0" smtClean="0"/>
              <a:t>The </a:t>
            </a:r>
            <a:r>
              <a:rPr lang="en-GB" sz="2800" dirty="0"/>
              <a:t>QA/QC procedures </a:t>
            </a:r>
            <a:r>
              <a:rPr lang="en-GB" sz="2800" dirty="0" smtClean="0"/>
              <a:t>need to be ready before </a:t>
            </a:r>
            <a:r>
              <a:rPr lang="en-GB" sz="2800" dirty="0"/>
              <a:t>the start of the production of the prototype Q2 </a:t>
            </a:r>
            <a:r>
              <a:rPr lang="en-GB" sz="2800" dirty="0" smtClean="0"/>
              <a:t>cables (in about one years time).</a:t>
            </a:r>
            <a:endParaRPr lang="en-GB" sz="2800" dirty="0"/>
          </a:p>
          <a:p>
            <a:pPr marL="228600" lvl="1">
              <a:spcBef>
                <a:spcPts val="1000"/>
              </a:spcBef>
            </a:pPr>
            <a:r>
              <a:rPr lang="en-GB" sz="2800" dirty="0"/>
              <a:t>For the organisation of the QC tests we also need to take into account </a:t>
            </a:r>
            <a:r>
              <a:rPr lang="en-GB" sz="2800" dirty="0" smtClean="0"/>
              <a:t>other Nb</a:t>
            </a:r>
            <a:r>
              <a:rPr lang="en-GB" sz="2800" baseline="-25000" dirty="0" smtClean="0"/>
              <a:t>3</a:t>
            </a:r>
            <a:r>
              <a:rPr lang="en-GB" sz="2800" dirty="0" smtClean="0"/>
              <a:t>Sn </a:t>
            </a:r>
            <a:r>
              <a:rPr lang="en-GB" sz="2800" dirty="0"/>
              <a:t>cables to be produced and </a:t>
            </a:r>
            <a:r>
              <a:rPr lang="en-GB" sz="2800" dirty="0" smtClean="0"/>
              <a:t>controlled, e.g. </a:t>
            </a:r>
            <a:r>
              <a:rPr lang="en-GB" sz="2800" dirty="0"/>
              <a:t>for the 11 T dipole cables.</a:t>
            </a:r>
          </a:p>
          <a:p>
            <a:endParaRPr lang="en-GB"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4</a:t>
            </a:fld>
            <a:endParaRPr lang="en-GB" dirty="0"/>
          </a:p>
        </p:txBody>
      </p:sp>
    </p:spTree>
    <p:extLst>
      <p:ext uri="{BB962C8B-B14F-4D97-AF65-F5344CB8AC3E}">
        <p14:creationId xmlns:p14="http://schemas.microsoft.com/office/powerpoint/2010/main" val="2381720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225" y="89227"/>
            <a:ext cx="10515600" cy="1325563"/>
          </a:xfrm>
        </p:spPr>
        <p:txBody>
          <a:bodyPr>
            <a:normAutofit/>
          </a:bodyPr>
          <a:lstStyle/>
          <a:p>
            <a:r>
              <a:rPr lang="en-GB" sz="4000" dirty="0" smtClean="0"/>
              <a:t>QC tests and holding points during the production of the LHC </a:t>
            </a:r>
            <a:r>
              <a:rPr lang="en-GB" sz="4000" dirty="0" err="1" smtClean="0"/>
              <a:t>Nb-Ti</a:t>
            </a:r>
            <a:r>
              <a:rPr lang="en-GB" sz="4000" dirty="0" smtClean="0"/>
              <a:t> Rutherford cables</a:t>
            </a:r>
            <a:endParaRPr lang="en-GB" sz="4000" dirty="0"/>
          </a:p>
        </p:txBody>
      </p:sp>
      <p:sp>
        <p:nvSpPr>
          <p:cNvPr id="3" name="Content Placeholder 2"/>
          <p:cNvSpPr>
            <a:spLocks noGrp="1"/>
          </p:cNvSpPr>
          <p:nvPr>
            <p:ph idx="1"/>
          </p:nvPr>
        </p:nvSpPr>
        <p:spPr>
          <a:xfrm>
            <a:off x="4870572" y="1512145"/>
            <a:ext cx="7206098" cy="4351338"/>
          </a:xfrm>
        </p:spPr>
        <p:txBody>
          <a:bodyPr>
            <a:normAutofit fontScale="47500" lnSpcReduction="20000"/>
          </a:bodyPr>
          <a:lstStyle/>
          <a:p>
            <a:r>
              <a:rPr lang="en-GB" sz="4500" dirty="0" smtClean="0"/>
              <a:t>All 7000 </a:t>
            </a:r>
            <a:r>
              <a:rPr lang="en-GB" sz="4500" dirty="0"/>
              <a:t>km </a:t>
            </a:r>
            <a:r>
              <a:rPr lang="en-GB" sz="4500" dirty="0" smtClean="0"/>
              <a:t>(more than 11’000 </a:t>
            </a:r>
            <a:r>
              <a:rPr lang="en-GB" sz="4500" dirty="0" err="1" smtClean="0"/>
              <a:t>Uls</a:t>
            </a:r>
            <a:r>
              <a:rPr lang="en-GB" sz="4500" dirty="0" smtClean="0"/>
              <a:t>) of </a:t>
            </a:r>
            <a:r>
              <a:rPr lang="en-GB" sz="4500" dirty="0"/>
              <a:t>cable </a:t>
            </a:r>
            <a:r>
              <a:rPr lang="en-GB" sz="4500" dirty="0" smtClean="0"/>
              <a:t>were produced </a:t>
            </a:r>
            <a:r>
              <a:rPr lang="en-GB" sz="4500" dirty="0"/>
              <a:t>outside </a:t>
            </a:r>
            <a:r>
              <a:rPr lang="en-GB" sz="4500" dirty="0" smtClean="0"/>
              <a:t>CERN (at </a:t>
            </a:r>
            <a:r>
              <a:rPr lang="en-GB" sz="4500" dirty="0"/>
              <a:t>Alstom, </a:t>
            </a:r>
            <a:r>
              <a:rPr lang="en-GB" sz="4500" dirty="0" err="1"/>
              <a:t>Brugg</a:t>
            </a:r>
            <a:r>
              <a:rPr lang="en-GB" sz="4500" dirty="0"/>
              <a:t> </a:t>
            </a:r>
            <a:r>
              <a:rPr lang="en-GB" sz="4500" dirty="0" err="1" smtClean="0"/>
              <a:t>Kabelwerke</a:t>
            </a:r>
            <a:r>
              <a:rPr lang="en-GB" sz="4500" dirty="0" smtClean="0"/>
              <a:t> (with two cabling machines), </a:t>
            </a:r>
            <a:r>
              <a:rPr lang="en-GB" sz="4500" dirty="0"/>
              <a:t>New England Electric Wire (NEEW) and Furukawa Electric Co., Ltd. (FEC</a:t>
            </a:r>
            <a:r>
              <a:rPr lang="en-GB" sz="4500" dirty="0" smtClean="0"/>
              <a:t>)</a:t>
            </a:r>
          </a:p>
          <a:p>
            <a:r>
              <a:rPr lang="en-GB" sz="4500" dirty="0" smtClean="0"/>
              <a:t>A rigorous test protocol had been imposed on all companies. </a:t>
            </a:r>
            <a:endParaRPr lang="en-GB" sz="4500" dirty="0"/>
          </a:p>
          <a:p>
            <a:pPr lvl="1"/>
            <a:r>
              <a:rPr lang="en-GB" sz="3800" dirty="0" smtClean="0"/>
              <a:t>On-line </a:t>
            </a:r>
            <a:r>
              <a:rPr lang="en-GB" sz="3800" dirty="0"/>
              <a:t>cable dimensional measurements with CMM of all cables at production </a:t>
            </a:r>
            <a:r>
              <a:rPr lang="en-GB" sz="3800" dirty="0" smtClean="0"/>
              <a:t>sites</a:t>
            </a:r>
          </a:p>
          <a:p>
            <a:pPr lvl="1"/>
            <a:r>
              <a:rPr lang="en-GB" sz="3800" dirty="0"/>
              <a:t>Re-measurement of dimensions of 5500 UL at CERN with three CMM lines</a:t>
            </a:r>
          </a:p>
          <a:p>
            <a:pPr lvl="1"/>
            <a:r>
              <a:rPr lang="en-GB" sz="3800" dirty="0" smtClean="0"/>
              <a:t>Samples </a:t>
            </a:r>
            <a:r>
              <a:rPr lang="en-GB" sz="3800" dirty="0"/>
              <a:t>cut from cable extremities controlled at production sites and at CERN</a:t>
            </a:r>
          </a:p>
          <a:p>
            <a:pPr lvl="1"/>
            <a:r>
              <a:rPr lang="en-GB" sz="3800" dirty="0" smtClean="0"/>
              <a:t>2600 cable </a:t>
            </a:r>
            <a:r>
              <a:rPr lang="en-GB" sz="3800" i="1" dirty="0" err="1"/>
              <a:t>I</a:t>
            </a:r>
            <a:r>
              <a:rPr lang="en-GB" sz="3800" i="1" baseline="-25000" dirty="0" err="1"/>
              <a:t>c</a:t>
            </a:r>
            <a:r>
              <a:rPr lang="en-GB" sz="3800" dirty="0"/>
              <a:t> </a:t>
            </a:r>
            <a:r>
              <a:rPr lang="en-GB" sz="3800" dirty="0" smtClean="0"/>
              <a:t>measurements </a:t>
            </a:r>
            <a:r>
              <a:rPr lang="en-GB" sz="3800" dirty="0"/>
              <a:t>at BNL and at CERN</a:t>
            </a:r>
          </a:p>
          <a:p>
            <a:pPr lvl="1"/>
            <a:r>
              <a:rPr lang="en-GB" sz="3800" dirty="0"/>
              <a:t>5500 </a:t>
            </a:r>
            <a:r>
              <a:rPr lang="en-GB" sz="3800" dirty="0" err="1"/>
              <a:t>interstrand</a:t>
            </a:r>
            <a:r>
              <a:rPr lang="en-GB" sz="3800" dirty="0"/>
              <a:t> contact resistance measurements at CERN</a:t>
            </a:r>
          </a:p>
          <a:p>
            <a:pPr lvl="1"/>
            <a:r>
              <a:rPr lang="en-GB" sz="3800" dirty="0"/>
              <a:t>More than 30’000 RRR </a:t>
            </a:r>
            <a:r>
              <a:rPr lang="en-GB" sz="3800" dirty="0" smtClean="0"/>
              <a:t>measurement </a:t>
            </a:r>
            <a:r>
              <a:rPr lang="en-GB" sz="3800" dirty="0"/>
              <a:t>of extracted strand samples at CERN, in addition to </a:t>
            </a:r>
            <a:r>
              <a:rPr lang="en-GB" sz="3800" dirty="0" smtClean="0"/>
              <a:t>the RRR </a:t>
            </a:r>
            <a:r>
              <a:rPr lang="en-GB" sz="3800" dirty="0"/>
              <a:t>tests by the companies.</a:t>
            </a:r>
          </a:p>
          <a:p>
            <a:pPr lvl="1"/>
            <a:r>
              <a:rPr lang="en-GB" sz="3800" dirty="0" smtClean="0"/>
              <a:t>Systematic </a:t>
            </a:r>
            <a:r>
              <a:rPr lang="en-GB" sz="3800" dirty="0"/>
              <a:t>cross checks of company test results with CERN test results</a:t>
            </a:r>
            <a:r>
              <a:rPr lang="en-GB" sz="3800" dirty="0" smtClean="0"/>
              <a:t>.</a:t>
            </a:r>
            <a:endParaRPr lang="en-GB" sz="3800" dirty="0"/>
          </a:p>
        </p:txBody>
      </p:sp>
      <p:pic>
        <p:nvPicPr>
          <p:cNvPr id="6" name="Picture 5"/>
          <p:cNvPicPr>
            <a:picLocks noChangeAspect="1"/>
          </p:cNvPicPr>
          <p:nvPr/>
        </p:nvPicPr>
        <p:blipFill>
          <a:blip r:embed="rId2"/>
          <a:stretch>
            <a:fillRect/>
          </a:stretch>
        </p:blipFill>
        <p:spPr>
          <a:xfrm>
            <a:off x="329612" y="1414790"/>
            <a:ext cx="4391245" cy="4156372"/>
          </a:xfrm>
          <a:prstGeom prst="rect">
            <a:avLst/>
          </a:prstGeom>
        </p:spPr>
      </p:pic>
      <p:sp>
        <p:nvSpPr>
          <p:cNvPr id="7" name="TextBox 6"/>
          <p:cNvSpPr txBox="1"/>
          <p:nvPr/>
        </p:nvSpPr>
        <p:spPr>
          <a:xfrm>
            <a:off x="138224" y="5615582"/>
            <a:ext cx="4964876" cy="1138773"/>
          </a:xfrm>
          <a:prstGeom prst="rect">
            <a:avLst/>
          </a:prstGeom>
          <a:noFill/>
        </p:spPr>
        <p:txBody>
          <a:bodyPr wrap="square" rtlCol="0">
            <a:spAutoFit/>
          </a:bodyPr>
          <a:lstStyle/>
          <a:p>
            <a:r>
              <a:rPr lang="en-GB" sz="1700" dirty="0" smtClean="0"/>
              <a:t>Material and data flow during the LHC conductor production at FEC and  holding points.</a:t>
            </a:r>
          </a:p>
          <a:p>
            <a:r>
              <a:rPr lang="en-GB" sz="1700" dirty="0" smtClean="0"/>
              <a:t>From S. Meguro, IEEE Trans. Appl. </a:t>
            </a:r>
            <a:r>
              <a:rPr lang="en-GB" sz="1700" dirty="0" err="1" smtClean="0"/>
              <a:t>Supercond</a:t>
            </a:r>
            <a:r>
              <a:rPr lang="en-GB" sz="1700" dirty="0" smtClean="0"/>
              <a:t>.  14(2), (2004)</a:t>
            </a:r>
            <a:endParaRPr lang="en-GB" sz="1700" dirty="0"/>
          </a:p>
        </p:txBody>
      </p:sp>
      <p:sp>
        <p:nvSpPr>
          <p:cNvPr id="4" name="TextBox 3"/>
          <p:cNvSpPr txBox="1"/>
          <p:nvPr/>
        </p:nvSpPr>
        <p:spPr>
          <a:xfrm>
            <a:off x="5560300" y="5976493"/>
            <a:ext cx="5826642" cy="353943"/>
          </a:xfrm>
          <a:prstGeom prst="rect">
            <a:avLst/>
          </a:prstGeom>
          <a:noFill/>
        </p:spPr>
        <p:txBody>
          <a:bodyPr wrap="square" rtlCol="0">
            <a:spAutoFit/>
          </a:bodyPr>
          <a:lstStyle/>
          <a:p>
            <a:r>
              <a:rPr lang="en-GB" sz="1700" dirty="0" smtClean="0"/>
              <a:t>From D</a:t>
            </a:r>
            <a:r>
              <a:rPr lang="en-GB" sz="1700" dirty="0"/>
              <a:t>. Leroy, </a:t>
            </a:r>
            <a:r>
              <a:rPr lang="en-GB" sz="1700" dirty="0" smtClean="0"/>
              <a:t>IEEE </a:t>
            </a:r>
            <a:r>
              <a:rPr lang="en-GB" sz="1700" dirty="0"/>
              <a:t>Trans. Appl. </a:t>
            </a:r>
            <a:r>
              <a:rPr lang="en-GB" sz="1700" dirty="0" err="1"/>
              <a:t>Supercond</a:t>
            </a:r>
            <a:r>
              <a:rPr lang="en-GB" sz="1700" dirty="0"/>
              <a:t>. 16(2), (</a:t>
            </a:r>
            <a:r>
              <a:rPr lang="en-GB" sz="1700" dirty="0" smtClean="0"/>
              <a:t>2006)</a:t>
            </a:r>
            <a:endParaRPr lang="en-GB" sz="1700" dirty="0"/>
          </a:p>
        </p:txBody>
      </p:sp>
      <p:sp>
        <p:nvSpPr>
          <p:cNvPr id="5" name="Date Placeholder 4"/>
          <p:cNvSpPr>
            <a:spLocks noGrp="1"/>
          </p:cNvSpPr>
          <p:nvPr>
            <p:ph type="dt" sz="half" idx="10"/>
          </p:nvPr>
        </p:nvSpPr>
        <p:spPr/>
        <p:txBody>
          <a:bodyPr/>
          <a:lstStyle/>
          <a:p>
            <a:r>
              <a:rPr lang="en-US" dirty="0" smtClean="0"/>
              <a:t>06/11/2014</a:t>
            </a:r>
            <a:endParaRPr lang="en-GB" dirty="0"/>
          </a:p>
        </p:txBody>
      </p:sp>
      <p:sp>
        <p:nvSpPr>
          <p:cNvPr id="8" name="Footer Placeholder 7"/>
          <p:cNvSpPr>
            <a:spLocks noGrp="1"/>
          </p:cNvSpPr>
          <p:nvPr>
            <p:ph type="ftr" sz="quarter" idx="11"/>
          </p:nvPr>
        </p:nvSpPr>
        <p:spPr/>
        <p:txBody>
          <a:bodyPr/>
          <a:lstStyle/>
          <a:p>
            <a:r>
              <a:rPr lang="en-GB" dirty="0" smtClean="0"/>
              <a:t>QXF cable review, C. Scheuerlein                                 </a:t>
            </a:r>
            <a:endParaRPr lang="en-GB" dirty="0"/>
          </a:p>
        </p:txBody>
      </p:sp>
      <p:sp>
        <p:nvSpPr>
          <p:cNvPr id="9" name="Slide Number Placeholder 5"/>
          <p:cNvSpPr>
            <a:spLocks noGrp="1"/>
          </p:cNvSpPr>
          <p:nvPr>
            <p:ph type="sldNum" sz="quarter" idx="12"/>
          </p:nvPr>
        </p:nvSpPr>
        <p:spPr>
          <a:xfrm>
            <a:off x="8610600" y="6356350"/>
            <a:ext cx="2743200" cy="365125"/>
          </a:xfrm>
        </p:spPr>
        <p:txBody>
          <a:bodyPr/>
          <a:lstStyle/>
          <a:p>
            <a:fld id="{76CC416F-467C-475D-B891-8E3D27037228}" type="slidenum">
              <a:rPr lang="en-GB" smtClean="0"/>
              <a:t>5</a:t>
            </a:fld>
            <a:endParaRPr lang="en-GB" dirty="0"/>
          </a:p>
        </p:txBody>
      </p:sp>
    </p:spTree>
    <p:extLst>
      <p:ext uri="{BB962C8B-B14F-4D97-AF65-F5344CB8AC3E}">
        <p14:creationId xmlns:p14="http://schemas.microsoft.com/office/powerpoint/2010/main" val="11175485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0"/>
            <a:ext cx="11172825" cy="1120775"/>
          </a:xfrm>
        </p:spPr>
        <p:txBody>
          <a:bodyPr>
            <a:normAutofit fontScale="90000"/>
          </a:bodyPr>
          <a:lstStyle/>
          <a:p>
            <a:r>
              <a:rPr lang="en-GB" dirty="0"/>
              <a:t>Sequence of </a:t>
            </a:r>
            <a:r>
              <a:rPr lang="en-GB" dirty="0" smtClean="0"/>
              <a:t>QXF-Q2 quality </a:t>
            </a:r>
            <a:r>
              <a:rPr lang="en-GB" dirty="0"/>
              <a:t>control steps and holding </a:t>
            </a:r>
            <a:r>
              <a:rPr lang="en-GB" dirty="0" smtClean="0"/>
              <a:t>points</a:t>
            </a:r>
            <a:endParaRPr lang="en-GB" dirty="0"/>
          </a:p>
        </p:txBody>
      </p:sp>
      <p:sp>
        <p:nvSpPr>
          <p:cNvPr id="3" name="Content Placeholder 2"/>
          <p:cNvSpPr>
            <a:spLocks noGrp="1"/>
          </p:cNvSpPr>
          <p:nvPr>
            <p:ph idx="1"/>
          </p:nvPr>
        </p:nvSpPr>
        <p:spPr>
          <a:xfrm>
            <a:off x="133349" y="1372893"/>
            <a:ext cx="5843588" cy="4651375"/>
          </a:xfrm>
        </p:spPr>
        <p:txBody>
          <a:bodyPr>
            <a:normAutofit fontScale="92500" lnSpcReduction="20000"/>
          </a:bodyPr>
          <a:lstStyle/>
          <a:p>
            <a:r>
              <a:rPr lang="en-GB" dirty="0"/>
              <a:t>There will be two holding points in the Q2 cable production. </a:t>
            </a:r>
            <a:endParaRPr lang="en-GB" dirty="0" smtClean="0"/>
          </a:p>
          <a:p>
            <a:r>
              <a:rPr lang="en-GB" dirty="0" smtClean="0"/>
              <a:t>The </a:t>
            </a:r>
            <a:r>
              <a:rPr lang="en-GB" dirty="0"/>
              <a:t>first </a:t>
            </a:r>
            <a:r>
              <a:rPr lang="en-GB" dirty="0" smtClean="0"/>
              <a:t>holding point is </a:t>
            </a:r>
            <a:r>
              <a:rPr lang="en-GB" dirty="0"/>
              <a:t>the cabling map approval, where the QA team verifies that all strands to be used have been approved, and that the approved tooling and production parameters will be used. </a:t>
            </a:r>
          </a:p>
          <a:p>
            <a:r>
              <a:rPr lang="en-GB" dirty="0"/>
              <a:t>The second holding point is the UL approval. After verification that all online measurements and all QC tests are conform, the QA team approves the cable ULs for delivery to the magnet factory</a:t>
            </a:r>
            <a:r>
              <a:rPr lang="en-GB" dirty="0" smtClean="0"/>
              <a:t>.</a:t>
            </a:r>
            <a:endParaRPr lang="en-GB"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6</a:t>
            </a:fld>
            <a:endParaRPr lang="en-GB"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r="47348"/>
          <a:stretch/>
        </p:blipFill>
        <p:spPr>
          <a:xfrm>
            <a:off x="6189999" y="852193"/>
            <a:ext cx="4841202" cy="5172075"/>
          </a:xfrm>
          <a:prstGeom prst="rect">
            <a:avLst/>
          </a:prstGeom>
        </p:spPr>
      </p:pic>
    </p:spTree>
    <p:extLst>
      <p:ext uri="{BB962C8B-B14F-4D97-AF65-F5344CB8AC3E}">
        <p14:creationId xmlns:p14="http://schemas.microsoft.com/office/powerpoint/2010/main" val="2583790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14" y="0"/>
            <a:ext cx="12099186" cy="1325563"/>
          </a:xfrm>
        </p:spPr>
        <p:txBody>
          <a:bodyPr>
            <a:normAutofit/>
          </a:bodyPr>
          <a:lstStyle/>
          <a:p>
            <a:r>
              <a:rPr lang="en-GB" sz="3800" dirty="0" smtClean="0"/>
              <a:t>Some differences between the Q2 Nb</a:t>
            </a:r>
            <a:r>
              <a:rPr lang="en-GB" sz="3800" baseline="-25000" dirty="0" smtClean="0"/>
              <a:t>3</a:t>
            </a:r>
            <a:r>
              <a:rPr lang="en-GB" sz="3800" dirty="0" smtClean="0"/>
              <a:t>Sn and the LHC </a:t>
            </a:r>
            <a:br>
              <a:rPr lang="en-GB" sz="3800" dirty="0" smtClean="0"/>
            </a:br>
            <a:r>
              <a:rPr lang="en-GB" sz="3800" dirty="0" err="1" smtClean="0"/>
              <a:t>Nb-Ti</a:t>
            </a:r>
            <a:r>
              <a:rPr lang="en-GB" sz="3800" dirty="0" smtClean="0"/>
              <a:t> Rutherford cable mass productions relevant for the QA</a:t>
            </a:r>
            <a:endParaRPr lang="en-GB" sz="3800" dirty="0"/>
          </a:p>
        </p:txBody>
      </p:sp>
      <p:sp>
        <p:nvSpPr>
          <p:cNvPr id="3" name="Content Placeholder 2"/>
          <p:cNvSpPr>
            <a:spLocks noGrp="1"/>
          </p:cNvSpPr>
          <p:nvPr>
            <p:ph idx="1"/>
          </p:nvPr>
        </p:nvSpPr>
        <p:spPr>
          <a:xfrm>
            <a:off x="92813" y="1376280"/>
            <a:ext cx="11842011" cy="4929352"/>
          </a:xfrm>
        </p:spPr>
        <p:txBody>
          <a:bodyPr>
            <a:noAutofit/>
          </a:bodyPr>
          <a:lstStyle/>
          <a:p>
            <a:r>
              <a:rPr lang="en-GB" sz="2700" dirty="0" smtClean="0"/>
              <a:t>Importance of the </a:t>
            </a:r>
            <a:r>
              <a:rPr lang="en-GB" sz="2700" dirty="0"/>
              <a:t>diffusion </a:t>
            </a:r>
            <a:r>
              <a:rPr lang="en-GB" sz="2700" dirty="0" smtClean="0"/>
              <a:t>barrier integrity after </a:t>
            </a:r>
            <a:r>
              <a:rPr lang="en-GB" sz="2700" dirty="0"/>
              <a:t>Nb</a:t>
            </a:r>
            <a:r>
              <a:rPr lang="en-GB" sz="2700" baseline="-25000" dirty="0"/>
              <a:t>3</a:t>
            </a:r>
            <a:r>
              <a:rPr lang="en-GB" sz="2700" dirty="0"/>
              <a:t>Sn cabling. </a:t>
            </a:r>
          </a:p>
          <a:p>
            <a:r>
              <a:rPr lang="en-GB" sz="2700" dirty="0"/>
              <a:t>Comparatively small mechanical stability of Nb</a:t>
            </a:r>
            <a:r>
              <a:rPr lang="en-GB" sz="2700" baseline="-25000" dirty="0"/>
              <a:t>3</a:t>
            </a:r>
            <a:r>
              <a:rPr lang="en-GB" sz="2700" dirty="0"/>
              <a:t>Sn cables.</a:t>
            </a:r>
          </a:p>
          <a:p>
            <a:r>
              <a:rPr lang="en-GB" sz="2700" dirty="0"/>
              <a:t>Important </a:t>
            </a:r>
            <a:r>
              <a:rPr lang="en-GB" sz="2700" dirty="0" smtClean="0"/>
              <a:t>volume </a:t>
            </a:r>
            <a:r>
              <a:rPr lang="en-GB" sz="2700" dirty="0"/>
              <a:t>changes in Nb</a:t>
            </a:r>
            <a:r>
              <a:rPr lang="en-GB" sz="2700" baseline="-25000" dirty="0"/>
              <a:t>3</a:t>
            </a:r>
            <a:r>
              <a:rPr lang="en-GB" sz="2700" dirty="0"/>
              <a:t>Sn after cabling</a:t>
            </a:r>
            <a:r>
              <a:rPr lang="en-GB" sz="2700" dirty="0" smtClean="0"/>
              <a:t>.</a:t>
            </a:r>
          </a:p>
          <a:p>
            <a:r>
              <a:rPr lang="en-GB" sz="2700" dirty="0" smtClean="0"/>
              <a:t>Presence of a stainless steel core in the QXF cables (in the LHC cables the </a:t>
            </a:r>
            <a:r>
              <a:rPr lang="en-GB" sz="2700" dirty="0" err="1" smtClean="0"/>
              <a:t>interstrand</a:t>
            </a:r>
            <a:r>
              <a:rPr lang="en-GB" sz="2700" dirty="0" smtClean="0"/>
              <a:t> contact resistance was controlled by the oxidation of a Cu</a:t>
            </a:r>
            <a:r>
              <a:rPr lang="en-GB" sz="2700" baseline="-25000" dirty="0" smtClean="0"/>
              <a:t>3</a:t>
            </a:r>
            <a:r>
              <a:rPr lang="en-GB" sz="2700" dirty="0" smtClean="0"/>
              <a:t>Sn surface layer).</a:t>
            </a:r>
            <a:endParaRPr lang="en-GB" sz="2700" dirty="0"/>
          </a:p>
          <a:p>
            <a:r>
              <a:rPr lang="en-GB" sz="2700" dirty="0" smtClean="0"/>
              <a:t>Little </a:t>
            </a:r>
            <a:r>
              <a:rPr lang="en-GB" sz="2700" dirty="0"/>
              <a:t>experience with the QA of the mass production of </a:t>
            </a:r>
            <a:r>
              <a:rPr lang="en-GB" sz="2700" dirty="0" smtClean="0"/>
              <a:t>Nb</a:t>
            </a:r>
            <a:r>
              <a:rPr lang="en-GB" sz="2700" baseline="-25000" dirty="0" smtClean="0"/>
              <a:t>3</a:t>
            </a:r>
            <a:r>
              <a:rPr lang="en-GB" sz="2700" dirty="0" smtClean="0"/>
              <a:t>Sn </a:t>
            </a:r>
            <a:r>
              <a:rPr lang="en-GB" sz="2700" dirty="0"/>
              <a:t>Rutherford cables.</a:t>
            </a:r>
          </a:p>
          <a:p>
            <a:r>
              <a:rPr lang="en-GB" sz="2700" dirty="0"/>
              <a:t>Comparatively small Q2 cable production </a:t>
            </a:r>
            <a:r>
              <a:rPr lang="en-GB" sz="2700" dirty="0" smtClean="0"/>
              <a:t>rate. </a:t>
            </a:r>
            <a:r>
              <a:rPr lang="en-GB" sz="2700" dirty="0"/>
              <a:t>Q2 </a:t>
            </a:r>
            <a:r>
              <a:rPr lang="en-GB" sz="2700" dirty="0" smtClean="0"/>
              <a:t>cable production is </a:t>
            </a:r>
            <a:r>
              <a:rPr lang="en-GB" sz="2700" dirty="0"/>
              <a:t>interrupted by the production of other cable types</a:t>
            </a:r>
            <a:r>
              <a:rPr lang="en-GB" sz="2700" dirty="0" smtClean="0"/>
              <a:t>.</a:t>
            </a:r>
          </a:p>
          <a:p>
            <a:r>
              <a:rPr lang="en-GB" sz="2700" dirty="0" smtClean="0"/>
              <a:t>Q2 cables are made with two Nb</a:t>
            </a:r>
            <a:r>
              <a:rPr lang="en-GB" sz="2700" baseline="-25000" dirty="0" smtClean="0"/>
              <a:t>3</a:t>
            </a:r>
            <a:r>
              <a:rPr lang="en-GB" sz="2700" dirty="0" smtClean="0"/>
              <a:t>Sn strand types (PIT and RRP) with different </a:t>
            </a:r>
            <a:r>
              <a:rPr lang="en-GB" sz="2700" dirty="0" smtClean="0"/>
              <a:t>properties</a:t>
            </a:r>
            <a:r>
              <a:rPr lang="en-GB" sz="2700" dirty="0" smtClean="0"/>
              <a:t>.</a:t>
            </a:r>
            <a:endParaRPr lang="en-GB" sz="2700" dirty="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a:xfrm>
            <a:off x="8610600" y="6356350"/>
            <a:ext cx="2743200" cy="365125"/>
          </a:xfrm>
        </p:spPr>
        <p:txBody>
          <a:bodyPr/>
          <a:lstStyle/>
          <a:p>
            <a:fld id="{76CC416F-467C-475D-B891-8E3D27037228}" type="slidenum">
              <a:rPr lang="en-GB" smtClean="0"/>
              <a:t>7</a:t>
            </a:fld>
            <a:endParaRPr lang="en-GB" dirty="0"/>
          </a:p>
        </p:txBody>
      </p:sp>
    </p:spTree>
    <p:extLst>
      <p:ext uri="{BB962C8B-B14F-4D97-AF65-F5344CB8AC3E}">
        <p14:creationId xmlns:p14="http://schemas.microsoft.com/office/powerpoint/2010/main" val="119660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332" y="-10632"/>
            <a:ext cx="10515600" cy="1137684"/>
          </a:xfrm>
        </p:spPr>
        <p:txBody>
          <a:bodyPr/>
          <a:lstStyle/>
          <a:p>
            <a:r>
              <a:rPr lang="en-GB" dirty="0" smtClean="0"/>
              <a:t>QA of </a:t>
            </a:r>
            <a:r>
              <a:rPr lang="en-GB" dirty="0"/>
              <a:t>a </a:t>
            </a:r>
            <a:r>
              <a:rPr lang="en-GB" dirty="0" smtClean="0"/>
              <a:t>cabling </a:t>
            </a:r>
            <a:r>
              <a:rPr lang="en-GB" dirty="0"/>
              <a:t>run</a:t>
            </a:r>
          </a:p>
        </p:txBody>
      </p:sp>
      <p:sp>
        <p:nvSpPr>
          <p:cNvPr id="3" name="Content Placeholder 2"/>
          <p:cNvSpPr>
            <a:spLocks noGrp="1"/>
          </p:cNvSpPr>
          <p:nvPr>
            <p:ph idx="1"/>
          </p:nvPr>
        </p:nvSpPr>
        <p:spPr>
          <a:xfrm>
            <a:off x="558253" y="1042988"/>
            <a:ext cx="11318313" cy="5740583"/>
          </a:xfrm>
        </p:spPr>
        <p:txBody>
          <a:bodyPr>
            <a:noAutofit/>
          </a:bodyPr>
          <a:lstStyle/>
          <a:p>
            <a:r>
              <a:rPr lang="en-GB" sz="2600" dirty="0" smtClean="0"/>
              <a:t>The </a:t>
            </a:r>
            <a:r>
              <a:rPr lang="en-GB" sz="2600" dirty="0"/>
              <a:t>QA of the cabling </a:t>
            </a:r>
            <a:r>
              <a:rPr lang="en-GB" sz="2600" dirty="0" smtClean="0"/>
              <a:t>process </a:t>
            </a:r>
            <a:r>
              <a:rPr lang="en-GB" sz="2600" dirty="0"/>
              <a:t>must assure the cable homogeneity over the entire cable </a:t>
            </a:r>
            <a:r>
              <a:rPr lang="en-GB" sz="2600" dirty="0" smtClean="0"/>
              <a:t>length of 710 </a:t>
            </a:r>
            <a:r>
              <a:rPr lang="en-GB" sz="2600" dirty="0"/>
              <a:t>m, so that the </a:t>
            </a:r>
            <a:r>
              <a:rPr lang="en-GB" sz="2600" dirty="0" smtClean="0"/>
              <a:t>samples </a:t>
            </a:r>
            <a:r>
              <a:rPr lang="en-GB" sz="2600" dirty="0"/>
              <a:t>cut from the cable extremities are representative for the entire UL. </a:t>
            </a:r>
            <a:endParaRPr lang="en-GB" sz="2600" dirty="0" smtClean="0"/>
          </a:p>
          <a:p>
            <a:r>
              <a:rPr lang="en-GB" sz="2600" dirty="0" smtClean="0"/>
              <a:t>For this purpose we will analyse:</a:t>
            </a:r>
          </a:p>
          <a:p>
            <a:pPr lvl="1"/>
            <a:r>
              <a:rPr lang="en-GB" dirty="0" smtClean="0"/>
              <a:t>Production parameters</a:t>
            </a:r>
          </a:p>
          <a:p>
            <a:pPr lvl="1"/>
            <a:r>
              <a:rPr lang="en-GB" dirty="0"/>
              <a:t>Relative </a:t>
            </a:r>
            <a:r>
              <a:rPr lang="en-GB" dirty="0" smtClean="0"/>
              <a:t>variations of the cable dimensions</a:t>
            </a:r>
          </a:p>
          <a:p>
            <a:pPr lvl="1"/>
            <a:r>
              <a:rPr lang="en-GB" dirty="0" smtClean="0"/>
              <a:t>Cable edge deformation</a:t>
            </a:r>
          </a:p>
          <a:p>
            <a:r>
              <a:rPr lang="en-GB" sz="2600" dirty="0"/>
              <a:t>After the cable run, at least ten meter-long cable samples are cut at each extremity of all ULs for </a:t>
            </a:r>
            <a:r>
              <a:rPr lang="en-GB" sz="2600" dirty="0" smtClean="0"/>
              <a:t>further QC </a:t>
            </a:r>
            <a:r>
              <a:rPr lang="en-GB" sz="2600" dirty="0"/>
              <a:t>tests. </a:t>
            </a:r>
            <a:endParaRPr lang="en-GB" sz="2600" dirty="0" smtClean="0"/>
          </a:p>
          <a:p>
            <a:r>
              <a:rPr lang="en-GB" sz="2600" dirty="0"/>
              <a:t>Long cabling runs consisting of several ULs are desirable for the cable </a:t>
            </a:r>
            <a:r>
              <a:rPr lang="en-GB" sz="2600" dirty="0" smtClean="0"/>
              <a:t>homogeneity, </a:t>
            </a:r>
            <a:r>
              <a:rPr lang="en-GB" sz="2600" dirty="0"/>
              <a:t>as well as for the cabling efficiency. </a:t>
            </a:r>
            <a:endParaRPr lang="en-GB" sz="2600" dirty="0" smtClean="0"/>
          </a:p>
        </p:txBody>
      </p:sp>
      <p:sp>
        <p:nvSpPr>
          <p:cNvPr id="4" name="Date Placeholder 3"/>
          <p:cNvSpPr>
            <a:spLocks noGrp="1"/>
          </p:cNvSpPr>
          <p:nvPr>
            <p:ph type="dt" sz="half" idx="10"/>
          </p:nvPr>
        </p:nvSpPr>
        <p:spPr/>
        <p:txBody>
          <a:bodyPr/>
          <a:lstStyle/>
          <a:p>
            <a:r>
              <a:rPr lang="en-US" smtClean="0"/>
              <a:t>06/11/2014</a:t>
            </a:r>
            <a:endParaRPr lang="en-GB" dirty="0"/>
          </a:p>
        </p:txBody>
      </p:sp>
      <p:sp>
        <p:nvSpPr>
          <p:cNvPr id="5" name="Footer Placeholder 4"/>
          <p:cNvSpPr>
            <a:spLocks noGrp="1"/>
          </p:cNvSpPr>
          <p:nvPr>
            <p:ph type="ftr" sz="quarter" idx="11"/>
          </p:nvPr>
        </p:nvSpPr>
        <p:spPr/>
        <p:txBody>
          <a:bodyPr/>
          <a:lstStyle/>
          <a:p>
            <a:r>
              <a:rPr lang="en-GB" smtClean="0"/>
              <a:t>QXF cable review, C. Scheuerlein                                 </a:t>
            </a:r>
            <a:endParaRPr lang="en-GB" dirty="0"/>
          </a:p>
        </p:txBody>
      </p:sp>
      <p:sp>
        <p:nvSpPr>
          <p:cNvPr id="6" name="Slide Number Placeholder 5"/>
          <p:cNvSpPr>
            <a:spLocks noGrp="1"/>
          </p:cNvSpPr>
          <p:nvPr>
            <p:ph type="sldNum" sz="quarter" idx="12"/>
          </p:nvPr>
        </p:nvSpPr>
        <p:spPr/>
        <p:txBody>
          <a:bodyPr/>
          <a:lstStyle/>
          <a:p>
            <a:fld id="{76CC416F-467C-475D-B891-8E3D27037228}" type="slidenum">
              <a:rPr lang="en-GB" smtClean="0"/>
              <a:t>8</a:t>
            </a:fld>
            <a:endParaRPr lang="en-GB" dirty="0"/>
          </a:p>
        </p:txBody>
      </p:sp>
    </p:spTree>
    <p:extLst>
      <p:ext uri="{BB962C8B-B14F-4D97-AF65-F5344CB8AC3E}">
        <p14:creationId xmlns:p14="http://schemas.microsoft.com/office/powerpoint/2010/main" val="2573910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35403"/>
            <a:ext cx="10515600" cy="1325563"/>
          </a:xfrm>
        </p:spPr>
        <p:txBody>
          <a:bodyPr/>
          <a:lstStyle/>
          <a:p>
            <a:r>
              <a:rPr lang="en-GB" dirty="0" smtClean="0"/>
              <a:t>Verifying the cable homogeneity</a:t>
            </a:r>
            <a:endParaRPr lang="en-GB" dirty="0"/>
          </a:p>
        </p:txBody>
      </p:sp>
      <p:sp>
        <p:nvSpPr>
          <p:cNvPr id="3" name="Content Placeholder 2"/>
          <p:cNvSpPr>
            <a:spLocks noGrp="1"/>
          </p:cNvSpPr>
          <p:nvPr>
            <p:ph idx="1"/>
          </p:nvPr>
        </p:nvSpPr>
        <p:spPr>
          <a:xfrm>
            <a:off x="118732" y="1270813"/>
            <a:ext cx="7096306" cy="5085537"/>
          </a:xfrm>
        </p:spPr>
        <p:txBody>
          <a:bodyPr>
            <a:noAutofit/>
          </a:bodyPr>
          <a:lstStyle/>
          <a:p>
            <a:r>
              <a:rPr lang="en-GB" sz="2400" dirty="0" smtClean="0"/>
              <a:t>Relative changes of cable dimensions are monitored online with the so-called </a:t>
            </a:r>
            <a:r>
              <a:rPr lang="en-GB" sz="2400" dirty="0"/>
              <a:t>Cable Measuring Machine (CMM). </a:t>
            </a:r>
            <a:endParaRPr lang="en-GB" sz="2400" dirty="0" smtClean="0"/>
          </a:p>
          <a:p>
            <a:pPr marL="228600" lvl="1">
              <a:spcBef>
                <a:spcPts val="1000"/>
              </a:spcBef>
            </a:pPr>
            <a:r>
              <a:rPr lang="en-GB" dirty="0" smtClean="0"/>
              <a:t>We plan to monitor the cable edge deformation by edge </a:t>
            </a:r>
            <a:r>
              <a:rPr lang="en-GB" dirty="0"/>
              <a:t>facet </a:t>
            </a:r>
            <a:r>
              <a:rPr lang="en-GB" dirty="0" smtClean="0"/>
              <a:t>analyses, as </a:t>
            </a:r>
            <a:r>
              <a:rPr lang="en-GB" dirty="0"/>
              <a:t>suggested </a:t>
            </a:r>
            <a:r>
              <a:rPr lang="en-GB" dirty="0" smtClean="0"/>
              <a:t>by LBNL. </a:t>
            </a:r>
          </a:p>
          <a:p>
            <a:pPr marL="228600" lvl="1">
              <a:spcBef>
                <a:spcPts val="1000"/>
              </a:spcBef>
            </a:pPr>
            <a:r>
              <a:rPr lang="en-GB" dirty="0" smtClean="0"/>
              <a:t>If feasible, a procedure for the online analysis of the cable edge deformation will be developed, with the definition of a maximum acceptable edge facet size, and a maximum edge facet size variation on both sides of RRP and PIT Q2 cables.   </a:t>
            </a:r>
            <a:endParaRPr lang="en-GB" dirty="0"/>
          </a:p>
          <a:p>
            <a:r>
              <a:rPr lang="en-GB" sz="2400" dirty="0"/>
              <a:t>Wherever possible cabling parameters shall be </a:t>
            </a:r>
            <a:r>
              <a:rPr lang="en-GB" sz="2400" dirty="0" smtClean="0"/>
              <a:t>measured and recorded online and be used for statistical process control (SPC).</a:t>
            </a:r>
          </a:p>
        </p:txBody>
      </p:sp>
      <p:sp>
        <p:nvSpPr>
          <p:cNvPr id="4" name="Content Placeholder 2"/>
          <p:cNvSpPr txBox="1">
            <a:spLocks/>
          </p:cNvSpPr>
          <p:nvPr/>
        </p:nvSpPr>
        <p:spPr>
          <a:xfrm>
            <a:off x="7348388" y="4303010"/>
            <a:ext cx="4667247" cy="53480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Facets on the strands at the thin edge of </a:t>
            </a:r>
            <a:r>
              <a:rPr lang="en-GB" sz="1800" dirty="0" smtClean="0"/>
              <a:t>two LARP Nb</a:t>
            </a:r>
            <a:r>
              <a:rPr lang="en-GB" sz="1800" baseline="-25000" dirty="0" smtClean="0"/>
              <a:t>3</a:t>
            </a:r>
            <a:r>
              <a:rPr lang="en-GB" sz="1800" dirty="0" smtClean="0"/>
              <a:t>Sn cables produced at LBNL. </a:t>
            </a:r>
          </a:p>
          <a:p>
            <a:pPr marL="0" indent="0">
              <a:buNone/>
            </a:pPr>
            <a:r>
              <a:rPr lang="en-GB" sz="1800" dirty="0" smtClean="0"/>
              <a:t>From D.R. Dietderich, et al., IEEE </a:t>
            </a:r>
            <a:r>
              <a:rPr lang="en-GB" sz="1800" dirty="0"/>
              <a:t>Trans. Appl. </a:t>
            </a:r>
            <a:r>
              <a:rPr lang="en-GB" sz="1800" dirty="0" err="1"/>
              <a:t>Supercond</a:t>
            </a:r>
            <a:r>
              <a:rPr lang="en-GB" sz="1800" dirty="0"/>
              <a:t>. </a:t>
            </a:r>
            <a:r>
              <a:rPr lang="en-GB" sz="1800" dirty="0" smtClean="0"/>
              <a:t>17(2), (2007)</a:t>
            </a:r>
            <a:endParaRPr lang="en-GB" sz="1800" dirty="0"/>
          </a:p>
        </p:txBody>
      </p:sp>
      <p:pic>
        <p:nvPicPr>
          <p:cNvPr id="5" name="Picture 4"/>
          <p:cNvPicPr>
            <a:picLocks noChangeAspect="1"/>
          </p:cNvPicPr>
          <p:nvPr/>
        </p:nvPicPr>
        <p:blipFill>
          <a:blip r:embed="rId2"/>
          <a:stretch>
            <a:fillRect/>
          </a:stretch>
        </p:blipFill>
        <p:spPr>
          <a:xfrm>
            <a:off x="7443638" y="1360966"/>
            <a:ext cx="4571997" cy="2692661"/>
          </a:xfrm>
          <a:prstGeom prst="rect">
            <a:avLst/>
          </a:prstGeom>
        </p:spPr>
      </p:pic>
      <p:sp>
        <p:nvSpPr>
          <p:cNvPr id="6" name="Date Placeholder 5"/>
          <p:cNvSpPr>
            <a:spLocks noGrp="1"/>
          </p:cNvSpPr>
          <p:nvPr>
            <p:ph type="dt" sz="half" idx="10"/>
          </p:nvPr>
        </p:nvSpPr>
        <p:spPr/>
        <p:txBody>
          <a:bodyPr/>
          <a:lstStyle/>
          <a:p>
            <a:r>
              <a:rPr lang="en-US" smtClean="0"/>
              <a:t>06/11/2014</a:t>
            </a:r>
            <a:endParaRPr lang="en-GB" dirty="0"/>
          </a:p>
        </p:txBody>
      </p:sp>
      <p:sp>
        <p:nvSpPr>
          <p:cNvPr id="7" name="Footer Placeholder 6"/>
          <p:cNvSpPr>
            <a:spLocks noGrp="1"/>
          </p:cNvSpPr>
          <p:nvPr>
            <p:ph type="ftr" sz="quarter" idx="11"/>
          </p:nvPr>
        </p:nvSpPr>
        <p:spPr/>
        <p:txBody>
          <a:bodyPr/>
          <a:lstStyle/>
          <a:p>
            <a:r>
              <a:rPr lang="en-GB" smtClean="0"/>
              <a:t>QXF cable review, C. Scheuerlein                                 </a:t>
            </a:r>
            <a:endParaRPr lang="en-GB" dirty="0"/>
          </a:p>
        </p:txBody>
      </p:sp>
      <p:sp>
        <p:nvSpPr>
          <p:cNvPr id="8" name="Slide Number Placeholder 7"/>
          <p:cNvSpPr>
            <a:spLocks noGrp="1"/>
          </p:cNvSpPr>
          <p:nvPr>
            <p:ph type="sldNum" sz="quarter" idx="12"/>
          </p:nvPr>
        </p:nvSpPr>
        <p:spPr/>
        <p:txBody>
          <a:bodyPr/>
          <a:lstStyle/>
          <a:p>
            <a:fld id="{76CC416F-467C-475D-B891-8E3D27037228}" type="slidenum">
              <a:rPr lang="en-GB" smtClean="0"/>
              <a:t>9</a:t>
            </a:fld>
            <a:endParaRPr lang="en-GB" dirty="0"/>
          </a:p>
        </p:txBody>
      </p:sp>
    </p:spTree>
    <p:extLst>
      <p:ext uri="{BB962C8B-B14F-4D97-AF65-F5344CB8AC3E}">
        <p14:creationId xmlns:p14="http://schemas.microsoft.com/office/powerpoint/2010/main" val="2110060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1645</TotalTime>
  <Words>1901</Words>
  <Application>Microsoft Office PowerPoint</Application>
  <PresentationFormat>Widescreen</PresentationFormat>
  <Paragraphs>177</Paragraphs>
  <Slides>19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Quality assurance of the QXF-Q2 Nb3Sn cable mass production</vt:lpstr>
      <vt:lpstr>Outline</vt:lpstr>
      <vt:lpstr>Scope and organisation of the QXF-Q2 cable quality assurance (QA)</vt:lpstr>
      <vt:lpstr>QXF-Q2 cable quantities and schedule</vt:lpstr>
      <vt:lpstr>QC tests and holding points during the production of the LHC Nb-Ti Rutherford cables</vt:lpstr>
      <vt:lpstr>Sequence of QXF-Q2 quality control steps and holding points</vt:lpstr>
      <vt:lpstr>Some differences between the Q2 Nb3Sn and the LHC  Nb-Ti Rutherford cable mass productions relevant for the QA</vt:lpstr>
      <vt:lpstr>QA of a cabling run</vt:lpstr>
      <vt:lpstr>Verifying the cable homogeneity</vt:lpstr>
      <vt:lpstr>Tests of entire cables</vt:lpstr>
      <vt:lpstr>Routine QC tests of the samples cut from the cable extremities</vt:lpstr>
      <vt:lpstr>Cross checks of cable QC test results</vt:lpstr>
      <vt:lpstr>General and production procedures to be developed or finalised</vt:lpstr>
      <vt:lpstr>Cable QC procedures </vt:lpstr>
      <vt:lpstr>Conclusion</vt:lpstr>
      <vt:lpstr>PowerPoint Presentation</vt:lpstr>
      <vt:lpstr>Back-up slides</vt:lpstr>
      <vt:lpstr>Cabling induced Cu resistance ratio changes </vt:lpstr>
      <vt:lpstr>Comparison of the mechanical properties of different wires used for cabling</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assurance of Nb3Sn cable production for 11 T…</dc:title>
  <dc:creator>Christian Scheuerlein</dc:creator>
  <cp:lastModifiedBy>Christian Scheuerlein</cp:lastModifiedBy>
  <cp:revision>247</cp:revision>
  <cp:lastPrinted>2014-11-03T18:06:05Z</cp:lastPrinted>
  <dcterms:created xsi:type="dcterms:W3CDTF">2014-09-23T11:37:50Z</dcterms:created>
  <dcterms:modified xsi:type="dcterms:W3CDTF">2014-11-04T17:34:00Z</dcterms:modified>
</cp:coreProperties>
</file>