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notesMasterIdLst>
    <p:notesMasterId r:id="rId10"/>
  </p:notesMasterIdLst>
  <p:handoutMasterIdLst>
    <p:handoutMasterId r:id="rId11"/>
  </p:handoutMasterIdLst>
  <p:sldIdLst>
    <p:sldId id="634" r:id="rId2"/>
    <p:sldId id="816" r:id="rId3"/>
    <p:sldId id="818" r:id="rId4"/>
    <p:sldId id="819" r:id="rId5"/>
    <p:sldId id="820" r:id="rId6"/>
    <p:sldId id="821" r:id="rId7"/>
    <p:sldId id="822" r:id="rId8"/>
    <p:sldId id="823" r:id="rId9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E" initials="N" lastIdx="7" clrIdx="0"/>
  <p:cmAuthor id="1" name="Eva Barbara Holzer" initials="ebh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3399"/>
    <a:srgbClr val="FE8002"/>
    <a:srgbClr val="CC0099"/>
    <a:srgbClr val="66FF33"/>
    <a:srgbClr val="00B451"/>
    <a:srgbClr val="008A3E"/>
    <a:srgbClr val="003399"/>
    <a:srgbClr val="CCFF33"/>
    <a:srgbClr val="02D0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47" autoAdjust="0"/>
    <p:restoredTop sz="92287" autoAdjust="0"/>
  </p:normalViewPr>
  <p:slideViewPr>
    <p:cSldViewPr snapToObjects="1">
      <p:cViewPr>
        <p:scale>
          <a:sx n="60" d="100"/>
          <a:sy n="60" d="100"/>
        </p:scale>
        <p:origin x="-269" y="-322"/>
      </p:cViewPr>
      <p:guideLst>
        <p:guide orient="horz"/>
        <p:guide orient="horz" pos="4319"/>
        <p:guide/>
        <p:guide pos="5738"/>
      </p:guideLst>
    </p:cSldViewPr>
  </p:slideViewPr>
  <p:outlineViewPr>
    <p:cViewPr>
      <p:scale>
        <a:sx n="33" d="100"/>
        <a:sy n="33" d="100"/>
      </p:scale>
      <p:origin x="53" y="231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Objects="1" showGuides="1">
      <p:cViewPr varScale="1">
        <p:scale>
          <a:sx n="57" d="100"/>
          <a:sy n="57" d="100"/>
        </p:scale>
        <p:origin x="-2741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26CFEE5-E694-4D75-B600-43F31FF6BBFA}" type="datetimeFigureOut">
              <a:rPr lang="en-US"/>
              <a:pPr>
                <a:defRPr/>
              </a:pPr>
              <a:t>10/2/2014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1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1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8BD28E1-838A-4D4B-811C-2658FD1F64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708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1" tIns="46366" rIns="92731" bIns="46366" numCol="1" anchor="t" anchorCtr="0" compatLnSpc="1">
            <a:prstTxWarp prst="textNoShape">
              <a:avLst/>
            </a:prstTxWarp>
          </a:bodyPr>
          <a:lstStyle>
            <a:lvl1pPr defTabSz="927034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1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1" tIns="46366" rIns="92731" bIns="46366" numCol="1" anchor="t" anchorCtr="0" compatLnSpc="1">
            <a:prstTxWarp prst="textNoShape">
              <a:avLst/>
            </a:prstTxWarp>
          </a:bodyPr>
          <a:lstStyle>
            <a:lvl1pPr algn="r" defTabSz="927034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1" tIns="46366" rIns="92731" bIns="4636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1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1" tIns="46366" rIns="92731" bIns="46366" numCol="1" anchor="b" anchorCtr="0" compatLnSpc="1">
            <a:prstTxWarp prst="textNoShape">
              <a:avLst/>
            </a:prstTxWarp>
          </a:bodyPr>
          <a:lstStyle>
            <a:lvl1pPr defTabSz="927034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1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1" tIns="46366" rIns="92731" bIns="46366" numCol="1" anchor="b" anchorCtr="0" compatLnSpc="1">
            <a:prstTxWarp prst="textNoShape">
              <a:avLst/>
            </a:prstTxWarp>
          </a:bodyPr>
          <a:lstStyle>
            <a:lvl1pPr algn="r" defTabSz="927034">
              <a:defRPr sz="1200">
                <a:latin typeface="Arial" charset="0"/>
              </a:defRPr>
            </a:lvl1pPr>
          </a:lstStyle>
          <a:p>
            <a:pPr>
              <a:defRPr/>
            </a:pPr>
            <a:fld id="{47B2CF9C-0117-4802-A492-4949F13F6F2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57230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0049"/>
            <a:fld id="{8A66C6F0-FFD4-4D4C-B3BE-6F4FC0132900}" type="slidenum">
              <a:rPr lang="en-US" smtClean="0">
                <a:latin typeface="Arial" pitchFamily="34" charset="0"/>
              </a:rPr>
              <a:pPr defTabSz="900049"/>
              <a:t>1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z="2800" dirty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1"/>
          <p:cNvSpPr txBox="1">
            <a:spLocks noChangeArrowheads="1"/>
          </p:cNvSpPr>
          <p:nvPr userDrawn="1"/>
        </p:nvSpPr>
        <p:spPr bwMode="auto">
          <a:xfrm>
            <a:off x="2209800" y="6556375"/>
            <a:ext cx="46482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300" dirty="0"/>
              <a:t>Eva Barbara Holzer</a:t>
            </a:r>
            <a:endParaRPr lang="en-US" sz="1300" b="1" dirty="0"/>
          </a:p>
        </p:txBody>
      </p:sp>
      <p:sp>
        <p:nvSpPr>
          <p:cNvPr id="7" name="Text Box 22"/>
          <p:cNvSpPr txBox="1">
            <a:spLocks noChangeArrowheads="1"/>
          </p:cNvSpPr>
          <p:nvPr userDrawn="1"/>
        </p:nvSpPr>
        <p:spPr bwMode="auto">
          <a:xfrm>
            <a:off x="8039100" y="6507163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97089497-6043-4A13-B4D8-5E09838C7E08}" type="slidenum">
              <a:rPr lang="en-US" sz="1600"/>
              <a:pPr algn="r">
                <a:spcBef>
                  <a:spcPct val="50000"/>
                </a:spcBef>
                <a:defRPr/>
              </a:pPr>
              <a:t>‹#›</a:t>
            </a:fld>
            <a:endParaRPr lang="en-US" sz="1600" dirty="0"/>
          </a:p>
        </p:txBody>
      </p:sp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468313" y="649922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52550" y="3505200"/>
            <a:ext cx="6400800" cy="23241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2pPr lvl="1">
              <a:defRPr baseline="0">
                <a:solidFill>
                  <a:schemeClr val="bg1"/>
                </a:solidFill>
              </a:defRPr>
            </a:lvl2pPr>
            <a:lvl3pPr lvl="2">
              <a:defRPr baseline="0">
                <a:solidFill>
                  <a:schemeClr val="bg1"/>
                </a:solidFill>
              </a:defRPr>
            </a:lvl3pPr>
            <a:lvl4pPr lvl="3">
              <a:defRPr baseline="0">
                <a:solidFill>
                  <a:schemeClr val="bg1"/>
                </a:solidFill>
              </a:defRPr>
            </a:lvl4pPr>
            <a:lvl5pPr lvl="4">
              <a:defRPr baseline="0">
                <a:solidFill>
                  <a:schemeClr val="bg1"/>
                </a:solidFill>
              </a:defRPr>
            </a:lvl5pPr>
          </a:lstStyle>
          <a:p>
            <a:r>
              <a:rPr lang="de-CH" dirty="0"/>
              <a:t>Text Level 1 20 Pt. </a:t>
            </a:r>
          </a:p>
          <a:p>
            <a:pPr lvl="1"/>
            <a:r>
              <a:rPr lang="de-CH" dirty="0"/>
              <a:t>Text Level 2 18 Pt.</a:t>
            </a:r>
          </a:p>
          <a:p>
            <a:pPr lvl="2"/>
            <a:r>
              <a:rPr lang="de-CH" dirty="0"/>
              <a:t>Text Level 3 16 Pt.</a:t>
            </a:r>
          </a:p>
          <a:p>
            <a:pPr lvl="3"/>
            <a:r>
              <a:rPr lang="de-CH" dirty="0"/>
              <a:t>Text Level 4 14 Pt.</a:t>
            </a:r>
          </a:p>
          <a:p>
            <a:pPr lvl="4"/>
            <a:r>
              <a:rPr lang="de-CH" dirty="0"/>
              <a:t>Text Level 5 14 Pt.</a:t>
            </a:r>
            <a:endParaRPr lang="en-US" dirty="0"/>
          </a:p>
        </p:txBody>
      </p:sp>
      <p:sp>
        <p:nvSpPr>
          <p:cNvPr id="26624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019300"/>
            <a:ext cx="7772400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Line 23"/>
          <p:cNvSpPr>
            <a:spLocks noChangeShapeType="1"/>
          </p:cNvSpPr>
          <p:nvPr userDrawn="1"/>
        </p:nvSpPr>
        <p:spPr bwMode="auto">
          <a:xfrm>
            <a:off x="458788" y="714375"/>
            <a:ext cx="8229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0" name="Line 23"/>
          <p:cNvSpPr>
            <a:spLocks noChangeShapeType="1"/>
          </p:cNvSpPr>
          <p:nvPr userDrawn="1"/>
        </p:nvSpPr>
        <p:spPr bwMode="auto">
          <a:xfrm>
            <a:off x="467544" y="6505296"/>
            <a:ext cx="82296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1"/>
          <p:cNvSpPr txBox="1">
            <a:spLocks noChangeArrowheads="1"/>
          </p:cNvSpPr>
          <p:nvPr userDrawn="1"/>
        </p:nvSpPr>
        <p:spPr bwMode="auto">
          <a:xfrm>
            <a:off x="2209800" y="6556375"/>
            <a:ext cx="46482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300" dirty="0"/>
              <a:t>Eva Barbara Holzer</a:t>
            </a:r>
            <a:endParaRPr lang="en-US" sz="1300" b="1" dirty="0"/>
          </a:p>
        </p:txBody>
      </p:sp>
      <p:sp>
        <p:nvSpPr>
          <p:cNvPr id="7" name="Text Box 22"/>
          <p:cNvSpPr txBox="1">
            <a:spLocks noChangeArrowheads="1"/>
          </p:cNvSpPr>
          <p:nvPr userDrawn="1"/>
        </p:nvSpPr>
        <p:spPr bwMode="auto">
          <a:xfrm>
            <a:off x="8039100" y="6507163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97089497-6043-4A13-B4D8-5E09838C7E08}" type="slidenum">
              <a:rPr lang="en-US" sz="1600"/>
              <a:pPr algn="r">
                <a:spcBef>
                  <a:spcPct val="50000"/>
                </a:spcBef>
                <a:defRPr/>
              </a:pPr>
              <a:t>‹#›</a:t>
            </a:fld>
            <a:endParaRPr lang="en-US" sz="1600" dirty="0"/>
          </a:p>
        </p:txBody>
      </p:sp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468313" y="649922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52550" y="3505200"/>
            <a:ext cx="6400800" cy="2324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lvl="1">
              <a:defRPr/>
            </a:lvl2pPr>
            <a:lvl3pPr lvl="2">
              <a:defRPr/>
            </a:lvl3pPr>
            <a:lvl4pPr lvl="3">
              <a:defRPr/>
            </a:lvl4pPr>
            <a:lvl5pPr lvl="4">
              <a:defRPr/>
            </a:lvl5pPr>
          </a:lstStyle>
          <a:p>
            <a:r>
              <a:rPr lang="de-CH" dirty="0"/>
              <a:t>Text Level 1 20 Pt. </a:t>
            </a:r>
          </a:p>
          <a:p>
            <a:pPr lvl="1"/>
            <a:r>
              <a:rPr lang="de-CH" dirty="0"/>
              <a:t>Text Level 2 18 Pt.</a:t>
            </a:r>
          </a:p>
          <a:p>
            <a:pPr lvl="2"/>
            <a:r>
              <a:rPr lang="de-CH" dirty="0"/>
              <a:t>Text Level 3 16 Pt.</a:t>
            </a:r>
          </a:p>
          <a:p>
            <a:pPr lvl="3"/>
            <a:r>
              <a:rPr lang="de-CH" dirty="0"/>
              <a:t>Text Level 4 14 Pt.</a:t>
            </a:r>
          </a:p>
          <a:p>
            <a:pPr lvl="4"/>
            <a:r>
              <a:rPr lang="de-CH" dirty="0"/>
              <a:t>Text Level 5 14 Pt.</a:t>
            </a:r>
            <a:endParaRPr lang="en-US" dirty="0"/>
          </a:p>
        </p:txBody>
      </p:sp>
      <p:sp>
        <p:nvSpPr>
          <p:cNvPr id="26624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019300"/>
            <a:ext cx="7772400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Line 23"/>
          <p:cNvSpPr>
            <a:spLocks noChangeShapeType="1"/>
          </p:cNvSpPr>
          <p:nvPr userDrawn="1"/>
        </p:nvSpPr>
        <p:spPr bwMode="auto">
          <a:xfrm>
            <a:off x="458788" y="714375"/>
            <a:ext cx="82296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019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785813"/>
            <a:ext cx="8229600" cy="563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 Level 1 20 </a:t>
            </a:r>
            <a:r>
              <a:rPr lang="de-CH" dirty="0" err="1" smtClean="0"/>
              <a:t>Pt</a:t>
            </a:r>
            <a:r>
              <a:rPr lang="de-CH" dirty="0" smtClean="0"/>
              <a:t>. </a:t>
            </a:r>
          </a:p>
          <a:p>
            <a:pPr lvl="1"/>
            <a:r>
              <a:rPr lang="de-CH" dirty="0" smtClean="0"/>
              <a:t>Text Level 2 18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2"/>
            <a:r>
              <a:rPr lang="de-CH" dirty="0" smtClean="0"/>
              <a:t>Text Level 3 16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3"/>
            <a:r>
              <a:rPr lang="de-CH" dirty="0" smtClean="0"/>
              <a:t>Text Level 4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4"/>
            <a:r>
              <a:rPr lang="de-CH" dirty="0" smtClean="0"/>
              <a:t>Text Level 5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  <a:endParaRPr lang="en-US" dirty="0" smtClean="0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209800" y="6556375"/>
            <a:ext cx="46482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300" dirty="0"/>
              <a:t>Eva Barbara Holzer</a:t>
            </a:r>
            <a:endParaRPr lang="en-US" sz="1300" b="1" dirty="0"/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381000" y="6542088"/>
            <a:ext cx="33861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200" dirty="0" smtClean="0"/>
              <a:t>BI TB</a:t>
            </a:r>
            <a:endParaRPr lang="en-US" sz="1300" dirty="0"/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5727700" y="6542088"/>
            <a:ext cx="26670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1300" baseline="0" dirty="0" smtClean="0"/>
              <a:t>October 2</a:t>
            </a:r>
            <a:r>
              <a:rPr lang="en-US" sz="1300" dirty="0" smtClean="0"/>
              <a:t>, 2014</a:t>
            </a:r>
            <a:endParaRPr lang="en-US" sz="1300" dirty="0"/>
          </a:p>
        </p:txBody>
      </p:sp>
      <p:sp>
        <p:nvSpPr>
          <p:cNvPr id="1030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463550" y="79375"/>
            <a:ext cx="82184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45" name="Line 21"/>
          <p:cNvSpPr>
            <a:spLocks noChangeShapeType="1"/>
          </p:cNvSpPr>
          <p:nvPr/>
        </p:nvSpPr>
        <p:spPr bwMode="auto">
          <a:xfrm>
            <a:off x="468313" y="649922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8039100" y="6507163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D9D0EF41-8BD5-4BA3-B152-07B4757AE79F}" type="slidenum">
              <a:rPr lang="en-US" sz="1600"/>
              <a:pPr algn="r">
                <a:spcBef>
                  <a:spcPct val="50000"/>
                </a:spcBef>
                <a:defRPr/>
              </a:pPr>
              <a:t>‹#›</a:t>
            </a:fld>
            <a:endParaRPr lang="en-US" sz="1600" dirty="0"/>
          </a:p>
        </p:txBody>
      </p:sp>
      <p:sp>
        <p:nvSpPr>
          <p:cNvPr id="10" name="Line 23"/>
          <p:cNvSpPr>
            <a:spLocks noChangeShapeType="1"/>
          </p:cNvSpPr>
          <p:nvPr userDrawn="1"/>
        </p:nvSpPr>
        <p:spPr bwMode="auto">
          <a:xfrm>
            <a:off x="458788" y="71437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55" r:id="rId2"/>
    <p:sldLayoutId id="2147483814" r:id="rId3"/>
    <p:sldLayoutId id="2147483815" r:id="rId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rgbClr val="003399"/>
          </a:solidFill>
          <a:latin typeface="+mn-lt"/>
          <a:ea typeface="+mn-ea"/>
          <a:cs typeface="+mn-cs"/>
        </a:defRPr>
      </a:lvl1pPr>
      <a:lvl2pPr marL="565150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906463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249363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16017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20589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5161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29733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4305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9472" y="3769196"/>
            <a:ext cx="7480920" cy="2324100"/>
          </a:xfrm>
        </p:spPr>
        <p:txBody>
          <a:bodyPr/>
          <a:lstStyle/>
          <a:p>
            <a:pPr marL="0">
              <a:buNone/>
            </a:pPr>
            <a:r>
              <a:rPr lang="en-US" sz="1800" b="1" dirty="0" smtClean="0"/>
              <a:t>Eva Barbara Holzer</a:t>
            </a:r>
            <a:r>
              <a:rPr lang="en-US" sz="1800" i="1" dirty="0"/>
              <a:t> </a:t>
            </a:r>
            <a:r>
              <a:rPr lang="en-US" sz="1800" b="1" dirty="0" smtClean="0"/>
              <a:t>for the LEIR team</a:t>
            </a:r>
            <a:endParaRPr lang="en-US" sz="1800" b="1" dirty="0"/>
          </a:p>
          <a:p>
            <a:pPr marL="0">
              <a:buNone/>
            </a:pPr>
            <a:r>
              <a:rPr lang="en-US" sz="1800" b="1" i="1" dirty="0" smtClean="0"/>
              <a:t>Maria </a:t>
            </a:r>
            <a:r>
              <a:rPr lang="en-US" sz="1800" b="1" i="1" dirty="0"/>
              <a:t>Elena </a:t>
            </a:r>
            <a:r>
              <a:rPr lang="en-US" sz="1800" b="1" i="1" dirty="0" smtClean="0"/>
              <a:t>Angoletta, </a:t>
            </a:r>
            <a:r>
              <a:rPr lang="en-US" sz="1800" b="1" i="1" dirty="0"/>
              <a:t>Jerome </a:t>
            </a:r>
            <a:r>
              <a:rPr lang="en-US" sz="1800" b="1" i="1" dirty="0" smtClean="0"/>
              <a:t>Axensalva, Michael </a:t>
            </a:r>
            <a:r>
              <a:rPr lang="en-US" sz="1800" b="1" i="1" dirty="0"/>
              <a:t>Andreas </a:t>
            </a:r>
            <a:r>
              <a:rPr lang="en-US" sz="1800" b="1" i="1" dirty="0" smtClean="0"/>
              <a:t>Bodendorfer, Steen Jensen, </a:t>
            </a:r>
            <a:r>
              <a:rPr lang="en-US" sz="1800" b="1" i="1" smtClean="0"/>
              <a:t>Django Manglunki, </a:t>
            </a:r>
            <a:r>
              <a:rPr lang="en-US" sz="1800" b="1" i="1" dirty="0" smtClean="0"/>
              <a:t>Sergio </a:t>
            </a:r>
            <a:r>
              <a:rPr lang="en-US" sz="1800" b="1" i="1" dirty="0"/>
              <a:t>Pasinelli </a:t>
            </a:r>
            <a:endParaRPr lang="en-US" sz="1800" b="1" i="1" dirty="0" smtClean="0"/>
          </a:p>
          <a:p>
            <a:pPr marL="0">
              <a:buFont typeface="Wingdings" pitchFamily="2" charset="2"/>
              <a:buNone/>
            </a:pPr>
            <a:endParaRPr lang="en-US" sz="1600" i="1" dirty="0" smtClean="0"/>
          </a:p>
          <a:p>
            <a:pPr marL="0">
              <a:buFont typeface="Wingdings" pitchFamily="2" charset="2"/>
              <a:buNone/>
            </a:pPr>
            <a:endParaRPr lang="en-US" sz="1600" i="1" dirty="0"/>
          </a:p>
          <a:p>
            <a:pPr marL="0">
              <a:buFont typeface="Wingdings" pitchFamily="2" charset="2"/>
              <a:buNone/>
            </a:pPr>
            <a:endParaRPr lang="en-US" sz="1600" i="1" dirty="0" smtClean="0"/>
          </a:p>
          <a:p>
            <a:pPr marL="0" indent="0">
              <a:buNone/>
            </a:pPr>
            <a:r>
              <a:rPr lang="en-US" sz="1800" b="1" dirty="0" smtClean="0"/>
              <a:t>BI Technical Board</a:t>
            </a:r>
          </a:p>
          <a:p>
            <a:pPr marL="0" indent="0">
              <a:buNone/>
            </a:pPr>
            <a:r>
              <a:rPr lang="en-US" sz="1800" b="1" dirty="0" smtClean="0"/>
              <a:t>CERN</a:t>
            </a:r>
            <a:endParaRPr lang="en-US" sz="1400" dirty="0" smtClean="0"/>
          </a:p>
          <a:p>
            <a:pPr marL="0">
              <a:buFont typeface="Wingdings" pitchFamily="2" charset="2"/>
              <a:buNone/>
            </a:pPr>
            <a:endParaRPr lang="en-US" sz="1800" b="1" dirty="0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560" y="1700808"/>
            <a:ext cx="7992888" cy="1831216"/>
          </a:xfrm>
          <a:noFill/>
        </p:spPr>
        <p:txBody>
          <a:bodyPr/>
          <a:lstStyle/>
          <a:p>
            <a:r>
              <a:rPr lang="en-US" dirty="0">
                <a:solidFill>
                  <a:srgbClr val="003399"/>
                </a:solidFill>
              </a:rPr>
              <a:t>Post-mortem from the LEIR </a:t>
            </a:r>
            <a:r>
              <a:rPr lang="en-US" dirty="0" smtClean="0">
                <a:solidFill>
                  <a:srgbClr val="003399"/>
                </a:solidFill>
              </a:rPr>
              <a:t>start-up</a:t>
            </a:r>
            <a:br>
              <a:rPr lang="en-US" dirty="0" smtClean="0">
                <a:solidFill>
                  <a:srgbClr val="003399"/>
                </a:solidFill>
              </a:rPr>
            </a:br>
            <a:r>
              <a:rPr lang="en-US" dirty="0" smtClean="0">
                <a:solidFill>
                  <a:srgbClr val="003399"/>
                </a:solidFill>
              </a:rPr>
              <a:t/>
            </a:r>
            <a:br>
              <a:rPr lang="en-US" dirty="0" smtClean="0">
                <a:solidFill>
                  <a:srgbClr val="003399"/>
                </a:solidFill>
              </a:rPr>
            </a:br>
            <a:r>
              <a:rPr lang="en-US" sz="2000" dirty="0" smtClean="0"/>
              <a:t>Could </a:t>
            </a:r>
            <a:r>
              <a:rPr lang="en-US" sz="2000" dirty="0"/>
              <a:t>any issue have been caught during hardware/software commissioning or dry-runs</a:t>
            </a:r>
            <a:r>
              <a:rPr lang="en-US" sz="2000" dirty="0" smtClean="0"/>
              <a:t>?</a:t>
            </a:r>
            <a:endParaRPr lang="en-GB" sz="2000" dirty="0">
              <a:solidFill>
                <a:srgbClr val="003399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2981048"/>
              </p:ext>
            </p:extLst>
          </p:nvPr>
        </p:nvGraphicFramePr>
        <p:xfrm>
          <a:off x="792163" y="312738"/>
          <a:ext cx="1133475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655" name="Photo Editor Photo" r:id="rId4" imgW="8326012" imgH="8411749" progId="">
                  <p:embed/>
                </p:oleObj>
              </mc:Choice>
              <mc:Fallback>
                <p:oleObj name="Photo Editor Photo" r:id="rId4" imgW="8326012" imgH="8411749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163" y="312738"/>
                        <a:ext cx="1133475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0">
                              <a:gsLst>
                                <a:gs pos="0">
                                  <a:srgbClr val="E8E8E8"/>
                                </a:gs>
                                <a:gs pos="100000">
                                  <a:schemeClr val="folHlink"/>
                                </a:gs>
                              </a:gsLst>
                              <a:lin ang="5400000" scaled="1"/>
                            </a:gra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cold check-out was reduced to less than one week</a:t>
            </a:r>
            <a:r>
              <a:rPr lang="en-US" dirty="0" smtClean="0"/>
              <a:t>, from the planned 1 month, because of the accumulated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delays from the hardware test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/>
              <a:t>Consequently debugging </a:t>
            </a:r>
            <a:r>
              <a:rPr lang="en-US" dirty="0"/>
              <a:t>happened with </a:t>
            </a:r>
            <a:r>
              <a:rPr lang="en-US" dirty="0" smtClean="0"/>
              <a:t>beam</a:t>
            </a:r>
          </a:p>
          <a:p>
            <a:pPr lvl="1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Particularly challenging because of the new ion species (</a:t>
            </a:r>
            <a:r>
              <a:rPr lang="en-US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Ar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)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/>
              <a:t>Controls </a:t>
            </a:r>
            <a:r>
              <a:rPr lang="en-US" dirty="0"/>
              <a:t>issues mitigated by presence of excellent controls </a:t>
            </a:r>
            <a:r>
              <a:rPr lang="en-US" dirty="0" smtClean="0"/>
              <a:t>coordinator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LEIR team appreciates this initiative of a post-mortem</a:t>
            </a:r>
          </a:p>
          <a:p>
            <a:endParaRPr lang="en-US" dirty="0" smtClean="0">
              <a:solidFill>
                <a:srgbClr val="CC0099"/>
              </a:solidFill>
            </a:endParaRPr>
          </a:p>
          <a:p>
            <a:r>
              <a:rPr lang="en-US" b="1" dirty="0" smtClean="0">
                <a:solidFill>
                  <a:srgbClr val="CC0099"/>
                </a:solidFill>
              </a:rPr>
              <a:t>In general, start-up for beam instrumentation was very successful</a:t>
            </a:r>
            <a:endParaRPr lang="en-US" b="1" dirty="0">
              <a:solidFill>
                <a:srgbClr val="CC0099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LEIR start-up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850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Bunched </a:t>
            </a:r>
            <a:r>
              <a:rPr lang="en-US" dirty="0"/>
              <a:t>beam orbit: 16 BPMs H+V</a:t>
            </a:r>
            <a:endParaRPr lang="en-GB" dirty="0"/>
          </a:p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Orbit 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measurement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works</a:t>
            </a:r>
          </a:p>
          <a:p>
            <a:pPr marL="228600" lvl="1" indent="-228600">
              <a:buClrTx/>
            </a:pP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Not yet completely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tested 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(gains, polarity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,…):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data 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not yet used for corrections </a:t>
            </a:r>
            <a:endParaRPr lang="en-US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en-GB" dirty="0" smtClean="0">
                <a:solidFill>
                  <a:srgbClr val="00B050"/>
                </a:solidFill>
              </a:rPr>
              <a:t>Questions: 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H</a:t>
            </a:r>
            <a:r>
              <a:rPr lang="en-GB" dirty="0" smtClean="0">
                <a:solidFill>
                  <a:srgbClr val="00B050"/>
                </a:solidFill>
              </a:rPr>
              <a:t>ow </a:t>
            </a:r>
            <a:r>
              <a:rPr lang="en-GB" dirty="0">
                <a:solidFill>
                  <a:srgbClr val="00B050"/>
                </a:solidFill>
              </a:rPr>
              <a:t>are </a:t>
            </a:r>
            <a:r>
              <a:rPr lang="en-GB" dirty="0" smtClean="0">
                <a:solidFill>
                  <a:srgbClr val="00B050"/>
                </a:solidFill>
              </a:rPr>
              <a:t>the BPMs </a:t>
            </a:r>
            <a:r>
              <a:rPr lang="en-GB" dirty="0">
                <a:solidFill>
                  <a:srgbClr val="00B050"/>
                </a:solidFill>
              </a:rPr>
              <a:t>calibrated / </a:t>
            </a:r>
            <a:r>
              <a:rPr lang="en-GB" dirty="0" smtClean="0">
                <a:solidFill>
                  <a:srgbClr val="00B050"/>
                </a:solidFill>
              </a:rPr>
              <a:t>re-calibration</a:t>
            </a:r>
            <a:r>
              <a:rPr lang="en-GB" dirty="0" smtClean="0">
                <a:solidFill>
                  <a:srgbClr val="00B050"/>
                </a:solidFill>
              </a:rPr>
              <a:t>? </a:t>
            </a:r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</a:t>
            </a:r>
            <a:r>
              <a:rPr lang="en-GB" dirty="0">
                <a:sym typeface="Wingdings" panose="05000000000000000000" pitchFamily="2" charset="2"/>
              </a:rPr>
              <a:t> Answer from Lars Soby: </a:t>
            </a:r>
            <a:r>
              <a:rPr lang="en-GB" dirty="0" smtClean="0">
                <a:sym typeface="Wingdings" panose="05000000000000000000" pitchFamily="2" charset="2"/>
              </a:rPr>
              <a:t>calibrated before start-up and several times per year by injecting calibration signal to readout electronics</a:t>
            </a:r>
            <a:endParaRPr lang="en-GB" dirty="0" smtClean="0">
              <a:solidFill>
                <a:srgbClr val="00B050"/>
              </a:solidFill>
            </a:endParaRPr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Can </a:t>
            </a:r>
            <a:r>
              <a:rPr lang="en-GB" dirty="0">
                <a:solidFill>
                  <a:srgbClr val="00B050"/>
                </a:solidFill>
              </a:rPr>
              <a:t>they measure turn-by-turn</a:t>
            </a:r>
            <a:r>
              <a:rPr lang="en-GB" dirty="0" smtClean="0">
                <a:solidFill>
                  <a:srgbClr val="00B050"/>
                </a:solidFill>
              </a:rPr>
              <a:t>? </a:t>
            </a:r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</a:t>
            </a:r>
            <a:r>
              <a:rPr lang="en-GB" dirty="0" smtClean="0">
                <a:sym typeface="Wingdings" panose="05000000000000000000" pitchFamily="2" charset="2"/>
              </a:rPr>
              <a:t>Answer from Lars Soby: No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BPM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285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used longitudinal for the moment</a:t>
            </a:r>
            <a:r>
              <a:rPr lang="en-GB" dirty="0" smtClean="0"/>
              <a:t> and for u</a:t>
            </a:r>
            <a:r>
              <a:rPr lang="en-US" dirty="0" smtClean="0"/>
              <a:t>n-bunched beam</a:t>
            </a:r>
          </a:p>
          <a:p>
            <a:r>
              <a:rPr lang="en-US" dirty="0"/>
              <a:t>O</a:t>
            </a:r>
            <a:r>
              <a:rPr lang="en-US" dirty="0" smtClean="0"/>
              <a:t>nly the pick-ups are BI, but not the Agilent network analyzers</a:t>
            </a:r>
          </a:p>
          <a:p>
            <a:r>
              <a:rPr lang="en-US" dirty="0" smtClean="0"/>
              <a:t>Outcome of the meeting 8 September:</a:t>
            </a:r>
          </a:p>
          <a:p>
            <a:pPr lvl="1"/>
            <a:r>
              <a:rPr lang="en-US" dirty="0" smtClean="0"/>
              <a:t>Aim: </a:t>
            </a:r>
            <a:r>
              <a:rPr lang="en-US" smtClean="0"/>
              <a:t>new BI signal </a:t>
            </a:r>
            <a:r>
              <a:rPr lang="en-US" dirty="0" smtClean="0"/>
              <a:t>analysis and post processing, which can be operated from the CCC by 2016</a:t>
            </a:r>
          </a:p>
          <a:p>
            <a:pPr lvl="1"/>
            <a:r>
              <a:rPr lang="en-US" dirty="0" smtClean="0"/>
              <a:t>use an adapted version of the ELENA system</a:t>
            </a:r>
          </a:p>
          <a:p>
            <a:pPr lvl="1"/>
            <a:r>
              <a:rPr lang="en-US" dirty="0" smtClean="0">
                <a:solidFill>
                  <a:srgbClr val="FF3399"/>
                </a:solidFill>
              </a:rPr>
              <a:t>Looking forward to the new instrument</a:t>
            </a:r>
          </a:p>
          <a:p>
            <a:endParaRPr lang="en-GB" dirty="0" smtClean="0">
              <a:solidFill>
                <a:srgbClr val="FE8002"/>
              </a:solidFill>
            </a:endParaRPr>
          </a:p>
          <a:p>
            <a:r>
              <a:rPr lang="en-GB" dirty="0" smtClean="0">
                <a:solidFill>
                  <a:srgbClr val="FE8002"/>
                </a:solidFill>
              </a:rPr>
              <a:t>Timing signal by mistake removed, because an old front-end was removed from the control room</a:t>
            </a:r>
          </a:p>
          <a:p>
            <a:pPr lvl="1"/>
            <a:r>
              <a:rPr lang="en-GB" dirty="0" smtClean="0">
                <a:solidFill>
                  <a:srgbClr val="FE8002"/>
                </a:solidFill>
              </a:rPr>
              <a:t>Could have been found during a dry-run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err="1" smtClean="0"/>
              <a:t>Schottky</a:t>
            </a:r>
            <a:r>
              <a:rPr lang="en-US" dirty="0" smtClean="0"/>
              <a:t> </a:t>
            </a:r>
            <a:r>
              <a:rPr lang="en-US" dirty="0"/>
              <a:t>transversal and longitudinal</a:t>
            </a:r>
            <a:r>
              <a:rPr lang="en-US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40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 transformers in injection, extraction and transfer line to PS</a:t>
            </a:r>
          </a:p>
          <a:p>
            <a:r>
              <a:rPr lang="en-US" dirty="0" smtClean="0"/>
              <a:t>2 in the ring: </a:t>
            </a:r>
          </a:p>
          <a:p>
            <a:pPr lvl="1"/>
            <a:r>
              <a:rPr lang="en-US" dirty="0" smtClean="0"/>
              <a:t>ER.MTR12</a:t>
            </a:r>
          </a:p>
          <a:p>
            <a:pPr lvl="2"/>
            <a:r>
              <a:rPr lang="en-US" sz="2000" dirty="0" smtClean="0"/>
              <a:t>Slow </a:t>
            </a:r>
            <a:r>
              <a:rPr lang="en-US" sz="2000" dirty="0"/>
              <a:t>transformer</a:t>
            </a:r>
            <a:r>
              <a:rPr lang="en-US" sz="2000" dirty="0" smtClean="0"/>
              <a:t>, bunched </a:t>
            </a:r>
            <a:r>
              <a:rPr lang="en-US" sz="2000" dirty="0"/>
              <a:t>and </a:t>
            </a:r>
            <a:r>
              <a:rPr lang="en-US" sz="2000" dirty="0" smtClean="0"/>
              <a:t>un-bunched during the cycle</a:t>
            </a:r>
          </a:p>
          <a:p>
            <a:pPr lvl="1"/>
            <a:r>
              <a:rPr lang="en-US" dirty="0" smtClean="0"/>
              <a:t>ER.MTRF12 / BCTFT: (semi</a:t>
            </a:r>
            <a:r>
              <a:rPr lang="en-US" dirty="0"/>
              <a:t>) fast </a:t>
            </a:r>
            <a:r>
              <a:rPr lang="en-US" dirty="0" smtClean="0"/>
              <a:t>transformer</a:t>
            </a:r>
          </a:p>
          <a:p>
            <a:pPr lvl="2"/>
            <a:r>
              <a:rPr lang="en-US" sz="2000" dirty="0" smtClean="0"/>
              <a:t>Accumulation </a:t>
            </a:r>
            <a:r>
              <a:rPr lang="en-US" sz="2000" dirty="0"/>
              <a:t>of the injected beam over 70 </a:t>
            </a:r>
            <a:r>
              <a:rPr lang="en-US" sz="2000" dirty="0" smtClean="0"/>
              <a:t>turns</a:t>
            </a:r>
          </a:p>
          <a:p>
            <a:pPr lvl="2"/>
            <a:r>
              <a:rPr lang="en-US" sz="2000" dirty="0" smtClean="0">
                <a:solidFill>
                  <a:srgbClr val="FE8002"/>
                </a:solidFill>
              </a:rPr>
              <a:t>Inversion of signal due to mix-up with the cables</a:t>
            </a:r>
          </a:p>
          <a:p>
            <a:pPr lvl="2"/>
            <a:r>
              <a:rPr lang="en-US" sz="2000" dirty="0">
                <a:solidFill>
                  <a:srgbClr val="FE8002"/>
                </a:solidFill>
              </a:rPr>
              <a:t>O</a:t>
            </a:r>
            <a:r>
              <a:rPr lang="en-US" sz="2000" dirty="0" smtClean="0">
                <a:solidFill>
                  <a:srgbClr val="FE8002"/>
                </a:solidFill>
              </a:rPr>
              <a:t>nly detected with beam</a:t>
            </a:r>
          </a:p>
          <a:p>
            <a:pPr lvl="2"/>
            <a:r>
              <a:rPr lang="en-US" sz="2000" dirty="0" smtClean="0">
                <a:solidFill>
                  <a:srgbClr val="FE8002"/>
                </a:solidFill>
              </a:rPr>
              <a:t>Caused delays, because a negative signal normally means beam losses upstream (e- shower) due to optics problem.</a:t>
            </a:r>
          </a:p>
          <a:p>
            <a:pPr lvl="3"/>
            <a:endParaRPr lang="en-US" dirty="0"/>
          </a:p>
          <a:p>
            <a:pPr lvl="2"/>
            <a:endParaRPr lang="en-US" dirty="0" smtClean="0"/>
          </a:p>
          <a:p>
            <a:pPr lvl="2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Transformers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74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rgbClr val="000099"/>
                </a:solidFill>
              </a:rPr>
              <a:t>Screens</a:t>
            </a:r>
          </a:p>
          <a:p>
            <a:pPr lvl="1"/>
            <a:r>
              <a:rPr lang="en-US" dirty="0" smtClean="0"/>
              <a:t>Improved during LS1: material changed to </a:t>
            </a:r>
            <a:r>
              <a:rPr lang="en-US" dirty="0" err="1" smtClean="0"/>
              <a:t>Alumine</a:t>
            </a:r>
            <a:r>
              <a:rPr lang="en-US" dirty="0" smtClean="0"/>
              <a:t> (</a:t>
            </a:r>
            <a:r>
              <a:rPr lang="en-GB" dirty="0" smtClean="0"/>
              <a:t>Al</a:t>
            </a:r>
            <a:r>
              <a:rPr lang="en-GB" baseline="-25000" dirty="0" smtClean="0"/>
              <a:t>2</a:t>
            </a:r>
            <a:r>
              <a:rPr lang="en-GB" dirty="0" smtClean="0"/>
              <a:t>O</a:t>
            </a:r>
            <a:r>
              <a:rPr lang="en-GB" baseline="-25000" dirty="0" smtClean="0"/>
              <a:t>3</a:t>
            </a:r>
            <a:r>
              <a:rPr lang="en-US" dirty="0" smtClean="0"/>
              <a:t>), </a:t>
            </a:r>
            <a:r>
              <a:rPr lang="en-US" dirty="0" smtClean="0"/>
              <a:t>filter wheels added</a:t>
            </a:r>
          </a:p>
          <a:p>
            <a:pPr lvl="1"/>
            <a:r>
              <a:rPr lang="en-US" dirty="0" smtClean="0">
                <a:solidFill>
                  <a:srgbClr val="FF3399"/>
                </a:solidFill>
              </a:rPr>
              <a:t>Used extensively</a:t>
            </a:r>
            <a:r>
              <a:rPr lang="en-US" dirty="0">
                <a:solidFill>
                  <a:srgbClr val="FF3399"/>
                </a:solidFill>
              </a:rPr>
              <a:t>;</a:t>
            </a:r>
            <a:r>
              <a:rPr lang="en-US" dirty="0" smtClean="0">
                <a:solidFill>
                  <a:srgbClr val="FF3399"/>
                </a:solidFill>
              </a:rPr>
              <a:t> very happy with the changes</a:t>
            </a:r>
          </a:p>
          <a:p>
            <a:endParaRPr lang="en-US" dirty="0" smtClean="0">
              <a:solidFill>
                <a:srgbClr val="FF3399"/>
              </a:solidFill>
            </a:endParaRPr>
          </a:p>
          <a:p>
            <a:r>
              <a:rPr lang="en-US" sz="2400" b="1" dirty="0" smtClean="0">
                <a:solidFill>
                  <a:srgbClr val="000099"/>
                </a:solidFill>
              </a:rPr>
              <a:t>Pepper pot</a:t>
            </a:r>
          </a:p>
          <a:p>
            <a:pPr lvl="1"/>
            <a:r>
              <a:rPr lang="en-US" dirty="0" smtClean="0"/>
              <a:t>Movement works, but application SW is missing, will try to get an existing application</a:t>
            </a:r>
          </a:p>
          <a:p>
            <a:endParaRPr lang="en-US" dirty="0" smtClean="0"/>
          </a:p>
          <a:p>
            <a:r>
              <a:rPr lang="en-US" sz="2400" b="1" dirty="0" smtClean="0">
                <a:solidFill>
                  <a:srgbClr val="000099"/>
                </a:solidFill>
              </a:rPr>
              <a:t>SEM grids </a:t>
            </a:r>
            <a:r>
              <a:rPr lang="en-US" dirty="0" smtClean="0"/>
              <a:t>in ETL line</a:t>
            </a:r>
          </a:p>
          <a:p>
            <a:pPr lvl="1"/>
            <a:r>
              <a:rPr lang="en-US" dirty="0" smtClean="0"/>
              <a:t>Improved during LS1 – now it measures also the injected beam (as well as the extracted beam)</a:t>
            </a:r>
          </a:p>
          <a:p>
            <a:pPr lvl="1"/>
            <a:r>
              <a:rPr lang="en-US" dirty="0" smtClean="0"/>
              <a:t>Same device – two applications</a:t>
            </a:r>
          </a:p>
          <a:p>
            <a:pPr lvl="1"/>
            <a:r>
              <a:rPr lang="en-US" dirty="0" smtClean="0">
                <a:solidFill>
                  <a:srgbClr val="FF3399"/>
                </a:solidFill>
              </a:rPr>
              <a:t>Very happy with the improvement</a:t>
            </a:r>
          </a:p>
          <a:p>
            <a:pPr lvl="1"/>
            <a:r>
              <a:rPr lang="en-US" dirty="0" smtClean="0">
                <a:solidFill>
                  <a:srgbClr val="FF3399"/>
                </a:solidFill>
              </a:rPr>
              <a:t>A problem with the movement was caught during the dry-run</a:t>
            </a:r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758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Tested and confirmed working by </a:t>
            </a:r>
            <a:r>
              <a:rPr lang="en-US" dirty="0"/>
              <a:t>Alexandre </a:t>
            </a:r>
            <a:r>
              <a:rPr lang="en-US" dirty="0" smtClean="0"/>
              <a:t>Frassier</a:t>
            </a:r>
          </a:p>
          <a:p>
            <a:r>
              <a:rPr lang="en-US" dirty="0" smtClean="0"/>
              <a:t>Specialist device, only operated from the LEIR control room (switching on the HV)</a:t>
            </a:r>
          </a:p>
          <a:p>
            <a:r>
              <a:rPr lang="en-US" dirty="0" smtClean="0"/>
              <a:t>The only transverse profile measurement </a:t>
            </a:r>
            <a:r>
              <a:rPr lang="en-US" dirty="0" smtClean="0">
                <a:sym typeface="Wingdings" panose="05000000000000000000" pitchFamily="2" charset="2"/>
              </a:rPr>
              <a:t> very important for operation</a:t>
            </a:r>
          </a:p>
          <a:p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Question: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Still planned to be made </a:t>
            </a:r>
            <a:r>
              <a:rPr lang="en-GB" dirty="0">
                <a:solidFill>
                  <a:srgbClr val="00B050"/>
                </a:solidFill>
              </a:rPr>
              <a:t>operational by non-specialist from the CCC with a copy of the </a:t>
            </a:r>
            <a:r>
              <a:rPr lang="en-GB" dirty="0" smtClean="0">
                <a:solidFill>
                  <a:srgbClr val="00B050"/>
                </a:solidFill>
              </a:rPr>
              <a:t>AD?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Can a </a:t>
            </a:r>
            <a:r>
              <a:rPr lang="en-GB" dirty="0">
                <a:solidFill>
                  <a:srgbClr val="00B050"/>
                </a:solidFill>
              </a:rPr>
              <a:t>FESA class </a:t>
            </a:r>
            <a:r>
              <a:rPr lang="en-GB" dirty="0" smtClean="0">
                <a:solidFill>
                  <a:srgbClr val="00B050"/>
                </a:solidFill>
              </a:rPr>
              <a:t>be made </a:t>
            </a:r>
            <a:r>
              <a:rPr lang="en-GB" dirty="0">
                <a:solidFill>
                  <a:srgbClr val="00B050"/>
                </a:solidFill>
              </a:rPr>
              <a:t>operation safe for non-experts? A first version </a:t>
            </a:r>
            <a:r>
              <a:rPr lang="en-GB" dirty="0" smtClean="0">
                <a:solidFill>
                  <a:srgbClr val="00B050"/>
                </a:solidFill>
              </a:rPr>
              <a:t>of such </a:t>
            </a:r>
            <a:r>
              <a:rPr lang="en-GB" dirty="0">
                <a:solidFill>
                  <a:srgbClr val="00B050"/>
                </a:solidFill>
              </a:rPr>
              <a:t>a FESA call </a:t>
            </a:r>
            <a:r>
              <a:rPr lang="en-GB" dirty="0" smtClean="0">
                <a:solidFill>
                  <a:srgbClr val="00B050"/>
                </a:solidFill>
              </a:rPr>
              <a:t>exist.</a:t>
            </a:r>
            <a:endParaRPr lang="en-GB" dirty="0">
              <a:solidFill>
                <a:srgbClr val="00B050"/>
              </a:solidFill>
            </a:endParaRPr>
          </a:p>
          <a:p>
            <a:pPr lvl="2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BGI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876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rgbClr val="000099"/>
                </a:solidFill>
              </a:rPr>
              <a:t>Tune and chromaticity</a:t>
            </a:r>
          </a:p>
          <a:p>
            <a:pPr lvl="1"/>
            <a:r>
              <a:rPr lang="en-US" dirty="0" smtClean="0"/>
              <a:t>BBQ hardware</a:t>
            </a:r>
          </a:p>
          <a:p>
            <a:pPr lvl="1"/>
            <a:r>
              <a:rPr lang="en-US" dirty="0" smtClean="0"/>
              <a:t>Improvement during LS1 by RF and OP: </a:t>
            </a:r>
            <a:r>
              <a:rPr lang="en-US" dirty="0" err="1" smtClean="0"/>
              <a:t>Qmeter</a:t>
            </a:r>
            <a:r>
              <a:rPr lang="en-US" dirty="0" smtClean="0"/>
              <a:t> application was adapted for LEIR</a:t>
            </a:r>
          </a:p>
          <a:p>
            <a:pPr lvl="1"/>
            <a:r>
              <a:rPr lang="en-US" dirty="0" smtClean="0">
                <a:solidFill>
                  <a:srgbClr val="FF3399"/>
                </a:solidFill>
              </a:rPr>
              <a:t>Works very well, very </a:t>
            </a:r>
            <a:r>
              <a:rPr lang="en-US" dirty="0">
                <a:solidFill>
                  <a:srgbClr val="FF3399"/>
                </a:solidFill>
              </a:rPr>
              <a:t>happy with the </a:t>
            </a:r>
            <a:r>
              <a:rPr lang="en-US" dirty="0" smtClean="0">
                <a:solidFill>
                  <a:srgbClr val="FF3399"/>
                </a:solidFill>
              </a:rPr>
              <a:t>new application</a:t>
            </a:r>
          </a:p>
          <a:p>
            <a:pPr lvl="0"/>
            <a:endParaRPr lang="en-GB" dirty="0" smtClean="0"/>
          </a:p>
          <a:p>
            <a:pPr lvl="0"/>
            <a:r>
              <a:rPr lang="en-GB" sz="2400" b="1" dirty="0" err="1" smtClean="0">
                <a:solidFill>
                  <a:srgbClr val="000099"/>
                </a:solidFill>
              </a:rPr>
              <a:t>Tomoscop</a:t>
            </a:r>
            <a:r>
              <a:rPr lang="en-GB" dirty="0" smtClean="0"/>
              <a:t> </a:t>
            </a:r>
            <a:r>
              <a:rPr lang="en-GB" dirty="0"/>
              <a:t>using wall current monitor</a:t>
            </a:r>
          </a:p>
          <a:p>
            <a:pPr lvl="1"/>
            <a:r>
              <a:rPr lang="en-GB" dirty="0" smtClean="0"/>
              <a:t>System belongs to RF, working fine</a:t>
            </a:r>
          </a:p>
          <a:p>
            <a:endParaRPr lang="en-US" dirty="0" smtClean="0"/>
          </a:p>
          <a:p>
            <a:r>
              <a:rPr lang="en-US" sz="2400" b="1" dirty="0" smtClean="0">
                <a:solidFill>
                  <a:srgbClr val="000099"/>
                </a:solidFill>
              </a:rPr>
              <a:t>Electron cooler</a:t>
            </a:r>
          </a:p>
          <a:p>
            <a:pPr lvl="1"/>
            <a:r>
              <a:rPr lang="en-US" dirty="0" smtClean="0">
                <a:solidFill>
                  <a:srgbClr val="FF3399"/>
                </a:solidFill>
              </a:rPr>
              <a:t>Worked immediately, very happy</a:t>
            </a:r>
          </a:p>
          <a:p>
            <a:pPr lvl="1"/>
            <a:r>
              <a:rPr lang="en-US" dirty="0" smtClean="0">
                <a:solidFill>
                  <a:srgbClr val="FF3399"/>
                </a:solidFill>
              </a:rPr>
              <a:t>Propose to schedule an MD to measure the cooling performance for </a:t>
            </a:r>
            <a:r>
              <a:rPr lang="en-US" dirty="0" err="1" smtClean="0">
                <a:solidFill>
                  <a:srgbClr val="FF3399"/>
                </a:solidFill>
              </a:rPr>
              <a:t>Ar</a:t>
            </a:r>
            <a:r>
              <a:rPr lang="en-US" dirty="0">
                <a:solidFill>
                  <a:srgbClr val="FF3399"/>
                </a:solidFill>
              </a:rPr>
              <a:t> </a:t>
            </a:r>
            <a:r>
              <a:rPr lang="en-US" dirty="0" smtClean="0">
                <a:solidFill>
                  <a:srgbClr val="FF3399"/>
                </a:solidFill>
              </a:rPr>
              <a:t>with the BI experts for IPM and e-cooler</a:t>
            </a:r>
            <a:endParaRPr lang="en-GB" dirty="0">
              <a:solidFill>
                <a:srgbClr val="FF3399"/>
              </a:solidFill>
            </a:endParaRPr>
          </a:p>
          <a:p>
            <a:endParaRPr lang="en-US" dirty="0">
              <a:solidFill>
                <a:srgbClr val="FF3399"/>
              </a:solidFill>
            </a:endParaRPr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77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26033</TotalTime>
  <Words>574</Words>
  <Application>Microsoft Office PowerPoint</Application>
  <PresentationFormat>On-screen Show (4:3)</PresentationFormat>
  <Paragraphs>78</Paragraphs>
  <Slides>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Default Design</vt:lpstr>
      <vt:lpstr>Photo Editor Photo</vt:lpstr>
      <vt:lpstr>Post-mortem from the LEIR start-up  Could any issue have been caught during hardware/software commissioning or dry-runs?</vt:lpstr>
      <vt:lpstr>LEIR start-up</vt:lpstr>
      <vt:lpstr>BPM</vt:lpstr>
      <vt:lpstr>Schottky transversal and longitudinal)</vt:lpstr>
      <vt:lpstr>Current Transformers</vt:lpstr>
      <vt:lpstr>PowerPoint Presentation</vt:lpstr>
      <vt:lpstr>BGI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ebh</dc:creator>
  <cp:lastModifiedBy>Eva Barbara Holzer</cp:lastModifiedBy>
  <cp:revision>1764</cp:revision>
  <cp:lastPrinted>2012-10-12T14:21:58Z</cp:lastPrinted>
  <dcterms:created xsi:type="dcterms:W3CDTF">2009-10-10T10:26:03Z</dcterms:created>
  <dcterms:modified xsi:type="dcterms:W3CDTF">2014-10-02T09:28:38Z</dcterms:modified>
</cp:coreProperties>
</file>