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91" r:id="rId2"/>
    <p:sldId id="307" r:id="rId3"/>
    <p:sldId id="308" r:id="rId4"/>
    <p:sldId id="309" r:id="rId5"/>
    <p:sldId id="310" r:id="rId6"/>
    <p:sldId id="336" r:id="rId7"/>
    <p:sldId id="338" r:id="rId8"/>
    <p:sldId id="311" r:id="rId9"/>
    <p:sldId id="312" r:id="rId10"/>
    <p:sldId id="318" r:id="rId11"/>
    <p:sldId id="319" r:id="rId12"/>
    <p:sldId id="313" r:id="rId13"/>
    <p:sldId id="314" r:id="rId14"/>
    <p:sldId id="315" r:id="rId15"/>
    <p:sldId id="317" r:id="rId16"/>
    <p:sldId id="316" r:id="rId17"/>
    <p:sldId id="320" r:id="rId18"/>
    <p:sldId id="322" r:id="rId19"/>
    <p:sldId id="321" r:id="rId20"/>
    <p:sldId id="323" r:id="rId21"/>
    <p:sldId id="324" r:id="rId22"/>
    <p:sldId id="325" r:id="rId23"/>
    <p:sldId id="326" r:id="rId24"/>
    <p:sldId id="334" r:id="rId25"/>
    <p:sldId id="332" r:id="rId26"/>
    <p:sldId id="328" r:id="rId27"/>
    <p:sldId id="327" r:id="rId28"/>
    <p:sldId id="339" r:id="rId29"/>
    <p:sldId id="340" r:id="rId30"/>
    <p:sldId id="341" r:id="rId31"/>
    <p:sldId id="342" r:id="rId32"/>
    <p:sldId id="349" r:id="rId33"/>
    <p:sldId id="343" r:id="rId34"/>
    <p:sldId id="344" r:id="rId35"/>
    <p:sldId id="345" r:id="rId36"/>
    <p:sldId id="346" r:id="rId37"/>
    <p:sldId id="347" r:id="rId38"/>
    <p:sldId id="348" r:id="rId39"/>
    <p:sldId id="329" r:id="rId40"/>
    <p:sldId id="330" r:id="rId41"/>
    <p:sldId id="331" r:id="rId42"/>
    <p:sldId id="333" r:id="rId43"/>
    <p:sldId id="335" r:id="rId44"/>
    <p:sldId id="337" r:id="rId45"/>
    <p:sldId id="350" r:id="rId46"/>
  </p:sldIdLst>
  <p:sldSz cx="9144000" cy="6858000" type="screen4x3"/>
  <p:notesSz cx="6780213" cy="9910763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2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FF"/>
    <a:srgbClr val="F11FE7"/>
    <a:srgbClr val="C0C0C0"/>
    <a:srgbClr val="FF33CC"/>
    <a:srgbClr val="FFFF00"/>
    <a:srgbClr val="5EF939"/>
    <a:srgbClr val="990000"/>
    <a:srgbClr val="008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0" autoAdjust="0"/>
    <p:restoredTop sz="86439" autoAdjust="0"/>
  </p:normalViewPr>
  <p:slideViewPr>
    <p:cSldViewPr>
      <p:cViewPr varScale="1">
        <p:scale>
          <a:sx n="160" d="100"/>
          <a:sy n="160" d="100"/>
        </p:scale>
        <p:origin x="28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5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328" y="-96"/>
      </p:cViewPr>
      <p:guideLst>
        <p:guide orient="horz" pos="3122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r>
              <a:rPr lang="en-US"/>
              <a:t>Integration of Geant4 with Gaudi framework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6ECAE9BD-0121-4752-B74C-BDFD35783F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97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6938"/>
            <a:ext cx="497363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B1F9C0FC-B94E-43A9-A384-898D4A6DF8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41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68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88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2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17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905000"/>
            <a:ext cx="7620000" cy="1524000"/>
          </a:xfrm>
          <a:solidFill>
            <a:schemeClr val="tx1"/>
          </a:solidFill>
        </p:spPr>
        <p:txBody>
          <a:bodyPr anchor="b"/>
          <a:lstStyle>
            <a:lvl1pPr algn="ctr">
              <a:lnSpc>
                <a:spcPct val="80000"/>
              </a:lnSpc>
              <a:defRPr sz="5400">
                <a:solidFill>
                  <a:srgbClr val="990000"/>
                </a:solidFill>
              </a:defRPr>
            </a:lvl1pPr>
          </a:lstStyle>
          <a:p>
            <a:r>
              <a:rPr lang="en-US"/>
              <a:t>Integration of Geant4</a:t>
            </a:r>
            <a:br>
              <a:rPr lang="en-US"/>
            </a:br>
            <a:r>
              <a:rPr lang="en-US"/>
              <a:t>with Gaudi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0" y="4495800"/>
            <a:ext cx="4572000" cy="1752600"/>
          </a:xfrm>
          <a:solidFill>
            <a:schemeClr val="tx1"/>
          </a:solidFill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Ivan Belyaev </a:t>
            </a:r>
          </a:p>
          <a:p>
            <a:r>
              <a:rPr lang="en-US"/>
              <a:t>CERN &amp; ITEP/Moscow</a:t>
            </a:r>
          </a:p>
          <a:p>
            <a:r>
              <a:rPr lang="en-US"/>
              <a:t>For LHCb Gaudi team </a:t>
            </a:r>
          </a:p>
        </p:txBody>
      </p:sp>
      <p:pic>
        <p:nvPicPr>
          <p:cNvPr id="3083" name="Picture 11" descr="lhcb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619250" cy="1311275"/>
          </a:xfrm>
          <a:prstGeom prst="rect">
            <a:avLst/>
          </a:prstGeom>
          <a:noFill/>
        </p:spPr>
      </p:pic>
      <p:pic>
        <p:nvPicPr>
          <p:cNvPr id="9" name="Picture 11" descr="lhcb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619250" cy="1311275"/>
          </a:xfrm>
          <a:prstGeom prst="rect">
            <a:avLst/>
          </a:prstGeom>
          <a:noFill/>
        </p:spPr>
      </p:pic>
      <p:pic>
        <p:nvPicPr>
          <p:cNvPr id="10" name="Picture 9" descr="iteplogo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15200" y="5105400"/>
            <a:ext cx="1598395" cy="15007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80C6E-EA70-410C-93EC-0BBF055C7A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81000"/>
            <a:ext cx="21907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198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754A9-6737-4562-90A9-594F6C23E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3246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2819400" cy="457200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48768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B14E6-4B39-4E06-A8AC-4A4EE650BCC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3" name="Picture 12" descr="itep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46566"/>
            <a:ext cx="1219200" cy="107315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9D469-5066-4FCF-85EB-E715EB6A165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7" descr="itep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914400" cy="85852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294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4BEF-6F04-4A58-8BED-C9F8ABE161F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itep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49179"/>
            <a:ext cx="990600" cy="93006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948BD-09F7-4A40-B6F8-9DAB3C4A74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38487-A02C-40D2-838C-638A1EBB4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642EC-1FF1-454B-BA9D-E866A13528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17E5B-5515-4337-969B-89383BD9C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41D1B-3E7C-4AE4-93B0-C248AD9D41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80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 b="1" i="1" baseline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388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600" b="1" i="1" baseline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600" baseline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965F089-075B-4315-B7D5-1965457C3B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lhcb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53400" y="152400"/>
            <a:ext cx="857250" cy="693738"/>
          </a:xfrm>
          <a:prstGeom prst="rect">
            <a:avLst/>
          </a:prstGeom>
          <a:noFill/>
        </p:spPr>
      </p:pic>
      <p:pic>
        <p:nvPicPr>
          <p:cNvPr id="11" name="Picture 9" descr="lhcb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857250" cy="693738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8000"/>
        </a:buClr>
        <a:buSzPct val="200000"/>
        <a:buChar char="•"/>
        <a:defRPr sz="28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6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4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The_Big_Bang_Theory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://lhcb-public.web.cern.ch/lhcb-public/en/Collaboration/LHCbEvDis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://lhcb-public.web.cern.ch/lhcb-public/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6096000"/>
            <a:ext cx="3352800" cy="326732"/>
          </a:xfrm>
        </p:spPr>
        <p:txBody>
          <a:bodyPr/>
          <a:lstStyle/>
          <a:p>
            <a:r>
              <a:rPr lang="en-US" sz="1200" i="1" dirty="0" smtClean="0"/>
              <a:t>Vanya Belyaev </a:t>
            </a:r>
            <a:r>
              <a:rPr lang="en-US" sz="1200" dirty="0" smtClean="0"/>
              <a:t>(ITEP/Moscow)</a:t>
            </a:r>
            <a:endParaRPr lang="en-US" sz="1200" dirty="0"/>
          </a:p>
          <a:p>
            <a:endParaRPr lang="en-US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905000" y="1752600"/>
            <a:ext cx="5105400" cy="685800"/>
          </a:xfrm>
        </p:spPr>
        <p:txBody>
          <a:bodyPr/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 на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endParaRPr lang="en-US" sz="2800" baseline="30000" dirty="0"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323" y="6241169"/>
            <a:ext cx="3050836" cy="49859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200" baseline="0" dirty="0" smtClean="0"/>
              <a:t>The material  from the lectures  </a:t>
            </a:r>
          </a:p>
          <a:p>
            <a:pPr>
              <a:buNone/>
            </a:pPr>
            <a:r>
              <a:rPr lang="en-GB" sz="1200" baseline="0" dirty="0" smtClean="0"/>
              <a:t>by </a:t>
            </a:r>
            <a:r>
              <a:rPr lang="en-GB" sz="1200" baseline="0" dirty="0" err="1" smtClean="0"/>
              <a:t>Profs.</a:t>
            </a:r>
            <a:r>
              <a:rPr lang="en-GB" sz="1200" baseline="0" dirty="0" smtClean="0"/>
              <a:t> </a:t>
            </a:r>
            <a:r>
              <a:rPr lang="en-GB" sz="1200" baseline="0" dirty="0" err="1" smtClean="0"/>
              <a:t>T.Nakada</a:t>
            </a:r>
            <a:r>
              <a:rPr lang="en-GB" sz="1200" baseline="0" dirty="0" smtClean="0"/>
              <a:t> and </a:t>
            </a:r>
            <a:r>
              <a:rPr lang="en-GB" sz="1200" baseline="0" dirty="0" err="1" smtClean="0"/>
              <a:t>S.Stone</a:t>
            </a:r>
            <a:r>
              <a:rPr lang="en-GB" sz="1200" baseline="0" dirty="0" smtClean="0"/>
              <a:t> is used </a:t>
            </a:r>
            <a:endParaRPr lang="en-GB" sz="1200" baseline="0" dirty="0"/>
          </a:p>
        </p:txBody>
      </p:sp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Mirror symmetry for particles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trike="sngStrike" dirty="0" smtClean="0"/>
              <a:t>Laws of nature respect parity</a:t>
            </a:r>
            <a:r>
              <a:rPr lang="en-GB" dirty="0" smtClean="0"/>
              <a:t>: disproved by </a:t>
            </a:r>
            <a:r>
              <a:rPr lang="en-GB" i="1" dirty="0" smtClean="0"/>
              <a:t>Wu</a:t>
            </a:r>
            <a:r>
              <a:rPr lang="en-GB" dirty="0" smtClean="0"/>
              <a:t> in 1956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194" name="Picture 2" descr="http://c250.columbia.edu/images/c250_celebrates/remarkable_columbians/240x240_w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0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upload.wikimedia.org/wikipedia/commons/thumb/f/f8/Wu_experiment.jpg/768px-Wu_experi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78908"/>
            <a:ext cx="5943600" cy="384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21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(CP)  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Both space and charge parity are maximally violated </a:t>
            </a:r>
            <a:endParaRPr lang="en-GB" dirty="0"/>
          </a:p>
          <a:p>
            <a:pPr lvl="1"/>
            <a:r>
              <a:rPr lang="en-GB" dirty="0" smtClean="0"/>
              <a:t>What about CP-parity?</a:t>
            </a:r>
            <a:endParaRPr lang="en-GB" dirty="0"/>
          </a:p>
          <a:p>
            <a:r>
              <a:rPr lang="en-GB" dirty="0" smtClean="0"/>
              <a:t>But it is also violated. Violation is small, but very important for the fate of Universe 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34295"/>
            <a:ext cx="4419600" cy="24143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654699"/>
            <a:ext cx="3886200" cy="237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492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sz="2000" dirty="0" smtClean="0"/>
              <a:t>6 quarks</a:t>
            </a:r>
          </a:p>
          <a:p>
            <a:pPr marL="457200" lvl="1" indent="0">
              <a:buNone/>
            </a:pPr>
            <a:r>
              <a:rPr lang="en-GB" sz="2000" dirty="0" smtClean="0"/>
              <a:t>of 3 colours</a:t>
            </a:r>
          </a:p>
          <a:p>
            <a:r>
              <a:rPr lang="en-GB" sz="2000" dirty="0" smtClean="0"/>
              <a:t>6 leptons</a:t>
            </a:r>
          </a:p>
          <a:p>
            <a:pPr marL="457200" lvl="1" indent="0">
              <a:buNone/>
            </a:pPr>
            <a:r>
              <a:rPr lang="en-GB" sz="2000" dirty="0" smtClean="0"/>
              <a:t>3+3</a:t>
            </a:r>
          </a:p>
          <a:p>
            <a:r>
              <a:rPr lang="en-GB" sz="2000" dirty="0" smtClean="0"/>
              <a:t>3+1 forces</a:t>
            </a:r>
          </a:p>
          <a:p>
            <a:r>
              <a:rPr lang="en-GB" sz="2000" dirty="0" smtClean="0"/>
              <a:t>1 Higgs  boson</a:t>
            </a:r>
            <a:endParaRPr lang="en-GB" sz="2400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122" name="Picture 2" descr="http://triingforpro.files.wordpress.com/2013/04/building-bloc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3158"/>
            <a:ext cx="2590800" cy="22907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994364"/>
            <a:ext cx="6172200" cy="40254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137986" y="1291931"/>
            <a:ext cx="2077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Standard model</a:t>
            </a:r>
            <a:endParaRPr lang="en-GB" baseline="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7474563" y="4938261"/>
            <a:ext cx="995785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beauty</a:t>
            </a:r>
            <a:endParaRPr lang="en-GB" baseline="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109716" y="4932244"/>
            <a:ext cx="917239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charm</a:t>
            </a:r>
            <a:endParaRPr lang="en-GB" baseline="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617833" y="4954889"/>
            <a:ext cx="1096775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strange</a:t>
            </a:r>
            <a:endParaRPr lang="en-GB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60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Standard Model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Great success!  </a:t>
            </a:r>
          </a:p>
          <a:p>
            <a:pPr lvl="1"/>
            <a:r>
              <a:rPr lang="en-GB" sz="2400" dirty="0" smtClean="0"/>
              <a:t>Discovery of Higgs boson</a:t>
            </a:r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r>
              <a:rPr lang="en-GB" sz="2400" dirty="0" smtClean="0"/>
              <a:t>Intensive (direct)  tests  by many experiments for long time (since appearance in the end of 70s)</a:t>
            </a:r>
          </a:p>
          <a:p>
            <a:pPr lvl="1"/>
            <a:r>
              <a:rPr lang="en-GB" sz="2400" dirty="0" smtClean="0"/>
              <a:t>No failures (up to now)</a:t>
            </a:r>
          </a:p>
          <a:p>
            <a:r>
              <a:rPr lang="en-GB" sz="2400" dirty="0" smtClean="0"/>
              <a:t>But is it right and complete?</a:t>
            </a:r>
          </a:p>
          <a:p>
            <a:pPr lvl="1"/>
            <a:r>
              <a:rPr lang="en-GB" sz="2400" dirty="0" smtClean="0"/>
              <a:t>Likely not….  There are some deep problems and some of them related to symmetries and beauty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50" name="Picture 6" descr="http://www.newscientist.com/data/images/ns/cms/dn22033/dn22033-1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847" y="1235242"/>
            <a:ext cx="2857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hisisthecraftyone.files.wordpress.com/2012/05/fingerscross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00" y="3886200"/>
            <a:ext cx="7874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669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Problems  (not all…)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so </a:t>
            </a:r>
            <a:r>
              <a:rPr lang="en-GB" i="1" dirty="0" smtClean="0">
                <a:solidFill>
                  <a:srgbClr val="FF0000"/>
                </a:solidFill>
              </a:rPr>
              <a:t>beauty</a:t>
            </a:r>
            <a:r>
              <a:rPr lang="en-GB" dirty="0" smtClean="0"/>
              <a:t> (too many free parameters)</a:t>
            </a:r>
          </a:p>
          <a:p>
            <a:r>
              <a:rPr lang="en-GB" dirty="0"/>
              <a:t> </a:t>
            </a:r>
            <a:r>
              <a:rPr lang="en-GB" dirty="0" smtClean="0"/>
              <a:t>If SM is right, we would never has this lecture</a:t>
            </a:r>
          </a:p>
          <a:p>
            <a:pPr lvl="1"/>
            <a:r>
              <a:rPr lang="en-GB" dirty="0" smtClean="0"/>
              <a:t>Moreover the universe will be very different…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170" name="Picture 2" descr="http://www.stihi.ru/pics/2012/10/01/49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47625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26284" y="3139560"/>
            <a:ext cx="4052713" cy="302852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At Big Bang: </a:t>
            </a: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equal amount of matter  (particles) </a:t>
            </a: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and antimatter (antiparticles) </a:t>
            </a:r>
          </a:p>
          <a:p>
            <a:pPr algn="l">
              <a:buNone/>
            </a:pPr>
            <a:endParaRPr lang="en-GB" sz="1800" baseline="0" dirty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Now: only matter..  </a:t>
            </a: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There is no antimatter around us</a:t>
            </a:r>
            <a:endParaRPr lang="en-GB" sz="1800" baseline="0" dirty="0">
              <a:solidFill>
                <a:srgbClr val="FF0000"/>
              </a:solidFill>
            </a:endParaRPr>
          </a:p>
          <a:p>
            <a:pPr algn="l">
              <a:buNone/>
            </a:pPr>
            <a:endParaRPr lang="en-GB" sz="1800" baseline="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Baryon asymmetry of Universe:  </a:t>
            </a:r>
            <a:r>
              <a:rPr lang="en-GB" sz="180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-9</a:t>
            </a:r>
          </a:p>
          <a:p>
            <a:pPr algn="l">
              <a:buNone/>
            </a:pPr>
            <a:r>
              <a:rPr lang="en-GB" sz="1800" baseline="0" dirty="0" smtClean="0">
                <a:solidFill>
                  <a:srgbClr val="FF0000"/>
                </a:solidFill>
              </a:rPr>
              <a:t>SM  allows  ~</a:t>
            </a:r>
            <a:r>
              <a:rPr lang="en-GB" sz="180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endParaRPr lang="en-GB" sz="180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13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Dark matter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There is “something else”</a:t>
            </a:r>
          </a:p>
          <a:p>
            <a:pPr lvl="1"/>
            <a:r>
              <a:rPr lang="en-GB" dirty="0" smtClean="0"/>
              <a:t>E.g. new heavy particles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19199"/>
            <a:ext cx="8077200" cy="360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72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 smtClean="0"/>
              <a:t>“New Physics”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spite of the current triumph of Standard Model we know that “</a:t>
            </a:r>
            <a:r>
              <a:rPr lang="en-GB" i="1" dirty="0" smtClean="0"/>
              <a:t>New Physics</a:t>
            </a:r>
            <a:r>
              <a:rPr lang="en-GB" dirty="0" smtClean="0"/>
              <a:t>” exists</a:t>
            </a:r>
          </a:p>
          <a:p>
            <a:r>
              <a:rPr lang="en-GB" dirty="0" smtClean="0"/>
              <a:t>  Likely “New Physics” comes with new particles, new interactions, …</a:t>
            </a:r>
          </a:p>
          <a:p>
            <a:pPr lvl="1"/>
            <a:r>
              <a:rPr lang="en-GB" dirty="0" smtClean="0"/>
              <a:t>E.g. </a:t>
            </a:r>
            <a:r>
              <a:rPr lang="en-GB" dirty="0" err="1" smtClean="0"/>
              <a:t>Supersymmetry</a:t>
            </a:r>
            <a:r>
              <a:rPr lang="en-GB" dirty="0" smtClean="0"/>
              <a:t>: double amount of all particles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It should explain baryon asymmetry </a:t>
            </a:r>
          </a:p>
          <a:p>
            <a:pPr lvl="1"/>
            <a:r>
              <a:rPr lang="en-GB" dirty="0" smtClean="0"/>
              <a:t>Is should have another sources of CP-violation 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76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to look for NP 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New </a:t>
            </a:r>
            <a:r>
              <a:rPr lang="en-GB" dirty="0"/>
              <a:t>h</a:t>
            </a:r>
            <a:r>
              <a:rPr lang="en-GB" dirty="0" smtClean="0"/>
              <a:t>eavy particles (</a:t>
            </a:r>
            <a:r>
              <a:rPr lang="en-GB" i="1" dirty="0" smtClean="0"/>
              <a:t>if not too heavy</a:t>
            </a:r>
            <a:r>
              <a:rPr lang="en-GB" dirty="0" smtClean="0"/>
              <a:t>) can be produces at LHC</a:t>
            </a:r>
          </a:p>
          <a:p>
            <a:pPr lvl="1"/>
            <a:r>
              <a:rPr lang="en-GB" dirty="0" smtClean="0"/>
              <a:t>We are looking for them! </a:t>
            </a:r>
          </a:p>
          <a:p>
            <a:r>
              <a:rPr lang="en-GB" dirty="0" smtClean="0"/>
              <a:t>Otherwise exploit one the most intriguing features of quantum mechanics: </a:t>
            </a:r>
            <a:r>
              <a:rPr lang="en-GB" i="1" dirty="0" smtClean="0"/>
              <a:t>virtual</a:t>
            </a:r>
            <a:r>
              <a:rPr lang="en-GB" dirty="0" smtClean="0"/>
              <a:t> particles</a:t>
            </a:r>
          </a:p>
          <a:p>
            <a:pPr marL="457200" lvl="1" indent="0">
              <a:buNone/>
            </a:pPr>
            <a:r>
              <a:rPr lang="en-GB" dirty="0" smtClean="0"/>
              <a:t> 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218" name="Picture 2" descr="http://0.tqn.com/d/physics/1/S/J/4/-/-/500px-Vacuum_polariz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619" y="3962399"/>
            <a:ext cx="3036950" cy="168812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220" name="Picture 4" descr="http://astarmathsandphysics.com/a-level-physics-notes/particle-physics/a-level-physics-notes-virtual-particles-html-2756454f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2566681" cy="190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n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962399"/>
            <a:ext cx="2700337" cy="174674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Oval 6"/>
          <p:cNvSpPr/>
          <p:nvPr/>
        </p:nvSpPr>
        <p:spPr bwMode="auto">
          <a:xfrm>
            <a:off x="6248400" y="5213839"/>
            <a:ext cx="533400" cy="3810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5769173"/>
            <a:ext cx="3169457" cy="3077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i="1" baseline="0" dirty="0" smtClean="0">
                <a:solidFill>
                  <a:srgbClr val="FF0000"/>
                </a:solidFill>
              </a:rPr>
              <a:t>Note </a:t>
            </a:r>
            <a:r>
              <a:rPr lang="en-GB" sz="1400" i="1" baseline="0" dirty="0" err="1" smtClean="0">
                <a:solidFill>
                  <a:srgbClr val="FF0000"/>
                </a:solidFill>
              </a:rPr>
              <a:t>apppearance</a:t>
            </a:r>
            <a:r>
              <a:rPr lang="en-GB" sz="1400" i="1" baseline="0" dirty="0" smtClean="0">
                <a:solidFill>
                  <a:srgbClr val="FF0000"/>
                </a:solidFill>
              </a:rPr>
              <a:t> of “beauty” again</a:t>
            </a:r>
            <a:endParaRPr lang="en-GB" sz="1400" i="1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42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Virtual</a:t>
            </a:r>
            <a:r>
              <a:rPr lang="en-GB" dirty="0" smtClean="0"/>
              <a:t> particles can be heavy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Content Placeholder 6" descr="sn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95400"/>
            <a:ext cx="8153400" cy="48006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82009" y="4360985"/>
            <a:ext cx="1741181" cy="76944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Beauty quark</a:t>
            </a:r>
          </a:p>
          <a:p>
            <a:pPr>
              <a:buNone/>
            </a:pPr>
            <a:r>
              <a:rPr lang="en-GB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~5GeV</a:t>
            </a:r>
            <a:endParaRPr lang="en-GB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1124" y="4343400"/>
            <a:ext cx="1832553" cy="76944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strange quark</a:t>
            </a:r>
          </a:p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m~0.13GeV</a:t>
            </a:r>
            <a:endParaRPr lang="en-GB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9501" y="1981200"/>
            <a:ext cx="1483099" cy="5847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3200" baseline="0" dirty="0" smtClean="0">
                <a:solidFill>
                  <a:srgbClr val="FF0000"/>
                </a:solidFill>
              </a:rPr>
              <a:t>photon</a:t>
            </a:r>
            <a:endParaRPr lang="en-GB" sz="3200" baseline="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1392033"/>
            <a:ext cx="2286332" cy="121264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b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baseline="0" dirty="0" smtClean="0">
                <a:solidFill>
                  <a:srgbClr val="FF0000"/>
                </a:solidFill>
              </a:rPr>
              <a:t>            89 </a:t>
            </a:r>
            <a:r>
              <a:rPr lang="en-GB" baseline="0" dirty="0" err="1" smtClean="0">
                <a:solidFill>
                  <a:srgbClr val="FF0000"/>
                </a:solidFill>
              </a:rPr>
              <a:t>GeV</a:t>
            </a:r>
            <a:endParaRPr lang="en-GB" baseline="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GB" sz="2400" b="1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0" dirty="0" smtClean="0">
                <a:solidFill>
                  <a:srgbClr val="FF0000"/>
                </a:solidFill>
              </a:rPr>
              <a:t>-quark   170 </a:t>
            </a:r>
            <a:r>
              <a:rPr lang="en-GB" baseline="0" dirty="0" err="1" smtClean="0">
                <a:solidFill>
                  <a:srgbClr val="FF0000"/>
                </a:solidFill>
              </a:rPr>
              <a:t>GeV</a:t>
            </a:r>
            <a:endParaRPr lang="en-GB" baseline="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GB" baseline="0" dirty="0">
                <a:solidFill>
                  <a:srgbClr val="FF0000"/>
                </a:solidFill>
              </a:rPr>
              <a:t> </a:t>
            </a:r>
            <a:r>
              <a:rPr lang="en-GB" baseline="0" dirty="0" smtClean="0">
                <a:solidFill>
                  <a:srgbClr val="FF0000"/>
                </a:solidFill>
              </a:rPr>
              <a:t>NP            ?   </a:t>
            </a:r>
          </a:p>
        </p:txBody>
      </p:sp>
      <p:pic>
        <p:nvPicPr>
          <p:cNvPr id="14338" name="Picture 2" descr="http://www.nikhef.nl/~pkoppenb/utils/pics/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14" y="2764395"/>
            <a:ext cx="1520825" cy="119169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08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Few more diagrams with virtual particles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2" descr="http://img3.wikia.nocookie.net/__cb20110728044900/bigbangtheory/images/c/c6/Big-bang-theory-penny-sheldon-photo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8001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upload.wikimedia.org/wikipedia/en/1/1b/BigBangTheoryTitleCard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871" y="914400"/>
            <a:ext cx="1487929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044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Beauty and 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21346"/>
            <a:ext cx="3352800" cy="24362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219200"/>
            <a:ext cx="2592945" cy="2452352"/>
          </a:xfrm>
          <a:prstGeom prst="rect">
            <a:avLst/>
          </a:prstGeom>
        </p:spPr>
      </p:pic>
      <p:pic>
        <p:nvPicPr>
          <p:cNvPr id="1028" name="Picture 4" descr="http://ru.ans4.com/media/img/1/k/1knvf93ptvqfc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335065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stihi.ru/pics/2012/11/14/108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494" y="3657600"/>
            <a:ext cx="281510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kak-eto-vygljadit.ru/wp-content/uploads/2013/04/amethyst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455" y="3657600"/>
            <a:ext cx="2586506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utur.ru/upload/medialibrary/1b7/symmetry_butterfl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14861"/>
            <a:ext cx="2810816" cy="244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60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LHCb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 for new physics </a:t>
            </a:r>
          </a:p>
          <a:p>
            <a:pPr lvl="1"/>
            <a:r>
              <a:rPr lang="en-GB" dirty="0" smtClean="0"/>
              <a:t>Mainly in decays of beauty particles</a:t>
            </a:r>
          </a:p>
          <a:p>
            <a:pPr lvl="1"/>
            <a:r>
              <a:rPr lang="en-GB" dirty="0" smtClean="0"/>
              <a:t>Seek for appearance of virtual particles in </a:t>
            </a:r>
            <a:r>
              <a:rPr lang="en-GB" i="1" dirty="0" smtClean="0"/>
              <a:t>loops</a:t>
            </a:r>
            <a:r>
              <a:rPr lang="en-GB" dirty="0" smtClean="0"/>
              <a:t>   </a:t>
            </a:r>
          </a:p>
          <a:p>
            <a:r>
              <a:rPr lang="en-GB" dirty="0"/>
              <a:t> </a:t>
            </a:r>
            <a:r>
              <a:rPr lang="en-GB" dirty="0" smtClean="0"/>
              <a:t>Beauty quarks are heavy enough (mass  ~ 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Many decay modes, many observables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High precision of theory predictions</a:t>
            </a:r>
          </a:p>
          <a:p>
            <a:r>
              <a:rPr lang="en-GB" dirty="0"/>
              <a:t> </a:t>
            </a:r>
            <a:r>
              <a:rPr lang="en-GB" dirty="0" smtClean="0"/>
              <a:t>Beauty particles are light enough to be produced copiously at LHC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~A pair of beauty particles  per each 250  proton-proton collisions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20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Beauty particles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1800" dirty="0" smtClean="0"/>
              <a:t>Particles that have b-quark. If they have </a:t>
            </a:r>
            <a:r>
              <a:rPr lang="en-GB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800" dirty="0" smtClean="0"/>
              <a:t>-quark and corresponding anti-quark they called  “</a:t>
            </a:r>
            <a:r>
              <a:rPr lang="en-GB" sz="1800" i="1" dirty="0" smtClean="0"/>
              <a:t>hidden  beauty particles</a:t>
            </a:r>
            <a:r>
              <a:rPr lang="en-GB" sz="1800" dirty="0" smtClean="0"/>
              <a:t>”</a:t>
            </a:r>
          </a:p>
          <a:p>
            <a:r>
              <a:rPr lang="en-GB" dirty="0" smtClean="0"/>
              <a:t>Story started in 1977. Discovered in US</a:t>
            </a:r>
          </a:p>
          <a:p>
            <a:r>
              <a:rPr lang="en-GB" dirty="0"/>
              <a:t> </a:t>
            </a:r>
            <a:r>
              <a:rPr lang="en-GB" dirty="0" smtClean="0"/>
              <a:t>Their importance for theory                            have been recognized in start                              of 80s </a:t>
            </a:r>
          </a:p>
          <a:p>
            <a:r>
              <a:rPr lang="en-GB" dirty="0"/>
              <a:t>F</a:t>
            </a:r>
            <a:r>
              <a:rPr lang="en-GB" dirty="0" smtClean="0"/>
              <a:t>rom those time 4 dedicated </a:t>
            </a:r>
          </a:p>
          <a:p>
            <a:pPr marL="0" indent="0">
              <a:buNone/>
            </a:pPr>
            <a:r>
              <a:rPr lang="en-GB" dirty="0" smtClean="0"/>
              <a:t>  experiments: Germany, 2xUS,                                            Japan. </a:t>
            </a:r>
          </a:p>
          <a:p>
            <a:r>
              <a:rPr lang="en-GB" dirty="0"/>
              <a:t> </a:t>
            </a:r>
            <a:r>
              <a:rPr lang="en-GB" dirty="0" smtClean="0"/>
              <a:t>LHCb is just once more?</a:t>
            </a:r>
          </a:p>
          <a:p>
            <a:pPr marL="457200" lvl="1" indent="0">
              <a:buNone/>
            </a:pPr>
            <a:r>
              <a:rPr lang="en-GB" sz="2000" dirty="0" smtClean="0"/>
              <a:t>No! We want to be the best!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373" y="2362200"/>
            <a:ext cx="3274141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73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LHCb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14 countries</a:t>
            </a:r>
          </a:p>
          <a:p>
            <a:r>
              <a:rPr lang="en-GB" dirty="0" smtClean="0"/>
              <a:t>67 institutions</a:t>
            </a:r>
          </a:p>
          <a:p>
            <a:r>
              <a:rPr lang="en-GB" dirty="0" smtClean="0"/>
              <a:t>~800 scientists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219200"/>
            <a:ext cx="4953000" cy="480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91" y="4343400"/>
            <a:ext cx="3810000" cy="1676400"/>
          </a:xfrm>
          <a:prstGeom prst="rect">
            <a:avLst/>
          </a:prstGeom>
        </p:spPr>
      </p:pic>
      <p:pic>
        <p:nvPicPr>
          <p:cNvPr id="11266" name="Picture 2" descr="The LHCb collaboration seen inside the LHCb cav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695003"/>
            <a:ext cx="3801291" cy="184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281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LHCb-detector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19200"/>
            <a:ext cx="8531379" cy="48006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51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LHCb-detector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6386" name="Picture 2" descr="https://mediastream.cern.ch/MediaArchive/Photo/Public/2009/0905070/0905070_01/0905070_01-A4-at-144-dp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11" y="1219200"/>
            <a:ext cx="7454777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39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LHCb and other detectors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71305"/>
            <a:ext cx="8763000" cy="429638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78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Proton-proton collisions</a:t>
            </a:r>
            <a:endParaRPr lang="en-GB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515698"/>
            <a:ext cx="8763000" cy="42076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1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000" baseline="0" dirty="0">
                <a:solidFill>
                  <a:srgbClr val="FF0000"/>
                </a:solidFill>
                <a:hlinkClick r:id="rId2"/>
              </a:rPr>
              <a:t>http://</a:t>
            </a:r>
            <a:r>
              <a:rPr lang="en-GB" sz="2000" baseline="0" dirty="0" smtClean="0">
                <a:solidFill>
                  <a:srgbClr val="FF0000"/>
                </a:solidFill>
                <a:hlinkClick r:id="rId2"/>
              </a:rPr>
              <a:t>lhcb-public.web.cern.ch/lhcb-public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1" name="Content Placeholder 10">
            <a:hlinkClick r:id="rId2"/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98120" y="1227909"/>
            <a:ext cx="4255379" cy="48006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000" dirty="0" smtClean="0"/>
              <a:t>We have a lot of interesting and exciting results </a:t>
            </a:r>
          </a:p>
          <a:p>
            <a:r>
              <a:rPr lang="en-GB" sz="2000" dirty="0" smtClean="0"/>
              <a:t> Concentrate of study of symmetry violation in decays of beauty particles</a:t>
            </a:r>
          </a:p>
          <a:p>
            <a:pPr lvl="1"/>
            <a:r>
              <a:rPr lang="en-GB" sz="1800" dirty="0" smtClean="0"/>
              <a:t>But not only! One of our the most popular papers devoted to charm particles!  </a:t>
            </a:r>
          </a:p>
          <a:p>
            <a:r>
              <a:rPr lang="en-GB" sz="2000" dirty="0" smtClean="0"/>
              <a:t> No new physics is discovered (yet)</a:t>
            </a:r>
            <a:endParaRPr lang="en-GB" sz="1800" dirty="0" smtClean="0"/>
          </a:p>
          <a:p>
            <a:r>
              <a:rPr lang="en-GB" sz="2000" dirty="0"/>
              <a:t>M</a:t>
            </a:r>
            <a:r>
              <a:rPr lang="en-GB" sz="2000" dirty="0" smtClean="0"/>
              <a:t>any possible scenarios of new physics are already excluded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303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look for CP-violation?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00" y="1219200"/>
            <a:ext cx="5181600" cy="7905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00" y="2426175"/>
            <a:ext cx="6486525" cy="1638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25628" y="2027865"/>
            <a:ext cx="5655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baseline="0" dirty="0" smtClean="0"/>
              <a:t>Assume two (complex) amplitudes contributes</a:t>
            </a:r>
            <a:endParaRPr lang="en-GB" baseline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7" y="4624389"/>
            <a:ext cx="3844313" cy="7096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0602" y="4144377"/>
            <a:ext cx="2603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baseline="0" dirty="0" smtClean="0"/>
              <a:t>Necessary condition</a:t>
            </a:r>
            <a:endParaRPr lang="en-GB" baseline="0" dirty="0"/>
          </a:p>
        </p:txBody>
      </p:sp>
      <p:sp>
        <p:nvSpPr>
          <p:cNvPr id="16" name="TextBox 15"/>
          <p:cNvSpPr txBox="1"/>
          <p:nvPr/>
        </p:nvSpPr>
        <p:spPr>
          <a:xfrm>
            <a:off x="4160043" y="4158495"/>
            <a:ext cx="46063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baseline="0" dirty="0" smtClean="0"/>
              <a:t>If magnitudes are invariant, different phases are needed: </a:t>
            </a:r>
          </a:p>
          <a:p>
            <a:pPr algn="l">
              <a:buNone/>
            </a:pPr>
            <a:r>
              <a:rPr lang="en-GB" baseline="0" dirty="0" smtClean="0"/>
              <a:t>Some changes with CP (weak phases) and some invariant (strong)  </a:t>
            </a:r>
            <a:endParaRPr lang="en-GB" baseline="0" dirty="0"/>
          </a:p>
        </p:txBody>
      </p:sp>
      <p:sp>
        <p:nvSpPr>
          <p:cNvPr id="17" name="TextBox 16"/>
          <p:cNvSpPr txBox="1"/>
          <p:nvPr/>
        </p:nvSpPr>
        <p:spPr>
          <a:xfrm>
            <a:off x="97962" y="5619690"/>
            <a:ext cx="700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Loop diagrams: many different a</a:t>
            </a:r>
            <a:r>
              <a:rPr lang="en-GB" baseline="0" dirty="0"/>
              <a:t>m</a:t>
            </a:r>
            <a:r>
              <a:rPr lang="en-GB" baseline="0" dirty="0" smtClean="0"/>
              <a:t>plitudes, rich pattern</a:t>
            </a:r>
            <a:endParaRPr lang="en-GB" baseline="0" dirty="0"/>
          </a:p>
        </p:txBody>
      </p:sp>
    </p:spTree>
    <p:extLst>
      <p:ext uri="{BB962C8B-B14F-4D97-AF65-F5344CB8AC3E}">
        <p14:creationId xmlns:p14="http://schemas.microsoft.com/office/powerpoint/2010/main" val="34539305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Loops and mixing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1241225"/>
            <a:ext cx="8763000" cy="2379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3381375"/>
            <a:ext cx="8763001" cy="27146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5867400" y="5646475"/>
            <a:ext cx="1295400" cy="39535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78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5" y="1270491"/>
            <a:ext cx="8763000" cy="4800600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 descr="http://ilearned.ru/sites/default/files/styles/640x420/public/field/image/78rfy78ghyrhhhdhgfureu44378343744378hfrjgt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199"/>
            <a:ext cx="2438400" cy="222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758" y="2242549"/>
            <a:ext cx="2743200" cy="12145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27931" y="1206669"/>
            <a:ext cx="1663104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Observation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26706" y="1422452"/>
            <a:ext cx="224125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Generalization: making physics laws 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  <p:pic>
        <p:nvPicPr>
          <p:cNvPr id="2054" name="Picture 6" descr="http://www.fainaidea.com/wp-content/uploads/2013/10/%D0%9A%D0%B2%D0%B0%D0%BD%D1%82%D0%BE%D0%B2%D1%8B%D0%B5-%D1%87%D0%B5%D1%80%D0%BD%D1%8B%D0%B5-%D0%B4%D1%8B%D1%80%D1%8B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4233548"/>
            <a:ext cx="2587625" cy="158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   Science </a:t>
            </a:r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7813195" y="-4227999"/>
            <a:ext cx="478709" cy="5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2pPr>
            <a:lvl3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3pPr>
            <a:lvl4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4pPr>
            <a:lvl5pPr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8000"/>
                </a:solidFill>
                <a:latin typeface="Comic Sans MS" pitchFamily="66" charset="0"/>
              </a:defRPr>
            </a:lvl9pPr>
          </a:lstStyle>
          <a:p>
            <a:pPr algn="ctr">
              <a:buClrTx/>
              <a:buSzTx/>
              <a:buNone/>
            </a:pPr>
            <a:endParaRPr lang="en-GB" kern="0" baseline="0" dirty="0">
              <a:effectLst/>
            </a:endParaRPr>
          </a:p>
        </p:txBody>
      </p:sp>
      <p:pic>
        <p:nvPicPr>
          <p:cNvPr id="19" name="Picture 8" descr="http://planetarium.ru/published/publicdata/ASTRONO6PL/attachments/SC/products_pictures/SkyWatcher_SK1206AZ3Z_enl_en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70" y="1936734"/>
            <a:ext cx="1775518" cy="152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475355" y="1406664"/>
            <a:ext cx="224125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Make an experiment: observation 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7000" y="3645133"/>
            <a:ext cx="224125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Extract more abstract concepts 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  <p:pic>
        <p:nvPicPr>
          <p:cNvPr id="2058" name="Picture 10" descr="http://upload.wikimedia.org/wikipedia/commons/b/b4/Universe_expans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461" y="4316367"/>
            <a:ext cx="1965621" cy="160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508821" y="3784278"/>
            <a:ext cx="224125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Make predictions 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2526399" y="1589258"/>
            <a:ext cx="978408" cy="35811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" name="Right Arrow 29"/>
          <p:cNvSpPr/>
          <p:nvPr/>
        </p:nvSpPr>
        <p:spPr bwMode="auto">
          <a:xfrm>
            <a:off x="5789857" y="1546709"/>
            <a:ext cx="716234" cy="35811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5400000">
            <a:off x="7835299" y="2561742"/>
            <a:ext cx="1209201" cy="35811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" name="Right Arrow 31"/>
          <p:cNvSpPr/>
          <p:nvPr/>
        </p:nvSpPr>
        <p:spPr bwMode="auto">
          <a:xfrm rot="10800000">
            <a:off x="5765033" y="3752241"/>
            <a:ext cx="673831" cy="35811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rot="10800000">
            <a:off x="2638291" y="3812810"/>
            <a:ext cx="851462" cy="35811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" name="Right Arrow 34"/>
          <p:cNvSpPr/>
          <p:nvPr/>
        </p:nvSpPr>
        <p:spPr bwMode="auto">
          <a:xfrm rot="16200000">
            <a:off x="63283" y="3234656"/>
            <a:ext cx="698989" cy="25525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60" name="Picture 12" descr="http://www.gooose.narod.ru/3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85" y="4328466"/>
            <a:ext cx="2551190" cy="161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85147" y="3743691"/>
            <a:ext cx="224125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baseline="0" dirty="0" smtClean="0">
                <a:solidFill>
                  <a:srgbClr val="FF0000"/>
                </a:solidFill>
              </a:rPr>
              <a:t>Make an experiment: observation </a:t>
            </a:r>
            <a:endParaRPr lang="en-GB" sz="1600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5484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CKM-matrix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254" y="1219200"/>
            <a:ext cx="8362746" cy="4800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56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CKM-triangle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All measurements together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28800"/>
            <a:ext cx="8763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599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Angle </a:t>
            </a:r>
            <a:r>
              <a:rPr lang="en-GB" dirty="0" smtClean="0">
                <a:latin typeface="Symbol" panose="05050102010706020507" pitchFamily="18" charset="2"/>
              </a:rPr>
              <a:t>g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195294"/>
            <a:ext cx="2421218" cy="24623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57600"/>
            <a:ext cx="4326218" cy="2476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195294"/>
            <a:ext cx="2057400" cy="13642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6924" y="2545702"/>
            <a:ext cx="3038475" cy="35121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6246" y="1209129"/>
            <a:ext cx="4319153" cy="133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63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CKM-triangle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Only trees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28800"/>
            <a:ext cx="8763000" cy="420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961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example of loop decays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25043"/>
            <a:ext cx="8010525" cy="4489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571109"/>
            <a:ext cx="3138488" cy="54261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159443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LHCb + CMS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LHCb and CMS together!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91200" y="76200"/>
            <a:ext cx="2069837" cy="1143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0"/>
            <a:ext cx="4114800" cy="4267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752600"/>
            <a:ext cx="4648200" cy="42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375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Before plots…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0"/>
            <a:ext cx="8077199" cy="4800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859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946" y="1219200"/>
            <a:ext cx="853190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481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~30 years long 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19200"/>
            <a:ext cx="8762999" cy="48006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52382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29400" cy="609600"/>
          </a:xfrm>
        </p:spPr>
        <p:txBody>
          <a:bodyPr/>
          <a:lstStyle/>
          <a:p>
            <a:pPr algn="ctr"/>
            <a:r>
              <a:rPr lang="en-GB" sz="2400" dirty="0" smtClean="0"/>
              <a:t>Other examples: C and P parity violation</a:t>
            </a:r>
            <a:endParaRPr lang="en-GB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6" y="1219200"/>
            <a:ext cx="4407082" cy="2362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19200"/>
            <a:ext cx="4360272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05199"/>
            <a:ext cx="4360272" cy="25211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046" y="3572692"/>
            <a:ext cx="4407082" cy="24558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33931" y="904845"/>
            <a:ext cx="167706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en-GB" baseline="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K</a:t>
            </a:r>
            <a:r>
              <a:rPr lang="en-GB" baseline="3000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+</a:t>
            </a:r>
            <a:r>
              <a:rPr lang="en-GB" baseline="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lang="en-GB" baseline="3000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+</a:t>
            </a:r>
            <a:r>
              <a:rPr lang="en-GB" baseline="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lang="en-GB" baseline="3000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en-GB" baseline="0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endParaRPr lang="en-GB" baseline="0" dirty="0">
              <a:solidFill>
                <a:srgbClr val="FF0000"/>
              </a:solidFill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67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Symmetry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Symmetry is important input for generalization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It usually point to some underlying laws</a:t>
            </a:r>
          </a:p>
          <a:p>
            <a:pPr lvl="1"/>
            <a:endParaRPr lang="en-GB" dirty="0"/>
          </a:p>
          <a:p>
            <a:r>
              <a:rPr lang="en-GB" dirty="0" smtClean="0"/>
              <a:t>Symmetry of </a:t>
            </a:r>
            <a:r>
              <a:rPr lang="en-GB" i="1" dirty="0" err="1" smtClean="0"/>
              <a:t>Kepler</a:t>
            </a:r>
            <a:r>
              <a:rPr lang="en-GB" dirty="0" err="1" smtClean="0"/>
              <a:t>’s</a:t>
            </a:r>
            <a:r>
              <a:rPr lang="en-GB" dirty="0" smtClean="0"/>
              <a:t> orbits  </a:t>
            </a:r>
          </a:p>
          <a:p>
            <a:pPr marL="0" indent="0" algn="r">
              <a:buNone/>
            </a:pPr>
            <a:r>
              <a:rPr lang="en-GB" dirty="0"/>
              <a:t> </a:t>
            </a:r>
            <a:r>
              <a:rPr lang="en-GB" i="1" dirty="0" err="1" smtClean="0"/>
              <a:t>Bertran</a:t>
            </a:r>
            <a:r>
              <a:rPr lang="en-GB" dirty="0" err="1" smtClean="0"/>
              <a:t>’s</a:t>
            </a:r>
            <a:r>
              <a:rPr lang="en-GB" dirty="0" smtClean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6" name="Picture 4" descr="http://cosmos.msu.ru/pract/figs/2_6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505200"/>
            <a:ext cx="3429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67400" y="4038600"/>
            <a:ext cx="1625766" cy="117570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sz="320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~  1/r</a:t>
            </a:r>
            <a:r>
              <a:rPr lang="en-GB" sz="32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l">
              <a:buNone/>
            </a:pPr>
            <a:r>
              <a:rPr lang="en-GB" sz="320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~     r</a:t>
            </a:r>
            <a:r>
              <a:rPr lang="en-GB" sz="32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320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851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What it means for us? 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" y="1219200"/>
            <a:ext cx="4360272" cy="252113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57599"/>
            <a:ext cx="4332786" cy="2350227"/>
          </a:xfrm>
          <a:prstGeom prst="rect">
            <a:avLst/>
          </a:prstGeom>
        </p:spPr>
      </p:pic>
      <p:pic>
        <p:nvPicPr>
          <p:cNvPr id="12" name="Picture 8" descr="mirror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64226" y="1082546"/>
            <a:ext cx="4022574" cy="49252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664226" y="1082546"/>
            <a:ext cx="4022574" cy="83099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baseline="0" dirty="0" smtClean="0">
                <a:solidFill>
                  <a:srgbClr val="FF0000"/>
                </a:solidFill>
              </a:rPr>
              <a:t>Attempt to translate scientific paper </a:t>
            </a:r>
            <a:r>
              <a:rPr lang="en-GB" sz="2400" baseline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 </a:t>
            </a:r>
            <a:r>
              <a:rPr lang="en-GB" sz="2400" baseline="0" dirty="0" smtClean="0">
                <a:solidFill>
                  <a:srgbClr val="FF0000"/>
                </a:solidFill>
              </a:rPr>
              <a:t> </a:t>
            </a:r>
            <a:endParaRPr lang="en-GB" sz="2400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8431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One more example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2290" name="Picture 2" descr="http://lhcb-public.web.cern.ch/lhcb-public/Images2013/cpval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153400" cy="48006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738188"/>
            <a:ext cx="3276600" cy="42862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2448197" y="1600200"/>
            <a:ext cx="3419203" cy="7620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334000" y="1905000"/>
            <a:ext cx="1297577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3200400" y="5181600"/>
            <a:ext cx="3429000" cy="7620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945674" y="4953000"/>
            <a:ext cx="158822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Picture 8" descr="mirro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183216"/>
            <a:ext cx="1584174" cy="193967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7391400" y="3161445"/>
            <a:ext cx="1584174" cy="3077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endParaRPr lang="en-GB" sz="1400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9466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Hunting for New Physics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No new physics is discovered (yet)</a:t>
            </a:r>
            <a:endParaRPr lang="en-GB" sz="1800" dirty="0" smtClean="0"/>
          </a:p>
          <a:p>
            <a:r>
              <a:rPr lang="en-GB" sz="2000" dirty="0" smtClean="0"/>
              <a:t>Many possible scenarios of new physics are already excluded </a:t>
            </a:r>
          </a:p>
          <a:p>
            <a:r>
              <a:rPr lang="en-GB" dirty="0" smtClean="0"/>
              <a:t>Currently for our hunting we using fences instead of rifle: step-by-step we move our fence allowing  less and less space for the New Physics.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581401"/>
            <a:ext cx="4191000" cy="2426072"/>
          </a:xfrm>
          <a:prstGeom prst="rect">
            <a:avLst/>
          </a:prstGeom>
        </p:spPr>
      </p:pic>
      <p:pic>
        <p:nvPicPr>
          <p:cNvPr id="13316" name="Picture 4" descr="http://upload.wikimedia.org/wikipedia/commons/d/d4/Winchester_rifle_grko474_rif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4572000" cy="241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 flipH="1">
            <a:off x="228600" y="3581399"/>
            <a:ext cx="4495800" cy="2362201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073198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smtClean="0"/>
              <a:t>Thank you for your attention!</a:t>
            </a:r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smtClean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723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Too symmetric could be “unnatural”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910859"/>
            <a:ext cx="8763000" cy="31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709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 </a:t>
            </a:r>
            <a:r>
              <a:rPr lang="en-GB" dirty="0" smtClean="0"/>
              <a:t>only  ~45’,  no time to go deep in details </a:t>
            </a:r>
          </a:p>
          <a:p>
            <a:r>
              <a:rPr lang="en-GB" dirty="0"/>
              <a:t> </a:t>
            </a:r>
            <a:r>
              <a:rPr lang="en-GB" dirty="0" smtClean="0"/>
              <a:t> keep as simple as possible </a:t>
            </a:r>
          </a:p>
          <a:p>
            <a:pPr lvl="1"/>
            <a:r>
              <a:rPr lang="en-GB" dirty="0" smtClean="0"/>
              <a:t> oversimplification is unavoidable</a:t>
            </a:r>
          </a:p>
          <a:p>
            <a:pPr lvl="2"/>
            <a:r>
              <a:rPr lang="en-GB" dirty="0" smtClean="0"/>
              <a:t> reality is more complicated and there are many corrections and exceptions  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hopefully oversimplification  causes no confusion</a:t>
            </a:r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8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477000" cy="609600"/>
          </a:xfrm>
        </p:spPr>
        <p:txBody>
          <a:bodyPr/>
          <a:lstStyle/>
          <a:p>
            <a:pPr algn="ctr"/>
            <a:r>
              <a:rPr lang="en-GB" dirty="0" smtClean="0"/>
              <a:t>Symmetry: </a:t>
            </a:r>
            <a:r>
              <a:rPr lang="en-GB" dirty="0" smtClean="0">
                <a:latin typeface="Symbol" panose="05050102010706020507" pitchFamily="18" charset="2"/>
                <a:cs typeface="Traditional Arabic" panose="02020603050405020304" pitchFamily="18" charset="-78"/>
              </a:rPr>
              <a:t>W</a:t>
            </a:r>
            <a:r>
              <a:rPr lang="en-GB" baseline="30000" dirty="0" smtClean="0">
                <a:latin typeface="Symbol" panose="05050102010706020507" pitchFamily="18" charset="2"/>
                <a:cs typeface="Traditional Arabic" panose="02020603050405020304" pitchFamily="18" charset="-78"/>
              </a:rPr>
              <a:t>-</a:t>
            </a:r>
            <a:r>
              <a:rPr lang="en-GB" dirty="0" smtClean="0"/>
              <a:t> baryon discovery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4" descr="https://upload.wikimedia.org/wikipedia/commons/8/8f/Decupleto_bari%C3%B4nic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55" y="1554943"/>
            <a:ext cx="3195508" cy="261334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Rectangle 7"/>
          <p:cNvSpPr/>
          <p:nvPr/>
        </p:nvSpPr>
        <p:spPr bwMode="auto">
          <a:xfrm>
            <a:off x="228600" y="3404630"/>
            <a:ext cx="3657600" cy="8779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733800" y="1905000"/>
            <a:ext cx="0" cy="6096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733800" y="2493866"/>
            <a:ext cx="0" cy="6096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609600" y="1447800"/>
            <a:ext cx="838200" cy="1721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1447800" y="1454066"/>
            <a:ext cx="762000" cy="860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2286000" y="1460710"/>
            <a:ext cx="838200" cy="860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pic>
        <p:nvPicPr>
          <p:cNvPr id="4102" name="Picture 6" descr="https://upload.wikimedia.org/wikipedia/commons/thumb/d/d6/Omega_Baryon.svg/1024px-Omega_Baryo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488" y="1298652"/>
            <a:ext cx="3310086" cy="273994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8" name="Picture 4" descr="https://upload.wikimedia.org/wikipedia/commons/8/8f/Decupleto_bari%C3%B4nic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185" y="3447699"/>
            <a:ext cx="2784451" cy="241970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9" name="Oval 28"/>
          <p:cNvSpPr/>
          <p:nvPr/>
        </p:nvSpPr>
        <p:spPr bwMode="auto">
          <a:xfrm>
            <a:off x="3636073" y="5233085"/>
            <a:ext cx="1002180" cy="600677"/>
          </a:xfrm>
          <a:prstGeom prst="ellipse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5963" y="1098597"/>
            <a:ext cx="771365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1962</a:t>
            </a:r>
            <a:endParaRPr lang="en-GB" baseline="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080209" y="1213547"/>
            <a:ext cx="771365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GB" baseline="0" dirty="0" smtClean="0">
                <a:solidFill>
                  <a:srgbClr val="FF0000"/>
                </a:solidFill>
              </a:rPr>
              <a:t>1964</a:t>
            </a:r>
            <a:endParaRPr lang="en-GB" baseline="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5801" y="5370644"/>
            <a:ext cx="329449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2800" baseline="0" dirty="0" smtClean="0">
                <a:solidFill>
                  <a:srgbClr val="FF0000"/>
                </a:solidFill>
              </a:rPr>
              <a:t>Quark model: </a:t>
            </a:r>
            <a:r>
              <a:rPr lang="en-GB" sz="2800" baseline="0" dirty="0" err="1" smtClean="0">
                <a:solidFill>
                  <a:srgbClr val="FF0000"/>
                </a:solidFill>
              </a:rPr>
              <a:t>u.d,s</a:t>
            </a:r>
            <a:endParaRPr lang="en-GB" sz="2800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32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Not exact  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Sometime symmetry is not </a:t>
            </a:r>
            <a:r>
              <a:rPr lang="en-GB" i="1" dirty="0" smtClean="0"/>
              <a:t>exact</a:t>
            </a:r>
            <a:r>
              <a:rPr lang="en-GB" dirty="0" smtClean="0"/>
              <a:t>, e.g. for </a:t>
            </a:r>
            <a:r>
              <a:rPr lang="en-GB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W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dirty="0" smtClean="0"/>
              <a:t> case</a:t>
            </a:r>
          </a:p>
          <a:p>
            <a:pPr lvl="1"/>
            <a:r>
              <a:rPr lang="en-GB" dirty="0" smtClean="0"/>
              <a:t>But still the concept of approximate symmetry is very useful</a:t>
            </a:r>
          </a:p>
          <a:p>
            <a:r>
              <a:rPr lang="en-GB" dirty="0" smtClean="0"/>
              <a:t>Sometime symmetry is broken and not visible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              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3147936"/>
            <a:ext cx="4724399" cy="287186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105400" y="5410200"/>
            <a:ext cx="3687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But even remnants are useful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3476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Broken and hidden 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06" y="1189630"/>
            <a:ext cx="4356194" cy="4830170"/>
          </a:xfrm>
          <a:prstGeom prst="rect">
            <a:avLst/>
          </a:prstGeom>
        </p:spPr>
      </p:pic>
      <p:pic>
        <p:nvPicPr>
          <p:cNvPr id="8" name="Picture 4" descr="C:\WNT\Profiles\nakada\Desktop\Lausanne\mi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6924"/>
            <a:ext cx="1701800" cy="480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WNT\Profiles\nakada\Desktop\Lausanne\monalis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1" y="1216923"/>
            <a:ext cx="2730594" cy="480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>
            <a:off x="2743200" y="8382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9766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Conservation laws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Symmetries (often) related to conservation laws</a:t>
            </a:r>
          </a:p>
          <a:p>
            <a:pPr lvl="1"/>
            <a:r>
              <a:rPr lang="en-GB" dirty="0" smtClean="0"/>
              <a:t> </a:t>
            </a:r>
            <a:r>
              <a:rPr lang="en-GB" i="1" dirty="0" err="1" smtClean="0"/>
              <a:t>Noether</a:t>
            </a:r>
            <a:r>
              <a:rPr lang="en-GB" dirty="0" err="1" smtClean="0"/>
              <a:t>’s</a:t>
            </a:r>
            <a:r>
              <a:rPr lang="en-GB" dirty="0" smtClean="0"/>
              <a:t> theorem </a:t>
            </a:r>
          </a:p>
          <a:p>
            <a:r>
              <a:rPr lang="en-GB" dirty="0" smtClean="0"/>
              <a:t> Translation symmetry in space   </a:t>
            </a:r>
          </a:p>
          <a:p>
            <a:pPr lvl="1"/>
            <a:r>
              <a:rPr lang="en-GB" dirty="0" smtClean="0"/>
              <a:t>momentum conservation</a:t>
            </a:r>
          </a:p>
          <a:p>
            <a:r>
              <a:rPr lang="en-GB" dirty="0"/>
              <a:t> </a:t>
            </a:r>
            <a:r>
              <a:rPr lang="en-GB" dirty="0" smtClean="0"/>
              <a:t>Rotation symmetries</a:t>
            </a:r>
          </a:p>
          <a:p>
            <a:pPr lvl="1"/>
            <a:r>
              <a:rPr lang="en-GB" dirty="0" smtClean="0"/>
              <a:t>Angular momentum conservation</a:t>
            </a:r>
          </a:p>
          <a:p>
            <a:r>
              <a:rPr lang="en-GB" dirty="0"/>
              <a:t> </a:t>
            </a:r>
            <a:r>
              <a:rPr lang="en-GB" dirty="0" smtClean="0"/>
              <a:t>Time translation </a:t>
            </a:r>
          </a:p>
          <a:p>
            <a:pPr lvl="1"/>
            <a:r>
              <a:rPr lang="en-GB" dirty="0" smtClean="0"/>
              <a:t>Energy conservation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25" y="2590800"/>
            <a:ext cx="1447800" cy="12749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4072806"/>
            <a:ext cx="1524000" cy="1315814"/>
          </a:xfrm>
          <a:prstGeom prst="rect">
            <a:avLst/>
          </a:prstGeom>
        </p:spPr>
      </p:pic>
      <p:pic>
        <p:nvPicPr>
          <p:cNvPr id="15362" name="Picture 2" descr="http://upload.wikimedia.org/wikipedia/commons/e/e5/Noeth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822" y="1685298"/>
            <a:ext cx="1485787" cy="227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073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Mirror symmetry (parity) and time reversal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Laws of classical physics is symmetrical against the reflection in the mirror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 … but ~90% of us are right-handed 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en-GB" sz="2000" dirty="0" smtClean="0"/>
              <a:t> is only left-handed </a:t>
            </a:r>
          </a:p>
          <a:p>
            <a:pPr lvl="1"/>
            <a:r>
              <a:rPr lang="en-GB" sz="2000" dirty="0" smtClean="0"/>
              <a:t> …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000" dirty="0" smtClean="0"/>
              <a:t> Laws of classical physics is symmetrical against the time reversal </a:t>
            </a:r>
          </a:p>
          <a:p>
            <a:pPr lvl="1"/>
            <a:r>
              <a:rPr lang="en-GB" sz="2000" dirty="0" smtClean="0"/>
              <a:t> …. </a:t>
            </a:r>
            <a:r>
              <a:rPr lang="en-GB" sz="2000" dirty="0"/>
              <a:t>b</a:t>
            </a:r>
            <a:r>
              <a:rPr lang="en-GB" sz="2000" dirty="0" smtClean="0"/>
              <a:t>ut the entropy is raising 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day-by-day we become older and not younger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 Октября  2k+14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 "</a:t>
            </a:r>
            <a:r>
              <a:rPr lang="en-GB" smtClean="0"/>
              <a:t>LHCb Physics"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828800"/>
            <a:ext cx="2272415" cy="137053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685800" y="1371600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38200" y="4343400"/>
            <a:ext cx="1600200" cy="4572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95300" y="4420737"/>
            <a:ext cx="990600" cy="6096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485900" y="4419600"/>
            <a:ext cx="990600" cy="6096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163026" y="4418118"/>
            <a:ext cx="990600" cy="6096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135281" y="4418118"/>
            <a:ext cx="990600" cy="6096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454004" y="4418118"/>
            <a:ext cx="990600" cy="6096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444604" y="4391279"/>
            <a:ext cx="990600" cy="6096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107" y="449602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Gas</a:t>
            </a:r>
            <a:endParaRPr lang="en-GB" baseline="0" dirty="0"/>
          </a:p>
        </p:txBody>
      </p:sp>
      <p:sp>
        <p:nvSpPr>
          <p:cNvPr id="18" name="TextBox 17"/>
          <p:cNvSpPr txBox="1"/>
          <p:nvPr/>
        </p:nvSpPr>
        <p:spPr>
          <a:xfrm>
            <a:off x="3883742" y="454185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Gas</a:t>
            </a:r>
            <a:endParaRPr lang="en-GB" baseline="0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452286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Gas</a:t>
            </a:r>
            <a:endParaRPr lang="en-GB" baseline="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528" y="4505235"/>
            <a:ext cx="1079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Vacuum</a:t>
            </a:r>
            <a:endParaRPr lang="en-GB" baseline="0" dirty="0"/>
          </a:p>
        </p:txBody>
      </p:sp>
      <p:sp>
        <p:nvSpPr>
          <p:cNvPr id="21" name="TextBox 20"/>
          <p:cNvSpPr txBox="1"/>
          <p:nvPr/>
        </p:nvSpPr>
        <p:spPr>
          <a:xfrm>
            <a:off x="7338610" y="4505235"/>
            <a:ext cx="1079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baseline="0" dirty="0" smtClean="0"/>
              <a:t>Vacuum</a:t>
            </a:r>
            <a:endParaRPr lang="en-GB" baseline="0" dirty="0"/>
          </a:p>
        </p:txBody>
      </p:sp>
      <p:sp>
        <p:nvSpPr>
          <p:cNvPr id="22" name="Right Arrow 21"/>
          <p:cNvSpPr/>
          <p:nvPr/>
        </p:nvSpPr>
        <p:spPr bwMode="auto">
          <a:xfrm>
            <a:off x="2512879" y="4482929"/>
            <a:ext cx="351277" cy="484632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5410747" y="4482929"/>
            <a:ext cx="351277" cy="484632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GB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0" y="3957706"/>
            <a:ext cx="213391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i="1" baseline="0" dirty="0" err="1" smtClean="0">
                <a:solidFill>
                  <a:srgbClr val="FF0000"/>
                </a:solidFill>
              </a:rPr>
              <a:t>Liouville</a:t>
            </a:r>
            <a:r>
              <a:rPr lang="en-GB" baseline="0" dirty="0" err="1" smtClean="0">
                <a:solidFill>
                  <a:srgbClr val="FF0000"/>
                </a:solidFill>
              </a:rPr>
              <a:t>’s</a:t>
            </a:r>
            <a:r>
              <a:rPr lang="en-GB" baseline="0" dirty="0" smtClean="0">
                <a:solidFill>
                  <a:srgbClr val="FF0000"/>
                </a:solidFill>
              </a:rPr>
              <a:t> lemma</a:t>
            </a:r>
            <a:endParaRPr lang="en-GB" baseline="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8600" y="5061493"/>
            <a:ext cx="99418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i="1" baseline="0" dirty="0">
                <a:solidFill>
                  <a:srgbClr val="FF0000"/>
                </a:solidFill>
              </a:rPr>
              <a:t>w</a:t>
            </a:r>
            <a:r>
              <a:rPr lang="en-GB" i="1" baseline="0" dirty="0" smtClean="0">
                <a:solidFill>
                  <a:srgbClr val="FF0000"/>
                </a:solidFill>
              </a:rPr>
              <a:t>hen? </a:t>
            </a:r>
            <a:endParaRPr lang="en-GB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21223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8000"/>
          </a:buClr>
          <a:buSzPct val="200000"/>
          <a:buFontTx/>
          <a:buChar char="•"/>
          <a:tabLst/>
          <a:defRPr kumimoji="0" lang="en-US" sz="2000" b="0" i="0" u="none" strike="noStrike" cap="none" normalizeH="0" baseline="-25000" smtClean="0">
            <a:ln>
              <a:noFill/>
            </a:ln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8000"/>
          </a:buClr>
          <a:buSzPct val="200000"/>
          <a:buFontTx/>
          <a:buChar char="•"/>
          <a:tabLst/>
          <a:defRPr kumimoji="0" lang="en-US" sz="2000" b="0" i="0" u="none" strike="noStrike" cap="none" normalizeH="0" baseline="-25000" smtClean="0">
            <a:ln>
              <a:noFill/>
            </a:ln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Designs\Sakura.pot</Template>
  <TotalTime>18784</TotalTime>
  <Words>1452</Words>
  <Application>Microsoft Office PowerPoint</Application>
  <PresentationFormat>On-screen Show (4:3)</PresentationFormat>
  <Paragraphs>347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Comic Sans MS</vt:lpstr>
      <vt:lpstr>Symbol</vt:lpstr>
      <vt:lpstr>Times New Roman</vt:lpstr>
      <vt:lpstr>Traditional Arabic</vt:lpstr>
      <vt:lpstr>Wingdings</vt:lpstr>
      <vt:lpstr>Generic</vt:lpstr>
      <vt:lpstr>Физика на LHCb</vt:lpstr>
      <vt:lpstr>Beauty and symmetry</vt:lpstr>
      <vt:lpstr>   Science </vt:lpstr>
      <vt:lpstr>Symmetry </vt:lpstr>
      <vt:lpstr>Symmetry: W- baryon discovery</vt:lpstr>
      <vt:lpstr>Not exact  symmetry</vt:lpstr>
      <vt:lpstr>Broken and hidden symmetry</vt:lpstr>
      <vt:lpstr>Conservation laws</vt:lpstr>
      <vt:lpstr>Mirror symmetry (parity) and time reversal</vt:lpstr>
      <vt:lpstr>Mirror symmetry for particles</vt:lpstr>
      <vt:lpstr>Combined (CP)  symmetry</vt:lpstr>
      <vt:lpstr>Building blocks</vt:lpstr>
      <vt:lpstr>Standard Model </vt:lpstr>
      <vt:lpstr>Problems  (not all…)</vt:lpstr>
      <vt:lpstr>Dark matter</vt:lpstr>
      <vt:lpstr>“New Physics”</vt:lpstr>
      <vt:lpstr>Where to look for NP ? </vt:lpstr>
      <vt:lpstr>Virtual particles can be heavy</vt:lpstr>
      <vt:lpstr>Few more diagrams with virtual particles </vt:lpstr>
      <vt:lpstr>LHCb experiment</vt:lpstr>
      <vt:lpstr>Beauty particles </vt:lpstr>
      <vt:lpstr>LHCb</vt:lpstr>
      <vt:lpstr>LHCb-detector</vt:lpstr>
      <vt:lpstr>LHCb-detector</vt:lpstr>
      <vt:lpstr>LHCb and other detectors</vt:lpstr>
      <vt:lpstr>Proton-proton collisions</vt:lpstr>
      <vt:lpstr>http://lhcb-public.web.cern.ch/lhcb-public</vt:lpstr>
      <vt:lpstr>How to look for CP-violation?</vt:lpstr>
      <vt:lpstr>Loops and mixing</vt:lpstr>
      <vt:lpstr>CKM-matrix </vt:lpstr>
      <vt:lpstr>CKM-triangle</vt:lpstr>
      <vt:lpstr>Angle g</vt:lpstr>
      <vt:lpstr>CKM-triangle</vt:lpstr>
      <vt:lpstr>Other example of loop decays</vt:lpstr>
      <vt:lpstr>LHCb + CMS</vt:lpstr>
      <vt:lpstr>Before plots… </vt:lpstr>
      <vt:lpstr> </vt:lpstr>
      <vt:lpstr>~30 years long story</vt:lpstr>
      <vt:lpstr>Other examples: C and P parity violation</vt:lpstr>
      <vt:lpstr>What it means for us? </vt:lpstr>
      <vt:lpstr>One more example</vt:lpstr>
      <vt:lpstr>Hunting for New Physics </vt:lpstr>
      <vt:lpstr>  </vt:lpstr>
      <vt:lpstr>Too symmetric could be “unnatural”</vt:lpstr>
      <vt:lpstr>Disclaimer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Vanya Belyaev</dc:creator>
  <cp:lastModifiedBy>Vanya Belyaev</cp:lastModifiedBy>
  <cp:revision>719</cp:revision>
  <cp:lastPrinted>2002-02-03T19:43:32Z</cp:lastPrinted>
  <dcterms:created xsi:type="dcterms:W3CDTF">1601-01-01T00:00:00Z</dcterms:created>
  <dcterms:modified xsi:type="dcterms:W3CDTF">2014-10-03T06:14:36Z</dcterms:modified>
</cp:coreProperties>
</file>