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4"/>
  </p:notesMasterIdLst>
  <p:sldIdLst>
    <p:sldId id="289" r:id="rId2"/>
    <p:sldId id="257" r:id="rId3"/>
    <p:sldId id="292" r:id="rId4"/>
    <p:sldId id="354" r:id="rId5"/>
    <p:sldId id="357" r:id="rId6"/>
    <p:sldId id="358" r:id="rId7"/>
    <p:sldId id="359" r:id="rId8"/>
    <p:sldId id="314" r:id="rId9"/>
    <p:sldId id="313" r:id="rId10"/>
    <p:sldId id="308" r:id="rId11"/>
    <p:sldId id="315" r:id="rId12"/>
    <p:sldId id="307" r:id="rId13"/>
    <p:sldId id="333" r:id="rId14"/>
    <p:sldId id="334" r:id="rId15"/>
    <p:sldId id="335" r:id="rId16"/>
    <p:sldId id="304" r:id="rId17"/>
    <p:sldId id="300" r:id="rId18"/>
    <p:sldId id="360" r:id="rId19"/>
    <p:sldId id="361" r:id="rId20"/>
    <p:sldId id="295" r:id="rId21"/>
    <p:sldId id="291" r:id="rId22"/>
    <p:sldId id="29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79405D-035B-4AF9-802B-67F5B2293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560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2941B1-6868-47D7-BC80-12BB7B301924}" type="slidenum">
              <a:rPr lang="ru-RU" altLang="en-US" smtClean="0"/>
              <a:pPr eaLnBrk="1" hangingPunct="1"/>
              <a:t>1</a:t>
            </a:fld>
            <a:endParaRPr lang="ru-RU" alt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2642207-E839-4DCB-B0D2-D11BD94B2E35}" type="slidenum">
              <a:rPr lang="ru-RU" altLang="en-US" smtClean="0"/>
              <a:pPr eaLnBrk="1" hangingPunct="1"/>
              <a:t>2</a:t>
            </a:fld>
            <a:endParaRPr lang="ru-RU" alt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2FE95-5868-4D69-83DD-C4D0E88A75E4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D7A61-E42D-4AB9-875C-2CB1CDEFD02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78618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1C15D-03BB-470D-8730-D764E9677D93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FEE0A-FB09-42CA-BF3D-8666F63678E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6594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BB3EF-93F9-46CE-98FA-8D61CF2144A2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7362A-769E-4A74-9CF8-543CA2D4F3F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7983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03354-F5F7-4AB8-B6A5-78ED8BD6190A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DD1D6-6051-4696-984F-B6A5178414C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2703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FA14A-5BD1-49A3-8973-7E3ABE931ACD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66E2A-A3A4-4230-AF26-B75FD7556E8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0408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16C8C-963C-45EB-A6BE-2C34E95666C8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3697C-CFB0-41AB-BA93-E27A9B522F4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50763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53996-02B3-4124-9CD7-0E02924C68B1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0B52E-D7C4-4E7D-AC46-60F97A6377B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10763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4ED55-076A-4D81-A38B-3946568C051E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6F5D0-DE28-4430-B7B4-ED0A30FB762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9368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182EE-5915-4A7D-85A7-10E31FB04DA3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0B437-A23F-4473-A657-4209C4699CE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6123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91B53-041C-4719-931E-AFE3037B8435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47EB0-9AB9-4C44-A880-D9263C07B13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9445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59354-4D2E-4740-9D11-06141C2D2C5E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310FC-CE39-447D-BF1D-32B445E1062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1388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314EBD55-EC98-4697-851B-301801E86DF3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r>
              <a:rPr lang="ru-RU" altLang="en-US"/>
              <a:t>(слайдов: 43)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1F332711-1CEA-4C32-ADE8-2DE1382798C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espace2013.cern.ch/fcc/Pages/default.aspx" TargetMode="External"/><Relationship Id="rId3" Type="http://schemas.openxmlformats.org/officeDocument/2006/relationships/hyperlink" Target="http://clic-study.org/accelerator/CLIC-ConceptDesignRep.php" TargetMode="External"/><Relationship Id="rId7" Type="http://schemas.openxmlformats.org/officeDocument/2006/relationships/hyperlink" Target="https://espace2013.cern.ch/fcc/" TargetMode="External"/><Relationship Id="rId2" Type="http://schemas.openxmlformats.org/officeDocument/2006/relationships/hyperlink" Target="http://clic-study.web.cern.ch/CLIC-Study/Collaborations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ilumilhc.web.cern.ch/" TargetMode="External"/><Relationship Id="rId5" Type="http://schemas.openxmlformats.org/officeDocument/2006/relationships/hyperlink" Target="http://www.bnl.gov/nsls2/project/CDR/" TargetMode="External"/><Relationship Id="rId4" Type="http://schemas.openxmlformats.org/officeDocument/2006/relationships/hyperlink" Target="https://www.gsi.de/forschung_beschleuniger/fair.htm" TargetMode="External"/><Relationship Id="rId9" Type="http://schemas.openxmlformats.org/officeDocument/2006/relationships/hyperlink" Target="http://www.elementy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si.de/en/research/fair.htm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125538"/>
            <a:ext cx="8001000" cy="1679575"/>
          </a:xfrm>
        </p:spPr>
        <p:txBody>
          <a:bodyPr/>
          <a:lstStyle/>
          <a:p>
            <a:pPr algn="ctr" eaLnBrk="1" hangingPunct="1"/>
            <a:r>
              <a:rPr lang="en-US" altLang="en-US" sz="4600" b="1" dirty="0" smtClean="0"/>
              <a:t>Accelerators today and tomorrow</a:t>
            </a:r>
            <a:r>
              <a:rPr lang="ru-RU" altLang="en-US" sz="4600" b="1" dirty="0" smtClean="0"/>
              <a:t>: </a:t>
            </a:r>
            <a:r>
              <a:rPr lang="en-GB" altLang="en-US" sz="4600" b="1" dirty="0" smtClean="0"/>
              <a:t>new challenges</a:t>
            </a:r>
            <a:r>
              <a:rPr lang="en-US" altLang="en-US" sz="4600" b="1" dirty="0" smtClean="0"/>
              <a:t/>
            </a:r>
            <a:br>
              <a:rPr lang="en-US" altLang="en-US" sz="4600" b="1" dirty="0" smtClean="0"/>
            </a:br>
            <a:r>
              <a:rPr lang="en-GB" altLang="en-US" sz="4600" dirty="0" smtClean="0"/>
              <a:t>Part</a:t>
            </a:r>
            <a:r>
              <a:rPr lang="ru-RU" altLang="en-US" sz="4600" dirty="0" smtClean="0"/>
              <a:t> </a:t>
            </a:r>
            <a:r>
              <a:rPr lang="en-US" altLang="en-US" sz="4600" dirty="0" smtClean="0"/>
              <a:t>III</a:t>
            </a:r>
            <a:endParaRPr lang="ru-RU" altLang="en-US" sz="46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191000"/>
            <a:ext cx="8077200" cy="17526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ru-RU" altLang="en-US" sz="1600" i="1" dirty="0" smtClean="0"/>
              <a:t>Ерохин Александр</a:t>
            </a:r>
          </a:p>
          <a:p>
            <a:pPr eaLnBrk="1" hangingPunct="1">
              <a:lnSpc>
                <a:spcPct val="90000"/>
              </a:lnSpc>
            </a:pPr>
            <a:endParaRPr lang="ru-RU" altLang="en-US" sz="2400" i="1" dirty="0" smtClean="0"/>
          </a:p>
          <a:p>
            <a:pPr algn="r" eaLnBrk="1" hangingPunct="1">
              <a:lnSpc>
                <a:spcPct val="90000"/>
              </a:lnSpc>
            </a:pPr>
            <a:r>
              <a:rPr lang="ru-RU" altLang="en-US" sz="1400" dirty="0" smtClean="0"/>
              <a:t>ЦЕРН, ИЯФ СО РАН</a:t>
            </a:r>
          </a:p>
          <a:p>
            <a:pPr algn="r" eaLnBrk="1" hangingPunct="1">
              <a:lnSpc>
                <a:spcPct val="90000"/>
              </a:lnSpc>
            </a:pPr>
            <a:endParaRPr lang="ru-RU" altLang="en-US" sz="1400" dirty="0" smtClean="0"/>
          </a:p>
          <a:p>
            <a:pPr algn="r" eaLnBrk="1" hangingPunct="1">
              <a:lnSpc>
                <a:spcPct val="90000"/>
              </a:lnSpc>
            </a:pPr>
            <a:endParaRPr lang="ru-RU" altLang="en-US" sz="1400" dirty="0" smtClean="0"/>
          </a:p>
          <a:p>
            <a:pPr algn="ctr" eaLnBrk="1" hangingPunct="1">
              <a:lnSpc>
                <a:spcPct val="90000"/>
              </a:lnSpc>
            </a:pPr>
            <a:r>
              <a:rPr lang="ru-RU" altLang="en-US" sz="1400" dirty="0" smtClean="0"/>
              <a:t>201</a:t>
            </a:r>
            <a:r>
              <a:rPr lang="en-GB" altLang="en-US" sz="1400" dirty="0" smtClean="0"/>
              <a:t>4</a:t>
            </a:r>
            <a:r>
              <a:rPr lang="ru-RU" altLang="en-US" sz="1400" dirty="0" smtClean="0"/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10</a:t>
            </a:fld>
            <a:endParaRPr lang="ru-RU" altLang="en-US"/>
          </a:p>
        </p:txBody>
      </p:sp>
      <p:sp>
        <p:nvSpPr>
          <p:cNvPr id="5" name="Rectangle 4"/>
          <p:cNvSpPr/>
          <p:nvPr/>
        </p:nvSpPr>
        <p:spPr>
          <a:xfrm>
            <a:off x="467544" y="476672"/>
            <a:ext cx="813690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/>
                <a:latin typeface="Times New Roman"/>
                <a:ea typeface="Times New Roman"/>
              </a:rPr>
              <a:t>Будущее </a:t>
            </a:r>
            <a:r>
              <a:rPr lang="en-GB" sz="1600" b="1" dirty="0" smtClean="0">
                <a:latin typeface="Times New Roman"/>
                <a:ea typeface="Times New Roman"/>
              </a:rPr>
              <a:t>LHC</a:t>
            </a:r>
            <a:endParaRPr lang="en-GB" sz="1600" b="1" dirty="0" smtClean="0">
              <a:effectLst/>
              <a:latin typeface="Times New Roman"/>
              <a:ea typeface="Times New Roman"/>
            </a:endParaRPr>
          </a:p>
          <a:p>
            <a:endParaRPr lang="en-GB" sz="1600" dirty="0" smtClean="0"/>
          </a:p>
          <a:p>
            <a:r>
              <a:rPr lang="ru-RU" sz="1600" dirty="0" smtClean="0"/>
              <a:t>Следующим </a:t>
            </a:r>
            <a:r>
              <a:rPr lang="ru-RU" sz="1600" dirty="0"/>
              <a:t>шагом для Большого адронного </a:t>
            </a:r>
            <a:r>
              <a:rPr lang="ru-RU" sz="1600" dirty="0" smtClean="0"/>
              <a:t>коллайдера</a:t>
            </a:r>
            <a:r>
              <a:rPr lang="en-GB" sz="1600" dirty="0" smtClean="0"/>
              <a:t> - </a:t>
            </a:r>
            <a:r>
              <a:rPr lang="ru-RU" sz="1600" dirty="0" smtClean="0"/>
              <a:t>модернизация </a:t>
            </a:r>
            <a:r>
              <a:rPr lang="ru-RU" sz="1600" dirty="0"/>
              <a:t>к 2020 году </a:t>
            </a:r>
            <a:r>
              <a:rPr lang="ru-RU" sz="1600" dirty="0" smtClean="0"/>
              <a:t>- увеличение светимости в 10 раз к проектному значению. Проект, БАК с высокой светимостью </a:t>
            </a:r>
            <a:r>
              <a:rPr lang="ru-RU" sz="1600" dirty="0"/>
              <a:t>(HL-LHC), будет опираться на ряд ключевых инновационных </a:t>
            </a:r>
            <a:r>
              <a:rPr lang="ru-RU" sz="1600" dirty="0" smtClean="0"/>
              <a:t>технологий:</a:t>
            </a:r>
          </a:p>
          <a:p>
            <a:endParaRPr lang="ru-RU" sz="1600" dirty="0"/>
          </a:p>
          <a:p>
            <a:r>
              <a:rPr lang="ru-RU" sz="1600" b="1" dirty="0" smtClean="0">
                <a:solidFill>
                  <a:srgbClr val="7030A0"/>
                </a:solidFill>
              </a:rPr>
              <a:t>сверхпроводящие </a:t>
            </a:r>
            <a:r>
              <a:rPr lang="ru-RU" sz="1600" b="1" dirty="0" smtClean="0">
                <a:solidFill>
                  <a:srgbClr val="7030A0"/>
                </a:solidFill>
              </a:rPr>
              <a:t>магниты </a:t>
            </a:r>
            <a:r>
              <a:rPr lang="ru-RU" sz="1600" dirty="0" smtClean="0"/>
              <a:t>(</a:t>
            </a:r>
            <a:r>
              <a:rPr lang="en-GB" sz="1600" dirty="0" smtClean="0"/>
              <a:t>inner triplets</a:t>
            </a:r>
            <a:r>
              <a:rPr lang="ru-RU" sz="1600" dirty="0" smtClean="0"/>
              <a:t>) </a:t>
            </a:r>
            <a:r>
              <a:rPr lang="ru-RU" sz="1600" dirty="0" smtClean="0"/>
              <a:t>с полем до 13 тесла, позволяющие существенно ограничить β </a:t>
            </a:r>
            <a:r>
              <a:rPr lang="ru-RU" sz="1600" dirty="0" smtClean="0"/>
              <a:t>функцию </a:t>
            </a:r>
            <a:r>
              <a:rPr lang="ru-RU" sz="1600" dirty="0" smtClean="0"/>
              <a:t>пучка в  </a:t>
            </a:r>
            <a:r>
              <a:rPr lang="ru-RU" sz="1600" dirty="0"/>
              <a:t>точке </a:t>
            </a:r>
            <a:r>
              <a:rPr lang="ru-RU" sz="1600" dirty="0" smtClean="0"/>
              <a:t>столкновения</a:t>
            </a:r>
          </a:p>
          <a:p>
            <a:endParaRPr lang="ru-RU" sz="1600" dirty="0"/>
          </a:p>
          <a:p>
            <a:r>
              <a:rPr lang="ru-RU" sz="1600" b="1" dirty="0" smtClean="0">
                <a:solidFill>
                  <a:srgbClr val="7030A0"/>
                </a:solidFill>
              </a:rPr>
              <a:t>сверхпроводящие </a:t>
            </a:r>
            <a:r>
              <a:rPr lang="ru-RU" sz="1600" b="1" dirty="0">
                <a:solidFill>
                  <a:srgbClr val="7030A0"/>
                </a:solidFill>
              </a:rPr>
              <a:t>токопроводы </a:t>
            </a:r>
            <a:r>
              <a:rPr lang="ru-RU" sz="1600" dirty="0"/>
              <a:t>от источников питания к </a:t>
            </a:r>
            <a:r>
              <a:rPr lang="ru-RU" sz="1600" dirty="0" smtClean="0"/>
              <a:t>магнитам, что </a:t>
            </a:r>
            <a:r>
              <a:rPr lang="ru-RU" sz="1600" dirty="0"/>
              <a:t>позволит избежать радиационного повреждения электроники </a:t>
            </a:r>
            <a:r>
              <a:rPr lang="ru-RU" sz="1600" dirty="0" smtClean="0"/>
              <a:t>источников тока и облегчит </a:t>
            </a:r>
            <a:r>
              <a:rPr lang="ru-RU" sz="1600" dirty="0"/>
              <a:t>установку и </a:t>
            </a:r>
            <a:r>
              <a:rPr lang="ru-RU" sz="1600" dirty="0" smtClean="0"/>
              <a:t>в без того переполненный тоннель. </a:t>
            </a:r>
            <a:endParaRPr lang="ru-RU" sz="1600" dirty="0"/>
          </a:p>
          <a:p>
            <a:endParaRPr lang="ru-RU" sz="1600" dirty="0" smtClean="0"/>
          </a:p>
          <a:p>
            <a:r>
              <a:rPr lang="ru-RU" sz="1600" b="1" dirty="0" smtClean="0">
                <a:solidFill>
                  <a:srgbClr val="7030A0"/>
                </a:solidFill>
              </a:rPr>
              <a:t>новые коллиматоры</a:t>
            </a:r>
            <a:r>
              <a:rPr lang="ru-RU" sz="1600" dirty="0" smtClean="0"/>
              <a:t>, необходимые </a:t>
            </a:r>
            <a:r>
              <a:rPr lang="ru-RU" sz="1600" dirty="0"/>
              <a:t>для защиты магнитов от </a:t>
            </a:r>
            <a:r>
              <a:rPr lang="ru-RU" sz="1600" dirty="0" smtClean="0"/>
              <a:t>рассеянной энергии пучка.</a:t>
            </a:r>
          </a:p>
          <a:p>
            <a:endParaRPr lang="ru-RU" sz="1600" dirty="0"/>
          </a:p>
          <a:p>
            <a:r>
              <a:rPr lang="ru-RU" sz="1600" b="1" dirty="0" smtClean="0">
                <a:solidFill>
                  <a:srgbClr val="7030A0"/>
                </a:solidFill>
              </a:rPr>
              <a:t>новый линак </a:t>
            </a:r>
            <a:r>
              <a:rPr lang="ru-RU" sz="1600" dirty="0" smtClean="0"/>
              <a:t>(</a:t>
            </a:r>
            <a:r>
              <a:rPr lang="en-GB" sz="1600" dirty="0" err="1" smtClean="0"/>
              <a:t>Linac</a:t>
            </a:r>
            <a:r>
              <a:rPr lang="en-GB" sz="1600" dirty="0" smtClean="0"/>
              <a:t> 4</a:t>
            </a:r>
            <a:r>
              <a:rPr lang="ru-RU" sz="1600" dirty="0" smtClean="0"/>
              <a:t>).</a:t>
            </a:r>
          </a:p>
          <a:p>
            <a:endParaRPr lang="ru-RU" sz="1600" dirty="0" smtClean="0"/>
          </a:p>
          <a:p>
            <a:r>
              <a:rPr lang="ru-RU" sz="1600" dirty="0" smtClean="0"/>
              <a:t>Список </a:t>
            </a:r>
            <a:r>
              <a:rPr lang="ru-RU" sz="1600" dirty="0"/>
              <a:t>участников </a:t>
            </a:r>
            <a:r>
              <a:rPr lang="ru-RU" sz="1600" dirty="0" smtClean="0"/>
              <a:t>HiLumi </a:t>
            </a:r>
            <a:r>
              <a:rPr lang="ru-RU" sz="1600" dirty="0"/>
              <a:t>LHC также включает институты </a:t>
            </a:r>
            <a:r>
              <a:rPr lang="ru-RU" sz="1600" dirty="0" smtClean="0"/>
              <a:t>вне стран членов ЦЕРН, </a:t>
            </a:r>
            <a:r>
              <a:rPr lang="ru-RU" sz="1600" dirty="0"/>
              <a:t>такие как Россия, Япония и </a:t>
            </a:r>
            <a:r>
              <a:rPr lang="ru-RU" sz="1600" dirty="0" smtClean="0"/>
              <a:t>США</a:t>
            </a: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r>
              <a:rPr lang="ru-RU" sz="1600" b="1" dirty="0" smtClean="0">
                <a:solidFill>
                  <a:srgbClr val="FF0000"/>
                </a:solidFill>
              </a:rPr>
              <a:t>Статус – проект принят, сроки до 2020г., работы идут полным ходом!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7544" y="260648"/>
            <a:ext cx="15520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Future of LHC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20873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11</a:t>
            </a:fld>
            <a:endParaRPr lang="ru-RU" altLang="en-US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1" y="548680"/>
            <a:ext cx="7812359" cy="5534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260648"/>
            <a:ext cx="15520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Future of LHC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01249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12</a:t>
            </a:fld>
            <a:endParaRPr lang="ru-RU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872024"/>
              </p:ext>
            </p:extLst>
          </p:nvPr>
        </p:nvGraphicFramePr>
        <p:xfrm>
          <a:off x="827584" y="764704"/>
          <a:ext cx="7272809" cy="51845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16917"/>
                <a:gridCol w="1038973"/>
                <a:gridCol w="1038973"/>
                <a:gridCol w="1038973"/>
                <a:gridCol w="1038973"/>
              </a:tblGrid>
              <a:tr h="30395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Main parameters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LHC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HL-LHC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HE-LHC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FCC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Energy [TeV]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Circumference [km]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26.7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Dipole field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8.33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8.33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Injection energy [TeV]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0.45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0.45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&gt;1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23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peak luminosity [</a:t>
                      </a:r>
                      <a:r>
                        <a:rPr lang="en-GB" sz="1400" u="none" strike="noStrike" dirty="0" smtClean="0">
                          <a:effectLst/>
                        </a:rPr>
                        <a:t>10^34cm-2s-1</a:t>
                      </a:r>
                      <a:r>
                        <a:rPr lang="en-GB" sz="1400" u="none" strike="noStrike" dirty="0">
                          <a:effectLst/>
                        </a:rPr>
                        <a:t>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Number of bunches n at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- 25 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2808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2808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2808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10600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- 5 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53000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Bunch population </a:t>
                      </a:r>
                      <a:r>
                        <a:rPr lang="en-GB" sz="1400" u="none" strike="noStrike" dirty="0" smtClean="0">
                          <a:effectLst/>
                        </a:rPr>
                        <a:t>N[10^11],</a:t>
                      </a:r>
                      <a:r>
                        <a:rPr lang="en-GB" sz="1400" u="none" strike="noStrike" baseline="0" dirty="0" smtClean="0">
                          <a:effectLst/>
                        </a:rPr>
                        <a:t> with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- 25 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- 5 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8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Nominal transverse normalized </a:t>
                      </a:r>
                      <a:r>
                        <a:rPr lang="en-GB" sz="1400" u="none" strike="noStrike" dirty="0" err="1">
                          <a:effectLst/>
                        </a:rPr>
                        <a:t>emittance</a:t>
                      </a:r>
                      <a:r>
                        <a:rPr lang="en-GB" sz="1400" u="none" strike="noStrike" dirty="0">
                          <a:effectLst/>
                        </a:rPr>
                        <a:t> [</a:t>
                      </a:r>
                      <a:r>
                        <a:rPr lang="el-GR" sz="1400" u="none" strike="noStrike" dirty="0">
                          <a:effectLst/>
                        </a:rPr>
                        <a:t>μ</a:t>
                      </a:r>
                      <a:r>
                        <a:rPr lang="en-GB" sz="1400" u="none" strike="noStrike" dirty="0">
                          <a:effectLst/>
                        </a:rPr>
                        <a:t>m</a:t>
                      </a:r>
                      <a:r>
                        <a:rPr lang="en-GB" sz="1400" u="none" strike="noStrike" dirty="0" smtClean="0">
                          <a:effectLst/>
                        </a:rPr>
                        <a:t>],</a:t>
                      </a:r>
                      <a:r>
                        <a:rPr lang="en-GB" sz="1400" u="none" strike="noStrike" baseline="0" dirty="0" smtClean="0">
                          <a:effectLst/>
                        </a:rPr>
                        <a:t> with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- 25 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3.75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1.38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395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- 5 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0.44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67544" y="260648"/>
            <a:ext cx="15520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Future of LHC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84095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13</a:t>
            </a:fld>
            <a:endParaRPr lang="ru-RU" altLang="en-US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358" y="1124744"/>
            <a:ext cx="5123154" cy="498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260648"/>
            <a:ext cx="604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FCC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40" y="1147892"/>
            <a:ext cx="405735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Главный интерес у </a:t>
            </a:r>
            <a:r>
              <a:rPr lang="ru-RU" sz="1400" dirty="0" smtClean="0"/>
              <a:t>ЦЕРН вызывает </a:t>
            </a:r>
            <a:r>
              <a:rPr lang="ru-RU" sz="1400" dirty="0"/>
              <a:t>сейчас </a:t>
            </a:r>
            <a:r>
              <a:rPr lang="en-GB" sz="1400" dirty="0" smtClean="0"/>
              <a:t>FCC</a:t>
            </a:r>
            <a:r>
              <a:rPr lang="ru-RU" sz="1400" dirty="0" smtClean="0"/>
              <a:t>. </a:t>
            </a:r>
            <a:r>
              <a:rPr lang="ru-RU" sz="1400" dirty="0"/>
              <a:t>На территории Франции и Швейцарии планируется прокопать новый кольцевой </a:t>
            </a:r>
            <a:r>
              <a:rPr lang="ru-RU" sz="1400" dirty="0" smtClean="0"/>
              <a:t>тунель </a:t>
            </a:r>
            <a:r>
              <a:rPr lang="ru-RU" sz="1400" dirty="0"/>
              <a:t>длиной 80–100 </a:t>
            </a:r>
            <a:r>
              <a:rPr lang="ru-RU" sz="1400" dirty="0" smtClean="0"/>
              <a:t>км, </a:t>
            </a:r>
            <a:r>
              <a:rPr lang="ru-RU" sz="1400" dirty="0"/>
              <a:t>в котором будет размещен новый протонный коллайдер с энергией 100 ТэВ. Ожидается, что технологии создания </a:t>
            </a:r>
            <a:r>
              <a:rPr lang="ru-RU" sz="1400" dirty="0" smtClean="0"/>
              <a:t>магнитов </a:t>
            </a:r>
            <a:r>
              <a:rPr lang="ru-RU" sz="1400" dirty="0"/>
              <a:t>позволят </a:t>
            </a:r>
            <a:r>
              <a:rPr lang="ru-RU" sz="1400" dirty="0" smtClean="0"/>
              <a:t>повысить </a:t>
            </a:r>
            <a:r>
              <a:rPr lang="ru-RU" sz="1400" dirty="0"/>
              <a:t>магнитное поле </a:t>
            </a:r>
            <a:r>
              <a:rPr lang="en-GB" sz="1400" dirty="0" smtClean="0"/>
              <a:t>~ </a:t>
            </a:r>
            <a:r>
              <a:rPr lang="ru-RU" sz="1400" dirty="0" smtClean="0"/>
              <a:t>в </a:t>
            </a:r>
            <a:r>
              <a:rPr lang="ru-RU" sz="1400" dirty="0"/>
              <a:t>2 раза, что </a:t>
            </a:r>
            <a:r>
              <a:rPr lang="ru-RU" sz="1400" dirty="0" smtClean="0"/>
              <a:t>даст </a:t>
            </a:r>
            <a:r>
              <a:rPr lang="ru-RU" sz="1400" dirty="0"/>
              <a:t>возможность удерживать на орбите протоны таких </a:t>
            </a:r>
            <a:r>
              <a:rPr lang="ru-RU" sz="1400" dirty="0" smtClean="0"/>
              <a:t>энергий</a:t>
            </a:r>
            <a:r>
              <a:rPr lang="ru-RU" sz="1400" dirty="0"/>
              <a:t>. </a:t>
            </a:r>
            <a:endParaRPr lang="ru-RU" sz="1400" dirty="0" smtClean="0"/>
          </a:p>
          <a:p>
            <a:endParaRPr lang="ru-RU" sz="1400" dirty="0"/>
          </a:p>
          <a:p>
            <a:r>
              <a:rPr lang="ru-RU" sz="1400" dirty="0" smtClean="0"/>
              <a:t>Реализация </a:t>
            </a:r>
            <a:r>
              <a:rPr lang="ru-RU" sz="1400" dirty="0"/>
              <a:t>такой установки займет порядка 20 лет. Поэтому если этот коллайдер планируется запускать после LHC (то есть в районе 2035–2040 года), работать над ним надо уже сейчас. Изучается также вариант, при котором вначале в этом </a:t>
            </a:r>
            <a:r>
              <a:rPr lang="ru-RU" sz="1400" dirty="0" smtClean="0"/>
              <a:t>тунеле </a:t>
            </a:r>
            <a:r>
              <a:rPr lang="ru-RU" sz="1400" dirty="0"/>
              <a:t>будет установлен электрон-позитронный ускоритель на небольшую энергию, который технически изготовить будет проще, а затем ему на смену придет 100-тэвный протонный.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50774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30.09.2014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14</a:t>
            </a:fld>
            <a:endParaRPr lang="ru-RU" altLang="en-US"/>
          </a:p>
        </p:txBody>
      </p:sp>
      <p:sp>
        <p:nvSpPr>
          <p:cNvPr id="5" name="Rectangle 4"/>
          <p:cNvSpPr/>
          <p:nvPr/>
        </p:nvSpPr>
        <p:spPr>
          <a:xfrm>
            <a:off x="308419" y="823352"/>
            <a:ext cx="85840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  <a:effectLst/>
              </a:rPr>
              <a:t>Что хотят физики от </a:t>
            </a:r>
            <a:r>
              <a:rPr lang="en-GB" sz="1400" b="1" i="1" dirty="0" smtClean="0">
                <a:solidFill>
                  <a:srgbClr val="FF0000"/>
                </a:solidFill>
                <a:effectLst/>
              </a:rPr>
              <a:t>FCC</a:t>
            </a:r>
          </a:p>
          <a:p>
            <a:endParaRPr lang="en-GB" sz="1400" b="1" i="1" dirty="0">
              <a:solidFill>
                <a:srgbClr val="FF0000"/>
              </a:solidFill>
            </a:endParaRPr>
          </a:p>
          <a:p>
            <a:r>
              <a:rPr lang="ru-RU" sz="1400" dirty="0"/>
              <a:t>Д</a:t>
            </a:r>
            <a:r>
              <a:rPr lang="ru-RU" sz="1400" dirty="0" smtClean="0">
                <a:effectLst/>
              </a:rPr>
              <a:t>аже </a:t>
            </a:r>
            <a:r>
              <a:rPr lang="ru-RU" sz="1400" dirty="0" smtClean="0">
                <a:effectLst/>
              </a:rPr>
              <a:t>если никаких новых частиц не будет открыто, </a:t>
            </a:r>
            <a:r>
              <a:rPr lang="ru-RU" sz="1400" dirty="0" smtClean="0"/>
              <a:t>то</a:t>
            </a:r>
            <a:r>
              <a:rPr lang="ru-RU" sz="1400" dirty="0" smtClean="0">
                <a:effectLst/>
              </a:rPr>
              <a:t> </a:t>
            </a:r>
            <a:r>
              <a:rPr lang="ru-RU" sz="1400" dirty="0" smtClean="0">
                <a:effectLst/>
              </a:rPr>
              <a:t>есть еще плохо изученный хиггсовский бозон. Если ориентироваться на протонный коллайдер с энергией 100 ТэВ, то хиггсовские бозоны там будут рождаться </a:t>
            </a:r>
            <a:r>
              <a:rPr lang="ru-RU" sz="1400" dirty="0" smtClean="0">
                <a:effectLst/>
              </a:rPr>
              <a:t>тысячами </a:t>
            </a:r>
            <a:r>
              <a:rPr lang="ru-RU" sz="1400" dirty="0" smtClean="0">
                <a:effectLst/>
              </a:rPr>
              <a:t>в день, а значит, появляется возможность изучить его во всех подробностях. </a:t>
            </a:r>
            <a:endParaRPr lang="ru-RU" sz="1400" dirty="0" smtClean="0">
              <a:effectLst/>
            </a:endParaRPr>
          </a:p>
          <a:p>
            <a:endParaRPr lang="ru-RU" sz="1400" dirty="0"/>
          </a:p>
          <a:p>
            <a:r>
              <a:rPr lang="ru-RU" sz="1400" dirty="0" smtClean="0">
                <a:effectLst/>
              </a:rPr>
              <a:t>Поскольку </a:t>
            </a:r>
            <a:r>
              <a:rPr lang="ru-RU" sz="1400" dirty="0" smtClean="0">
                <a:effectLst/>
              </a:rPr>
              <a:t>хиггсовский бозон станет рядовой частицей, цель будет состоять не в том, чтобы просто увидеть его в данных, а в обнаружении какого-то необычного процесса с его участием. Это могут быть экзотические распады, рождение нескольких бозонов Хиггса, невидимые распады бозона Хиггса, которые будут намекать на его связь с частицами темной материи, и т. </a:t>
            </a:r>
            <a:r>
              <a:rPr lang="ru-RU" sz="1400" dirty="0" smtClean="0"/>
              <a:t>п., т</a:t>
            </a:r>
            <a:r>
              <a:rPr lang="ru-RU" sz="1400" dirty="0" smtClean="0">
                <a:effectLst/>
              </a:rPr>
              <a:t>аким образом, </a:t>
            </a:r>
            <a:r>
              <a:rPr lang="ru-RU" sz="1400" dirty="0" smtClean="0">
                <a:effectLst/>
              </a:rPr>
              <a:t>хиггсовский бозон превратится из самоцели в инструмент для изучения физики</a:t>
            </a:r>
            <a:r>
              <a:rPr lang="ru-RU" sz="1400" dirty="0" smtClean="0">
                <a:effectLst/>
              </a:rPr>
              <a:t>. ((с) </a:t>
            </a:r>
            <a:r>
              <a:rPr lang="en-GB" sz="1400" i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elementy.ru</a:t>
            </a:r>
            <a:r>
              <a:rPr lang="en-GB" sz="1400" dirty="0" smtClean="0">
                <a:effectLst/>
              </a:rPr>
              <a:t>)</a:t>
            </a:r>
            <a:endParaRPr lang="ru-RU" sz="1400" dirty="0"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260648"/>
            <a:ext cx="604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FCC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3631083"/>
            <a:ext cx="864096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Возможные топологии коллайдера:</a:t>
            </a:r>
          </a:p>
          <a:p>
            <a:r>
              <a:rPr lang="en-GB" sz="1400" dirty="0" smtClean="0"/>
              <a:t> </a:t>
            </a:r>
            <a:endParaRPr lang="en-GB" sz="1400" dirty="0"/>
          </a:p>
          <a:p>
            <a:pPr marL="228600" indent="-228600">
              <a:buAutoNum type="arabicPeriod"/>
            </a:pPr>
            <a:r>
              <a:rPr lang="ru-RU" sz="1400" dirty="0" smtClean="0"/>
              <a:t>Похожая на </a:t>
            </a:r>
            <a:r>
              <a:rPr lang="en-GB" sz="1400" dirty="0" smtClean="0"/>
              <a:t>LHC</a:t>
            </a:r>
            <a:r>
              <a:rPr lang="ru-RU" sz="1400" dirty="0" smtClean="0"/>
              <a:t> -</a:t>
            </a:r>
            <a:r>
              <a:rPr lang="en-GB" sz="1400" dirty="0" smtClean="0"/>
              <a:t> </a:t>
            </a:r>
            <a:r>
              <a:rPr lang="ru-RU" sz="1400" dirty="0" smtClean="0"/>
              <a:t>арки равной длины, разделенные прямолинейными промежутками. </a:t>
            </a:r>
          </a:p>
          <a:p>
            <a:endParaRPr lang="en-GB" sz="1400" dirty="0"/>
          </a:p>
          <a:p>
            <a:r>
              <a:rPr lang="en-GB" sz="1400" dirty="0"/>
              <a:t>2. </a:t>
            </a:r>
            <a:r>
              <a:rPr lang="en-GB" sz="1400" dirty="0" smtClean="0"/>
              <a:t>“R</a:t>
            </a:r>
            <a:r>
              <a:rPr lang="en-GB" sz="1400" dirty="0" smtClean="0"/>
              <a:t>acetrack” </a:t>
            </a:r>
            <a:r>
              <a:rPr lang="ru-RU" sz="1400" dirty="0" smtClean="0"/>
              <a:t>топология, где есть две арки почти по</a:t>
            </a:r>
            <a:r>
              <a:rPr lang="en-GB" sz="1400" dirty="0" smtClean="0"/>
              <a:t> 180</a:t>
            </a:r>
            <a:r>
              <a:rPr lang="ru-RU" sz="1400" dirty="0" smtClean="0"/>
              <a:t> градусов каждая и два прямолинейных промежутка (подобная топология была принята когда-то в недостроенном проекте </a:t>
            </a:r>
            <a:r>
              <a:rPr lang="en-GB" sz="1400" dirty="0" smtClean="0"/>
              <a:t>SSC</a:t>
            </a:r>
            <a:r>
              <a:rPr lang="ru-RU" sz="1400" dirty="0" smtClean="0"/>
              <a:t> - </a:t>
            </a:r>
            <a:r>
              <a:rPr lang="en-GB" sz="1400" dirty="0"/>
              <a:t>Superconducting Super </a:t>
            </a:r>
            <a:r>
              <a:rPr lang="en-GB" sz="1400" dirty="0" smtClean="0"/>
              <a:t>Collider, 87</a:t>
            </a:r>
            <a:r>
              <a:rPr lang="ru-RU" sz="1400" dirty="0" smtClean="0"/>
              <a:t>км периметр, 20ТэВ энергия</a:t>
            </a:r>
            <a:r>
              <a:rPr lang="ru-RU" sz="1400" dirty="0" smtClean="0"/>
              <a:t>)</a:t>
            </a:r>
            <a:r>
              <a:rPr lang="en-GB" sz="1400" dirty="0" smtClean="0"/>
              <a:t>. </a:t>
            </a:r>
            <a:endParaRPr lang="en-GB" sz="1400" dirty="0"/>
          </a:p>
          <a:p>
            <a:endParaRPr lang="ru-RU" sz="1400" dirty="0"/>
          </a:p>
          <a:p>
            <a:r>
              <a:rPr lang="ru-RU" sz="1400" dirty="0" smtClean="0"/>
              <a:t>Суммарная длина арок составит </a:t>
            </a:r>
            <a:r>
              <a:rPr lang="en-GB" sz="1400" dirty="0" smtClean="0"/>
              <a:t>82.9 </a:t>
            </a:r>
            <a:r>
              <a:rPr lang="ru-RU" sz="1400" dirty="0" smtClean="0"/>
              <a:t>км</a:t>
            </a:r>
            <a:r>
              <a:rPr lang="en-GB" sz="1400" dirty="0" smtClean="0"/>
              <a:t> </a:t>
            </a:r>
            <a:r>
              <a:rPr lang="ru-RU" sz="1400" dirty="0" smtClean="0"/>
              <a:t>для</a:t>
            </a:r>
            <a:r>
              <a:rPr lang="en-GB" sz="1400" dirty="0" smtClean="0"/>
              <a:t> </a:t>
            </a:r>
            <a:r>
              <a:rPr lang="ru-RU" sz="1400" dirty="0" smtClean="0"/>
              <a:t>варианта с </a:t>
            </a:r>
            <a:r>
              <a:rPr lang="en-GB" sz="1400" dirty="0" smtClean="0"/>
              <a:t>16 </a:t>
            </a:r>
            <a:r>
              <a:rPr lang="ru-RU" sz="1400" dirty="0" smtClean="0"/>
              <a:t>Тл и </a:t>
            </a:r>
            <a:r>
              <a:rPr lang="en-GB" sz="1400" dirty="0" smtClean="0"/>
              <a:t>66.3 </a:t>
            </a:r>
            <a:r>
              <a:rPr lang="ru-RU" sz="1400" dirty="0" smtClean="0"/>
              <a:t>км для варианта с</a:t>
            </a:r>
            <a:r>
              <a:rPr lang="en-GB" sz="1400" dirty="0" smtClean="0"/>
              <a:t> </a:t>
            </a:r>
            <a:r>
              <a:rPr lang="en-GB" sz="1400" dirty="0"/>
              <a:t>20 </a:t>
            </a:r>
            <a:r>
              <a:rPr lang="ru-RU" sz="1400" dirty="0" smtClean="0"/>
              <a:t>Тл</a:t>
            </a:r>
            <a:r>
              <a:rPr lang="en-GB" sz="1400" dirty="0" smtClean="0"/>
              <a:t>. </a:t>
            </a:r>
            <a:endParaRPr lang="en-GB" sz="1400" dirty="0"/>
          </a:p>
          <a:p>
            <a:r>
              <a:rPr lang="ru-RU" sz="1400" dirty="0" smtClean="0"/>
              <a:t>Прямые промежутки должны включать: два основных эксперимента, два вспомогательных, инжекцию и экстракцию</a:t>
            </a:r>
            <a:r>
              <a:rPr lang="ru-RU" sz="1400" dirty="0" smtClean="0"/>
              <a:t>, ВЧ промежуток и колиматорные вставки.</a:t>
            </a:r>
            <a:endParaRPr lang="ru-RU" sz="1400" dirty="0" smtClean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574107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15</a:t>
            </a:fld>
            <a:endParaRPr lang="ru-RU" altLang="en-US"/>
          </a:p>
        </p:txBody>
      </p:sp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982" y="332656"/>
            <a:ext cx="5588035" cy="3358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260648"/>
            <a:ext cx="604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FCC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3645024"/>
            <a:ext cx="892899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Сверхпроводящие магниты с полем до 16Тл являются ключевой технологией для коллайдера </a:t>
            </a:r>
            <a:r>
              <a:rPr lang="en-GB" sz="1400" dirty="0"/>
              <a:t>FCC</a:t>
            </a:r>
            <a:r>
              <a:rPr lang="ru-RU" sz="1400" dirty="0"/>
              <a:t> при периметре в 100км., сокращение же периода до 80км. потребует поля в 20Тл! </a:t>
            </a:r>
            <a:endParaRPr lang="ru-RU" sz="1400" dirty="0" smtClean="0"/>
          </a:p>
          <a:p>
            <a:r>
              <a:rPr lang="ru-RU" altLang="en-US" sz="1400" b="1" i="1" dirty="0" smtClean="0">
                <a:solidFill>
                  <a:srgbClr val="FF0000"/>
                </a:solidFill>
              </a:rPr>
              <a:t>Разрабатываемые </a:t>
            </a:r>
            <a:r>
              <a:rPr lang="ru-RU" altLang="en-US" sz="1400" b="1" i="1" dirty="0">
                <a:solidFill>
                  <a:srgbClr val="FF0000"/>
                </a:solidFill>
              </a:rPr>
              <a:t>технологии:</a:t>
            </a:r>
          </a:p>
          <a:p>
            <a:pPr lvl="0" algn="just" eaLnBrk="0" hangingPunct="0"/>
            <a:r>
              <a:rPr lang="ru-RU" altLang="en-US" sz="1400" dirty="0" smtClean="0"/>
              <a:t>Расширение </a:t>
            </a:r>
            <a:r>
              <a:rPr lang="ru-RU" altLang="en-US" sz="1400" dirty="0"/>
              <a:t>возможностей для низкотемпературных сверхпроводников </a:t>
            </a:r>
            <a:r>
              <a:rPr lang="ru-RU" altLang="en-US" sz="1400" b="1" dirty="0"/>
              <a:t>(LTS) до </a:t>
            </a:r>
            <a:r>
              <a:rPr lang="ru-RU" altLang="en-US" sz="1400" b="1" dirty="0" smtClean="0"/>
              <a:t>16Tл</a:t>
            </a:r>
            <a:r>
              <a:rPr lang="ru-RU" altLang="en-US" sz="1400" dirty="0" smtClean="0"/>
              <a:t> на основе Niobium-Tin </a:t>
            </a:r>
            <a:r>
              <a:rPr lang="ru-RU" altLang="en-US" sz="1400" dirty="0"/>
              <a:t>(</a:t>
            </a:r>
            <a:r>
              <a:rPr lang="ru-RU" altLang="en-US" sz="1400" b="1" dirty="0"/>
              <a:t>Nb</a:t>
            </a:r>
            <a:r>
              <a:rPr lang="ru-RU" altLang="en-US" sz="1400" b="1" baseline="-30000" dirty="0"/>
              <a:t>3</a:t>
            </a:r>
            <a:r>
              <a:rPr lang="ru-RU" altLang="en-US" sz="1400" b="1" dirty="0"/>
              <a:t>Sn</a:t>
            </a:r>
            <a:r>
              <a:rPr lang="ru-RU" altLang="en-US" sz="1400" dirty="0"/>
              <a:t>)</a:t>
            </a:r>
            <a:endParaRPr lang="ru-RU" altLang="en-US" sz="1400" b="1" dirty="0"/>
          </a:p>
          <a:p>
            <a:pPr lvl="0" algn="just" eaLnBrk="0" hangingPunct="0"/>
            <a:r>
              <a:rPr lang="ru-RU" altLang="en-US" sz="1400" dirty="0" smtClean="0"/>
              <a:t>Поиск </a:t>
            </a:r>
            <a:r>
              <a:rPr lang="ru-RU" altLang="en-US" sz="1400" dirty="0"/>
              <a:t>возможностей использования высокотемпературных сверхпроводников </a:t>
            </a:r>
            <a:r>
              <a:rPr lang="ru-RU" altLang="en-US" sz="1400" b="1" dirty="0"/>
              <a:t>(</a:t>
            </a:r>
            <a:r>
              <a:rPr lang="en-GB" altLang="en-US" sz="1400" b="1" dirty="0"/>
              <a:t>H</a:t>
            </a:r>
            <a:r>
              <a:rPr lang="ru-RU" altLang="en-US" sz="1400" b="1" dirty="0"/>
              <a:t>TS) </a:t>
            </a:r>
            <a:r>
              <a:rPr lang="en-GB" altLang="en-US" sz="1400" b="1" dirty="0"/>
              <a:t>c </a:t>
            </a:r>
            <a:r>
              <a:rPr lang="ru-RU" altLang="en-US" sz="1400" b="1" dirty="0"/>
              <a:t>полем до 20Тл</a:t>
            </a:r>
            <a:r>
              <a:rPr lang="ru-RU" altLang="en-US" sz="1400" dirty="0"/>
              <a:t>. Речь идет о материалах из редких элементов, как </a:t>
            </a:r>
            <a:r>
              <a:rPr lang="en-GB" sz="1400" dirty="0" smtClean="0"/>
              <a:t>YBCO-123</a:t>
            </a:r>
            <a:r>
              <a:rPr lang="ru-RU" sz="1400" dirty="0" smtClean="0"/>
              <a:t>, </a:t>
            </a:r>
            <a:r>
              <a:rPr lang="ru-RU" sz="1400" dirty="0"/>
              <a:t>и висмут-содержащих </a:t>
            </a:r>
            <a:r>
              <a:rPr lang="en-GB" sz="1400" dirty="0"/>
              <a:t>BSCCO-2212</a:t>
            </a:r>
            <a:endParaRPr lang="ru-RU" altLang="en-US" sz="1400" dirty="0"/>
          </a:p>
          <a:p>
            <a:pPr lvl="0" algn="just" eaLnBrk="0" hangingPunct="0"/>
            <a:endParaRPr lang="ru-RU" altLang="en-US" sz="1400" dirty="0" smtClean="0"/>
          </a:p>
          <a:p>
            <a:pPr algn="just" eaLnBrk="0" hangingPunct="0"/>
            <a:r>
              <a:rPr lang="ru-RU" altLang="en-US" sz="1400" dirty="0" smtClean="0"/>
              <a:t>И </a:t>
            </a:r>
            <a:r>
              <a:rPr lang="ru-RU" altLang="en-US" sz="1400" dirty="0"/>
              <a:t>первое </a:t>
            </a:r>
            <a:r>
              <a:rPr lang="ru-RU" altLang="en-US" sz="1400" dirty="0" smtClean="0"/>
              <a:t>и второе </a:t>
            </a:r>
            <a:r>
              <a:rPr lang="ru-RU" altLang="en-US" sz="1400" dirty="0"/>
              <a:t>требуют существенного улучшения </a:t>
            </a:r>
            <a:r>
              <a:rPr lang="ru-RU" altLang="en-US" sz="1400" dirty="0" smtClean="0"/>
              <a:t>материала, </a:t>
            </a:r>
            <a:r>
              <a:rPr lang="ru-RU" altLang="en-US" sz="1400" dirty="0"/>
              <a:t>существенного улучшения механического дизайна, электроизоляции и защиты магнитов при срыве </a:t>
            </a:r>
            <a:r>
              <a:rPr lang="ru-RU" altLang="en-US" sz="1400" dirty="0" smtClean="0"/>
              <a:t>сверхпроводимости </a:t>
            </a:r>
            <a:r>
              <a:rPr lang="ru-RU" sz="1400" dirty="0" smtClean="0"/>
              <a:t>(</a:t>
            </a:r>
            <a:r>
              <a:rPr lang="ru-RU" sz="1400" dirty="0"/>
              <a:t>быстрое детектирование срыва сверхпроводимости и сверхбыстрый вывод энергии</a:t>
            </a:r>
            <a:r>
              <a:rPr lang="ru-RU" sz="1400" dirty="0" smtClean="0"/>
              <a:t>!</a:t>
            </a:r>
            <a:r>
              <a:rPr lang="ru-RU" altLang="en-US" sz="1400" dirty="0" smtClean="0"/>
              <a:t>)</a:t>
            </a:r>
            <a:endParaRPr lang="en-GB" sz="1400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820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16</a:t>
            </a:fld>
            <a:endParaRPr lang="ru-RU" altLang="en-US"/>
          </a:p>
        </p:txBody>
      </p:sp>
      <p:sp>
        <p:nvSpPr>
          <p:cNvPr id="5" name="Rectangle 4"/>
          <p:cNvSpPr/>
          <p:nvPr/>
        </p:nvSpPr>
        <p:spPr>
          <a:xfrm>
            <a:off x="503040" y="599202"/>
            <a:ext cx="86409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FF0000"/>
                </a:solidFill>
              </a:rPr>
              <a:t>Акроним </a:t>
            </a:r>
            <a:r>
              <a:rPr lang="en-GB" sz="1400" b="1" i="1" dirty="0">
                <a:solidFill>
                  <a:srgbClr val="FF0000"/>
                </a:solidFill>
              </a:rPr>
              <a:t>CLIC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  <a:r>
              <a:rPr lang="ru-RU" sz="1400" b="1" i="1" dirty="0">
                <a:solidFill>
                  <a:srgbClr val="FF0000"/>
                </a:solidFill>
              </a:rPr>
              <a:t>(Компактный линейный коллайдер) </a:t>
            </a:r>
            <a:r>
              <a:rPr lang="ru-RU" sz="1400" dirty="0"/>
              <a:t>указывает на ключевой аспект проекта: </a:t>
            </a:r>
            <a:r>
              <a:rPr lang="ru-RU" sz="1400" dirty="0" smtClean="0"/>
              <a:t>компактность, т.е. малые апертуры магнитов и </a:t>
            </a:r>
            <a:r>
              <a:rPr lang="ru-RU" sz="1400" dirty="0"/>
              <a:t>ограниченное пространство для магнитных </a:t>
            </a:r>
            <a:r>
              <a:rPr lang="ru-RU" sz="1400" dirty="0" smtClean="0"/>
              <a:t>систем в целом.</a:t>
            </a:r>
            <a:endParaRPr lang="ru-RU" sz="1400" dirty="0"/>
          </a:p>
          <a:p>
            <a:r>
              <a:rPr lang="en-GB" sz="1400" dirty="0" smtClean="0"/>
              <a:t>CLIC </a:t>
            </a:r>
            <a:r>
              <a:rPr lang="en-GB" sz="1400" dirty="0" smtClean="0"/>
              <a:t>R&amp;D </a:t>
            </a:r>
            <a:r>
              <a:rPr lang="ru-RU" sz="1400" dirty="0" smtClean="0"/>
              <a:t>на сегодняшний день направлены на демонстрацию технологий, необходимых для строительства 3ТэВ линейного коллайдера.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467544" y="260648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CLIC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7" t="19211" r="13124" b="4412"/>
          <a:stretch/>
        </p:blipFill>
        <p:spPr bwMode="auto">
          <a:xfrm>
            <a:off x="899592" y="1803547"/>
            <a:ext cx="6709144" cy="4338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3110525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17</a:t>
            </a:fld>
            <a:endParaRPr lang="ru-RU" altLang="en-US"/>
          </a:p>
        </p:txBody>
      </p:sp>
      <p:sp>
        <p:nvSpPr>
          <p:cNvPr id="5" name="Rectangle 4"/>
          <p:cNvSpPr/>
          <p:nvPr/>
        </p:nvSpPr>
        <p:spPr>
          <a:xfrm>
            <a:off x="461676" y="620688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Основные трудности:</a:t>
            </a:r>
          </a:p>
          <a:p>
            <a:endParaRPr lang="ru-RU" sz="1600" b="1" i="1" dirty="0" smtClean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ru-RU" sz="1600" dirty="0" smtClean="0"/>
              <a:t>Достижение градиента при ускорении вплоть до 100МВ/м.</a:t>
            </a:r>
          </a:p>
          <a:p>
            <a:pPr marL="171450" indent="-171450">
              <a:buFontTx/>
              <a:buChar char="-"/>
            </a:pPr>
            <a:r>
              <a:rPr lang="ru-RU" sz="1600" dirty="0" smtClean="0"/>
              <a:t>Генерация «ведущего» пучка, получение ВЧ мощности с высоким КПД при замедлении пучка.</a:t>
            </a:r>
          </a:p>
          <a:p>
            <a:pPr marL="171450" indent="-171450">
              <a:buFontTx/>
              <a:buChar char="-"/>
            </a:pPr>
            <a:r>
              <a:rPr lang="ru-RU" sz="1600" dirty="0" smtClean="0"/>
              <a:t>Получение ультра-низкого эммитанса основного пучка, что требует, в том числе, и очень точной выставки магнитов с последующим активным подавлением вибраций.</a:t>
            </a:r>
          </a:p>
          <a:p>
            <a:pPr marL="171450" indent="-171450">
              <a:buFontTx/>
              <a:buChar char="-"/>
            </a:pPr>
            <a:r>
              <a:rPr lang="ru-RU" sz="1600" dirty="0" smtClean="0"/>
              <a:t>Системы защиты.</a:t>
            </a:r>
          </a:p>
          <a:p>
            <a:pPr marL="171450" indent="-171450">
              <a:buFontTx/>
              <a:buChar char="-"/>
            </a:pPr>
            <a:endParaRPr lang="ru-RU" sz="1600" dirty="0" smtClean="0"/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Принцип работы:</a:t>
            </a:r>
            <a:endParaRPr lang="ru-RU" sz="1600" b="1" i="1" dirty="0">
              <a:solidFill>
                <a:srgbClr val="FF0000"/>
              </a:solidFill>
            </a:endParaRPr>
          </a:p>
          <a:p>
            <a:endParaRPr lang="ru-RU" sz="1600" dirty="0" smtClean="0"/>
          </a:p>
          <a:p>
            <a:r>
              <a:rPr lang="ru-RU" sz="1600" dirty="0" smtClean="0"/>
              <a:t>Два </a:t>
            </a:r>
            <a:r>
              <a:rPr lang="ru-RU" sz="1600" dirty="0"/>
              <a:t>основных линейных ускорителя комплекса ускоряют электроны и позитроны с 9ГэВ до </a:t>
            </a:r>
            <a:r>
              <a:rPr lang="ru-RU" sz="1600" dirty="0" smtClean="0"/>
              <a:t>1.5Тэ</a:t>
            </a:r>
            <a:r>
              <a:rPr lang="ru-RU" sz="1600" dirty="0"/>
              <a:t>В</a:t>
            </a:r>
            <a:r>
              <a:rPr lang="ru-RU" sz="1600" dirty="0" smtClean="0"/>
              <a:t> </a:t>
            </a:r>
            <a:r>
              <a:rPr lang="ru-RU" sz="1600" dirty="0"/>
              <a:t>за один проход. Ускоряющая структура выбрана обычная, не </a:t>
            </a:r>
            <a:r>
              <a:rPr lang="ru-RU" sz="1600" dirty="0" smtClean="0"/>
              <a:t>сверхпроводящая, </a:t>
            </a:r>
            <a:r>
              <a:rPr lang="ru-RU" sz="1600" dirty="0"/>
              <a:t>ибо последняя сильно ограничена полями. Детальная оптимизация, принимающая во внимание максимум светимости, стоимость установки (длина тунеля), стабильность пучка, а также КПД всей установки привела к требованиям на градиент ускоряещей структуры в 100МВ/м и рабочую частоту ВЧ в 12ГГц!</a:t>
            </a:r>
            <a:endParaRPr lang="en-GB" sz="1600" dirty="0"/>
          </a:p>
          <a:p>
            <a:r>
              <a:rPr lang="ru-RU" sz="1600" dirty="0"/>
              <a:t>Все это приводит к ~ 9.2ТВт импульсной мощности на оба линака, что </a:t>
            </a:r>
            <a:r>
              <a:rPr lang="ru-RU" sz="1600" dirty="0" smtClean="0"/>
              <a:t>не может </a:t>
            </a:r>
            <a:r>
              <a:rPr lang="ru-RU" sz="1600" dirty="0"/>
              <a:t>быть достижимо в непрерывном режиме. Достижимо – каждый ускоряемый «</a:t>
            </a:r>
            <a:r>
              <a:rPr lang="en-GB" sz="1600" dirty="0"/>
              <a:t>bunch train</a:t>
            </a:r>
            <a:r>
              <a:rPr lang="ru-RU" sz="1600" dirty="0"/>
              <a:t>» может иметь длину не более 156нс с периодичностью 50Гц. Грубые подсчеты показывают необходимость ~ 35000 клистронов с импульсной мощностью ~50МВт. Это скорее даже не </a:t>
            </a:r>
            <a:r>
              <a:rPr lang="en-GB" sz="1600" dirty="0"/>
              <a:t>«</a:t>
            </a:r>
            <a:r>
              <a:rPr lang="ru-RU" sz="1600" dirty="0"/>
              <a:t>непривлекательное</a:t>
            </a:r>
            <a:r>
              <a:rPr lang="en-GB" sz="1600" dirty="0"/>
              <a:t>», </a:t>
            </a:r>
            <a:r>
              <a:rPr lang="ru-RU" sz="1600" dirty="0"/>
              <a:t>а невозможное решение</a:t>
            </a:r>
            <a:r>
              <a:rPr lang="en-GB" sz="1600" dirty="0"/>
              <a:t>! </a:t>
            </a:r>
            <a:endParaRPr lang="ru-RU" sz="1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67544" y="260648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CLIC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0464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18</a:t>
            </a:fld>
            <a:endParaRPr lang="ru-RU" altLang="en-US"/>
          </a:p>
        </p:txBody>
      </p:sp>
      <p:sp>
        <p:nvSpPr>
          <p:cNvPr id="5" name="Rectangle 4"/>
          <p:cNvSpPr/>
          <p:nvPr/>
        </p:nvSpPr>
        <p:spPr>
          <a:xfrm>
            <a:off x="596676" y="764704"/>
            <a:ext cx="829580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Вместо </a:t>
            </a:r>
            <a:r>
              <a:rPr lang="ru-RU" sz="1600" dirty="0"/>
              <a:t>этого предложена двух-пучковая схема, где мощность для ускоряещей структуры доставляется вспомогательным пучком – </a:t>
            </a:r>
            <a:r>
              <a:rPr lang="ru-RU" sz="1600" dirty="0" smtClean="0"/>
              <a:t>драйвером</a:t>
            </a:r>
            <a:r>
              <a:rPr lang="ru-RU" sz="1600" dirty="0"/>
              <a:t>, параллельным основному пучку. Энергия пучка-драйвера отбирается специальными ВЧ устройствами </a:t>
            </a:r>
            <a:r>
              <a:rPr lang="en-GB" sz="1600" dirty="0"/>
              <a:t>PET</a:t>
            </a:r>
            <a:r>
              <a:rPr lang="ru-RU" sz="1600" dirty="0"/>
              <a:t> (</a:t>
            </a:r>
            <a:r>
              <a:rPr lang="en-GB" sz="1600" dirty="0"/>
              <a:t>Power Extraction and Transfer Structures</a:t>
            </a:r>
            <a:r>
              <a:rPr lang="ru-RU" sz="1600" dirty="0"/>
              <a:t>) и доставляется к ВЧ </a:t>
            </a:r>
            <a:r>
              <a:rPr lang="ru-RU" sz="1600" dirty="0" smtClean="0"/>
              <a:t>структуре </a:t>
            </a:r>
            <a:r>
              <a:rPr lang="ru-RU" sz="1600" dirty="0"/>
              <a:t>основного пучка.</a:t>
            </a:r>
          </a:p>
          <a:p>
            <a:endParaRPr lang="ru-RU" sz="1600" dirty="0" smtClean="0"/>
          </a:p>
          <a:p>
            <a:r>
              <a:rPr lang="en-GB" sz="1600" dirty="0" smtClean="0"/>
              <a:t>CLIC </a:t>
            </a:r>
            <a:r>
              <a:rPr lang="ru-RU" sz="1600" dirty="0"/>
              <a:t>поделен на сектора длиной ~878м каждый, при чем каждый сектор состоит из 3000 стуктур, ускоряющих основной пучок на 62ГэВ.  Пучок-драйвер состоит из сгустков, </a:t>
            </a:r>
            <a:r>
              <a:rPr lang="ru-RU" sz="1600" dirty="0" smtClean="0"/>
              <a:t>так, что </a:t>
            </a:r>
            <a:r>
              <a:rPr lang="ru-RU" sz="1600" dirty="0"/>
              <a:t>каждый сгусток питает одну структуру. </a:t>
            </a:r>
            <a:endParaRPr lang="ru-RU" sz="1600" dirty="0" smtClean="0"/>
          </a:p>
          <a:p>
            <a:endParaRPr lang="ru-RU" sz="1600" dirty="0"/>
          </a:p>
          <a:p>
            <a:r>
              <a:rPr lang="ru-RU" sz="1600" dirty="0" smtClean="0"/>
              <a:t>Параметры </a:t>
            </a:r>
            <a:r>
              <a:rPr lang="ru-RU" sz="1600" dirty="0"/>
              <a:t>драйвера: 2.4ГэВ, пиковый ток ~100</a:t>
            </a:r>
            <a:r>
              <a:rPr lang="en-GB" sz="1600" dirty="0"/>
              <a:t>A</a:t>
            </a:r>
            <a:r>
              <a:rPr lang="ru-RU" sz="1600" dirty="0"/>
              <a:t>, а импульсная мощность 240ГВт! Порядка 84% энергии драйвера передается в ВЧ, остальные 16% уходят в дамп. Но, учитывая, что импульсы ВЧ всего 244нс (чуть больше, чем длина сгустка), а частота повторения 50Гц, то средняя мощность, отдаваемая основному пучку, всего лишь 2.9МВт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r>
              <a:rPr lang="ru-RU" sz="1600" dirty="0" smtClean="0"/>
              <a:t>Более 70000 источников питания (силовых преобразователей) необходимо для всех магнитов и клистронов! При огромном разбросе по таким параметрам, как номинальные токи и напряжения, рабочая частота и т.д. Огромное количество систем защит и блокировок.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467544" y="260648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CLIC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1872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altLang="en-US" smtClean="0"/>
              <a:t>(слайдов: 43)</a:t>
            </a:r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19</a:t>
            </a:fld>
            <a:endParaRPr lang="ru-RU" alt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2" r="9590"/>
          <a:stretch/>
        </p:blipFill>
        <p:spPr bwMode="auto">
          <a:xfrm>
            <a:off x="441316" y="980728"/>
            <a:ext cx="835770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260648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CLIC</a:t>
            </a:r>
            <a:endParaRPr lang="en-GB" sz="16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492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06DD60D-8E3B-4CDC-AC22-CD3D642DED4A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altLang="en-US" dirty="0" smtClean="0"/>
              <a:t>(слайдов: 22)</a:t>
            </a:r>
            <a:endParaRPr lang="ru-RU" alt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E1EC08-B6C1-43A9-980E-B5A1FE63DF4D}" type="slidenum">
              <a:rPr lang="ru-RU" altLang="en-US"/>
              <a:pPr>
                <a:defRPr/>
              </a:pPr>
              <a:t>2</a:t>
            </a:fld>
            <a:endParaRPr lang="ru-RU" altLang="en-US"/>
          </a:p>
        </p:txBody>
      </p:sp>
      <p:sp>
        <p:nvSpPr>
          <p:cNvPr id="4101" name="Text Box 2"/>
          <p:cNvSpPr txBox="1">
            <a:spLocks noChangeArrowheads="1"/>
          </p:cNvSpPr>
          <p:nvPr/>
        </p:nvSpPr>
        <p:spPr bwMode="auto">
          <a:xfrm>
            <a:off x="609600" y="1219200"/>
            <a:ext cx="7848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2000" dirty="0"/>
              <a:t>Часть </a:t>
            </a:r>
            <a:r>
              <a:rPr lang="en-US" altLang="en-US" sz="2000" dirty="0" smtClean="0"/>
              <a:t>III</a:t>
            </a:r>
            <a:endParaRPr lang="en-US" altLang="en-US" sz="2000" dirty="0"/>
          </a:p>
          <a:p>
            <a:pPr algn="ctr" eaLnBrk="1" hangingPunct="1"/>
            <a:endParaRPr lang="en-US" altLang="en-US" sz="2000" dirty="0"/>
          </a:p>
          <a:p>
            <a:pPr eaLnBrk="1" hangingPunct="1"/>
            <a:endParaRPr lang="ru-RU" altLang="en-US" sz="2000" i="1" dirty="0"/>
          </a:p>
        </p:txBody>
      </p:sp>
      <p:sp>
        <p:nvSpPr>
          <p:cNvPr id="6" name="Rectangle 5"/>
          <p:cNvSpPr/>
          <p:nvPr/>
        </p:nvSpPr>
        <p:spPr>
          <a:xfrm>
            <a:off x="609600" y="2060848"/>
            <a:ext cx="74523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Ожидаемые  новые </a:t>
            </a:r>
            <a:r>
              <a:rPr lang="ru-RU" b="1" i="1" dirty="0" smtClean="0">
                <a:solidFill>
                  <a:srgbClr val="FF0000"/>
                </a:solidFill>
              </a:rPr>
              <a:t>установки</a:t>
            </a:r>
            <a:r>
              <a:rPr lang="en-GB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(направления)</a:t>
            </a:r>
            <a:endParaRPr lang="en-GB" b="1" i="1" dirty="0" smtClean="0">
              <a:solidFill>
                <a:srgbClr val="FF0000"/>
              </a:solidFill>
            </a:endParaRPr>
          </a:p>
          <a:p>
            <a:endParaRPr lang="en-GB" b="1" i="1" dirty="0">
              <a:solidFill>
                <a:srgbClr val="002060"/>
              </a:solidFill>
            </a:endParaRPr>
          </a:p>
          <a:p>
            <a:endParaRPr lang="en-GB" b="1" i="1" dirty="0">
              <a:solidFill>
                <a:srgbClr val="002060"/>
              </a:solidFill>
            </a:endParaRPr>
          </a:p>
          <a:p>
            <a:r>
              <a:rPr lang="en-GB" b="1" i="1" dirty="0" smtClean="0">
                <a:solidFill>
                  <a:srgbClr val="002060"/>
                </a:solidFill>
              </a:rPr>
              <a:t>Synchrotron </a:t>
            </a:r>
            <a:r>
              <a:rPr lang="en-GB" b="1" i="1" dirty="0">
                <a:solidFill>
                  <a:srgbClr val="002060"/>
                </a:solidFill>
              </a:rPr>
              <a:t>light </a:t>
            </a:r>
            <a:r>
              <a:rPr lang="en-GB" b="1" i="1" dirty="0" smtClean="0">
                <a:solidFill>
                  <a:srgbClr val="002060"/>
                </a:solidFill>
              </a:rPr>
              <a:t>sources (photon science)</a:t>
            </a:r>
          </a:p>
          <a:p>
            <a:endParaRPr lang="en-GB" b="1" i="1" dirty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en-GB" b="1" i="1" dirty="0" smtClean="0">
                <a:solidFill>
                  <a:srgbClr val="002060"/>
                </a:solidFill>
              </a:rPr>
              <a:t>Heavy </a:t>
            </a:r>
            <a:r>
              <a:rPr lang="en-GB" b="1" i="1" dirty="0">
                <a:solidFill>
                  <a:srgbClr val="002060"/>
                </a:solidFill>
              </a:rPr>
              <a:t>ions and </a:t>
            </a:r>
            <a:r>
              <a:rPr lang="en-GB" b="1" i="1" dirty="0" smtClean="0">
                <a:solidFill>
                  <a:srgbClr val="002060"/>
                </a:solidFill>
              </a:rPr>
              <a:t>neutrons</a:t>
            </a:r>
            <a:endParaRPr lang="en-GB" b="1" i="1" dirty="0">
              <a:solidFill>
                <a:srgbClr val="002060"/>
              </a:solidFill>
            </a:endParaRPr>
          </a:p>
          <a:p>
            <a:endParaRPr lang="en-GB" dirty="0" smtClean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b="1" i="1" dirty="0" smtClean="0">
                <a:solidFill>
                  <a:srgbClr val="002060"/>
                </a:solidFill>
              </a:rPr>
              <a:t>Lepton and hadron colliders</a:t>
            </a:r>
            <a:endParaRPr lang="en-GB" b="1" i="1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4" y="260648"/>
            <a:ext cx="1723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b="1" i="1" dirty="0" smtClean="0">
                <a:solidFill>
                  <a:schemeClr val="accent6"/>
                </a:solidFill>
              </a:rPr>
              <a:t>New </a:t>
            </a:r>
            <a:r>
              <a:rPr lang="en-GB" altLang="en-US" sz="1600" b="1" i="1" dirty="0">
                <a:solidFill>
                  <a:schemeClr val="accent6"/>
                </a:solidFill>
              </a:rPr>
              <a:t>challenges</a:t>
            </a:r>
            <a:endParaRPr lang="en-GB" sz="1600" i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20</a:t>
            </a:fld>
            <a:endParaRPr lang="ru-RU" altLang="en-US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9" t="1509" r="14170" b="3174"/>
          <a:stretch/>
        </p:blipFill>
        <p:spPr bwMode="auto">
          <a:xfrm>
            <a:off x="395536" y="614682"/>
            <a:ext cx="8619309" cy="550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260648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CLIC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31453090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409258F-467C-42AC-9E5D-B92B1BE47D6A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altLang="en-US" dirty="0" smtClean="0"/>
              <a:t>(слайдов: 22)</a:t>
            </a:r>
            <a:endParaRPr lang="ru-RU" alt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30072-0495-48D3-89AC-2396EA78D0FA}" type="slidenum">
              <a:rPr lang="ru-RU" altLang="en-US"/>
              <a:pPr>
                <a:defRPr/>
              </a:pPr>
              <a:t>21</a:t>
            </a:fld>
            <a:endParaRPr lang="ru-RU" altLang="en-US"/>
          </a:p>
        </p:txBody>
      </p:sp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835150" y="2492375"/>
            <a:ext cx="54737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en-US" sz="4000">
                <a:solidFill>
                  <a:srgbClr val="0000FF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51F571D-61BA-4707-90F1-E08492083311}" type="datetime1">
              <a:rPr lang="ru-RU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altLang="en-US" dirty="0" smtClean="0"/>
              <a:t>(слайдов: 22)</a:t>
            </a:r>
            <a:endParaRPr lang="ru-RU" alt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9C2B00-72DF-4234-BBF6-F6D103F53366}" type="slidenum">
              <a:rPr lang="ru-RU" altLang="en-US"/>
              <a:pPr>
                <a:defRPr/>
              </a:pPr>
              <a:t>22</a:t>
            </a:fld>
            <a:endParaRPr lang="ru-RU" altLang="en-US"/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446088" y="724650"/>
            <a:ext cx="8589962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6778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6778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6778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6778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6778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en-US" sz="1600" b="1" dirty="0">
                <a:latin typeface="+mn-lt"/>
              </a:rPr>
              <a:t>Литература</a:t>
            </a:r>
          </a:p>
          <a:p>
            <a:endParaRPr lang="en-GB" sz="1600" dirty="0" smtClean="0">
              <a:latin typeface="+mn-lt"/>
            </a:endParaRPr>
          </a:p>
          <a:p>
            <a:r>
              <a:rPr lang="en-GB" sz="1600" dirty="0" smtClean="0">
                <a:latin typeface="+mn-lt"/>
              </a:rPr>
              <a:t>The </a:t>
            </a:r>
            <a:r>
              <a:rPr lang="en-GB" sz="1600" dirty="0">
                <a:latin typeface="+mn-lt"/>
              </a:rPr>
              <a:t>Compact Linear Collider Study. Collaborations </a:t>
            </a:r>
            <a:r>
              <a:rPr lang="en-GB" sz="1600" dirty="0" smtClean="0">
                <a:latin typeface="+mn-lt"/>
                <a:hlinkClick r:id="rId2"/>
              </a:rPr>
              <a:t>http</a:t>
            </a:r>
            <a:r>
              <a:rPr lang="en-GB" sz="1600" dirty="0">
                <a:latin typeface="+mn-lt"/>
                <a:hlinkClick r:id="rId2"/>
              </a:rPr>
              <a:t>://</a:t>
            </a:r>
            <a:r>
              <a:rPr lang="en-GB" sz="1600" dirty="0" smtClean="0">
                <a:latin typeface="+mn-lt"/>
                <a:hlinkClick r:id="rId2"/>
              </a:rPr>
              <a:t>clic-study.web.cern.ch/CLIC-Study/Collaborations.htm</a:t>
            </a:r>
            <a:endParaRPr lang="en-GB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r>
              <a:rPr lang="en-GB" sz="1600" dirty="0">
                <a:latin typeface="+mn-lt"/>
              </a:rPr>
              <a:t>CLIC CONCEPTUAL DESIGN </a:t>
            </a:r>
            <a:r>
              <a:rPr lang="en-GB" sz="1600" dirty="0" smtClean="0">
                <a:latin typeface="+mn-lt"/>
              </a:rPr>
              <a:t>REPORT, </a:t>
            </a:r>
            <a:r>
              <a:rPr lang="en-GB" sz="1600" dirty="0" err="1" smtClean="0">
                <a:latin typeface="+mn-lt"/>
              </a:rPr>
              <a:t>Vol</a:t>
            </a:r>
            <a:r>
              <a:rPr lang="en-GB" sz="1600" dirty="0">
                <a:latin typeface="+mn-lt"/>
              </a:rPr>
              <a:t> 1: </a:t>
            </a:r>
            <a:r>
              <a:rPr lang="en-GB" sz="1600" dirty="0">
                <a:latin typeface="+mn-lt"/>
                <a:hlinkClick r:id="rId3"/>
              </a:rPr>
              <a:t>http://</a:t>
            </a:r>
            <a:r>
              <a:rPr lang="en-GB" sz="1600" dirty="0" smtClean="0">
                <a:latin typeface="+mn-lt"/>
                <a:hlinkClick r:id="rId3"/>
              </a:rPr>
              <a:t>clic-study.org/accelerator/CLIC-ConceptDesignRep.php</a:t>
            </a:r>
            <a:endParaRPr lang="en-GB" sz="1600" dirty="0" smtClean="0">
              <a:latin typeface="+mn-lt"/>
            </a:endParaRPr>
          </a:p>
          <a:p>
            <a:endParaRPr lang="en-US" altLang="en-US" sz="1600" dirty="0" smtClean="0">
              <a:latin typeface="+mn-lt"/>
            </a:endParaRPr>
          </a:p>
          <a:p>
            <a:r>
              <a:rPr lang="en-US" altLang="en-US" sz="1600" dirty="0" smtClean="0">
                <a:latin typeface="+mn-lt"/>
              </a:rPr>
              <a:t>FAIR project: </a:t>
            </a:r>
            <a:r>
              <a:rPr lang="en-US" altLang="en-US" sz="1600" dirty="0" smtClean="0">
                <a:latin typeface="+mn-lt"/>
                <a:hlinkClick r:id="rId4"/>
              </a:rPr>
              <a:t>https</a:t>
            </a:r>
            <a:r>
              <a:rPr lang="en-US" altLang="en-US" sz="1600" dirty="0">
                <a:latin typeface="+mn-lt"/>
                <a:hlinkClick r:id="rId4"/>
              </a:rPr>
              <a:t>://</a:t>
            </a:r>
            <a:r>
              <a:rPr lang="en-US" altLang="en-US" sz="1600" dirty="0" smtClean="0">
                <a:latin typeface="+mn-lt"/>
                <a:hlinkClick r:id="rId4"/>
              </a:rPr>
              <a:t>www.gsi.de/forschung_beschleuniger/fair.htm</a:t>
            </a:r>
            <a:endParaRPr lang="en-US" altLang="en-US" sz="1600" dirty="0" smtClean="0">
              <a:latin typeface="+mn-lt"/>
            </a:endParaRPr>
          </a:p>
          <a:p>
            <a:endParaRPr lang="en-US" altLang="en-US" sz="1600" dirty="0" smtClean="0">
              <a:latin typeface="+mn-lt"/>
            </a:endParaRPr>
          </a:p>
          <a:p>
            <a:r>
              <a:rPr lang="en-US" altLang="en-US" sz="1600" dirty="0" smtClean="0">
                <a:latin typeface="+mn-lt"/>
              </a:rPr>
              <a:t>NSLS-</a:t>
            </a:r>
            <a:r>
              <a:rPr lang="en-US" altLang="en-US" sz="1600" dirty="0" err="1" smtClean="0">
                <a:latin typeface="+mn-lt"/>
              </a:rPr>
              <a:t>II_Conceptual_Design_Report</a:t>
            </a:r>
            <a:r>
              <a:rPr lang="en-US" altLang="en-US" sz="1600" dirty="0">
                <a:latin typeface="+mn-lt"/>
              </a:rPr>
              <a:t>: </a:t>
            </a:r>
            <a:r>
              <a:rPr lang="en-US" altLang="en-US" sz="1600" dirty="0">
                <a:latin typeface="+mn-lt"/>
                <a:hlinkClick r:id="rId5"/>
              </a:rPr>
              <a:t>http://www.bnl.gov/nsls2/project/CDR</a:t>
            </a:r>
            <a:r>
              <a:rPr lang="en-US" altLang="en-US" sz="1600" dirty="0" smtClean="0">
                <a:latin typeface="+mn-lt"/>
                <a:hlinkClick r:id="rId5"/>
              </a:rPr>
              <a:t>/</a:t>
            </a:r>
            <a:endParaRPr lang="en-US" altLang="en-US" sz="1600" dirty="0" smtClean="0">
              <a:latin typeface="+mn-lt"/>
            </a:endParaRPr>
          </a:p>
          <a:p>
            <a:endParaRPr lang="en-US" altLang="en-US" sz="1600" dirty="0">
              <a:latin typeface="+mn-lt"/>
            </a:endParaRPr>
          </a:p>
          <a:p>
            <a:r>
              <a:rPr lang="en-US" altLang="en-US" sz="1600" dirty="0" smtClean="0">
                <a:latin typeface="+mn-lt"/>
              </a:rPr>
              <a:t>HL LHC studies: </a:t>
            </a:r>
            <a:r>
              <a:rPr lang="en-US" altLang="en-US" sz="1600" dirty="0" smtClean="0">
                <a:latin typeface="+mn-lt"/>
                <a:hlinkClick r:id="rId6"/>
              </a:rPr>
              <a:t>http</a:t>
            </a:r>
            <a:r>
              <a:rPr lang="en-US" altLang="en-US" sz="1600" dirty="0">
                <a:latin typeface="+mn-lt"/>
                <a:hlinkClick r:id="rId6"/>
              </a:rPr>
              <a:t>://hilumilhc.web.cern.ch</a:t>
            </a:r>
            <a:r>
              <a:rPr lang="en-US" altLang="en-US" sz="1600" dirty="0" smtClean="0">
                <a:latin typeface="+mn-lt"/>
                <a:hlinkClick r:id="rId6"/>
              </a:rPr>
              <a:t>/</a:t>
            </a:r>
            <a:endParaRPr lang="en-US" altLang="en-US" sz="1600" dirty="0" smtClean="0">
              <a:latin typeface="+mn-lt"/>
            </a:endParaRPr>
          </a:p>
          <a:p>
            <a:endParaRPr lang="en-US" altLang="en-US" sz="1600" dirty="0">
              <a:latin typeface="+mn-lt"/>
            </a:endParaRPr>
          </a:p>
          <a:p>
            <a:r>
              <a:rPr lang="en-GB" sz="1600" b="1" dirty="0">
                <a:latin typeface="+mn-lt"/>
                <a:hlinkClick r:id="rId7" action="ppaction://hlinkfile"/>
              </a:rPr>
              <a:t>Future Circular Collider </a:t>
            </a:r>
            <a:r>
              <a:rPr lang="en-GB" sz="1600" b="1" dirty="0" smtClean="0">
                <a:latin typeface="+mn-lt"/>
                <a:hlinkClick r:id="rId7" action="ppaction://hlinkfile"/>
              </a:rPr>
              <a:t>Study</a:t>
            </a:r>
            <a:r>
              <a:rPr lang="en-GB" sz="1600" b="1" dirty="0">
                <a:latin typeface="+mn-lt"/>
              </a:rPr>
              <a:t> </a:t>
            </a:r>
            <a:r>
              <a:rPr lang="en-GB" sz="1600" b="1" dirty="0">
                <a:latin typeface="+mn-lt"/>
                <a:hlinkClick r:id="rId8"/>
              </a:rPr>
              <a:t>https://</a:t>
            </a:r>
            <a:r>
              <a:rPr lang="en-GB" sz="1600" b="1" dirty="0" smtClean="0">
                <a:latin typeface="+mn-lt"/>
                <a:hlinkClick r:id="rId8"/>
              </a:rPr>
              <a:t>espace2013.cern.ch/fcc/Pages/default.aspx</a:t>
            </a:r>
            <a:endParaRPr lang="ru-RU" sz="1600" b="1" dirty="0" smtClean="0">
              <a:latin typeface="+mn-lt"/>
            </a:endParaRPr>
          </a:p>
          <a:p>
            <a:endParaRPr lang="ru-RU" sz="1600" b="1" dirty="0">
              <a:latin typeface="+mn-lt"/>
            </a:endParaRPr>
          </a:p>
          <a:p>
            <a:r>
              <a:rPr lang="en-GB" sz="1600" b="1" dirty="0" smtClean="0">
                <a:latin typeface="+mn-lt"/>
                <a:hlinkClick r:id="rId9"/>
              </a:rPr>
              <a:t>http://www.elementy.ru</a:t>
            </a:r>
            <a:r>
              <a:rPr lang="en-GB" sz="1600" b="1" dirty="0" smtClean="0">
                <a:latin typeface="+mn-lt"/>
              </a:rPr>
              <a:t>   – </a:t>
            </a:r>
            <a:r>
              <a:rPr lang="ru-RU" sz="1600" b="1" dirty="0" smtClean="0">
                <a:latin typeface="+mn-lt"/>
              </a:rPr>
              <a:t>очень полезный сайт!</a:t>
            </a:r>
            <a:endParaRPr lang="en-GB" sz="1600" b="1" dirty="0" smtClean="0">
              <a:latin typeface="+mn-lt"/>
            </a:endParaRPr>
          </a:p>
          <a:p>
            <a:endParaRPr lang="en-US" altLang="en-US" sz="1600" dirty="0" smtClean="0">
              <a:latin typeface="+mn-lt"/>
            </a:endParaRPr>
          </a:p>
          <a:p>
            <a:endParaRPr lang="en-US" altLang="en-US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3</a:t>
            </a:fld>
            <a:endParaRPr lang="ru-RU" altLang="en-US"/>
          </a:p>
        </p:txBody>
      </p:sp>
      <p:sp>
        <p:nvSpPr>
          <p:cNvPr id="5" name="Rectangle 4"/>
          <p:cNvSpPr/>
          <p:nvPr/>
        </p:nvSpPr>
        <p:spPr>
          <a:xfrm>
            <a:off x="35496" y="980728"/>
            <a:ext cx="9144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</a:rPr>
              <a:t>Synchrotron light </a:t>
            </a:r>
            <a:r>
              <a:rPr lang="en-GB" b="1" i="1" dirty="0" smtClean="0">
                <a:solidFill>
                  <a:srgbClr val="FF0000"/>
                </a:solidFill>
              </a:rPr>
              <a:t>sources (photon science):</a:t>
            </a:r>
            <a:endParaRPr lang="en-GB" b="1" i="1" dirty="0">
              <a:solidFill>
                <a:srgbClr val="FF0000"/>
              </a:solidFill>
            </a:endParaRPr>
          </a:p>
          <a:p>
            <a:r>
              <a:rPr lang="en-GB" b="1" dirty="0" smtClean="0"/>
              <a:t>NSLSII</a:t>
            </a:r>
            <a:r>
              <a:rPr lang="en-GB" dirty="0" smtClean="0"/>
              <a:t> – </a:t>
            </a:r>
            <a:r>
              <a:rPr lang="ru-RU" dirty="0" smtClean="0"/>
              <a:t>первый пучок (</a:t>
            </a:r>
            <a:r>
              <a:rPr lang="en-GB" dirty="0" smtClean="0"/>
              <a:t>~</a:t>
            </a:r>
            <a:r>
              <a:rPr lang="ru-RU" dirty="0" smtClean="0"/>
              <a:t>25мА) получен весной 2014, идет </a:t>
            </a:r>
            <a:r>
              <a:rPr lang="en-GB" dirty="0" smtClean="0"/>
              <a:t>commissioning</a:t>
            </a:r>
            <a:endParaRPr lang="ru-RU" dirty="0" smtClean="0"/>
          </a:p>
          <a:p>
            <a:r>
              <a:rPr lang="ru-RU" dirty="0" smtClean="0"/>
              <a:t>			</a:t>
            </a:r>
            <a:r>
              <a:rPr lang="en-GB" dirty="0" smtClean="0"/>
              <a:t>(</a:t>
            </a:r>
            <a:r>
              <a:rPr lang="ru-RU" dirty="0" smtClean="0"/>
              <a:t>ИЯФ СО РАН поставил Бустер «под ключ»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b="1" dirty="0" smtClean="0"/>
              <a:t>XFEL</a:t>
            </a:r>
            <a:r>
              <a:rPr lang="en-GB" dirty="0" smtClean="0"/>
              <a:t> – </a:t>
            </a:r>
            <a:r>
              <a:rPr lang="ru-RU" dirty="0" smtClean="0"/>
              <a:t>запуск в </a:t>
            </a:r>
            <a:r>
              <a:rPr lang="en-GB" dirty="0" smtClean="0"/>
              <a:t>~2017 </a:t>
            </a:r>
            <a:r>
              <a:rPr lang="ru-RU" dirty="0" smtClean="0"/>
              <a:t>	</a:t>
            </a:r>
            <a:r>
              <a:rPr lang="en-GB" dirty="0" smtClean="0"/>
              <a:t>(</a:t>
            </a:r>
            <a:r>
              <a:rPr lang="ru-RU" dirty="0" smtClean="0"/>
              <a:t>Россия является участником проекта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b="1" dirty="0" smtClean="0"/>
              <a:t>MAX-IV</a:t>
            </a:r>
            <a:r>
              <a:rPr lang="en-GB" dirty="0" smtClean="0"/>
              <a:t> – </a:t>
            </a:r>
            <a:r>
              <a:rPr lang="ru-RU" dirty="0" smtClean="0"/>
              <a:t>запуск в </a:t>
            </a:r>
            <a:r>
              <a:rPr lang="en-GB" dirty="0" smtClean="0"/>
              <a:t>~201</a:t>
            </a:r>
            <a:r>
              <a:rPr lang="ru-RU" dirty="0" smtClean="0"/>
              <a:t>6</a:t>
            </a:r>
            <a:r>
              <a:rPr lang="en-GB" dirty="0" smtClean="0"/>
              <a:t> </a:t>
            </a:r>
            <a:r>
              <a:rPr lang="ru-RU" dirty="0" smtClean="0"/>
              <a:t>	</a:t>
            </a:r>
            <a:r>
              <a:rPr lang="en-GB" dirty="0" smtClean="0"/>
              <a:t>(</a:t>
            </a:r>
            <a:r>
              <a:rPr lang="ru-RU" dirty="0" smtClean="0"/>
              <a:t>Россия является участником проекта</a:t>
            </a:r>
            <a:r>
              <a:rPr lang="en-GB" dirty="0" smtClean="0"/>
              <a:t>)</a:t>
            </a:r>
            <a:endParaRPr lang="en-GB" dirty="0"/>
          </a:p>
          <a:p>
            <a:endParaRPr lang="ru-RU" dirty="0" smtClean="0"/>
          </a:p>
          <a:p>
            <a:r>
              <a:rPr lang="en-GB" b="1" i="1" dirty="0" smtClean="0">
                <a:solidFill>
                  <a:srgbClr val="FF0000"/>
                </a:solidFill>
              </a:rPr>
              <a:t>Heavy </a:t>
            </a:r>
            <a:r>
              <a:rPr lang="en-GB" b="1" i="1" dirty="0">
                <a:solidFill>
                  <a:srgbClr val="FF0000"/>
                </a:solidFill>
              </a:rPr>
              <a:t>ions and neutrons:</a:t>
            </a:r>
          </a:p>
          <a:p>
            <a:r>
              <a:rPr lang="en-GB" b="1" dirty="0"/>
              <a:t>FAIR</a:t>
            </a:r>
            <a:r>
              <a:rPr lang="en-GB" dirty="0"/>
              <a:t> (</a:t>
            </a:r>
            <a:r>
              <a:rPr lang="ru-RU" dirty="0"/>
              <a:t>Россия является участником </a:t>
            </a:r>
            <a:r>
              <a:rPr lang="ru-RU" dirty="0" smtClean="0"/>
              <a:t>проекта</a:t>
            </a:r>
            <a:r>
              <a:rPr lang="en-GB" dirty="0" smtClean="0"/>
              <a:t>) – </a:t>
            </a:r>
            <a:r>
              <a:rPr lang="ru-RU" dirty="0" smtClean="0"/>
              <a:t>первые сверхпроводящие магниты в </a:t>
            </a:r>
            <a:r>
              <a:rPr lang="ru-RU" dirty="0" smtClean="0"/>
              <a:t>					2016 </a:t>
            </a:r>
            <a:r>
              <a:rPr lang="ru-RU" dirty="0" smtClean="0"/>
              <a:t>г., запуск </a:t>
            </a:r>
            <a:r>
              <a:rPr lang="en-GB" dirty="0" smtClean="0"/>
              <a:t>~ </a:t>
            </a:r>
            <a:r>
              <a:rPr lang="ru-RU" dirty="0" smtClean="0"/>
              <a:t>2018г?</a:t>
            </a:r>
            <a:endParaRPr lang="en-GB" dirty="0"/>
          </a:p>
          <a:p>
            <a:r>
              <a:rPr lang="en-GB" b="1" dirty="0" smtClean="0"/>
              <a:t>ESS</a:t>
            </a:r>
            <a:r>
              <a:rPr lang="ru-RU" dirty="0" smtClean="0"/>
              <a:t> – запуск в </a:t>
            </a:r>
            <a:r>
              <a:rPr lang="en-GB" dirty="0" smtClean="0"/>
              <a:t>~</a:t>
            </a:r>
            <a:r>
              <a:rPr lang="ru-RU" dirty="0" smtClean="0"/>
              <a:t> 2025г.</a:t>
            </a:r>
            <a:endParaRPr lang="en-GB" dirty="0"/>
          </a:p>
          <a:p>
            <a:r>
              <a:rPr lang="en-GB" b="1" dirty="0" smtClean="0"/>
              <a:t>NICA</a:t>
            </a:r>
            <a:r>
              <a:rPr lang="ru-RU" dirty="0" smtClean="0"/>
              <a:t> – Дубна</a:t>
            </a:r>
            <a:r>
              <a:rPr lang="en-GB" dirty="0" smtClean="0"/>
              <a:t>, mega-science project,</a:t>
            </a:r>
            <a:r>
              <a:rPr lang="ru-RU" dirty="0" smtClean="0"/>
              <a:t> проект есть, начато финансирование, запуск..?</a:t>
            </a:r>
            <a:endParaRPr lang="en-GB" dirty="0" smtClean="0"/>
          </a:p>
          <a:p>
            <a:endParaRPr lang="en-GB" dirty="0"/>
          </a:p>
          <a:p>
            <a:r>
              <a:rPr lang="en-GB" b="1" i="1" dirty="0" smtClean="0">
                <a:solidFill>
                  <a:srgbClr val="FF0000"/>
                </a:solidFill>
              </a:rPr>
              <a:t>Lepton and hadron colliders</a:t>
            </a:r>
            <a:r>
              <a:rPr lang="en-GB" b="1" i="1" dirty="0">
                <a:solidFill>
                  <a:srgbClr val="FF0000"/>
                </a:solidFill>
              </a:rPr>
              <a:t>:</a:t>
            </a:r>
          </a:p>
          <a:p>
            <a:r>
              <a:rPr lang="en-GB" b="1" dirty="0"/>
              <a:t>HL </a:t>
            </a:r>
            <a:r>
              <a:rPr lang="en-GB" b="1" dirty="0" smtClean="0"/>
              <a:t>LHC </a:t>
            </a:r>
            <a:r>
              <a:rPr lang="en-GB" dirty="0" smtClean="0"/>
              <a:t>– long shutdown II, </a:t>
            </a:r>
            <a:r>
              <a:rPr lang="ru-RU" dirty="0" smtClean="0"/>
              <a:t>через </a:t>
            </a:r>
            <a:r>
              <a:rPr lang="en-GB" dirty="0" smtClean="0"/>
              <a:t>3-4 </a:t>
            </a:r>
            <a:r>
              <a:rPr lang="ru-RU" dirty="0" smtClean="0"/>
              <a:t>года работы на «проектных» параметрах</a:t>
            </a:r>
            <a:endParaRPr lang="en-GB" dirty="0"/>
          </a:p>
          <a:p>
            <a:r>
              <a:rPr lang="en-GB" b="1" dirty="0" smtClean="0"/>
              <a:t>FCC</a:t>
            </a:r>
            <a:r>
              <a:rPr lang="ru-RU" dirty="0" smtClean="0"/>
              <a:t> – прозрачных сроков нет, стадия проработки концепции</a:t>
            </a:r>
          </a:p>
          <a:p>
            <a:r>
              <a:rPr lang="en-GB" b="1" dirty="0" smtClean="0"/>
              <a:t>c-tau</a:t>
            </a:r>
            <a:r>
              <a:rPr lang="ru-RU" dirty="0" smtClean="0"/>
              <a:t> - ИЯФ СО РАН</a:t>
            </a:r>
            <a:r>
              <a:rPr lang="en-GB" dirty="0" smtClean="0"/>
              <a:t>, mega-science project,</a:t>
            </a:r>
            <a:r>
              <a:rPr lang="ru-RU" dirty="0" smtClean="0"/>
              <a:t> проект есть, финансирования нет! </a:t>
            </a:r>
            <a:endParaRPr lang="en-GB" dirty="0"/>
          </a:p>
          <a:p>
            <a:r>
              <a:rPr lang="en-GB" b="1" dirty="0" smtClean="0"/>
              <a:t>CLIC</a:t>
            </a:r>
            <a:r>
              <a:rPr lang="ru-RU" dirty="0" smtClean="0"/>
              <a:t> – есть дизайн-проект, определена коллаборация, есть сроки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67544" y="260648"/>
            <a:ext cx="1723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600" b="1" i="1" dirty="0" smtClean="0">
                <a:solidFill>
                  <a:schemeClr val="accent6"/>
                </a:solidFill>
              </a:rPr>
              <a:t>New </a:t>
            </a:r>
            <a:r>
              <a:rPr lang="en-GB" altLang="en-US" sz="1600" b="1" i="1" dirty="0">
                <a:solidFill>
                  <a:schemeClr val="accent6"/>
                </a:solidFill>
              </a:rPr>
              <a:t>challenges</a:t>
            </a:r>
            <a:endParaRPr lang="en-GB" sz="16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0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4</a:t>
            </a:fld>
            <a:endParaRPr lang="ru-RU" altLang="en-US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2" y="260648"/>
            <a:ext cx="5730875" cy="262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2996952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Цель </a:t>
            </a:r>
            <a:r>
              <a:rPr lang="ru-RU" sz="1600" dirty="0" smtClean="0"/>
              <a:t>– обеспечить ультра-яркое излучение в рентгеновском диапазоне для фундаментальных и прикладных исследований в биологии и медицине, химии, материаловединии, геологии, нанотехнологиях.</a:t>
            </a:r>
            <a:endParaRPr lang="ru-RU" sz="1600" b="1" i="1" dirty="0" smtClean="0"/>
          </a:p>
          <a:p>
            <a:r>
              <a:rPr lang="ru-RU" sz="1600" b="1" i="1" dirty="0" smtClean="0"/>
              <a:t>Инвестор - </a:t>
            </a:r>
            <a:r>
              <a:rPr lang="en-GB" sz="1600" dirty="0" smtClean="0"/>
              <a:t>U.S</a:t>
            </a:r>
            <a:r>
              <a:rPr lang="en-GB" sz="1600" dirty="0"/>
              <a:t>. Department of Energy (DOE</a:t>
            </a:r>
            <a:r>
              <a:rPr lang="en-GB" sz="1600" dirty="0" smtClean="0"/>
              <a:t>)</a:t>
            </a:r>
            <a:r>
              <a:rPr lang="ru-RU" sz="1600" dirty="0" smtClean="0"/>
              <a:t>, стоимость </a:t>
            </a:r>
            <a:r>
              <a:rPr lang="en-GB" sz="1600" dirty="0" smtClean="0"/>
              <a:t>~ $1 </a:t>
            </a:r>
            <a:r>
              <a:rPr lang="ru-RU" sz="1600" dirty="0" smtClean="0"/>
              <a:t>миллиард</a:t>
            </a:r>
            <a:endParaRPr lang="ru-RU" sz="1600" b="1" i="1" dirty="0" smtClean="0"/>
          </a:p>
          <a:p>
            <a:r>
              <a:rPr lang="ru-RU" sz="1600" b="1" i="1" dirty="0" smtClean="0"/>
              <a:t>Пользователи</a:t>
            </a:r>
            <a:r>
              <a:rPr lang="en-GB" sz="1600" b="1" i="1" dirty="0" smtClean="0"/>
              <a:t> </a:t>
            </a:r>
            <a:r>
              <a:rPr lang="ru-RU" sz="1600" b="1" i="1" dirty="0" smtClean="0"/>
              <a:t> - </a:t>
            </a:r>
            <a:r>
              <a:rPr lang="ru-RU" sz="1600" dirty="0" smtClean="0"/>
              <a:t>исследователи со всего </a:t>
            </a:r>
            <a:r>
              <a:rPr lang="ru-RU" sz="1600" dirty="0" smtClean="0"/>
              <a:t>мира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467544" y="260648"/>
            <a:ext cx="845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NSLSII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4365104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На предыдущем проекте NSLS каждый год работали около </a:t>
            </a:r>
            <a:r>
              <a:rPr lang="ru-RU" sz="1600" dirty="0"/>
              <a:t>2200 исследователи из 400 университетов, правительственных лабораторий и </a:t>
            </a:r>
            <a:r>
              <a:rPr lang="ru-RU" sz="1600" dirty="0" smtClean="0"/>
              <a:t>компанийнад исследованиями </a:t>
            </a:r>
            <a:r>
              <a:rPr lang="ru-RU" sz="1600" dirty="0"/>
              <a:t>в таких областях, как биология, медицина, химия, науки об окружающей среде, физики и материаловедения. </a:t>
            </a:r>
            <a:r>
              <a:rPr lang="ru-RU" sz="1600" dirty="0" smtClean="0"/>
              <a:t>Более </a:t>
            </a:r>
            <a:r>
              <a:rPr lang="ru-RU" sz="1600" dirty="0"/>
              <a:t>чем 900 публикаций в </a:t>
            </a:r>
            <a:r>
              <a:rPr lang="ru-RU" sz="1600" dirty="0" smtClean="0"/>
              <a:t>год.</a:t>
            </a:r>
          </a:p>
          <a:p>
            <a:endParaRPr lang="ru-RU" sz="1600" dirty="0" smtClean="0"/>
          </a:p>
          <a:p>
            <a:r>
              <a:rPr lang="ru-RU" sz="1600" dirty="0" smtClean="0"/>
              <a:t>NSLS-II  </a:t>
            </a:r>
            <a:r>
              <a:rPr lang="ru-RU" sz="1600" dirty="0"/>
              <a:t>с энергией электронов </a:t>
            </a:r>
            <a:r>
              <a:rPr lang="ru-RU" sz="1600" dirty="0" smtClean="0"/>
              <a:t>3ГэВ, </a:t>
            </a:r>
            <a:r>
              <a:rPr lang="ru-RU" sz="1600" dirty="0"/>
              <a:t>рентгеновские лучи </a:t>
            </a:r>
            <a:r>
              <a:rPr lang="ru-RU" sz="1600" dirty="0" smtClean="0"/>
              <a:t>более, чем в 10000 раз ярче по сравнению с </a:t>
            </a:r>
            <a:r>
              <a:rPr lang="ru-RU" sz="1600" dirty="0"/>
              <a:t>NSLS. 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335991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5</a:t>
            </a:fld>
            <a:endParaRPr lang="ru-RU" altLang="en-US"/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78" y="2221707"/>
            <a:ext cx="86106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260648"/>
            <a:ext cx="845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NSLSII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60032" y="1347172"/>
            <a:ext cx="374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Энергия электронов</a:t>
            </a:r>
            <a:r>
              <a:rPr lang="en-GB" sz="1400" dirty="0" smtClean="0"/>
              <a:t> </a:t>
            </a:r>
            <a:r>
              <a:rPr lang="ru-RU" sz="1400" dirty="0" smtClean="0"/>
              <a:t>- 3</a:t>
            </a:r>
            <a:r>
              <a:rPr lang="en-GB" sz="1400" dirty="0" smtClean="0"/>
              <a:t>.0</a:t>
            </a:r>
            <a:r>
              <a:rPr lang="ru-RU" sz="1400" dirty="0" smtClean="0"/>
              <a:t> ГэВ</a:t>
            </a:r>
            <a:endParaRPr lang="en-GB" sz="1400" dirty="0"/>
          </a:p>
          <a:p>
            <a:r>
              <a:rPr lang="ru-RU" sz="1400" dirty="0" smtClean="0"/>
              <a:t>Ток пучка – </a:t>
            </a:r>
            <a:r>
              <a:rPr lang="en-GB" sz="1400" dirty="0" smtClean="0"/>
              <a:t>500</a:t>
            </a:r>
            <a:r>
              <a:rPr lang="ru-RU" sz="1400" dirty="0" smtClean="0"/>
              <a:t> мА</a:t>
            </a:r>
            <a:endParaRPr lang="en-GB" sz="1400" dirty="0"/>
          </a:p>
          <a:p>
            <a:r>
              <a:rPr lang="ru-RU" sz="1400" dirty="0" smtClean="0"/>
              <a:t>Горизонтальный размер пучка</a:t>
            </a:r>
            <a:r>
              <a:rPr lang="en-GB" sz="1400" dirty="0" smtClean="0"/>
              <a:t> 38</a:t>
            </a:r>
            <a:r>
              <a:rPr lang="ru-RU" sz="1400" dirty="0" smtClean="0"/>
              <a:t> мкм</a:t>
            </a:r>
            <a:endParaRPr lang="en-GB" sz="1400" dirty="0"/>
          </a:p>
          <a:p>
            <a:r>
              <a:rPr lang="ru-RU" sz="1400" dirty="0" smtClean="0"/>
              <a:t>Вертикальный размер пучка</a:t>
            </a:r>
            <a:r>
              <a:rPr lang="en-GB" sz="1400" dirty="0" smtClean="0"/>
              <a:t> 3</a:t>
            </a:r>
            <a:r>
              <a:rPr lang="ru-RU" sz="1400" dirty="0" smtClean="0"/>
              <a:t> мкм</a:t>
            </a:r>
            <a:endParaRPr lang="en-GB" sz="140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38743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6</a:t>
            </a:fld>
            <a:endParaRPr lang="ru-RU" altLang="en-US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732240" cy="538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260648"/>
            <a:ext cx="845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NSLSII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67725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7</a:t>
            </a:fld>
            <a:endParaRPr lang="ru-RU" altLang="en-US"/>
          </a:p>
        </p:txBody>
      </p:sp>
      <p:pic>
        <p:nvPicPr>
          <p:cNvPr id="5" name="Picture 16" descr="IMG_0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906" y="347719"/>
            <a:ext cx="4307582" cy="574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IMG_0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7719"/>
            <a:ext cx="4309397" cy="574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283107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8</a:t>
            </a:fld>
            <a:endParaRPr lang="ru-RU" altLang="en-US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04664"/>
            <a:ext cx="4150215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76056" y="598668"/>
            <a:ext cx="327165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333333"/>
                </a:solidFill>
                <a:latin typeface="Arial"/>
                <a:ea typeface="Times New Roman"/>
              </a:rPr>
              <a:t>Международный ускорительный комплекс</a:t>
            </a:r>
            <a:r>
              <a:rPr lang="en-GB" sz="1400" dirty="0" smtClean="0">
                <a:solidFill>
                  <a:srgbClr val="333333"/>
                </a:solidFill>
                <a:effectLst/>
                <a:latin typeface="Arial"/>
                <a:ea typeface="Times New Roman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3"/>
              </a:rPr>
              <a:t>FAIR</a:t>
            </a:r>
            <a:r>
              <a:rPr lang="en-GB" sz="1400" dirty="0" smtClean="0">
                <a:solidFill>
                  <a:srgbClr val="333333"/>
                </a:solidFill>
                <a:effectLst/>
                <a:latin typeface="Arial"/>
                <a:ea typeface="Times New Roman"/>
              </a:rPr>
              <a:t> </a:t>
            </a:r>
            <a:r>
              <a:rPr lang="ru-RU" sz="1400" dirty="0" smtClean="0">
                <a:solidFill>
                  <a:srgbClr val="333333"/>
                </a:solidFill>
                <a:latin typeface="Arial"/>
                <a:ea typeface="Times New Roman"/>
              </a:rPr>
              <a:t>сегодня </a:t>
            </a:r>
            <a:r>
              <a:rPr lang="ru-RU" sz="1400" dirty="0" smtClean="0">
                <a:solidFill>
                  <a:srgbClr val="333333"/>
                </a:solidFill>
                <a:effectLst/>
                <a:latin typeface="Arial"/>
                <a:ea typeface="Times New Roman"/>
              </a:rPr>
              <a:t>в стадии строительства – продолжение существующих установок в </a:t>
            </a:r>
            <a:r>
              <a:rPr lang="en-GB" sz="1400" dirty="0" smtClean="0">
                <a:solidFill>
                  <a:srgbClr val="333333"/>
                </a:solidFill>
                <a:effectLst/>
                <a:latin typeface="Arial"/>
                <a:ea typeface="Times New Roman"/>
              </a:rPr>
              <a:t>GSI</a:t>
            </a:r>
            <a:r>
              <a:rPr lang="ru-RU" sz="1400" dirty="0" smtClean="0">
                <a:solidFill>
                  <a:srgbClr val="333333"/>
                </a:solidFill>
                <a:effectLst/>
                <a:latin typeface="Arial"/>
                <a:ea typeface="Times New Roman"/>
              </a:rPr>
              <a:t> (</a:t>
            </a:r>
            <a:r>
              <a:rPr lang="ru-RU" sz="1400" dirty="0" smtClean="0">
                <a:solidFill>
                  <a:srgbClr val="333333"/>
                </a:solidFill>
                <a:latin typeface="Arial"/>
                <a:ea typeface="Times New Roman"/>
              </a:rPr>
              <a:t>Дармштадт, Германия</a:t>
            </a:r>
            <a:r>
              <a:rPr lang="ru-RU" sz="1400" dirty="0" smtClean="0">
                <a:solidFill>
                  <a:srgbClr val="333333"/>
                </a:solidFill>
                <a:effectLst/>
                <a:latin typeface="Arial"/>
                <a:ea typeface="Times New Roman"/>
              </a:rPr>
              <a:t>)</a:t>
            </a:r>
            <a:endParaRPr lang="en-GB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629" y="2072729"/>
            <a:ext cx="5730875" cy="409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67544" y="260648"/>
            <a:ext cx="651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FAIR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9512" y="4365104"/>
            <a:ext cx="3271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333333"/>
                </a:solidFill>
                <a:latin typeface="Arial"/>
                <a:ea typeface="Times New Roman"/>
              </a:rPr>
              <a:t>Тематика проекта – работа с пучками тяжелых ионов и изотопами </a:t>
            </a:r>
            <a:endParaRPr lang="en-GB" sz="14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353543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182EE-5915-4A7D-85A7-10E31FB04DA3}" type="datetime1">
              <a:rPr lang="ru-RU" smtClean="0"/>
              <a:pPr>
                <a:defRPr/>
              </a:pPr>
              <a:t>29.09.2014</a:t>
            </a:fld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0B437-A23F-4473-A657-4209C4699CE8}" type="slidenum">
              <a:rPr lang="ru-RU" altLang="en-US" smtClean="0"/>
              <a:pPr>
                <a:defRPr/>
              </a:pPr>
              <a:t>9</a:t>
            </a:fld>
            <a:endParaRPr lang="ru-RU" altLang="en-US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" t="4763" r="6423" b="1807"/>
          <a:stretch/>
        </p:blipFill>
        <p:spPr bwMode="auto">
          <a:xfrm>
            <a:off x="1841267" y="461311"/>
            <a:ext cx="7280031" cy="5380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260648"/>
            <a:ext cx="6510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6"/>
                </a:solidFill>
              </a:rPr>
              <a:t>FAIR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3284984"/>
            <a:ext cx="30272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• </a:t>
            </a:r>
            <a:r>
              <a:rPr lang="ru-RU" sz="1400" dirty="0" smtClean="0"/>
              <a:t>синхротрон</a:t>
            </a:r>
            <a:r>
              <a:rPr lang="en-GB" sz="1400" dirty="0" smtClean="0"/>
              <a:t> </a:t>
            </a:r>
            <a:r>
              <a:rPr lang="en-GB" sz="1400" dirty="0" smtClean="0"/>
              <a:t>SIS100 </a:t>
            </a:r>
            <a:r>
              <a:rPr lang="en-GB" sz="1400" dirty="0"/>
              <a:t>–</a:t>
            </a:r>
          </a:p>
          <a:p>
            <a:r>
              <a:rPr lang="ru-RU" sz="1400" dirty="0" smtClean="0"/>
              <a:t>периметр</a:t>
            </a:r>
            <a:r>
              <a:rPr lang="en-GB" sz="1400" dirty="0" smtClean="0"/>
              <a:t> </a:t>
            </a:r>
            <a:r>
              <a:rPr lang="en-GB" sz="1400" dirty="0"/>
              <a:t>1100 </a:t>
            </a:r>
            <a:r>
              <a:rPr lang="ru-RU" sz="1400" dirty="0" smtClean="0"/>
              <a:t>метров</a:t>
            </a:r>
          </a:p>
          <a:p>
            <a:endParaRPr lang="en-GB" sz="1400" dirty="0"/>
          </a:p>
          <a:p>
            <a:r>
              <a:rPr lang="en-GB" sz="1400" dirty="0"/>
              <a:t>• 500 </a:t>
            </a:r>
            <a:r>
              <a:rPr lang="ru-RU" sz="1400" dirty="0" smtClean="0"/>
              <a:t>миллиардов ионов урана</a:t>
            </a:r>
            <a:r>
              <a:rPr lang="en-GB" sz="1400" dirty="0" smtClean="0"/>
              <a:t> </a:t>
            </a:r>
            <a:r>
              <a:rPr lang="ru-RU" sz="1400" dirty="0" smtClean="0"/>
              <a:t>при энергии</a:t>
            </a:r>
            <a:r>
              <a:rPr lang="en-GB" sz="1400" dirty="0" smtClean="0"/>
              <a:t> </a:t>
            </a:r>
            <a:r>
              <a:rPr lang="en-GB" sz="1400" dirty="0"/>
              <a:t>1 </a:t>
            </a:r>
            <a:r>
              <a:rPr lang="ru-RU" sz="1400" dirty="0" smtClean="0"/>
              <a:t>ГэВ</a:t>
            </a:r>
            <a:r>
              <a:rPr lang="en-GB" sz="1400" dirty="0" smtClean="0"/>
              <a:t> </a:t>
            </a:r>
            <a:r>
              <a:rPr lang="ru-RU" sz="1400" dirty="0" smtClean="0"/>
              <a:t>на нуклон</a:t>
            </a:r>
            <a:r>
              <a:rPr lang="en-GB" sz="1400" dirty="0" smtClean="0"/>
              <a:t> (</a:t>
            </a:r>
            <a:r>
              <a:rPr lang="ru-RU" sz="1400" dirty="0" smtClean="0"/>
              <a:t>уран содержит</a:t>
            </a:r>
            <a:r>
              <a:rPr lang="en-GB" sz="1400" dirty="0" smtClean="0"/>
              <a:t> </a:t>
            </a:r>
            <a:r>
              <a:rPr lang="en-GB" sz="1400" dirty="0"/>
              <a:t>238 </a:t>
            </a:r>
            <a:r>
              <a:rPr lang="ru-RU" sz="1400" dirty="0" smtClean="0"/>
              <a:t>нуклон..</a:t>
            </a:r>
            <a:r>
              <a:rPr lang="en-GB" sz="1400" dirty="0" smtClean="0"/>
              <a:t>) </a:t>
            </a:r>
            <a:r>
              <a:rPr lang="ru-RU" sz="1400" dirty="0" smtClean="0"/>
              <a:t>и </a:t>
            </a:r>
            <a:r>
              <a:rPr lang="en-GB" sz="1400" dirty="0" smtClean="0"/>
              <a:t>40</a:t>
            </a:r>
            <a:endParaRPr lang="en-GB" sz="1400" dirty="0"/>
          </a:p>
          <a:p>
            <a:r>
              <a:rPr lang="ru-RU" sz="1400" dirty="0" smtClean="0"/>
              <a:t>триллионов</a:t>
            </a:r>
            <a:r>
              <a:rPr lang="en-GB" sz="1400" dirty="0" smtClean="0"/>
              <a:t> </a:t>
            </a:r>
            <a:r>
              <a:rPr lang="ru-RU" sz="1400" dirty="0" smtClean="0"/>
              <a:t>протонов</a:t>
            </a:r>
            <a:r>
              <a:rPr lang="en-GB" sz="1400" dirty="0" smtClean="0"/>
              <a:t> </a:t>
            </a:r>
            <a:r>
              <a:rPr lang="ru-RU" sz="1400" dirty="0" smtClean="0"/>
              <a:t>при энергии</a:t>
            </a:r>
            <a:r>
              <a:rPr lang="en-GB" sz="1400" dirty="0" smtClean="0"/>
              <a:t> </a:t>
            </a:r>
            <a:r>
              <a:rPr lang="en-GB" sz="1400" dirty="0"/>
              <a:t>29 </a:t>
            </a:r>
            <a:r>
              <a:rPr lang="ru-RU" sz="1400" dirty="0" smtClean="0"/>
              <a:t>ГэВ</a:t>
            </a:r>
            <a:r>
              <a:rPr lang="en-GB" sz="1400" dirty="0" smtClean="0"/>
              <a:t> </a:t>
            </a:r>
            <a:r>
              <a:rPr lang="ru-RU" sz="1400" dirty="0" smtClean="0"/>
              <a:t>короткими сгустками длиной </a:t>
            </a:r>
            <a:r>
              <a:rPr lang="en-GB" sz="1400" dirty="0" smtClean="0"/>
              <a:t>~10</a:t>
            </a:r>
            <a:r>
              <a:rPr lang="ru-RU" sz="1400" dirty="0" smtClean="0"/>
              <a:t>нс</a:t>
            </a:r>
          </a:p>
          <a:p>
            <a:endParaRPr lang="en-GB" sz="1400" dirty="0"/>
          </a:p>
          <a:p>
            <a:r>
              <a:rPr lang="en-GB" sz="1400" dirty="0" smtClean="0"/>
              <a:t>• </a:t>
            </a:r>
            <a:r>
              <a:rPr lang="ru-RU" sz="1400" dirty="0" smtClean="0"/>
              <a:t>Пучок антипротонов при энергиях от</a:t>
            </a:r>
            <a:r>
              <a:rPr lang="en-GB" sz="1400" dirty="0" smtClean="0"/>
              <a:t> 1</a:t>
            </a:r>
            <a:r>
              <a:rPr lang="ru-RU" sz="1400" dirty="0" smtClean="0"/>
              <a:t> ГэВ</a:t>
            </a:r>
            <a:r>
              <a:rPr lang="en-GB" sz="1400" dirty="0" smtClean="0"/>
              <a:t> </a:t>
            </a:r>
            <a:r>
              <a:rPr lang="ru-RU" sz="1400" dirty="0" smtClean="0"/>
              <a:t>до</a:t>
            </a:r>
            <a:r>
              <a:rPr lang="en-GB" sz="1400" dirty="0" smtClean="0"/>
              <a:t> </a:t>
            </a:r>
            <a:r>
              <a:rPr lang="en-GB" sz="1400" dirty="0"/>
              <a:t>15 </a:t>
            </a:r>
            <a:r>
              <a:rPr lang="ru-RU" sz="1400" dirty="0" smtClean="0"/>
              <a:t>ГэВ</a:t>
            </a:r>
            <a:endParaRPr lang="en-GB" sz="140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(слайдов: 22)</a:t>
            </a:r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7311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12298</TotalTime>
  <Words>1639</Words>
  <Application>Microsoft Office PowerPoint</Application>
  <PresentationFormat>On-screen Show (4:3)</PresentationFormat>
  <Paragraphs>289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Край</vt:lpstr>
      <vt:lpstr>Accelerators today and tomorrow: new challenges Part III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BINP SB RAS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Erokhin</dc:creator>
  <cp:lastModifiedBy>Alexandre Erokhin</cp:lastModifiedBy>
  <cp:revision>135</cp:revision>
  <dcterms:created xsi:type="dcterms:W3CDTF">2012-10-25T02:33:28Z</dcterms:created>
  <dcterms:modified xsi:type="dcterms:W3CDTF">2014-09-30T06:39:41Z</dcterms:modified>
</cp:coreProperties>
</file>