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xls" ContentType="application/vnd.ms-exce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7"/>
  </p:notesMasterIdLst>
  <p:handoutMasterIdLst>
    <p:handoutMasterId r:id="rId98"/>
  </p:handoutMasterIdLst>
  <p:sldIdLst>
    <p:sldId id="354" r:id="rId2"/>
    <p:sldId id="394" r:id="rId3"/>
    <p:sldId id="395" r:id="rId4"/>
    <p:sldId id="388" r:id="rId5"/>
    <p:sldId id="389" r:id="rId6"/>
    <p:sldId id="367" r:id="rId7"/>
    <p:sldId id="374" r:id="rId8"/>
    <p:sldId id="378" r:id="rId9"/>
    <p:sldId id="396" r:id="rId10"/>
    <p:sldId id="377" r:id="rId11"/>
    <p:sldId id="379" r:id="rId12"/>
    <p:sldId id="386" r:id="rId13"/>
    <p:sldId id="385" r:id="rId14"/>
    <p:sldId id="384" r:id="rId15"/>
    <p:sldId id="383" r:id="rId16"/>
    <p:sldId id="400" r:id="rId17"/>
    <p:sldId id="399" r:id="rId18"/>
    <p:sldId id="398" r:id="rId19"/>
    <p:sldId id="397" r:id="rId20"/>
    <p:sldId id="382" r:id="rId21"/>
    <p:sldId id="401" r:id="rId22"/>
    <p:sldId id="408" r:id="rId23"/>
    <p:sldId id="407" r:id="rId24"/>
    <p:sldId id="418" r:id="rId25"/>
    <p:sldId id="406" r:id="rId26"/>
    <p:sldId id="419" r:id="rId27"/>
    <p:sldId id="405" r:id="rId28"/>
    <p:sldId id="404" r:id="rId29"/>
    <p:sldId id="403" r:id="rId30"/>
    <p:sldId id="402" r:id="rId31"/>
    <p:sldId id="427" r:id="rId32"/>
    <p:sldId id="426" r:id="rId33"/>
    <p:sldId id="425" r:id="rId34"/>
    <p:sldId id="424" r:id="rId35"/>
    <p:sldId id="430" r:id="rId36"/>
    <p:sldId id="431" r:id="rId37"/>
    <p:sldId id="429" r:id="rId38"/>
    <p:sldId id="428" r:id="rId39"/>
    <p:sldId id="423" r:id="rId40"/>
    <p:sldId id="435" r:id="rId41"/>
    <p:sldId id="434" r:id="rId42"/>
    <p:sldId id="433" r:id="rId43"/>
    <p:sldId id="432" r:id="rId44"/>
    <p:sldId id="444" r:id="rId45"/>
    <p:sldId id="440" r:id="rId46"/>
    <p:sldId id="438" r:id="rId47"/>
    <p:sldId id="437" r:id="rId48"/>
    <p:sldId id="436" r:id="rId49"/>
    <p:sldId id="448" r:id="rId50"/>
    <p:sldId id="447" r:id="rId51"/>
    <p:sldId id="449" r:id="rId52"/>
    <p:sldId id="446" r:id="rId53"/>
    <p:sldId id="450" r:id="rId54"/>
    <p:sldId id="451" r:id="rId55"/>
    <p:sldId id="452" r:id="rId56"/>
    <p:sldId id="445" r:id="rId57"/>
    <p:sldId id="313" r:id="rId58"/>
    <p:sldId id="329" r:id="rId59"/>
    <p:sldId id="331" r:id="rId60"/>
    <p:sldId id="335" r:id="rId61"/>
    <p:sldId id="336" r:id="rId62"/>
    <p:sldId id="342" r:id="rId63"/>
    <p:sldId id="341" r:id="rId64"/>
    <p:sldId id="340" r:id="rId65"/>
    <p:sldId id="339" r:id="rId66"/>
    <p:sldId id="338" r:id="rId67"/>
    <p:sldId id="337" r:id="rId68"/>
    <p:sldId id="344" r:id="rId69"/>
    <p:sldId id="345" r:id="rId70"/>
    <p:sldId id="349" r:id="rId71"/>
    <p:sldId id="350" r:id="rId72"/>
    <p:sldId id="348" r:id="rId73"/>
    <p:sldId id="346" r:id="rId74"/>
    <p:sldId id="372" r:id="rId75"/>
    <p:sldId id="347" r:id="rId76"/>
    <p:sldId id="370" r:id="rId77"/>
    <p:sldId id="361" r:id="rId78"/>
    <p:sldId id="381" r:id="rId79"/>
    <p:sldId id="362" r:id="rId80"/>
    <p:sldId id="410" r:id="rId81"/>
    <p:sldId id="411" r:id="rId82"/>
    <p:sldId id="412" r:id="rId83"/>
    <p:sldId id="413" r:id="rId84"/>
    <p:sldId id="414" r:id="rId85"/>
    <p:sldId id="392" r:id="rId86"/>
    <p:sldId id="415" r:id="rId87"/>
    <p:sldId id="416" r:id="rId88"/>
    <p:sldId id="417" r:id="rId89"/>
    <p:sldId id="420" r:id="rId90"/>
    <p:sldId id="421" r:id="rId91"/>
    <p:sldId id="422" r:id="rId92"/>
    <p:sldId id="393" r:id="rId93"/>
    <p:sldId id="441" r:id="rId94"/>
    <p:sldId id="442" r:id="rId95"/>
    <p:sldId id="443" r:id="rId9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94636" autoAdjust="0"/>
  </p:normalViewPr>
  <p:slideViewPr>
    <p:cSldViewPr>
      <p:cViewPr>
        <p:scale>
          <a:sx n="100" d="100"/>
          <a:sy n="100" d="100"/>
        </p:scale>
        <p:origin x="-1362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8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presProps" Target="presProps.xml"/><Relationship Id="rId10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56.png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png"/><Relationship Id="rId1" Type="http://schemas.openxmlformats.org/officeDocument/2006/relationships/image" Target="../media/image58.wmf"/><Relationship Id="rId4" Type="http://schemas.openxmlformats.org/officeDocument/2006/relationships/image" Target="../media/image6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image" Target="../media/image62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image" Target="../media/image6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png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image" Target="../media/image114.png"/><Relationship Id="rId6" Type="http://schemas.openxmlformats.org/officeDocument/2006/relationships/image" Target="../media/image119.png"/><Relationship Id="rId5" Type="http://schemas.openxmlformats.org/officeDocument/2006/relationships/image" Target="../media/image118.wmf"/><Relationship Id="rId4" Type="http://schemas.openxmlformats.org/officeDocument/2006/relationships/image" Target="../media/image117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png"/><Relationship Id="rId1" Type="http://schemas.openxmlformats.org/officeDocument/2006/relationships/image" Target="../media/image124.png"/><Relationship Id="rId4" Type="http://schemas.openxmlformats.org/officeDocument/2006/relationships/image" Target="../media/image127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6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wmf"/><Relationship Id="rId2" Type="http://schemas.openxmlformats.org/officeDocument/2006/relationships/image" Target="../media/image149.wmf"/><Relationship Id="rId1" Type="http://schemas.openxmlformats.org/officeDocument/2006/relationships/image" Target="../media/image148.wmf"/><Relationship Id="rId6" Type="http://schemas.openxmlformats.org/officeDocument/2006/relationships/image" Target="../media/image153.emf"/><Relationship Id="rId5" Type="http://schemas.openxmlformats.org/officeDocument/2006/relationships/image" Target="../media/image152.png"/><Relationship Id="rId4" Type="http://schemas.openxmlformats.org/officeDocument/2006/relationships/image" Target="../media/image151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2.wmf"/><Relationship Id="rId7" Type="http://schemas.openxmlformats.org/officeDocument/2006/relationships/image" Target="../media/image35.wmf"/><Relationship Id="rId2" Type="http://schemas.openxmlformats.org/officeDocument/2006/relationships/image" Target="../media/image155.wmf"/><Relationship Id="rId1" Type="http://schemas.openxmlformats.org/officeDocument/2006/relationships/image" Target="../media/image154.wmf"/><Relationship Id="rId6" Type="http://schemas.openxmlformats.org/officeDocument/2006/relationships/image" Target="../media/image34.wmf"/><Relationship Id="rId5" Type="http://schemas.openxmlformats.org/officeDocument/2006/relationships/image" Target="../media/image126.wmf"/><Relationship Id="rId10" Type="http://schemas.openxmlformats.org/officeDocument/2006/relationships/image" Target="../media/image38.wmf"/><Relationship Id="rId4" Type="http://schemas.openxmlformats.org/officeDocument/2006/relationships/image" Target="../media/image33.wmf"/><Relationship Id="rId9" Type="http://schemas.openxmlformats.org/officeDocument/2006/relationships/image" Target="../media/image37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wmf"/><Relationship Id="rId2" Type="http://schemas.openxmlformats.org/officeDocument/2006/relationships/image" Target="../media/image157.wmf"/><Relationship Id="rId1" Type="http://schemas.openxmlformats.org/officeDocument/2006/relationships/image" Target="../media/image156.wmf"/><Relationship Id="rId5" Type="http://schemas.openxmlformats.org/officeDocument/2006/relationships/image" Target="../media/image160.wmf"/><Relationship Id="rId4" Type="http://schemas.openxmlformats.org/officeDocument/2006/relationships/image" Target="../media/image15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126.wmf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126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drawings/_rels/vmlDrawing3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wmf"/><Relationship Id="rId3" Type="http://schemas.openxmlformats.org/officeDocument/2006/relationships/image" Target="../media/image162.wmf"/><Relationship Id="rId7" Type="http://schemas.openxmlformats.org/officeDocument/2006/relationships/image" Target="../media/image166.wmf"/><Relationship Id="rId2" Type="http://schemas.openxmlformats.org/officeDocument/2006/relationships/image" Target="../media/image161.wmf"/><Relationship Id="rId1" Type="http://schemas.openxmlformats.org/officeDocument/2006/relationships/image" Target="../media/image126.wmf"/><Relationship Id="rId6" Type="http://schemas.openxmlformats.org/officeDocument/2006/relationships/image" Target="../media/image165.wmf"/><Relationship Id="rId11" Type="http://schemas.openxmlformats.org/officeDocument/2006/relationships/image" Target="../media/image170.wmf"/><Relationship Id="rId5" Type="http://schemas.openxmlformats.org/officeDocument/2006/relationships/image" Target="../media/image164.wmf"/><Relationship Id="rId10" Type="http://schemas.openxmlformats.org/officeDocument/2006/relationships/image" Target="../media/image169.png"/><Relationship Id="rId4" Type="http://schemas.openxmlformats.org/officeDocument/2006/relationships/image" Target="../media/image163.wmf"/><Relationship Id="rId9" Type="http://schemas.openxmlformats.org/officeDocument/2006/relationships/image" Target="../media/image168.png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wmf"/><Relationship Id="rId2" Type="http://schemas.openxmlformats.org/officeDocument/2006/relationships/image" Target="../media/image172.wmf"/><Relationship Id="rId1" Type="http://schemas.openxmlformats.org/officeDocument/2006/relationships/image" Target="../media/image171.wmf"/><Relationship Id="rId4" Type="http://schemas.openxmlformats.org/officeDocument/2006/relationships/image" Target="../media/image174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36746-F72C-4D44-AAAE-C0046DFFBD6D}" type="datetimeFigureOut">
              <a:rPr lang="de-DE" smtClean="0"/>
              <a:pPr/>
              <a:t>29.09.2014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7B7C8-FCA6-43D9-B15A-FA1AAB523510}" type="slidenum">
              <a:rPr lang="de-CH" smtClean="0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2C029-FF64-4CCB-9988-9C10A709FBBC}" type="datetimeFigureOut">
              <a:rPr lang="de-DE" smtClean="0"/>
              <a:pPr/>
              <a:t>29.09.2014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EA7EF-FCD6-4614-A8DF-4DD45E4497A5}" type="slidenum">
              <a:rPr lang="de-CH" smtClean="0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50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51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52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56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74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76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77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92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r>
              <a:rPr lang="de-DE" dirty="0" err="1" smtClean="0"/>
              <a:t>Н.Зимин</a:t>
            </a:r>
            <a:r>
              <a:rPr lang="de-DE" dirty="0" smtClean="0"/>
              <a:t>  </a:t>
            </a:r>
            <a:r>
              <a:rPr lang="de-DE" dirty="0" err="1" smtClean="0"/>
              <a:t>Ноябрь</a:t>
            </a:r>
            <a:r>
              <a:rPr lang="de-DE" dirty="0" smtClean="0"/>
              <a:t> 2010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Школа для учителей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fld id="{9D01306A-C78A-4D91-BE8F-542CDE30FF74}" type="slidenum">
              <a:rPr lang="de-CH" smtClean="0"/>
              <a:pPr/>
              <a:t>‹#›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3.png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13.png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16.bin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20.bin"/><Relationship Id="rId5" Type="http://schemas.openxmlformats.org/officeDocument/2006/relationships/image" Target="../media/image3.png"/><Relationship Id="rId10" Type="http://schemas.openxmlformats.org/officeDocument/2006/relationships/oleObject" Target="../embeddings/oleObject19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1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3.png"/><Relationship Id="rId11" Type="http://schemas.openxmlformats.org/officeDocument/2006/relationships/oleObject" Target="../embeddings/oleObject28.bin"/><Relationship Id="rId5" Type="http://schemas.openxmlformats.org/officeDocument/2006/relationships/image" Target="../media/image3.png"/><Relationship Id="rId10" Type="http://schemas.openxmlformats.org/officeDocument/2006/relationships/oleObject" Target="../embeddings/oleObject27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2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notesSlide" Target="../notesSlides/notesSlide24.xml"/><Relationship Id="rId7" Type="http://schemas.openxmlformats.org/officeDocument/2006/relationships/oleObject" Target="../embeddings/oleObject30.bin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11" Type="http://schemas.openxmlformats.org/officeDocument/2006/relationships/oleObject" Target="../embeddings/oleObject33.bin"/><Relationship Id="rId5" Type="http://schemas.openxmlformats.org/officeDocument/2006/relationships/image" Target="../media/image3.png"/><Relationship Id="rId10" Type="http://schemas.openxmlformats.org/officeDocument/2006/relationships/image" Target="../media/image52.jpeg"/><Relationship Id="rId4" Type="http://schemas.openxmlformats.org/officeDocument/2006/relationships/image" Target="../media/image2.jpeg"/><Relationship Id="rId9" Type="http://schemas.openxmlformats.org/officeDocument/2006/relationships/oleObject" Target="../embeddings/oleObject3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7.wmf"/><Relationship Id="rId5" Type="http://schemas.openxmlformats.org/officeDocument/2006/relationships/image" Target="../media/image3.png"/><Relationship Id="rId10" Type="http://schemas.openxmlformats.org/officeDocument/2006/relationships/oleObject" Target="../embeddings/oleObject38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37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notesSlide" Target="../notesSlides/notesSlide27.xml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3.png"/><Relationship Id="rId10" Type="http://schemas.openxmlformats.org/officeDocument/2006/relationships/oleObject" Target="../embeddings/oleObject43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42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Office_Excel_97-2003_Worksheet3.xls"/><Relationship Id="rId3" Type="http://schemas.openxmlformats.org/officeDocument/2006/relationships/notesSlide" Target="../notesSlides/notesSlide28.xml"/><Relationship Id="rId7" Type="http://schemas.openxmlformats.org/officeDocument/2006/relationships/oleObject" Target="../embeddings/Microsoft_Office_Excel_97-2003_Worksheet2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Microsoft_Office_Word_97_-_2003_Document1.doc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7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72.wmf"/><Relationship Id="rId12" Type="http://schemas.openxmlformats.org/officeDocument/2006/relationships/oleObject" Target="../embeddings/oleObject4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1.png"/><Relationship Id="rId11" Type="http://schemas.openxmlformats.org/officeDocument/2006/relationships/oleObject" Target="../embeddings/oleObject48.bin"/><Relationship Id="rId5" Type="http://schemas.openxmlformats.org/officeDocument/2006/relationships/image" Target="../media/image3.png"/><Relationship Id="rId10" Type="http://schemas.openxmlformats.org/officeDocument/2006/relationships/image" Target="../media/image74.wmf"/><Relationship Id="rId4" Type="http://schemas.openxmlformats.org/officeDocument/2006/relationships/image" Target="../media/image2.jpeg"/><Relationship Id="rId9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7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7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oleObject" Target="../embeddings/oleObject50.bin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wmf"/><Relationship Id="rId3" Type="http://schemas.openxmlformats.org/officeDocument/2006/relationships/image" Target="../media/image2.jpeg"/><Relationship Id="rId7" Type="http://schemas.openxmlformats.org/officeDocument/2006/relationships/image" Target="../media/image8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jpeg"/><Relationship Id="rId5" Type="http://schemas.openxmlformats.org/officeDocument/2006/relationships/image" Target="../media/image80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2.jpe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10" Type="http://schemas.openxmlformats.org/officeDocument/2006/relationships/image" Target="../media/image89.png"/><Relationship Id="rId4" Type="http://schemas.openxmlformats.org/officeDocument/2006/relationships/image" Target="../media/image3.png"/><Relationship Id="rId9" Type="http://schemas.openxmlformats.org/officeDocument/2006/relationships/image" Target="../media/image8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40.xml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3.png"/><Relationship Id="rId11" Type="http://schemas.openxmlformats.org/officeDocument/2006/relationships/oleObject" Target="../embeddings/oleObject56.bin"/><Relationship Id="rId5" Type="http://schemas.openxmlformats.org/officeDocument/2006/relationships/image" Target="../media/image3.png"/><Relationship Id="rId10" Type="http://schemas.openxmlformats.org/officeDocument/2006/relationships/oleObject" Target="../embeddings/oleObject55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54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2.jpe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03.jpeg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jpeg"/><Relationship Id="rId5" Type="http://schemas.openxmlformats.org/officeDocument/2006/relationships/image" Target="../media/image104.pn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7.png"/><Relationship Id="rId5" Type="http://schemas.openxmlformats.org/officeDocument/2006/relationships/image" Target="../media/image106.jpeg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8.png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notesSlide" Target="../notesSlides/notesSlide47.xml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10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7" Type="http://schemas.openxmlformats.org/officeDocument/2006/relationships/image" Target="../media/image11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8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notesSlide" Target="../notesSlides/notesSlide49.xml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9.bin"/><Relationship Id="rId11" Type="http://schemas.openxmlformats.org/officeDocument/2006/relationships/oleObject" Target="../embeddings/oleObject64.bin"/><Relationship Id="rId5" Type="http://schemas.openxmlformats.org/officeDocument/2006/relationships/image" Target="../media/image3.png"/><Relationship Id="rId10" Type="http://schemas.openxmlformats.org/officeDocument/2006/relationships/oleObject" Target="../embeddings/oleObject63.bin"/><Relationship Id="rId4" Type="http://schemas.openxmlformats.org/officeDocument/2006/relationships/image" Target="../media/image2.jpeg"/><Relationship Id="rId9" Type="http://schemas.openxmlformats.org/officeDocument/2006/relationships/oleObject" Target="../embeddings/oleObject6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notesSlide" Target="../notesSlides/notesSlide50.xml"/><Relationship Id="rId7" Type="http://schemas.openxmlformats.org/officeDocument/2006/relationships/image" Target="../media/image12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21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7" Type="http://schemas.openxmlformats.org/officeDocument/2006/relationships/image" Target="../media/image12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69.bin"/><Relationship Id="rId5" Type="http://schemas.openxmlformats.org/officeDocument/2006/relationships/oleObject" Target="../embeddings/oleObject68.bin"/><Relationship Id="rId4" Type="http://schemas.openxmlformats.org/officeDocument/2006/relationships/oleObject" Target="../embeddings/oleObject67.bin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70.bin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Office_Excel_97-2003_Worksheet4.xls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74.bin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oleObject" Target="../embeddings/oleObject76.bin"/><Relationship Id="rId7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79.bin"/><Relationship Id="rId5" Type="http://schemas.openxmlformats.org/officeDocument/2006/relationships/oleObject" Target="../embeddings/oleObject78.bin"/><Relationship Id="rId4" Type="http://schemas.openxmlformats.org/officeDocument/2006/relationships/oleObject" Target="../embeddings/oleObject77.bin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13" Type="http://schemas.openxmlformats.org/officeDocument/2006/relationships/image" Target="../media/image13.png"/><Relationship Id="rId3" Type="http://schemas.openxmlformats.org/officeDocument/2006/relationships/oleObject" Target="../embeddings/oleObject82.bin"/><Relationship Id="rId7" Type="http://schemas.openxmlformats.org/officeDocument/2006/relationships/oleObject" Target="../embeddings/oleObject86.bin"/><Relationship Id="rId12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85.bin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4.bin"/><Relationship Id="rId10" Type="http://schemas.openxmlformats.org/officeDocument/2006/relationships/oleObject" Target="../embeddings/oleObject89.bin"/><Relationship Id="rId4" Type="http://schemas.openxmlformats.org/officeDocument/2006/relationships/oleObject" Target="../embeddings/oleObject83.bin"/><Relationship Id="rId9" Type="http://schemas.openxmlformats.org/officeDocument/2006/relationships/oleObject" Target="../embeddings/oleObject88.bin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oleObject93.bin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7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97.bin"/><Relationship Id="rId5" Type="http://schemas.openxmlformats.org/officeDocument/2006/relationships/oleObject" Target="../embeddings/oleObject96.bin"/><Relationship Id="rId4" Type="http://schemas.openxmlformats.org/officeDocument/2006/relationships/oleObject" Target="../embeddings/oleObject95.bin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4.bin"/><Relationship Id="rId3" Type="http://schemas.openxmlformats.org/officeDocument/2006/relationships/oleObject" Target="../embeddings/oleObject99.bin"/><Relationship Id="rId7" Type="http://schemas.openxmlformats.org/officeDocument/2006/relationships/oleObject" Target="../embeddings/oleObject103.bin"/><Relationship Id="rId12" Type="http://schemas.openxmlformats.org/officeDocument/2006/relationships/oleObject" Target="../embeddings/oleObject10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02.bin"/><Relationship Id="rId11" Type="http://schemas.openxmlformats.org/officeDocument/2006/relationships/oleObject" Target="../embeddings/oleObject106.bin"/><Relationship Id="rId5" Type="http://schemas.openxmlformats.org/officeDocument/2006/relationships/oleObject" Target="../embeddings/oleObject101.bin"/><Relationship Id="rId10" Type="http://schemas.openxmlformats.org/officeDocument/2006/relationships/image" Target="../media/image52.jpeg"/><Relationship Id="rId4" Type="http://schemas.openxmlformats.org/officeDocument/2006/relationships/oleObject" Target="../embeddings/oleObject100.bin"/><Relationship Id="rId9" Type="http://schemas.openxmlformats.org/officeDocument/2006/relationships/oleObject" Target="../embeddings/oleObject105.bin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2.bin"/><Relationship Id="rId3" Type="http://schemas.openxmlformats.org/officeDocument/2006/relationships/image" Target="../media/image13.png"/><Relationship Id="rId7" Type="http://schemas.openxmlformats.org/officeDocument/2006/relationships/oleObject" Target="../embeddings/oleObject1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110.bin"/><Relationship Id="rId11" Type="http://schemas.openxmlformats.org/officeDocument/2006/relationships/oleObject" Target="../embeddings/oleObject115.bin"/><Relationship Id="rId5" Type="http://schemas.openxmlformats.org/officeDocument/2006/relationships/oleObject" Target="../embeddings/oleObject109.bin"/><Relationship Id="rId10" Type="http://schemas.openxmlformats.org/officeDocument/2006/relationships/oleObject" Target="../embeddings/oleObject114.bin"/><Relationship Id="rId4" Type="http://schemas.openxmlformats.org/officeDocument/2006/relationships/oleObject" Target="../embeddings/oleObject108.bin"/><Relationship Id="rId9" Type="http://schemas.openxmlformats.org/officeDocument/2006/relationships/oleObject" Target="../embeddings/oleObject113.bin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0.bin"/><Relationship Id="rId13" Type="http://schemas.openxmlformats.org/officeDocument/2006/relationships/oleObject" Target="../embeddings/oleObject125.bin"/><Relationship Id="rId3" Type="http://schemas.openxmlformats.org/officeDocument/2006/relationships/image" Target="../media/image13.png"/><Relationship Id="rId7" Type="http://schemas.openxmlformats.org/officeDocument/2006/relationships/oleObject" Target="../embeddings/oleObject119.bin"/><Relationship Id="rId12" Type="http://schemas.openxmlformats.org/officeDocument/2006/relationships/oleObject" Target="../embeddings/oleObject12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8.bin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118.bin"/><Relationship Id="rId11" Type="http://schemas.openxmlformats.org/officeDocument/2006/relationships/oleObject" Target="../embeddings/oleObject123.bin"/><Relationship Id="rId5" Type="http://schemas.openxmlformats.org/officeDocument/2006/relationships/oleObject" Target="../embeddings/oleObject117.bin"/><Relationship Id="rId15" Type="http://schemas.openxmlformats.org/officeDocument/2006/relationships/oleObject" Target="../embeddings/oleObject127.bin"/><Relationship Id="rId10" Type="http://schemas.openxmlformats.org/officeDocument/2006/relationships/oleObject" Target="../embeddings/oleObject122.bin"/><Relationship Id="rId4" Type="http://schemas.openxmlformats.org/officeDocument/2006/relationships/oleObject" Target="../embeddings/oleObject116.bin"/><Relationship Id="rId9" Type="http://schemas.openxmlformats.org/officeDocument/2006/relationships/oleObject" Target="../embeddings/oleObject121.bin"/><Relationship Id="rId14" Type="http://schemas.openxmlformats.org/officeDocument/2006/relationships/oleObject" Target="../embeddings/oleObject12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2.bin"/><Relationship Id="rId3" Type="http://schemas.openxmlformats.org/officeDocument/2006/relationships/image" Target="../media/image175.png"/><Relationship Id="rId7" Type="http://schemas.openxmlformats.org/officeDocument/2006/relationships/oleObject" Target="../embeddings/oleObject1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30.bin"/><Relationship Id="rId5" Type="http://schemas.openxmlformats.org/officeDocument/2006/relationships/oleObject" Target="../embeddings/oleObject129.bin"/><Relationship Id="rId4" Type="http://schemas.openxmlformats.org/officeDocument/2006/relationships/image" Target="../media/image176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7" Type="http://schemas.openxmlformats.org/officeDocument/2006/relationships/oleObject" Target="../embeddings/oleObject1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33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0.png"/><Relationship Id="rId4" Type="http://schemas.openxmlformats.org/officeDocument/2006/relationships/image" Target="../media/image179.wmf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jpeg"/><Relationship Id="rId3" Type="http://schemas.openxmlformats.org/officeDocument/2006/relationships/image" Target="../media/image182.jpeg"/><Relationship Id="rId7" Type="http://schemas.openxmlformats.org/officeDocument/2006/relationships/image" Target="../media/image186.jpe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5.jpeg"/><Relationship Id="rId5" Type="http://schemas.openxmlformats.org/officeDocument/2006/relationships/image" Target="../media/image184.jpeg"/><Relationship Id="rId4" Type="http://schemas.openxmlformats.org/officeDocument/2006/relationships/image" Target="../media/image183.jpeg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8382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Comic Sans MS" pitchFamily="66" charset="0"/>
              </a:rPr>
              <a:t>Регистрация (детектирование) частиц</a:t>
            </a:r>
            <a:endParaRPr lang="de-CH" sz="3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90600"/>
            <a:ext cx="6324600" cy="8382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Николай Зимин</a:t>
            </a:r>
            <a:endParaRPr lang="de-CH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9" name="intro-pic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219200" y="1600200"/>
            <a:ext cx="6553201" cy="4343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10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533400"/>
            <a:ext cx="8229600" cy="6019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амечания...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Мы не будем рассматривать все известные частицы...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Сконцентрируемся только на частицах с достаточно большим временем жизни, позволяющим их зарегистрировать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           «Семейства»      </a:t>
            </a:r>
            <a:r>
              <a:rPr kumimoji="0" lang="el-G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γ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l-G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e, μ, </a:t>
            </a:r>
            <a:r>
              <a:rPr kumimoji="0" lang="el-G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π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K, p, n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Частица, что бы быть зарегистрированной, должна испытать какое-то взаимодействие с Детектором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Если </a:t>
            </a:r>
            <a:r>
              <a:rPr lang="ru-RU" sz="2400" noProof="0" dirty="0" smtClean="0">
                <a:solidFill>
                  <a:srgbClr val="C00000"/>
                </a:solidFill>
                <a:latin typeface="Comic Sans MS" pitchFamily="66" charset="0"/>
              </a:rPr>
              <a:t>в результате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частица не сильно меняет свои свойства,  взаимодествие должно быть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                     ЭЛЕКТРОМАГНИТНЫМ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11</a:t>
            </a:r>
            <a:endParaRPr lang="ru-RU" dirty="0" smtClean="0"/>
          </a:p>
          <a:p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90600" y="0"/>
            <a:ext cx="7162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defRPr/>
            </a:pPr>
            <a:endParaRPr lang="ru-RU" sz="1800" dirty="0" smtClean="0"/>
          </a:p>
          <a:p>
            <a:pPr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Детектор  -  это любой (какой-то) инструмент, что бы измерять какие-то характеристики или свойства частиц т.е. заряд,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E, p, m,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время жизни, спин, квантовые номера, что бы идентифицировать ее (частицу)</a:t>
            </a:r>
            <a:endParaRPr lang="en-US" sz="1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52400" y="1828800"/>
            <a:ext cx="4191000" cy="838200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Кожа человека – «калориметр»,</a:t>
            </a:r>
          </a:p>
          <a:p>
            <a:pPr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детектор   ультрафиолета</a:t>
            </a:r>
          </a:p>
          <a:p>
            <a:endParaRPr lang="de-CH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0" name="Picture 1026" descr="http://www.yorku.ca/eye/realreti.gif"/>
          <p:cNvPicPr>
            <a:picLocks noChangeAspect="1" noChangeArrowheads="1"/>
          </p:cNvPicPr>
          <p:nvPr/>
        </p:nvPicPr>
        <p:blipFill>
          <a:blip r:embed="rId8" cstate="print"/>
          <a:srcRect b="15619"/>
          <a:stretch>
            <a:fillRect/>
          </a:stretch>
        </p:blipFill>
        <p:spPr bwMode="auto">
          <a:xfrm>
            <a:off x="4343400" y="1600200"/>
            <a:ext cx="422757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029"/>
          <p:cNvSpPr txBox="1">
            <a:spLocks noChangeArrowheads="1"/>
          </p:cNvSpPr>
          <p:nvPr/>
        </p:nvSpPr>
        <p:spPr bwMode="auto">
          <a:xfrm>
            <a:off x="838200" y="2819400"/>
            <a:ext cx="3299942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ru-RU" dirty="0" smtClean="0">
                <a:solidFill>
                  <a:srgbClr val="FF0000"/>
                </a:solidFill>
              </a:rPr>
              <a:t>Старейший детектор фотонов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  <a:p>
            <a:pPr algn="l">
              <a:buFontTx/>
              <a:buNone/>
            </a:pPr>
            <a:r>
              <a:rPr lang="ru-RU" dirty="0" smtClean="0"/>
              <a:t>   </a:t>
            </a:r>
            <a:r>
              <a:rPr lang="en-US" dirty="0" smtClean="0"/>
              <a:t>(</a:t>
            </a:r>
            <a:r>
              <a:rPr lang="ru-RU" dirty="0" smtClean="0"/>
              <a:t>воспроизведен млр-ды раз)</a:t>
            </a:r>
            <a:endParaRPr lang="en-US" dirty="0"/>
          </a:p>
        </p:txBody>
      </p:sp>
      <p:sp>
        <p:nvSpPr>
          <p:cNvPr id="13" name="Text Box 1031"/>
          <p:cNvSpPr txBox="1">
            <a:spLocks noChangeArrowheads="1"/>
          </p:cNvSpPr>
          <p:nvPr/>
        </p:nvSpPr>
        <p:spPr bwMode="auto">
          <a:xfrm>
            <a:off x="395288" y="4149725"/>
            <a:ext cx="8424862" cy="230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Хорошее простраственнное разрешение</a:t>
            </a:r>
            <a:endParaRPr lang="en-US" dirty="0">
              <a:solidFill>
                <a:srgbClr val="FF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Большой динамический диапазон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(1:10</a:t>
            </a:r>
            <a:r>
              <a:rPr lang="en-US" baseline="30000" dirty="0">
                <a:solidFill>
                  <a:srgbClr val="FF0000"/>
                </a:solidFill>
              </a:rPr>
              <a:t>6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pPr marL="190500" indent="-190500" algn="l">
              <a:buFontTx/>
              <a:buNone/>
            </a:pPr>
            <a:r>
              <a:rPr lang="en-US" dirty="0">
                <a:solidFill>
                  <a:srgbClr val="FF0000"/>
                </a:solidFill>
              </a:rPr>
              <a:t>	+ </a:t>
            </a:r>
            <a:r>
              <a:rPr lang="ru-RU" dirty="0" smtClean="0">
                <a:solidFill>
                  <a:srgbClr val="FF0000"/>
                </a:solidFill>
              </a:rPr>
              <a:t>автоматическая адаптация порога</a:t>
            </a:r>
            <a:endParaRPr lang="en-US" dirty="0">
              <a:solidFill>
                <a:srgbClr val="FF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Энергетическая (длина волны) дискриминация</a:t>
            </a:r>
            <a:endParaRPr lang="en-US" dirty="0">
              <a:solidFill>
                <a:srgbClr val="FF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Хорошая чувствительность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>
                <a:solidFill>
                  <a:srgbClr val="FF0000"/>
                </a:solidFill>
              </a:rPr>
              <a:t>500 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900 </a:t>
            </a:r>
            <a:r>
              <a:rPr lang="ru-RU" dirty="0" smtClean="0">
                <a:solidFill>
                  <a:srgbClr val="FF0000"/>
                </a:solidFill>
              </a:rPr>
              <a:t>должны попадать в глаз каждую секунду и далее в мозг, что бы регистрировать непрерывный сигнал</a:t>
            </a:r>
            <a:endParaRPr lang="en-US" dirty="0">
              <a:solidFill>
                <a:srgbClr val="FF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Хорошее быстродействие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(</a:t>
            </a:r>
            <a:r>
              <a:rPr lang="en-US" dirty="0" smtClean="0">
                <a:solidFill>
                  <a:srgbClr val="FF0000"/>
                </a:solidFill>
              </a:rPr>
              <a:t>~ </a:t>
            </a:r>
            <a:r>
              <a:rPr lang="en-US" dirty="0">
                <a:solidFill>
                  <a:srgbClr val="FF0000"/>
                </a:solidFill>
              </a:rPr>
              <a:t>10Hz </a:t>
            </a:r>
            <a:r>
              <a:rPr lang="ru-RU" dirty="0" smtClean="0">
                <a:solidFill>
                  <a:srgbClr val="FF0000"/>
                </a:solidFill>
              </a:rPr>
              <a:t>включая обработку для восстановления</a:t>
            </a: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изображения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12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752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Магнитное поле</a:t>
            </a: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2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 классической электродинамике взаимодействие заряда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с электрическим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 магнитным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полем описывается силой Лоренца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 =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(E + v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×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B)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Ускоряется вдоль силовой линии,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вращается по окружности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v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скорость частицы)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вектора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5720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1054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5626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8100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1336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4384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194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1242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650px-Lorentz_force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13307" y="1981200"/>
            <a:ext cx="2730693" cy="2201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13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362200" y="-381000"/>
            <a:ext cx="4724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Заряженная частица в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магнитном поле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Content Placeholder 6" descr="Picture4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1066800"/>
            <a:ext cx="7148697" cy="5168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14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graphicFrame>
        <p:nvGraphicFramePr>
          <p:cNvPr id="111618" name="Object 14"/>
          <p:cNvGraphicFramePr>
            <a:graphicFrameLocks noChangeAspect="1"/>
          </p:cNvGraphicFramePr>
          <p:nvPr/>
        </p:nvGraphicFramePr>
        <p:xfrm>
          <a:off x="4419600" y="2438400"/>
          <a:ext cx="4529138" cy="2713038"/>
        </p:xfrm>
        <a:graphic>
          <a:graphicData uri="http://schemas.openxmlformats.org/presentationml/2006/ole">
            <p:oleObj spid="_x0000_s111618" name="Equation" r:id="rId6" imgW="2565360" imgH="1536480" progId="Equation.3">
              <p:embed/>
            </p:oleObj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1524000"/>
            <a:ext cx="4024124" cy="4735010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362200" y="-381000"/>
            <a:ext cx="4724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Заряженная частица в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магнитном поле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15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143000" y="152400"/>
            <a:ext cx="6324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8382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зависимости от типа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частицы,проходящей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через вещество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она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тем или иным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способом взаимодействует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с атомами вещества </a:t>
            </a: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(с  его электронами  и ядрами)</a:t>
            </a:r>
            <a:endParaRPr lang="ru-RU" sz="12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86106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Заряженные частицы: 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электромагнитные взаимодействи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я</a:t>
            </a:r>
            <a:endParaRPr lang="ru-RU" sz="24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испытывают:                                   теряют энергию: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Упругое рассеяние                        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Ионизация и возбуждение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Многократное рассеяние                Тормозное излучение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                             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Черенковское излучение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Переходное 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излучение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365760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Фотоны: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Фото-эффект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, Комптоновское рассеяние, </a:t>
            </a:r>
          </a:p>
          <a:p>
            <a:pPr>
              <a:buNone/>
            </a:pP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(</a:t>
            </a: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и от предыдущего </a:t>
            </a:r>
          </a:p>
          <a:p>
            <a:pPr>
              <a:buNone/>
            </a:pP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взаимодействия)         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Рождение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пары частиц =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&gt;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электрон-позитрон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4572000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Адроны: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Неупругие ядерные процессы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49530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Мюоны:      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Даже электромпгнитное взаимодействие подавлено, </a:t>
            </a:r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 MIP’s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endParaRPr lang="ru-RU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5257800"/>
            <a:ext cx="8991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                    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Каскады (ливни):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Для элетронов и фотонов                               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Для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адронов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Электро-магнитные ливни               Адронные ливни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16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57400" y="152400"/>
            <a:ext cx="5257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2400" y="1219200"/>
            <a:ext cx="8424863" cy="13684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>
                <a:solidFill>
                  <a:schemeClr val="accent2"/>
                </a:solidFill>
              </a:rPr>
              <a:t>       </a:t>
            </a:r>
            <a:r>
              <a:rPr 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У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пругое (Резерфордовское) рассеяние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p</a:t>
            </a: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Налетающая заряженная частица с импульсом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en-US" sz="2600" i="1" noProof="0" dirty="0" smtClean="0">
                <a:latin typeface="+mj-lt"/>
              </a:rPr>
              <a:t>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latin typeface="+mj-lt"/>
              </a:rPr>
              <a:t> 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эластично </a:t>
            </a:r>
            <a:r>
              <a:rPr lang="ru-RU" sz="2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взаимодействует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 ядром мишени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Z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Сечение описывается формулой Резерфорда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chemeClr val="accent2"/>
              </a:solidFill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304800" y="2743200"/>
            <a:ext cx="6542087" cy="40626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/>
            <a:r>
              <a:rPr lang="ru-RU" sz="2000" dirty="0" smtClean="0"/>
              <a:t>Приближение</a:t>
            </a:r>
            <a:endParaRPr lang="en-US" sz="2000" dirty="0"/>
          </a:p>
          <a:p>
            <a:pPr marL="598488" lvl="1" indent="-141288" algn="l">
              <a:buFontTx/>
              <a:buChar char="-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Не релятивистское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598488" lvl="1" indent="-141288" algn="l">
              <a:buFontTx/>
              <a:buChar char="-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безспиновое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 algn="l"/>
            <a:endParaRPr lang="en-US" sz="2000" dirty="0"/>
          </a:p>
          <a:p>
            <a:pPr marL="342900" indent="-342900" algn="l"/>
            <a:r>
              <a:rPr lang="ru-RU" sz="2000" dirty="0" smtClean="0">
                <a:solidFill>
                  <a:schemeClr val="tx2"/>
                </a:solidFill>
              </a:rPr>
              <a:t>Средний угол рассеяния</a:t>
            </a:r>
            <a:r>
              <a:rPr lang="en-US" sz="2000" dirty="0" smtClean="0">
                <a:solidFill>
                  <a:schemeClr val="tx2"/>
                </a:solidFill>
              </a:rPr>
              <a:t> = 0.</a:t>
            </a:r>
            <a:r>
              <a:rPr lang="en-US" sz="2000" dirty="0">
                <a:solidFill>
                  <a:schemeClr val="tx2"/>
                </a:solidFill>
              </a:rPr>
              <a:t>	</a:t>
            </a:r>
          </a:p>
          <a:p>
            <a:pPr marL="342900" indent="-342900" algn="l"/>
            <a:r>
              <a:rPr lang="ru-RU" sz="2000" dirty="0" smtClean="0">
                <a:solidFill>
                  <a:schemeClr val="tx2"/>
                </a:solidFill>
              </a:rPr>
              <a:t>Сечение для нулевого угла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бесконечное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!</a:t>
            </a:r>
          </a:p>
          <a:p>
            <a:pPr marL="342900" indent="-342900" algn="l">
              <a:buFontTx/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 algn="l"/>
            <a:r>
              <a:rPr lang="ru-RU" sz="2000" dirty="0" smtClean="0">
                <a:solidFill>
                  <a:schemeClr val="tx2"/>
                </a:solidFill>
              </a:rPr>
              <a:t>Такое рассеяние не ведет к значительным потерям энергии</a:t>
            </a:r>
            <a:r>
              <a:rPr lang="en-US" sz="2000" dirty="0" smtClean="0">
                <a:solidFill>
                  <a:schemeClr val="tx2"/>
                </a:solidFill>
              </a:rPr>
              <a:t> (</a:t>
            </a:r>
            <a:r>
              <a:rPr lang="ru-RU" sz="2000" dirty="0" smtClean="0">
                <a:solidFill>
                  <a:schemeClr val="tx2"/>
                </a:solidFill>
              </a:rPr>
              <a:t>ядро тяжелое!</a:t>
            </a:r>
            <a:r>
              <a:rPr lang="en-US" sz="2000" dirty="0" smtClean="0">
                <a:solidFill>
                  <a:schemeClr val="tx2"/>
                </a:solidFill>
              </a:rPr>
              <a:t>)</a:t>
            </a:r>
          </a:p>
          <a:p>
            <a:pPr marL="342900" indent="-342900" algn="l"/>
            <a:endParaRPr lang="en-US" sz="2000" dirty="0" smtClean="0">
              <a:solidFill>
                <a:schemeClr val="tx2"/>
              </a:solidFill>
            </a:endParaRPr>
          </a:p>
          <a:p>
            <a:pPr marL="342900" indent="-342900" algn="l"/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Может играть роль в детекторах с тонкими пленками и проволочками</a:t>
            </a:r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                              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12" name="Object 9"/>
          <p:cNvGraphicFramePr>
            <a:graphicFrameLocks noChangeAspect="1"/>
          </p:cNvGraphicFramePr>
          <p:nvPr/>
        </p:nvGraphicFramePr>
        <p:xfrm>
          <a:off x="6096000" y="2971800"/>
          <a:ext cx="2619375" cy="2720756"/>
        </p:xfrm>
        <a:graphic>
          <a:graphicData uri="http://schemas.openxmlformats.org/presentationml/2006/ole">
            <p:oleObj spid="_x0000_s208898" name="Designer Drawing" r:id="rId6" imgW="1387440" imgH="1442160" progId="">
              <p:embed/>
            </p:oleObj>
          </a:graphicData>
        </a:graphic>
      </p:graphicFrame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752600" y="60960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208899" name="Object 7"/>
          <p:cNvGraphicFramePr>
            <a:graphicFrameLocks noChangeAspect="1"/>
          </p:cNvGraphicFramePr>
          <p:nvPr/>
        </p:nvGraphicFramePr>
        <p:xfrm>
          <a:off x="6477000" y="1143000"/>
          <a:ext cx="1584325" cy="1354138"/>
        </p:xfrm>
        <a:graphic>
          <a:graphicData uri="http://schemas.openxmlformats.org/presentationml/2006/ole">
            <p:oleObj spid="_x0000_s208899" name="Designer Drawing" r:id="rId7" imgW="2097720" imgH="17928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17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57200" y="4013199"/>
            <a:ext cx="16557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buFontTx/>
              <a:buNone/>
              <a:tabLst>
                <a:tab pos="914400" algn="l"/>
              </a:tabLst>
            </a:pPr>
            <a:r>
              <a:rPr lang="ru-RU" dirty="0" smtClean="0"/>
              <a:t>Приближение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2057400" y="3936999"/>
          <a:ext cx="1066800" cy="622300"/>
        </p:xfrm>
        <a:graphic>
          <a:graphicData uri="http://schemas.openxmlformats.org/presentationml/2006/ole">
            <p:oleObj spid="_x0000_s209922" name="Equation" r:id="rId6" imgW="825480" imgH="482400" progId="Equation.3">
              <p:embed/>
            </p:oleObj>
          </a:graphicData>
        </a:graphic>
      </p:graphicFrame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5075238" y="6069012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77000" y="6096000"/>
            <a:ext cx="298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de-DE" sz="1800" i="1" dirty="0">
                <a:latin typeface="Times New Roman" pitchFamily="18" charset="0"/>
              </a:rPr>
              <a:t>p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4698999"/>
            <a:ext cx="5105400" cy="12126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FontTx/>
              <a:buNone/>
            </a:pPr>
            <a:r>
              <a:rPr lang="en-US" i="1" dirty="0">
                <a:latin typeface="Times New Roman" pitchFamily="18" charset="0"/>
              </a:rPr>
              <a:t>X</a:t>
            </a:r>
            <a:r>
              <a:rPr lang="en-US" i="1" baseline="-25000" dirty="0"/>
              <a:t>0</a:t>
            </a:r>
            <a:r>
              <a:rPr lang="en-US" dirty="0"/>
              <a:t> </a:t>
            </a:r>
            <a:r>
              <a:rPr lang="ru-RU" dirty="0" smtClean="0"/>
              <a:t> - </a:t>
            </a:r>
            <a:r>
              <a:rPr lang="ru-RU" dirty="0" smtClean="0">
                <a:solidFill>
                  <a:srgbClr val="FF0066"/>
                </a:solidFill>
              </a:rPr>
              <a:t>радиационная длина</a:t>
            </a:r>
            <a:r>
              <a:rPr lang="en-US" dirty="0" smtClean="0"/>
              <a:t> </a:t>
            </a:r>
            <a:r>
              <a:rPr lang="ru-RU" dirty="0" smtClean="0"/>
              <a:t>вещества (среды)</a:t>
            </a:r>
            <a:endParaRPr lang="en-US" dirty="0" smtClean="0"/>
          </a:p>
          <a:p>
            <a:pPr algn="l">
              <a:lnSpc>
                <a:spcPct val="130000"/>
              </a:lnSpc>
              <a:buFontTx/>
              <a:buNone/>
            </a:pPr>
            <a:endParaRPr lang="ru-RU" dirty="0" smtClean="0"/>
          </a:p>
          <a:p>
            <a:pPr algn="l">
              <a:lnSpc>
                <a:spcPct val="130000"/>
              </a:lnSpc>
              <a:buFontTx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Разрешение детектора деградирует</a:t>
            </a:r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5116513" y="5213349"/>
            <a:ext cx="1303337" cy="798513"/>
          </a:xfrm>
          <a:custGeom>
            <a:avLst/>
            <a:gdLst>
              <a:gd name="T0" fmla="*/ 0 w 821"/>
              <a:gd name="T1" fmla="*/ 0 h 503"/>
              <a:gd name="T2" fmla="*/ 435986139 w 821"/>
              <a:gd name="T3" fmla="*/ 889616688 h 503"/>
              <a:gd name="T4" fmla="*/ 2069046872 w 821"/>
              <a:gd name="T5" fmla="*/ 1267640270 h 503"/>
              <a:gd name="T6" fmla="*/ 0 60000 65536"/>
              <a:gd name="T7" fmla="*/ 0 60000 65536"/>
              <a:gd name="T8" fmla="*/ 0 60000 65536"/>
              <a:gd name="T9" fmla="*/ 0 w 821"/>
              <a:gd name="T10" fmla="*/ 0 h 503"/>
              <a:gd name="T11" fmla="*/ 821 w 821"/>
              <a:gd name="T12" fmla="*/ 503 h 5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1" h="503">
                <a:moveTo>
                  <a:pt x="0" y="0"/>
                </a:moveTo>
                <a:cubicBezTo>
                  <a:pt x="18" y="114"/>
                  <a:pt x="23" y="227"/>
                  <a:pt x="173" y="353"/>
                </a:cubicBezTo>
                <a:cubicBezTo>
                  <a:pt x="323" y="479"/>
                  <a:pt x="686" y="472"/>
                  <a:pt x="821" y="503"/>
                </a:cubicBezTo>
              </a:path>
            </a:pathLst>
          </a:custGeom>
          <a:noFill/>
          <a:ln w="28575" cap="flat" cmpd="sng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V="1">
            <a:off x="7164388" y="522922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7164388" y="6164263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7181850" y="5257800"/>
            <a:ext cx="1400175" cy="790575"/>
          </a:xfrm>
          <a:custGeom>
            <a:avLst/>
            <a:gdLst>
              <a:gd name="T0" fmla="*/ 0 w 882"/>
              <a:gd name="T1" fmla="*/ 1255037902 h 498"/>
              <a:gd name="T2" fmla="*/ 940019212 w 882"/>
              <a:gd name="T3" fmla="*/ 320059071 h 498"/>
              <a:gd name="T4" fmla="*/ 2147483647 w 882"/>
              <a:gd name="T5" fmla="*/ 0 h 498"/>
              <a:gd name="T6" fmla="*/ 0 60000 65536"/>
              <a:gd name="T7" fmla="*/ 0 60000 65536"/>
              <a:gd name="T8" fmla="*/ 0 60000 65536"/>
              <a:gd name="T9" fmla="*/ 0 w 882"/>
              <a:gd name="T10" fmla="*/ 0 h 498"/>
              <a:gd name="T11" fmla="*/ 882 w 882"/>
              <a:gd name="T12" fmla="*/ 498 h 4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82" h="498">
                <a:moveTo>
                  <a:pt x="0" y="498"/>
                </a:moveTo>
                <a:cubicBezTo>
                  <a:pt x="62" y="436"/>
                  <a:pt x="187" y="205"/>
                  <a:pt x="373" y="127"/>
                </a:cubicBezTo>
                <a:cubicBezTo>
                  <a:pt x="559" y="49"/>
                  <a:pt x="776" y="27"/>
                  <a:pt x="882" y="0"/>
                </a:cubicBezTo>
              </a:path>
            </a:pathLst>
          </a:custGeom>
          <a:noFill/>
          <a:ln w="28575" cap="flat" cmpd="sng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9" name="Object 16"/>
          <p:cNvGraphicFramePr>
            <a:graphicFrameLocks noChangeAspect="1"/>
          </p:cNvGraphicFramePr>
          <p:nvPr/>
        </p:nvGraphicFramePr>
        <p:xfrm>
          <a:off x="458788" y="1700213"/>
          <a:ext cx="2886075" cy="1751012"/>
        </p:xfrm>
        <a:graphic>
          <a:graphicData uri="http://schemas.openxmlformats.org/presentationml/2006/ole">
            <p:oleObj spid="_x0000_s209923" name="Designer Drawing" r:id="rId7" imgW="2664360" imgH="1616040" progId="">
              <p:embed/>
            </p:oleObj>
          </a:graphicData>
        </a:graphic>
      </p:graphicFrame>
      <p:graphicFrame>
        <p:nvGraphicFramePr>
          <p:cNvPr id="20" name="Object 17"/>
          <p:cNvGraphicFramePr>
            <a:graphicFrameLocks noChangeAspect="1"/>
          </p:cNvGraphicFramePr>
          <p:nvPr/>
        </p:nvGraphicFramePr>
        <p:xfrm>
          <a:off x="5292725" y="3903662"/>
          <a:ext cx="3321050" cy="647700"/>
        </p:xfrm>
        <a:graphic>
          <a:graphicData uri="http://schemas.openxmlformats.org/presentationml/2006/ole">
            <p:oleObj spid="_x0000_s209924" name="Equation" r:id="rId8" imgW="2145960" imgH="419040" progId="Equation.3">
              <p:embed/>
            </p:oleObj>
          </a:graphicData>
        </a:graphic>
      </p:graphicFrame>
      <p:graphicFrame>
        <p:nvGraphicFramePr>
          <p:cNvPr id="21" name="Object 18"/>
          <p:cNvGraphicFramePr>
            <a:graphicFrameLocks noChangeAspect="1"/>
          </p:cNvGraphicFramePr>
          <p:nvPr/>
        </p:nvGraphicFramePr>
        <p:xfrm>
          <a:off x="6096000" y="1422399"/>
          <a:ext cx="2590800" cy="2132012"/>
        </p:xfrm>
        <a:graphic>
          <a:graphicData uri="http://schemas.openxmlformats.org/presentationml/2006/ole">
            <p:oleObj spid="_x0000_s209925" name="Designer Drawing" r:id="rId9" imgW="1789560" imgH="1472760" progId="">
              <p:embed/>
            </p:oleObj>
          </a:graphicData>
        </a:graphic>
      </p:graphicFrame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609600"/>
            <a:ext cx="6629400" cy="8156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buFontTx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В достаточно толстом слое вещества частица испытывает  </a:t>
            </a:r>
            <a:r>
              <a:rPr lang="ru-RU" sz="2000" b="1" dirty="0" smtClean="0">
                <a:solidFill>
                  <a:srgbClr val="7030A0"/>
                </a:solidFill>
              </a:rPr>
              <a:t>Многократное рассеяние</a:t>
            </a: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endParaRPr lang="en-US" sz="2000" b="1" dirty="0">
              <a:solidFill>
                <a:srgbClr val="7030A0"/>
              </a:solidFill>
            </a:endParaRPr>
          </a:p>
          <a:p>
            <a:pPr marL="342900" indent="-342900" algn="l">
              <a:buFontTx/>
              <a:buNone/>
            </a:pPr>
            <a:endParaRPr lang="en-US" sz="700" dirty="0"/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3471863" y="1643062"/>
            <a:ext cx="2540000" cy="2585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l">
              <a:buFontTx/>
              <a:buNone/>
              <a:defRPr/>
            </a:pPr>
            <a:r>
              <a:rPr lang="ru-RU" dirty="0" smtClean="0">
                <a:solidFill>
                  <a:srgbClr val="0070C0"/>
                </a:solidFill>
                <a:latin typeface="Arial" charset="0"/>
              </a:rPr>
              <a:t>Финальное смещение и направление</a:t>
            </a:r>
            <a:r>
              <a:rPr lang="en-GB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Arial" charset="0"/>
              </a:rPr>
              <a:t>– результат многих независимых случайных рассеяний</a:t>
            </a:r>
            <a:endParaRPr lang="en-GB" dirty="0">
              <a:solidFill>
                <a:srgbClr val="0070C0"/>
              </a:solidFill>
              <a:latin typeface="Arial" charset="0"/>
            </a:endParaRPr>
          </a:p>
          <a:p>
            <a:pPr algn="l">
              <a:buFontTx/>
              <a:buNone/>
              <a:defRPr/>
            </a:pPr>
            <a:r>
              <a:rPr lang="en-GB" dirty="0">
                <a:latin typeface="Arial" charset="0"/>
                <a:sym typeface="Wingdings" pitchFamily="2" charset="2"/>
              </a:rPr>
              <a:t> </a:t>
            </a:r>
            <a:r>
              <a:rPr lang="ru-RU" dirty="0" smtClean="0">
                <a:latin typeface="Arial" charset="0"/>
                <a:sym typeface="Wingdings" pitchFamily="2" charset="2"/>
              </a:rPr>
              <a:t>Центральная предельная теорема</a:t>
            </a:r>
            <a:endParaRPr lang="en-GB" dirty="0">
              <a:latin typeface="Arial" charset="0"/>
              <a:sym typeface="Wingdings" pitchFamily="2" charset="2"/>
            </a:endParaRPr>
          </a:p>
          <a:p>
            <a:pPr algn="l">
              <a:buFontTx/>
              <a:buNone/>
              <a:defRPr/>
            </a:pPr>
            <a:r>
              <a:rPr lang="en-GB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ru-RU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Гауссовское распределение</a:t>
            </a:r>
            <a:endParaRPr lang="de-DE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7451725" y="1671637"/>
            <a:ext cx="15621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 dirty="0">
                <a:latin typeface="Arial" charset="0"/>
              </a:rPr>
              <a:t>Rutherford tails</a:t>
            </a:r>
            <a:endParaRPr lang="de-DE" dirty="0">
              <a:latin typeface="Arial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8686800" y="6096000"/>
            <a:ext cx="330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buFontTx/>
              <a:buNone/>
            </a:pPr>
            <a:r>
              <a:rPr lang="en-US" i="1" dirty="0" smtClean="0">
                <a:latin typeface="Times New Roman" pitchFamily="18" charset="0"/>
              </a:rPr>
              <a:t>L</a:t>
            </a:r>
            <a:endParaRPr lang="de-DE" sz="1800" i="1" dirty="0">
              <a:latin typeface="Times New Roman" pitchFamily="18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51054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4643438" y="5010150"/>
            <a:ext cx="387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de-DE" sz="1800" i="1" dirty="0">
                <a:latin typeface="Symbol" pitchFamily="18" charset="2"/>
              </a:rPr>
              <a:t>q</a:t>
            </a:r>
            <a:r>
              <a:rPr lang="de-DE" sz="1800" i="1" baseline="-25000" dirty="0"/>
              <a:t>0</a:t>
            </a:r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 flipV="1">
            <a:off x="7164388" y="522922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6704013" y="5010150"/>
            <a:ext cx="387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de-DE" sz="1800" i="1">
                <a:latin typeface="Symbol" pitchFamily="18" charset="2"/>
              </a:rPr>
              <a:t>q</a:t>
            </a:r>
            <a:r>
              <a:rPr lang="de-DE" sz="1800" i="1" baseline="-25000"/>
              <a:t>0</a:t>
            </a:r>
          </a:p>
        </p:txBody>
      </p:sp>
      <p:sp>
        <p:nvSpPr>
          <p:cNvPr id="31" name="Line 5"/>
          <p:cNvSpPr>
            <a:spLocks noChangeShapeType="1"/>
          </p:cNvSpPr>
          <p:nvPr/>
        </p:nvSpPr>
        <p:spPr bwMode="auto">
          <a:xfrm flipV="1">
            <a:off x="5105400" y="5181600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3" grpId="0"/>
      <p:bldP spid="14" grpId="0"/>
      <p:bldP spid="15" grpId="0" animBg="1"/>
      <p:bldP spid="17" grpId="0" animBg="1"/>
      <p:bldP spid="18" grpId="0" animBg="1"/>
      <p:bldP spid="22" grpId="0"/>
      <p:bldP spid="23" grpId="0"/>
      <p:bldP spid="24" grpId="0"/>
      <p:bldP spid="25" grpId="0"/>
      <p:bldP spid="28" grpId="0"/>
      <p:bldP spid="29" grpId="0" animBg="1"/>
      <p:bldP spid="30" grpId="0"/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18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grpSp>
        <p:nvGrpSpPr>
          <p:cNvPr id="8" name="Group 213"/>
          <p:cNvGrpSpPr>
            <a:grpSpLocks/>
          </p:cNvGrpSpPr>
          <p:nvPr/>
        </p:nvGrpSpPr>
        <p:grpSpPr bwMode="auto">
          <a:xfrm>
            <a:off x="1143000" y="762000"/>
            <a:ext cx="7086600" cy="3048000"/>
            <a:chOff x="228600" y="685800"/>
            <a:chExt cx="8077200" cy="3292257"/>
          </a:xfrm>
        </p:grpSpPr>
        <p:grpSp>
          <p:nvGrpSpPr>
            <p:cNvPr id="9" name="Group 18"/>
            <p:cNvGrpSpPr>
              <a:grpSpLocks/>
            </p:cNvGrpSpPr>
            <p:nvPr/>
          </p:nvGrpSpPr>
          <p:grpSpPr bwMode="auto">
            <a:xfrm>
              <a:off x="2590800" y="2073183"/>
              <a:ext cx="990600" cy="1066729"/>
              <a:chOff x="2286000" y="1447926"/>
              <a:chExt cx="990600" cy="1066729"/>
            </a:xfrm>
          </p:grpSpPr>
          <p:sp>
            <p:nvSpPr>
              <p:cNvPr id="103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19"/>
            <p:cNvGrpSpPr>
              <a:grpSpLocks/>
            </p:cNvGrpSpPr>
            <p:nvPr/>
          </p:nvGrpSpPr>
          <p:grpSpPr bwMode="auto">
            <a:xfrm>
              <a:off x="3886200" y="2454158"/>
              <a:ext cx="990600" cy="1066729"/>
              <a:chOff x="2286000" y="1447901"/>
              <a:chExt cx="990600" cy="1066729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" name="Group 47"/>
            <p:cNvGrpSpPr>
              <a:grpSpLocks/>
            </p:cNvGrpSpPr>
            <p:nvPr/>
          </p:nvGrpSpPr>
          <p:grpSpPr bwMode="auto">
            <a:xfrm>
              <a:off x="4876800" y="1235039"/>
              <a:ext cx="990600" cy="1066729"/>
              <a:chOff x="2286000" y="1447982"/>
              <a:chExt cx="990600" cy="1066729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" name="Group 103"/>
            <p:cNvGrpSpPr>
              <a:grpSpLocks/>
            </p:cNvGrpSpPr>
            <p:nvPr/>
          </p:nvGrpSpPr>
          <p:grpSpPr bwMode="auto">
            <a:xfrm>
              <a:off x="3200400" y="1082649"/>
              <a:ext cx="990600" cy="1066729"/>
              <a:chOff x="2286000" y="1447992"/>
              <a:chExt cx="990600" cy="1066729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" name="Group 117"/>
            <p:cNvGrpSpPr>
              <a:grpSpLocks/>
            </p:cNvGrpSpPr>
            <p:nvPr/>
          </p:nvGrpSpPr>
          <p:grpSpPr bwMode="auto">
            <a:xfrm>
              <a:off x="5105400" y="2682743"/>
              <a:ext cx="990600" cy="1066729"/>
              <a:chOff x="2286000" y="1447886"/>
              <a:chExt cx="990600" cy="106672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Group 145"/>
            <p:cNvGrpSpPr>
              <a:grpSpLocks/>
            </p:cNvGrpSpPr>
            <p:nvPr/>
          </p:nvGrpSpPr>
          <p:grpSpPr bwMode="auto">
            <a:xfrm>
              <a:off x="1600200" y="1082649"/>
              <a:ext cx="990600" cy="1066729"/>
              <a:chOff x="2286000" y="1447992"/>
              <a:chExt cx="990600" cy="1066729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6" name="Group 159"/>
            <p:cNvGrpSpPr>
              <a:grpSpLocks/>
            </p:cNvGrpSpPr>
            <p:nvPr/>
          </p:nvGrpSpPr>
          <p:grpSpPr bwMode="auto">
            <a:xfrm>
              <a:off x="1371600" y="2682743"/>
              <a:ext cx="990600" cy="1066729"/>
              <a:chOff x="2286000" y="1447886"/>
              <a:chExt cx="990600" cy="1066729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 dirty="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en-US" b="1" dirty="0">
                  <a:solidFill>
                    <a:srgbClr val="000000"/>
                  </a:solidFill>
                  <a:latin typeface="Calibri" pitchFamily="34" charset="0"/>
                </a:rPr>
                <a:t>electrons, q=-e</a:t>
              </a:r>
              <a:r>
                <a:rPr lang="en-US" b="1" baseline="-25000" dirty="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16" name="TextBox 186"/>
          <p:cNvSpPr txBox="1">
            <a:spLocks noChangeArrowheads="1"/>
          </p:cNvSpPr>
          <p:nvPr/>
        </p:nvSpPr>
        <p:spPr bwMode="auto">
          <a:xfrm>
            <a:off x="381000" y="4191001"/>
            <a:ext cx="19812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Взаимодействуя с атомными электронами, частица теряет энергию на </a:t>
            </a:r>
            <a:r>
              <a:rPr lang="ru-RU" b="1" dirty="0" smtClean="0">
                <a:solidFill>
                  <a:srgbClr val="C00000"/>
                </a:solidFill>
                <a:cs typeface="Arial" charset="0"/>
              </a:rPr>
              <a:t>ионизацию</a:t>
            </a: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 и </a:t>
            </a:r>
            <a:r>
              <a:rPr lang="ru-RU" b="1" dirty="0" smtClean="0">
                <a:solidFill>
                  <a:srgbClr val="C00000"/>
                </a:solidFill>
                <a:cs typeface="Arial" charset="0"/>
              </a:rPr>
              <a:t>возбуждение</a:t>
            </a: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 атомов.</a:t>
            </a:r>
            <a:r>
              <a:rPr lang="en-US" b="1" dirty="0" smtClean="0">
                <a:solidFill>
                  <a:srgbClr val="002060"/>
                </a:solidFill>
                <a:cs typeface="Arial" charset="0"/>
              </a:rPr>
              <a:t> </a:t>
            </a:r>
            <a:endParaRPr lang="en-US" b="1" dirty="0">
              <a:solidFill>
                <a:srgbClr val="002060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17" name="TextBox 193"/>
          <p:cNvSpPr txBox="1">
            <a:spLocks noChangeArrowheads="1"/>
          </p:cNvSpPr>
          <p:nvPr/>
        </p:nvSpPr>
        <p:spPr bwMode="auto">
          <a:xfrm>
            <a:off x="2362200" y="4206875"/>
            <a:ext cx="2514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8000"/>
                </a:solidFill>
                <a:cs typeface="Arial" charset="0"/>
              </a:rPr>
              <a:t>Взаимодействуя с ядрами, частица отклоняется (испытывает рассеяние).</a:t>
            </a:r>
            <a:r>
              <a:rPr lang="en-US" sz="1600" b="1" dirty="0" smtClean="0">
                <a:solidFill>
                  <a:srgbClr val="008000"/>
                </a:solidFill>
                <a:cs typeface="Arial" charset="0"/>
              </a:rPr>
              <a:t> </a:t>
            </a:r>
            <a:endParaRPr lang="ru-RU" sz="1600" b="1" dirty="0" smtClean="0">
              <a:solidFill>
                <a:srgbClr val="008000"/>
              </a:solidFill>
              <a:cs typeface="Arial" charset="0"/>
            </a:endParaRPr>
          </a:p>
          <a:p>
            <a:r>
              <a:rPr lang="ru-RU" sz="1600" b="1" dirty="0" smtClean="0">
                <a:solidFill>
                  <a:srgbClr val="008000"/>
                </a:solidFill>
                <a:cs typeface="Arial" charset="0"/>
              </a:rPr>
              <a:t>При этом могут испускаться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фотоны тормозного излучения</a:t>
            </a:r>
            <a:r>
              <a:rPr lang="ru-RU" sz="1600" b="1" dirty="0" smtClean="0">
                <a:solidFill>
                  <a:srgbClr val="008000"/>
                </a:solidFill>
                <a:cs typeface="Arial" charset="0"/>
              </a:rPr>
              <a:t>.  </a:t>
            </a:r>
          </a:p>
          <a:p>
            <a:r>
              <a:rPr lang="ru-RU" sz="1600" b="1" dirty="0" smtClean="0">
                <a:solidFill>
                  <a:srgbClr val="008000"/>
                </a:solidFill>
                <a:cs typeface="Arial" charset="0"/>
              </a:rPr>
              <a:t>И проявляется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многократное рассеяние.</a:t>
            </a:r>
          </a:p>
        </p:txBody>
      </p:sp>
      <p:sp>
        <p:nvSpPr>
          <p:cNvPr id="118" name="TextBox 204"/>
          <p:cNvSpPr txBox="1">
            <a:spLocks noChangeArrowheads="1"/>
          </p:cNvSpPr>
          <p:nvPr/>
        </p:nvSpPr>
        <p:spPr bwMode="auto">
          <a:xfrm>
            <a:off x="4876800" y="4180344"/>
            <a:ext cx="38862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В случае, когда скорость частицы в среде больше, чем скорость света, 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образующаяся ударная ЭМ волна проявляется как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Черенковское излучение</a:t>
            </a:r>
            <a:r>
              <a:rPr lang="en-US" sz="1600" b="1" dirty="0" smtClean="0">
                <a:solidFill>
                  <a:srgbClr val="C00000"/>
                </a:solidFill>
                <a:cs typeface="Arial" charset="0"/>
              </a:rPr>
              <a:t>.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Когда частица пересекает границу двух сред с разными показателями преломления, образуется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Переходное излучение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в рентгеновском диапазоне.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 </a:t>
            </a:r>
            <a:endParaRPr lang="en-US" sz="1600" b="1" dirty="0">
              <a:solidFill>
                <a:schemeClr val="accent2">
                  <a:lumMod val="75000"/>
                </a:schemeClr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19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20" name="Rectangle 3"/>
          <p:cNvSpPr txBox="1">
            <a:spLocks noChangeArrowheads="1"/>
          </p:cNvSpPr>
          <p:nvPr/>
        </p:nvSpPr>
        <p:spPr bwMode="auto">
          <a:xfrm>
            <a:off x="52578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17" grpId="0"/>
      <p:bldP spid="1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19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0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676400" y="990600"/>
            <a:ext cx="8208962" cy="52562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/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Потери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энергии на тормозное излучение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				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52600" y="6019800"/>
            <a:ext cx="815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tabLst>
                <a:tab pos="914400" algn="l"/>
              </a:tabLst>
              <a:defRPr/>
            </a:pPr>
            <a:r>
              <a:rPr lang="ru-RU" sz="1600" b="1" kern="0" dirty="0" smtClean="0">
                <a:solidFill>
                  <a:srgbClr val="C00000"/>
                </a:solidFill>
                <a:latin typeface="Arial"/>
              </a:rPr>
              <a:t>Нашли частицу, прошедшую калориметр - это</a:t>
            </a:r>
            <a:r>
              <a:rPr lang="ru-RU" sz="1600" kern="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 b="1" kern="0" dirty="0" smtClean="0">
                <a:solidFill>
                  <a:srgbClr val="C00000"/>
                </a:solidFill>
                <a:latin typeface="Symbol" pitchFamily="18" charset="2"/>
              </a:rPr>
              <a:t>m</a:t>
            </a:r>
            <a:r>
              <a:rPr lang="en-US" sz="1600" kern="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C00000"/>
                </a:solidFill>
                <a:latin typeface="Arial"/>
              </a:rPr>
              <a:t> </a:t>
            </a:r>
            <a:endParaRPr lang="en-US" sz="16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257800" y="15240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714375" y="2286000"/>
          <a:ext cx="4105275" cy="684213"/>
        </p:xfrm>
        <a:graphic>
          <a:graphicData uri="http://schemas.openxmlformats.org/presentationml/2006/ole">
            <p:oleObj spid="_x0000_s210946" name="Equation" r:id="rId6" imgW="3047760" imgH="507960" progId="Equation.3">
              <p:embed/>
            </p:oleObj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533400" y="3810000"/>
          <a:ext cx="2362200" cy="2032000"/>
        </p:xfrm>
        <a:graphic>
          <a:graphicData uri="http://schemas.openxmlformats.org/presentationml/2006/ole">
            <p:oleObj spid="_x0000_s210947" name="Equation" r:id="rId7" imgW="2361960" imgH="2031840" progId="Equation.3">
              <p:embed/>
            </p:oleObj>
          </a:graphicData>
        </a:graphic>
      </p:graphicFrame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124200" y="5105400"/>
            <a:ext cx="3482975" cy="717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600" dirty="0">
                <a:sym typeface="Symbol" pitchFamily="18" charset="2"/>
              </a:rPr>
              <a:t>radiation length [g/cm</a:t>
            </a:r>
            <a:r>
              <a:rPr lang="en-US" sz="1600" baseline="30000" dirty="0">
                <a:sym typeface="Symbol" pitchFamily="18" charset="2"/>
              </a:rPr>
              <a:t>2</a:t>
            </a:r>
            <a:r>
              <a:rPr lang="en-US" sz="1600" dirty="0">
                <a:sym typeface="Symbol" pitchFamily="18" charset="2"/>
              </a:rPr>
              <a:t>]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600" baseline="-25000" dirty="0">
                <a:sym typeface="Symbol" pitchFamily="18" charset="2"/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400" dirty="0">
                <a:sym typeface="Symbol" pitchFamily="18" charset="2"/>
              </a:rPr>
              <a:t>(divide by specific density to get </a:t>
            </a:r>
            <a:r>
              <a:rPr lang="en-US" sz="1400" i="1" dirty="0">
                <a:latin typeface="Times New Roman" pitchFamily="18" charset="0"/>
                <a:sym typeface="Symbol" pitchFamily="18" charset="2"/>
              </a:rPr>
              <a:t>X</a:t>
            </a:r>
            <a:r>
              <a:rPr lang="en-US" sz="1400" i="1" baseline="-25000" dirty="0">
                <a:latin typeface="Times New Roman" pitchFamily="18" charset="0"/>
                <a:sym typeface="Symbol" pitchFamily="18" charset="2"/>
              </a:rPr>
              <a:t>0</a:t>
            </a:r>
            <a:r>
              <a:rPr lang="en-US" sz="1400" dirty="0">
                <a:sym typeface="Symbol" pitchFamily="18" charset="2"/>
              </a:rPr>
              <a:t> in cm) </a:t>
            </a:r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5057775" y="1509713"/>
          <a:ext cx="2000250" cy="781050"/>
        </p:xfrm>
        <a:graphic>
          <a:graphicData uri="http://schemas.openxmlformats.org/presentationml/2006/ole">
            <p:oleObj spid="_x0000_s210948" name="Designer 4.0 Drawing" r:id="rId8" imgW="2000160" imgH="780840" progId="">
              <p:embed/>
            </p:oleObj>
          </a:graphicData>
        </a:graphic>
      </p:graphicFrame>
      <p:graphicFrame>
        <p:nvGraphicFramePr>
          <p:cNvPr id="17" name="Object 11"/>
          <p:cNvGraphicFramePr>
            <a:graphicFrameLocks noChangeAspect="1"/>
          </p:cNvGraphicFramePr>
          <p:nvPr/>
        </p:nvGraphicFramePr>
        <p:xfrm>
          <a:off x="5910262" y="4533900"/>
          <a:ext cx="1593850" cy="465138"/>
        </p:xfrm>
        <a:graphic>
          <a:graphicData uri="http://schemas.openxmlformats.org/presentationml/2006/ole">
            <p:oleObj spid="_x0000_s210949" name="Equation" r:id="rId9" imgW="825480" imgH="241200" progId="Equation.3">
              <p:embed/>
            </p:oleObj>
          </a:graphicData>
        </a:graphic>
      </p:graphicFrame>
      <p:sp>
        <p:nvSpPr>
          <p:cNvPr id="18" name="AutoShape 12"/>
          <p:cNvSpPr>
            <a:spLocks noChangeArrowheads="1"/>
          </p:cNvSpPr>
          <p:nvPr/>
        </p:nvSpPr>
        <p:spPr bwMode="auto">
          <a:xfrm>
            <a:off x="5138737" y="4705350"/>
            <a:ext cx="615950" cy="76200"/>
          </a:xfrm>
          <a:prstGeom prst="rightArrow">
            <a:avLst>
              <a:gd name="adj1" fmla="val 50000"/>
              <a:gd name="adj2" fmla="val 202083"/>
            </a:avLst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sz="1600"/>
          </a:p>
        </p:txBody>
      </p:sp>
      <p:graphicFrame>
        <p:nvGraphicFramePr>
          <p:cNvPr id="19" name="Object 15"/>
          <p:cNvGraphicFramePr>
            <a:graphicFrameLocks noChangeAspect="1"/>
          </p:cNvGraphicFramePr>
          <p:nvPr/>
        </p:nvGraphicFramePr>
        <p:xfrm>
          <a:off x="6248400" y="2971800"/>
          <a:ext cx="2368550" cy="652462"/>
        </p:xfrm>
        <a:graphic>
          <a:graphicData uri="http://schemas.openxmlformats.org/presentationml/2006/ole">
            <p:oleObj spid="_x0000_s210950" name="Equation" r:id="rId10" imgW="1701720" imgH="469800" progId="Equation.3">
              <p:embed/>
            </p:oleObj>
          </a:graphicData>
        </a:graphic>
      </p:graphicFrame>
      <p:sp>
        <p:nvSpPr>
          <p:cNvPr id="20" name="Rectangle 19"/>
          <p:cNvSpPr/>
          <p:nvPr/>
        </p:nvSpPr>
        <p:spPr>
          <a:xfrm>
            <a:off x="3048000" y="3048000"/>
            <a:ext cx="3214687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tabLst>
                <a:tab pos="914400" algn="l"/>
              </a:tabLst>
              <a:defRPr/>
            </a:pP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Эффект важен для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en-US" sz="1600" b="1" kern="0" dirty="0">
                <a:solidFill>
                  <a:srgbClr val="333399"/>
                </a:solidFill>
                <a:latin typeface="Arial"/>
              </a:rPr>
              <a:t>e</a:t>
            </a:r>
            <a:r>
              <a:rPr lang="en-US" sz="1600" b="1" kern="0" baseline="30000" dirty="0">
                <a:solidFill>
                  <a:srgbClr val="333399"/>
                </a:solidFill>
                <a:latin typeface="Arial"/>
              </a:rPr>
              <a:t>±</a:t>
            </a:r>
            <a:r>
              <a:rPr lang="en-US" sz="1600" b="1" kern="0" dirty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b="1" kern="0" dirty="0" smtClean="0">
                <a:solidFill>
                  <a:srgbClr val="333399"/>
                </a:solidFill>
                <a:latin typeface="Arial"/>
              </a:rPr>
              <a:t>  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и     для ультрарелятивистских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      </a:t>
            </a:r>
            <a:r>
              <a:rPr lang="en-US" sz="1600" b="1" kern="0" dirty="0" smtClean="0">
                <a:solidFill>
                  <a:srgbClr val="333399"/>
                </a:solidFill>
                <a:latin typeface="Symbol" pitchFamily="18" charset="2"/>
              </a:rPr>
              <a:t>m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  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(&gt;</a:t>
            </a:r>
            <a:r>
              <a:rPr lang="en-US" sz="1600" kern="0" dirty="0">
                <a:solidFill>
                  <a:srgbClr val="333399"/>
                </a:solidFill>
                <a:latin typeface="Arial"/>
              </a:rPr>
              <a:t>1000 </a:t>
            </a:r>
            <a:r>
              <a:rPr lang="en-US" sz="1600" kern="0" dirty="0" err="1">
                <a:solidFill>
                  <a:srgbClr val="333399"/>
                </a:solidFill>
                <a:latin typeface="Arial"/>
              </a:rPr>
              <a:t>GeV</a:t>
            </a:r>
            <a:r>
              <a:rPr lang="en-US" sz="1600" kern="0" dirty="0">
                <a:solidFill>
                  <a:srgbClr val="333399"/>
                </a:solidFill>
                <a:latin typeface="Arial"/>
              </a:rPr>
              <a:t>)</a:t>
            </a:r>
          </a:p>
        </p:txBody>
      </p:sp>
      <p:sp>
        <p:nvSpPr>
          <p:cNvPr id="21" name="TextBox 21"/>
          <p:cNvSpPr txBox="1">
            <a:spLocks noChangeArrowheads="1"/>
          </p:cNvSpPr>
          <p:nvPr/>
        </p:nvSpPr>
        <p:spPr bwMode="auto">
          <a:xfrm>
            <a:off x="2252662" y="4462463"/>
            <a:ext cx="28193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Потери энергии растут с ростом начальной энергии  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5" grpId="0"/>
      <p:bldP spid="18" grpId="0" animBg="1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772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           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Регистрация 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(Детектирование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)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–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очень емкие слова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Определение (извлечение)  какой-либо информации об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элементарной частице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посредством проведений (косвенных)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измерений с помощью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«детекторов» частиц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endParaRPr lang="de-CH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66800" y="152400"/>
            <a:ext cx="7543800" cy="82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«Физика – наука экспериментальная»</a:t>
            </a:r>
            <a:r>
              <a:rPr lang="en-US" sz="2800" b="1" baseline="30000" dirty="0" smtClean="0">
                <a:latin typeface="Comic Sans MS" pitchFamily="66" charset="0"/>
              </a:rPr>
              <a:t>            </a:t>
            </a:r>
            <a:r>
              <a:rPr lang="ru-RU" sz="2800" b="1" baseline="30000" dirty="0" smtClean="0">
                <a:latin typeface="Comic Sans MS" pitchFamily="66" charset="0"/>
              </a:rPr>
              <a:t>                                                                                                                        </a:t>
            </a:r>
            <a:endParaRPr lang="en-US" sz="2800" b="1" baseline="30000" dirty="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US" sz="2800" b="1" baseline="30000" dirty="0" smtClean="0">
                <a:latin typeface="Comic Sans MS" pitchFamily="66" charset="0"/>
              </a:rPr>
              <a:t> </a:t>
            </a:r>
            <a:r>
              <a:rPr lang="en-US" sz="2800" b="1" baseline="30000" dirty="0" smtClean="0">
                <a:latin typeface="Comic Sans MS" pitchFamily="66" charset="0"/>
              </a:rPr>
              <a:t>                                                         </a:t>
            </a:r>
            <a:r>
              <a:rPr lang="en-US" sz="2800" b="1" baseline="30000" dirty="0" err="1" smtClean="0">
                <a:latin typeface="Comic Sans MS" pitchFamily="66" charset="0"/>
              </a:rPr>
              <a:t>R.Feynman</a:t>
            </a:r>
            <a:endParaRPr lang="en-US" sz="2800" b="1" baseline="30000" dirty="0" smtClean="0">
              <a:latin typeface="Comic Sans MS" pitchFamily="66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2590800"/>
            <a:ext cx="80772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236220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Детектор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– тоже очень емкое слово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Классификаций много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назначени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ю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– «что регистрировать»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принципу регистрации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типу конструкции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размерам, числу каналов регистрации и т.д.,  т.е.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счетчик Гейгера, дрейфовая трубка или сцинтиллятор и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целые гигантские Комплексы (АТЛАС,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CMS, 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DELPHI, D0 …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)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это все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ДЕТЕКТОРЫ</a:t>
            </a:r>
            <a:endParaRPr lang="en-US" b="1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09600" y="5181600"/>
            <a:ext cx="7848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3400" y="53340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Частица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(элементарная)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- либо предмет изучения, либо  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«инструмент» для изучения процессов взаимодействия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или других частиц (короткоживущих, составных и т.д.)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20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15240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468313" y="1792288"/>
          <a:ext cx="2636837" cy="1765300"/>
        </p:xfrm>
        <a:graphic>
          <a:graphicData uri="http://schemas.openxmlformats.org/presentationml/2006/ole">
            <p:oleObj spid="_x0000_s150529" name="Designer Drawing" r:id="rId6" imgW="1759320" imgH="1180080" progId="">
              <p:embed/>
            </p:oleObj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3435350" y="2203450"/>
          <a:ext cx="1655763" cy="909638"/>
        </p:xfrm>
        <a:graphic>
          <a:graphicData uri="http://schemas.openxmlformats.org/presentationml/2006/ole">
            <p:oleObj spid="_x0000_s150530" name="Equation" r:id="rId7" imgW="990360" imgH="545760" progId="Equation.3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762000" y="3733800"/>
          <a:ext cx="1720646" cy="533400"/>
        </p:xfrm>
        <a:graphic>
          <a:graphicData uri="http://schemas.openxmlformats.org/presentationml/2006/ole">
            <p:oleObj spid="_x0000_s150531" name="Формула" r:id="rId8" imgW="1269720" imgH="393480" progId="Equation.3">
              <p:embed/>
            </p:oleObj>
          </a:graphicData>
        </a:graphic>
      </p:graphicFrame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438400" y="3733800"/>
            <a:ext cx="172835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Черенковский</a:t>
            </a:r>
            <a:endParaRPr lang="en-US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порог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840288" y="3730625"/>
          <a:ext cx="1308100" cy="508000"/>
        </p:xfrm>
        <a:graphic>
          <a:graphicData uri="http://schemas.openxmlformats.org/presentationml/2006/ole">
            <p:oleObj spid="_x0000_s150532" name="Equation" r:id="rId9" imgW="1307880" imgH="507960" progId="Equation.3">
              <p:embed/>
            </p:oleObj>
          </a:graphicData>
        </a:graphic>
      </p:graphicFrame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248400" y="3810000"/>
            <a:ext cx="278313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Предельный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угол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/>
              <a:t>(</a:t>
            </a:r>
            <a:r>
              <a:rPr lang="en-US" dirty="0">
                <a:latin typeface="Symbol" pitchFamily="18" charset="2"/>
              </a:rPr>
              <a:t>b</a:t>
            </a:r>
            <a:r>
              <a:rPr lang="en-US" dirty="0"/>
              <a:t>=1)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68313" y="4508500"/>
            <a:ext cx="46085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Число испушенных фотонов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на ед. длины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и ед. длины волны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17" name="Object 17"/>
          <p:cNvGraphicFramePr>
            <a:graphicFrameLocks noChangeAspect="1"/>
          </p:cNvGraphicFramePr>
          <p:nvPr/>
        </p:nvGraphicFramePr>
        <p:xfrm>
          <a:off x="1331913" y="5084763"/>
          <a:ext cx="2305050" cy="1395412"/>
        </p:xfrm>
        <a:graphic>
          <a:graphicData uri="http://schemas.openxmlformats.org/presentationml/2006/ole">
            <p:oleObj spid="_x0000_s150533" name="Designer 4.0 Drawing" r:id="rId10" imgW="1832400" imgH="1109880" progId="">
              <p:embed/>
            </p:oleObj>
          </a:graphicData>
        </a:graphic>
      </p:graphicFrame>
      <p:graphicFrame>
        <p:nvGraphicFramePr>
          <p:cNvPr id="18" name="Object 18"/>
          <p:cNvGraphicFramePr>
            <a:graphicFrameLocks noChangeAspect="1"/>
          </p:cNvGraphicFramePr>
          <p:nvPr/>
        </p:nvGraphicFramePr>
        <p:xfrm>
          <a:off x="4140200" y="5084763"/>
          <a:ext cx="2233613" cy="1360487"/>
        </p:xfrm>
        <a:graphic>
          <a:graphicData uri="http://schemas.openxmlformats.org/presentationml/2006/ole">
            <p:oleObj spid="_x0000_s150534" name="Designer 4.0 Drawing" r:id="rId11" imgW="1814040" imgH="1107000" progId="">
              <p:embed/>
            </p:oleObj>
          </a:graphicData>
        </a:graphic>
      </p:graphicFrame>
      <p:graphicFrame>
        <p:nvGraphicFramePr>
          <p:cNvPr id="19" name="Object 19"/>
          <p:cNvGraphicFramePr>
            <a:graphicFrameLocks noChangeAspect="1"/>
          </p:cNvGraphicFramePr>
          <p:nvPr/>
        </p:nvGraphicFramePr>
        <p:xfrm>
          <a:off x="5434013" y="1787525"/>
          <a:ext cx="2090737" cy="1857375"/>
        </p:xfrm>
        <a:graphic>
          <a:graphicData uri="http://schemas.openxmlformats.org/presentationml/2006/ole">
            <p:oleObj spid="_x0000_s150535" name="Designer Drawing" r:id="rId12" imgW="2091600" imgH="1856880" progId="">
              <p:embed/>
            </p:oleObj>
          </a:graphicData>
        </a:graphic>
      </p:graphicFrame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228600" y="533400"/>
            <a:ext cx="8640763" cy="10341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7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Черенковское излучение - </a:t>
            </a:r>
            <a:r>
              <a:rPr lang="ru-RU" dirty="0" smtClean="0">
                <a:solidFill>
                  <a:srgbClr val="FF0066"/>
                </a:solidFill>
                <a:latin typeface="Comic Sans MS" pitchFamily="66" charset="0"/>
              </a:rPr>
              <a:t>заряженная частица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в среде со скоростью, больше пороговой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6927850" y="1479550"/>
            <a:ext cx="7032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en-US" i="1">
                <a:solidFill>
                  <a:schemeClr val="tx2"/>
                </a:solidFill>
                <a:latin typeface="Times New Roman" pitchFamily="18" charset="0"/>
              </a:rPr>
              <a:t>L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·tan</a:t>
            </a:r>
            <a:r>
              <a:rPr lang="en-US" i="1">
                <a:solidFill>
                  <a:schemeClr val="tx2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419600" y="3827463"/>
            <a:ext cx="584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Blip>
                <a:blip r:embed="rId13"/>
              </a:buBlip>
            </a:pPr>
            <a:r>
              <a:rPr lang="en-US"/>
              <a:t> 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2578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21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797175" y="3062288"/>
            <a:ext cx="639763" cy="842962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2794000" y="3484563"/>
            <a:ext cx="1341438" cy="127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3421063" y="2722563"/>
            <a:ext cx="12700" cy="10937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20"/>
          <p:cNvSpPr>
            <a:spLocks/>
          </p:cNvSpPr>
          <p:nvPr/>
        </p:nvSpPr>
        <p:spPr bwMode="auto">
          <a:xfrm>
            <a:off x="3238500" y="3416300"/>
            <a:ext cx="106363" cy="106363"/>
          </a:xfrm>
          <a:custGeom>
            <a:avLst/>
            <a:gdLst>
              <a:gd name="T0" fmla="*/ 88206662 w 67"/>
              <a:gd name="T1" fmla="*/ 158769774 h 67"/>
              <a:gd name="T2" fmla="*/ 88206662 w 67"/>
              <a:gd name="T3" fmla="*/ 93245408 h 67"/>
              <a:gd name="T4" fmla="*/ 78125994 w 67"/>
              <a:gd name="T5" fmla="*/ 83164740 h 67"/>
              <a:gd name="T6" fmla="*/ 10080671 w 67"/>
              <a:gd name="T7" fmla="*/ 83164740 h 67"/>
              <a:gd name="T8" fmla="*/ 20161342 w 67"/>
              <a:gd name="T9" fmla="*/ 93245408 h 67"/>
              <a:gd name="T10" fmla="*/ 20161342 w 67"/>
              <a:gd name="T11" fmla="*/ 78124406 h 67"/>
              <a:gd name="T12" fmla="*/ 10080671 w 67"/>
              <a:gd name="T13" fmla="*/ 88205074 h 67"/>
              <a:gd name="T14" fmla="*/ 78125994 w 67"/>
              <a:gd name="T15" fmla="*/ 88205074 h 67"/>
              <a:gd name="T16" fmla="*/ 88206662 w 67"/>
              <a:gd name="T17" fmla="*/ 78124406 h 67"/>
              <a:gd name="T18" fmla="*/ 88206662 w 67"/>
              <a:gd name="T19" fmla="*/ 10080671 h 67"/>
              <a:gd name="T20" fmla="*/ 78125994 w 67"/>
              <a:gd name="T21" fmla="*/ 20161342 h 67"/>
              <a:gd name="T22" fmla="*/ 88206662 w 67"/>
              <a:gd name="T23" fmla="*/ 20161342 h 67"/>
              <a:gd name="T24" fmla="*/ 78125994 w 67"/>
              <a:gd name="T25" fmla="*/ 10080671 h 67"/>
              <a:gd name="T26" fmla="*/ 78125994 w 67"/>
              <a:gd name="T27" fmla="*/ 78124406 h 67"/>
              <a:gd name="T28" fmla="*/ 88206662 w 67"/>
              <a:gd name="T29" fmla="*/ 88205074 h 67"/>
              <a:gd name="T30" fmla="*/ 158771361 w 67"/>
              <a:gd name="T31" fmla="*/ 88205074 h 67"/>
              <a:gd name="T32" fmla="*/ 151210067 w 67"/>
              <a:gd name="T33" fmla="*/ 78124406 h 67"/>
              <a:gd name="T34" fmla="*/ 151210067 w 67"/>
              <a:gd name="T35" fmla="*/ 93245408 h 67"/>
              <a:gd name="T36" fmla="*/ 158771361 w 67"/>
              <a:gd name="T37" fmla="*/ 83164740 h 67"/>
              <a:gd name="T38" fmla="*/ 88206662 w 67"/>
              <a:gd name="T39" fmla="*/ 83164740 h 67"/>
              <a:gd name="T40" fmla="*/ 78125994 w 67"/>
              <a:gd name="T41" fmla="*/ 93245408 h 67"/>
              <a:gd name="T42" fmla="*/ 78125994 w 67"/>
              <a:gd name="T43" fmla="*/ 158769774 h 67"/>
              <a:gd name="T44" fmla="*/ 88206662 w 67"/>
              <a:gd name="T45" fmla="*/ 151210067 h 67"/>
              <a:gd name="T46" fmla="*/ 78125994 w 67"/>
              <a:gd name="T47" fmla="*/ 151210067 h 67"/>
              <a:gd name="T48" fmla="*/ 88206662 w 67"/>
              <a:gd name="T49" fmla="*/ 158769774 h 67"/>
              <a:gd name="T50" fmla="*/ 68045326 w 67"/>
              <a:gd name="T51" fmla="*/ 158769774 h 67"/>
              <a:gd name="T52" fmla="*/ 78125994 w 67"/>
              <a:gd name="T53" fmla="*/ 168850441 h 67"/>
              <a:gd name="T54" fmla="*/ 88206662 w 67"/>
              <a:gd name="T55" fmla="*/ 168850441 h 67"/>
              <a:gd name="T56" fmla="*/ 95766369 w 67"/>
              <a:gd name="T57" fmla="*/ 158769774 h 67"/>
              <a:gd name="T58" fmla="*/ 95766369 w 67"/>
              <a:gd name="T59" fmla="*/ 93245408 h 67"/>
              <a:gd name="T60" fmla="*/ 88206662 w 67"/>
              <a:gd name="T61" fmla="*/ 100806703 h 67"/>
              <a:gd name="T62" fmla="*/ 158771361 w 67"/>
              <a:gd name="T63" fmla="*/ 100806703 h 67"/>
              <a:gd name="T64" fmla="*/ 168852029 w 67"/>
              <a:gd name="T65" fmla="*/ 93245408 h 67"/>
              <a:gd name="T66" fmla="*/ 168852029 w 67"/>
              <a:gd name="T67" fmla="*/ 78124406 h 67"/>
              <a:gd name="T68" fmla="*/ 158771361 w 67"/>
              <a:gd name="T69" fmla="*/ 68043739 h 67"/>
              <a:gd name="T70" fmla="*/ 88206662 w 67"/>
              <a:gd name="T71" fmla="*/ 68043739 h 67"/>
              <a:gd name="T72" fmla="*/ 95766369 w 67"/>
              <a:gd name="T73" fmla="*/ 78124406 h 67"/>
              <a:gd name="T74" fmla="*/ 95766369 w 67"/>
              <a:gd name="T75" fmla="*/ 10080671 h 67"/>
              <a:gd name="T76" fmla="*/ 88206662 w 67"/>
              <a:gd name="T77" fmla="*/ 0 h 67"/>
              <a:gd name="T78" fmla="*/ 78125994 w 67"/>
              <a:gd name="T79" fmla="*/ 0 h 67"/>
              <a:gd name="T80" fmla="*/ 68045326 w 67"/>
              <a:gd name="T81" fmla="*/ 10080671 h 67"/>
              <a:gd name="T82" fmla="*/ 68045326 w 67"/>
              <a:gd name="T83" fmla="*/ 78124406 h 67"/>
              <a:gd name="T84" fmla="*/ 78125994 w 67"/>
              <a:gd name="T85" fmla="*/ 68043739 h 67"/>
              <a:gd name="T86" fmla="*/ 10080671 w 67"/>
              <a:gd name="T87" fmla="*/ 68043739 h 67"/>
              <a:gd name="T88" fmla="*/ 0 w 67"/>
              <a:gd name="T89" fmla="*/ 78124406 h 67"/>
              <a:gd name="T90" fmla="*/ 0 w 67"/>
              <a:gd name="T91" fmla="*/ 93245408 h 67"/>
              <a:gd name="T92" fmla="*/ 10080671 w 67"/>
              <a:gd name="T93" fmla="*/ 100806703 h 67"/>
              <a:gd name="T94" fmla="*/ 78125994 w 67"/>
              <a:gd name="T95" fmla="*/ 100806703 h 67"/>
              <a:gd name="T96" fmla="*/ 68045326 w 67"/>
              <a:gd name="T97" fmla="*/ 93245408 h 67"/>
              <a:gd name="T98" fmla="*/ 68045326 w 67"/>
              <a:gd name="T99" fmla="*/ 158769774 h 67"/>
              <a:gd name="T100" fmla="*/ 88206662 w 67"/>
              <a:gd name="T101" fmla="*/ 158769774 h 6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7"/>
              <a:gd name="T154" fmla="*/ 0 h 67"/>
              <a:gd name="T155" fmla="*/ 67 w 67"/>
              <a:gd name="T156" fmla="*/ 67 h 6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7" h="67">
                <a:moveTo>
                  <a:pt x="35" y="63"/>
                </a:moveTo>
                <a:lnTo>
                  <a:pt x="35" y="37"/>
                </a:lnTo>
                <a:lnTo>
                  <a:pt x="31" y="33"/>
                </a:lnTo>
                <a:lnTo>
                  <a:pt x="4" y="33"/>
                </a:lnTo>
                <a:lnTo>
                  <a:pt x="8" y="37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3" y="35"/>
                </a:lnTo>
                <a:lnTo>
                  <a:pt x="60" y="31"/>
                </a:lnTo>
                <a:lnTo>
                  <a:pt x="60" y="37"/>
                </a:lnTo>
                <a:lnTo>
                  <a:pt x="63" y="33"/>
                </a:lnTo>
                <a:lnTo>
                  <a:pt x="35" y="33"/>
                </a:lnTo>
                <a:lnTo>
                  <a:pt x="31" y="37"/>
                </a:lnTo>
                <a:lnTo>
                  <a:pt x="31" y="63"/>
                </a:lnTo>
                <a:lnTo>
                  <a:pt x="35" y="60"/>
                </a:lnTo>
                <a:lnTo>
                  <a:pt x="31" y="60"/>
                </a:lnTo>
                <a:lnTo>
                  <a:pt x="35" y="63"/>
                </a:lnTo>
                <a:lnTo>
                  <a:pt x="27" y="63"/>
                </a:lnTo>
                <a:lnTo>
                  <a:pt x="31" y="67"/>
                </a:lnTo>
                <a:lnTo>
                  <a:pt x="35" y="67"/>
                </a:lnTo>
                <a:lnTo>
                  <a:pt x="38" y="63"/>
                </a:lnTo>
                <a:lnTo>
                  <a:pt x="38" y="37"/>
                </a:lnTo>
                <a:lnTo>
                  <a:pt x="35" y="40"/>
                </a:lnTo>
                <a:lnTo>
                  <a:pt x="63" y="40"/>
                </a:lnTo>
                <a:lnTo>
                  <a:pt x="67" y="37"/>
                </a:lnTo>
                <a:lnTo>
                  <a:pt x="67" y="31"/>
                </a:lnTo>
                <a:lnTo>
                  <a:pt x="63" y="27"/>
                </a:lnTo>
                <a:lnTo>
                  <a:pt x="35" y="27"/>
                </a:lnTo>
                <a:lnTo>
                  <a:pt x="38" y="31"/>
                </a:lnTo>
                <a:lnTo>
                  <a:pt x="38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7"/>
                </a:lnTo>
                <a:lnTo>
                  <a:pt x="4" y="40"/>
                </a:lnTo>
                <a:lnTo>
                  <a:pt x="31" y="40"/>
                </a:lnTo>
                <a:lnTo>
                  <a:pt x="27" y="37"/>
                </a:lnTo>
                <a:lnTo>
                  <a:pt x="27" y="63"/>
                </a:lnTo>
                <a:lnTo>
                  <a:pt x="35" y="6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2514600" y="2819400"/>
            <a:ext cx="868571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диэлектрик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3505200" y="2819400"/>
            <a:ext cx="224420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газ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" name="Rectangle 31"/>
          <p:cNvSpPr>
            <a:spLocks noChangeArrowheads="1"/>
          </p:cNvSpPr>
          <p:nvPr/>
        </p:nvSpPr>
        <p:spPr bwMode="auto">
          <a:xfrm>
            <a:off x="304800" y="1828800"/>
            <a:ext cx="59309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/>
              <a:t>Возникает при пересечении границы между средами с разными показателями преломления (газ – диэлектрик)</a:t>
            </a:r>
            <a:endParaRPr lang="en-US" dirty="0"/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322263" y="3198813"/>
            <a:ext cx="225343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/>
              <a:t>Упрощенная картина</a:t>
            </a:r>
            <a:endParaRPr lang="en-US" dirty="0"/>
          </a:p>
        </p:txBody>
      </p:sp>
      <p:sp>
        <p:nvSpPr>
          <p:cNvPr id="19" name="Rectangle 33"/>
          <p:cNvSpPr>
            <a:spLocks noChangeArrowheads="1"/>
          </p:cNvSpPr>
          <p:nvPr/>
        </p:nvSpPr>
        <p:spPr bwMode="auto">
          <a:xfrm>
            <a:off x="250825" y="5013325"/>
            <a:ext cx="575786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На одной границе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0" y="533400"/>
            <a:ext cx="741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FF0066"/>
                </a:solidFill>
              </a:rPr>
              <a:t>Переходное излучение </a:t>
            </a:r>
            <a:r>
              <a:rPr lang="en-US" dirty="0" smtClean="0"/>
              <a:t> </a:t>
            </a:r>
            <a:r>
              <a:rPr lang="ru-RU" dirty="0" smtClean="0"/>
              <a:t> было предсказано Гинзбургом и франком в</a:t>
            </a:r>
            <a:r>
              <a:rPr lang="en-US" dirty="0" smtClean="0"/>
              <a:t> </a:t>
            </a:r>
            <a:r>
              <a:rPr lang="en-US" dirty="0"/>
              <a:t>1946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381000" y="990600"/>
            <a:ext cx="457200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/>
              <a:t>Релятивистская теория</a:t>
            </a:r>
            <a:r>
              <a:rPr lang="en-US" sz="1400" dirty="0" smtClean="0">
                <a:solidFill>
                  <a:schemeClr val="tx1"/>
                </a:solidFill>
              </a:rPr>
              <a:t>: </a:t>
            </a:r>
            <a:r>
              <a:rPr lang="ru-RU" sz="1400" dirty="0" smtClean="0">
                <a:solidFill>
                  <a:schemeClr val="tx1"/>
                </a:solidFill>
              </a:rPr>
              <a:t> Г. Гарибян</a:t>
            </a:r>
            <a:r>
              <a:rPr lang="en-US" sz="1400" dirty="0" smtClean="0">
                <a:solidFill>
                  <a:schemeClr val="tx1"/>
                </a:solidFill>
              </a:rPr>
              <a:t>,  </a:t>
            </a:r>
            <a:r>
              <a:rPr lang="ru-RU" sz="1400" dirty="0" smtClean="0">
                <a:solidFill>
                  <a:schemeClr val="tx1"/>
                </a:solidFill>
              </a:rPr>
              <a:t> ЖЭТФ </a:t>
            </a:r>
            <a:r>
              <a:rPr lang="en-US" sz="1400" dirty="0" smtClean="0">
                <a:solidFill>
                  <a:schemeClr val="tx1"/>
                </a:solidFill>
              </a:rPr>
              <a:t>63 </a:t>
            </a:r>
            <a:r>
              <a:rPr lang="en-US" sz="1400" dirty="0">
                <a:solidFill>
                  <a:schemeClr val="tx1"/>
                </a:solidFill>
              </a:rPr>
              <a:t>(1958) 1079</a:t>
            </a:r>
          </a:p>
        </p:txBody>
      </p:sp>
      <p:sp>
        <p:nvSpPr>
          <p:cNvPr id="22" name="Line 38"/>
          <p:cNvSpPr>
            <a:spLocks noChangeShapeType="1"/>
          </p:cNvSpPr>
          <p:nvPr/>
        </p:nvSpPr>
        <p:spPr bwMode="auto">
          <a:xfrm flipH="1" flipV="1">
            <a:off x="3746500" y="3535363"/>
            <a:ext cx="609600" cy="3825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de-CH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5938838" y="1658938"/>
          <a:ext cx="2952750" cy="2130425"/>
        </p:xfrm>
        <a:graphic>
          <a:graphicData uri="http://schemas.openxmlformats.org/presentationml/2006/ole">
            <p:oleObj spid="_x0000_s211970" name="Designer Drawing" r:id="rId6" imgW="5743080" imgH="4142880" progId="">
              <p:embed/>
            </p:oleObj>
          </a:graphicData>
        </a:graphic>
      </p:graphicFrame>
      <p:sp>
        <p:nvSpPr>
          <p:cNvPr id="24" name="Text Box 40"/>
          <p:cNvSpPr txBox="1">
            <a:spLocks noChangeArrowheads="1"/>
          </p:cNvSpPr>
          <p:nvPr/>
        </p:nvSpPr>
        <p:spPr bwMode="auto">
          <a:xfrm>
            <a:off x="5881687" y="914400"/>
            <a:ext cx="3262313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Часто называют </a:t>
            </a:r>
            <a:r>
              <a:rPr lang="ru-RU" dirty="0" smtClean="0">
                <a:solidFill>
                  <a:srgbClr val="FF0066"/>
                </a:solidFill>
              </a:rPr>
              <a:t>Подпороговым Черенковским излучением</a:t>
            </a:r>
            <a:endParaRPr lang="en-US" dirty="0">
              <a:solidFill>
                <a:srgbClr val="FF0066"/>
              </a:solidFill>
            </a:endParaRPr>
          </a:p>
        </p:txBody>
      </p:sp>
      <p:graphicFrame>
        <p:nvGraphicFramePr>
          <p:cNvPr id="25" name="Object 49"/>
          <p:cNvGraphicFramePr>
            <a:graphicFrameLocks noChangeAspect="1"/>
          </p:cNvGraphicFramePr>
          <p:nvPr/>
        </p:nvGraphicFramePr>
        <p:xfrm>
          <a:off x="395288" y="5445125"/>
          <a:ext cx="7045325" cy="674688"/>
        </p:xfrm>
        <a:graphic>
          <a:graphicData uri="http://schemas.openxmlformats.org/presentationml/2006/ole">
            <p:oleObj spid="_x0000_s211971" name="Equation" r:id="rId7" imgW="5168880" imgH="495000" progId="Equation.3">
              <p:embed/>
            </p:oleObj>
          </a:graphicData>
        </a:graphic>
      </p:graphicFrame>
      <p:sp>
        <p:nvSpPr>
          <p:cNvPr id="26" name="Text Box 51"/>
          <p:cNvSpPr txBox="1">
            <a:spLocks noChangeArrowheads="1"/>
          </p:cNvSpPr>
          <p:nvPr/>
        </p:nvSpPr>
        <p:spPr bwMode="auto">
          <a:xfrm>
            <a:off x="323850" y="4221163"/>
            <a:ext cx="79771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ru-RU" dirty="0" smtClean="0">
                <a:latin typeface="Arial" pitchFamily="34" charset="0"/>
              </a:rPr>
              <a:t>Среда поляризуется</a:t>
            </a:r>
            <a:r>
              <a:rPr lang="en-GB" dirty="0" smtClean="0">
                <a:latin typeface="Arial" pitchFamily="34" charset="0"/>
              </a:rPr>
              <a:t>. </a:t>
            </a:r>
            <a:r>
              <a:rPr lang="ru-RU" dirty="0" smtClean="0">
                <a:latin typeface="Arial" pitchFamily="34" charset="0"/>
              </a:rPr>
              <a:t>Электронная плотность смещается от равновесия</a:t>
            </a:r>
            <a:r>
              <a:rPr lang="en-GB" dirty="0" smtClean="0">
                <a:latin typeface="Arial" pitchFamily="34" charset="0"/>
              </a:rPr>
              <a:t> </a:t>
            </a:r>
            <a:endParaRPr lang="en-GB" dirty="0">
              <a:latin typeface="Arial" pitchFamily="34" charset="0"/>
            </a:endParaRPr>
          </a:p>
          <a:p>
            <a:pPr marL="342900" indent="-342900" algn="l">
              <a:buFontTx/>
              <a:buNone/>
              <a:defRPr/>
            </a:pPr>
            <a:r>
              <a:rPr lang="en-GB" dirty="0">
                <a:latin typeface="Arial" pitchFamily="34" charset="0"/>
                <a:sym typeface="Wingdings" pitchFamily="2" charset="2"/>
              </a:rPr>
              <a:t>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Диполь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,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изменяется во времени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 </a:t>
            </a:r>
            <a:r>
              <a:rPr lang="en-GB" dirty="0">
                <a:latin typeface="Arial" pitchFamily="34" charset="0"/>
                <a:sym typeface="Wingdings" pitchFamily="2" charset="2"/>
              </a:rPr>
              <a:t>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излучается энергия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.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53340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5" grpId="0"/>
      <p:bldP spid="16" grpId="0"/>
      <p:bldP spid="17" grpId="0"/>
      <p:bldP spid="18" grpId="0"/>
      <p:bldP spid="19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22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1430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57200" y="1066800"/>
            <a:ext cx="8280400" cy="14398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Фотон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что бы быть зарегестрированным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, должен или родить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заряженную частицу(ы), или передать ей энергию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6"/>
              </a:buBlip>
              <a:tabLst>
                <a:tab pos="914400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Фото-эффект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7056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2" name="Object 6"/>
          <p:cNvGraphicFramePr>
            <a:graphicFrameLocks noChangeAspect="1"/>
          </p:cNvGraphicFramePr>
          <p:nvPr/>
        </p:nvGraphicFramePr>
        <p:xfrm>
          <a:off x="1795463" y="3340100"/>
          <a:ext cx="1652587" cy="285750"/>
        </p:xfrm>
        <a:graphic>
          <a:graphicData uri="http://schemas.openxmlformats.org/presentationml/2006/ole">
            <p:oleObj spid="_x0000_s220162" name="Equation" r:id="rId7" imgW="1307880" imgH="228600" progId="Equation.3">
              <p:embed/>
            </p:oleObj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962025" y="4572000"/>
          <a:ext cx="5770563" cy="727075"/>
        </p:xfrm>
        <a:graphic>
          <a:graphicData uri="http://schemas.openxmlformats.org/presentationml/2006/ole">
            <p:oleObj spid="_x0000_s220163" name="Equation" r:id="rId8" imgW="3809880" imgH="482400" progId="Equation.3">
              <p:embed/>
            </p:oleObj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971550" y="5876925"/>
          <a:ext cx="1765300" cy="508000"/>
        </p:xfrm>
        <a:graphic>
          <a:graphicData uri="http://schemas.openxmlformats.org/presentationml/2006/ole">
            <p:oleObj spid="_x0000_s220164" name="Equation" r:id="rId9" imgW="1765080" imgH="507960" progId="Equation.3">
              <p:embed/>
            </p:oleObj>
          </a:graphicData>
        </a:graphic>
      </p:graphicFrame>
      <p:graphicFrame>
        <p:nvGraphicFramePr>
          <p:cNvPr id="15" name="Object 10"/>
          <p:cNvGraphicFramePr>
            <a:graphicFrameLocks noChangeAspect="1"/>
          </p:cNvGraphicFramePr>
          <p:nvPr/>
        </p:nvGraphicFramePr>
        <p:xfrm>
          <a:off x="971550" y="2565400"/>
          <a:ext cx="2435225" cy="636588"/>
        </p:xfrm>
        <a:graphic>
          <a:graphicData uri="http://schemas.openxmlformats.org/presentationml/2006/ole">
            <p:oleObj spid="_x0000_s220165" name="Designer 4.0 Drawing" r:id="rId10" imgW="2435760" imgH="637560" progId="">
              <p:embed/>
            </p:oleObj>
          </a:graphicData>
        </a:graphic>
      </p:graphicFrame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208338" y="5949950"/>
            <a:ext cx="1219200" cy="3683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3635375" y="2492375"/>
            <a:ext cx="460851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US" sz="1600" dirty="0"/>
              <a:t> 	</a:t>
            </a:r>
            <a:r>
              <a:rPr lang="ru-RU" sz="1600" dirty="0" smtClean="0">
                <a:latin typeface="Comic Sans MS" pitchFamily="66" charset="0"/>
              </a:rPr>
              <a:t>Возможен только в соседстве с третьим партнером столкновения</a:t>
            </a:r>
          </a:p>
          <a:p>
            <a:pPr marL="342900" indent="-342900"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 выбиваются электроны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K-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оболочки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685800" y="3962400"/>
            <a:ext cx="79200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Сечение сильнно возрастает, если  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i="1" dirty="0" err="1"/>
              <a:t>E</a:t>
            </a:r>
            <a:r>
              <a:rPr lang="en-US" sz="1600" i="1" baseline="-25000" dirty="0" err="1">
                <a:latin typeface="Symbol" pitchFamily="18" charset="2"/>
              </a:rPr>
              <a:t>g</a:t>
            </a:r>
            <a:r>
              <a:rPr lang="en-US" sz="1600" i="1" dirty="0"/>
              <a:t> </a:t>
            </a:r>
            <a:r>
              <a:rPr lang="en-US" sz="1600" i="1" dirty="0">
                <a:sym typeface="Symbol" pitchFamily="18" charset="2"/>
              </a:rPr>
              <a:t> </a:t>
            </a:r>
            <a:r>
              <a:rPr lang="en-US" sz="1600" i="1" dirty="0" err="1">
                <a:sym typeface="Symbol" pitchFamily="18" charset="2"/>
              </a:rPr>
              <a:t>E</a:t>
            </a:r>
            <a:r>
              <a:rPr lang="en-US" sz="1600" i="1" baseline="-25000" dirty="0" err="1">
                <a:sym typeface="Symbol" pitchFamily="18" charset="2"/>
              </a:rPr>
              <a:t>shell</a:t>
            </a:r>
            <a:endParaRPr lang="en-US" sz="1600" dirty="0"/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1435100" y="5461000"/>
            <a:ext cx="320312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При высоких энергиях 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/>
              <a:t>(</a:t>
            </a:r>
            <a:r>
              <a:rPr lang="en-US" sz="1600" dirty="0">
                <a:sym typeface="Symbol" pitchFamily="18" charset="2"/>
              </a:rPr>
              <a:t></a:t>
            </a:r>
            <a:r>
              <a:rPr lang="en-US" sz="1600" dirty="0"/>
              <a:t>1)</a:t>
            </a:r>
          </a:p>
        </p:txBody>
      </p:sp>
      <p:graphicFrame>
        <p:nvGraphicFramePr>
          <p:cNvPr id="220166" name="Object 11"/>
          <p:cNvGraphicFramePr>
            <a:graphicFrameLocks noChangeAspect="1"/>
          </p:cNvGraphicFramePr>
          <p:nvPr/>
        </p:nvGraphicFramePr>
        <p:xfrm>
          <a:off x="3208338" y="5949950"/>
          <a:ext cx="1016000" cy="368300"/>
        </p:xfrm>
        <a:graphic>
          <a:graphicData uri="http://schemas.openxmlformats.org/presentationml/2006/ole">
            <p:oleObj spid="_x0000_s220166" name="Equation" r:id="rId11" imgW="1015920" imgH="368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2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23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9342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4800" y="914400"/>
            <a:ext cx="82296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Впервые наблюдал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Heinrich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Hertz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1887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JJ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Tompson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понял, что это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“corpuscles”   (electrons)  in 189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7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Einstein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объяснил в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1905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Ввел постоянную Планка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Один из краеугольных камней квантовой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революции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Очень широко используется в Физике и быту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Фотодиоды, фототранзисторы, фотоумножители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Сенсоры изображений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Фото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/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Вивео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камеры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ТВ...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Фотоэлектронная спектроскопия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24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7818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81000" y="1524000"/>
            <a:ext cx="5715000" cy="766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</a:rPr>
              <a:t>Рождение пары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2555875" y="2349500"/>
          <a:ext cx="3711575" cy="427038"/>
        </p:xfrm>
        <a:graphic>
          <a:graphicData uri="http://schemas.openxmlformats.org/presentationml/2006/ole">
            <p:oleObj spid="_x0000_s222210" name="Equation" r:id="rId6" imgW="2730240" imgH="317160" progId="Equation.3">
              <p:embed/>
            </p:oleObj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5715000" y="2895600"/>
          <a:ext cx="990600" cy="457200"/>
        </p:xfrm>
        <a:graphic>
          <a:graphicData uri="http://schemas.openxmlformats.org/presentationml/2006/ole">
            <p:oleObj spid="_x0000_s222211" name="Equation" r:id="rId7" imgW="990360" imgH="355320" progId="Equation.3">
              <p:embed/>
            </p:oleObj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709613" y="4005263"/>
          <a:ext cx="2146300" cy="2413000"/>
        </p:xfrm>
        <a:graphic>
          <a:graphicData uri="http://schemas.openxmlformats.org/presentationml/2006/ole">
            <p:oleObj spid="_x0000_s222212" name="Equation" r:id="rId8" imgW="2145960" imgH="2412720" progId="Equation.3">
              <p:embed/>
            </p:oleObj>
          </a:graphicData>
        </a:graphic>
      </p:graphicFrame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941638" y="4164112"/>
            <a:ext cx="2230098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Не зависит от энергии </a:t>
            </a:r>
            <a:r>
              <a:rPr lang="en-US" sz="1400" dirty="0" smtClean="0">
                <a:solidFill>
                  <a:srgbClr val="FF0066"/>
                </a:solidFill>
                <a:latin typeface="Comic Sans MS" pitchFamily="66" charset="0"/>
              </a:rPr>
              <a:t>!</a:t>
            </a:r>
            <a:endParaRPr lang="en-US" sz="1400" dirty="0">
              <a:solidFill>
                <a:srgbClr val="FF0066"/>
              </a:solidFill>
              <a:latin typeface="Comic Sans MS" pitchFamily="66" charset="0"/>
            </a:endParaRPr>
          </a:p>
        </p:txBody>
      </p:sp>
      <p:graphicFrame>
        <p:nvGraphicFramePr>
          <p:cNvPr id="16" name="Object 11"/>
          <p:cNvGraphicFramePr>
            <a:graphicFrameLocks noChangeAspect="1"/>
          </p:cNvGraphicFramePr>
          <p:nvPr/>
        </p:nvGraphicFramePr>
        <p:xfrm>
          <a:off x="2819400" y="1219200"/>
          <a:ext cx="1979613" cy="1196975"/>
        </p:xfrm>
        <a:graphic>
          <a:graphicData uri="http://schemas.openxmlformats.org/presentationml/2006/ole">
            <p:oleObj spid="_x0000_s222213" name="Designer Drawing" r:id="rId9" imgW="1740960" imgH="1052280" progId="">
              <p:embed/>
            </p:oleObj>
          </a:graphicData>
        </a:graphic>
      </p:graphicFrame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15938" y="2924175"/>
            <a:ext cx="519906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Возможно в Кулоновском поле ядра или электрона, если</a:t>
            </a:r>
            <a:r>
              <a:rPr lang="en-US" sz="1400" dirty="0" smtClean="0">
                <a:latin typeface="Comic Sans MS" pitchFamily="66" charset="0"/>
              </a:rPr>
              <a:t> 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635000" y="3581400"/>
            <a:ext cx="441659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Сечение</a:t>
            </a:r>
            <a:r>
              <a:rPr lang="en-US" sz="1600" dirty="0" smtClean="0">
                <a:latin typeface="Comic Sans MS" pitchFamily="66" charset="0"/>
              </a:rPr>
              <a:t> (</a:t>
            </a:r>
            <a:r>
              <a:rPr lang="ru-RU" sz="1600" dirty="0" smtClean="0">
                <a:latin typeface="Comic Sans MS" pitchFamily="66" charset="0"/>
              </a:rPr>
              <a:t>в релятивистском приближении</a:t>
            </a:r>
            <a:r>
              <a:rPr lang="en-US" sz="1600" dirty="0" smtClean="0">
                <a:latin typeface="Comic Sans MS" pitchFamily="66" charset="0"/>
              </a:rPr>
              <a:t>)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2438400" y="5181600"/>
            <a:ext cx="2666999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Доля переданной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baseline="30000" dirty="0">
                <a:latin typeface="Comic Sans MS" pitchFamily="66" charset="0"/>
                <a:sym typeface="Symbol" pitchFamily="18" charset="2"/>
              </a:rPr>
              <a:t>+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и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baseline="30000" dirty="0" smtClean="0">
                <a:latin typeface="Comic Sans MS" pitchFamily="66" charset="0"/>
                <a:sym typeface="Symbol" pitchFamily="18" charset="2"/>
              </a:rPr>
              <a:t>-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 энергии не симметрична при высоких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энергиях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</p:txBody>
      </p:sp>
      <p:pic>
        <p:nvPicPr>
          <p:cNvPr id="20" name="Picture 15" descr="n_bild4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4038600"/>
            <a:ext cx="3763963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Object 16"/>
          <p:cNvGraphicFramePr>
            <a:graphicFrameLocks noChangeAspect="1"/>
          </p:cNvGraphicFramePr>
          <p:nvPr/>
        </p:nvGraphicFramePr>
        <p:xfrm>
          <a:off x="5076825" y="4076700"/>
          <a:ext cx="1366838" cy="287338"/>
        </p:xfrm>
        <a:graphic>
          <a:graphicData uri="http://schemas.openxmlformats.org/presentationml/2006/ole">
            <p:oleObj spid="_x0000_s222214" name="Equation" r:id="rId11" imgW="1028520" imgH="215640" progId="Equation.3">
              <p:embed/>
            </p:oleObj>
          </a:graphicData>
        </a:graphic>
      </p:graphicFrame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1295400" y="457200"/>
            <a:ext cx="7366000" cy="914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Фотон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что бы быть зарегестрированным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, должен или родить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заряженную частицу(ы), или передать ей энергию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7010400" y="2971800"/>
            <a:ext cx="197819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Порог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graphicFrame>
        <p:nvGraphicFramePr>
          <p:cNvPr id="222215" name="Object 17"/>
          <p:cNvGraphicFramePr>
            <a:graphicFrameLocks noChangeAspect="1"/>
          </p:cNvGraphicFramePr>
          <p:nvPr/>
        </p:nvGraphicFramePr>
        <p:xfrm>
          <a:off x="6523038" y="5084763"/>
          <a:ext cx="2076450" cy="287337"/>
        </p:xfrm>
        <a:graphic>
          <a:graphicData uri="http://schemas.openxmlformats.org/presentationml/2006/ole">
            <p:oleObj spid="_x0000_s222215" name="Equation" r:id="rId12" imgW="156204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  <p:bldP spid="17" grpId="0"/>
      <p:bldP spid="18" grpId="0"/>
      <p:bldP spid="19" grpId="0"/>
      <p:bldP spid="22" grpId="0" animBg="1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25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334000" y="0"/>
            <a:ext cx="30480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>
            <a:off x="4354513" y="1125538"/>
            <a:ext cx="0" cy="51816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963613" cy="4206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400"/>
              <a:t>e</a:t>
            </a:r>
            <a:r>
              <a:rPr lang="en-US" sz="2400" baseline="30000"/>
              <a:t>+</a:t>
            </a:r>
            <a:r>
              <a:rPr lang="en-US" sz="2400"/>
              <a:t> / e</a:t>
            </a:r>
            <a:r>
              <a:rPr lang="en-US" sz="2400" baseline="30000"/>
              <a:t>-</a:t>
            </a:r>
            <a:endParaRPr lang="en-US" sz="2400">
              <a:latin typeface="Symbol" pitchFamily="18" charset="2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295400" y="1295400"/>
            <a:ext cx="2658100" cy="229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dirty="0" smtClean="0">
                <a:latin typeface="Comic Sans MS" pitchFamily="66" charset="0"/>
              </a:rPr>
              <a:t>Ионизация</a:t>
            </a:r>
            <a:endParaRPr lang="en-US" sz="1800" dirty="0">
              <a:latin typeface="Comic Sans MS" pitchFamily="66" charset="0"/>
            </a:endParaRPr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sz="1600" dirty="0" smtClean="0">
                <a:latin typeface="Comic Sans MS" pitchFamily="66" charset="0"/>
              </a:rPr>
              <a:t>Тормозное излучение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183189" y="1185863"/>
            <a:ext cx="1979612" cy="358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dirty="0" smtClean="0">
                <a:latin typeface="Comic Sans MS" pitchFamily="66" charset="0"/>
              </a:rPr>
              <a:t>Фото-эффект</a:t>
            </a:r>
            <a:endParaRPr lang="en-US" sz="1800" dirty="0">
              <a:latin typeface="Comic Sans MS" pitchFamily="66" charset="0"/>
            </a:endParaRPr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dirty="0" smtClean="0">
                <a:latin typeface="Comic Sans MS" pitchFamily="66" charset="0"/>
              </a:rPr>
              <a:t>Рождение пар</a:t>
            </a:r>
            <a:endParaRPr lang="en-US" sz="1800" dirty="0">
              <a:latin typeface="Comic Sans MS" pitchFamily="66" charset="0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V="1">
            <a:off x="2003425" y="4762500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2019300" y="4152900"/>
            <a:ext cx="777875" cy="592138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 flipV="1">
            <a:off x="5789613" y="5453063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 flipV="1">
            <a:off x="5789613" y="6062663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6151563" y="5759450"/>
            <a:ext cx="466725" cy="293688"/>
          </a:xfrm>
          <a:custGeom>
            <a:avLst/>
            <a:gdLst>
              <a:gd name="T0" fmla="*/ 0 w 294"/>
              <a:gd name="T1" fmla="*/ 2147483647 h 185"/>
              <a:gd name="T2" fmla="*/ 2147483647 w 294"/>
              <a:gd name="T3" fmla="*/ 2147483647 h 185"/>
              <a:gd name="T4" fmla="*/ 2147483647 w 294"/>
              <a:gd name="T5" fmla="*/ 2147483647 h 185"/>
              <a:gd name="T6" fmla="*/ 0 60000 65536"/>
              <a:gd name="T7" fmla="*/ 0 60000 65536"/>
              <a:gd name="T8" fmla="*/ 0 60000 65536"/>
              <a:gd name="T9" fmla="*/ 0 w 294"/>
              <a:gd name="T10" fmla="*/ 0 h 185"/>
              <a:gd name="T11" fmla="*/ 294 w 294"/>
              <a:gd name="T12" fmla="*/ 185 h 18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4" h="185">
                <a:moveTo>
                  <a:pt x="0" y="185"/>
                </a:moveTo>
                <a:cubicBezTo>
                  <a:pt x="16" y="159"/>
                  <a:pt x="47" y="58"/>
                  <a:pt x="96" y="29"/>
                </a:cubicBezTo>
                <a:cubicBezTo>
                  <a:pt x="145" y="0"/>
                  <a:pt x="253" y="15"/>
                  <a:pt x="294" y="11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4572000" y="1125538"/>
            <a:ext cx="309563" cy="4206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400">
                <a:latin typeface="Symbol" pitchFamily="18" charset="2"/>
              </a:rPr>
              <a:t>g</a:t>
            </a: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 rot="16200000">
            <a:off x="1490662" y="4348163"/>
            <a:ext cx="7032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/>
              <a:t>dE/dx</a:t>
            </a:r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 flipV="1">
            <a:off x="2019300" y="19431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V="1">
            <a:off x="2019300" y="2552700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2111375" y="2095500"/>
            <a:ext cx="685800" cy="431800"/>
          </a:xfrm>
          <a:custGeom>
            <a:avLst/>
            <a:gdLst>
              <a:gd name="T0" fmla="*/ 0 w 432"/>
              <a:gd name="T1" fmla="*/ 0 h 272"/>
              <a:gd name="T2" fmla="*/ 2147483647 w 432"/>
              <a:gd name="T3" fmla="*/ 2147483647 h 272"/>
              <a:gd name="T4" fmla="*/ 2147483647 w 432"/>
              <a:gd name="T5" fmla="*/ 2147483647 h 272"/>
              <a:gd name="T6" fmla="*/ 2147483647 w 432"/>
              <a:gd name="T7" fmla="*/ 2147483647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272"/>
              <a:gd name="T14" fmla="*/ 432 w 43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272">
                <a:moveTo>
                  <a:pt x="0" y="0"/>
                </a:moveTo>
                <a:cubicBezTo>
                  <a:pt x="8" y="104"/>
                  <a:pt x="16" y="208"/>
                  <a:pt x="48" y="240"/>
                </a:cubicBezTo>
                <a:cubicBezTo>
                  <a:pt x="80" y="272"/>
                  <a:pt x="128" y="200"/>
                  <a:pt x="192" y="192"/>
                </a:cubicBezTo>
                <a:cubicBezTo>
                  <a:pt x="256" y="184"/>
                  <a:pt x="392" y="192"/>
                  <a:pt x="432" y="192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 rot="16200000">
            <a:off x="1495426" y="2044700"/>
            <a:ext cx="703262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/>
              <a:t>dE/dx</a:t>
            </a:r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 flipV="1">
            <a:off x="5789613" y="1849438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 flipV="1">
            <a:off x="5789613" y="2459038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6627813" y="2441575"/>
            <a:ext cx="336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/>
              <a:t>E</a:t>
            </a:r>
          </a:p>
        </p:txBody>
      </p:sp>
      <p:sp>
        <p:nvSpPr>
          <p:cNvPr id="29" name="Freeform 18"/>
          <p:cNvSpPr>
            <a:spLocks/>
          </p:cNvSpPr>
          <p:nvPr/>
        </p:nvSpPr>
        <p:spPr bwMode="auto">
          <a:xfrm>
            <a:off x="5881688" y="2001838"/>
            <a:ext cx="384175" cy="415925"/>
          </a:xfrm>
          <a:custGeom>
            <a:avLst/>
            <a:gdLst>
              <a:gd name="T0" fmla="*/ 0 w 242"/>
              <a:gd name="T1" fmla="*/ 0 h 262"/>
              <a:gd name="T2" fmla="*/ 2147483647 w 242"/>
              <a:gd name="T3" fmla="*/ 2147483647 h 262"/>
              <a:gd name="T4" fmla="*/ 2147483647 w 242"/>
              <a:gd name="T5" fmla="*/ 2147483647 h 262"/>
              <a:gd name="T6" fmla="*/ 0 60000 65536"/>
              <a:gd name="T7" fmla="*/ 0 60000 65536"/>
              <a:gd name="T8" fmla="*/ 0 60000 65536"/>
              <a:gd name="T9" fmla="*/ 0 w 242"/>
              <a:gd name="T10" fmla="*/ 0 h 262"/>
              <a:gd name="T11" fmla="*/ 242 w 242"/>
              <a:gd name="T12" fmla="*/ 262 h 2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2" h="262">
                <a:moveTo>
                  <a:pt x="0" y="0"/>
                </a:moveTo>
                <a:cubicBezTo>
                  <a:pt x="15" y="25"/>
                  <a:pt x="52" y="104"/>
                  <a:pt x="92" y="148"/>
                </a:cubicBezTo>
                <a:cubicBezTo>
                  <a:pt x="132" y="192"/>
                  <a:pt x="211" y="238"/>
                  <a:pt x="242" y="262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5480050" y="1844675"/>
            <a:ext cx="30638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>
                <a:latin typeface="Symbol" pitchFamily="18" charset="2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26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257800" y="0"/>
            <a:ext cx="35814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Электромагнитные ливни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3611563"/>
            <a:ext cx="4233863" cy="2536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4860925" y="3624263"/>
          <a:ext cx="3109913" cy="331787"/>
        </p:xfrm>
        <a:graphic>
          <a:graphicData uri="http://schemas.openxmlformats.org/presentationml/2006/ole">
            <p:oleObj spid="_x0000_s227330" name="Equation" r:id="rId7" imgW="2260440" imgH="241200" progId="Equation.3">
              <p:embed/>
            </p:oleObj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4878388" y="5065713"/>
          <a:ext cx="1463675" cy="595312"/>
        </p:xfrm>
        <a:graphic>
          <a:graphicData uri="http://schemas.openxmlformats.org/presentationml/2006/ole">
            <p:oleObj spid="_x0000_s227331" name="Equation" r:id="rId8" imgW="965160" imgH="393480" progId="Equation.3">
              <p:embed/>
            </p:oleObj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4878388" y="4408488"/>
          <a:ext cx="3797300" cy="684212"/>
        </p:xfrm>
        <a:graphic>
          <a:graphicData uri="http://schemas.openxmlformats.org/presentationml/2006/ole">
            <p:oleObj spid="_x0000_s227332" name="Equation" r:id="rId9" imgW="2539800" imgH="457200" progId="Equation.3">
              <p:embed/>
            </p:oleObj>
          </a:graphicData>
        </a:graphic>
      </p:graphicFrame>
      <p:graphicFrame>
        <p:nvGraphicFramePr>
          <p:cNvPr id="15" name="Object 11"/>
          <p:cNvGraphicFramePr>
            <a:graphicFrameLocks noChangeAspect="1"/>
          </p:cNvGraphicFramePr>
          <p:nvPr/>
        </p:nvGraphicFramePr>
        <p:xfrm>
          <a:off x="658813" y="836613"/>
          <a:ext cx="3265487" cy="1885950"/>
        </p:xfrm>
        <a:graphic>
          <a:graphicData uri="http://schemas.openxmlformats.org/presentationml/2006/ole">
            <p:oleObj spid="_x0000_s227333" name="Ulead Image Editor Image" r:id="rId10" imgW="4319025" imgH="1886396" progId="">
              <p:embed/>
            </p:oleObj>
          </a:graphicData>
        </a:graphic>
      </p:graphicFrame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859338" y="797481"/>
            <a:ext cx="2665412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Ливень от электрона в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 коденсационной камере со свинцовым поглотител</a:t>
            </a:r>
            <a:r>
              <a:rPr lang="ru-RU" sz="1400" dirty="0" smtClean="0"/>
              <a:t>ем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572000" y="2376656"/>
            <a:ext cx="4262438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80975" indent="-180975" eaLnBrk="0" hangingPunct="0">
              <a:spcBef>
                <a:spcPct val="0"/>
              </a:spcBef>
            </a:pPr>
            <a:r>
              <a:rPr lang="ru-RU" sz="1400" dirty="0" smtClean="0">
                <a:latin typeface="Comic Sans MS" pitchFamily="66" charset="0"/>
              </a:rPr>
              <a:t>Рассмотрим только 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тормозное излучение</a:t>
            </a:r>
          </a:p>
          <a:p>
            <a:pPr marL="180975" indent="-180975" eaLnBrk="0" hangingPunct="0">
              <a:spcBef>
                <a:spcPct val="0"/>
              </a:spcBef>
            </a:pP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latin typeface="Comic Sans MS" pitchFamily="66" charset="0"/>
              </a:rPr>
              <a:t>и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рождение пар</a:t>
            </a:r>
            <a:r>
              <a:rPr lang="en-US" sz="1400" dirty="0" smtClean="0">
                <a:solidFill>
                  <a:srgbClr val="FF0066"/>
                </a:solidFill>
                <a:latin typeface="Comic Sans MS" pitchFamily="66" charset="0"/>
              </a:rPr>
              <a:t>. </a:t>
            </a:r>
            <a:endParaRPr lang="en-US" sz="1400" dirty="0">
              <a:solidFill>
                <a:srgbClr val="FF0066"/>
              </a:solidFill>
              <a:latin typeface="Comic Sans MS" pitchFamily="66" charset="0"/>
            </a:endParaRPr>
          </a:p>
          <a:p>
            <a:pPr marL="180975" indent="-180975" eaLnBrk="0" hangingPunct="0">
              <a:spcBef>
                <a:spcPct val="0"/>
              </a:spcBef>
              <a:buFontTx/>
              <a:buNone/>
            </a:pPr>
            <a:endParaRPr lang="en-US" sz="1600" dirty="0">
              <a:solidFill>
                <a:srgbClr val="FF0066"/>
              </a:solidFill>
            </a:endParaRPr>
          </a:p>
          <a:p>
            <a:pPr marL="180975" indent="-180975" eaLnBrk="0" hangingPunct="0">
              <a:spcBef>
                <a:spcPct val="0"/>
              </a:spcBef>
            </a:pPr>
            <a:r>
              <a:rPr lang="ru-RU" sz="1400" dirty="0" smtClean="0">
                <a:latin typeface="Comic Sans MS" pitchFamily="66" charset="0"/>
              </a:rPr>
              <a:t>Предположим</a:t>
            </a:r>
            <a:r>
              <a:rPr lang="en-US" sz="1600" dirty="0" smtClean="0"/>
              <a:t>:</a:t>
            </a:r>
            <a:r>
              <a:rPr lang="ru-RU" sz="1600" dirty="0" smtClean="0"/>
              <a:t> 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chemeClr val="tx2"/>
                </a:solidFill>
              </a:rPr>
              <a:t>X</a:t>
            </a:r>
            <a:r>
              <a:rPr lang="en-US" sz="1600" baseline="-25000" dirty="0">
                <a:solidFill>
                  <a:schemeClr val="tx2"/>
                </a:solidFill>
              </a:rPr>
              <a:t>0</a:t>
            </a:r>
            <a:r>
              <a:rPr lang="en-US" sz="1600" dirty="0">
                <a:solidFill>
                  <a:schemeClr val="tx2"/>
                </a:solidFill>
              </a:rPr>
              <a:t> ~ </a:t>
            </a:r>
            <a:r>
              <a:rPr lang="en-US" sz="1600" dirty="0" err="1">
                <a:solidFill>
                  <a:schemeClr val="tx2"/>
                </a:solidFill>
                <a:latin typeface="Symbol" pitchFamily="18" charset="2"/>
              </a:rPr>
              <a:t>l</a:t>
            </a:r>
            <a:r>
              <a:rPr lang="en-US" sz="1600" baseline="-25000" dirty="0" err="1">
                <a:solidFill>
                  <a:schemeClr val="tx2"/>
                </a:solidFill>
              </a:rPr>
              <a:t>pair</a:t>
            </a:r>
            <a:endParaRPr lang="en-US" sz="1600" baseline="-25000" dirty="0">
              <a:solidFill>
                <a:schemeClr val="tx2"/>
              </a:solidFill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4806950" y="4047123"/>
            <a:ext cx="312896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Процесс продолжается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en-US" sz="1600" i="1" dirty="0">
                <a:solidFill>
                  <a:schemeClr val="tx2"/>
                </a:solidFill>
                <a:latin typeface="Times New Roman" pitchFamily="18" charset="0"/>
              </a:rPr>
              <a:t>E(t)&lt;</a:t>
            </a:r>
            <a:r>
              <a:rPr lang="en-US" sz="1600" i="1" dirty="0" err="1">
                <a:solidFill>
                  <a:schemeClr val="tx2"/>
                </a:solidFill>
                <a:latin typeface="Times New Roman" pitchFamily="18" charset="0"/>
              </a:rPr>
              <a:t>E</a:t>
            </a:r>
            <a:r>
              <a:rPr lang="en-US" sz="1600" i="1" baseline="-25000" dirty="0" err="1">
                <a:solidFill>
                  <a:schemeClr val="tx2"/>
                </a:solidFill>
                <a:latin typeface="Times New Roman" pitchFamily="18" charset="0"/>
              </a:rPr>
              <a:t>c</a:t>
            </a:r>
            <a:endParaRPr lang="en-US" sz="1600" baseline="-25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4679950" y="5689054"/>
            <a:ext cx="4464050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После</a:t>
            </a:r>
            <a:r>
              <a:rPr lang="en-US" sz="1600" dirty="0" smtClean="0"/>
              <a:t> </a:t>
            </a:r>
            <a:r>
              <a:rPr lang="en-US" sz="1600" i="1" dirty="0">
                <a:solidFill>
                  <a:schemeClr val="tx2"/>
                </a:solidFill>
                <a:latin typeface="Times New Roman" pitchFamily="18" charset="0"/>
              </a:rPr>
              <a:t>t = </a:t>
            </a:r>
            <a:r>
              <a:rPr lang="en-US" sz="1600" i="1" dirty="0" err="1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en-US" sz="1600" i="1" baseline="-25000" dirty="0" err="1">
                <a:solidFill>
                  <a:schemeClr val="tx2"/>
                </a:solidFill>
                <a:latin typeface="Times New Roman" pitchFamily="18" charset="0"/>
              </a:rPr>
              <a:t>max</a:t>
            </a:r>
            <a:r>
              <a:rPr lang="en-US" sz="1600" dirty="0"/>
              <a:t> </a:t>
            </a:r>
            <a:r>
              <a:rPr lang="ru-RU" sz="1600" dirty="0" smtClean="0"/>
              <a:t> </a:t>
            </a:r>
            <a:r>
              <a:rPr lang="ru-RU" sz="1400" dirty="0" smtClean="0">
                <a:latin typeface="Comic Sans MS" pitchFamily="66" charset="0"/>
              </a:rPr>
              <a:t>доминирующие процессы - 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иогизация</a:t>
            </a:r>
            <a:r>
              <a:rPr lang="en-US" sz="1400" dirty="0" smtClean="0">
                <a:solidFill>
                  <a:srgbClr val="FF0066"/>
                </a:solidFill>
                <a:latin typeface="Comic Sans MS" pitchFamily="66" charset="0"/>
              </a:rPr>
              <a:t>,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эффект Комптона и фото-эффект</a:t>
            </a:r>
            <a:endParaRPr lang="en-US" sz="1400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400" dirty="0"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Поглощение энергии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755650" y="3284538"/>
            <a:ext cx="2444900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u="sng" dirty="0" smtClean="0">
                <a:solidFill>
                  <a:srgbClr val="FF0066"/>
                </a:solidFill>
                <a:latin typeface="Comic Sans MS" pitchFamily="66" charset="0"/>
              </a:rPr>
              <a:t>Упрощенная модель</a:t>
            </a:r>
            <a:endParaRPr lang="en-US" sz="1800" u="sng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H="1">
            <a:off x="4211638" y="1125538"/>
            <a:ext cx="574675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191000" y="1752600"/>
            <a:ext cx="45910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Может инициироваться электроном </a:t>
            </a:r>
            <a:r>
              <a:rPr lang="ru-RU" sz="1400" b="1" dirty="0" smtClean="0">
                <a:solidFill>
                  <a:srgbClr val="C00000"/>
                </a:solidFill>
                <a:latin typeface="Comic Sans MS" pitchFamily="66" charset="0"/>
              </a:rPr>
              <a:t>или</a:t>
            </a:r>
            <a:r>
              <a:rPr lang="en-GB" sz="14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фотоном</a:t>
            </a:r>
            <a:endParaRPr lang="de-DE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27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0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95288" y="908050"/>
            <a:ext cx="8424862" cy="7207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sz="1400" dirty="0" smtClean="0">
                <a:solidFill>
                  <a:schemeClr val="accent2"/>
                </a:solidFill>
                <a:latin typeface="Comic Sans MS" pitchFamily="66" charset="0"/>
              </a:rPr>
              <a:t>Взаимодействие адронов высоких энергий с веществом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chemeClr val="accent2"/>
                </a:solidFill>
                <a:latin typeface="Comic Sans MS" pitchFamily="66" charset="0"/>
              </a:rPr>
              <a:t>происходит в основном посредством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omic Sans MS" pitchFamily="66" charset="0"/>
              </a:rPr>
              <a:t>неупругих ядерных процессов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omic Sans MS" pitchFamily="66" charset="0"/>
              </a:rPr>
              <a:t>.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990600" y="6096000"/>
          <a:ext cx="2806700" cy="558800"/>
        </p:xfrm>
        <a:graphic>
          <a:graphicData uri="http://schemas.openxmlformats.org/presentationml/2006/ole">
            <p:oleObj spid="_x0000_s223234" name="Equation" r:id="rId6" imgW="2806560" imgH="558720" progId="Equation.3">
              <p:embed/>
            </p:oleObj>
          </a:graphicData>
        </a:graphic>
      </p:graphicFrame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275388" y="2080211"/>
            <a:ext cx="234673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Times New Roman" pitchFamily="18" charset="0"/>
              </a:rPr>
              <a:t>множественность</a:t>
            </a:r>
            <a:r>
              <a:rPr lang="en-US" sz="1600" dirty="0" smtClean="0"/>
              <a:t> </a:t>
            </a:r>
            <a:r>
              <a:rPr lang="en-US" sz="1600" dirty="0">
                <a:sym typeface="Symbol" pitchFamily="18" charset="2"/>
              </a:rPr>
              <a:t> </a:t>
            </a:r>
            <a:r>
              <a:rPr lang="en-US" sz="1600" dirty="0" err="1">
                <a:sym typeface="Symbol" pitchFamily="18" charset="2"/>
              </a:rPr>
              <a:t>ln</a:t>
            </a:r>
            <a:r>
              <a:rPr lang="en-US" sz="1600" i="1" dirty="0">
                <a:sym typeface="Symbol" pitchFamily="18" charset="2"/>
              </a:rPr>
              <a:t>(E)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6359525" y="2606675"/>
            <a:ext cx="1524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600" i="1">
                <a:latin typeface="Times New Roman" pitchFamily="18" charset="0"/>
              </a:rPr>
              <a:t>p</a:t>
            </a:r>
            <a:r>
              <a:rPr lang="en-US" sz="1600" i="1" baseline="-25000">
                <a:latin typeface="Times New Roman" pitchFamily="18" charset="0"/>
              </a:rPr>
              <a:t>t</a:t>
            </a:r>
            <a:r>
              <a:rPr lang="en-US" sz="1600" i="1">
                <a:latin typeface="Times New Roman" pitchFamily="18" charset="0"/>
              </a:rPr>
              <a:t> </a:t>
            </a:r>
            <a:r>
              <a:rPr lang="en-US" sz="1600" i="1">
                <a:latin typeface="Times New Roman" pitchFamily="18" charset="0"/>
                <a:sym typeface="Symbol" pitchFamily="18" charset="2"/>
              </a:rPr>
              <a:t>  0.35 </a:t>
            </a:r>
            <a:r>
              <a:rPr lang="en-US" sz="1600">
                <a:latin typeface="Times New Roman" pitchFamily="18" charset="0"/>
                <a:sym typeface="Symbol" pitchFamily="18" charset="2"/>
              </a:rPr>
              <a:t>GeV/c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395288" y="2051520"/>
            <a:ext cx="4033837" cy="8483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Происходит возбуждение и развал ядер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 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1400" dirty="0"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Ядерные фрагменты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400" dirty="0">
                <a:latin typeface="Comic Sans MS" pitchFamily="66" charset="0"/>
                <a:sym typeface="Symbol" pitchFamily="18" charset="2"/>
              </a:rPr>
              <a:t>(radioactive)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    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+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рождение вторичных частиц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1371600" y="533400"/>
            <a:ext cx="308289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Ядерные взаимодействия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95288" y="3590925"/>
            <a:ext cx="8064500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Начиная с энергий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(&gt;1 </a:t>
            </a:r>
            <a:r>
              <a:rPr lang="en-US" sz="1600" dirty="0" err="1">
                <a:latin typeface="Comic Sans MS" pitchFamily="66" charset="0"/>
              </a:rPr>
              <a:t>GeV</a:t>
            </a:r>
            <a:r>
              <a:rPr lang="en-US" sz="1600" dirty="0">
                <a:latin typeface="Comic Sans MS" pitchFamily="66" charset="0"/>
              </a:rPr>
              <a:t>)  </a:t>
            </a:r>
            <a:r>
              <a:rPr lang="ru-RU" sz="1600" dirty="0" smtClean="0">
                <a:latin typeface="Comic Sans MS" pitchFamily="66" charset="0"/>
              </a:rPr>
              <a:t>сечение слабо зависит от энергии и от типа налетающей частицы</a:t>
            </a:r>
            <a:r>
              <a:rPr lang="ru-RU" sz="1600" dirty="0" smtClean="0"/>
              <a:t>  </a:t>
            </a:r>
            <a:r>
              <a:rPr lang="en-US" sz="1600" dirty="0" smtClean="0"/>
              <a:t>(</a:t>
            </a:r>
            <a:r>
              <a:rPr lang="en-US" sz="1600" b="1" dirty="0" smtClean="0">
                <a:latin typeface="Symbol" pitchFamily="18" charset="2"/>
              </a:rPr>
              <a:t>p</a:t>
            </a:r>
            <a:r>
              <a:rPr lang="en-US" sz="1600" b="1" dirty="0" smtClean="0"/>
              <a:t>, </a:t>
            </a:r>
            <a:r>
              <a:rPr lang="en-US" sz="1600" b="1" dirty="0"/>
              <a:t>p</a:t>
            </a:r>
            <a:r>
              <a:rPr lang="en-US" sz="1600" b="1" dirty="0" smtClean="0"/>
              <a:t>, n, </a:t>
            </a:r>
            <a:r>
              <a:rPr lang="en-US" sz="1600" b="1" dirty="0"/>
              <a:t>K</a:t>
            </a:r>
            <a:r>
              <a:rPr lang="en-US" sz="1600" dirty="0"/>
              <a:t>…).</a:t>
            </a:r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endParaRPr lang="ru-RU" sz="1600" dirty="0" smtClean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По аналогии с</a:t>
            </a:r>
            <a:r>
              <a:rPr lang="en-US" sz="1600" dirty="0" smtClean="0">
                <a:solidFill>
                  <a:srgbClr val="7030A0"/>
                </a:solidFill>
              </a:rPr>
              <a:t>  </a:t>
            </a:r>
            <a:r>
              <a:rPr lang="en-US" sz="1600" dirty="0">
                <a:solidFill>
                  <a:srgbClr val="7030A0"/>
                </a:solidFill>
              </a:rPr>
              <a:t>X</a:t>
            </a:r>
            <a:r>
              <a:rPr lang="en-US" sz="1600" baseline="-25000" dirty="0">
                <a:solidFill>
                  <a:srgbClr val="7030A0"/>
                </a:solidFill>
              </a:rPr>
              <a:t>0</a:t>
            </a:r>
            <a:r>
              <a:rPr lang="en-US" sz="1600" dirty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 вводится адронная длина поглощения</a:t>
            </a:r>
          </a:p>
          <a:p>
            <a:pPr>
              <a:buFontTx/>
              <a:buNone/>
            </a:pPr>
            <a:endParaRPr lang="en-US" sz="1600" u="sng" dirty="0"/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r>
              <a:rPr lang="ru-RU" sz="1600" dirty="0" smtClean="0"/>
              <a:t>   </a:t>
            </a:r>
            <a:r>
              <a:rPr lang="ru-RU" sz="1600" dirty="0" smtClean="0">
                <a:solidFill>
                  <a:srgbClr val="7030A0"/>
                </a:solidFill>
              </a:rPr>
              <a:t>и ядерная длина взаимодействия</a:t>
            </a:r>
            <a:endParaRPr lang="en-US" sz="1600" dirty="0">
              <a:solidFill>
                <a:srgbClr val="7030A0"/>
              </a:solidFill>
            </a:endParaRPr>
          </a:p>
        </p:txBody>
      </p:sp>
      <p:graphicFrame>
        <p:nvGraphicFramePr>
          <p:cNvPr id="17" name="Object 12"/>
          <p:cNvGraphicFramePr>
            <a:graphicFrameLocks noChangeAspect="1"/>
          </p:cNvGraphicFramePr>
          <p:nvPr/>
        </p:nvGraphicFramePr>
        <p:xfrm>
          <a:off x="3505200" y="1295400"/>
          <a:ext cx="2838450" cy="1685925"/>
        </p:xfrm>
        <a:graphic>
          <a:graphicData uri="http://schemas.openxmlformats.org/presentationml/2006/ole">
            <p:oleObj spid="_x0000_s223235" name="Bitmap" r:id="rId7" imgW="2838846" imgH="1685714" progId="PBrush">
              <p:embed/>
            </p:oleObj>
          </a:graphicData>
        </a:graphic>
      </p:graphicFrame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7818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Адроны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223236" name="Object 4"/>
          <p:cNvGraphicFramePr>
            <a:graphicFrameLocks noChangeAspect="1"/>
          </p:cNvGraphicFramePr>
          <p:nvPr/>
        </p:nvGraphicFramePr>
        <p:xfrm>
          <a:off x="755650" y="5046663"/>
          <a:ext cx="3835400" cy="558800"/>
        </p:xfrm>
        <a:graphic>
          <a:graphicData uri="http://schemas.openxmlformats.org/presentationml/2006/ole">
            <p:oleObj spid="_x0000_s223236" name="Equation" r:id="rId8" imgW="3835080" imgH="558720" progId="Equation.3">
              <p:embed/>
            </p:oleObj>
          </a:graphicData>
        </a:graphic>
      </p:graphicFrame>
      <p:graphicFrame>
        <p:nvGraphicFramePr>
          <p:cNvPr id="223237" name="Object 5"/>
          <p:cNvGraphicFramePr>
            <a:graphicFrameLocks noChangeAspect="1"/>
          </p:cNvGraphicFramePr>
          <p:nvPr/>
        </p:nvGraphicFramePr>
        <p:xfrm>
          <a:off x="990600" y="6096000"/>
          <a:ext cx="2806700" cy="558800"/>
        </p:xfrm>
        <a:graphic>
          <a:graphicData uri="http://schemas.openxmlformats.org/presentationml/2006/ole">
            <p:oleObj spid="_x0000_s223237" name="Equation" r:id="rId9" imgW="2806560" imgH="558720" progId="Equation.3">
              <p:embed/>
            </p:oleObj>
          </a:graphicData>
        </a:graphic>
      </p:graphicFrame>
      <p:graphicFrame>
        <p:nvGraphicFramePr>
          <p:cNvPr id="223238" name="Object 6"/>
          <p:cNvGraphicFramePr>
            <a:graphicFrameLocks noChangeAspect="1"/>
          </p:cNvGraphicFramePr>
          <p:nvPr/>
        </p:nvGraphicFramePr>
        <p:xfrm>
          <a:off x="827088" y="4292600"/>
          <a:ext cx="2324100" cy="330200"/>
        </p:xfrm>
        <a:graphic>
          <a:graphicData uri="http://schemas.openxmlformats.org/presentationml/2006/ole">
            <p:oleObj spid="_x0000_s223238" name="Equation" r:id="rId10" imgW="232380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2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2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2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13" grpId="0"/>
      <p:bldP spid="14" grpId="0"/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28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Адроны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80975" y="1057275"/>
          <a:ext cx="4514850" cy="2924175"/>
        </p:xfrm>
        <a:graphic>
          <a:graphicData uri="http://schemas.openxmlformats.org/presentationml/2006/ole">
            <p:oleObj spid="_x0000_s224258" name="Document" r:id="rId6" imgW="4691643" imgH="3057388" progId="Word.Document.8">
              <p:embed/>
            </p:oleObj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4381500" y="2708275"/>
          <a:ext cx="4511675" cy="3894138"/>
        </p:xfrm>
        <a:graphic>
          <a:graphicData uri="http://schemas.openxmlformats.org/presentationml/2006/ole">
            <p:oleObj spid="_x0000_s224259" name="Worksheet" r:id="rId7" imgW="4743450" imgH="3486099" progId="Excel.Sheet.8">
              <p:embed/>
            </p:oleObj>
          </a:graphicData>
        </a:graphic>
      </p:graphicFrame>
      <p:sp>
        <p:nvSpPr>
          <p:cNvPr id="13" name="Text Box 10"/>
          <p:cNvSpPr txBox="1">
            <a:spLocks noChangeArrowheads="1"/>
          </p:cNvSpPr>
          <p:nvPr/>
        </p:nvSpPr>
        <p:spPr bwMode="auto">
          <a:xfrm rot="16200000">
            <a:off x="3793331" y="4434682"/>
            <a:ext cx="9985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tx1"/>
                </a:solidFill>
              </a:rPr>
              <a:t>X</a:t>
            </a:r>
            <a:r>
              <a:rPr lang="en-US" sz="1400" baseline="-25000">
                <a:solidFill>
                  <a:schemeClr val="tx1"/>
                </a:solidFill>
              </a:rPr>
              <a:t>0</a:t>
            </a:r>
            <a:r>
              <a:rPr lang="en-US" sz="1400">
                <a:solidFill>
                  <a:schemeClr val="tx1"/>
                </a:solidFill>
              </a:rPr>
              <a:t>, </a:t>
            </a:r>
            <a:r>
              <a:rPr lang="en-US" sz="1400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sz="1400" baseline="-25000">
                <a:solidFill>
                  <a:schemeClr val="tx1"/>
                </a:solidFill>
                <a:latin typeface="Times New Roman" pitchFamily="18" charset="0"/>
              </a:rPr>
              <a:t>I</a:t>
            </a:r>
            <a:r>
              <a:rPr lang="en-US" sz="1400" baseline="-25000">
                <a:solidFill>
                  <a:schemeClr val="tx1"/>
                </a:solidFill>
              </a:rPr>
              <a:t>  </a:t>
            </a:r>
            <a:r>
              <a:rPr lang="en-US" sz="1400">
                <a:solidFill>
                  <a:schemeClr val="tx1"/>
                </a:solidFill>
              </a:rPr>
              <a:t>[cm]</a:t>
            </a:r>
            <a:endParaRPr lang="en-US" sz="1400" baseline="-25000">
              <a:solidFill>
                <a:schemeClr val="tx1"/>
              </a:solidFill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526088" y="2349500"/>
            <a:ext cx="1981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800" dirty="0">
                <a:solidFill>
                  <a:srgbClr val="0000FF"/>
                </a:solidFill>
              </a:rPr>
              <a:t>For Z &gt; 6:  </a:t>
            </a:r>
            <a:r>
              <a:rPr lang="en-US" sz="1800" dirty="0" err="1">
                <a:solidFill>
                  <a:srgbClr val="0000FF"/>
                </a:solidFill>
                <a:latin typeface="Symbol" pitchFamily="18" charset="2"/>
              </a:rPr>
              <a:t>l</a:t>
            </a:r>
            <a:r>
              <a:rPr lang="en-US" sz="1800" baseline="-25000" dirty="0" err="1">
                <a:solidFill>
                  <a:srgbClr val="0000FF"/>
                </a:solidFill>
                <a:latin typeface="Times New Roman" pitchFamily="18" charset="0"/>
              </a:rPr>
              <a:t>I</a:t>
            </a:r>
            <a:r>
              <a:rPr lang="en-US" sz="1800" dirty="0">
                <a:solidFill>
                  <a:srgbClr val="0000FF"/>
                </a:solidFill>
              </a:rPr>
              <a:t> &gt; X</a:t>
            </a:r>
            <a:r>
              <a:rPr lang="en-US" sz="1800" baseline="-25000" dirty="0">
                <a:solidFill>
                  <a:srgbClr val="0000FF"/>
                </a:solidFill>
              </a:rPr>
              <a:t>0</a:t>
            </a:r>
            <a:endParaRPr lang="en-US" sz="1800" dirty="0">
              <a:solidFill>
                <a:srgbClr val="0000FF"/>
              </a:solidFill>
            </a:endParaRPr>
          </a:p>
        </p:txBody>
      </p:sp>
      <p:graphicFrame>
        <p:nvGraphicFramePr>
          <p:cNvPr id="15" name="Object 5"/>
          <p:cNvGraphicFramePr>
            <a:graphicFrameLocks noChangeAspect="1"/>
          </p:cNvGraphicFramePr>
          <p:nvPr/>
        </p:nvGraphicFramePr>
        <p:xfrm>
          <a:off x="4381500" y="2708275"/>
          <a:ext cx="4511675" cy="3894138"/>
        </p:xfrm>
        <a:graphic>
          <a:graphicData uri="http://schemas.openxmlformats.org/presentationml/2006/ole">
            <p:oleObj spid="_x0000_s224260" name="Worksheet" r:id="rId8" imgW="4743450" imgH="3486099" progId="Excel.Sheet.8">
              <p:embed/>
            </p:oleObj>
          </a:graphicData>
        </a:graphic>
      </p:graphicFrame>
      <p:sp>
        <p:nvSpPr>
          <p:cNvPr id="16" name="Freeform 6"/>
          <p:cNvSpPr>
            <a:spLocks/>
          </p:cNvSpPr>
          <p:nvPr/>
        </p:nvSpPr>
        <p:spPr bwMode="auto">
          <a:xfrm>
            <a:off x="5037138" y="3422650"/>
            <a:ext cx="3657600" cy="2189163"/>
          </a:xfrm>
          <a:custGeom>
            <a:avLst/>
            <a:gdLst>
              <a:gd name="T0" fmla="*/ 0 w 2304"/>
              <a:gd name="T1" fmla="*/ 0 h 1379"/>
              <a:gd name="T2" fmla="*/ 2147483647 w 2304"/>
              <a:gd name="T3" fmla="*/ 2147483647 h 1379"/>
              <a:gd name="T4" fmla="*/ 2147483647 w 2304"/>
              <a:gd name="T5" fmla="*/ 2147483647 h 1379"/>
              <a:gd name="T6" fmla="*/ 2147483647 w 2304"/>
              <a:gd name="T7" fmla="*/ 2147483647 h 1379"/>
              <a:gd name="T8" fmla="*/ 0 60000 65536"/>
              <a:gd name="T9" fmla="*/ 0 60000 65536"/>
              <a:gd name="T10" fmla="*/ 0 60000 65536"/>
              <a:gd name="T11" fmla="*/ 0 60000 65536"/>
              <a:gd name="T12" fmla="*/ 0 w 2304"/>
              <a:gd name="T13" fmla="*/ 0 h 1379"/>
              <a:gd name="T14" fmla="*/ 2304 w 2304"/>
              <a:gd name="T15" fmla="*/ 1379 h 13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04" h="1379">
                <a:moveTo>
                  <a:pt x="0" y="0"/>
                </a:moveTo>
                <a:cubicBezTo>
                  <a:pt x="43" y="89"/>
                  <a:pt x="114" y="364"/>
                  <a:pt x="258" y="534"/>
                </a:cubicBezTo>
                <a:cubicBezTo>
                  <a:pt x="402" y="704"/>
                  <a:pt x="523" y="879"/>
                  <a:pt x="864" y="1020"/>
                </a:cubicBezTo>
                <a:cubicBezTo>
                  <a:pt x="1205" y="1161"/>
                  <a:pt x="2004" y="1304"/>
                  <a:pt x="2304" y="1379"/>
                </a:cubicBezTo>
              </a:path>
            </a:pathLst>
          </a:custGeom>
          <a:noFill/>
          <a:ln w="28575" cap="flat" cmpd="sng">
            <a:solidFill>
              <a:srgbClr val="FF9999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5037138" y="3270250"/>
            <a:ext cx="3816350" cy="698500"/>
          </a:xfrm>
          <a:custGeom>
            <a:avLst/>
            <a:gdLst>
              <a:gd name="T0" fmla="*/ 0 w 2404"/>
              <a:gd name="T1" fmla="*/ 0 h 440"/>
              <a:gd name="T2" fmla="*/ 2147483647 w 2404"/>
              <a:gd name="T3" fmla="*/ 2147483647 h 440"/>
              <a:gd name="T4" fmla="*/ 2147483647 w 2404"/>
              <a:gd name="T5" fmla="*/ 2147483647 h 440"/>
              <a:gd name="T6" fmla="*/ 0 60000 65536"/>
              <a:gd name="T7" fmla="*/ 0 60000 65536"/>
              <a:gd name="T8" fmla="*/ 0 60000 65536"/>
              <a:gd name="T9" fmla="*/ 0 w 2404"/>
              <a:gd name="T10" fmla="*/ 0 h 440"/>
              <a:gd name="T11" fmla="*/ 2404 w 2404"/>
              <a:gd name="T12" fmla="*/ 440 h 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4" h="440">
                <a:moveTo>
                  <a:pt x="0" y="0"/>
                </a:moveTo>
                <a:cubicBezTo>
                  <a:pt x="175" y="132"/>
                  <a:pt x="349" y="279"/>
                  <a:pt x="750" y="352"/>
                </a:cubicBezTo>
                <a:cubicBezTo>
                  <a:pt x="1151" y="425"/>
                  <a:pt x="2060" y="422"/>
                  <a:pt x="2404" y="440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815138" y="4697413"/>
            <a:ext cx="4460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tx1"/>
                </a:solidFill>
              </a:rPr>
              <a:t>X</a:t>
            </a:r>
            <a:r>
              <a:rPr lang="en-US" baseline="-25000">
                <a:solidFill>
                  <a:schemeClr val="tx1"/>
                </a:solidFill>
              </a:rPr>
              <a:t>0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832600" y="3470275"/>
            <a:ext cx="3794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baseline="-25000">
                <a:solidFill>
                  <a:schemeClr val="tx1"/>
                </a:solidFill>
                <a:latin typeface="Times New Roman" pitchFamily="18" charset="0"/>
              </a:rPr>
              <a:t>I</a:t>
            </a: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29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5943600" y="0"/>
            <a:ext cx="2514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Адронные ливни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5510213" y="4650247"/>
            <a:ext cx="2878137" cy="7325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Нейтральные пионы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b="1" dirty="0" smtClean="0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="1" baseline="30000" dirty="0" smtClean="0">
                <a:latin typeface="Times New Roman" pitchFamily="18" charset="0"/>
                <a:sym typeface="Symbol" pitchFamily="18" charset="2"/>
              </a:rPr>
              <a:t>0</a:t>
            </a:r>
            <a:r>
              <a:rPr lang="en-US" sz="1600" b="1" dirty="0">
                <a:latin typeface="Times New Roman" pitchFamily="18" charset="0"/>
                <a:sym typeface="Symbol" pitchFamily="18" charset="2"/>
              </a:rPr>
              <a:t> 2</a:t>
            </a:r>
            <a:r>
              <a:rPr lang="en-US" sz="1600" b="1" dirty="0">
                <a:latin typeface="Symbol" pitchFamily="18" charset="2"/>
                <a:sym typeface="Symbol" pitchFamily="18" charset="2"/>
              </a:rPr>
              <a:t>g</a:t>
            </a:r>
            <a:r>
              <a:rPr lang="en-US" sz="1600" b="1" dirty="0">
                <a:latin typeface="Times New Roman" pitchFamily="18" charset="0"/>
                <a:sym typeface="Symbol" pitchFamily="18" charset="2"/>
              </a:rPr>
              <a:t> </a:t>
            </a:r>
          </a:p>
          <a:p>
            <a:pPr algn="ctr" eaLnBrk="0" hangingPunc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sym typeface="Symbol" pitchFamily="18" charset="2"/>
              </a:rPr>
              <a:t></a:t>
            </a:r>
            <a:r>
              <a:rPr lang="ru-RU" sz="16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электромагнитные каскады</a:t>
            </a:r>
            <a:endParaRPr lang="en-US" sz="1400" b="1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827088" y="4734971"/>
            <a:ext cx="4036682" cy="13726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Заряженные адроны 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p,</a:t>
            </a:r>
            <a:r>
              <a:rPr lang="en-US" sz="1600" dirty="0" err="1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aseline="30000" dirty="0" err="1">
                <a:latin typeface="Symbol" pitchFamily="18" charset="2"/>
                <a:sym typeface="Symbol" pitchFamily="18" charset="2"/>
              </a:rPr>
              <a:t></a:t>
            </a:r>
            <a:r>
              <a:rPr lang="en-US" sz="1600" dirty="0" err="1">
                <a:sym typeface="Symbol" pitchFamily="18" charset="2"/>
              </a:rPr>
              <a:t>,K</a:t>
            </a:r>
            <a:r>
              <a:rPr lang="en-US" sz="1600" baseline="30000" dirty="0">
                <a:latin typeface="Symbol" pitchFamily="18" charset="2"/>
                <a:sym typeface="Symbol" pitchFamily="18" charset="2"/>
              </a:rPr>
              <a:t>, </a:t>
            </a:r>
          </a:p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Ядерные фрагменты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….</a:t>
            </a:r>
          </a:p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От развала ядер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(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энергия связи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) 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нейтроны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,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нейтрино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,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мягкие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 smtClean="0">
                <a:latin typeface="Symbol" pitchFamily="18" charset="2"/>
                <a:sym typeface="Symbol" pitchFamily="18" charset="2"/>
              </a:rPr>
              <a:t>g</a:t>
            </a:r>
            <a:r>
              <a:rPr lang="en-US" sz="1600" dirty="0" smtClean="0">
                <a:sym typeface="Symbol" pitchFamily="18" charset="2"/>
              </a:rPr>
              <a:t>,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мюоны</a:t>
            </a:r>
            <a:r>
              <a:rPr lang="en-US" sz="1600" dirty="0" smtClean="0">
                <a:sym typeface="Symbol" pitchFamily="18" charset="2"/>
              </a:rPr>
              <a:t> 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>
            <a:off x="1335088" y="4341813"/>
            <a:ext cx="0" cy="1666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 flipH="1">
            <a:off x="6437313" y="4365625"/>
            <a:ext cx="7937" cy="379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0" name="Object 10"/>
          <p:cNvGraphicFramePr>
            <a:graphicFrameLocks noChangeAspect="1"/>
          </p:cNvGraphicFramePr>
          <p:nvPr/>
        </p:nvGraphicFramePr>
        <p:xfrm>
          <a:off x="5870575" y="5445125"/>
          <a:ext cx="1981200" cy="315913"/>
        </p:xfrm>
        <a:graphic>
          <a:graphicData uri="http://schemas.openxmlformats.org/presentationml/2006/ole">
            <p:oleObj spid="_x0000_s225283" name="Equation" r:id="rId6" imgW="1981080" imgH="317160" progId="Equation.3">
              <p:embed/>
            </p:oleObj>
          </a:graphicData>
        </a:graphic>
      </p:graphicFrame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5373444" y="5860048"/>
            <a:ext cx="305801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Пример</a:t>
            </a:r>
            <a:r>
              <a:rPr lang="ru-RU" sz="1600" i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600" i="1" dirty="0" smtClean="0">
                <a:latin typeface="Times New Roman" pitchFamily="18" charset="0"/>
                <a:sym typeface="Symbol" pitchFamily="18" charset="2"/>
              </a:rPr>
              <a:t>E</a:t>
            </a:r>
            <a:r>
              <a:rPr lang="en-US" sz="16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600" dirty="0">
                <a:latin typeface="Times New Roman" pitchFamily="18" charset="0"/>
                <a:sym typeface="Symbol" pitchFamily="18" charset="2"/>
              </a:rPr>
              <a:t>= 100 </a:t>
            </a:r>
            <a:r>
              <a:rPr lang="en-US" sz="1600" dirty="0" err="1">
                <a:latin typeface="Times New Roman" pitchFamily="18" charset="0"/>
                <a:sym typeface="Symbol" pitchFamily="18" charset="2"/>
              </a:rPr>
              <a:t>GeV</a:t>
            </a:r>
            <a:r>
              <a:rPr lang="en-US" sz="1600" dirty="0">
                <a:latin typeface="Times New Roman" pitchFamily="18" charset="0"/>
                <a:sym typeface="Symbol" pitchFamily="18" charset="2"/>
              </a:rPr>
              <a:t>: n(</a:t>
            </a:r>
            <a:r>
              <a:rPr lang="en-US" sz="1600" dirty="0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aseline="30000" dirty="0">
                <a:latin typeface="Times New Roman" pitchFamily="18" charset="0"/>
                <a:sym typeface="Symbol" pitchFamily="18" charset="2"/>
              </a:rPr>
              <a:t>0</a:t>
            </a:r>
            <a:r>
              <a:rPr lang="en-US" sz="1600" dirty="0">
                <a:latin typeface="Times New Roman" pitchFamily="18" charset="0"/>
                <a:sym typeface="Symbol" pitchFamily="18" charset="2"/>
              </a:rPr>
              <a:t>)  18</a:t>
            </a:r>
            <a:endParaRPr lang="en-US" sz="1600" b="1" dirty="0">
              <a:latin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22" name="Object 12"/>
          <p:cNvGraphicFramePr>
            <a:graphicFrameLocks noChangeAspect="1"/>
          </p:cNvGraphicFramePr>
          <p:nvPr/>
        </p:nvGraphicFramePr>
        <p:xfrm>
          <a:off x="3851275" y="649288"/>
          <a:ext cx="4006850" cy="2876550"/>
        </p:xfrm>
        <a:graphic>
          <a:graphicData uri="http://schemas.openxmlformats.org/presentationml/2006/ole">
            <p:oleObj spid="_x0000_s225284" name="Ulead Image Editor Image" r:id="rId7" imgW="3645415" imgH="2618016" progId="">
              <p:embed/>
            </p:oleObj>
          </a:graphicData>
        </a:graphic>
      </p:graphicFrame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39750" y="891572"/>
            <a:ext cx="3671888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Вовлечены разнообразные процессы.</a:t>
            </a:r>
            <a:r>
              <a:rPr lang="en-US" sz="1600" dirty="0" smtClean="0">
                <a:latin typeface="Comic Sans MS" pitchFamily="66" charset="0"/>
              </a:rPr>
              <a:t> </a:t>
            </a:r>
            <a:endParaRPr lang="en-US" sz="1600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Намного более сложная картина по сравнению с электромагнитными каскадами.</a:t>
            </a:r>
            <a:r>
              <a:rPr lang="en-US" sz="1600" dirty="0" smtClean="0">
                <a:latin typeface="Comic Sans MS" pitchFamily="66" charset="0"/>
              </a:rPr>
              <a:t> </a:t>
            </a:r>
            <a:endParaRPr lang="en-US" sz="1600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endParaRPr lang="en-US" sz="1600" dirty="0"/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755650" y="3933825"/>
            <a:ext cx="703109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b="1" dirty="0">
                <a:solidFill>
                  <a:srgbClr val="FF0066"/>
                </a:solidFill>
                <a:sym typeface="Symbol" pitchFamily="18" charset="2"/>
              </a:rPr>
              <a:t>  </a:t>
            </a:r>
            <a:r>
              <a:rPr lang="ru-RU" sz="1400" b="1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адронную</a:t>
            </a:r>
            <a:r>
              <a:rPr lang="en-US" sz="1400" b="1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400" b="1" dirty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	                 + 	                 </a:t>
            </a:r>
            <a:r>
              <a:rPr lang="ru-RU" sz="1400" b="1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  электромагнитную</a:t>
            </a:r>
            <a:endParaRPr lang="en-US" sz="1400" b="1" dirty="0">
              <a:solidFill>
                <a:srgbClr val="FF0066"/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900113" y="6227763"/>
            <a:ext cx="768191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1600" dirty="0">
                <a:solidFill>
                  <a:srgbClr val="FF0066"/>
                </a:solidFill>
                <a:sym typeface="Symbol" pitchFamily="18" charset="2"/>
              </a:rPr>
              <a:t> </a:t>
            </a:r>
            <a:r>
              <a:rPr lang="ru-RU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невидимая энергия</a:t>
            </a:r>
            <a:r>
              <a:rPr lang="en-US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большие флуктуации</a:t>
            </a:r>
            <a:r>
              <a:rPr lang="en-US" sz="1600" dirty="0" smtClean="0">
                <a:solidFill>
                  <a:srgbClr val="FF0066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энергетическое разрешение</a:t>
            </a:r>
            <a:endParaRPr lang="en-US" sz="1600" dirty="0">
              <a:solidFill>
                <a:srgbClr val="FF0066"/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6" name="Rectangle 19"/>
          <p:cNvSpPr>
            <a:spLocks noChangeArrowheads="1"/>
          </p:cNvSpPr>
          <p:nvPr/>
        </p:nvSpPr>
        <p:spPr bwMode="auto">
          <a:xfrm>
            <a:off x="611188" y="3573463"/>
            <a:ext cx="451598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Адронный ливень</a:t>
            </a:r>
            <a:r>
              <a:rPr lang="ru-RU" sz="1600" dirty="0" smtClean="0">
                <a:latin typeface="Comic Sans MS" pitchFamily="66" charset="0"/>
              </a:rPr>
              <a:t> включает 2 компоненты</a:t>
            </a:r>
            <a:r>
              <a:rPr lang="en-US" sz="1600" dirty="0" smtClean="0">
                <a:latin typeface="Comic Sans MS" pitchFamily="66" charset="0"/>
              </a:rPr>
              <a:t>: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7" name="AutoShape 21"/>
          <p:cNvSpPr>
            <a:spLocks/>
          </p:cNvSpPr>
          <p:nvPr/>
        </p:nvSpPr>
        <p:spPr bwMode="auto">
          <a:xfrm>
            <a:off x="685800" y="5486400"/>
            <a:ext cx="144463" cy="504825"/>
          </a:xfrm>
          <a:prstGeom prst="leftBrace">
            <a:avLst>
              <a:gd name="adj1" fmla="val 29121"/>
              <a:gd name="adj2" fmla="val 50000"/>
            </a:avLst>
          </a:prstGeom>
          <a:noFill/>
          <a:ln w="2857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28" name="Freeform 22"/>
          <p:cNvSpPr>
            <a:spLocks/>
          </p:cNvSpPr>
          <p:nvPr/>
        </p:nvSpPr>
        <p:spPr bwMode="auto">
          <a:xfrm>
            <a:off x="581025" y="5661025"/>
            <a:ext cx="371475" cy="757238"/>
          </a:xfrm>
          <a:custGeom>
            <a:avLst/>
            <a:gdLst>
              <a:gd name="T0" fmla="*/ 2147483647 w 234"/>
              <a:gd name="T1" fmla="*/ 0 h 477"/>
              <a:gd name="T2" fmla="*/ 2147483647 w 234"/>
              <a:gd name="T3" fmla="*/ 2147483647 h 477"/>
              <a:gd name="T4" fmla="*/ 2147483647 w 234"/>
              <a:gd name="T5" fmla="*/ 2147483647 h 477"/>
              <a:gd name="T6" fmla="*/ 0 60000 65536"/>
              <a:gd name="T7" fmla="*/ 0 60000 65536"/>
              <a:gd name="T8" fmla="*/ 0 60000 65536"/>
              <a:gd name="T9" fmla="*/ 0 w 234"/>
              <a:gd name="T10" fmla="*/ 0 h 477"/>
              <a:gd name="T11" fmla="*/ 234 w 234"/>
              <a:gd name="T12" fmla="*/ 477 h 4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4" h="477">
                <a:moveTo>
                  <a:pt x="19" y="0"/>
                </a:moveTo>
                <a:cubicBezTo>
                  <a:pt x="22" y="67"/>
                  <a:pt x="0" y="323"/>
                  <a:pt x="36" y="400"/>
                </a:cubicBezTo>
                <a:cubicBezTo>
                  <a:pt x="72" y="477"/>
                  <a:pt x="193" y="448"/>
                  <a:pt x="234" y="460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P spid="19" grpId="0" animBg="1"/>
      <p:bldP spid="21" grpId="0"/>
      <p:bldP spid="23" grpId="0"/>
      <p:bldP spid="24" grpId="0"/>
      <p:bldP spid="25" grpId="0"/>
      <p:bldP spid="26" grpId="0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381000"/>
            <a:ext cx="82296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Главная цель Физики высоких энергий 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изучение «фундаментальных» или «элементарных»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частиц и их взаимодействий.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Что для этого надо?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828800"/>
            <a:ext cx="80772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Теория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(СМ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SUSY …)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или идея Фикс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85800" y="2743200"/>
            <a:ext cx="80772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400" y="3352800"/>
            <a:ext cx="7848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solidFill>
                  <a:srgbClr val="002060"/>
                </a:solidFill>
                <a:latin typeface="Comic Sans MS" pitchFamily="66" charset="0"/>
              </a:rPr>
              <a:t>Ускорители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(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LH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С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en-US" sz="2000" dirty="0" err="1" smtClean="0">
                <a:solidFill>
                  <a:srgbClr val="002060"/>
                </a:solidFill>
                <a:latin typeface="Comic Sans MS" pitchFamily="66" charset="0"/>
              </a:rPr>
              <a:t>Tevatron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, LEP, SPS,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У-70, 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NICA …)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1447800" y="41148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C00000"/>
                </a:solidFill>
                <a:latin typeface="Comic Sans MS" pitchFamily="66" charset="0"/>
              </a:rPr>
              <a:t>Детекторы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(огромные комплексы...)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609600" y="4876800"/>
            <a:ext cx="77724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Увлеченные квалифицированные </a:t>
            </a:r>
            <a:r>
              <a:rPr lang="ru-RU" sz="2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специалисты,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рабатающие в </a:t>
            </a:r>
            <a:r>
              <a:rPr lang="ru-RU" sz="2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Коллаборациях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30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0104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Мюоны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52713" y="1651000"/>
            <a:ext cx="6062662" cy="4573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990600" y="762000"/>
            <a:ext cx="8429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Мюоны участвуют в электромагнитных и слабых взаимодействиях.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endParaRPr lang="ru-RU" sz="16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как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1600" dirty="0" err="1">
                <a:solidFill>
                  <a:srgbClr val="7030A0"/>
                </a:solidFill>
                <a:latin typeface="Comic Sans MS" pitchFamily="66" charset="0"/>
              </a:rPr>
              <a:t>e</a:t>
            </a:r>
            <a:r>
              <a:rPr lang="en-US" sz="1600" baseline="30000" dirty="0" err="1">
                <a:solidFill>
                  <a:srgbClr val="7030A0"/>
                </a:solidFill>
                <a:latin typeface="Comic Sans MS" pitchFamily="66" charset="0"/>
              </a:rPr>
              <a:t>+</a:t>
            </a:r>
            <a:r>
              <a:rPr lang="en-US" sz="1600" dirty="0" err="1">
                <a:solidFill>
                  <a:srgbClr val="7030A0"/>
                </a:solidFill>
                <a:latin typeface="Comic Sans MS" pitchFamily="66" charset="0"/>
              </a:rPr>
              <a:t>,e</a:t>
            </a:r>
            <a:r>
              <a:rPr lang="en-US" sz="1600" baseline="30000" dirty="0">
                <a:solidFill>
                  <a:srgbClr val="7030A0"/>
                </a:solidFill>
                <a:latin typeface="Comic Sans MS" pitchFamily="66" charset="0"/>
              </a:rPr>
              <a:t>-</a:t>
            </a:r>
            <a:r>
              <a:rPr lang="en-US" sz="1600" dirty="0">
                <a:solidFill>
                  <a:srgbClr val="7030A0"/>
                </a:solidFill>
                <a:latin typeface="Comic Sans MS" pitchFamily="66" charset="0"/>
              </a:rPr>
              <a:t>,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но из-за массы ЕМ сечения 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en-US" sz="1600" i="1" dirty="0" smtClean="0">
                <a:solidFill>
                  <a:srgbClr val="7030A0"/>
                </a:solidFill>
                <a:latin typeface="Comic Sans MS" pitchFamily="66" charset="0"/>
              </a:rPr>
              <a:t>~</a:t>
            </a:r>
            <a:r>
              <a:rPr lang="en-US" sz="1600" i="1" dirty="0">
                <a:solidFill>
                  <a:srgbClr val="7030A0"/>
                </a:solidFill>
                <a:latin typeface="Comic Sans MS" pitchFamily="66" charset="0"/>
              </a:rPr>
              <a:t>E/m</a:t>
            </a:r>
            <a:r>
              <a:rPr lang="en-US" sz="1600" i="1" baseline="30000" dirty="0">
                <a:solidFill>
                  <a:srgbClr val="7030A0"/>
                </a:solidFill>
                <a:latin typeface="Comic Sans MS" pitchFamily="66" charset="0"/>
              </a:rPr>
              <a:t>2</a:t>
            </a:r>
            <a:r>
              <a:rPr lang="en-US" sz="1600" dirty="0">
                <a:solidFill>
                  <a:srgbClr val="7030A0"/>
                </a:solidFill>
                <a:latin typeface="Comic Sans MS" pitchFamily="66" charset="0"/>
              </a:rPr>
              <a:t>)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 сильно подавлены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en-US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357188" y="5857875"/>
          <a:ext cx="1898650" cy="571500"/>
        </p:xfrm>
        <a:graphic>
          <a:graphicData uri="http://schemas.openxmlformats.org/presentationml/2006/ole">
            <p:oleObj spid="_x0000_s230402" name="Equation" r:id="rId7" imgW="1307880" imgH="393480" progId="Equation.3">
              <p:embed/>
            </p:oleObj>
          </a:graphicData>
        </a:graphic>
      </p:graphicFrame>
      <p:sp>
        <p:nvSpPr>
          <p:cNvPr id="14" name="Arc 13"/>
          <p:cNvSpPr/>
          <p:nvPr/>
        </p:nvSpPr>
        <p:spPr bwMode="auto">
          <a:xfrm rot="21217383" flipV="1">
            <a:off x="28811" y="2476079"/>
            <a:ext cx="2085976" cy="635000"/>
          </a:xfrm>
          <a:prstGeom prst="arc">
            <a:avLst>
              <a:gd name="adj1" fmla="val 11632982"/>
              <a:gd name="adj2" fmla="val 208511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801688" y="3571875"/>
            <a:ext cx="214312" cy="214313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buFontTx/>
              <a:buNone/>
              <a:defRPr/>
            </a:pPr>
            <a:endParaRPr lang="en-GB" sz="1050" dirty="0">
              <a:latin typeface="Arial" pitchFamily="34" charset="0"/>
            </a:endParaRPr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1357313" y="3571875"/>
            <a:ext cx="428625" cy="214313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408113" y="3470275"/>
            <a:ext cx="247650" cy="436563"/>
          </a:xfrm>
          <a:custGeom>
            <a:avLst/>
            <a:gdLst>
              <a:gd name="T0" fmla="*/ 9099 w 248262"/>
              <a:gd name="T1" fmla="*/ 31504 h 437818"/>
              <a:gd name="T2" fmla="*/ 54594 w 248262"/>
              <a:gd name="T3" fmla="*/ 46657 h 437818"/>
              <a:gd name="T4" fmla="*/ 62176 w 248262"/>
              <a:gd name="T5" fmla="*/ 69387 h 437818"/>
              <a:gd name="T6" fmla="*/ 77341 w 248262"/>
              <a:gd name="T7" fmla="*/ 175456 h 437818"/>
              <a:gd name="T8" fmla="*/ 62176 w 248262"/>
              <a:gd name="T9" fmla="*/ 220914 h 437818"/>
              <a:gd name="T10" fmla="*/ 107671 w 248262"/>
              <a:gd name="T11" fmla="*/ 251220 h 437818"/>
              <a:gd name="T12" fmla="*/ 115253 w 248262"/>
              <a:gd name="T13" fmla="*/ 273949 h 437818"/>
              <a:gd name="T14" fmla="*/ 39429 w 248262"/>
              <a:gd name="T15" fmla="*/ 311831 h 437818"/>
              <a:gd name="T16" fmla="*/ 62176 w 248262"/>
              <a:gd name="T17" fmla="*/ 349713 h 437818"/>
              <a:gd name="T18" fmla="*/ 115253 w 248262"/>
              <a:gd name="T19" fmla="*/ 410323 h 437818"/>
              <a:gd name="T20" fmla="*/ 122836 w 248262"/>
              <a:gd name="T21" fmla="*/ 433053 h 437818"/>
              <a:gd name="T22" fmla="*/ 168331 w 248262"/>
              <a:gd name="T23" fmla="*/ 417900 h 437818"/>
              <a:gd name="T24" fmla="*/ 191079 w 248262"/>
              <a:gd name="T25" fmla="*/ 410323 h 437818"/>
              <a:gd name="T26" fmla="*/ 198661 w 248262"/>
              <a:gd name="T27" fmla="*/ 387595 h 437818"/>
              <a:gd name="T28" fmla="*/ 244156 w 248262"/>
              <a:gd name="T29" fmla="*/ 357289 h 437818"/>
              <a:gd name="T30" fmla="*/ 236573 w 248262"/>
              <a:gd name="T31" fmla="*/ 326983 h 437818"/>
              <a:gd name="T32" fmla="*/ 244156 w 248262"/>
              <a:gd name="T33" fmla="*/ 304254 h 437818"/>
              <a:gd name="T34" fmla="*/ 213826 w 248262"/>
              <a:gd name="T35" fmla="*/ 258796 h 437818"/>
              <a:gd name="T36" fmla="*/ 206243 w 248262"/>
              <a:gd name="T37" fmla="*/ 236066 h 437818"/>
              <a:gd name="T38" fmla="*/ 228991 w 248262"/>
              <a:gd name="T39" fmla="*/ 220914 h 437818"/>
              <a:gd name="T40" fmla="*/ 183496 w 248262"/>
              <a:gd name="T41" fmla="*/ 183032 h 437818"/>
              <a:gd name="T42" fmla="*/ 213826 w 248262"/>
              <a:gd name="T43" fmla="*/ 167879 h 437818"/>
              <a:gd name="T44" fmla="*/ 236573 w 248262"/>
              <a:gd name="T45" fmla="*/ 152727 h 437818"/>
              <a:gd name="T46" fmla="*/ 236573 w 248262"/>
              <a:gd name="T47" fmla="*/ 99692 h 437818"/>
              <a:gd name="T48" fmla="*/ 228991 w 248262"/>
              <a:gd name="T49" fmla="*/ 69387 h 437818"/>
              <a:gd name="T50" fmla="*/ 198661 w 248262"/>
              <a:gd name="T51" fmla="*/ 46657 h 437818"/>
              <a:gd name="T52" fmla="*/ 145583 w 248262"/>
              <a:gd name="T53" fmla="*/ 31504 h 437818"/>
              <a:gd name="T54" fmla="*/ 100089 w 248262"/>
              <a:gd name="T55" fmla="*/ 23928 h 437818"/>
              <a:gd name="T56" fmla="*/ 47012 w 248262"/>
              <a:gd name="T57" fmla="*/ 16352 h 437818"/>
              <a:gd name="T58" fmla="*/ 1516 w 248262"/>
              <a:gd name="T59" fmla="*/ 46657 h 437818"/>
              <a:gd name="T60" fmla="*/ 9099 w 248262"/>
              <a:gd name="T61" fmla="*/ 31504 h 4378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48262"/>
              <a:gd name="T94" fmla="*/ 0 h 437818"/>
              <a:gd name="T95" fmla="*/ 248262 w 248262"/>
              <a:gd name="T96" fmla="*/ 437818 h 43781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48262" h="437818">
                <a:moveTo>
                  <a:pt x="9144" y="31686"/>
                </a:moveTo>
                <a:cubicBezTo>
                  <a:pt x="18034" y="31686"/>
                  <a:pt x="41792" y="37589"/>
                  <a:pt x="54864" y="46926"/>
                </a:cubicBezTo>
                <a:cubicBezTo>
                  <a:pt x="61400" y="51595"/>
                  <a:pt x="61348" y="61835"/>
                  <a:pt x="62484" y="69786"/>
                </a:cubicBezTo>
                <a:cubicBezTo>
                  <a:pt x="79178" y="186647"/>
                  <a:pt x="58842" y="119821"/>
                  <a:pt x="77724" y="176466"/>
                </a:cubicBezTo>
                <a:cubicBezTo>
                  <a:pt x="72644" y="191706"/>
                  <a:pt x="49118" y="213275"/>
                  <a:pt x="62484" y="222186"/>
                </a:cubicBezTo>
                <a:lnTo>
                  <a:pt x="108204" y="252666"/>
                </a:lnTo>
                <a:cubicBezTo>
                  <a:pt x="110744" y="260286"/>
                  <a:pt x="118988" y="268143"/>
                  <a:pt x="115824" y="275526"/>
                </a:cubicBezTo>
                <a:cubicBezTo>
                  <a:pt x="99899" y="312684"/>
                  <a:pt x="72119" y="308210"/>
                  <a:pt x="39624" y="313626"/>
                </a:cubicBezTo>
                <a:cubicBezTo>
                  <a:pt x="47244" y="326326"/>
                  <a:pt x="53991" y="339593"/>
                  <a:pt x="62484" y="351726"/>
                </a:cubicBezTo>
                <a:cubicBezTo>
                  <a:pt x="84191" y="382736"/>
                  <a:pt x="91737" y="388599"/>
                  <a:pt x="115824" y="412686"/>
                </a:cubicBezTo>
                <a:cubicBezTo>
                  <a:pt x="118364" y="420306"/>
                  <a:pt x="115493" y="434410"/>
                  <a:pt x="123444" y="435546"/>
                </a:cubicBezTo>
                <a:cubicBezTo>
                  <a:pt x="139347" y="437818"/>
                  <a:pt x="153924" y="425386"/>
                  <a:pt x="169164" y="420306"/>
                </a:cubicBezTo>
                <a:lnTo>
                  <a:pt x="192024" y="412686"/>
                </a:lnTo>
                <a:cubicBezTo>
                  <a:pt x="194564" y="405066"/>
                  <a:pt x="193964" y="395506"/>
                  <a:pt x="199644" y="389826"/>
                </a:cubicBezTo>
                <a:cubicBezTo>
                  <a:pt x="212596" y="376874"/>
                  <a:pt x="245364" y="359346"/>
                  <a:pt x="245364" y="359346"/>
                </a:cubicBezTo>
                <a:cubicBezTo>
                  <a:pt x="242824" y="349186"/>
                  <a:pt x="237744" y="339339"/>
                  <a:pt x="237744" y="328866"/>
                </a:cubicBezTo>
                <a:cubicBezTo>
                  <a:pt x="237744" y="320834"/>
                  <a:pt x="247904" y="313626"/>
                  <a:pt x="245364" y="306006"/>
                </a:cubicBezTo>
                <a:cubicBezTo>
                  <a:pt x="239572" y="288630"/>
                  <a:pt x="220676" y="277662"/>
                  <a:pt x="214884" y="260286"/>
                </a:cubicBezTo>
                <a:lnTo>
                  <a:pt x="207264" y="237426"/>
                </a:lnTo>
                <a:cubicBezTo>
                  <a:pt x="214884" y="232346"/>
                  <a:pt x="228618" y="231219"/>
                  <a:pt x="230124" y="222186"/>
                </a:cubicBezTo>
                <a:cubicBezTo>
                  <a:pt x="235703" y="188714"/>
                  <a:pt x="202392" y="188583"/>
                  <a:pt x="184404" y="184086"/>
                </a:cubicBezTo>
                <a:cubicBezTo>
                  <a:pt x="199943" y="137470"/>
                  <a:pt x="179025" y="174822"/>
                  <a:pt x="214884" y="168846"/>
                </a:cubicBezTo>
                <a:cubicBezTo>
                  <a:pt x="223917" y="167340"/>
                  <a:pt x="230124" y="158686"/>
                  <a:pt x="237744" y="153606"/>
                </a:cubicBezTo>
                <a:cubicBezTo>
                  <a:pt x="248262" y="111533"/>
                  <a:pt x="247947" y="135976"/>
                  <a:pt x="237744" y="100266"/>
                </a:cubicBezTo>
                <a:cubicBezTo>
                  <a:pt x="234867" y="90196"/>
                  <a:pt x="236211" y="78308"/>
                  <a:pt x="230124" y="69786"/>
                </a:cubicBezTo>
                <a:cubicBezTo>
                  <a:pt x="222742" y="59452"/>
                  <a:pt x="210671" y="53227"/>
                  <a:pt x="199644" y="46926"/>
                </a:cubicBezTo>
                <a:cubicBezTo>
                  <a:pt x="191142" y="42067"/>
                  <a:pt x="152902" y="33336"/>
                  <a:pt x="146304" y="31686"/>
                </a:cubicBezTo>
                <a:cubicBezTo>
                  <a:pt x="98776" y="0"/>
                  <a:pt x="147906" y="24066"/>
                  <a:pt x="100584" y="24066"/>
                </a:cubicBezTo>
                <a:cubicBezTo>
                  <a:pt x="82623" y="24066"/>
                  <a:pt x="65024" y="18986"/>
                  <a:pt x="47244" y="16446"/>
                </a:cubicBezTo>
                <a:cubicBezTo>
                  <a:pt x="21251" y="25110"/>
                  <a:pt x="20550" y="21557"/>
                  <a:pt x="1524" y="46926"/>
                </a:cubicBezTo>
                <a:cubicBezTo>
                  <a:pt x="0" y="48958"/>
                  <a:pt x="254" y="31686"/>
                  <a:pt x="9144" y="31686"/>
                </a:cubicBezTo>
                <a:close/>
              </a:path>
            </a:pathLst>
          </a:cu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8" name="Straight Arrow Connector 18"/>
          <p:cNvCxnSpPr>
            <a:cxnSpLocks noChangeShapeType="1"/>
          </p:cNvCxnSpPr>
          <p:nvPr/>
        </p:nvCxnSpPr>
        <p:spPr bwMode="auto">
          <a:xfrm flipV="1">
            <a:off x="1584325" y="3417888"/>
            <a:ext cx="36513" cy="1603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>
            <a:off x="1608138" y="3714750"/>
            <a:ext cx="34925" cy="158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0" name="Group 33"/>
          <p:cNvGrpSpPr>
            <a:grpSpLocks/>
          </p:cNvGrpSpPr>
          <p:nvPr/>
        </p:nvGrpSpPr>
        <p:grpSpPr bwMode="auto">
          <a:xfrm rot="4790674">
            <a:off x="650875" y="3338513"/>
            <a:ext cx="376237" cy="115888"/>
            <a:chOff x="927100" y="5681678"/>
            <a:chExt cx="2528880" cy="466180"/>
          </a:xfrm>
        </p:grpSpPr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927100" y="5706533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1779568" y="5681678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2605080" y="5702319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" name="Arc 23"/>
          <p:cNvSpPr/>
          <p:nvPr/>
        </p:nvSpPr>
        <p:spPr bwMode="auto">
          <a:xfrm rot="21217383" flipV="1">
            <a:off x="-42863" y="3841750"/>
            <a:ext cx="2085976" cy="635000"/>
          </a:xfrm>
          <a:prstGeom prst="arc">
            <a:avLst>
              <a:gd name="adj1" fmla="val 11632982"/>
              <a:gd name="adj2" fmla="val 208511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GB" sz="1600">
              <a:latin typeface="Arial" pitchFamily="34" charset="0"/>
            </a:endParaRPr>
          </a:p>
        </p:txBody>
      </p:sp>
      <p:grpSp>
        <p:nvGrpSpPr>
          <p:cNvPr id="25" name="Group 38"/>
          <p:cNvGrpSpPr>
            <a:grpSpLocks/>
          </p:cNvGrpSpPr>
          <p:nvPr/>
        </p:nvGrpSpPr>
        <p:grpSpPr bwMode="auto">
          <a:xfrm rot="1521699">
            <a:off x="831850" y="4516438"/>
            <a:ext cx="376238" cy="115887"/>
            <a:chOff x="927100" y="5681678"/>
            <a:chExt cx="2528880" cy="466180"/>
          </a:xfrm>
        </p:grpSpPr>
        <p:sp>
          <p:nvSpPr>
            <p:cNvPr id="26" name="Freeform 39"/>
            <p:cNvSpPr>
              <a:spLocks/>
            </p:cNvSpPr>
            <p:nvPr/>
          </p:nvSpPr>
          <p:spPr bwMode="auto">
            <a:xfrm>
              <a:off x="927100" y="5706533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1779568" y="5681678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>
              <a:off x="2605080" y="5702319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" name="Oval 42"/>
          <p:cNvSpPr>
            <a:spLocks noChangeArrowheads="1"/>
          </p:cNvSpPr>
          <p:nvPr/>
        </p:nvSpPr>
        <p:spPr bwMode="auto">
          <a:xfrm>
            <a:off x="785813" y="4870450"/>
            <a:ext cx="214312" cy="214313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cxnSp>
        <p:nvCxnSpPr>
          <p:cNvPr id="30" name="Straight Arrow Connector 44"/>
          <p:cNvCxnSpPr>
            <a:cxnSpLocks noChangeShapeType="1"/>
          </p:cNvCxnSpPr>
          <p:nvPr/>
        </p:nvCxnSpPr>
        <p:spPr bwMode="auto">
          <a:xfrm flipV="1">
            <a:off x="1214438" y="4584700"/>
            <a:ext cx="928687" cy="714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1" name="Straight Arrow Connector 45"/>
          <p:cNvCxnSpPr>
            <a:cxnSpLocks noChangeShapeType="1"/>
          </p:cNvCxnSpPr>
          <p:nvPr/>
        </p:nvCxnSpPr>
        <p:spPr bwMode="auto">
          <a:xfrm>
            <a:off x="1214438" y="4656138"/>
            <a:ext cx="928687" cy="214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5" name="Oval 14"/>
          <p:cNvSpPr>
            <a:spLocks noChangeArrowheads="1"/>
          </p:cNvSpPr>
          <p:nvPr/>
        </p:nvSpPr>
        <p:spPr bwMode="auto">
          <a:xfrm flipH="1">
            <a:off x="785813" y="3143250"/>
            <a:ext cx="460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56" name="Oval 35"/>
          <p:cNvSpPr>
            <a:spLocks noChangeArrowheads="1"/>
          </p:cNvSpPr>
          <p:nvPr/>
        </p:nvSpPr>
        <p:spPr bwMode="auto">
          <a:xfrm flipH="1">
            <a:off x="785813" y="4448175"/>
            <a:ext cx="460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57" name="TextBox 47"/>
          <p:cNvSpPr txBox="1">
            <a:spLocks noChangeArrowheads="1"/>
          </p:cNvSpPr>
          <p:nvPr/>
        </p:nvSpPr>
        <p:spPr bwMode="auto">
          <a:xfrm>
            <a:off x="738188" y="3505200"/>
            <a:ext cx="3444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800" dirty="0"/>
              <a:t>Z,A</a:t>
            </a:r>
            <a:endParaRPr lang="en-GB" sz="2800" dirty="0"/>
          </a:p>
        </p:txBody>
      </p:sp>
      <p:sp>
        <p:nvSpPr>
          <p:cNvPr id="58" name="TextBox 48"/>
          <p:cNvSpPr txBox="1">
            <a:spLocks noChangeArrowheads="1"/>
          </p:cNvSpPr>
          <p:nvPr/>
        </p:nvSpPr>
        <p:spPr bwMode="auto">
          <a:xfrm>
            <a:off x="723900" y="4865688"/>
            <a:ext cx="3444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800"/>
              <a:t>Z,A</a:t>
            </a:r>
            <a:endParaRPr lang="en-GB" sz="2800"/>
          </a:p>
        </p:txBody>
      </p:sp>
      <p:sp>
        <p:nvSpPr>
          <p:cNvPr id="59" name="Rectangle 7"/>
          <p:cNvSpPr>
            <a:spLocks noChangeArrowheads="1"/>
          </p:cNvSpPr>
          <p:nvPr/>
        </p:nvSpPr>
        <p:spPr bwMode="auto">
          <a:xfrm>
            <a:off x="285750" y="1643063"/>
            <a:ext cx="2286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r>
              <a:rPr lang="en-US" sz="1600" dirty="0">
                <a:solidFill>
                  <a:srgbClr val="333399"/>
                </a:solidFill>
              </a:rPr>
              <a:t>  Photo-nuclear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333399"/>
                </a:solidFill>
              </a:rPr>
              <a:t>    interactions</a:t>
            </a: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endParaRPr lang="ru-RU" sz="1600" dirty="0" smtClean="0">
              <a:solidFill>
                <a:srgbClr val="333399"/>
              </a:solidFill>
            </a:endParaRPr>
          </a:p>
          <a:p>
            <a:endParaRPr lang="ru-RU" sz="1600" dirty="0" smtClean="0">
              <a:solidFill>
                <a:srgbClr val="333399"/>
              </a:solidFill>
            </a:endParaRPr>
          </a:p>
          <a:p>
            <a:endParaRPr lang="ru-RU" sz="1600" dirty="0" smtClean="0">
              <a:solidFill>
                <a:srgbClr val="333399"/>
              </a:solidFill>
            </a:endParaRPr>
          </a:p>
          <a:p>
            <a:r>
              <a:rPr lang="en-US" sz="1600" dirty="0" smtClean="0">
                <a:solidFill>
                  <a:srgbClr val="333399"/>
                </a:solidFill>
              </a:rPr>
              <a:t>  </a:t>
            </a:r>
            <a:r>
              <a:rPr lang="en-US" sz="1600" dirty="0">
                <a:solidFill>
                  <a:srgbClr val="333399"/>
                </a:solidFill>
              </a:rPr>
              <a:t>Pair production</a:t>
            </a: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GB" sz="1600" dirty="0">
              <a:solidFill>
                <a:srgbClr val="333399"/>
              </a:solidFill>
            </a:endParaRPr>
          </a:p>
        </p:txBody>
      </p:sp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1219200" y="129540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I P’s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31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762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Трековые детекторы: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а) газов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ЫЕ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</a:t>
            </a:r>
            <a:r>
              <a:rPr lang="ru-RU" sz="2200" dirty="0" smtClean="0">
                <a:solidFill>
                  <a:srgbClr val="7030A0"/>
                </a:solidFill>
                <a:latin typeface="Comic Sans MS" pitchFamily="66" charset="0"/>
              </a:rPr>
              <a:t>ЖИДКОСТНЫЕ)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б) твердотельные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Калориметры: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    а) электромагнитные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 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б) адронные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Детекторы на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LHC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de-CH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32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98120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609599"/>
            <a:ext cx="2743200" cy="18987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4902048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Катод</a:t>
            </a:r>
            <a:r>
              <a:rPr lang="en-US" dirty="0" smtClean="0"/>
              <a:t>: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ru-RU" dirty="0" smtClean="0"/>
              <a:t>Металлическая </a:t>
            </a:r>
            <a:r>
              <a:rPr lang="ru-RU" dirty="0" smtClean="0"/>
              <a:t>трубка диаметром</a:t>
            </a:r>
            <a:r>
              <a:rPr lang="en-US" dirty="0" smtClean="0"/>
              <a:t> </a:t>
            </a:r>
            <a:r>
              <a:rPr lang="en-US" dirty="0">
                <a:latin typeface="Times New Roman" pitchFamily="18" charset="0"/>
              </a:rPr>
              <a:t>R</a:t>
            </a:r>
          </a:p>
          <a:p>
            <a:r>
              <a:rPr lang="ru-RU" dirty="0" smtClean="0"/>
              <a:t>Анод</a:t>
            </a:r>
            <a:r>
              <a:rPr lang="en-US" dirty="0" smtClean="0"/>
              <a:t>:</a:t>
            </a: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ru-RU" dirty="0" smtClean="0"/>
              <a:t>Золоченая </a:t>
            </a:r>
            <a:r>
              <a:rPr lang="ru-RU" dirty="0" smtClean="0"/>
              <a:t>вольфрамовая проволочка</a:t>
            </a:r>
            <a:r>
              <a:rPr lang="en-US" dirty="0" smtClean="0"/>
              <a:t> </a:t>
            </a:r>
            <a:r>
              <a:rPr lang="en-US" dirty="0">
                <a:latin typeface="Times New Roman" pitchFamily="18" charset="0"/>
              </a:rPr>
              <a:t>r</a:t>
            </a:r>
            <a:r>
              <a:rPr lang="en-US" baseline="-25000" dirty="0">
                <a:latin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</a:rPr>
              <a:t> </a:t>
            </a:r>
          </a:p>
          <a:p>
            <a:r>
              <a:rPr lang="en-US" i="1" dirty="0">
                <a:latin typeface="Times New Roman" pitchFamily="18" charset="0"/>
              </a:rPr>
              <a:t>r</a:t>
            </a:r>
            <a:r>
              <a:rPr lang="en-US" i="1" baseline="-25000" dirty="0">
                <a:latin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</a:rPr>
              <a:t> 	= 10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>
                <a:latin typeface="Times New Roman" pitchFamily="18" charset="0"/>
              </a:rPr>
              <a:t>m</a:t>
            </a:r>
          </a:p>
          <a:p>
            <a:r>
              <a:rPr lang="en-US" i="1" dirty="0">
                <a:latin typeface="Times New Roman" pitchFamily="18" charset="0"/>
              </a:rPr>
              <a:t>R/r</a:t>
            </a:r>
            <a:r>
              <a:rPr lang="en-US" i="1" baseline="-25000" dirty="0">
                <a:latin typeface="Times New Roman" pitchFamily="18" charset="0"/>
              </a:rPr>
              <a:t>0</a:t>
            </a:r>
            <a:r>
              <a:rPr lang="en-US" i="1" dirty="0">
                <a:latin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</a:rPr>
              <a:t>	= 1000</a:t>
            </a:r>
            <a:endParaRPr lang="en-GB" dirty="0">
              <a:latin typeface="Times New Roman" pitchFamily="18" charset="0"/>
            </a:endParaRPr>
          </a:p>
        </p:txBody>
      </p:sp>
      <p:grpSp>
        <p:nvGrpSpPr>
          <p:cNvPr id="12" name="Group 4"/>
          <p:cNvGrpSpPr>
            <a:grpSpLocks/>
          </p:cNvGrpSpPr>
          <p:nvPr/>
        </p:nvGrpSpPr>
        <p:grpSpPr bwMode="auto">
          <a:xfrm>
            <a:off x="1295064" y="2819400"/>
            <a:ext cx="6172535" cy="3724274"/>
            <a:chOff x="-575" y="1369"/>
            <a:chExt cx="5433" cy="2552"/>
          </a:xfrm>
        </p:grpSpPr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0" y="1369"/>
              <a:ext cx="3354" cy="210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sp>
          <p:nvSpPr>
            <p:cNvPr id="14" name="AutoShape 7"/>
            <p:cNvSpPr>
              <a:spLocks/>
            </p:cNvSpPr>
            <p:nvPr/>
          </p:nvSpPr>
          <p:spPr bwMode="auto">
            <a:xfrm rot="5400000">
              <a:off x="2145" y="1982"/>
              <a:ext cx="454" cy="2858"/>
            </a:xfrm>
            <a:prstGeom prst="rightBrace">
              <a:avLst>
                <a:gd name="adj1" fmla="val 52460"/>
                <a:gd name="adj2" fmla="val 50000"/>
              </a:avLst>
            </a:prstGeom>
            <a:noFill/>
            <a:ln w="19050">
              <a:solidFill>
                <a:srgbClr val="FF33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15" name="Group 8"/>
            <p:cNvGrpSpPr>
              <a:grpSpLocks/>
            </p:cNvGrpSpPr>
            <p:nvPr/>
          </p:nvGrpSpPr>
          <p:grpSpPr bwMode="auto">
            <a:xfrm>
              <a:off x="-575" y="3543"/>
              <a:ext cx="2781" cy="378"/>
              <a:chOff x="-510" y="3365"/>
              <a:chExt cx="2781" cy="378"/>
            </a:xfrm>
          </p:grpSpPr>
          <p:graphicFrame>
            <p:nvGraphicFramePr>
              <p:cNvPr id="18" name="Object 9"/>
              <p:cNvGraphicFramePr>
                <a:graphicFrameLocks noChangeAspect="1"/>
              </p:cNvGraphicFramePr>
              <p:nvPr/>
            </p:nvGraphicFramePr>
            <p:xfrm>
              <a:off x="-510" y="3422"/>
              <a:ext cx="2562" cy="236"/>
            </p:xfrm>
            <a:graphic>
              <a:graphicData uri="http://schemas.openxmlformats.org/presentationml/2006/ole">
                <p:oleObj spid="_x0000_s231426" name="Equation" r:id="rId8" imgW="1625400" imgH="203040" progId="Equation.3">
                  <p:embed/>
                </p:oleObj>
              </a:graphicData>
            </a:graphic>
          </p:graphicFrame>
          <p:sp>
            <p:nvSpPr>
              <p:cNvPr id="19" name="AutoShape 10"/>
              <p:cNvSpPr>
                <a:spLocks/>
              </p:cNvSpPr>
              <p:nvPr/>
            </p:nvSpPr>
            <p:spPr bwMode="auto">
              <a:xfrm>
                <a:off x="2033" y="3365"/>
                <a:ext cx="238" cy="378"/>
              </a:xfrm>
              <a:prstGeom prst="rightBrace">
                <a:avLst>
                  <a:gd name="adj1" fmla="val 13235"/>
                  <a:gd name="adj2" fmla="val 50000"/>
                </a:avLst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2304" y="3735"/>
              <a:ext cx="1270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3648" y="3639"/>
              <a:ext cx="1210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Газовое усиление</a:t>
              </a:r>
              <a:endParaRPr lang="en-GB" dirty="0"/>
            </a:p>
          </p:txBody>
        </p:sp>
      </p:grp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3657600" y="457200"/>
            <a:ext cx="227363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 </a:t>
            </a:r>
            <a:r>
              <a:rPr lang="ru-RU" dirty="0" smtClean="0"/>
              <a:t>«Соломеная» трубка</a:t>
            </a:r>
            <a:endParaRPr lang="en-GB" u="sng" dirty="0"/>
          </a:p>
        </p:txBody>
      </p: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6324600" y="685801"/>
            <a:ext cx="2514600" cy="5105400"/>
            <a:chOff x="4112" y="92"/>
            <a:chExt cx="1521" cy="4095"/>
          </a:xfrm>
        </p:grpSpPr>
        <p:pic>
          <p:nvPicPr>
            <p:cNvPr id="22" name="Picture 1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112" y="1685"/>
              <a:ext cx="1510" cy="250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grpSp>
          <p:nvGrpSpPr>
            <p:cNvPr id="23" name="Group 19"/>
            <p:cNvGrpSpPr>
              <a:grpSpLocks/>
            </p:cNvGrpSpPr>
            <p:nvPr/>
          </p:nvGrpSpPr>
          <p:grpSpPr bwMode="auto">
            <a:xfrm>
              <a:off x="5235" y="2429"/>
              <a:ext cx="141" cy="141"/>
              <a:chOff x="5235" y="2429"/>
              <a:chExt cx="141" cy="141"/>
            </a:xfrm>
          </p:grpSpPr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5235" y="2429"/>
                <a:ext cx="141" cy="139"/>
              </a:xfrm>
              <a:custGeom>
                <a:avLst/>
                <a:gdLst>
                  <a:gd name="T0" fmla="*/ 72 w 141"/>
                  <a:gd name="T1" fmla="*/ 46 h 139"/>
                  <a:gd name="T2" fmla="*/ 69 w 141"/>
                  <a:gd name="T3" fmla="*/ 16 h 139"/>
                  <a:gd name="T4" fmla="*/ 36 w 141"/>
                  <a:gd name="T5" fmla="*/ 28 h 139"/>
                  <a:gd name="T6" fmla="*/ 9 w 141"/>
                  <a:gd name="T7" fmla="*/ 52 h 139"/>
                  <a:gd name="T8" fmla="*/ 36 w 141"/>
                  <a:gd name="T9" fmla="*/ 73 h 139"/>
                  <a:gd name="T10" fmla="*/ 18 w 141"/>
                  <a:gd name="T11" fmla="*/ 79 h 139"/>
                  <a:gd name="T12" fmla="*/ 9 w 141"/>
                  <a:gd name="T13" fmla="*/ 82 h 139"/>
                  <a:gd name="T14" fmla="*/ 15 w 141"/>
                  <a:gd name="T15" fmla="*/ 115 h 139"/>
                  <a:gd name="T16" fmla="*/ 45 w 141"/>
                  <a:gd name="T17" fmla="*/ 112 h 139"/>
                  <a:gd name="T18" fmla="*/ 54 w 141"/>
                  <a:gd name="T19" fmla="*/ 130 h 139"/>
                  <a:gd name="T20" fmla="*/ 72 w 141"/>
                  <a:gd name="T21" fmla="*/ 139 h 139"/>
                  <a:gd name="T22" fmla="*/ 84 w 141"/>
                  <a:gd name="T23" fmla="*/ 127 h 139"/>
                  <a:gd name="T24" fmla="*/ 81 w 141"/>
                  <a:gd name="T25" fmla="*/ 112 h 139"/>
                  <a:gd name="T26" fmla="*/ 108 w 141"/>
                  <a:gd name="T27" fmla="*/ 121 h 139"/>
                  <a:gd name="T28" fmla="*/ 96 w 141"/>
                  <a:gd name="T29" fmla="*/ 82 h 139"/>
                  <a:gd name="T30" fmla="*/ 114 w 141"/>
                  <a:gd name="T31" fmla="*/ 73 h 139"/>
                  <a:gd name="T32" fmla="*/ 126 w 141"/>
                  <a:gd name="T33" fmla="*/ 55 h 139"/>
                  <a:gd name="T34" fmla="*/ 114 w 141"/>
                  <a:gd name="T35" fmla="*/ 34 h 139"/>
                  <a:gd name="T36" fmla="*/ 111 w 141"/>
                  <a:gd name="T37" fmla="*/ 22 h 139"/>
                  <a:gd name="T38" fmla="*/ 93 w 141"/>
                  <a:gd name="T39" fmla="*/ 16 h 139"/>
                  <a:gd name="T40" fmla="*/ 63 w 141"/>
                  <a:gd name="T41" fmla="*/ 67 h 139"/>
                  <a:gd name="T42" fmla="*/ 72 w 141"/>
                  <a:gd name="T43" fmla="*/ 103 h 139"/>
                  <a:gd name="T44" fmla="*/ 102 w 141"/>
                  <a:gd name="T45" fmla="*/ 97 h 139"/>
                  <a:gd name="T46" fmla="*/ 84 w 141"/>
                  <a:gd name="T47" fmla="*/ 67 h 139"/>
                  <a:gd name="T48" fmla="*/ 72 w 141"/>
                  <a:gd name="T49" fmla="*/ 46 h 1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41"/>
                  <a:gd name="T76" fmla="*/ 0 h 139"/>
                  <a:gd name="T77" fmla="*/ 141 w 141"/>
                  <a:gd name="T78" fmla="*/ 139 h 13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41" h="139">
                    <a:moveTo>
                      <a:pt x="72" y="46"/>
                    </a:moveTo>
                    <a:cubicBezTo>
                      <a:pt x="71" y="36"/>
                      <a:pt x="76" y="23"/>
                      <a:pt x="69" y="16"/>
                    </a:cubicBezTo>
                    <a:cubicBezTo>
                      <a:pt x="51" y="0"/>
                      <a:pt x="42" y="19"/>
                      <a:pt x="36" y="28"/>
                    </a:cubicBezTo>
                    <a:cubicBezTo>
                      <a:pt x="43" y="57"/>
                      <a:pt x="60" y="48"/>
                      <a:pt x="9" y="52"/>
                    </a:cubicBezTo>
                    <a:cubicBezTo>
                      <a:pt x="13" y="72"/>
                      <a:pt x="16" y="69"/>
                      <a:pt x="36" y="73"/>
                    </a:cubicBezTo>
                    <a:cubicBezTo>
                      <a:pt x="30" y="75"/>
                      <a:pt x="24" y="77"/>
                      <a:pt x="18" y="79"/>
                    </a:cubicBezTo>
                    <a:cubicBezTo>
                      <a:pt x="15" y="80"/>
                      <a:pt x="9" y="82"/>
                      <a:pt x="9" y="82"/>
                    </a:cubicBezTo>
                    <a:cubicBezTo>
                      <a:pt x="0" y="96"/>
                      <a:pt x="1" y="106"/>
                      <a:pt x="15" y="115"/>
                    </a:cubicBezTo>
                    <a:cubicBezTo>
                      <a:pt x="25" y="114"/>
                      <a:pt x="35" y="110"/>
                      <a:pt x="45" y="112"/>
                    </a:cubicBezTo>
                    <a:cubicBezTo>
                      <a:pt x="52" y="113"/>
                      <a:pt x="49" y="125"/>
                      <a:pt x="54" y="130"/>
                    </a:cubicBezTo>
                    <a:cubicBezTo>
                      <a:pt x="60" y="136"/>
                      <a:pt x="65" y="137"/>
                      <a:pt x="72" y="139"/>
                    </a:cubicBezTo>
                    <a:cubicBezTo>
                      <a:pt x="80" y="136"/>
                      <a:pt x="84" y="138"/>
                      <a:pt x="84" y="127"/>
                    </a:cubicBezTo>
                    <a:cubicBezTo>
                      <a:pt x="84" y="122"/>
                      <a:pt x="77" y="115"/>
                      <a:pt x="81" y="112"/>
                    </a:cubicBezTo>
                    <a:cubicBezTo>
                      <a:pt x="89" y="107"/>
                      <a:pt x="108" y="121"/>
                      <a:pt x="108" y="121"/>
                    </a:cubicBezTo>
                    <a:cubicBezTo>
                      <a:pt x="141" y="110"/>
                      <a:pt x="120" y="87"/>
                      <a:pt x="96" y="82"/>
                    </a:cubicBezTo>
                    <a:cubicBezTo>
                      <a:pt x="102" y="78"/>
                      <a:pt x="109" y="78"/>
                      <a:pt x="114" y="73"/>
                    </a:cubicBezTo>
                    <a:cubicBezTo>
                      <a:pt x="119" y="68"/>
                      <a:pt x="126" y="55"/>
                      <a:pt x="126" y="55"/>
                    </a:cubicBezTo>
                    <a:cubicBezTo>
                      <a:pt x="119" y="35"/>
                      <a:pt x="107" y="54"/>
                      <a:pt x="114" y="34"/>
                    </a:cubicBezTo>
                    <a:cubicBezTo>
                      <a:pt x="113" y="30"/>
                      <a:pt x="114" y="25"/>
                      <a:pt x="111" y="22"/>
                    </a:cubicBezTo>
                    <a:cubicBezTo>
                      <a:pt x="106" y="18"/>
                      <a:pt x="93" y="16"/>
                      <a:pt x="93" y="16"/>
                    </a:cubicBezTo>
                    <a:cubicBezTo>
                      <a:pt x="47" y="24"/>
                      <a:pt x="94" y="46"/>
                      <a:pt x="63" y="67"/>
                    </a:cubicBezTo>
                    <a:cubicBezTo>
                      <a:pt x="49" y="88"/>
                      <a:pt x="43" y="93"/>
                      <a:pt x="72" y="103"/>
                    </a:cubicBezTo>
                    <a:cubicBezTo>
                      <a:pt x="80" y="102"/>
                      <a:pt x="101" y="100"/>
                      <a:pt x="102" y="97"/>
                    </a:cubicBezTo>
                    <a:cubicBezTo>
                      <a:pt x="108" y="75"/>
                      <a:pt x="92" y="76"/>
                      <a:pt x="84" y="67"/>
                    </a:cubicBezTo>
                    <a:cubicBezTo>
                      <a:pt x="79" y="61"/>
                      <a:pt x="76" y="53"/>
                      <a:pt x="72" y="46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5250" y="2460"/>
                <a:ext cx="104" cy="110"/>
              </a:xfrm>
              <a:custGeom>
                <a:avLst/>
                <a:gdLst>
                  <a:gd name="T0" fmla="*/ 48 w 104"/>
                  <a:gd name="T1" fmla="*/ 27 h 110"/>
                  <a:gd name="T2" fmla="*/ 33 w 104"/>
                  <a:gd name="T3" fmla="*/ 0 h 110"/>
                  <a:gd name="T4" fmla="*/ 45 w 104"/>
                  <a:gd name="T5" fmla="*/ 42 h 110"/>
                  <a:gd name="T6" fmla="*/ 24 w 104"/>
                  <a:gd name="T7" fmla="*/ 36 h 110"/>
                  <a:gd name="T8" fmla="*/ 42 w 104"/>
                  <a:gd name="T9" fmla="*/ 45 h 110"/>
                  <a:gd name="T10" fmla="*/ 18 w 104"/>
                  <a:gd name="T11" fmla="*/ 60 h 110"/>
                  <a:gd name="T12" fmla="*/ 0 w 104"/>
                  <a:gd name="T13" fmla="*/ 72 h 110"/>
                  <a:gd name="T14" fmla="*/ 48 w 104"/>
                  <a:gd name="T15" fmla="*/ 81 h 110"/>
                  <a:gd name="T16" fmla="*/ 72 w 104"/>
                  <a:gd name="T17" fmla="*/ 90 h 110"/>
                  <a:gd name="T18" fmla="*/ 99 w 104"/>
                  <a:gd name="T19" fmla="*/ 69 h 110"/>
                  <a:gd name="T20" fmla="*/ 96 w 104"/>
                  <a:gd name="T21" fmla="*/ 60 h 110"/>
                  <a:gd name="T22" fmla="*/ 87 w 104"/>
                  <a:gd name="T23" fmla="*/ 54 h 110"/>
                  <a:gd name="T24" fmla="*/ 81 w 104"/>
                  <a:gd name="T25" fmla="*/ 36 h 110"/>
                  <a:gd name="T26" fmla="*/ 87 w 104"/>
                  <a:gd name="T27" fmla="*/ 18 h 110"/>
                  <a:gd name="T28" fmla="*/ 72 w 104"/>
                  <a:gd name="T29" fmla="*/ 21 h 110"/>
                  <a:gd name="T30" fmla="*/ 81 w 104"/>
                  <a:gd name="T31" fmla="*/ 3 h 110"/>
                  <a:gd name="T32" fmla="*/ 72 w 104"/>
                  <a:gd name="T33" fmla="*/ 6 h 110"/>
                  <a:gd name="T34" fmla="*/ 66 w 104"/>
                  <a:gd name="T35" fmla="*/ 15 h 110"/>
                  <a:gd name="T36" fmla="*/ 63 w 104"/>
                  <a:gd name="T37" fmla="*/ 24 h 110"/>
                  <a:gd name="T38" fmla="*/ 51 w 104"/>
                  <a:gd name="T39" fmla="*/ 6 h 110"/>
                  <a:gd name="T40" fmla="*/ 42 w 104"/>
                  <a:gd name="T41" fmla="*/ 3 h 110"/>
                  <a:gd name="T42" fmla="*/ 27 w 104"/>
                  <a:gd name="T43" fmla="*/ 36 h 110"/>
                  <a:gd name="T44" fmla="*/ 24 w 104"/>
                  <a:gd name="T45" fmla="*/ 45 h 110"/>
                  <a:gd name="T46" fmla="*/ 15 w 104"/>
                  <a:gd name="T47" fmla="*/ 51 h 110"/>
                  <a:gd name="T48" fmla="*/ 9 w 104"/>
                  <a:gd name="T49" fmla="*/ 60 h 110"/>
                  <a:gd name="T50" fmla="*/ 57 w 104"/>
                  <a:gd name="T51" fmla="*/ 84 h 1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04"/>
                  <a:gd name="T79" fmla="*/ 0 h 110"/>
                  <a:gd name="T80" fmla="*/ 104 w 104"/>
                  <a:gd name="T81" fmla="*/ 110 h 1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04" h="110">
                    <a:moveTo>
                      <a:pt x="48" y="27"/>
                    </a:moveTo>
                    <a:cubicBezTo>
                      <a:pt x="45" y="17"/>
                      <a:pt x="33" y="0"/>
                      <a:pt x="33" y="0"/>
                    </a:cubicBezTo>
                    <a:cubicBezTo>
                      <a:pt x="36" y="15"/>
                      <a:pt x="40" y="28"/>
                      <a:pt x="45" y="42"/>
                    </a:cubicBezTo>
                    <a:cubicBezTo>
                      <a:pt x="47" y="47"/>
                      <a:pt x="24" y="33"/>
                      <a:pt x="24" y="36"/>
                    </a:cubicBezTo>
                    <a:cubicBezTo>
                      <a:pt x="24" y="40"/>
                      <a:pt x="40" y="44"/>
                      <a:pt x="42" y="45"/>
                    </a:cubicBezTo>
                    <a:cubicBezTo>
                      <a:pt x="28" y="67"/>
                      <a:pt x="48" y="40"/>
                      <a:pt x="18" y="60"/>
                    </a:cubicBezTo>
                    <a:cubicBezTo>
                      <a:pt x="12" y="64"/>
                      <a:pt x="0" y="72"/>
                      <a:pt x="0" y="72"/>
                    </a:cubicBezTo>
                    <a:cubicBezTo>
                      <a:pt x="17" y="76"/>
                      <a:pt x="29" y="79"/>
                      <a:pt x="48" y="81"/>
                    </a:cubicBezTo>
                    <a:cubicBezTo>
                      <a:pt x="58" y="110"/>
                      <a:pt x="48" y="98"/>
                      <a:pt x="72" y="90"/>
                    </a:cubicBezTo>
                    <a:cubicBezTo>
                      <a:pt x="83" y="73"/>
                      <a:pt x="75" y="73"/>
                      <a:pt x="99" y="69"/>
                    </a:cubicBezTo>
                    <a:cubicBezTo>
                      <a:pt x="98" y="66"/>
                      <a:pt x="98" y="62"/>
                      <a:pt x="96" y="60"/>
                    </a:cubicBezTo>
                    <a:cubicBezTo>
                      <a:pt x="94" y="57"/>
                      <a:pt x="89" y="57"/>
                      <a:pt x="87" y="54"/>
                    </a:cubicBezTo>
                    <a:cubicBezTo>
                      <a:pt x="84" y="49"/>
                      <a:pt x="81" y="36"/>
                      <a:pt x="81" y="36"/>
                    </a:cubicBezTo>
                    <a:cubicBezTo>
                      <a:pt x="90" y="30"/>
                      <a:pt x="104" y="24"/>
                      <a:pt x="87" y="18"/>
                    </a:cubicBezTo>
                    <a:cubicBezTo>
                      <a:pt x="82" y="19"/>
                      <a:pt x="76" y="24"/>
                      <a:pt x="72" y="21"/>
                    </a:cubicBezTo>
                    <a:cubicBezTo>
                      <a:pt x="66" y="17"/>
                      <a:pt x="86" y="8"/>
                      <a:pt x="81" y="3"/>
                    </a:cubicBezTo>
                    <a:cubicBezTo>
                      <a:pt x="79" y="1"/>
                      <a:pt x="75" y="5"/>
                      <a:pt x="72" y="6"/>
                    </a:cubicBezTo>
                    <a:cubicBezTo>
                      <a:pt x="70" y="9"/>
                      <a:pt x="68" y="12"/>
                      <a:pt x="66" y="15"/>
                    </a:cubicBezTo>
                    <a:cubicBezTo>
                      <a:pt x="65" y="18"/>
                      <a:pt x="66" y="26"/>
                      <a:pt x="63" y="24"/>
                    </a:cubicBezTo>
                    <a:cubicBezTo>
                      <a:pt x="57" y="20"/>
                      <a:pt x="58" y="8"/>
                      <a:pt x="51" y="6"/>
                    </a:cubicBezTo>
                    <a:cubicBezTo>
                      <a:pt x="48" y="5"/>
                      <a:pt x="45" y="4"/>
                      <a:pt x="42" y="3"/>
                    </a:cubicBezTo>
                    <a:cubicBezTo>
                      <a:pt x="35" y="14"/>
                      <a:pt x="34" y="25"/>
                      <a:pt x="27" y="36"/>
                    </a:cubicBezTo>
                    <a:cubicBezTo>
                      <a:pt x="27" y="36"/>
                      <a:pt x="26" y="43"/>
                      <a:pt x="24" y="45"/>
                    </a:cubicBezTo>
                    <a:cubicBezTo>
                      <a:pt x="22" y="48"/>
                      <a:pt x="18" y="49"/>
                      <a:pt x="15" y="51"/>
                    </a:cubicBezTo>
                    <a:cubicBezTo>
                      <a:pt x="13" y="54"/>
                      <a:pt x="8" y="56"/>
                      <a:pt x="9" y="60"/>
                    </a:cubicBezTo>
                    <a:cubicBezTo>
                      <a:pt x="10" y="65"/>
                      <a:pt x="52" y="79"/>
                      <a:pt x="57" y="84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22"/>
            <p:cNvGrpSpPr>
              <a:grpSpLocks/>
            </p:cNvGrpSpPr>
            <p:nvPr/>
          </p:nvGrpSpPr>
          <p:grpSpPr bwMode="auto">
            <a:xfrm>
              <a:off x="5237" y="2612"/>
              <a:ext cx="141" cy="141"/>
              <a:chOff x="5235" y="2429"/>
              <a:chExt cx="141" cy="141"/>
            </a:xfrm>
          </p:grpSpPr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5235" y="2429"/>
                <a:ext cx="141" cy="139"/>
              </a:xfrm>
              <a:custGeom>
                <a:avLst/>
                <a:gdLst>
                  <a:gd name="T0" fmla="*/ 72 w 141"/>
                  <a:gd name="T1" fmla="*/ 46 h 139"/>
                  <a:gd name="T2" fmla="*/ 69 w 141"/>
                  <a:gd name="T3" fmla="*/ 16 h 139"/>
                  <a:gd name="T4" fmla="*/ 36 w 141"/>
                  <a:gd name="T5" fmla="*/ 28 h 139"/>
                  <a:gd name="T6" fmla="*/ 9 w 141"/>
                  <a:gd name="T7" fmla="*/ 52 h 139"/>
                  <a:gd name="T8" fmla="*/ 36 w 141"/>
                  <a:gd name="T9" fmla="*/ 73 h 139"/>
                  <a:gd name="T10" fmla="*/ 18 w 141"/>
                  <a:gd name="T11" fmla="*/ 79 h 139"/>
                  <a:gd name="T12" fmla="*/ 9 w 141"/>
                  <a:gd name="T13" fmla="*/ 82 h 139"/>
                  <a:gd name="T14" fmla="*/ 15 w 141"/>
                  <a:gd name="T15" fmla="*/ 115 h 139"/>
                  <a:gd name="T16" fmla="*/ 45 w 141"/>
                  <a:gd name="T17" fmla="*/ 112 h 139"/>
                  <a:gd name="T18" fmla="*/ 54 w 141"/>
                  <a:gd name="T19" fmla="*/ 130 h 139"/>
                  <a:gd name="T20" fmla="*/ 72 w 141"/>
                  <a:gd name="T21" fmla="*/ 139 h 139"/>
                  <a:gd name="T22" fmla="*/ 84 w 141"/>
                  <a:gd name="T23" fmla="*/ 127 h 139"/>
                  <a:gd name="T24" fmla="*/ 81 w 141"/>
                  <a:gd name="T25" fmla="*/ 112 h 139"/>
                  <a:gd name="T26" fmla="*/ 108 w 141"/>
                  <a:gd name="T27" fmla="*/ 121 h 139"/>
                  <a:gd name="T28" fmla="*/ 96 w 141"/>
                  <a:gd name="T29" fmla="*/ 82 h 139"/>
                  <a:gd name="T30" fmla="*/ 114 w 141"/>
                  <a:gd name="T31" fmla="*/ 73 h 139"/>
                  <a:gd name="T32" fmla="*/ 126 w 141"/>
                  <a:gd name="T33" fmla="*/ 55 h 139"/>
                  <a:gd name="T34" fmla="*/ 114 w 141"/>
                  <a:gd name="T35" fmla="*/ 34 h 139"/>
                  <a:gd name="T36" fmla="*/ 111 w 141"/>
                  <a:gd name="T37" fmla="*/ 22 h 139"/>
                  <a:gd name="T38" fmla="*/ 93 w 141"/>
                  <a:gd name="T39" fmla="*/ 16 h 139"/>
                  <a:gd name="T40" fmla="*/ 63 w 141"/>
                  <a:gd name="T41" fmla="*/ 67 h 139"/>
                  <a:gd name="T42" fmla="*/ 72 w 141"/>
                  <a:gd name="T43" fmla="*/ 103 h 139"/>
                  <a:gd name="T44" fmla="*/ 102 w 141"/>
                  <a:gd name="T45" fmla="*/ 97 h 139"/>
                  <a:gd name="T46" fmla="*/ 84 w 141"/>
                  <a:gd name="T47" fmla="*/ 67 h 139"/>
                  <a:gd name="T48" fmla="*/ 72 w 141"/>
                  <a:gd name="T49" fmla="*/ 46 h 1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41"/>
                  <a:gd name="T76" fmla="*/ 0 h 139"/>
                  <a:gd name="T77" fmla="*/ 141 w 141"/>
                  <a:gd name="T78" fmla="*/ 139 h 13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41" h="139">
                    <a:moveTo>
                      <a:pt x="72" y="46"/>
                    </a:moveTo>
                    <a:cubicBezTo>
                      <a:pt x="71" y="36"/>
                      <a:pt x="76" y="23"/>
                      <a:pt x="69" y="16"/>
                    </a:cubicBezTo>
                    <a:cubicBezTo>
                      <a:pt x="51" y="0"/>
                      <a:pt x="42" y="19"/>
                      <a:pt x="36" y="28"/>
                    </a:cubicBezTo>
                    <a:cubicBezTo>
                      <a:pt x="43" y="57"/>
                      <a:pt x="60" y="48"/>
                      <a:pt x="9" y="52"/>
                    </a:cubicBezTo>
                    <a:cubicBezTo>
                      <a:pt x="13" y="72"/>
                      <a:pt x="16" y="69"/>
                      <a:pt x="36" y="73"/>
                    </a:cubicBezTo>
                    <a:cubicBezTo>
                      <a:pt x="30" y="75"/>
                      <a:pt x="24" y="77"/>
                      <a:pt x="18" y="79"/>
                    </a:cubicBezTo>
                    <a:cubicBezTo>
                      <a:pt x="15" y="80"/>
                      <a:pt x="9" y="82"/>
                      <a:pt x="9" y="82"/>
                    </a:cubicBezTo>
                    <a:cubicBezTo>
                      <a:pt x="0" y="96"/>
                      <a:pt x="1" y="106"/>
                      <a:pt x="15" y="115"/>
                    </a:cubicBezTo>
                    <a:cubicBezTo>
                      <a:pt x="25" y="114"/>
                      <a:pt x="35" y="110"/>
                      <a:pt x="45" y="112"/>
                    </a:cubicBezTo>
                    <a:cubicBezTo>
                      <a:pt x="52" y="113"/>
                      <a:pt x="49" y="125"/>
                      <a:pt x="54" y="130"/>
                    </a:cubicBezTo>
                    <a:cubicBezTo>
                      <a:pt x="60" y="136"/>
                      <a:pt x="65" y="137"/>
                      <a:pt x="72" y="139"/>
                    </a:cubicBezTo>
                    <a:cubicBezTo>
                      <a:pt x="80" y="136"/>
                      <a:pt x="84" y="138"/>
                      <a:pt x="84" y="127"/>
                    </a:cubicBezTo>
                    <a:cubicBezTo>
                      <a:pt x="84" y="122"/>
                      <a:pt x="77" y="115"/>
                      <a:pt x="81" y="112"/>
                    </a:cubicBezTo>
                    <a:cubicBezTo>
                      <a:pt x="89" y="107"/>
                      <a:pt x="108" y="121"/>
                      <a:pt x="108" y="121"/>
                    </a:cubicBezTo>
                    <a:cubicBezTo>
                      <a:pt x="141" y="110"/>
                      <a:pt x="120" y="87"/>
                      <a:pt x="96" y="82"/>
                    </a:cubicBezTo>
                    <a:cubicBezTo>
                      <a:pt x="102" y="78"/>
                      <a:pt x="109" y="78"/>
                      <a:pt x="114" y="73"/>
                    </a:cubicBezTo>
                    <a:cubicBezTo>
                      <a:pt x="119" y="68"/>
                      <a:pt x="126" y="55"/>
                      <a:pt x="126" y="55"/>
                    </a:cubicBezTo>
                    <a:cubicBezTo>
                      <a:pt x="119" y="35"/>
                      <a:pt x="107" y="54"/>
                      <a:pt x="114" y="34"/>
                    </a:cubicBezTo>
                    <a:cubicBezTo>
                      <a:pt x="113" y="30"/>
                      <a:pt x="114" y="25"/>
                      <a:pt x="111" y="22"/>
                    </a:cubicBezTo>
                    <a:cubicBezTo>
                      <a:pt x="106" y="18"/>
                      <a:pt x="93" y="16"/>
                      <a:pt x="93" y="16"/>
                    </a:cubicBezTo>
                    <a:cubicBezTo>
                      <a:pt x="47" y="24"/>
                      <a:pt x="94" y="46"/>
                      <a:pt x="63" y="67"/>
                    </a:cubicBezTo>
                    <a:cubicBezTo>
                      <a:pt x="49" y="88"/>
                      <a:pt x="43" y="93"/>
                      <a:pt x="72" y="103"/>
                    </a:cubicBezTo>
                    <a:cubicBezTo>
                      <a:pt x="80" y="102"/>
                      <a:pt x="101" y="100"/>
                      <a:pt x="102" y="97"/>
                    </a:cubicBezTo>
                    <a:cubicBezTo>
                      <a:pt x="108" y="75"/>
                      <a:pt x="92" y="76"/>
                      <a:pt x="84" y="67"/>
                    </a:cubicBezTo>
                    <a:cubicBezTo>
                      <a:pt x="79" y="61"/>
                      <a:pt x="76" y="53"/>
                      <a:pt x="72" y="46"/>
                    </a:cubicBezTo>
                    <a:close/>
                  </a:path>
                </a:pathLst>
              </a:custGeom>
              <a:noFill/>
              <a:ln w="19050" cap="flat" cmpd="sng">
                <a:solidFill>
                  <a:srgbClr val="FF3300"/>
                </a:solidFill>
                <a:prstDash val="solid"/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" name="Freeform 24"/>
              <p:cNvSpPr>
                <a:spLocks/>
              </p:cNvSpPr>
              <p:nvPr/>
            </p:nvSpPr>
            <p:spPr bwMode="auto">
              <a:xfrm>
                <a:off x="5250" y="2460"/>
                <a:ext cx="104" cy="110"/>
              </a:xfrm>
              <a:custGeom>
                <a:avLst/>
                <a:gdLst>
                  <a:gd name="T0" fmla="*/ 48 w 104"/>
                  <a:gd name="T1" fmla="*/ 27 h 110"/>
                  <a:gd name="T2" fmla="*/ 33 w 104"/>
                  <a:gd name="T3" fmla="*/ 0 h 110"/>
                  <a:gd name="T4" fmla="*/ 45 w 104"/>
                  <a:gd name="T5" fmla="*/ 42 h 110"/>
                  <a:gd name="T6" fmla="*/ 24 w 104"/>
                  <a:gd name="T7" fmla="*/ 36 h 110"/>
                  <a:gd name="T8" fmla="*/ 42 w 104"/>
                  <a:gd name="T9" fmla="*/ 45 h 110"/>
                  <a:gd name="T10" fmla="*/ 18 w 104"/>
                  <a:gd name="T11" fmla="*/ 60 h 110"/>
                  <a:gd name="T12" fmla="*/ 0 w 104"/>
                  <a:gd name="T13" fmla="*/ 72 h 110"/>
                  <a:gd name="T14" fmla="*/ 48 w 104"/>
                  <a:gd name="T15" fmla="*/ 81 h 110"/>
                  <a:gd name="T16" fmla="*/ 72 w 104"/>
                  <a:gd name="T17" fmla="*/ 90 h 110"/>
                  <a:gd name="T18" fmla="*/ 99 w 104"/>
                  <a:gd name="T19" fmla="*/ 69 h 110"/>
                  <a:gd name="T20" fmla="*/ 96 w 104"/>
                  <a:gd name="T21" fmla="*/ 60 h 110"/>
                  <a:gd name="T22" fmla="*/ 87 w 104"/>
                  <a:gd name="T23" fmla="*/ 54 h 110"/>
                  <a:gd name="T24" fmla="*/ 81 w 104"/>
                  <a:gd name="T25" fmla="*/ 36 h 110"/>
                  <a:gd name="T26" fmla="*/ 87 w 104"/>
                  <a:gd name="T27" fmla="*/ 18 h 110"/>
                  <a:gd name="T28" fmla="*/ 72 w 104"/>
                  <a:gd name="T29" fmla="*/ 21 h 110"/>
                  <a:gd name="T30" fmla="*/ 81 w 104"/>
                  <a:gd name="T31" fmla="*/ 3 h 110"/>
                  <a:gd name="T32" fmla="*/ 72 w 104"/>
                  <a:gd name="T33" fmla="*/ 6 h 110"/>
                  <a:gd name="T34" fmla="*/ 66 w 104"/>
                  <a:gd name="T35" fmla="*/ 15 h 110"/>
                  <a:gd name="T36" fmla="*/ 63 w 104"/>
                  <a:gd name="T37" fmla="*/ 24 h 110"/>
                  <a:gd name="T38" fmla="*/ 51 w 104"/>
                  <a:gd name="T39" fmla="*/ 6 h 110"/>
                  <a:gd name="T40" fmla="*/ 42 w 104"/>
                  <a:gd name="T41" fmla="*/ 3 h 110"/>
                  <a:gd name="T42" fmla="*/ 27 w 104"/>
                  <a:gd name="T43" fmla="*/ 36 h 110"/>
                  <a:gd name="T44" fmla="*/ 24 w 104"/>
                  <a:gd name="T45" fmla="*/ 45 h 110"/>
                  <a:gd name="T46" fmla="*/ 15 w 104"/>
                  <a:gd name="T47" fmla="*/ 51 h 110"/>
                  <a:gd name="T48" fmla="*/ 9 w 104"/>
                  <a:gd name="T49" fmla="*/ 60 h 110"/>
                  <a:gd name="T50" fmla="*/ 57 w 104"/>
                  <a:gd name="T51" fmla="*/ 84 h 11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04"/>
                  <a:gd name="T79" fmla="*/ 0 h 110"/>
                  <a:gd name="T80" fmla="*/ 104 w 104"/>
                  <a:gd name="T81" fmla="*/ 110 h 11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04" h="110">
                    <a:moveTo>
                      <a:pt x="48" y="27"/>
                    </a:moveTo>
                    <a:cubicBezTo>
                      <a:pt x="45" y="17"/>
                      <a:pt x="33" y="0"/>
                      <a:pt x="33" y="0"/>
                    </a:cubicBezTo>
                    <a:cubicBezTo>
                      <a:pt x="36" y="15"/>
                      <a:pt x="40" y="28"/>
                      <a:pt x="45" y="42"/>
                    </a:cubicBezTo>
                    <a:cubicBezTo>
                      <a:pt x="47" y="47"/>
                      <a:pt x="24" y="33"/>
                      <a:pt x="24" y="36"/>
                    </a:cubicBezTo>
                    <a:cubicBezTo>
                      <a:pt x="24" y="40"/>
                      <a:pt x="40" y="44"/>
                      <a:pt x="42" y="45"/>
                    </a:cubicBezTo>
                    <a:cubicBezTo>
                      <a:pt x="28" y="67"/>
                      <a:pt x="48" y="40"/>
                      <a:pt x="18" y="60"/>
                    </a:cubicBezTo>
                    <a:cubicBezTo>
                      <a:pt x="12" y="64"/>
                      <a:pt x="0" y="72"/>
                      <a:pt x="0" y="72"/>
                    </a:cubicBezTo>
                    <a:cubicBezTo>
                      <a:pt x="17" y="76"/>
                      <a:pt x="29" y="79"/>
                      <a:pt x="48" y="81"/>
                    </a:cubicBezTo>
                    <a:cubicBezTo>
                      <a:pt x="58" y="110"/>
                      <a:pt x="48" y="98"/>
                      <a:pt x="72" y="90"/>
                    </a:cubicBezTo>
                    <a:cubicBezTo>
                      <a:pt x="83" y="73"/>
                      <a:pt x="75" y="73"/>
                      <a:pt x="99" y="69"/>
                    </a:cubicBezTo>
                    <a:cubicBezTo>
                      <a:pt x="98" y="66"/>
                      <a:pt x="98" y="62"/>
                      <a:pt x="96" y="60"/>
                    </a:cubicBezTo>
                    <a:cubicBezTo>
                      <a:pt x="94" y="57"/>
                      <a:pt x="89" y="57"/>
                      <a:pt x="87" y="54"/>
                    </a:cubicBezTo>
                    <a:cubicBezTo>
                      <a:pt x="84" y="49"/>
                      <a:pt x="81" y="36"/>
                      <a:pt x="81" y="36"/>
                    </a:cubicBezTo>
                    <a:cubicBezTo>
                      <a:pt x="90" y="30"/>
                      <a:pt x="104" y="24"/>
                      <a:pt x="87" y="18"/>
                    </a:cubicBezTo>
                    <a:cubicBezTo>
                      <a:pt x="82" y="19"/>
                      <a:pt x="76" y="24"/>
                      <a:pt x="72" y="21"/>
                    </a:cubicBezTo>
                    <a:cubicBezTo>
                      <a:pt x="66" y="17"/>
                      <a:pt x="86" y="8"/>
                      <a:pt x="81" y="3"/>
                    </a:cubicBezTo>
                    <a:cubicBezTo>
                      <a:pt x="79" y="1"/>
                      <a:pt x="75" y="5"/>
                      <a:pt x="72" y="6"/>
                    </a:cubicBezTo>
                    <a:cubicBezTo>
                      <a:pt x="70" y="9"/>
                      <a:pt x="68" y="12"/>
                      <a:pt x="66" y="15"/>
                    </a:cubicBezTo>
                    <a:cubicBezTo>
                      <a:pt x="65" y="18"/>
                      <a:pt x="66" y="26"/>
                      <a:pt x="63" y="24"/>
                    </a:cubicBezTo>
                    <a:cubicBezTo>
                      <a:pt x="57" y="20"/>
                      <a:pt x="58" y="8"/>
                      <a:pt x="51" y="6"/>
                    </a:cubicBezTo>
                    <a:cubicBezTo>
                      <a:pt x="48" y="5"/>
                      <a:pt x="45" y="4"/>
                      <a:pt x="42" y="3"/>
                    </a:cubicBezTo>
                    <a:cubicBezTo>
                      <a:pt x="35" y="14"/>
                      <a:pt x="34" y="25"/>
                      <a:pt x="27" y="36"/>
                    </a:cubicBezTo>
                    <a:cubicBezTo>
                      <a:pt x="27" y="36"/>
                      <a:pt x="26" y="43"/>
                      <a:pt x="24" y="45"/>
                    </a:cubicBezTo>
                    <a:cubicBezTo>
                      <a:pt x="22" y="48"/>
                      <a:pt x="18" y="49"/>
                      <a:pt x="15" y="51"/>
                    </a:cubicBezTo>
                    <a:cubicBezTo>
                      <a:pt x="13" y="54"/>
                      <a:pt x="8" y="56"/>
                      <a:pt x="9" y="60"/>
                    </a:cubicBezTo>
                    <a:cubicBezTo>
                      <a:pt x="10" y="65"/>
                      <a:pt x="52" y="79"/>
                      <a:pt x="57" y="84"/>
                    </a:cubicBezTo>
                  </a:path>
                </a:pathLst>
              </a:custGeom>
              <a:noFill/>
              <a:ln w="9525" cap="flat" cmpd="sng">
                <a:solidFill>
                  <a:srgbClr val="FF3300"/>
                </a:solidFill>
                <a:prstDash val="solid"/>
                <a:round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5091" y="2634"/>
              <a:ext cx="111" cy="143"/>
            </a:xfrm>
            <a:custGeom>
              <a:avLst/>
              <a:gdLst>
                <a:gd name="T0" fmla="*/ 54 w 111"/>
                <a:gd name="T1" fmla="*/ 0 h 143"/>
                <a:gd name="T2" fmla="*/ 51 w 111"/>
                <a:gd name="T3" fmla="*/ 135 h 143"/>
                <a:gd name="T4" fmla="*/ 54 w 111"/>
                <a:gd name="T5" fmla="*/ 111 h 143"/>
                <a:gd name="T6" fmla="*/ 57 w 111"/>
                <a:gd name="T7" fmla="*/ 99 h 143"/>
                <a:gd name="T8" fmla="*/ 54 w 111"/>
                <a:gd name="T9" fmla="*/ 63 h 143"/>
                <a:gd name="T10" fmla="*/ 18 w 111"/>
                <a:gd name="T11" fmla="*/ 66 h 143"/>
                <a:gd name="T12" fmla="*/ 111 w 111"/>
                <a:gd name="T13" fmla="*/ 69 h 143"/>
                <a:gd name="T14" fmla="*/ 39 w 111"/>
                <a:gd name="T15" fmla="*/ 57 h 143"/>
                <a:gd name="T16" fmla="*/ 9 w 111"/>
                <a:gd name="T17" fmla="*/ 60 h 143"/>
                <a:gd name="T18" fmla="*/ 0 w 111"/>
                <a:gd name="T19" fmla="*/ 63 h 143"/>
                <a:gd name="T20" fmla="*/ 9 w 111"/>
                <a:gd name="T21" fmla="*/ 66 h 143"/>
                <a:gd name="T22" fmla="*/ 81 w 111"/>
                <a:gd name="T23" fmla="*/ 69 h 143"/>
                <a:gd name="T24" fmla="*/ 45 w 111"/>
                <a:gd name="T25" fmla="*/ 66 h 143"/>
                <a:gd name="T26" fmla="*/ 51 w 111"/>
                <a:gd name="T27" fmla="*/ 42 h 143"/>
                <a:gd name="T28" fmla="*/ 48 w 111"/>
                <a:gd name="T29" fmla="*/ 18 h 143"/>
                <a:gd name="T30" fmla="*/ 45 w 111"/>
                <a:gd name="T31" fmla="*/ 9 h 143"/>
                <a:gd name="T32" fmla="*/ 51 w 111"/>
                <a:gd name="T33" fmla="*/ 60 h 14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1"/>
                <a:gd name="T52" fmla="*/ 0 h 143"/>
                <a:gd name="T53" fmla="*/ 111 w 111"/>
                <a:gd name="T54" fmla="*/ 143 h 14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1" h="143">
                  <a:moveTo>
                    <a:pt x="54" y="0"/>
                  </a:moveTo>
                  <a:cubicBezTo>
                    <a:pt x="53" y="45"/>
                    <a:pt x="51" y="90"/>
                    <a:pt x="51" y="135"/>
                  </a:cubicBezTo>
                  <a:cubicBezTo>
                    <a:pt x="51" y="143"/>
                    <a:pt x="53" y="119"/>
                    <a:pt x="54" y="111"/>
                  </a:cubicBezTo>
                  <a:cubicBezTo>
                    <a:pt x="55" y="107"/>
                    <a:pt x="56" y="103"/>
                    <a:pt x="57" y="99"/>
                  </a:cubicBezTo>
                  <a:cubicBezTo>
                    <a:pt x="56" y="87"/>
                    <a:pt x="63" y="71"/>
                    <a:pt x="54" y="63"/>
                  </a:cubicBezTo>
                  <a:cubicBezTo>
                    <a:pt x="45" y="55"/>
                    <a:pt x="6" y="65"/>
                    <a:pt x="18" y="66"/>
                  </a:cubicBezTo>
                  <a:cubicBezTo>
                    <a:pt x="49" y="69"/>
                    <a:pt x="80" y="68"/>
                    <a:pt x="111" y="69"/>
                  </a:cubicBezTo>
                  <a:cubicBezTo>
                    <a:pt x="87" y="66"/>
                    <a:pt x="63" y="61"/>
                    <a:pt x="39" y="57"/>
                  </a:cubicBezTo>
                  <a:cubicBezTo>
                    <a:pt x="29" y="58"/>
                    <a:pt x="19" y="58"/>
                    <a:pt x="9" y="60"/>
                  </a:cubicBezTo>
                  <a:cubicBezTo>
                    <a:pt x="6" y="60"/>
                    <a:pt x="0" y="60"/>
                    <a:pt x="0" y="63"/>
                  </a:cubicBezTo>
                  <a:cubicBezTo>
                    <a:pt x="0" y="66"/>
                    <a:pt x="6" y="66"/>
                    <a:pt x="9" y="66"/>
                  </a:cubicBezTo>
                  <a:cubicBezTo>
                    <a:pt x="33" y="68"/>
                    <a:pt x="57" y="69"/>
                    <a:pt x="81" y="69"/>
                  </a:cubicBezTo>
                  <a:cubicBezTo>
                    <a:pt x="93" y="69"/>
                    <a:pt x="57" y="67"/>
                    <a:pt x="45" y="66"/>
                  </a:cubicBezTo>
                  <a:cubicBezTo>
                    <a:pt x="47" y="58"/>
                    <a:pt x="51" y="50"/>
                    <a:pt x="51" y="42"/>
                  </a:cubicBezTo>
                  <a:cubicBezTo>
                    <a:pt x="51" y="34"/>
                    <a:pt x="49" y="26"/>
                    <a:pt x="48" y="18"/>
                  </a:cubicBezTo>
                  <a:cubicBezTo>
                    <a:pt x="47" y="15"/>
                    <a:pt x="42" y="9"/>
                    <a:pt x="45" y="9"/>
                  </a:cubicBezTo>
                  <a:cubicBezTo>
                    <a:pt x="54" y="9"/>
                    <a:pt x="51" y="30"/>
                    <a:pt x="51" y="60"/>
                  </a:cubicBezTo>
                </a:path>
              </a:pathLst>
            </a:custGeom>
            <a:noFill/>
            <a:ln w="19050" cap="flat" cmpd="sng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5085" y="2489"/>
              <a:ext cx="116" cy="23"/>
            </a:xfrm>
            <a:custGeom>
              <a:avLst/>
              <a:gdLst>
                <a:gd name="T0" fmla="*/ 0 w 116"/>
                <a:gd name="T1" fmla="*/ 19 h 23"/>
                <a:gd name="T2" fmla="*/ 90 w 116"/>
                <a:gd name="T3" fmla="*/ 13 h 23"/>
                <a:gd name="T4" fmla="*/ 63 w 116"/>
                <a:gd name="T5" fmla="*/ 19 h 23"/>
                <a:gd name="T6" fmla="*/ 93 w 116"/>
                <a:gd name="T7" fmla="*/ 19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6"/>
                <a:gd name="T13" fmla="*/ 0 h 23"/>
                <a:gd name="T14" fmla="*/ 116 w 116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6" h="23">
                  <a:moveTo>
                    <a:pt x="0" y="19"/>
                  </a:moveTo>
                  <a:cubicBezTo>
                    <a:pt x="28" y="0"/>
                    <a:pt x="54" y="11"/>
                    <a:pt x="90" y="13"/>
                  </a:cubicBezTo>
                  <a:cubicBezTo>
                    <a:pt x="116" y="22"/>
                    <a:pt x="83" y="9"/>
                    <a:pt x="63" y="19"/>
                  </a:cubicBezTo>
                  <a:cubicBezTo>
                    <a:pt x="54" y="23"/>
                    <a:pt x="83" y="19"/>
                    <a:pt x="93" y="19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182" y="1427"/>
              <a:ext cx="1163" cy="1027"/>
            </a:xfrm>
            <a:custGeom>
              <a:avLst/>
              <a:gdLst>
                <a:gd name="T0" fmla="*/ 46 w 1163"/>
                <a:gd name="T1" fmla="*/ 1 h 1027"/>
                <a:gd name="T2" fmla="*/ 11 w 1163"/>
                <a:gd name="T3" fmla="*/ 42 h 1027"/>
                <a:gd name="T4" fmla="*/ 17 w 1163"/>
                <a:gd name="T5" fmla="*/ 71 h 1027"/>
                <a:gd name="T6" fmla="*/ 63 w 1163"/>
                <a:gd name="T7" fmla="*/ 30 h 1027"/>
                <a:gd name="T8" fmla="*/ 11 w 1163"/>
                <a:gd name="T9" fmla="*/ 13 h 1027"/>
                <a:gd name="T10" fmla="*/ 0 w 1163"/>
                <a:gd name="T11" fmla="*/ 48 h 1027"/>
                <a:gd name="T12" fmla="*/ 155 w 1163"/>
                <a:gd name="T13" fmla="*/ 197 h 1027"/>
                <a:gd name="T14" fmla="*/ 294 w 1163"/>
                <a:gd name="T15" fmla="*/ 226 h 1027"/>
                <a:gd name="T16" fmla="*/ 708 w 1163"/>
                <a:gd name="T17" fmla="*/ 249 h 1027"/>
                <a:gd name="T18" fmla="*/ 939 w 1163"/>
                <a:gd name="T19" fmla="*/ 278 h 1027"/>
                <a:gd name="T20" fmla="*/ 1071 w 1163"/>
                <a:gd name="T21" fmla="*/ 318 h 1027"/>
                <a:gd name="T22" fmla="*/ 1106 w 1163"/>
                <a:gd name="T23" fmla="*/ 353 h 1027"/>
                <a:gd name="T24" fmla="*/ 1129 w 1163"/>
                <a:gd name="T25" fmla="*/ 387 h 1027"/>
                <a:gd name="T26" fmla="*/ 1163 w 1163"/>
                <a:gd name="T27" fmla="*/ 514 h 1027"/>
                <a:gd name="T28" fmla="*/ 1158 w 1163"/>
                <a:gd name="T29" fmla="*/ 860 h 1027"/>
                <a:gd name="T30" fmla="*/ 1140 w 1163"/>
                <a:gd name="T31" fmla="*/ 958 h 1027"/>
                <a:gd name="T32" fmla="*/ 1123 w 1163"/>
                <a:gd name="T33" fmla="*/ 1027 h 10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63"/>
                <a:gd name="T52" fmla="*/ 0 h 1027"/>
                <a:gd name="T53" fmla="*/ 1163 w 1163"/>
                <a:gd name="T54" fmla="*/ 1027 h 102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63" h="1027">
                  <a:moveTo>
                    <a:pt x="46" y="1"/>
                  </a:moveTo>
                  <a:cubicBezTo>
                    <a:pt x="23" y="9"/>
                    <a:pt x="19" y="20"/>
                    <a:pt x="11" y="42"/>
                  </a:cubicBezTo>
                  <a:cubicBezTo>
                    <a:pt x="13" y="52"/>
                    <a:pt x="8" y="66"/>
                    <a:pt x="17" y="71"/>
                  </a:cubicBezTo>
                  <a:cubicBezTo>
                    <a:pt x="54" y="92"/>
                    <a:pt x="57" y="48"/>
                    <a:pt x="63" y="30"/>
                  </a:cubicBezTo>
                  <a:cubicBezTo>
                    <a:pt x="53" y="0"/>
                    <a:pt x="40" y="7"/>
                    <a:pt x="11" y="13"/>
                  </a:cubicBezTo>
                  <a:cubicBezTo>
                    <a:pt x="8" y="25"/>
                    <a:pt x="0" y="36"/>
                    <a:pt x="0" y="48"/>
                  </a:cubicBezTo>
                  <a:cubicBezTo>
                    <a:pt x="0" y="123"/>
                    <a:pt x="89" y="186"/>
                    <a:pt x="155" y="197"/>
                  </a:cubicBezTo>
                  <a:cubicBezTo>
                    <a:pt x="201" y="221"/>
                    <a:pt x="241" y="217"/>
                    <a:pt x="294" y="226"/>
                  </a:cubicBezTo>
                  <a:cubicBezTo>
                    <a:pt x="428" y="250"/>
                    <a:pt x="572" y="244"/>
                    <a:pt x="708" y="249"/>
                  </a:cubicBezTo>
                  <a:cubicBezTo>
                    <a:pt x="785" y="256"/>
                    <a:pt x="862" y="267"/>
                    <a:pt x="939" y="278"/>
                  </a:cubicBezTo>
                  <a:cubicBezTo>
                    <a:pt x="983" y="293"/>
                    <a:pt x="1026" y="305"/>
                    <a:pt x="1071" y="318"/>
                  </a:cubicBezTo>
                  <a:cubicBezTo>
                    <a:pt x="1082" y="330"/>
                    <a:pt x="1096" y="340"/>
                    <a:pt x="1106" y="353"/>
                  </a:cubicBezTo>
                  <a:cubicBezTo>
                    <a:pt x="1115" y="364"/>
                    <a:pt x="1129" y="387"/>
                    <a:pt x="1129" y="387"/>
                  </a:cubicBezTo>
                  <a:cubicBezTo>
                    <a:pt x="1141" y="431"/>
                    <a:pt x="1155" y="469"/>
                    <a:pt x="1163" y="514"/>
                  </a:cubicBezTo>
                  <a:cubicBezTo>
                    <a:pt x="1161" y="629"/>
                    <a:pt x="1163" y="745"/>
                    <a:pt x="1158" y="860"/>
                  </a:cubicBezTo>
                  <a:cubicBezTo>
                    <a:pt x="1157" y="893"/>
                    <a:pt x="1146" y="925"/>
                    <a:pt x="1140" y="958"/>
                  </a:cubicBezTo>
                  <a:cubicBezTo>
                    <a:pt x="1136" y="981"/>
                    <a:pt x="1123" y="1027"/>
                    <a:pt x="1123" y="1027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322" y="92"/>
              <a:ext cx="311" cy="2575"/>
            </a:xfrm>
            <a:custGeom>
              <a:avLst/>
              <a:gdLst>
                <a:gd name="T0" fmla="*/ 294 w 311"/>
                <a:gd name="T1" fmla="*/ 81 h 2575"/>
                <a:gd name="T2" fmla="*/ 288 w 311"/>
                <a:gd name="T3" fmla="*/ 12 h 2575"/>
                <a:gd name="T4" fmla="*/ 254 w 311"/>
                <a:gd name="T5" fmla="*/ 0 h 2575"/>
                <a:gd name="T6" fmla="*/ 254 w 311"/>
                <a:gd name="T7" fmla="*/ 69 h 2575"/>
                <a:gd name="T8" fmla="*/ 311 w 311"/>
                <a:gd name="T9" fmla="*/ 58 h 2575"/>
                <a:gd name="T10" fmla="*/ 254 w 311"/>
                <a:gd name="T11" fmla="*/ 69 h 2575"/>
                <a:gd name="T12" fmla="*/ 277 w 311"/>
                <a:gd name="T13" fmla="*/ 254 h 2575"/>
                <a:gd name="T14" fmla="*/ 294 w 311"/>
                <a:gd name="T15" fmla="*/ 1152 h 2575"/>
                <a:gd name="T16" fmla="*/ 271 w 311"/>
                <a:gd name="T17" fmla="*/ 1774 h 2575"/>
                <a:gd name="T18" fmla="*/ 277 w 311"/>
                <a:gd name="T19" fmla="*/ 2154 h 2575"/>
                <a:gd name="T20" fmla="*/ 271 w 311"/>
                <a:gd name="T21" fmla="*/ 2385 h 2575"/>
                <a:gd name="T22" fmla="*/ 219 w 311"/>
                <a:gd name="T23" fmla="*/ 2442 h 2575"/>
                <a:gd name="T24" fmla="*/ 81 w 311"/>
                <a:gd name="T25" fmla="*/ 2500 h 2575"/>
                <a:gd name="T26" fmla="*/ 58 w 311"/>
                <a:gd name="T27" fmla="*/ 2535 h 2575"/>
                <a:gd name="T28" fmla="*/ 0 w 311"/>
                <a:gd name="T29" fmla="*/ 2575 h 257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1"/>
                <a:gd name="T46" fmla="*/ 0 h 2575"/>
                <a:gd name="T47" fmla="*/ 311 w 311"/>
                <a:gd name="T48" fmla="*/ 2575 h 257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1" h="2575">
                  <a:moveTo>
                    <a:pt x="294" y="81"/>
                  </a:moveTo>
                  <a:cubicBezTo>
                    <a:pt x="292" y="58"/>
                    <a:pt x="298" y="33"/>
                    <a:pt x="288" y="12"/>
                  </a:cubicBezTo>
                  <a:cubicBezTo>
                    <a:pt x="283" y="1"/>
                    <a:pt x="254" y="0"/>
                    <a:pt x="254" y="0"/>
                  </a:cubicBezTo>
                  <a:cubicBezTo>
                    <a:pt x="232" y="21"/>
                    <a:pt x="209" y="57"/>
                    <a:pt x="254" y="69"/>
                  </a:cubicBezTo>
                  <a:cubicBezTo>
                    <a:pt x="277" y="85"/>
                    <a:pt x="302" y="89"/>
                    <a:pt x="311" y="58"/>
                  </a:cubicBezTo>
                  <a:cubicBezTo>
                    <a:pt x="287" y="49"/>
                    <a:pt x="275" y="55"/>
                    <a:pt x="254" y="69"/>
                  </a:cubicBezTo>
                  <a:cubicBezTo>
                    <a:pt x="237" y="121"/>
                    <a:pt x="266" y="200"/>
                    <a:pt x="277" y="254"/>
                  </a:cubicBezTo>
                  <a:cubicBezTo>
                    <a:pt x="279" y="553"/>
                    <a:pt x="194" y="870"/>
                    <a:pt x="294" y="1152"/>
                  </a:cubicBezTo>
                  <a:cubicBezTo>
                    <a:pt x="290" y="1360"/>
                    <a:pt x="283" y="1566"/>
                    <a:pt x="271" y="1774"/>
                  </a:cubicBezTo>
                  <a:cubicBezTo>
                    <a:pt x="273" y="1901"/>
                    <a:pt x="277" y="2027"/>
                    <a:pt x="277" y="2154"/>
                  </a:cubicBezTo>
                  <a:cubicBezTo>
                    <a:pt x="277" y="2231"/>
                    <a:pt x="275" y="2308"/>
                    <a:pt x="271" y="2385"/>
                  </a:cubicBezTo>
                  <a:cubicBezTo>
                    <a:pt x="269" y="2418"/>
                    <a:pt x="237" y="2423"/>
                    <a:pt x="219" y="2442"/>
                  </a:cubicBezTo>
                  <a:cubicBezTo>
                    <a:pt x="180" y="2484"/>
                    <a:pt x="132" y="2482"/>
                    <a:pt x="81" y="2500"/>
                  </a:cubicBezTo>
                  <a:cubicBezTo>
                    <a:pt x="73" y="2511"/>
                    <a:pt x="68" y="2526"/>
                    <a:pt x="58" y="2535"/>
                  </a:cubicBezTo>
                  <a:cubicBezTo>
                    <a:pt x="40" y="2551"/>
                    <a:pt x="17" y="2558"/>
                    <a:pt x="0" y="2575"/>
                  </a:cubicBezTo>
                </a:path>
              </a:pathLst>
            </a:custGeom>
            <a:noFill/>
            <a:ln w="19050" cap="flat" cmpd="sng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29" name="Picture 2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286" y="3022"/>
              <a:ext cx="817" cy="8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4454" y="2344"/>
              <a:ext cx="822" cy="708"/>
            </a:xfrm>
            <a:custGeom>
              <a:avLst/>
              <a:gdLst>
                <a:gd name="T0" fmla="*/ 822 w 822"/>
                <a:gd name="T1" fmla="*/ 104 h 708"/>
                <a:gd name="T2" fmla="*/ 770 w 822"/>
                <a:gd name="T3" fmla="*/ 81 h 708"/>
                <a:gd name="T4" fmla="*/ 718 w 822"/>
                <a:gd name="T5" fmla="*/ 58 h 708"/>
                <a:gd name="T6" fmla="*/ 569 w 822"/>
                <a:gd name="T7" fmla="*/ 0 h 708"/>
                <a:gd name="T8" fmla="*/ 367 w 822"/>
                <a:gd name="T9" fmla="*/ 18 h 708"/>
                <a:gd name="T10" fmla="*/ 206 w 822"/>
                <a:gd name="T11" fmla="*/ 52 h 708"/>
                <a:gd name="T12" fmla="*/ 171 w 822"/>
                <a:gd name="T13" fmla="*/ 64 h 708"/>
                <a:gd name="T14" fmla="*/ 96 w 822"/>
                <a:gd name="T15" fmla="*/ 139 h 708"/>
                <a:gd name="T16" fmla="*/ 56 w 822"/>
                <a:gd name="T17" fmla="*/ 190 h 708"/>
                <a:gd name="T18" fmla="*/ 56 w 822"/>
                <a:gd name="T19" fmla="*/ 634 h 708"/>
                <a:gd name="T20" fmla="*/ 10 w 822"/>
                <a:gd name="T21" fmla="*/ 680 h 708"/>
                <a:gd name="T22" fmla="*/ 102 w 822"/>
                <a:gd name="T23" fmla="*/ 663 h 708"/>
                <a:gd name="T24" fmla="*/ 79 w 822"/>
                <a:gd name="T25" fmla="*/ 657 h 708"/>
                <a:gd name="T26" fmla="*/ 96 w 822"/>
                <a:gd name="T27" fmla="*/ 651 h 708"/>
                <a:gd name="T28" fmla="*/ 45 w 822"/>
                <a:gd name="T29" fmla="*/ 611 h 708"/>
                <a:gd name="T30" fmla="*/ 39 w 822"/>
                <a:gd name="T31" fmla="*/ 651 h 708"/>
                <a:gd name="T32" fmla="*/ 96 w 822"/>
                <a:gd name="T33" fmla="*/ 645 h 708"/>
                <a:gd name="T34" fmla="*/ 91 w 822"/>
                <a:gd name="T35" fmla="*/ 622 h 708"/>
                <a:gd name="T36" fmla="*/ 33 w 822"/>
                <a:gd name="T37" fmla="*/ 628 h 708"/>
                <a:gd name="T38" fmla="*/ 16 w 822"/>
                <a:gd name="T39" fmla="*/ 663 h 708"/>
                <a:gd name="T40" fmla="*/ 73 w 822"/>
                <a:gd name="T41" fmla="*/ 686 h 708"/>
                <a:gd name="T42" fmla="*/ 96 w 822"/>
                <a:gd name="T43" fmla="*/ 680 h 708"/>
                <a:gd name="T44" fmla="*/ 85 w 822"/>
                <a:gd name="T45" fmla="*/ 663 h 708"/>
                <a:gd name="T46" fmla="*/ 68 w 822"/>
                <a:gd name="T47" fmla="*/ 628 h 70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2"/>
                <a:gd name="T73" fmla="*/ 0 h 708"/>
                <a:gd name="T74" fmla="*/ 822 w 822"/>
                <a:gd name="T75" fmla="*/ 708 h 70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2" h="708">
                  <a:moveTo>
                    <a:pt x="822" y="104"/>
                  </a:moveTo>
                  <a:cubicBezTo>
                    <a:pt x="803" y="97"/>
                    <a:pt x="789" y="87"/>
                    <a:pt x="770" y="81"/>
                  </a:cubicBezTo>
                  <a:cubicBezTo>
                    <a:pt x="752" y="69"/>
                    <a:pt x="738" y="65"/>
                    <a:pt x="718" y="58"/>
                  </a:cubicBezTo>
                  <a:cubicBezTo>
                    <a:pt x="674" y="27"/>
                    <a:pt x="623" y="7"/>
                    <a:pt x="569" y="0"/>
                  </a:cubicBezTo>
                  <a:cubicBezTo>
                    <a:pt x="497" y="4"/>
                    <a:pt x="437" y="11"/>
                    <a:pt x="367" y="18"/>
                  </a:cubicBezTo>
                  <a:cubicBezTo>
                    <a:pt x="310" y="30"/>
                    <a:pt x="266" y="46"/>
                    <a:pt x="206" y="52"/>
                  </a:cubicBezTo>
                  <a:cubicBezTo>
                    <a:pt x="194" y="56"/>
                    <a:pt x="178" y="54"/>
                    <a:pt x="171" y="64"/>
                  </a:cubicBezTo>
                  <a:cubicBezTo>
                    <a:pt x="159" y="83"/>
                    <a:pt x="115" y="126"/>
                    <a:pt x="96" y="139"/>
                  </a:cubicBezTo>
                  <a:cubicBezTo>
                    <a:pt x="84" y="158"/>
                    <a:pt x="69" y="172"/>
                    <a:pt x="56" y="190"/>
                  </a:cubicBezTo>
                  <a:cubicBezTo>
                    <a:pt x="12" y="322"/>
                    <a:pt x="51" y="495"/>
                    <a:pt x="56" y="634"/>
                  </a:cubicBezTo>
                  <a:cubicBezTo>
                    <a:pt x="48" y="708"/>
                    <a:pt x="60" y="693"/>
                    <a:pt x="10" y="680"/>
                  </a:cubicBezTo>
                  <a:cubicBezTo>
                    <a:pt x="41" y="674"/>
                    <a:pt x="72" y="673"/>
                    <a:pt x="102" y="663"/>
                  </a:cubicBezTo>
                  <a:cubicBezTo>
                    <a:pt x="110" y="660"/>
                    <a:pt x="83" y="664"/>
                    <a:pt x="79" y="657"/>
                  </a:cubicBezTo>
                  <a:cubicBezTo>
                    <a:pt x="76" y="652"/>
                    <a:pt x="90" y="653"/>
                    <a:pt x="96" y="651"/>
                  </a:cubicBezTo>
                  <a:cubicBezTo>
                    <a:pt x="77" y="618"/>
                    <a:pt x="77" y="622"/>
                    <a:pt x="45" y="611"/>
                  </a:cubicBezTo>
                  <a:cubicBezTo>
                    <a:pt x="0" y="620"/>
                    <a:pt x="11" y="623"/>
                    <a:pt x="39" y="651"/>
                  </a:cubicBezTo>
                  <a:cubicBezTo>
                    <a:pt x="58" y="649"/>
                    <a:pt x="79" y="654"/>
                    <a:pt x="96" y="645"/>
                  </a:cubicBezTo>
                  <a:cubicBezTo>
                    <a:pt x="103" y="641"/>
                    <a:pt x="99" y="624"/>
                    <a:pt x="91" y="622"/>
                  </a:cubicBezTo>
                  <a:cubicBezTo>
                    <a:pt x="72" y="617"/>
                    <a:pt x="52" y="626"/>
                    <a:pt x="33" y="628"/>
                  </a:cubicBezTo>
                  <a:cubicBezTo>
                    <a:pt x="30" y="632"/>
                    <a:pt x="13" y="656"/>
                    <a:pt x="16" y="663"/>
                  </a:cubicBezTo>
                  <a:cubicBezTo>
                    <a:pt x="21" y="677"/>
                    <a:pt x="62" y="683"/>
                    <a:pt x="73" y="686"/>
                  </a:cubicBezTo>
                  <a:cubicBezTo>
                    <a:pt x="81" y="684"/>
                    <a:pt x="92" y="687"/>
                    <a:pt x="96" y="680"/>
                  </a:cubicBezTo>
                  <a:cubicBezTo>
                    <a:pt x="99" y="674"/>
                    <a:pt x="88" y="669"/>
                    <a:pt x="85" y="663"/>
                  </a:cubicBezTo>
                  <a:cubicBezTo>
                    <a:pt x="69" y="625"/>
                    <a:pt x="90" y="652"/>
                    <a:pt x="68" y="628"/>
                  </a:cubicBezTo>
                </a:path>
              </a:pathLst>
            </a:custGeom>
            <a:noFill/>
            <a:ln w="19050" cap="flat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4689" y="2707"/>
              <a:ext cx="753" cy="404"/>
            </a:xfrm>
            <a:custGeom>
              <a:avLst/>
              <a:gdLst>
                <a:gd name="T0" fmla="*/ 668 w 753"/>
                <a:gd name="T1" fmla="*/ 0 h 404"/>
                <a:gd name="T2" fmla="*/ 708 w 753"/>
                <a:gd name="T3" fmla="*/ 12 h 404"/>
                <a:gd name="T4" fmla="*/ 731 w 753"/>
                <a:gd name="T5" fmla="*/ 46 h 404"/>
                <a:gd name="T6" fmla="*/ 743 w 753"/>
                <a:gd name="T7" fmla="*/ 64 h 404"/>
                <a:gd name="T8" fmla="*/ 622 w 753"/>
                <a:gd name="T9" fmla="*/ 403 h 404"/>
                <a:gd name="T10" fmla="*/ 535 w 753"/>
                <a:gd name="T11" fmla="*/ 392 h 404"/>
                <a:gd name="T12" fmla="*/ 466 w 753"/>
                <a:gd name="T13" fmla="*/ 352 h 404"/>
                <a:gd name="T14" fmla="*/ 432 w 753"/>
                <a:gd name="T15" fmla="*/ 329 h 404"/>
                <a:gd name="T16" fmla="*/ 386 w 753"/>
                <a:gd name="T17" fmla="*/ 259 h 404"/>
                <a:gd name="T18" fmla="*/ 334 w 753"/>
                <a:gd name="T19" fmla="*/ 208 h 404"/>
                <a:gd name="T20" fmla="*/ 282 w 753"/>
                <a:gd name="T21" fmla="*/ 179 h 404"/>
                <a:gd name="T22" fmla="*/ 247 w 753"/>
                <a:gd name="T23" fmla="*/ 167 h 404"/>
                <a:gd name="T24" fmla="*/ 230 w 753"/>
                <a:gd name="T25" fmla="*/ 161 h 404"/>
                <a:gd name="T26" fmla="*/ 155 w 753"/>
                <a:gd name="T27" fmla="*/ 185 h 404"/>
                <a:gd name="T28" fmla="*/ 155 w 753"/>
                <a:gd name="T29" fmla="*/ 334 h 404"/>
                <a:gd name="T30" fmla="*/ 149 w 753"/>
                <a:gd name="T31" fmla="*/ 271 h 404"/>
                <a:gd name="T32" fmla="*/ 121 w 753"/>
                <a:gd name="T33" fmla="*/ 277 h 404"/>
                <a:gd name="T34" fmla="*/ 178 w 753"/>
                <a:gd name="T35" fmla="*/ 282 h 404"/>
                <a:gd name="T36" fmla="*/ 184 w 753"/>
                <a:gd name="T37" fmla="*/ 288 h 404"/>
                <a:gd name="T38" fmla="*/ 172 w 753"/>
                <a:gd name="T39" fmla="*/ 305 h 404"/>
                <a:gd name="T40" fmla="*/ 149 w 753"/>
                <a:gd name="T41" fmla="*/ 311 h 404"/>
                <a:gd name="T42" fmla="*/ 167 w 753"/>
                <a:gd name="T43" fmla="*/ 305 h 404"/>
                <a:gd name="T44" fmla="*/ 172 w 753"/>
                <a:gd name="T45" fmla="*/ 277 h 404"/>
                <a:gd name="T46" fmla="*/ 109 w 753"/>
                <a:gd name="T47" fmla="*/ 277 h 404"/>
                <a:gd name="T48" fmla="*/ 109 w 753"/>
                <a:gd name="T49" fmla="*/ 329 h 4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53"/>
                <a:gd name="T76" fmla="*/ 0 h 404"/>
                <a:gd name="T77" fmla="*/ 753 w 753"/>
                <a:gd name="T78" fmla="*/ 404 h 4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53" h="404">
                  <a:moveTo>
                    <a:pt x="668" y="0"/>
                  </a:moveTo>
                  <a:cubicBezTo>
                    <a:pt x="669" y="0"/>
                    <a:pt x="705" y="9"/>
                    <a:pt x="708" y="12"/>
                  </a:cubicBezTo>
                  <a:cubicBezTo>
                    <a:pt x="718" y="22"/>
                    <a:pt x="723" y="35"/>
                    <a:pt x="731" y="46"/>
                  </a:cubicBezTo>
                  <a:cubicBezTo>
                    <a:pt x="735" y="52"/>
                    <a:pt x="743" y="64"/>
                    <a:pt x="743" y="64"/>
                  </a:cubicBezTo>
                  <a:cubicBezTo>
                    <a:pt x="740" y="160"/>
                    <a:pt x="753" y="364"/>
                    <a:pt x="622" y="403"/>
                  </a:cubicBezTo>
                  <a:cubicBezTo>
                    <a:pt x="614" y="402"/>
                    <a:pt x="556" y="404"/>
                    <a:pt x="535" y="392"/>
                  </a:cubicBezTo>
                  <a:cubicBezTo>
                    <a:pt x="509" y="378"/>
                    <a:pt x="494" y="360"/>
                    <a:pt x="466" y="352"/>
                  </a:cubicBezTo>
                  <a:cubicBezTo>
                    <a:pt x="455" y="344"/>
                    <a:pt x="443" y="337"/>
                    <a:pt x="432" y="329"/>
                  </a:cubicBezTo>
                  <a:cubicBezTo>
                    <a:pt x="412" y="315"/>
                    <a:pt x="403" y="278"/>
                    <a:pt x="386" y="259"/>
                  </a:cubicBezTo>
                  <a:cubicBezTo>
                    <a:pt x="370" y="241"/>
                    <a:pt x="351" y="225"/>
                    <a:pt x="334" y="208"/>
                  </a:cubicBezTo>
                  <a:cubicBezTo>
                    <a:pt x="323" y="197"/>
                    <a:pt x="296" y="185"/>
                    <a:pt x="282" y="179"/>
                  </a:cubicBezTo>
                  <a:cubicBezTo>
                    <a:pt x="271" y="174"/>
                    <a:pt x="259" y="171"/>
                    <a:pt x="247" y="167"/>
                  </a:cubicBezTo>
                  <a:cubicBezTo>
                    <a:pt x="241" y="165"/>
                    <a:pt x="230" y="161"/>
                    <a:pt x="230" y="161"/>
                  </a:cubicBezTo>
                  <a:cubicBezTo>
                    <a:pt x="197" y="166"/>
                    <a:pt x="181" y="167"/>
                    <a:pt x="155" y="185"/>
                  </a:cubicBezTo>
                  <a:cubicBezTo>
                    <a:pt x="138" y="233"/>
                    <a:pt x="142" y="285"/>
                    <a:pt x="155" y="334"/>
                  </a:cubicBezTo>
                  <a:cubicBezTo>
                    <a:pt x="153" y="313"/>
                    <a:pt x="160" y="289"/>
                    <a:pt x="149" y="271"/>
                  </a:cubicBezTo>
                  <a:cubicBezTo>
                    <a:pt x="144" y="263"/>
                    <a:pt x="112" y="274"/>
                    <a:pt x="121" y="277"/>
                  </a:cubicBezTo>
                  <a:cubicBezTo>
                    <a:pt x="139" y="284"/>
                    <a:pt x="159" y="280"/>
                    <a:pt x="178" y="282"/>
                  </a:cubicBezTo>
                  <a:cubicBezTo>
                    <a:pt x="0" y="294"/>
                    <a:pt x="120" y="283"/>
                    <a:pt x="184" y="288"/>
                  </a:cubicBezTo>
                  <a:cubicBezTo>
                    <a:pt x="180" y="294"/>
                    <a:pt x="178" y="301"/>
                    <a:pt x="172" y="305"/>
                  </a:cubicBezTo>
                  <a:cubicBezTo>
                    <a:pt x="165" y="309"/>
                    <a:pt x="157" y="311"/>
                    <a:pt x="149" y="311"/>
                  </a:cubicBezTo>
                  <a:cubicBezTo>
                    <a:pt x="143" y="311"/>
                    <a:pt x="161" y="307"/>
                    <a:pt x="167" y="305"/>
                  </a:cubicBezTo>
                  <a:cubicBezTo>
                    <a:pt x="169" y="296"/>
                    <a:pt x="175" y="286"/>
                    <a:pt x="172" y="277"/>
                  </a:cubicBezTo>
                  <a:cubicBezTo>
                    <a:pt x="165" y="254"/>
                    <a:pt x="110" y="273"/>
                    <a:pt x="109" y="277"/>
                  </a:cubicBezTo>
                  <a:cubicBezTo>
                    <a:pt x="104" y="294"/>
                    <a:pt x="109" y="312"/>
                    <a:pt x="109" y="329"/>
                  </a:cubicBezTo>
                </a:path>
              </a:pathLst>
            </a:custGeom>
            <a:noFill/>
            <a:ln w="19050" cap="flat" cmpd="sng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graphicFrame>
        <p:nvGraphicFramePr>
          <p:cNvPr id="36" name="Object 6"/>
          <p:cNvGraphicFramePr>
            <a:graphicFrameLocks noChangeAspect="1"/>
          </p:cNvGraphicFramePr>
          <p:nvPr/>
        </p:nvGraphicFramePr>
        <p:xfrm>
          <a:off x="323850" y="2894288"/>
          <a:ext cx="1878689" cy="1086803"/>
        </p:xfrm>
        <a:graphic>
          <a:graphicData uri="http://schemas.openxmlformats.org/presentationml/2006/ole">
            <p:oleObj spid="_x0000_s231427" name="Designer Drawing" r:id="rId11" imgW="1792800" imgH="1036800" progId="Designer.Drawing.7">
              <p:embed/>
            </p:oleObj>
          </a:graphicData>
        </a:graphic>
      </p:graphicFrame>
      <p:graphicFrame>
        <p:nvGraphicFramePr>
          <p:cNvPr id="37" name="Object 7"/>
          <p:cNvGraphicFramePr>
            <a:graphicFrameLocks noChangeAspect="1"/>
          </p:cNvGraphicFramePr>
          <p:nvPr/>
        </p:nvGraphicFramePr>
        <p:xfrm>
          <a:off x="304800" y="4267200"/>
          <a:ext cx="1935162" cy="1120688"/>
        </p:xfrm>
        <a:graphic>
          <a:graphicData uri="http://schemas.openxmlformats.org/presentationml/2006/ole">
            <p:oleObj spid="_x0000_s231428" name="Designer Drawing" r:id="rId12" imgW="1792800" imgH="1036800" progId="Designer.Drawing.7">
              <p:embed/>
            </p:oleObj>
          </a:graphicData>
        </a:graphic>
      </p:graphicFrame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900113" y="3657600"/>
            <a:ext cx="161448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/>
            <a:r>
              <a:rPr lang="en-US" sz="1400" b="1" dirty="0">
                <a:solidFill>
                  <a:srgbClr val="FF0000"/>
                </a:solidFill>
              </a:rPr>
              <a:t>Primary ionization</a:t>
            </a: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838200" y="5257800"/>
            <a:ext cx="160020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/>
            <a:r>
              <a:rPr lang="en-US" sz="1400" b="1" dirty="0"/>
              <a:t>Total ionization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33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pic>
        <p:nvPicPr>
          <p:cNvPr id="8" name="Picture 3" descr="ope_mod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1484313"/>
            <a:ext cx="38163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908050"/>
            <a:ext cx="5181227" cy="49675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</a:pPr>
            <a:r>
              <a:rPr lang="ru-RU" dirty="0" smtClean="0">
                <a:solidFill>
                  <a:srgbClr val="FF0000"/>
                </a:solidFill>
              </a:rPr>
              <a:t>Ионизационная </a:t>
            </a:r>
            <a:r>
              <a:rPr lang="en-US" dirty="0" smtClean="0"/>
              <a:t>– </a:t>
            </a:r>
            <a:r>
              <a:rPr lang="ru-RU" dirty="0" smtClean="0"/>
              <a:t>весь заряд собирается,</a:t>
            </a:r>
          </a:p>
          <a:p>
            <a:pPr marL="361950" indent="-361950" algn="l">
              <a:lnSpc>
                <a:spcPct val="110000"/>
              </a:lnSpc>
            </a:pPr>
            <a:r>
              <a:rPr lang="ru-RU" dirty="0" smtClean="0"/>
              <a:t>         газового усиления нет, усиление </a:t>
            </a:r>
            <a:r>
              <a:rPr lang="en-US" dirty="0" smtClean="0"/>
              <a:t>~ 1</a:t>
            </a:r>
            <a:endParaRPr lang="en-US" dirty="0">
              <a:cs typeface="Arial" charset="0"/>
            </a:endParaRPr>
          </a:p>
          <a:p>
            <a:pPr marL="361950" indent="-361950" algn="l">
              <a:lnSpc>
                <a:spcPct val="110000"/>
              </a:lnSpc>
            </a:pPr>
            <a:r>
              <a:rPr lang="ru-RU" dirty="0" smtClean="0">
                <a:solidFill>
                  <a:srgbClr val="FF0000"/>
                </a:solidFill>
              </a:rPr>
              <a:t>Пропорциональная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ru-RU" dirty="0" smtClean="0"/>
              <a:t>усиление ионизации;</a:t>
            </a: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/>
              <a:t>	</a:t>
            </a:r>
            <a:r>
              <a:rPr lang="ru-RU" dirty="0" smtClean="0"/>
              <a:t>сигнал пропорционален начальной ионизации</a:t>
            </a: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/>
              <a:t>	</a:t>
            </a:r>
            <a:r>
              <a:rPr lang="en-US" dirty="0" smtClean="0">
                <a:cs typeface="Arial" charset="0"/>
              </a:rPr>
              <a:t>→ </a:t>
            </a:r>
            <a:r>
              <a:rPr lang="ru-RU" dirty="0" smtClean="0">
                <a:cs typeface="Arial" charset="0"/>
              </a:rPr>
              <a:t>возможно измерение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(</a:t>
            </a:r>
            <a:r>
              <a:rPr lang="en-US" dirty="0" err="1">
                <a:cs typeface="Arial" charset="0"/>
              </a:rPr>
              <a:t>dE</a:t>
            </a:r>
            <a:r>
              <a:rPr lang="en-US" dirty="0">
                <a:cs typeface="Arial" charset="0"/>
              </a:rPr>
              <a:t>/</a:t>
            </a:r>
            <a:r>
              <a:rPr lang="en-US" dirty="0" err="1">
                <a:cs typeface="Arial" charset="0"/>
              </a:rPr>
              <a:t>dx</a:t>
            </a:r>
            <a:r>
              <a:rPr lang="en-US" dirty="0">
                <a:cs typeface="Arial" charset="0"/>
              </a:rPr>
              <a:t>);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>
                <a:cs typeface="Arial" charset="0"/>
              </a:rPr>
              <a:t>	</a:t>
            </a:r>
            <a:r>
              <a:rPr lang="ru-RU" dirty="0" smtClean="0">
                <a:cs typeface="Arial" charset="0"/>
              </a:rPr>
              <a:t>вторичные лавины должны быть подавлены</a:t>
            </a:r>
            <a:r>
              <a:rPr lang="en-US" dirty="0" smtClean="0">
                <a:cs typeface="Arial" charset="0"/>
              </a:rPr>
              <a:t>;</a:t>
            </a:r>
            <a:endParaRPr lang="en-US" dirty="0">
              <a:cs typeface="Arial" charset="0"/>
            </a:endParaRP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>
                <a:cs typeface="Arial" charset="0"/>
              </a:rPr>
              <a:t>	</a:t>
            </a:r>
            <a:r>
              <a:rPr lang="ru-RU" dirty="0" smtClean="0">
                <a:cs typeface="Arial" charset="0"/>
              </a:rPr>
              <a:t>усиление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~ 10</a:t>
            </a:r>
            <a:r>
              <a:rPr lang="en-US" baseline="30000" dirty="0">
                <a:cs typeface="Arial" charset="0"/>
              </a:rPr>
              <a:t>4</a:t>
            </a:r>
            <a:r>
              <a:rPr lang="en-US" dirty="0">
                <a:cs typeface="Arial" charset="0"/>
              </a:rPr>
              <a:t> – 10</a:t>
            </a:r>
            <a:r>
              <a:rPr lang="en-US" baseline="30000" dirty="0">
                <a:cs typeface="Arial" charset="0"/>
              </a:rPr>
              <a:t>5</a:t>
            </a:r>
          </a:p>
          <a:p>
            <a:pPr marL="361950" indent="-361950" algn="l">
              <a:lnSpc>
                <a:spcPct val="110000"/>
              </a:lnSpc>
            </a:pPr>
            <a:r>
              <a:rPr lang="ru-RU" dirty="0" smtClean="0">
                <a:solidFill>
                  <a:srgbClr val="FF0000"/>
                </a:solidFill>
                <a:cs typeface="Arial" charset="0"/>
              </a:rPr>
              <a:t>Ограниченная пропорциональная </a:t>
            </a:r>
            <a:r>
              <a:rPr lang="en-US" dirty="0" smtClean="0">
                <a:cs typeface="Arial" charset="0"/>
              </a:rPr>
              <a:t>(</a:t>
            </a:r>
            <a:r>
              <a:rPr lang="ru-RU" dirty="0" smtClean="0">
                <a:cs typeface="Arial" charset="0"/>
              </a:rPr>
              <a:t>стримерная</a:t>
            </a:r>
            <a:r>
              <a:rPr lang="en-US" dirty="0" smtClean="0">
                <a:cs typeface="Arial" charset="0"/>
              </a:rPr>
              <a:t>) </a:t>
            </a:r>
            <a:r>
              <a:rPr lang="en-US" dirty="0">
                <a:cs typeface="Arial" charset="0"/>
              </a:rPr>
              <a:t>–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>
                <a:cs typeface="Arial" charset="0"/>
              </a:rPr>
              <a:t>	</a:t>
            </a:r>
            <a:r>
              <a:rPr lang="ru-RU" dirty="0" smtClean="0">
                <a:cs typeface="Arial" charset="0"/>
              </a:rPr>
              <a:t>сильная фотоэмиссия</a:t>
            </a:r>
            <a:r>
              <a:rPr lang="en-US" dirty="0" smtClean="0">
                <a:cs typeface="Arial" charset="0"/>
              </a:rPr>
              <a:t>; </a:t>
            </a:r>
            <a:r>
              <a:rPr lang="ru-RU" dirty="0" smtClean="0">
                <a:cs typeface="Arial" charset="0"/>
              </a:rPr>
              <a:t>вторичные лавины 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cs typeface="Arial" charset="0"/>
              </a:rPr>
              <a:t>       объединяются</a:t>
            </a:r>
            <a:r>
              <a:rPr lang="en-US" dirty="0" smtClean="0">
                <a:cs typeface="Arial" charset="0"/>
              </a:rPr>
              <a:t> </a:t>
            </a:r>
            <a:r>
              <a:rPr lang="ru-RU" dirty="0" smtClean="0">
                <a:cs typeface="Arial" charset="0"/>
              </a:rPr>
              <a:t>с  начальной; сильные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cs typeface="Arial" charset="0"/>
              </a:rPr>
              <a:t>       подавители или импульсное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HV; </a:t>
            </a:r>
            <a:r>
              <a:rPr lang="ru-RU" dirty="0" smtClean="0">
                <a:cs typeface="Arial" charset="0"/>
              </a:rPr>
              <a:t> 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cs typeface="Arial" charset="0"/>
              </a:rPr>
              <a:t>       большой сигнал </a:t>
            </a:r>
            <a:r>
              <a:rPr lang="en-US" dirty="0" smtClean="0"/>
              <a:t>→ </a:t>
            </a:r>
            <a:r>
              <a:rPr lang="ru-RU" dirty="0" smtClean="0"/>
              <a:t>простая электроника</a:t>
            </a:r>
            <a:r>
              <a:rPr lang="en-US" dirty="0" smtClean="0"/>
              <a:t>;</a:t>
            </a: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/>
              <a:t>	</a:t>
            </a:r>
            <a:r>
              <a:rPr lang="ru-RU" dirty="0" smtClean="0"/>
              <a:t>усиление до</a:t>
            </a:r>
            <a:r>
              <a:rPr lang="en-US" dirty="0" smtClean="0"/>
              <a:t> </a:t>
            </a:r>
            <a:r>
              <a:rPr lang="en-US" dirty="0"/>
              <a:t>~ 10</a:t>
            </a:r>
            <a:r>
              <a:rPr lang="en-US" baseline="30000" dirty="0"/>
              <a:t>10</a:t>
            </a:r>
          </a:p>
          <a:p>
            <a:pPr marL="361950" indent="-361950" algn="l">
              <a:lnSpc>
                <a:spcPct val="110000"/>
              </a:lnSpc>
            </a:pPr>
            <a:r>
              <a:rPr lang="ru-RU" dirty="0" smtClean="0">
                <a:solidFill>
                  <a:srgbClr val="FF0000"/>
                </a:solidFill>
              </a:rPr>
              <a:t>Гейгеровская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ru-RU" dirty="0" smtClean="0"/>
              <a:t>массивная фотоэмиссия</a:t>
            </a:r>
            <a:r>
              <a:rPr lang="en-US" dirty="0" smtClean="0"/>
              <a:t>; </a:t>
            </a:r>
            <a:r>
              <a:rPr lang="ru-RU" dirty="0" smtClean="0"/>
              <a:t>разряд по</a:t>
            </a:r>
          </a:p>
          <a:p>
            <a:pPr marL="361950" indent="-361950" algn="l">
              <a:lnSpc>
                <a:spcPct val="110000"/>
              </a:lnSpc>
            </a:pPr>
            <a:r>
              <a:rPr lang="ru-RU" dirty="0" smtClean="0"/>
              <a:t>       всей длине проволоки </a:t>
            </a:r>
            <a:r>
              <a:rPr lang="en-US" dirty="0" smtClean="0"/>
              <a:t>; </a:t>
            </a:r>
            <a:r>
              <a:rPr lang="ru-RU" dirty="0" smtClean="0"/>
              <a:t>останавливается</a:t>
            </a: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/>
              <a:t>	</a:t>
            </a:r>
            <a:r>
              <a:rPr lang="ru-RU" dirty="0" smtClean="0"/>
              <a:t>снятием </a:t>
            </a:r>
            <a:r>
              <a:rPr lang="en-US" dirty="0" smtClean="0"/>
              <a:t>HV ; </a:t>
            </a:r>
            <a:r>
              <a:rPr lang="ru-RU" dirty="0" smtClean="0"/>
              <a:t>нужны сильные поглотители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34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51460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752600" y="609600"/>
            <a:ext cx="5365571" cy="3787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Многопроволочная пропорциональная камера</a:t>
            </a:r>
            <a:endParaRPr lang="en-US" sz="1800" dirty="0">
              <a:latin typeface="Comic Sans MS" pitchFamily="66" charset="0"/>
            </a:endParaRPr>
          </a:p>
        </p:txBody>
      </p:sp>
      <p:pic>
        <p:nvPicPr>
          <p:cNvPr id="10" name="Picture 3" descr="70080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7900" y="3357563"/>
            <a:ext cx="3673475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The medal of the Royal Swedish Academy of Science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750" y="1268413"/>
            <a:ext cx="106362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MWPC FIEL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8313" y="1125538"/>
            <a:ext cx="1474787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124075" y="1268413"/>
            <a:ext cx="5487015" cy="15819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Идея разместить много проволочек</a:t>
            </a:r>
            <a:r>
              <a:rPr lang="en-US" dirty="0" smtClean="0"/>
              <a:t>: </a:t>
            </a:r>
            <a:r>
              <a:rPr lang="en-US" dirty="0">
                <a:solidFill>
                  <a:srgbClr val="C00000"/>
                </a:solidFill>
              </a:rPr>
              <a:t>Nobel  Prize 1992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endParaRPr lang="en-US" dirty="0"/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Первое устройство для электронных экспериментов,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позволяющее набирать высокую статистику </a:t>
            </a:r>
            <a:r>
              <a:rPr lang="en-US" dirty="0" smtClean="0"/>
              <a:t>!!</a:t>
            </a:r>
            <a:endParaRPr lang="en-US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63575" y="3956050"/>
            <a:ext cx="3233578" cy="6177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Цифровое считывание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:</a:t>
            </a: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Пространственное разрешение</a:t>
            </a:r>
            <a:endParaRPr lang="en-US" sz="1600" dirty="0">
              <a:latin typeface="Comic Sans MS" pitchFamily="66" charset="0"/>
            </a:endParaRPr>
          </a:p>
        </p:txBody>
      </p:sp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1403350" y="4797425"/>
          <a:ext cx="838200" cy="520700"/>
        </p:xfrm>
        <a:graphic>
          <a:graphicData uri="http://schemas.openxmlformats.org/presentationml/2006/ole">
            <p:oleObj spid="_x0000_s232450" name="Equation" r:id="rId9" imgW="838080" imgH="520560" progId="Equation.3">
              <p:embed/>
            </p:oleObj>
          </a:graphicData>
        </a:graphic>
      </p:graphicFrame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663575" y="5392738"/>
            <a:ext cx="2767104" cy="3970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Для</a:t>
            </a:r>
            <a:r>
              <a:rPr lang="en-US" dirty="0" smtClean="0"/>
              <a:t> </a:t>
            </a:r>
            <a:r>
              <a:rPr lang="en-US" dirty="0"/>
              <a:t>d = 1 mm </a:t>
            </a:r>
            <a:r>
              <a:rPr lang="en-US" i="1" dirty="0" err="1">
                <a:latin typeface="Symbol" pitchFamily="18" charset="2"/>
              </a:rPr>
              <a:t>s</a:t>
            </a:r>
            <a:r>
              <a:rPr lang="en-US" i="1" baseline="-25000" dirty="0" err="1">
                <a:latin typeface="Times New Roman" pitchFamily="18" charset="0"/>
              </a:rPr>
              <a:t>x</a:t>
            </a:r>
            <a:r>
              <a:rPr lang="en-US" dirty="0"/>
              <a:t> = 300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2051050" y="3141663"/>
            <a:ext cx="2509020" cy="7017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Типичная геометрия</a:t>
            </a:r>
            <a:endParaRPr lang="en-US" dirty="0">
              <a:solidFill>
                <a:srgbClr val="7030A0"/>
              </a:solidFill>
              <a:latin typeface="Comic Sans MS" pitchFamily="66" charset="0"/>
            </a:endParaRPr>
          </a:p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 dirty="0"/>
              <a:t>5mm, 1mm, 20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</a:t>
            </a: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4767263" y="6116638"/>
            <a:ext cx="3652837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l">
              <a:lnSpc>
                <a:spcPct val="110000"/>
              </a:lnSpc>
              <a:buFontTx/>
              <a:buNone/>
            </a:pPr>
            <a:r>
              <a:rPr lang="en-US"/>
              <a:t>G. Charpak, F. Sauli and J.C. Santiard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67818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MWPC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35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3733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5" descr="csc"/>
          <p:cNvPicPr>
            <a:picLocks noChangeAspect="1" noChangeArrowheads="1"/>
          </p:cNvPicPr>
          <p:nvPr/>
        </p:nvPicPr>
        <p:blipFill>
          <a:blip r:embed="rId5" cstate="print">
            <a:lum bright="-14000" contrast="28000"/>
          </a:blip>
          <a:srcRect/>
          <a:stretch>
            <a:fillRect/>
          </a:stretch>
        </p:blipFill>
        <p:spPr bwMode="auto">
          <a:xfrm>
            <a:off x="4876800" y="609600"/>
            <a:ext cx="3619154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s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3587850"/>
            <a:ext cx="2819400" cy="2771676"/>
          </a:xfrm>
          <a:prstGeom prst="rect">
            <a:avLst/>
          </a:prstGeom>
          <a:noFill/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228600" y="685800"/>
            <a:ext cx="4724400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/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Считывание с катодных стрипов или падов.</a:t>
            </a:r>
          </a:p>
          <a:p>
            <a:pPr marL="361950" indent="-361950"/>
            <a:endParaRPr lang="ru-RU" sz="1600" dirty="0" smtClean="0">
              <a:latin typeface="Comic Sans MS" pitchFamily="66" charset="0"/>
            </a:endParaRPr>
          </a:p>
          <a:p>
            <a:pPr marL="361950" indent="-361950"/>
            <a:r>
              <a:rPr lang="ru-RU" sz="1600" dirty="0" smtClean="0">
                <a:latin typeface="Comic Sans MS" pitchFamily="66" charset="0"/>
              </a:rPr>
              <a:t>Определение второй координаты с помощью</a:t>
            </a:r>
          </a:p>
          <a:p>
            <a:pPr marL="361950" indent="-361950"/>
            <a:r>
              <a:rPr lang="ru-RU" sz="1600" dirty="0" smtClean="0">
                <a:latin typeface="Comic Sans MS" pitchFamily="66" charset="0"/>
              </a:rPr>
              <a:t> интерполяции индуцированного сигнала на</a:t>
            </a:r>
          </a:p>
          <a:p>
            <a:pPr marL="361950" indent="-361950"/>
            <a:r>
              <a:rPr lang="ru-RU" sz="1600" dirty="0" smtClean="0">
                <a:latin typeface="Comic Sans MS" pitchFamily="66" charset="0"/>
              </a:rPr>
              <a:t>стрипы или пады.</a:t>
            </a:r>
            <a:r>
              <a:rPr lang="en-US" sz="1600" dirty="0" smtClean="0">
                <a:latin typeface="Comic Sans MS" pitchFamily="66" charset="0"/>
              </a:rPr>
              <a:t> </a:t>
            </a:r>
            <a:endParaRPr lang="ru-RU" sz="1600" dirty="0" smtClean="0">
              <a:latin typeface="Comic Sans MS" pitchFamily="66" charset="0"/>
            </a:endParaRPr>
          </a:p>
          <a:p>
            <a:pPr marL="361950" indent="-361950"/>
            <a:endParaRPr lang="en-US" sz="1600" dirty="0">
              <a:latin typeface="Comic Sans MS" pitchFamily="66" charset="0"/>
            </a:endParaRPr>
          </a:p>
          <a:p>
            <a:pPr marL="361950" indent="-361950"/>
            <a:r>
              <a:rPr lang="ru-RU" sz="1600" dirty="0" smtClean="0">
                <a:latin typeface="Comic Sans MS" pitchFamily="66" charset="0"/>
              </a:rPr>
              <a:t>Маленький зазор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–</a:t>
            </a:r>
            <a:r>
              <a:rPr lang="en-US" sz="1600" dirty="0" smtClean="0">
                <a:latin typeface="Comic Sans MS" pitchFamily="66" charset="0"/>
              </a:rPr>
              <a:t>&gt; </a:t>
            </a:r>
            <a:r>
              <a:rPr lang="ru-RU" sz="1600" dirty="0" smtClean="0">
                <a:latin typeface="Comic Sans MS" pitchFamily="66" charset="0"/>
              </a:rPr>
              <a:t> быстрый детектор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</p:txBody>
      </p:sp>
      <p:pic>
        <p:nvPicPr>
          <p:cNvPr id="13" name="Picture 12" descr="cms_cs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4200" y="3733800"/>
            <a:ext cx="1728788" cy="2305050"/>
          </a:xfrm>
          <a:prstGeom prst="rect">
            <a:avLst/>
          </a:prstGeom>
          <a:noFill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2819400"/>
            <a:ext cx="3429000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762000" y="5029200"/>
            <a:ext cx="25987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Метод взвешивания </a:t>
            </a:r>
          </a:p>
          <a:p>
            <a:r>
              <a:rPr lang="ru-RU" dirty="0" smtClean="0">
                <a:latin typeface="Comic Sans MS" pitchFamily="66" charset="0"/>
              </a:rPr>
              <a:t>наведенного сигнала</a:t>
            </a:r>
            <a:r>
              <a:rPr lang="fr-FR" dirty="0" smtClean="0">
                <a:latin typeface="Comic Sans MS" pitchFamily="66" charset="0"/>
              </a:rPr>
              <a:t>.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36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74320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8" descr="swp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762000"/>
            <a:ext cx="4248150" cy="2767013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0950" y="4633913"/>
            <a:ext cx="1177925" cy="1223962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64050" y="4560888"/>
            <a:ext cx="1273175" cy="1296987"/>
          </a:xfrm>
          <a:prstGeom prst="rect">
            <a:avLst/>
          </a:prstGeom>
          <a:noFill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37300" y="4633913"/>
            <a:ext cx="1223962" cy="12239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7700" y="4633913"/>
            <a:ext cx="1295400" cy="12636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</p:pic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685800" y="3657600"/>
            <a:ext cx="8295861" cy="8617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ru-RU" sz="1600" dirty="0" smtClean="0">
                <a:latin typeface="Comic Sans MS" pitchFamily="66" charset="0"/>
              </a:rPr>
              <a:t>Другие геометрии, создающие градиент  Е-поля</a:t>
            </a:r>
            <a:r>
              <a:rPr lang="en-US" sz="1600" dirty="0" smtClean="0">
                <a:latin typeface="Comic Sans MS" pitchFamily="66" charset="0"/>
              </a:rPr>
              <a:t>:</a:t>
            </a:r>
            <a:r>
              <a:rPr lang="ru-RU" sz="1600" dirty="0" smtClean="0">
                <a:latin typeface="Comic Sans MS" pitchFamily="66" charset="0"/>
              </a:rPr>
              <a:t>  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СОВРЕМЕННЫЕ ДЕТЕКТОРЫ</a:t>
            </a:r>
          </a:p>
          <a:p>
            <a:pPr marL="361950" indent="-361950"/>
            <a:endParaRPr lang="ru-RU" dirty="0" smtClean="0"/>
          </a:p>
          <a:p>
            <a:pPr marL="361950" indent="-361950"/>
            <a:r>
              <a:rPr lang="ru-RU" sz="1600" dirty="0" smtClean="0">
                <a:latin typeface="Comic Sans MS" pitchFamily="66" charset="0"/>
              </a:rPr>
              <a:t>Микромеш            Микрострип              </a:t>
            </a:r>
            <a:r>
              <a:rPr lang="en-US" sz="1600" dirty="0" smtClean="0">
                <a:latin typeface="Comic Sans MS" pitchFamily="66" charset="0"/>
              </a:rPr>
              <a:t>GEM </a:t>
            </a:r>
            <a:r>
              <a:rPr lang="ru-RU" sz="1600" dirty="0" smtClean="0">
                <a:latin typeface="Comic Sans MS" pitchFamily="66" charset="0"/>
              </a:rPr>
              <a:t>газовый электронный  усилитель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720725" y="5786438"/>
            <a:ext cx="1189037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parallel plate</a:t>
            </a:r>
          </a:p>
        </p:txBody>
      </p: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2879725" y="5786438"/>
            <a:ext cx="519112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strip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4897437" y="5786438"/>
            <a:ext cx="519113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hole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6624637" y="5786438"/>
            <a:ext cx="725488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groove</a:t>
            </a:r>
          </a:p>
        </p:txBody>
      </p:sp>
      <p:pic>
        <p:nvPicPr>
          <p:cNvPr id="20" name="Picture 25" descr="strawava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24400" y="1524000"/>
            <a:ext cx="12255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4724400" y="1219200"/>
            <a:ext cx="107791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/>
            <a:r>
              <a:rPr lang="ru-RU" dirty="0" smtClean="0">
                <a:solidFill>
                  <a:schemeClr val="tx2"/>
                </a:solidFill>
              </a:rPr>
              <a:t>Анод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6248400" y="1676400"/>
            <a:ext cx="2519381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/>
            <a:r>
              <a:rPr lang="en-US" dirty="0">
                <a:solidFill>
                  <a:schemeClr val="tx1"/>
                </a:solidFill>
              </a:rPr>
              <a:t>e</a:t>
            </a:r>
            <a:r>
              <a:rPr lang="en-US" baseline="30000" dirty="0">
                <a:solidFill>
                  <a:schemeClr val="tx1"/>
                </a:solidFill>
              </a:rPr>
              <a:t>-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>начальный </a:t>
            </a:r>
            <a:r>
              <a:rPr lang="ru-RU" dirty="0" smtClean="0"/>
              <a:t>электрон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37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4" descr="screenshot_06252k_side_r1177002_t25_ev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836613"/>
            <a:ext cx="3255963" cy="2471737"/>
          </a:xfrm>
          <a:prstGeom prst="rect">
            <a:avLst/>
          </a:prstGeom>
          <a:noFill/>
        </p:spPr>
      </p:pic>
      <p:pic>
        <p:nvPicPr>
          <p:cNvPr id="10" name="Picture 6" descr="screenshot_06252k_front_r1177002_t25_ev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3357563"/>
            <a:ext cx="3240087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4284663" y="765175"/>
            <a:ext cx="4044950" cy="2446338"/>
            <a:chOff x="2448" y="2256"/>
            <a:chExt cx="3312" cy="2064"/>
          </a:xfrm>
        </p:grpSpPr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4065" y="2464"/>
              <a:ext cx="276" cy="30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V="1">
              <a:off x="4119" y="2605"/>
              <a:ext cx="225" cy="35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>
              <a:off x="4869" y="2527"/>
              <a:ext cx="224" cy="35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4812" y="2393"/>
              <a:ext cx="276" cy="30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pic>
          <p:nvPicPr>
            <p:cNvPr id="17" name="Picture 1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48" y="2256"/>
              <a:ext cx="3312" cy="2064"/>
            </a:xfrm>
            <a:prstGeom prst="rect">
              <a:avLst/>
            </a:prstGeom>
            <a:solidFill>
              <a:srgbClr val="FFFF00"/>
            </a:solidFill>
            <a:effectLst/>
          </p:spPr>
        </p:pic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V="1">
              <a:off x="3936" y="3840"/>
              <a:ext cx="1344" cy="432"/>
            </a:xfrm>
            <a:prstGeom prst="line">
              <a:avLst/>
            </a:prstGeom>
            <a:noFill/>
            <a:ln w="31750" cap="sq">
              <a:solidFill>
                <a:srgbClr val="CC0000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 rot="-1086297">
              <a:off x="4530" y="3982"/>
              <a:ext cx="644" cy="25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>
                  <a:solidFill>
                    <a:srgbClr val="CC0000"/>
                  </a:solidFill>
                </a:rPr>
                <a:t>520 cm</a:t>
              </a: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3611" y="2618"/>
              <a:ext cx="276" cy="30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V="1">
              <a:off x="3685" y="2839"/>
              <a:ext cx="207" cy="36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 flipH="1">
              <a:off x="4345" y="2774"/>
              <a:ext cx="208" cy="36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4337" y="2557"/>
              <a:ext cx="275" cy="3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 rot="-533714">
              <a:off x="3592" y="3003"/>
              <a:ext cx="691" cy="1"/>
            </a:xfrm>
            <a:prstGeom prst="line">
              <a:avLst/>
            </a:prstGeom>
            <a:noFill/>
            <a:ln w="12700">
              <a:solidFill>
                <a:srgbClr val="0033CC"/>
              </a:solidFill>
              <a:prstDash val="sysDot"/>
              <a:miter lim="800000"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 rot="-533714">
              <a:off x="3861" y="2823"/>
              <a:ext cx="422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>
                  <a:solidFill>
                    <a:srgbClr val="0033CC"/>
                  </a:solidFill>
                </a:rPr>
                <a:t>88µs</a:t>
              </a:r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 flipV="1">
              <a:off x="2807" y="3230"/>
              <a:ext cx="1452" cy="32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miter lim="800000"/>
              <a:headEnd type="none" w="sm" len="sm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 flipV="1">
              <a:off x="4277" y="2912"/>
              <a:ext cx="1452" cy="318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miter lim="800000"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24"/>
            <p:cNvSpPr>
              <a:spLocks noChangeShapeType="1"/>
            </p:cNvSpPr>
            <p:nvPr/>
          </p:nvSpPr>
          <p:spPr bwMode="auto">
            <a:xfrm rot="20279418" flipH="1">
              <a:off x="3120" y="2688"/>
              <a:ext cx="12" cy="1582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 rot="4278474">
              <a:off x="2910" y="3386"/>
              <a:ext cx="534" cy="47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b="1">
                  <a:solidFill>
                    <a:srgbClr val="CC0000"/>
                  </a:solidFill>
                  <a:latin typeface="Arial Narrow" pitchFamily="34" charset="0"/>
                </a:rPr>
                <a:t>560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b="1">
                  <a:solidFill>
                    <a:srgbClr val="CC0000"/>
                  </a:solidFill>
                  <a:latin typeface="Arial Narrow" pitchFamily="34" charset="0"/>
                </a:rPr>
                <a:t> cm</a:t>
              </a:r>
            </a:p>
          </p:txBody>
        </p:sp>
      </p:grp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4724400" y="3429000"/>
            <a:ext cx="39703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FF0000"/>
                </a:solidFill>
                <a:latin typeface="Comic Sans MS" pitchFamily="66" charset="0"/>
              </a:rPr>
              <a:t>Alice TPC</a:t>
            </a:r>
          </a:p>
          <a:p>
            <a:r>
              <a:rPr lang="fr-FR" sz="1600" dirty="0">
                <a:latin typeface="Comic Sans MS" pitchFamily="66" charset="0"/>
              </a:rPr>
              <a:t>HV central </a:t>
            </a:r>
            <a:r>
              <a:rPr lang="fr-FR" sz="1600" dirty="0" err="1">
                <a:latin typeface="Comic Sans MS" pitchFamily="66" charset="0"/>
              </a:rPr>
              <a:t>electrode</a:t>
            </a:r>
            <a:r>
              <a:rPr lang="fr-FR" sz="1600" dirty="0">
                <a:latin typeface="Comic Sans MS" pitchFamily="66" charset="0"/>
              </a:rPr>
              <a:t> </a:t>
            </a:r>
            <a:r>
              <a:rPr lang="fr-FR" sz="1600" dirty="0" err="1">
                <a:latin typeface="Comic Sans MS" pitchFamily="66" charset="0"/>
              </a:rPr>
              <a:t>at</a:t>
            </a:r>
            <a:r>
              <a:rPr lang="fr-FR" sz="1600" dirty="0">
                <a:latin typeface="Comic Sans MS" pitchFamily="66" charset="0"/>
              </a:rPr>
              <a:t> –100 kV</a:t>
            </a:r>
          </a:p>
          <a:p>
            <a:r>
              <a:rPr lang="fr-FR" sz="1600" dirty="0">
                <a:latin typeface="Comic Sans MS" pitchFamily="66" charset="0"/>
              </a:rPr>
              <a:t>Drift </a:t>
            </a:r>
            <a:r>
              <a:rPr lang="fr-FR" sz="1600" dirty="0" err="1">
                <a:latin typeface="Comic Sans MS" pitchFamily="66" charset="0"/>
              </a:rPr>
              <a:t>lenght</a:t>
            </a:r>
            <a:r>
              <a:rPr lang="fr-FR" sz="1600" dirty="0">
                <a:latin typeface="Comic Sans MS" pitchFamily="66" charset="0"/>
              </a:rPr>
              <a:t> 250 cm </a:t>
            </a:r>
            <a:r>
              <a:rPr lang="fr-FR" sz="1600" dirty="0" err="1">
                <a:latin typeface="Comic Sans MS" pitchFamily="66" charset="0"/>
              </a:rPr>
              <a:t>at</a:t>
            </a:r>
            <a:r>
              <a:rPr lang="fr-FR" sz="1600" dirty="0">
                <a:latin typeface="Comic Sans MS" pitchFamily="66" charset="0"/>
              </a:rPr>
              <a:t> E=400 V/cm</a:t>
            </a:r>
          </a:p>
          <a:p>
            <a:r>
              <a:rPr lang="fr-FR" sz="1600" dirty="0" err="1">
                <a:latin typeface="Comic Sans MS" pitchFamily="66" charset="0"/>
              </a:rPr>
              <a:t>Gas</a:t>
            </a:r>
            <a:r>
              <a:rPr lang="fr-FR" sz="1600" dirty="0">
                <a:latin typeface="Comic Sans MS" pitchFamily="66" charset="0"/>
              </a:rPr>
              <a:t> Ne-CO</a:t>
            </a:r>
            <a:r>
              <a:rPr lang="fr-FR" sz="1600" baseline="-25000" dirty="0">
                <a:latin typeface="Comic Sans MS" pitchFamily="66" charset="0"/>
              </a:rPr>
              <a:t>2</a:t>
            </a:r>
            <a:r>
              <a:rPr lang="fr-FR" sz="1600" dirty="0">
                <a:latin typeface="Comic Sans MS" pitchFamily="66" charset="0"/>
              </a:rPr>
              <a:t> 90-10</a:t>
            </a:r>
          </a:p>
          <a:p>
            <a:r>
              <a:rPr lang="fr-FR" sz="1600" dirty="0" err="1">
                <a:latin typeface="Comic Sans MS" pitchFamily="66" charset="0"/>
              </a:rPr>
              <a:t>Space</a:t>
            </a:r>
            <a:r>
              <a:rPr lang="fr-FR" sz="1600" dirty="0">
                <a:latin typeface="Comic Sans MS" pitchFamily="66" charset="0"/>
              </a:rPr>
              <a:t> point </a:t>
            </a:r>
            <a:r>
              <a:rPr lang="fr-FR" sz="1600" dirty="0" err="1">
                <a:latin typeface="Comic Sans MS" pitchFamily="66" charset="0"/>
              </a:rPr>
              <a:t>resolution</a:t>
            </a:r>
            <a:r>
              <a:rPr lang="fr-FR" sz="1600" dirty="0">
                <a:latin typeface="Comic Sans MS" pitchFamily="66" charset="0"/>
              </a:rPr>
              <a:t>  ~500 mm</a:t>
            </a:r>
          </a:p>
          <a:p>
            <a:r>
              <a:rPr lang="fr-FR" sz="1600" dirty="0" err="1">
                <a:latin typeface="Comic Sans MS" pitchFamily="66" charset="0"/>
              </a:rPr>
              <a:t>dp</a:t>
            </a:r>
            <a:r>
              <a:rPr lang="fr-FR" sz="1600" dirty="0">
                <a:latin typeface="Comic Sans MS" pitchFamily="66" charset="0"/>
              </a:rPr>
              <a:t>/p 2%@1GeV; 10%@10GeV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3886200" y="5181600"/>
            <a:ext cx="4572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600" dirty="0">
                <a:latin typeface="Comic Sans MS" pitchFamily="66" charset="0"/>
              </a:rPr>
              <a:t>Events </a:t>
            </a:r>
            <a:r>
              <a:rPr lang="fr-FR" sz="1600" dirty="0" err="1">
                <a:latin typeface="Comic Sans MS" pitchFamily="66" charset="0"/>
              </a:rPr>
              <a:t>from</a:t>
            </a:r>
            <a:r>
              <a:rPr lang="fr-FR" sz="1600" dirty="0">
                <a:latin typeface="Comic Sans MS" pitchFamily="66" charset="0"/>
              </a:rPr>
              <a:t> </a:t>
            </a:r>
            <a:r>
              <a:rPr lang="fr-FR" sz="1600" dirty="0">
                <a:solidFill>
                  <a:srgbClr val="FF0000"/>
                </a:solidFill>
                <a:latin typeface="Comic Sans MS" pitchFamily="66" charset="0"/>
              </a:rPr>
              <a:t>STAR TPC</a:t>
            </a:r>
            <a:r>
              <a:rPr lang="fr-FR" sz="1600" dirty="0">
                <a:latin typeface="Comic Sans MS" pitchFamily="66" charset="0"/>
              </a:rPr>
              <a:t> </a:t>
            </a:r>
            <a:r>
              <a:rPr lang="fr-FR" sz="1600" dirty="0" err="1">
                <a:latin typeface="Comic Sans MS" pitchFamily="66" charset="0"/>
              </a:rPr>
              <a:t>at</a:t>
            </a:r>
            <a:r>
              <a:rPr lang="fr-FR" sz="1600" dirty="0">
                <a:latin typeface="Comic Sans MS" pitchFamily="66" charset="0"/>
              </a:rPr>
              <a:t> RHIC</a:t>
            </a:r>
          </a:p>
          <a:p>
            <a:r>
              <a:rPr lang="fr-FR" sz="1600" dirty="0">
                <a:latin typeface="Comic Sans MS" pitchFamily="66" charset="0"/>
              </a:rPr>
              <a:t>Au-Au collisions </a:t>
            </a:r>
            <a:r>
              <a:rPr lang="fr-FR" sz="1600" dirty="0" err="1">
                <a:latin typeface="Comic Sans MS" pitchFamily="66" charset="0"/>
              </a:rPr>
              <a:t>at</a:t>
            </a:r>
            <a:r>
              <a:rPr lang="fr-FR" sz="1600" dirty="0">
                <a:latin typeface="Comic Sans MS" pitchFamily="66" charset="0"/>
              </a:rPr>
              <a:t> CM </a:t>
            </a:r>
            <a:r>
              <a:rPr lang="fr-FR" sz="1600" dirty="0" err="1">
                <a:latin typeface="Comic Sans MS" pitchFamily="66" charset="0"/>
              </a:rPr>
              <a:t>energy</a:t>
            </a:r>
            <a:r>
              <a:rPr lang="fr-FR" sz="1600" dirty="0">
                <a:latin typeface="Comic Sans MS" pitchFamily="66" charset="0"/>
              </a:rPr>
              <a:t> of 130 </a:t>
            </a:r>
            <a:r>
              <a:rPr lang="fr-FR" sz="1600" dirty="0" err="1">
                <a:latin typeface="Comic Sans MS" pitchFamily="66" charset="0"/>
              </a:rPr>
              <a:t>GeV</a:t>
            </a:r>
            <a:r>
              <a:rPr lang="fr-FR" sz="1600" dirty="0">
                <a:latin typeface="Comic Sans MS" pitchFamily="66" charset="0"/>
              </a:rPr>
              <a:t>/n</a:t>
            </a:r>
          </a:p>
          <a:p>
            <a:r>
              <a:rPr lang="fr-FR" sz="1600" dirty="0" err="1">
                <a:latin typeface="Comic Sans MS" pitchFamily="66" charset="0"/>
              </a:rPr>
              <a:t>Typically</a:t>
            </a:r>
            <a:r>
              <a:rPr lang="fr-FR" sz="1600" dirty="0">
                <a:latin typeface="Comic Sans MS" pitchFamily="66" charset="0"/>
              </a:rPr>
              <a:t> ~2000 </a:t>
            </a:r>
            <a:r>
              <a:rPr lang="fr-FR" sz="1600" dirty="0" err="1">
                <a:latin typeface="Comic Sans MS" pitchFamily="66" charset="0"/>
              </a:rPr>
              <a:t>tracks</a:t>
            </a:r>
            <a:r>
              <a:rPr lang="fr-FR" sz="1600" dirty="0">
                <a:latin typeface="Comic Sans MS" pitchFamily="66" charset="0"/>
              </a:rPr>
              <a:t>/</a:t>
            </a:r>
            <a:r>
              <a:rPr lang="fr-FR" sz="1600" dirty="0" err="1">
                <a:latin typeface="Comic Sans MS" pitchFamily="66" charset="0"/>
              </a:rPr>
              <a:t>event</a:t>
            </a:r>
            <a:endParaRPr lang="fr-FR" sz="1600" dirty="0">
              <a:latin typeface="Comic Sans MS" pitchFamily="66" charset="0"/>
            </a:endParaRPr>
          </a:p>
          <a:p>
            <a:endParaRPr lang="en-GB" dirty="0"/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58674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38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447800" y="15240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533400"/>
            <a:ext cx="8229600" cy="559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Полупроводниковые кристаллы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Si,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Ge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GaAs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Diamond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Плотность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~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1000 раз больше, по сравнению с газовыми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Энергия на создание пары электрон-дырка в 7 раз меньше,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чем в Аргоне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Начальный заряд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~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10000 больше -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&gt;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 нужно усиление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 газовых скорость электрнов и ионов различается в 1000 раз, в полупроводниковых скорость электронов и дырок одинакова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          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       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-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&gt;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короткие сигналы, быстрые детекторы.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39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32766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495800" y="304800"/>
            <a:ext cx="37338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accent2"/>
                </a:solidFill>
                <a:latin typeface="Comic Sans MS" pitchFamily="66" charset="0"/>
                <a:ea typeface="+mj-ea"/>
                <a:cs typeface="+mj-cs"/>
              </a:rPr>
              <a:t>Односторонний стриповый детектор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4014788" y="2708275"/>
            <a:ext cx="0" cy="122396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159250" y="1817965"/>
            <a:ext cx="467995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</a:rPr>
              <a:t>Типичная толщина</a:t>
            </a:r>
            <a:r>
              <a:rPr lang="en-US" dirty="0" smtClean="0"/>
              <a:t>: </a:t>
            </a:r>
            <a:r>
              <a:rPr lang="en-US" dirty="0"/>
              <a:t>300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  </a:t>
            </a:r>
            <a:r>
              <a:rPr lang="ru-RU" dirty="0" smtClean="0"/>
              <a:t>(</a:t>
            </a:r>
            <a:r>
              <a:rPr lang="en-US" dirty="0" smtClean="0"/>
              <a:t>150</a:t>
            </a:r>
            <a:r>
              <a:rPr lang="en-US" dirty="0">
                <a:sym typeface="Symbol" pitchFamily="18" charset="2"/>
              </a:rPr>
              <a:t></a:t>
            </a:r>
            <a:r>
              <a:rPr lang="en-US" dirty="0"/>
              <a:t>m - 500</a:t>
            </a:r>
            <a:r>
              <a:rPr lang="en-US" dirty="0">
                <a:sym typeface="Symbol" pitchFamily="18" charset="2"/>
              </a:rPr>
              <a:t></a:t>
            </a:r>
            <a:r>
              <a:rPr lang="en-US" dirty="0" smtClean="0"/>
              <a:t>m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69875" y="836613"/>
            <a:ext cx="86423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69863" indent="-169863">
              <a:lnSpc>
                <a:spcPct val="100000"/>
              </a:lnSpc>
              <a:tabLst>
                <a:tab pos="441325" algn="l"/>
              </a:tabLst>
            </a:pPr>
            <a:r>
              <a:rPr lang="fr-FR" b="1" dirty="0"/>
              <a:t> </a:t>
            </a:r>
            <a:r>
              <a:rPr lang="fr-FR" dirty="0">
                <a:sym typeface="Symbol" pitchFamily="18" charset="2"/>
              </a:rPr>
              <a:t>	</a:t>
            </a:r>
            <a:r>
              <a:rPr lang="en-US" dirty="0">
                <a:sym typeface="Symbol" pitchFamily="18" charset="2"/>
              </a:rPr>
              <a:t></a:t>
            </a:r>
            <a:r>
              <a:rPr lang="en-US" dirty="0"/>
              <a:t>  </a:t>
            </a:r>
            <a:r>
              <a:rPr lang="ru-RU" sz="1600" dirty="0" smtClean="0">
                <a:latin typeface="Comic Sans MS" pitchFamily="66" charset="0"/>
              </a:rPr>
              <a:t>сегментация</a:t>
            </a: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ru-RU" sz="1600" dirty="0" smtClean="0">
                <a:latin typeface="Comic Sans MS" pitchFamily="66" charset="0"/>
              </a:rPr>
              <a:t>слоя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на стрипы и считывание по индивидуальным каналам</a:t>
            </a:r>
            <a:endParaRPr lang="en-US" sz="1600" dirty="0">
              <a:latin typeface="Comic Sans MS" pitchFamily="66" charset="0"/>
            </a:endParaRPr>
          </a:p>
          <a:p>
            <a:pPr marL="169863" indent="-169863">
              <a:lnSpc>
                <a:spcPct val="100000"/>
              </a:lnSpc>
              <a:tabLst>
                <a:tab pos="441325" algn="l"/>
              </a:tabLst>
            </a:pPr>
            <a:r>
              <a:rPr lang="en-US" sz="1600" dirty="0">
                <a:latin typeface="Comic Sans MS" pitchFamily="66" charset="0"/>
              </a:rPr>
              <a:t> </a:t>
            </a:r>
            <a:r>
              <a:rPr lang="fr-FR" sz="1600" b="1" dirty="0">
                <a:latin typeface="Comic Sans MS" pitchFamily="66" charset="0"/>
              </a:rPr>
              <a:t> </a:t>
            </a:r>
            <a:r>
              <a:rPr lang="fr-FR" sz="1600" dirty="0">
                <a:latin typeface="Comic Sans MS" pitchFamily="66" charset="0"/>
                <a:sym typeface="Symbol" pitchFamily="18" charset="2"/>
              </a:rPr>
              <a:t>	   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дает координатную информацию</a:t>
            </a:r>
            <a:r>
              <a:rPr lang="ru-RU" sz="1600" dirty="0" smtClean="0">
                <a:latin typeface="Comic Sans MS" pitchFamily="66" charset="0"/>
              </a:rPr>
              <a:t>.</a:t>
            </a:r>
            <a:endParaRPr lang="fr-FR" sz="1600" dirty="0">
              <a:latin typeface="Comic Sans MS" pitchFamily="66" charset="0"/>
            </a:endParaRPr>
          </a:p>
        </p:txBody>
      </p:sp>
      <p:pic>
        <p:nvPicPr>
          <p:cNvPr id="14" name="Picture 30" descr="strip-detector-simpl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363" y="1916113"/>
            <a:ext cx="3384550" cy="2500312"/>
          </a:xfrm>
          <a:prstGeom prst="rect">
            <a:avLst/>
          </a:prstGeom>
          <a:noFill/>
        </p:spPr>
      </p:pic>
      <p:sp>
        <p:nvSpPr>
          <p:cNvPr id="15" name="Rectangle 31"/>
          <p:cNvSpPr>
            <a:spLocks noChangeArrowheads="1"/>
          </p:cNvSpPr>
          <p:nvPr/>
        </p:nvSpPr>
        <p:spPr bwMode="auto">
          <a:xfrm>
            <a:off x="4495800" y="2743200"/>
            <a:ext cx="4191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441325" algn="l"/>
              </a:tabLst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Используется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n-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тип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Si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с сопртивлением</a:t>
            </a:r>
            <a:r>
              <a:rPr lang="en-US" dirty="0">
                <a:sym typeface="Symbol" pitchFamily="18" charset="2"/>
              </a:rPr>
              <a:t/>
            </a:r>
            <a:br>
              <a:rPr lang="en-US" dirty="0">
                <a:sym typeface="Symbol" pitchFamily="18" charset="2"/>
              </a:rPr>
            </a:br>
            <a:r>
              <a:rPr lang="en-US" sz="800" dirty="0">
                <a:sym typeface="Symbol" pitchFamily="18" charset="2"/>
              </a:rPr>
              <a:t/>
            </a:r>
            <a:br>
              <a:rPr lang="en-US" sz="800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          = 2 </a:t>
            </a:r>
            <a:r>
              <a:rPr lang="en-US" dirty="0" err="1">
                <a:sym typeface="Symbol" pitchFamily="18" charset="2"/>
              </a:rPr>
              <a:t>K</a:t>
            </a:r>
            <a:r>
              <a:rPr lang="en-US" dirty="0" err="1">
                <a:latin typeface="Symbol" pitchFamily="18" charset="2"/>
                <a:sym typeface="Symbol" pitchFamily="18" charset="2"/>
              </a:rPr>
              <a:t>W</a:t>
            </a:r>
            <a:r>
              <a:rPr lang="en-US" dirty="0" err="1">
                <a:sym typeface="Symbol" pitchFamily="18" charset="2"/>
              </a:rPr>
              <a:t>cm</a:t>
            </a:r>
            <a:r>
              <a:rPr lang="en-US" dirty="0">
                <a:sym typeface="Symbol" pitchFamily="18" charset="2"/>
              </a:rPr>
              <a:t> (</a:t>
            </a:r>
            <a:r>
              <a:rPr lang="en-US" dirty="0"/>
              <a:t>N</a:t>
            </a:r>
            <a:r>
              <a:rPr lang="en-US" baseline="-25000" dirty="0"/>
              <a:t>D  </a:t>
            </a:r>
            <a:r>
              <a:rPr lang="en-US" dirty="0">
                <a:cs typeface="Arial" charset="0"/>
              </a:rPr>
              <a:t>~2.2</a:t>
            </a:r>
            <a:r>
              <a:rPr lang="en-US" baseline="30000" dirty="0">
                <a:cs typeface="Arial" charset="0"/>
              </a:rPr>
              <a:t>.</a:t>
            </a:r>
            <a:r>
              <a:rPr lang="en-US" dirty="0">
                <a:cs typeface="Arial" charset="0"/>
              </a:rPr>
              <a:t>10</a:t>
            </a:r>
            <a:r>
              <a:rPr lang="en-US" baseline="30000" dirty="0">
                <a:cs typeface="Arial" charset="0"/>
              </a:rPr>
              <a:t>12</a:t>
            </a:r>
            <a:r>
              <a:rPr lang="en-US" dirty="0">
                <a:cs typeface="Arial" charset="0"/>
              </a:rPr>
              <a:t>cm</a:t>
            </a:r>
            <a:r>
              <a:rPr lang="en-US" baseline="30000" dirty="0">
                <a:cs typeface="Arial" charset="0"/>
              </a:rPr>
              <a:t>-3</a:t>
            </a:r>
            <a:r>
              <a:rPr lang="en-US" dirty="0">
                <a:cs typeface="Arial" charset="0"/>
              </a:rPr>
              <a:t>)</a:t>
            </a:r>
            <a:r>
              <a:rPr lang="en-US" sz="800" dirty="0">
                <a:cs typeface="Arial" charset="0"/>
              </a:rPr>
              <a:t/>
            </a:r>
            <a:br>
              <a:rPr lang="en-US" sz="800" dirty="0">
                <a:cs typeface="Arial" charset="0"/>
              </a:rPr>
            </a:br>
            <a:r>
              <a:rPr lang="en-US" sz="800" baseline="-25000" dirty="0"/>
              <a:t> </a:t>
            </a:r>
            <a:r>
              <a:rPr lang="en-US" sz="800" dirty="0"/>
              <a:t/>
            </a:r>
            <a:br>
              <a:rPr lang="en-US" sz="800" dirty="0"/>
            </a:br>
            <a:r>
              <a:rPr lang="en-US" dirty="0"/>
              <a:t>   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Напряжение</a:t>
            </a:r>
            <a:r>
              <a:rPr lang="en-US" sz="1600" dirty="0" smtClean="0">
                <a:latin typeface="Comic Sans MS" pitchFamily="66" charset="0"/>
              </a:rPr>
              <a:t>  </a:t>
            </a:r>
            <a:r>
              <a:rPr lang="en-US" dirty="0">
                <a:cs typeface="Arial" charset="0"/>
              </a:rPr>
              <a:t>~ 150 V</a:t>
            </a:r>
            <a:endParaRPr lang="fr-FR" dirty="0">
              <a:cs typeface="Arial" charset="0"/>
            </a:endParaRPr>
          </a:p>
        </p:txBody>
      </p:sp>
      <p:sp>
        <p:nvSpPr>
          <p:cNvPr id="16" name="Line 32"/>
          <p:cNvSpPr>
            <a:spLocks noChangeShapeType="1"/>
          </p:cNvSpPr>
          <p:nvPr/>
        </p:nvSpPr>
        <p:spPr bwMode="auto">
          <a:xfrm flipH="1">
            <a:off x="4159250" y="2276475"/>
            <a:ext cx="503238" cy="100806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35"/>
          <p:cNvSpPr>
            <a:spLocks noChangeArrowheads="1"/>
          </p:cNvSpPr>
          <p:nvPr/>
        </p:nvSpPr>
        <p:spPr bwMode="auto">
          <a:xfrm>
            <a:off x="198438" y="4437063"/>
            <a:ext cx="87137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69863" indent="-169863">
              <a:lnSpc>
                <a:spcPct val="100000"/>
              </a:lnSpc>
              <a:tabLst>
                <a:tab pos="441325" algn="l"/>
              </a:tabLst>
            </a:pPr>
            <a:r>
              <a:rPr lang="fr-FR" b="1" dirty="0"/>
              <a:t> </a:t>
            </a:r>
            <a:r>
              <a:rPr lang="fr-FR" dirty="0">
                <a:sym typeface="Symbol" pitchFamily="18" charset="2"/>
              </a:rPr>
              <a:t>	</a:t>
            </a:r>
            <a:r>
              <a:rPr lang="en-US" dirty="0">
                <a:sym typeface="Symbol" pitchFamily="18" charset="2"/>
              </a:rPr>
              <a:t></a:t>
            </a:r>
            <a:r>
              <a:rPr lang="en-US" dirty="0"/>
              <a:t> </a:t>
            </a:r>
            <a:r>
              <a:rPr lang="ru-RU" dirty="0" smtClean="0"/>
              <a:t>Разрешение</a:t>
            </a:r>
            <a:r>
              <a:rPr lang="en-US" dirty="0" smtClean="0"/>
              <a:t> </a:t>
            </a:r>
            <a:r>
              <a:rPr lang="en-US" dirty="0">
                <a:sym typeface="Symbol" pitchFamily="18" charset="2"/>
              </a:rPr>
              <a:t> </a:t>
            </a:r>
            <a:r>
              <a:rPr lang="ru-RU" dirty="0" smtClean="0">
                <a:sym typeface="Symbol" pitchFamily="18" charset="2"/>
              </a:rPr>
              <a:t>зависит от</a:t>
            </a:r>
            <a:r>
              <a:rPr lang="en-US" dirty="0" smtClean="0"/>
              <a:t> pitch (</a:t>
            </a:r>
            <a:r>
              <a:rPr lang="ru-RU" dirty="0" smtClean="0"/>
              <a:t>расстояния между стрипами</a:t>
            </a:r>
            <a:r>
              <a:rPr lang="en-US" dirty="0" smtClean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   </a:t>
            </a:r>
            <a:br>
              <a:rPr lang="en-US" dirty="0"/>
            </a:br>
            <a:r>
              <a:rPr lang="en-US" dirty="0"/>
              <a:t>    </a:t>
            </a:r>
            <a:br>
              <a:rPr lang="en-US" dirty="0"/>
            </a:br>
            <a:endParaRPr lang="en-US" dirty="0"/>
          </a:p>
          <a:p>
            <a:pPr marL="169863" indent="-169863">
              <a:lnSpc>
                <a:spcPct val="100000"/>
              </a:lnSpc>
              <a:tabLst>
                <a:tab pos="441325" algn="l"/>
              </a:tabLst>
            </a:pPr>
            <a:endParaRPr lang="en-US" dirty="0"/>
          </a:p>
          <a:p>
            <a:pPr marL="169863" indent="-169863">
              <a:lnSpc>
                <a:spcPct val="100000"/>
              </a:lnSpc>
              <a:tabLst>
                <a:tab pos="441325" algn="l"/>
              </a:tabLst>
            </a:pPr>
            <a:r>
              <a:rPr lang="en-US" dirty="0"/>
              <a:t>      </a:t>
            </a:r>
            <a:r>
              <a:rPr lang="en-US" dirty="0" smtClean="0"/>
              <a:t> </a:t>
            </a:r>
            <a:r>
              <a:rPr lang="ru-RU" dirty="0" smtClean="0"/>
              <a:t>Типичная геометрия</a:t>
            </a:r>
            <a:r>
              <a:rPr lang="en-US" dirty="0" smtClean="0"/>
              <a:t> </a:t>
            </a:r>
            <a:r>
              <a:rPr lang="en-US" dirty="0"/>
              <a:t>20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m– 150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  </a:t>
            </a:r>
            <a:r>
              <a:rPr lang="en-US" dirty="0">
                <a:sym typeface="Symbol" pitchFamily="18" charset="2"/>
              </a:rPr>
              <a:t>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50 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m </a:t>
            </a:r>
            <a:r>
              <a:rPr lang="en-US" dirty="0">
                <a:solidFill>
                  <a:srgbClr val="C00000"/>
                </a:solidFill>
                <a:sym typeface="Symbol" pitchFamily="18" charset="2"/>
              </a:rPr>
              <a:t>pitch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дает</a:t>
            </a:r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 разрешение </a:t>
            </a:r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14.4</a:t>
            </a:r>
            <a:r>
              <a:rPr lang="en-US" sz="1600" b="1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b="1" dirty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m </a:t>
            </a:r>
          </a:p>
        </p:txBody>
      </p:sp>
      <p:graphicFrame>
        <p:nvGraphicFramePr>
          <p:cNvPr id="18" name="Object 40"/>
          <p:cNvGraphicFramePr>
            <a:graphicFrameLocks noChangeAspect="1"/>
          </p:cNvGraphicFramePr>
          <p:nvPr/>
        </p:nvGraphicFramePr>
        <p:xfrm>
          <a:off x="3048000" y="4953000"/>
          <a:ext cx="882650" cy="628650"/>
        </p:xfrm>
        <a:graphic>
          <a:graphicData uri="http://schemas.openxmlformats.org/presentationml/2006/ole">
            <p:oleObj spid="_x0000_s233474" name="Equation" r:id="rId7" imgW="5839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71600" y="228600"/>
            <a:ext cx="659424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            «Встречные пучки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ru-RU" sz="24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Сечение и Светимость (Люминосити)</a:t>
            </a:r>
            <a:endParaRPr lang="en-GB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1143000"/>
            <a:ext cx="45720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000" dirty="0" smtClean="0"/>
              <a:t>Сечение</a:t>
            </a: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FF3300"/>
                </a:solidFill>
                <a:latin typeface="Symbol" pitchFamily="18" charset="2"/>
              </a:rPr>
              <a:t>s</a:t>
            </a:r>
            <a:r>
              <a:rPr lang="en-GB" sz="2000" dirty="0" smtClean="0">
                <a:solidFill>
                  <a:srgbClr val="FF3300"/>
                </a:solidFill>
              </a:rPr>
              <a:t> </a:t>
            </a:r>
            <a:r>
              <a:rPr lang="en-GB" sz="2000" dirty="0" smtClean="0"/>
              <a:t> </a:t>
            </a:r>
            <a:r>
              <a:rPr lang="ru-RU" sz="2000" dirty="0" smtClean="0"/>
              <a:t>или дифференциальное сечение </a:t>
            </a:r>
            <a:r>
              <a:rPr lang="en-GB" sz="2000" b="1" dirty="0" err="1" smtClean="0">
                <a:solidFill>
                  <a:srgbClr val="FF3300"/>
                </a:solidFill>
              </a:rPr>
              <a:t>d</a:t>
            </a:r>
            <a:r>
              <a:rPr lang="en-GB" sz="2000" b="1" dirty="0" err="1" smtClean="0">
                <a:solidFill>
                  <a:srgbClr val="FF3300"/>
                </a:solidFill>
                <a:latin typeface="Symbol" pitchFamily="18" charset="2"/>
              </a:rPr>
              <a:t>s</a:t>
            </a:r>
            <a:r>
              <a:rPr lang="en-GB" sz="2000" b="1" dirty="0" smtClean="0">
                <a:solidFill>
                  <a:srgbClr val="FF3300"/>
                </a:solidFill>
                <a:latin typeface="Symbol" pitchFamily="18" charset="2"/>
              </a:rPr>
              <a:t>/</a:t>
            </a:r>
            <a:r>
              <a:rPr lang="en-GB" sz="2000" b="1" dirty="0" err="1" smtClean="0">
                <a:solidFill>
                  <a:srgbClr val="FF3300"/>
                </a:solidFill>
              </a:rPr>
              <a:t>d</a:t>
            </a:r>
            <a:r>
              <a:rPr lang="en-GB" sz="2000" b="1" dirty="0" err="1" smtClean="0">
                <a:solidFill>
                  <a:srgbClr val="FF3300"/>
                </a:solidFill>
                <a:latin typeface="Symbol" pitchFamily="18" charset="2"/>
              </a:rPr>
              <a:t>W</a:t>
            </a:r>
            <a:r>
              <a:rPr lang="en-GB" sz="2000" b="1" dirty="0" smtClean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ru-RU" sz="2000" b="1" dirty="0" smtClean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ru-RU" sz="2000" dirty="0" smtClean="0"/>
              <a:t>– это вероятность взаимодействия между элементарными частицами или частицами и атомами ...</a:t>
            </a:r>
            <a:endParaRPr lang="en-GB" sz="2000" dirty="0" smtClean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endParaRPr lang="en-GB" dirty="0" smtClean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u="sng" dirty="0" smtClean="0"/>
              <a:t>Пример</a:t>
            </a:r>
            <a:r>
              <a:rPr lang="en-GB" u="sng" dirty="0" smtClean="0"/>
              <a:t>: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3300"/>
                </a:solidFill>
              </a:rPr>
              <a:t>2 </a:t>
            </a:r>
            <a:r>
              <a:rPr lang="ru-RU" dirty="0" smtClean="0">
                <a:solidFill>
                  <a:srgbClr val="FF3300"/>
                </a:solidFill>
              </a:rPr>
              <a:t>сталкивающихся пучка</a:t>
            </a:r>
            <a:r>
              <a:rPr lang="en-GB" dirty="0" smtClean="0">
                <a:solidFill>
                  <a:srgbClr val="FF3300"/>
                </a:solidFill>
              </a:rPr>
              <a:t> </a:t>
            </a:r>
            <a:endParaRPr lang="en-GB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 rot="5400000">
            <a:off x="4572000" y="2133600"/>
            <a:ext cx="228600" cy="1447800"/>
          </a:xfrm>
          <a:prstGeom prst="can">
            <a:avLst>
              <a:gd name="adj" fmla="val 158333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5257800" y="2895600"/>
            <a:ext cx="5334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5715000" y="2590800"/>
            <a:ext cx="727075" cy="609600"/>
          </a:xfrm>
          <a:prstGeom prst="irregularSeal1">
            <a:avLst/>
          </a:prstGeom>
          <a:solidFill>
            <a:srgbClr val="FFFF66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flipH="1">
            <a:off x="6324600" y="2895600"/>
            <a:ext cx="604838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 rot="5400000">
            <a:off x="7391400" y="2133600"/>
            <a:ext cx="228600" cy="1447800"/>
          </a:xfrm>
          <a:prstGeom prst="can">
            <a:avLst>
              <a:gd name="adj" fmla="val 158333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181600" y="2209800"/>
            <a:ext cx="2067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SzPct val="70000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</a:rPr>
              <a:t>«Пятно» пучка</a:t>
            </a:r>
            <a:r>
              <a:rPr lang="en-GB" sz="2000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GB" sz="2000" b="1" dirty="0" smtClean="0">
                <a:solidFill>
                  <a:prstClr val="black"/>
                </a:solidFill>
                <a:latin typeface="Times New Roman" pitchFamily="18" charset="0"/>
              </a:rPr>
              <a:t>A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91000" y="3048000"/>
            <a:ext cx="1023037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GB" dirty="0" smtClean="0">
                <a:latin typeface="Symbol" pitchFamily="18" charset="2"/>
              </a:rPr>
              <a:t>F</a:t>
            </a:r>
            <a:r>
              <a:rPr lang="en-GB" baseline="-25000" dirty="0" smtClean="0">
                <a:latin typeface="Symbol" pitchFamily="18" charset="2"/>
              </a:rPr>
              <a:t>1</a:t>
            </a:r>
            <a:r>
              <a:rPr lang="en-GB" dirty="0" smtClean="0">
                <a:latin typeface="Symbol" pitchFamily="18" charset="2"/>
              </a:rPr>
              <a:t> </a:t>
            </a:r>
            <a:r>
              <a:rPr lang="en-GB" dirty="0" smtClean="0"/>
              <a:t>= </a:t>
            </a:r>
            <a:r>
              <a:rPr lang="en-GB" i="1" dirty="0" smtClean="0">
                <a:latin typeface="Times New Roman" pitchFamily="18" charset="0"/>
              </a:rPr>
              <a:t>N</a:t>
            </a:r>
            <a:r>
              <a:rPr lang="en-GB" i="1" baseline="-25000" dirty="0" smtClean="0">
                <a:latin typeface="Times New Roman" pitchFamily="18" charset="0"/>
              </a:rPr>
              <a:t>1</a:t>
            </a:r>
            <a:r>
              <a:rPr lang="en-GB" i="1" dirty="0" smtClean="0">
                <a:latin typeface="Times New Roman" pitchFamily="18" charset="0"/>
              </a:rPr>
              <a:t>/t</a:t>
            </a:r>
            <a:endParaRPr lang="en-GB" i="1" dirty="0"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10400" y="3048000"/>
            <a:ext cx="1023037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GB" dirty="0" smtClean="0">
                <a:latin typeface="Symbol" pitchFamily="18" charset="2"/>
              </a:rPr>
              <a:t>F</a:t>
            </a:r>
            <a:r>
              <a:rPr lang="en-GB" baseline="-25000" dirty="0" smtClean="0">
                <a:latin typeface="Symbol" pitchFamily="18" charset="2"/>
              </a:rPr>
              <a:t>2</a:t>
            </a:r>
            <a:r>
              <a:rPr lang="en-GB" dirty="0" smtClean="0">
                <a:latin typeface="Symbol" pitchFamily="18" charset="2"/>
              </a:rPr>
              <a:t> </a:t>
            </a:r>
            <a:r>
              <a:rPr lang="en-GB" dirty="0" smtClean="0"/>
              <a:t>= </a:t>
            </a:r>
            <a:r>
              <a:rPr lang="en-GB" i="1" dirty="0" smtClean="0">
                <a:latin typeface="Times New Roman" pitchFamily="18" charset="0"/>
              </a:rPr>
              <a:t>N</a:t>
            </a:r>
            <a:r>
              <a:rPr lang="en-GB" i="1" baseline="-25000" dirty="0" smtClean="0">
                <a:latin typeface="Times New Roman" pitchFamily="18" charset="0"/>
              </a:rPr>
              <a:t>2</a:t>
            </a:r>
            <a:r>
              <a:rPr lang="en-GB" i="1" dirty="0" smtClean="0">
                <a:latin typeface="Times New Roman" pitchFamily="18" charset="0"/>
              </a:rPr>
              <a:t>/t</a:t>
            </a:r>
            <a:endParaRPr lang="en-GB" i="1" dirty="0"/>
          </a:p>
        </p:txBody>
      </p:sp>
      <p:sp>
        <p:nvSpPr>
          <p:cNvPr id="19" name="Rectangle 18"/>
          <p:cNvSpPr/>
          <p:nvPr/>
        </p:nvSpPr>
        <p:spPr>
          <a:xfrm>
            <a:off x="4038600" y="3505200"/>
            <a:ext cx="2674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 smtClean="0"/>
              <a:t>R</a:t>
            </a:r>
            <a:r>
              <a:rPr lang="en-GB" i="1" baseline="-25000" dirty="0" err="1" smtClean="0"/>
              <a:t>int</a:t>
            </a:r>
            <a:r>
              <a:rPr lang="en-GB" i="1" dirty="0" smtClean="0"/>
              <a:t> </a:t>
            </a:r>
            <a:r>
              <a:rPr lang="en-GB" i="1" dirty="0" smtClean="0">
                <a:sym typeface="Symbol" pitchFamily="18" charset="2"/>
              </a:rPr>
              <a:t> </a:t>
            </a:r>
            <a:r>
              <a:rPr lang="en-GB" i="1" dirty="0" smtClean="0">
                <a:latin typeface="Symbol" pitchFamily="18" charset="2"/>
              </a:rPr>
              <a:t>N</a:t>
            </a:r>
            <a:r>
              <a:rPr lang="en-GB" i="1" baseline="-25000" dirty="0" smtClean="0">
                <a:latin typeface="Symbol" pitchFamily="18" charset="2"/>
              </a:rPr>
              <a:t>1</a:t>
            </a:r>
            <a:r>
              <a:rPr lang="en-GB" i="1" dirty="0" smtClean="0">
                <a:latin typeface="Symbol" pitchFamily="18" charset="2"/>
              </a:rPr>
              <a:t>N</a:t>
            </a:r>
            <a:r>
              <a:rPr lang="en-GB" i="1" baseline="-25000" dirty="0" smtClean="0">
                <a:latin typeface="Symbol" pitchFamily="18" charset="2"/>
              </a:rPr>
              <a:t>2</a:t>
            </a:r>
            <a:r>
              <a:rPr lang="en-GB" i="1" dirty="0" smtClean="0">
                <a:latin typeface="Symbol" pitchFamily="18" charset="2"/>
              </a:rPr>
              <a:t> / (</a:t>
            </a:r>
            <a:r>
              <a:rPr lang="en-GB" i="1" dirty="0" smtClean="0">
                <a:latin typeface="Symbol" pitchFamily="18" charset="2"/>
                <a:sym typeface="Symbol" pitchFamily="18" charset="2"/>
              </a:rPr>
              <a:t>A </a:t>
            </a:r>
            <a:r>
              <a:rPr lang="en-GB" i="1" dirty="0" smtClean="0">
                <a:sym typeface="Symbol" pitchFamily="18" charset="2"/>
              </a:rPr>
              <a:t>·</a:t>
            </a:r>
            <a:r>
              <a:rPr lang="en-GB" i="1" dirty="0" smtClean="0">
                <a:latin typeface="Symbol" pitchFamily="18" charset="2"/>
                <a:sym typeface="Symbol" pitchFamily="18" charset="2"/>
              </a:rPr>
              <a:t> </a:t>
            </a:r>
            <a:r>
              <a:rPr lang="en-GB" i="1" dirty="0" smtClean="0">
                <a:latin typeface="Times New Roman" pitchFamily="18" charset="0"/>
                <a:sym typeface="Symbol" pitchFamily="18" charset="2"/>
              </a:rPr>
              <a:t>t)</a:t>
            </a:r>
            <a:r>
              <a:rPr lang="en-GB" i="1" dirty="0" smtClean="0">
                <a:sym typeface="Symbol" pitchFamily="18" charset="2"/>
              </a:rPr>
              <a:t>  = </a:t>
            </a:r>
            <a:r>
              <a:rPr lang="en-GB" i="1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en-GB" i="1" dirty="0" smtClean="0">
                <a:sym typeface="Symbol" pitchFamily="18" charset="2"/>
              </a:rPr>
              <a:t> · </a:t>
            </a:r>
            <a:r>
              <a:rPr lang="en-GB" i="1" dirty="0" smtClean="0">
                <a:latin typeface="Times New Roman" pitchFamily="18" charset="0"/>
                <a:sym typeface="Symbol" pitchFamily="18" charset="2"/>
              </a:rPr>
              <a:t>L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876800" y="3962400"/>
            <a:ext cx="3658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dirty="0" smtClean="0">
                <a:latin typeface="Comic Sans MS" pitchFamily="66" charset="0"/>
                <a:sym typeface="Symbol" pitchFamily="18" charset="2"/>
              </a:rPr>
              <a:t>                </a:t>
            </a:r>
            <a:r>
              <a:rPr lang="en-GB" dirty="0" smtClean="0">
                <a:latin typeface="Comic Sans MS" pitchFamily="66" charset="0"/>
                <a:sym typeface="Symbol" pitchFamily="18" charset="2"/>
              </a:rPr>
              <a:t> Luminosity</a:t>
            </a:r>
            <a:r>
              <a:rPr lang="en-GB" sz="20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GB" sz="2000" i="1" dirty="0" smtClean="0">
                <a:latin typeface="Times New Roman" pitchFamily="18" charset="0"/>
                <a:sym typeface="Symbol" pitchFamily="18" charset="2"/>
              </a:rPr>
              <a:t>L</a:t>
            </a:r>
            <a:r>
              <a:rPr lang="en-GB" sz="2000" dirty="0" smtClean="0">
                <a:latin typeface="Times New Roman" pitchFamily="18" charset="0"/>
                <a:sym typeface="Symbol" pitchFamily="18" charset="2"/>
              </a:rPr>
              <a:t>  </a:t>
            </a:r>
            <a:r>
              <a:rPr lang="en-GB" dirty="0" smtClean="0">
                <a:sym typeface="Symbol" pitchFamily="18" charset="2"/>
              </a:rPr>
              <a:t>[cm</a:t>
            </a:r>
            <a:r>
              <a:rPr lang="en-GB" baseline="30000" dirty="0" smtClean="0">
                <a:sym typeface="Symbol" pitchFamily="18" charset="2"/>
              </a:rPr>
              <a:t>-2</a:t>
            </a:r>
            <a:r>
              <a:rPr lang="en-GB" dirty="0" smtClean="0">
                <a:sym typeface="Symbol" pitchFamily="18" charset="2"/>
              </a:rPr>
              <a:t> s</a:t>
            </a:r>
            <a:r>
              <a:rPr lang="en-GB" baseline="30000" dirty="0" smtClean="0">
                <a:sym typeface="Symbol" pitchFamily="18" charset="2"/>
              </a:rPr>
              <a:t>-1</a:t>
            </a:r>
            <a:r>
              <a:rPr lang="en-GB" dirty="0" smtClean="0">
                <a:sym typeface="Symbol" pitchFamily="18" charset="2"/>
              </a:rPr>
              <a:t>]</a:t>
            </a:r>
            <a:endParaRPr lang="en-GB" sz="20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1" name="Text Box 43"/>
          <p:cNvSpPr txBox="1">
            <a:spLocks noChangeArrowheads="1"/>
          </p:cNvSpPr>
          <p:nvPr/>
        </p:nvSpPr>
        <p:spPr bwMode="auto">
          <a:xfrm>
            <a:off x="533400" y="3294118"/>
            <a:ext cx="3124200" cy="61004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600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ru-RU" sz="1600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ru-RU" sz="1600" dirty="0" smtClean="0"/>
              <a:t>имеет размерность площади</a:t>
            </a:r>
            <a:r>
              <a:rPr lang="en-GB" sz="1600" dirty="0" smtClean="0"/>
              <a:t> </a:t>
            </a:r>
            <a:endParaRPr lang="en-GB" sz="1600" dirty="0"/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dirty="0" smtClean="0"/>
              <a:t>Единица:</a:t>
            </a:r>
            <a:r>
              <a:rPr lang="en-GB" sz="1600" dirty="0" smtClean="0"/>
              <a:t> </a:t>
            </a:r>
            <a:r>
              <a:rPr lang="ru-RU" sz="1600" dirty="0" smtClean="0"/>
              <a:t> </a:t>
            </a:r>
            <a:r>
              <a:rPr lang="en-GB" sz="1600" dirty="0" smtClean="0"/>
              <a:t>1 </a:t>
            </a:r>
            <a:r>
              <a:rPr lang="en-GB" sz="1600" dirty="0"/>
              <a:t>barn (b) = 10</a:t>
            </a:r>
            <a:r>
              <a:rPr lang="en-GB" sz="1600" baseline="30000" dirty="0"/>
              <a:t>-24</a:t>
            </a:r>
            <a:r>
              <a:rPr lang="en-GB" sz="1600" dirty="0"/>
              <a:t> cm</a:t>
            </a:r>
            <a:r>
              <a:rPr lang="en-GB" sz="1600" baseline="30000" dirty="0"/>
              <a:t>2</a:t>
            </a:r>
            <a:endParaRPr lang="en-GB" sz="1600" dirty="0"/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152400" y="4267200"/>
            <a:ext cx="6096000" cy="2585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Частота регистрируемых событий пропорциональна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их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GB" b="1" i="1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ru-RU" b="1" i="1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en-GB" i="1" dirty="0" smtClean="0">
                <a:sym typeface="Symbol" pitchFamily="18" charset="2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и 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Светимости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, которая обеспечивается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коллайдером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  <a:endParaRPr lang="ru-RU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Просуммировав по времени работы детектора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получим 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Число событий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для данной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 Интегральной</a:t>
            </a:r>
          </a:p>
          <a:p>
            <a:pPr marL="342900" indent="-342900"/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Светимости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. Она используется для 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Абсолютной</a:t>
            </a:r>
          </a:p>
          <a:p>
            <a:pPr marL="342900" indent="-342900"/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Нормировки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, что бы сравнивать данные разных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экспериментов.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  </a:t>
            </a:r>
          </a:p>
          <a:p>
            <a:pPr marL="342900" indent="-342900" algn="l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48400" y="5486400"/>
            <a:ext cx="2743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    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</a:rPr>
              <a:t>LHC  ~ 10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34</a:t>
            </a:r>
            <a:r>
              <a:rPr lang="en-US" sz="2000" b="1" dirty="0" smtClean="0">
                <a:solidFill>
                  <a:srgbClr val="C00000"/>
                </a:solidFill>
              </a:rPr>
              <a:t>cm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-2</a:t>
            </a:r>
            <a:r>
              <a:rPr lang="en-US" sz="2000" b="1" dirty="0" smtClean="0">
                <a:solidFill>
                  <a:srgbClr val="C00000"/>
                </a:solidFill>
              </a:rPr>
              <a:t>s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-1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LEP 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~  10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</a:rPr>
              <a:t>31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cm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</a:rPr>
              <a:t>-2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</a:rPr>
              <a:t>-1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40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0" y="838201"/>
            <a:ext cx="5715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Blip>
                <a:blip r:embed="rId6"/>
              </a:buBlip>
            </a:pPr>
            <a:r>
              <a:rPr lang="en-US" altLang="en-US" dirty="0">
                <a:solidFill>
                  <a:srgbClr val="0000CC"/>
                </a:solidFill>
              </a:rPr>
              <a:t> </a:t>
            </a:r>
            <a:r>
              <a:rPr lang="ru-RU" altLang="en-US" b="1" dirty="0" smtClean="0">
                <a:solidFill>
                  <a:srgbClr val="0000CC"/>
                </a:solidFill>
              </a:rPr>
              <a:t>Измерение</a:t>
            </a:r>
            <a:r>
              <a:rPr lang="en-US" altLang="en-US" b="1" dirty="0" smtClean="0">
                <a:solidFill>
                  <a:srgbClr val="0000CC"/>
                </a:solidFill>
              </a:rPr>
              <a:t> 2</a:t>
            </a:r>
            <a:r>
              <a:rPr lang="ru-RU" altLang="en-US" b="1" baseline="30000" dirty="0" smtClean="0">
                <a:solidFill>
                  <a:srgbClr val="0000CC"/>
                </a:solidFill>
              </a:rPr>
              <a:t>ой </a:t>
            </a:r>
            <a:r>
              <a:rPr lang="ru-RU" altLang="en-US" b="1" dirty="0" smtClean="0">
                <a:solidFill>
                  <a:srgbClr val="0000CC"/>
                </a:solidFill>
              </a:rPr>
              <a:t> координаты</a:t>
            </a:r>
            <a:r>
              <a:rPr lang="en-US" altLang="en-US" b="1" dirty="0" smtClean="0">
                <a:solidFill>
                  <a:srgbClr val="0000CC"/>
                </a:solidFill>
              </a:rPr>
              <a:t> </a:t>
            </a:r>
            <a:endParaRPr lang="en-US" altLang="en-US" b="1" dirty="0">
              <a:solidFill>
                <a:srgbClr val="0000CC"/>
              </a:solidFill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altLang="en-US" dirty="0" smtClean="0">
                <a:solidFill>
                  <a:srgbClr val="0000CC"/>
                </a:solidFill>
              </a:rPr>
              <a:t>Размещаем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>
                <a:solidFill>
                  <a:srgbClr val="0000CC"/>
                </a:solidFill>
              </a:rPr>
              <a:t>n</a:t>
            </a:r>
            <a:r>
              <a:rPr lang="en-US" altLang="en-US" baseline="30000" dirty="0">
                <a:solidFill>
                  <a:srgbClr val="0000CC"/>
                </a:solidFill>
              </a:rPr>
              <a:t>+</a:t>
            </a:r>
            <a:r>
              <a:rPr lang="en-US" altLang="en-US" dirty="0">
                <a:solidFill>
                  <a:srgbClr val="0000CC"/>
                </a:solidFill>
              </a:rPr>
              <a:t> </a:t>
            </a:r>
            <a:r>
              <a:rPr lang="ru-RU" altLang="en-US" dirty="0" smtClean="0">
                <a:solidFill>
                  <a:srgbClr val="0000CC"/>
                </a:solidFill>
              </a:rPr>
              <a:t>и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>
                <a:solidFill>
                  <a:srgbClr val="0000CC"/>
                </a:solidFill>
              </a:rPr>
              <a:t>p</a:t>
            </a:r>
            <a:r>
              <a:rPr lang="en-US" altLang="en-US" baseline="30000" dirty="0">
                <a:solidFill>
                  <a:srgbClr val="0000CC"/>
                </a:solidFill>
              </a:rPr>
              <a:t>+</a:t>
            </a:r>
            <a:r>
              <a:rPr lang="en-US" altLang="en-US" dirty="0">
                <a:solidFill>
                  <a:srgbClr val="0000CC"/>
                </a:solidFill>
              </a:rPr>
              <a:t> </a:t>
            </a:r>
            <a:r>
              <a:rPr lang="ru-RU" altLang="en-US" dirty="0" smtClean="0">
                <a:solidFill>
                  <a:srgbClr val="0000CC"/>
                </a:solidFill>
              </a:rPr>
              <a:t>стрипы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ru-RU" altLang="en-US" dirty="0" smtClean="0">
                <a:solidFill>
                  <a:srgbClr val="0000CC"/>
                </a:solidFill>
              </a:rPr>
              <a:t>на разных сторонах и считываем обеи</a:t>
            </a: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/>
            </a:r>
            <a:br>
              <a:rPr lang="en-US" altLang="en-US" dirty="0">
                <a:solidFill>
                  <a:srgbClr val="0000CC"/>
                </a:solidFill>
              </a:rPr>
            </a:br>
            <a:endParaRPr lang="en-US" altLang="en-US" dirty="0">
              <a:solidFill>
                <a:srgbClr val="0000CC"/>
              </a:solidFill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Blip>
                <a:blip r:embed="rId6"/>
              </a:buBlip>
            </a:pPr>
            <a:r>
              <a:rPr lang="en-US" altLang="en-US" b="1" dirty="0">
                <a:solidFill>
                  <a:srgbClr val="0000CC"/>
                </a:solidFill>
              </a:rPr>
              <a:t> Problem: Electron accumulation layer</a:t>
            </a:r>
            <a:br>
              <a:rPr lang="en-US" altLang="en-US" b="1" dirty="0">
                <a:solidFill>
                  <a:srgbClr val="0000CC"/>
                </a:solidFill>
              </a:rPr>
            </a:br>
            <a:r>
              <a:rPr lang="en-US" altLang="en-US" b="1" dirty="0">
                <a:solidFill>
                  <a:srgbClr val="0000CC"/>
                </a:solidFill>
              </a:rPr>
              <a:t>    </a:t>
            </a:r>
            <a:r>
              <a:rPr lang="en-US" altLang="en-US" dirty="0">
                <a:solidFill>
                  <a:srgbClr val="0000CC"/>
                </a:solidFill>
              </a:rPr>
              <a:t>n</a:t>
            </a:r>
            <a:r>
              <a:rPr lang="en-US" altLang="en-US" baseline="30000" dirty="0">
                <a:solidFill>
                  <a:srgbClr val="0000CC"/>
                </a:solidFill>
              </a:rPr>
              <a:t>+</a:t>
            </a:r>
            <a:r>
              <a:rPr lang="en-US" altLang="en-US" dirty="0">
                <a:solidFill>
                  <a:srgbClr val="0000CC"/>
                </a:solidFill>
              </a:rPr>
              <a:t>-strips are not isolated because of an electron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 accumulation layer at the Si-SiO</a:t>
            </a:r>
            <a:r>
              <a:rPr lang="en-US" altLang="en-US" baseline="-25000" dirty="0">
                <a:solidFill>
                  <a:srgbClr val="0000CC"/>
                </a:solidFill>
              </a:rPr>
              <a:t>2</a:t>
            </a:r>
            <a:r>
              <a:rPr lang="en-US" altLang="en-US" dirty="0">
                <a:solidFill>
                  <a:srgbClr val="0000CC"/>
                </a:solidFill>
              </a:rPr>
              <a:t> interface. This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 effect is due to the presence of positive charge in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 SiO</a:t>
            </a:r>
            <a:r>
              <a:rPr lang="en-US" altLang="en-US" baseline="-25000" dirty="0">
                <a:solidFill>
                  <a:srgbClr val="0000CC"/>
                </a:solidFill>
              </a:rPr>
              <a:t>2</a:t>
            </a:r>
            <a:r>
              <a:rPr lang="en-US" altLang="en-US" dirty="0">
                <a:solidFill>
                  <a:srgbClr val="0000CC"/>
                </a:solidFill>
              </a:rPr>
              <a:t> layer which attracts electrons</a:t>
            </a:r>
            <a:r>
              <a:rPr lang="en-US" altLang="en-US" dirty="0" smtClean="0">
                <a:solidFill>
                  <a:srgbClr val="0000CC"/>
                </a:solidFill>
              </a:rPr>
              <a:t>.</a:t>
            </a:r>
            <a:endParaRPr lang="en-US" altLang="en-US" dirty="0">
              <a:solidFill>
                <a:srgbClr val="0000CC"/>
              </a:solidFill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  <a:buFontTx/>
              <a:buBlip>
                <a:blip r:embed="rId6"/>
              </a:buBlip>
            </a:pPr>
            <a:r>
              <a:rPr lang="en-US" altLang="en-US" b="1" dirty="0">
                <a:solidFill>
                  <a:srgbClr val="0000CC"/>
                </a:solidFill>
              </a:rPr>
              <a:t> Solution: </a:t>
            </a:r>
            <a:r>
              <a:rPr lang="en-US" altLang="en-US" dirty="0">
                <a:solidFill>
                  <a:srgbClr val="0000CC"/>
                </a:solidFill>
              </a:rPr>
              <a:t>“Break” accumulation layer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- p-strips in between the n-strips (“</a:t>
            </a:r>
            <a:r>
              <a:rPr lang="en-US" altLang="en-US" b="1" dirty="0">
                <a:solidFill>
                  <a:srgbClr val="CC0000"/>
                </a:solidFill>
              </a:rPr>
              <a:t>p-stop</a:t>
            </a:r>
            <a:r>
              <a:rPr lang="en-US" altLang="en-US" dirty="0">
                <a:solidFill>
                  <a:srgbClr val="0000CC"/>
                </a:solidFill>
              </a:rPr>
              <a:t>”) 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- moderate p</a:t>
            </a:r>
            <a:r>
              <a:rPr lang="en-US" altLang="en-US" baseline="30000" dirty="0">
                <a:solidFill>
                  <a:srgbClr val="0000CC"/>
                </a:solidFill>
              </a:rPr>
              <a:t>+</a:t>
            </a:r>
            <a:r>
              <a:rPr lang="en-US" altLang="en-US" dirty="0">
                <a:solidFill>
                  <a:srgbClr val="0000CC"/>
                </a:solidFill>
              </a:rPr>
              <a:t>-implantation over all surface (“</a:t>
            </a:r>
            <a:r>
              <a:rPr lang="en-US" altLang="en-US" b="1" dirty="0">
                <a:solidFill>
                  <a:srgbClr val="CC0000"/>
                </a:solidFill>
              </a:rPr>
              <a:t>p-spray</a:t>
            </a:r>
            <a:r>
              <a:rPr lang="en-US" altLang="en-US" dirty="0">
                <a:solidFill>
                  <a:srgbClr val="0000CC"/>
                </a:solidFill>
              </a:rPr>
              <a:t>”) </a:t>
            </a:r>
            <a:br>
              <a:rPr lang="en-US" altLang="en-US" dirty="0">
                <a:solidFill>
                  <a:srgbClr val="0000CC"/>
                </a:solidFill>
              </a:rPr>
            </a:br>
            <a:r>
              <a:rPr lang="en-US" altLang="en-US" dirty="0">
                <a:solidFill>
                  <a:srgbClr val="0000CC"/>
                </a:solidFill>
              </a:rPr>
              <a:t>   - “</a:t>
            </a:r>
            <a:r>
              <a:rPr lang="en-US" altLang="en-US" b="1" dirty="0">
                <a:solidFill>
                  <a:srgbClr val="CC0000"/>
                </a:solidFill>
              </a:rPr>
              <a:t>field plates</a:t>
            </a:r>
            <a:r>
              <a:rPr lang="en-US" altLang="en-US" dirty="0">
                <a:solidFill>
                  <a:srgbClr val="0000CC"/>
                </a:solidFill>
              </a:rPr>
              <a:t>” (metal over oxide) over the n</a:t>
            </a:r>
            <a:r>
              <a:rPr lang="en-US" altLang="en-US" baseline="30000" dirty="0">
                <a:solidFill>
                  <a:srgbClr val="0000CC"/>
                </a:solidFill>
              </a:rPr>
              <a:t>+</a:t>
            </a:r>
            <a:r>
              <a:rPr lang="en-US" altLang="en-US" dirty="0">
                <a:solidFill>
                  <a:srgbClr val="0000CC"/>
                </a:solidFill>
              </a:rPr>
              <a:t>-strips </a:t>
            </a:r>
            <a:r>
              <a:rPr lang="en-US" altLang="en-US" dirty="0" smtClean="0">
                <a:solidFill>
                  <a:srgbClr val="0000CC"/>
                </a:solidFill>
              </a:rPr>
              <a:t>and</a:t>
            </a:r>
            <a:endParaRPr lang="ru-RU" altLang="en-US" dirty="0" smtClean="0">
              <a:solidFill>
                <a:srgbClr val="0000CC"/>
              </a:solidFill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altLang="en-US" dirty="0" smtClean="0">
                <a:solidFill>
                  <a:srgbClr val="0000CC"/>
                </a:solidFill>
              </a:rPr>
              <a:t>    </a:t>
            </a:r>
            <a:r>
              <a:rPr lang="en-US" altLang="en-US" dirty="0" smtClean="0">
                <a:solidFill>
                  <a:srgbClr val="0000CC"/>
                </a:solidFill>
              </a:rPr>
              <a:t> apply</a:t>
            </a:r>
            <a:r>
              <a:rPr lang="ru-RU" altLang="en-US" dirty="0" smtClean="0">
                <a:solidFill>
                  <a:srgbClr val="0000CC"/>
                </a:solidFill>
              </a:rPr>
              <a:t> </a:t>
            </a:r>
            <a:r>
              <a:rPr lang="en-US" altLang="en-US" dirty="0" smtClean="0">
                <a:solidFill>
                  <a:srgbClr val="0000CC"/>
                </a:solidFill>
              </a:rPr>
              <a:t>negative </a:t>
            </a:r>
            <a:r>
              <a:rPr lang="en-US" altLang="en-US" dirty="0">
                <a:solidFill>
                  <a:srgbClr val="0000CC"/>
                </a:solidFill>
              </a:rPr>
              <a:t>potential with respect to n</a:t>
            </a:r>
            <a:r>
              <a:rPr lang="en-US" altLang="en-US" baseline="30000" dirty="0">
                <a:solidFill>
                  <a:srgbClr val="0000CC"/>
                </a:solidFill>
              </a:rPr>
              <a:t>+</a:t>
            </a:r>
            <a:r>
              <a:rPr lang="en-US" altLang="en-US" dirty="0">
                <a:solidFill>
                  <a:srgbClr val="0000CC"/>
                </a:solidFill>
              </a:rPr>
              <a:t>-strips </a:t>
            </a:r>
            <a:r>
              <a:rPr lang="en-US" altLang="en-US" dirty="0" smtClean="0">
                <a:solidFill>
                  <a:srgbClr val="0000CC"/>
                </a:solidFill>
              </a:rPr>
              <a:t>to</a:t>
            </a:r>
            <a:endParaRPr lang="ru-RU" altLang="en-US" dirty="0" smtClean="0">
              <a:solidFill>
                <a:srgbClr val="0000CC"/>
              </a:solidFill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altLang="en-US" dirty="0" smtClean="0">
                <a:solidFill>
                  <a:srgbClr val="0000CC"/>
                </a:solidFill>
              </a:rPr>
              <a:t> </a:t>
            </a:r>
            <a:r>
              <a:rPr lang="ru-RU" altLang="en-US" dirty="0" smtClean="0">
                <a:solidFill>
                  <a:srgbClr val="0000CC"/>
                </a:solidFill>
              </a:rPr>
              <a:t>    </a:t>
            </a:r>
            <a:r>
              <a:rPr lang="en-US" altLang="en-US" dirty="0" smtClean="0">
                <a:solidFill>
                  <a:srgbClr val="0000CC"/>
                </a:solidFill>
              </a:rPr>
              <a:t>repel </a:t>
            </a:r>
            <a:r>
              <a:rPr lang="en-US" altLang="en-US" dirty="0">
                <a:solidFill>
                  <a:srgbClr val="0000CC"/>
                </a:solidFill>
              </a:rPr>
              <a:t>electrons.</a:t>
            </a:r>
          </a:p>
        </p:txBody>
      </p:sp>
      <p:graphicFrame>
        <p:nvGraphicFramePr>
          <p:cNvPr id="10" name="Object 79"/>
          <p:cNvGraphicFramePr>
            <a:graphicFrameLocks noChangeAspect="1"/>
          </p:cNvGraphicFramePr>
          <p:nvPr/>
        </p:nvGraphicFramePr>
        <p:xfrm>
          <a:off x="5580063" y="836613"/>
          <a:ext cx="3384550" cy="1471612"/>
        </p:xfrm>
        <a:graphic>
          <a:graphicData uri="http://schemas.openxmlformats.org/presentationml/2006/ole">
            <p:oleObj spid="_x0000_s234498" name="Designer Drawing" r:id="rId7" imgW="8644680" imgH="3755520" progId="">
              <p:embed/>
            </p:oleObj>
          </a:graphicData>
        </a:graphic>
      </p:graphicFrame>
      <p:graphicFrame>
        <p:nvGraphicFramePr>
          <p:cNvPr id="12" name="Object 84"/>
          <p:cNvGraphicFramePr>
            <a:graphicFrameLocks noChangeAspect="1"/>
          </p:cNvGraphicFramePr>
          <p:nvPr/>
        </p:nvGraphicFramePr>
        <p:xfrm>
          <a:off x="6227763" y="2636838"/>
          <a:ext cx="2736850" cy="1022350"/>
        </p:xfrm>
        <a:graphic>
          <a:graphicData uri="http://schemas.openxmlformats.org/presentationml/2006/ole">
            <p:oleObj spid="_x0000_s234499" name="Designer Drawing" r:id="rId8" imgW="7004880" imgH="2618640" progId="">
              <p:embed/>
            </p:oleObj>
          </a:graphicData>
        </a:graphic>
      </p:graphicFrame>
      <p:graphicFrame>
        <p:nvGraphicFramePr>
          <p:cNvPr id="13" name="Object 85"/>
          <p:cNvGraphicFramePr>
            <a:graphicFrameLocks noChangeAspect="1"/>
          </p:cNvGraphicFramePr>
          <p:nvPr/>
        </p:nvGraphicFramePr>
        <p:xfrm>
          <a:off x="5940152" y="3933056"/>
          <a:ext cx="2952750" cy="990600"/>
        </p:xfrm>
        <a:graphic>
          <a:graphicData uri="http://schemas.openxmlformats.org/presentationml/2006/ole">
            <p:oleObj spid="_x0000_s234500" name="Designer Drawing" r:id="rId9" imgW="7803360" imgH="2618640" progId="">
              <p:embed/>
            </p:oleObj>
          </a:graphicData>
        </a:graphic>
      </p:graphicFrame>
      <p:graphicFrame>
        <p:nvGraphicFramePr>
          <p:cNvPr id="14" name="Object 88"/>
          <p:cNvGraphicFramePr>
            <a:graphicFrameLocks noChangeAspect="1"/>
          </p:cNvGraphicFramePr>
          <p:nvPr/>
        </p:nvGraphicFramePr>
        <p:xfrm>
          <a:off x="6227763" y="5300663"/>
          <a:ext cx="2520950" cy="974725"/>
        </p:xfrm>
        <a:graphic>
          <a:graphicData uri="http://schemas.openxmlformats.org/presentationml/2006/ole">
            <p:oleObj spid="_x0000_s234501" name="Designer Drawing" r:id="rId10" imgW="6767280" imgH="2618640" progId="">
              <p:embed/>
            </p:oleObj>
          </a:graphicData>
        </a:graphic>
      </p:graphicFrame>
      <p:sp>
        <p:nvSpPr>
          <p:cNvPr id="15" name="Text Box 89"/>
          <p:cNvSpPr txBox="1">
            <a:spLocks noChangeArrowheads="1"/>
          </p:cNvSpPr>
          <p:nvPr/>
        </p:nvSpPr>
        <p:spPr bwMode="auto">
          <a:xfrm>
            <a:off x="5365750" y="2492375"/>
            <a:ext cx="1366838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1950" indent="-361950"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“p-stop”</a:t>
            </a:r>
            <a:endParaRPr lang="en-US">
              <a:solidFill>
                <a:srgbClr val="CC0000"/>
              </a:solidFill>
            </a:endParaRPr>
          </a:p>
        </p:txBody>
      </p:sp>
      <p:sp>
        <p:nvSpPr>
          <p:cNvPr id="16" name="Text Box 90"/>
          <p:cNvSpPr txBox="1">
            <a:spLocks noChangeArrowheads="1"/>
          </p:cNvSpPr>
          <p:nvPr/>
        </p:nvSpPr>
        <p:spPr bwMode="auto">
          <a:xfrm>
            <a:off x="5364163" y="3716338"/>
            <a:ext cx="1366837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1950" indent="-361950">
              <a:spcBef>
                <a:spcPct val="50000"/>
              </a:spcBef>
            </a:pPr>
            <a:r>
              <a:rPr lang="en-GB">
                <a:solidFill>
                  <a:srgbClr val="CC0000"/>
                </a:solidFill>
              </a:rPr>
              <a:t>“p-spray”</a:t>
            </a:r>
            <a:endParaRPr lang="en-US">
              <a:solidFill>
                <a:srgbClr val="CC0000"/>
              </a:solidFill>
            </a:endParaRPr>
          </a:p>
        </p:txBody>
      </p:sp>
      <p:sp>
        <p:nvSpPr>
          <p:cNvPr id="17" name="Text Box 91"/>
          <p:cNvSpPr txBox="1">
            <a:spLocks noChangeArrowheads="1"/>
          </p:cNvSpPr>
          <p:nvPr/>
        </p:nvSpPr>
        <p:spPr bwMode="auto">
          <a:xfrm>
            <a:off x="5365750" y="4941888"/>
            <a:ext cx="164465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>
              <a:spcBef>
                <a:spcPct val="50000"/>
              </a:spcBef>
            </a:pPr>
            <a:r>
              <a:rPr lang="en-GB" dirty="0">
                <a:solidFill>
                  <a:srgbClr val="CC0000"/>
                </a:solidFill>
              </a:rPr>
              <a:t>“field plates”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4724400" y="228600"/>
            <a:ext cx="37338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accent2"/>
                </a:solidFill>
                <a:latin typeface="Comic Sans MS" pitchFamily="66" charset="0"/>
                <a:ea typeface="+mj-ea"/>
                <a:cs typeface="+mj-cs"/>
              </a:rPr>
              <a:t>Двухсторонний стриповый детектор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9" name="Object 86"/>
          <p:cNvGraphicFramePr>
            <a:graphicFrameLocks noChangeAspect="1"/>
          </p:cNvGraphicFramePr>
          <p:nvPr/>
        </p:nvGraphicFramePr>
        <p:xfrm>
          <a:off x="990600" y="1752600"/>
          <a:ext cx="3879850" cy="1510697"/>
        </p:xfrm>
        <a:graphic>
          <a:graphicData uri="http://schemas.openxmlformats.org/presentationml/2006/ole">
            <p:oleObj spid="_x0000_s234502" name="Designer Drawing" r:id="rId11" imgW="10650240" imgH="4145760" progId="">
              <p:embed/>
            </p:oleObj>
          </a:graphicData>
        </a:graphic>
      </p:graphicFrame>
      <p:grpSp>
        <p:nvGrpSpPr>
          <p:cNvPr id="20" name="Group 87"/>
          <p:cNvGrpSpPr>
            <a:grpSpLocks/>
          </p:cNvGrpSpPr>
          <p:nvPr/>
        </p:nvGrpSpPr>
        <p:grpSpPr bwMode="auto">
          <a:xfrm>
            <a:off x="2339975" y="1773238"/>
            <a:ext cx="3600450" cy="792162"/>
            <a:chOff x="1474" y="1117"/>
            <a:chExt cx="2268" cy="499"/>
          </a:xfrm>
        </p:grpSpPr>
        <p:sp>
          <p:nvSpPr>
            <p:cNvPr id="21" name="Line 82"/>
            <p:cNvSpPr>
              <a:spLocks noChangeShapeType="1"/>
            </p:cNvSpPr>
            <p:nvPr/>
          </p:nvSpPr>
          <p:spPr bwMode="auto">
            <a:xfrm flipV="1">
              <a:off x="2109" y="1117"/>
              <a:ext cx="1633" cy="31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2" name="Oval 81"/>
            <p:cNvSpPr>
              <a:spLocks noChangeArrowheads="1"/>
            </p:cNvSpPr>
            <p:nvPr/>
          </p:nvSpPr>
          <p:spPr bwMode="auto">
            <a:xfrm>
              <a:off x="1474" y="1299"/>
              <a:ext cx="635" cy="31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41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419600" y="228600"/>
            <a:ext cx="4038600" cy="506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  <a:ea typeface="+mj-ea"/>
                <a:cs typeface="+mj-cs"/>
              </a:rPr>
              <a:t>Гибридный пиксельный детектор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52400" y="533400"/>
            <a:ext cx="619283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</a:pPr>
            <a:endParaRPr lang="en-US" altLang="en-US" sz="1400" dirty="0">
              <a:solidFill>
                <a:srgbClr val="0000CC"/>
              </a:solidFill>
              <a:sym typeface="Symbol" pitchFamily="18" charset="2"/>
            </a:endParaRPr>
          </a:p>
          <a:p>
            <a:pPr>
              <a:lnSpc>
                <a:spcPct val="100000"/>
              </a:lnSpc>
              <a:buFontTx/>
              <a:buBlip>
                <a:blip r:embed="rId5"/>
              </a:buBlip>
            </a:pPr>
            <a:r>
              <a:rPr lang="en-US" b="1" dirty="0"/>
              <a:t> HAPS – </a:t>
            </a:r>
            <a:r>
              <a:rPr lang="ru-RU" b="1" dirty="0" smtClean="0"/>
              <a:t>Гибридный активный пиксельный сенсор</a:t>
            </a:r>
            <a:endParaRPr lang="en-US" b="1" dirty="0"/>
          </a:p>
          <a:p>
            <a:pPr marL="628650" lvl="1" indent="-222250">
              <a:lnSpc>
                <a:spcPct val="100000"/>
              </a:lnSpc>
            </a:pPr>
            <a:r>
              <a:rPr lang="en-US" sz="1400" dirty="0">
                <a:sym typeface="Symbol" pitchFamily="18" charset="2"/>
              </a:rPr>
              <a:t>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Сегмент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Si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с высокой гранулярностью</a:t>
            </a:r>
            <a:r>
              <a:rPr lang="en-US" sz="1600" dirty="0">
                <a:latin typeface="Comic Sans MS" pitchFamily="66" charset="0"/>
              </a:rPr>
              <a:t/>
            </a:r>
            <a:br>
              <a:rPr lang="en-US" sz="1600" dirty="0">
                <a:latin typeface="Comic Sans MS" pitchFamily="66" charset="0"/>
              </a:rPr>
            </a:br>
            <a:r>
              <a:rPr lang="en-US" sz="1600" dirty="0">
                <a:latin typeface="Comic Sans MS" pitchFamily="66" charset="0"/>
              </a:rPr>
              <a:t>(</a:t>
            </a:r>
            <a:r>
              <a:rPr lang="en-US" altLang="en-US" sz="1600" dirty="0">
                <a:solidFill>
                  <a:srgbClr val="0000CC"/>
                </a:solidFill>
                <a:latin typeface="Comic Sans MS" pitchFamily="66" charset="0"/>
                <a:sym typeface="Symbol" pitchFamily="18" charset="2"/>
              </a:rPr>
              <a:t></a:t>
            </a:r>
            <a:r>
              <a:rPr lang="en-US" sz="1600" dirty="0">
                <a:latin typeface="Comic Sans MS" pitchFamily="66" charset="0"/>
              </a:rPr>
              <a:t> true 2D, </a:t>
            </a:r>
            <a:r>
              <a:rPr lang="ru-RU" sz="1600" dirty="0" smtClean="0">
                <a:latin typeface="Comic Sans MS" pitchFamily="66" charset="0"/>
              </a:rPr>
              <a:t>нет проблем с </a:t>
            </a:r>
            <a:r>
              <a:rPr lang="en-US" sz="1600" dirty="0" smtClean="0">
                <a:latin typeface="Comic Sans MS" pitchFamily="66" charset="0"/>
              </a:rPr>
              <a:t>x-y </a:t>
            </a:r>
            <a:r>
              <a:rPr lang="ru-RU" sz="1600" dirty="0" smtClean="0">
                <a:latin typeface="Comic Sans MS" pitchFamily="66" charset="0"/>
              </a:rPr>
              <a:t>неопределенностью</a:t>
            </a:r>
            <a:r>
              <a:rPr lang="en-US" sz="1600" dirty="0" smtClean="0">
                <a:latin typeface="Comic Sans MS" pitchFamily="66" charset="0"/>
              </a:rPr>
              <a:t>)</a:t>
            </a:r>
            <a:endParaRPr lang="en-US" sz="1600" dirty="0">
              <a:latin typeface="Comic Sans MS" pitchFamily="66" charset="0"/>
            </a:endParaRPr>
          </a:p>
          <a:p>
            <a:pPr marL="628650" lvl="1" indent="-222250">
              <a:lnSpc>
                <a:spcPct val="100000"/>
              </a:lnSpc>
            </a:pPr>
            <a:r>
              <a:rPr lang="en-US" sz="1600" dirty="0">
                <a:latin typeface="Comic Sans MS" pitchFamily="66" charset="0"/>
                <a:sym typeface="Symbol" pitchFamily="18" charset="2"/>
              </a:rPr>
              <a:t></a:t>
            </a:r>
            <a:r>
              <a:rPr lang="en-US" sz="1600" dirty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Считывающая электроника с той же геометрией</a:t>
            </a:r>
            <a:r>
              <a:rPr lang="en-US" sz="1600" dirty="0">
                <a:latin typeface="Comic Sans MS" pitchFamily="66" charset="0"/>
              </a:rPr>
              <a:t/>
            </a:r>
            <a:br>
              <a:rPr lang="en-US" sz="1600" dirty="0">
                <a:latin typeface="Comic Sans MS" pitchFamily="66" charset="0"/>
              </a:rPr>
            </a:br>
            <a:r>
              <a:rPr lang="en-US" sz="1600" dirty="0" smtClean="0">
                <a:latin typeface="Comic Sans MS" pitchFamily="66" charset="0"/>
              </a:rPr>
              <a:t>(</a:t>
            </a:r>
            <a:r>
              <a:rPr lang="ru-RU" sz="1600" dirty="0" smtClean="0">
                <a:latin typeface="Comic Sans MS" pitchFamily="66" charset="0"/>
              </a:rPr>
              <a:t>каждая ячейка – к своему каналу</a:t>
            </a:r>
            <a:r>
              <a:rPr lang="en-US" sz="1600" dirty="0" smtClean="0">
                <a:latin typeface="Comic Sans MS" pitchFamily="66" charset="0"/>
              </a:rPr>
              <a:t>)</a:t>
            </a:r>
            <a:endParaRPr lang="en-US" sz="1600" dirty="0">
              <a:latin typeface="Comic Sans MS" pitchFamily="66" charset="0"/>
            </a:endParaRPr>
          </a:p>
          <a:p>
            <a:pPr marL="628650" lvl="1" indent="-222250">
              <a:lnSpc>
                <a:spcPct val="100000"/>
              </a:lnSpc>
            </a:pPr>
            <a:r>
              <a:rPr lang="en-US" sz="1600" dirty="0">
                <a:latin typeface="Comic Sans MS" pitchFamily="66" charset="0"/>
                <a:sym typeface="Symbol" pitchFamily="18" charset="2"/>
              </a:rPr>
              <a:t>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соединение посредством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“bump bonding”</a:t>
            </a:r>
          </a:p>
          <a:p>
            <a:pPr marL="628650" lvl="1" indent="-222250">
              <a:lnSpc>
                <a:spcPct val="100000"/>
              </a:lnSpc>
            </a:pP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  <a:p>
            <a:pPr marL="628650" lvl="1" indent="-222250">
              <a:lnSpc>
                <a:spcPct val="100000"/>
              </a:lnSpc>
            </a:pPr>
            <a:r>
              <a:rPr lang="en-US" sz="1400" dirty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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sym typeface="Symbol" pitchFamily="18" charset="2"/>
              </a:rPr>
              <a:t>Широко используются в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LHC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экспериментах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: 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en-US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  ATLAS, ALICE, CMS and </a:t>
            </a:r>
            <a:r>
              <a:rPr lang="en-US" dirty="0" err="1">
                <a:solidFill>
                  <a:srgbClr val="C00000"/>
                </a:solidFill>
                <a:latin typeface="Comic Sans MS" pitchFamily="66" charset="0"/>
              </a:rPr>
              <a:t>LHCb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 </a:t>
            </a:r>
          </a:p>
          <a:p>
            <a:pPr marL="628650" lvl="1" indent="-222250" algn="ctr">
              <a:lnSpc>
                <a:spcPct val="10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411913" y="6021388"/>
            <a:ext cx="2047875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b="1"/>
              <a:t>Flip-chip technique</a:t>
            </a:r>
          </a:p>
        </p:txBody>
      </p:sp>
      <p:pic>
        <p:nvPicPr>
          <p:cNvPr id="13" name="Picture 5" descr="Picture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00825" y="3502025"/>
            <a:ext cx="2074863" cy="2447925"/>
          </a:xfrm>
          <a:prstGeom prst="rect">
            <a:avLst/>
          </a:prstGeom>
          <a:noFill/>
        </p:spPr>
      </p:pic>
      <p:pic>
        <p:nvPicPr>
          <p:cNvPr id="14" name="Picture 6" descr="Picture3"/>
          <p:cNvPicPr>
            <a:picLocks noChangeAspect="1" noChangeArrowheads="1"/>
          </p:cNvPicPr>
          <p:nvPr/>
        </p:nvPicPr>
        <p:blipFill>
          <a:blip r:embed="rId7" cstate="print"/>
          <a:srcRect b="2670"/>
          <a:stretch>
            <a:fillRect/>
          </a:stretch>
        </p:blipFill>
        <p:spPr bwMode="auto">
          <a:xfrm>
            <a:off x="0" y="3429000"/>
            <a:ext cx="5334000" cy="3165475"/>
          </a:xfrm>
          <a:prstGeom prst="rect">
            <a:avLst/>
          </a:prstGeom>
          <a:noFill/>
        </p:spPr>
      </p:pic>
      <p:pic>
        <p:nvPicPr>
          <p:cNvPr id="15" name="Picture 7" descr="IBM15541 bumps"/>
          <p:cNvPicPr>
            <a:picLocks noChangeAspect="1" noChangeArrowheads="1"/>
          </p:cNvPicPr>
          <p:nvPr/>
        </p:nvPicPr>
        <p:blipFill>
          <a:blip r:embed="rId8" cstate="print">
            <a:lum bright="-4000" contrast="36000"/>
          </a:blip>
          <a:srcRect/>
          <a:stretch>
            <a:fillRect/>
          </a:stretch>
        </p:blipFill>
        <p:spPr bwMode="auto">
          <a:xfrm>
            <a:off x="6156325" y="1270000"/>
            <a:ext cx="29527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867400" y="908050"/>
            <a:ext cx="2216150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b="1"/>
              <a:t>Solder Bump: Pb-Sn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42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4925" y="5516563"/>
            <a:ext cx="61214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274638" algn="l"/>
              </a:tabLst>
            </a:pP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  <a:sym typeface="Symbol" pitchFamily="18" charset="2"/>
              </a:rPr>
              <a:t>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Hybrid (x1)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	</a:t>
            </a:r>
            <a:r>
              <a:rPr lang="en-US" sz="1400" b="1" dirty="0">
                <a:solidFill>
                  <a:schemeClr val="tx1"/>
                </a:solidFill>
              </a:rPr>
              <a:t>- </a:t>
            </a:r>
            <a:r>
              <a:rPr lang="en-US" sz="1400" dirty="0">
                <a:solidFill>
                  <a:schemeClr val="tx1"/>
                </a:solidFill>
              </a:rPr>
              <a:t>flexible 4 layer copper/</a:t>
            </a:r>
            <a:r>
              <a:rPr lang="en-US" sz="1400" dirty="0" err="1">
                <a:solidFill>
                  <a:schemeClr val="tx1"/>
                </a:solidFill>
              </a:rPr>
              <a:t>kapton</a:t>
            </a:r>
            <a:r>
              <a:rPr lang="en-US" sz="1400" dirty="0">
                <a:solidFill>
                  <a:schemeClr val="tx1"/>
                </a:solidFill>
              </a:rPr>
              <a:t> hybrid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  <a:t>  	</a:t>
            </a:r>
            <a:r>
              <a:rPr lang="en-US" sz="1400" b="1" dirty="0">
                <a:solidFill>
                  <a:schemeClr val="tx1"/>
                </a:solidFill>
              </a:rPr>
              <a:t>-</a:t>
            </a:r>
            <a: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mounted directly over two of the four silicon sensors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	- carrying front end electronics, pitch adapter, signal routing, connector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751388" y="0"/>
            <a:ext cx="4392612" cy="506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Модуль детектора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3" descr="barrel-module"/>
          <p:cNvPicPr>
            <a:picLocks noChangeAspect="1" noChangeArrowheads="1"/>
          </p:cNvPicPr>
          <p:nvPr/>
        </p:nvPicPr>
        <p:blipFill>
          <a:blip r:embed="rId5" cstate="print"/>
          <a:srcRect l="11887" t="12946" r="10304" b="8325"/>
          <a:stretch>
            <a:fillRect/>
          </a:stretch>
        </p:blipFill>
        <p:spPr bwMode="auto">
          <a:xfrm>
            <a:off x="2627313" y="2781300"/>
            <a:ext cx="3384550" cy="2735263"/>
          </a:xfrm>
          <a:prstGeom prst="rect">
            <a:avLst/>
          </a:prstGeom>
          <a:noFill/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2565400"/>
            <a:ext cx="24844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182563" algn="l"/>
              </a:tabLst>
            </a:pPr>
            <a:r>
              <a:rPr lang="en-US" b="1" dirty="0"/>
              <a:t> </a:t>
            </a:r>
            <a:r>
              <a:rPr lang="en-US" dirty="0">
                <a:solidFill>
                  <a:schemeClr val="tx1"/>
                </a:solidFill>
                <a:sym typeface="Symbol" pitchFamily="18" charset="2"/>
              </a:rPr>
              <a:t>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Silicon sensors (x4)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	</a:t>
            </a:r>
            <a:r>
              <a:rPr lang="en-US" sz="1400" b="1" dirty="0">
                <a:solidFill>
                  <a:schemeClr val="tx1"/>
                </a:solidFill>
              </a:rPr>
              <a:t>- </a:t>
            </a: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64 x 64 mm</a:t>
            </a:r>
            <a: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  <a:t>2</a:t>
            </a:r>
            <a:b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  <a:t>  	</a:t>
            </a:r>
            <a:r>
              <a:rPr lang="en-US" sz="1400" b="1" dirty="0">
                <a:solidFill>
                  <a:schemeClr val="tx1"/>
                </a:solidFill>
              </a:rPr>
              <a:t>-</a:t>
            </a:r>
            <a:r>
              <a:rPr lang="en-US" sz="1400" baseline="30000" dirty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p-in-n, single sided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	- AC-coupled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	- 768 strips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	- 80m pitch/12</a:t>
            </a:r>
            <a:r>
              <a:rPr lang="en-US" sz="1400" dirty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m width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44463" y="836613"/>
            <a:ext cx="882015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69863" indent="-169863">
              <a:lnSpc>
                <a:spcPct val="100000"/>
              </a:lnSpc>
              <a:buFontTx/>
              <a:buBlip>
                <a:blip r:embed="rId6"/>
              </a:buBlip>
              <a:tabLst>
                <a:tab pos="441325" algn="l"/>
              </a:tabLst>
            </a:pPr>
            <a:r>
              <a:rPr lang="en-US" b="1" dirty="0"/>
              <a:t> </a:t>
            </a:r>
            <a:r>
              <a:rPr lang="ru-RU" b="1" dirty="0" smtClean="0"/>
              <a:t>Детекторные модули</a:t>
            </a:r>
            <a:r>
              <a:rPr lang="en-US" b="1" dirty="0" smtClean="0"/>
              <a:t>  </a:t>
            </a:r>
            <a:r>
              <a:rPr lang="en-US" b="1" dirty="0"/>
              <a:t>-  </a:t>
            </a:r>
            <a:r>
              <a:rPr lang="en-US" b="1" dirty="0" smtClean="0"/>
              <a:t>“</a:t>
            </a:r>
            <a:r>
              <a:rPr lang="ru-RU" dirty="0" smtClean="0"/>
              <a:t>Основные элементы трековых </a:t>
            </a:r>
            <a:r>
              <a:rPr lang="en-US" dirty="0" smtClean="0"/>
              <a:t> </a:t>
            </a:r>
            <a:r>
              <a:rPr lang="ru-RU" dirty="0" smtClean="0"/>
              <a:t>детекторв</a:t>
            </a:r>
            <a:r>
              <a:rPr lang="en-US" dirty="0" smtClean="0"/>
              <a:t>”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                              </a:t>
            </a:r>
            <a:r>
              <a:rPr lang="fr-FR" dirty="0">
                <a:sym typeface="Symbol" pitchFamily="18" charset="2"/>
              </a:rPr>
              <a:t></a:t>
            </a:r>
            <a:r>
              <a:rPr lang="fr-FR" dirty="0"/>
              <a:t> </a:t>
            </a:r>
            <a:r>
              <a:rPr lang="en-US" dirty="0" smtClean="0">
                <a:sym typeface="Symbol" pitchFamily="18" charset="2"/>
              </a:rPr>
              <a:t>Si</a:t>
            </a:r>
            <a:r>
              <a:rPr lang="ru-RU" dirty="0" smtClean="0">
                <a:sym typeface="Symbol" pitchFamily="18" charset="2"/>
              </a:rPr>
              <a:t> сенсоры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>
                <a:sym typeface="Symbol" pitchFamily="18" charset="2"/>
              </a:rPr>
              <a:t/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                                 </a:t>
            </a:r>
            <a:r>
              <a:rPr lang="fr-FR" dirty="0" smtClean="0">
                <a:sym typeface="Symbol" pitchFamily="18" charset="2"/>
              </a:rPr>
              <a:t></a:t>
            </a:r>
            <a:r>
              <a:rPr lang="ru-RU" dirty="0" smtClean="0">
                <a:sym typeface="Symbol" pitchFamily="18" charset="2"/>
              </a:rPr>
              <a:t> Механические держатели</a:t>
            </a:r>
            <a:r>
              <a:rPr lang="en-US" dirty="0" smtClean="0">
                <a:sym typeface="Symbol" pitchFamily="18" charset="2"/>
              </a:rPr>
              <a:t> (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sym typeface="Symbol" pitchFamily="18" charset="2"/>
              </a:rPr>
              <a:t>охлаждение</a:t>
            </a:r>
            <a:r>
              <a:rPr lang="en-US" dirty="0" smtClean="0">
                <a:sym typeface="Symbol" pitchFamily="18" charset="2"/>
              </a:rPr>
              <a:t>)</a:t>
            </a:r>
            <a:r>
              <a:rPr lang="en-US" dirty="0">
                <a:sym typeface="Symbol" pitchFamily="18" charset="2"/>
              </a:rPr>
              <a:t/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                                 </a:t>
            </a:r>
            <a:r>
              <a:rPr lang="fr-FR" dirty="0">
                <a:sym typeface="Symbol" pitchFamily="18" charset="2"/>
              </a:rPr>
              <a:t></a:t>
            </a:r>
            <a:r>
              <a:rPr lang="fr-FR" dirty="0"/>
              <a:t> </a:t>
            </a:r>
            <a:r>
              <a:rPr lang="en-US" dirty="0" smtClean="0">
                <a:sym typeface="Symbol" pitchFamily="18" charset="2"/>
              </a:rPr>
              <a:t>Front</a:t>
            </a:r>
            <a:r>
              <a:rPr lang="ru-RU" dirty="0" smtClean="0">
                <a:sym typeface="Symbol" pitchFamily="18" charset="2"/>
              </a:rPr>
              <a:t>-</a:t>
            </a:r>
            <a:r>
              <a:rPr lang="en-US" dirty="0" smtClean="0">
                <a:sym typeface="Symbol" pitchFamily="18" charset="2"/>
              </a:rPr>
              <a:t>end </a:t>
            </a:r>
            <a:r>
              <a:rPr lang="ru-RU" dirty="0" smtClean="0">
                <a:sym typeface="Symbol" pitchFamily="18" charset="2"/>
              </a:rPr>
              <a:t>электроника и передача сигналов</a:t>
            </a:r>
            <a:r>
              <a:rPr lang="en-US" dirty="0">
                <a:sym typeface="Symbol" pitchFamily="18" charset="2"/>
              </a:rPr>
              <a:t/>
            </a:r>
            <a:br>
              <a:rPr lang="en-US" dirty="0">
                <a:sym typeface="Symbol" pitchFamily="18" charset="2"/>
              </a:rPr>
            </a:br>
            <a:endParaRPr lang="en-US" dirty="0">
              <a:solidFill>
                <a:srgbClr val="C00000"/>
              </a:solidFill>
              <a:sym typeface="Symbol" pitchFamily="18" charset="2"/>
            </a:endParaRPr>
          </a:p>
          <a:p>
            <a:pPr marL="169863" indent="-169863">
              <a:lnSpc>
                <a:spcPct val="100000"/>
              </a:lnSpc>
              <a:buFontTx/>
              <a:buBlip>
                <a:blip r:embed="rId6"/>
              </a:buBlip>
              <a:tabLst>
                <a:tab pos="441325" algn="l"/>
              </a:tabLst>
            </a:pPr>
            <a:r>
              <a:rPr lang="ru-RU" b="1" dirty="0" smtClean="0">
                <a:solidFill>
                  <a:srgbClr val="C00000"/>
                </a:solidFill>
                <a:sym typeface="Symbol" pitchFamily="18" charset="2"/>
              </a:rPr>
              <a:t>Пример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: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ATLAS SCT Barrel Module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011863" y="2924175"/>
            <a:ext cx="2808287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274638" algn="l"/>
              </a:tabLst>
            </a:pPr>
            <a:r>
              <a:rPr lang="en-US" b="1" dirty="0"/>
              <a:t> </a:t>
            </a:r>
            <a:r>
              <a:rPr lang="en-US" dirty="0">
                <a:solidFill>
                  <a:schemeClr val="tx1"/>
                </a:solidFill>
                <a:sym typeface="Symbol" pitchFamily="18" charset="2"/>
              </a:rPr>
              <a:t>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ASICS (x12) 	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   	</a:t>
            </a:r>
            <a:r>
              <a:rPr lang="en-US" sz="1400" dirty="0">
                <a:solidFill>
                  <a:schemeClr val="tx1"/>
                </a:solidFill>
              </a:rPr>
              <a:t>-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ABCD chip (binary readout)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    	- DMILL technology </a:t>
            </a:r>
            <a:br>
              <a:rPr lang="en-US" sz="1400" dirty="0">
                <a:solidFill>
                  <a:schemeClr val="tx1"/>
                </a:solidFill>
                <a:sym typeface="Symbol" pitchFamily="18" charset="2"/>
              </a:rPr>
            </a:br>
            <a:r>
              <a:rPr lang="en-US" sz="1400" dirty="0">
                <a:solidFill>
                  <a:schemeClr val="tx1"/>
                </a:solidFill>
                <a:sym typeface="Symbol" pitchFamily="18" charset="2"/>
              </a:rPr>
              <a:t>    	- 128 channels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179388" y="4365625"/>
            <a:ext cx="237648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274638" algn="l"/>
              </a:tabLst>
            </a:pPr>
            <a:r>
              <a:rPr lang="en-US" b="1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  <a:sym typeface="Symbol" pitchFamily="18" charset="2"/>
              </a:rPr>
              <a:t>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 b="1">
                <a:solidFill>
                  <a:schemeClr val="tx1"/>
                </a:solidFill>
              </a:rPr>
              <a:t>Mechanical support</a:t>
            </a:r>
            <a:br>
              <a:rPr lang="en-US" b="1">
                <a:solidFill>
                  <a:schemeClr val="tx1"/>
                </a:solidFill>
              </a:rPr>
            </a:br>
            <a:r>
              <a:rPr lang="en-US" b="1">
                <a:solidFill>
                  <a:schemeClr val="tx1"/>
                </a:solidFill>
              </a:rPr>
              <a:t>	</a:t>
            </a:r>
            <a:r>
              <a:rPr lang="en-US" sz="1400">
                <a:solidFill>
                  <a:schemeClr val="tx1"/>
                </a:solidFill>
              </a:rPr>
              <a:t>- TPG baseboard</a:t>
            </a:r>
            <a:br>
              <a:rPr lang="en-US" sz="1400">
                <a:solidFill>
                  <a:schemeClr val="tx1"/>
                </a:solidFill>
              </a:rPr>
            </a:br>
            <a:r>
              <a:rPr lang="en-US" sz="1400">
                <a:solidFill>
                  <a:schemeClr val="tx1"/>
                </a:solidFill>
              </a:rPr>
              <a:t>	- BeO facings</a:t>
            </a:r>
            <a:r>
              <a:rPr lang="en-US" sz="1400" b="1"/>
              <a:t> </a:t>
            </a:r>
            <a:endParaRPr lang="en-US" sz="1400">
              <a:sym typeface="Symbol" pitchFamily="18" charset="2"/>
            </a:endParaRPr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6156325" y="4005263"/>
            <a:ext cx="2808288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tabLst>
                <a:tab pos="274638" algn="l"/>
              </a:tabLst>
            </a:pPr>
            <a:r>
              <a:rPr lang="en-US" b="1"/>
              <a:t> </a:t>
            </a:r>
            <a:r>
              <a:rPr lang="en-US">
                <a:solidFill>
                  <a:schemeClr val="tx1"/>
                </a:solidFill>
                <a:sym typeface="Symbol" pitchFamily="18" charset="2"/>
              </a:rPr>
              <a:t>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 b="1">
                <a:solidFill>
                  <a:schemeClr val="tx1"/>
                </a:solidFill>
              </a:rPr>
              <a:t>Wire bonds </a:t>
            </a:r>
            <a:r>
              <a:rPr lang="en-US">
                <a:solidFill>
                  <a:schemeClr val="tx1"/>
                </a:solidFill>
              </a:rPr>
              <a:t>(</a:t>
            </a:r>
            <a:r>
              <a:rPr lang="en-US">
                <a:solidFill>
                  <a:schemeClr val="tx1"/>
                </a:solidFill>
                <a:cs typeface="Arial" charset="0"/>
              </a:rPr>
              <a:t>~</a:t>
            </a:r>
            <a:r>
              <a:rPr lang="en-US">
                <a:solidFill>
                  <a:schemeClr val="tx1"/>
                </a:solidFill>
              </a:rPr>
              <a:t>3500)</a:t>
            </a:r>
            <a:r>
              <a:rPr lang="en-US" b="1">
                <a:solidFill>
                  <a:schemeClr val="tx1"/>
                </a:solidFill>
              </a:rPr>
              <a:t/>
            </a:r>
            <a:br>
              <a:rPr lang="en-US" b="1">
                <a:solidFill>
                  <a:schemeClr val="tx1"/>
                </a:solidFill>
              </a:rPr>
            </a:br>
            <a:r>
              <a:rPr lang="en-US" b="1">
                <a:solidFill>
                  <a:schemeClr val="tx1"/>
                </a:solidFill>
              </a:rPr>
              <a:t>   	</a:t>
            </a:r>
            <a:r>
              <a:rPr lang="en-US" sz="1400">
                <a:solidFill>
                  <a:schemeClr val="tx1"/>
                </a:solidFill>
              </a:rPr>
              <a:t>-</a:t>
            </a:r>
            <a:r>
              <a:rPr lang="en-US" sz="1400" b="1">
                <a:solidFill>
                  <a:schemeClr val="tx1"/>
                </a:solidFill>
              </a:rPr>
              <a:t> </a:t>
            </a:r>
            <a:r>
              <a:rPr lang="en-US" sz="1400">
                <a:solidFill>
                  <a:schemeClr val="tx1"/>
                </a:solidFill>
                <a:sym typeface="Symbol" pitchFamily="18" charset="2"/>
              </a:rPr>
              <a:t>25 </a:t>
            </a:r>
            <a:r>
              <a:rPr lang="en-US" sz="140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sz="1400">
                <a:solidFill>
                  <a:schemeClr val="tx1"/>
                </a:solidFill>
                <a:sym typeface="Symbol" pitchFamily="18" charset="2"/>
              </a:rPr>
              <a:t>m Al wires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5867400" y="4870450"/>
            <a:ext cx="29527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buFontTx/>
              <a:buBlip>
                <a:blip r:embed="rId6"/>
              </a:buBlip>
              <a:tabLst>
                <a:tab pos="182563" algn="l"/>
              </a:tabLst>
            </a:pPr>
            <a:r>
              <a:rPr lang="en-US" b="1" dirty="0"/>
              <a:t> ATLAS – SCT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	- </a:t>
            </a:r>
            <a:r>
              <a:rPr lang="en-US" dirty="0">
                <a:sym typeface="Symbol" pitchFamily="18" charset="2"/>
              </a:rPr>
              <a:t>15.552 </a:t>
            </a:r>
            <a:r>
              <a:rPr lang="en-US" dirty="0" err="1">
                <a:sym typeface="Symbol" pitchFamily="18" charset="2"/>
              </a:rPr>
              <a:t>microstrip</a:t>
            </a:r>
            <a:r>
              <a:rPr lang="en-US" dirty="0">
                <a:sym typeface="Symbol" pitchFamily="18" charset="2"/>
              </a:rPr>
              <a:t> sensors</a:t>
            </a:r>
            <a:r>
              <a:rPr lang="en-US" baseline="30000" dirty="0">
                <a:sym typeface="Symbol" pitchFamily="18" charset="2"/>
              </a:rPr>
              <a:t/>
            </a:r>
            <a:br>
              <a:rPr lang="en-US" baseline="30000" dirty="0">
                <a:sym typeface="Symbol" pitchFamily="18" charset="2"/>
              </a:rPr>
            </a:br>
            <a:r>
              <a:rPr lang="en-US" baseline="30000" dirty="0">
                <a:sym typeface="Symbol" pitchFamily="18" charset="2"/>
              </a:rPr>
              <a:t>  	</a:t>
            </a:r>
            <a:r>
              <a:rPr lang="en-US" b="1" dirty="0"/>
              <a:t>-</a:t>
            </a:r>
            <a:r>
              <a:rPr lang="en-US" baseline="30000" dirty="0">
                <a:sym typeface="Symbol" pitchFamily="18" charset="2"/>
              </a:rPr>
              <a:t>   </a:t>
            </a:r>
            <a:r>
              <a:rPr lang="en-US" dirty="0">
                <a:sym typeface="Symbol" pitchFamily="18" charset="2"/>
              </a:rPr>
              <a:t>2.112 barrel modules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  	-  1.976 forward modules</a:t>
            </a:r>
            <a:br>
              <a:rPr lang="en-US" dirty="0">
                <a:sym typeface="Symbol" pitchFamily="18" charset="2"/>
              </a:rPr>
            </a:br>
            <a:r>
              <a:rPr lang="en-US" dirty="0">
                <a:sym typeface="Symbol" pitchFamily="18" charset="2"/>
              </a:rPr>
              <a:t>	-  61 m</a:t>
            </a:r>
            <a:r>
              <a:rPr lang="en-US" baseline="30000" dirty="0">
                <a:sym typeface="Symbol" pitchFamily="18" charset="2"/>
              </a:rPr>
              <a:t>2</a:t>
            </a:r>
            <a:r>
              <a:rPr lang="en-US" dirty="0">
                <a:sym typeface="Symbol" pitchFamily="18" charset="2"/>
              </a:rPr>
              <a:t> silicon, </a:t>
            </a:r>
            <a:r>
              <a:rPr lang="en-US" dirty="0">
                <a:solidFill>
                  <a:srgbClr val="C00000"/>
                </a:solidFill>
                <a:sym typeface="Symbol" pitchFamily="18" charset="2"/>
              </a:rPr>
              <a:t>6.3</a:t>
            </a:r>
            <a:r>
              <a:rPr lang="en-US" baseline="30000" dirty="0">
                <a:solidFill>
                  <a:srgbClr val="C00000"/>
                </a:solidFill>
                <a:sym typeface="Symbol" pitchFamily="18" charset="2"/>
              </a:rPr>
              <a:t>.</a:t>
            </a:r>
            <a:r>
              <a:rPr lang="en-US" dirty="0">
                <a:solidFill>
                  <a:srgbClr val="C00000"/>
                </a:solidFill>
                <a:sym typeface="Symbol" pitchFamily="18" charset="2"/>
              </a:rPr>
              <a:t>10</a:t>
            </a:r>
            <a:r>
              <a:rPr lang="en-US" baseline="30000" dirty="0">
                <a:solidFill>
                  <a:srgbClr val="C00000"/>
                </a:solidFill>
                <a:sym typeface="Symbol" pitchFamily="18" charset="2"/>
              </a:rPr>
              <a:t>6</a:t>
            </a:r>
            <a:r>
              <a:rPr lang="en-US" dirty="0">
                <a:solidFill>
                  <a:srgbClr val="C00000"/>
                </a:solidFill>
                <a:sym typeface="Symbol" pitchFamily="18" charset="2"/>
              </a:rPr>
              <a:t>strips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43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981200" y="0"/>
            <a:ext cx="3352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8" descr="Picture2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67035" y="609600"/>
            <a:ext cx="6376965" cy="4255729"/>
          </a:xfrm>
          <a:prstGeom prst="rect">
            <a:avLst/>
          </a:prstGeom>
        </p:spPr>
      </p:pic>
      <p:pic>
        <p:nvPicPr>
          <p:cNvPr id="10" name="Picture 9" descr="Endcap_side_m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581400"/>
            <a:ext cx="3859703" cy="28956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267200" y="5105400"/>
            <a:ext cx="4343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Реальные детекторные модули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Опоры-поддержки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Кабели считываниея и управления</a:t>
            </a:r>
            <a:endParaRPr lang="ru-RU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44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04800" y="762000"/>
            <a:ext cx="8001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Детекторы, регистрирующие </a:t>
            </a:r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</a:rPr>
              <a:t>свет от возбужденных атомов</a:t>
            </a:r>
            <a:r>
              <a:rPr 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ru-RU" sz="1600" b="1" dirty="0" smtClean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Сцинтилляторы </a:t>
            </a:r>
            <a:endParaRPr lang="en-US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" name="Picture 9" descr="http://www.detectors.saint-gobain.com/Media/Images/S0000000000000001004/fib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82222" y="3276600"/>
            <a:ext cx="4718892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www.detectors.saint-gobain.com/Media/Images/S0000000000000001004/Organics-mixed-picture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1488841"/>
            <a:ext cx="3657600" cy="422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45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32004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Твердотельные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914400" y="1143000"/>
            <a:ext cx="7086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Фотоны отражаются по направлению к концам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сцинтиллятора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.</a:t>
            </a:r>
            <a:endParaRPr lang="en-US" b="1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009900"/>
                </a:solidFill>
                <a:latin typeface="Comic Sans MS" pitchFamily="66" charset="0"/>
              </a:rPr>
              <a:t>По световодам фотоны попадают в Фотоумножитель, где конвертируются в электрический сигнал</a:t>
            </a:r>
            <a:r>
              <a:rPr lang="en-US" b="1" dirty="0" smtClean="0">
                <a:solidFill>
                  <a:srgbClr val="009900"/>
                </a:solidFill>
                <a:latin typeface="Comic Sans MS" pitchFamily="66" charset="0"/>
              </a:rPr>
              <a:t>.</a:t>
            </a:r>
            <a:endParaRPr lang="en-US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3400" y="5029200"/>
            <a:ext cx="822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9900"/>
                </a:solidFill>
                <a:latin typeface="Comic Sans MS" pitchFamily="66" charset="0"/>
              </a:rPr>
              <a:t>Сегментируя, можно получить пространственное разрешение</a:t>
            </a:r>
            <a:r>
              <a:rPr lang="en-US" b="1" dirty="0" smtClean="0">
                <a:solidFill>
                  <a:srgbClr val="009900"/>
                </a:solidFill>
                <a:latin typeface="Comic Sans MS" pitchFamily="66" charset="0"/>
              </a:rPr>
              <a:t>.</a:t>
            </a:r>
          </a:p>
          <a:p>
            <a:r>
              <a:rPr lang="en-US" b="1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endParaRPr lang="en-US" b="1" dirty="0">
              <a:solidFill>
                <a:srgbClr val="0099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Из-за исключительного быстродействия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b="1" dirty="0">
                <a:solidFill>
                  <a:schemeClr val="accent2"/>
                </a:solidFill>
                <a:latin typeface="Comic Sans MS" pitchFamily="66" charset="0"/>
              </a:rPr>
              <a:t>(&lt;1ns) 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</a:rPr>
              <a:t>,</a:t>
            </a:r>
            <a:endParaRPr lang="ru-RU" b="1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                   </a:t>
            </a:r>
            <a:r>
              <a:rPr lang="en-US" b="1" dirty="0" smtClean="0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Trigger, Time of Flight.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2" name="Picture 11" descr="Picture2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43000" y="2209800"/>
            <a:ext cx="7280075" cy="28656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46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59080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533400" y="685800"/>
            <a:ext cx="7543800" cy="1311128"/>
          </a:xfrm>
          <a:prstGeom prst="rect">
            <a:avLst/>
          </a:prstGeom>
          <a:solidFill>
            <a:srgbClr val="FFFFCC"/>
          </a:solidFill>
          <a:ln w="2857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Калориметрия</a:t>
            </a:r>
            <a:r>
              <a:rPr lang="en-US" sz="1800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en-US" sz="1800" dirty="0">
                <a:solidFill>
                  <a:schemeClr val="tx2"/>
                </a:solidFill>
                <a:latin typeface="Comic Sans MS" pitchFamily="66" charset="0"/>
              </a:rPr>
              <a:t>=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измерение 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энергии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путем полного поглощения</a:t>
            </a:r>
            <a:r>
              <a:rPr lang="en-US" sz="1800" dirty="0" smtClean="0">
                <a:solidFill>
                  <a:schemeClr val="tx2"/>
                </a:solidFill>
                <a:latin typeface="Comic Sans MS" pitchFamily="66" charset="0"/>
              </a:rPr>
              <a:t>, </a:t>
            </a:r>
            <a:endParaRPr lang="en-US" sz="1800" dirty="0">
              <a:solidFill>
                <a:schemeClr val="tx2"/>
              </a:solidFill>
              <a:latin typeface="Comic Sans MS" pitchFamily="66" charset="0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Обычно объединяется с пространстенной реконструкцией</a:t>
            </a:r>
            <a:r>
              <a:rPr lang="en-US" sz="1800" dirty="0" smtClean="0">
                <a:latin typeface="Comic Sans MS" pitchFamily="66" charset="0"/>
              </a:rPr>
              <a:t>. </a:t>
            </a:r>
            <a:r>
              <a:rPr lang="ru-RU" sz="1800" dirty="0" smtClean="0">
                <a:latin typeface="Comic Sans MS" pitchFamily="66" charset="0"/>
              </a:rPr>
              <a:t> Деструктивный метод</a:t>
            </a:r>
            <a:r>
              <a:rPr lang="en-US" sz="1800" dirty="0" smtClean="0">
                <a:latin typeface="Comic Sans MS" pitchFamily="66" charset="0"/>
              </a:rPr>
              <a:t>!</a:t>
            </a:r>
            <a:r>
              <a:rPr lang="ru-RU" sz="1800" dirty="0" smtClean="0">
                <a:latin typeface="Comic Sans MS" pitchFamily="66" charset="0"/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ru-RU" sz="1800" dirty="0" smtClean="0">
                <a:solidFill>
                  <a:srgbClr val="C00000"/>
                </a:solidFill>
                <a:latin typeface="Comic Sans MS" pitchFamily="66" charset="0"/>
              </a:rPr>
              <a:t>Частицы </a:t>
            </a:r>
            <a:r>
              <a:rPr lang="ru-RU" sz="1800" dirty="0" smtClean="0">
                <a:solidFill>
                  <a:srgbClr val="C00000"/>
                </a:solidFill>
                <a:latin typeface="Comic Sans MS" pitchFamily="66" charset="0"/>
              </a:rPr>
              <a:t>исчезают!!!</a:t>
            </a:r>
            <a:endParaRPr lang="en-US" sz="1800" baseline="-25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2438400"/>
            <a:ext cx="86106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b="1" dirty="0" smtClean="0">
                <a:solidFill>
                  <a:schemeClr val="tx2"/>
                </a:solidFill>
              </a:rPr>
              <a:t>Два типа калориметров</a:t>
            </a:r>
            <a:endParaRPr lang="en-US" b="1" dirty="0" smtClean="0">
              <a:solidFill>
                <a:schemeClr val="tx2"/>
              </a:solidFill>
            </a:endParaRPr>
          </a:p>
          <a:p>
            <a:pPr marL="514350" indent="-514350"/>
            <a:r>
              <a:rPr lang="en-US" b="1" dirty="0" smtClean="0">
                <a:solidFill>
                  <a:schemeClr val="tx2"/>
                </a:solidFill>
              </a:rPr>
              <a:t> 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-&gt;  </a:t>
            </a:r>
            <a:r>
              <a:rPr lang="ru-RU" b="1" dirty="0" smtClean="0">
                <a:solidFill>
                  <a:srgbClr val="7030A0"/>
                </a:solidFill>
              </a:rPr>
              <a:t>электроны и фотоны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(</a:t>
            </a:r>
            <a:r>
              <a:rPr lang="ru-RU" b="1" dirty="0" smtClean="0">
                <a:solidFill>
                  <a:srgbClr val="C00000"/>
                </a:solidFill>
              </a:rPr>
              <a:t>Электромагнитный калориметр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</a:p>
          <a:p>
            <a:pPr marL="514350" indent="-514350"/>
            <a:r>
              <a:rPr lang="en-US" b="1" dirty="0" smtClean="0">
                <a:solidFill>
                  <a:schemeClr val="tx2"/>
                </a:solidFill>
              </a:rPr>
              <a:t>  -&gt;  </a:t>
            </a:r>
            <a:r>
              <a:rPr lang="ru-RU" b="1" dirty="0" smtClean="0">
                <a:solidFill>
                  <a:schemeClr val="tx2"/>
                </a:solidFill>
              </a:rPr>
              <a:t>протоны, нейтроны и пионы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(</a:t>
            </a:r>
            <a:r>
              <a:rPr lang="ru-RU" b="1" dirty="0" smtClean="0">
                <a:solidFill>
                  <a:srgbClr val="C00000"/>
                </a:solidFill>
              </a:rPr>
              <a:t>Адронный калориметр</a:t>
            </a:r>
            <a:r>
              <a:rPr lang="en-US" b="1" dirty="0" smtClean="0">
                <a:solidFill>
                  <a:srgbClr val="C00000"/>
                </a:solidFill>
              </a:rPr>
              <a:t>)</a:t>
            </a:r>
          </a:p>
          <a:p>
            <a:pPr marL="514350" indent="-514350"/>
            <a:endParaRPr lang="en-US" sz="1600" dirty="0" smtClean="0">
              <a:solidFill>
                <a:schemeClr val="accent2"/>
              </a:solidFill>
              <a:latin typeface="Symbol" pitchFamily="18" charset="2"/>
            </a:endParaRPr>
          </a:p>
          <a:p>
            <a:pPr marL="514350" indent="-514350"/>
            <a:r>
              <a:rPr lang="ru-RU" b="1" dirty="0" smtClean="0">
                <a:solidFill>
                  <a:srgbClr val="0070C0"/>
                </a:solidFill>
              </a:rPr>
              <a:t>Два способа измерений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  <a:latin typeface="Symbol" pitchFamily="18" charset="2"/>
              </a:rPr>
              <a:t>: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Гомогенные калориметры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Детектор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=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абсорбер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сцинтилляционные кристаллы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)</a:t>
            </a:r>
          </a:p>
          <a:p>
            <a:pPr marL="514350" indent="-514350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Используются только для электромагнитных калориметров</a:t>
            </a:r>
            <a:endParaRPr lang="en-US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514350" indent="-51435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     </a:t>
            </a:r>
          </a:p>
          <a:p>
            <a:pPr marL="514350" indent="-514350"/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   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Сэмплинг калориметры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=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чередующиеся Абсорбер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+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детектор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514350" indent="-514350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                                                                  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газовые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жидкостные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твердотельные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marL="514350" indent="-514350"/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/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Много разных типов конкретной реализации в разных экспериментах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 </a:t>
            </a:r>
            <a:endParaRPr lang="en-US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47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0825" y="887413"/>
            <a:ext cx="7791044" cy="3416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 dirty="0"/>
              <a:t>OPAL Barrel + </a:t>
            </a:r>
            <a:r>
              <a:rPr lang="en-US" sz="1800" dirty="0" smtClean="0"/>
              <a:t>end-cap </a:t>
            </a:r>
            <a:r>
              <a:rPr lang="ru-RU" sz="1800" dirty="0" smtClean="0"/>
              <a:t>электромагнитный калориметр</a:t>
            </a:r>
            <a:r>
              <a:rPr lang="en-US" sz="1800" dirty="0" smtClean="0"/>
              <a:t>:</a:t>
            </a:r>
            <a:r>
              <a:rPr lang="en-US" sz="1800" dirty="0" smtClean="0">
                <a:solidFill>
                  <a:srgbClr val="0000FF"/>
                </a:solidFill>
              </a:rPr>
              <a:t> </a:t>
            </a:r>
            <a:r>
              <a:rPr lang="en-US" sz="1800" dirty="0">
                <a:solidFill>
                  <a:srgbClr val="FF0066"/>
                </a:solidFill>
              </a:rPr>
              <a:t>lead glass + pre-sampler</a:t>
            </a:r>
          </a:p>
        </p:txBody>
      </p:sp>
      <p:pic>
        <p:nvPicPr>
          <p:cNvPr id="10" name="Picture 5" descr="eca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1341438"/>
            <a:ext cx="4248150" cy="3643312"/>
          </a:xfrm>
          <a:prstGeom prst="rect">
            <a:avLst/>
          </a:prstGeom>
          <a:noFill/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95288" y="4980672"/>
            <a:ext cx="43926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dirty="0" smtClean="0"/>
              <a:t>10’500 </a:t>
            </a:r>
            <a:r>
              <a:rPr lang="en-US" dirty="0"/>
              <a:t>blocks (10 x 10 x 37 cm</a:t>
            </a:r>
            <a:r>
              <a:rPr lang="en-US" baseline="30000" dirty="0"/>
              <a:t>3</a:t>
            </a:r>
            <a:r>
              <a:rPr lang="en-US" dirty="0"/>
              <a:t>, 24.6 X</a:t>
            </a:r>
            <a:r>
              <a:rPr lang="en-US" baseline="-25000" dirty="0"/>
              <a:t>0</a:t>
            </a:r>
            <a:r>
              <a:rPr lang="en-US" dirty="0"/>
              <a:t>), </a:t>
            </a:r>
          </a:p>
          <a:p>
            <a:pPr>
              <a:lnSpc>
                <a:spcPct val="100000"/>
              </a:lnSpc>
              <a:buFontTx/>
              <a:buNone/>
            </a:pPr>
            <a:r>
              <a:rPr lang="en-US" dirty="0"/>
              <a:t>PM (barrel) or PT (end-cap) readout.</a:t>
            </a: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684213" y="5661025"/>
          <a:ext cx="2324100" cy="290513"/>
        </p:xfrm>
        <a:graphic>
          <a:graphicData uri="http://schemas.openxmlformats.org/presentationml/2006/ole">
            <p:oleObj spid="_x0000_s235522" name="Equation" r:id="rId7" imgW="2323800" imgH="291960" progId="Equation.3">
              <p:embed/>
            </p:oleObj>
          </a:graphicData>
        </a:graphic>
      </p:graphicFrame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0" y="6092825"/>
            <a:ext cx="518160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ru-RU" dirty="0" smtClean="0"/>
              <a:t>Пространственное разрешение </a:t>
            </a:r>
            <a:r>
              <a:rPr lang="en-US" dirty="0" smtClean="0"/>
              <a:t>~ </a:t>
            </a:r>
            <a:r>
              <a:rPr lang="en-US" dirty="0"/>
              <a:t>11 mm </a:t>
            </a:r>
            <a:r>
              <a:rPr lang="ru-RU" dirty="0" smtClean="0"/>
              <a:t>при</a:t>
            </a:r>
            <a:r>
              <a:rPr lang="en-US" dirty="0" smtClean="0"/>
              <a:t> </a:t>
            </a:r>
            <a:r>
              <a:rPr lang="ru-RU" dirty="0" smtClean="0"/>
              <a:t>6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5651500" y="1168400"/>
            <a:ext cx="2282825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sz="1000">
                <a:solidFill>
                  <a:schemeClr val="tx1"/>
                </a:solidFill>
              </a:rPr>
              <a:t>(OPAL collab. NIM A 305 (1991) 275)</a:t>
            </a: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063" y="2349500"/>
            <a:ext cx="2971800" cy="25447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508625" y="1557338"/>
            <a:ext cx="2592388" cy="5909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/>
              <a:t>Принцип</a:t>
            </a:r>
            <a:r>
              <a:rPr lang="en-US" dirty="0" smtClean="0"/>
              <a:t>  </a:t>
            </a:r>
            <a:r>
              <a:rPr lang="ru-RU" dirty="0" smtClean="0"/>
              <a:t>работы        </a:t>
            </a:r>
            <a:r>
              <a:rPr lang="en-US" dirty="0" smtClean="0"/>
              <a:t>pre-shower </a:t>
            </a:r>
            <a:r>
              <a:rPr lang="ru-RU" dirty="0" smtClean="0"/>
              <a:t>детектора</a:t>
            </a:r>
            <a:endParaRPr lang="en-US" dirty="0"/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5580063" y="5084763"/>
            <a:ext cx="3168650" cy="164352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/>
              <a:t>Пример  устройства</a:t>
            </a:r>
            <a:r>
              <a:rPr lang="en-US" dirty="0" smtClean="0"/>
              <a:t>. </a:t>
            </a:r>
            <a:r>
              <a:rPr lang="ru-RU" dirty="0" smtClean="0"/>
              <a:t>Высокая гранудярность полезна для</a:t>
            </a:r>
            <a:r>
              <a:rPr lang="en-US" dirty="0" smtClean="0"/>
              <a:t> </a:t>
            </a:r>
            <a:r>
              <a:rPr lang="en-US" dirty="0">
                <a:latin typeface="Symbol" pitchFamily="18" charset="2"/>
              </a:rPr>
              <a:t>g</a:t>
            </a:r>
            <a:r>
              <a:rPr lang="en-US" dirty="0"/>
              <a:t>/</a:t>
            </a:r>
            <a:r>
              <a:rPr lang="en-US" dirty="0">
                <a:latin typeface="Symbol" pitchFamily="18" charset="2"/>
              </a:rPr>
              <a:t>p</a:t>
            </a:r>
            <a:r>
              <a:rPr lang="en-US" baseline="30000" dirty="0"/>
              <a:t>0, </a:t>
            </a:r>
            <a:r>
              <a:rPr lang="en-US" dirty="0"/>
              <a:t>e/</a:t>
            </a:r>
            <a:r>
              <a:rPr lang="en-US" dirty="0">
                <a:latin typeface="Symbol" pitchFamily="18" charset="2"/>
              </a:rPr>
              <a:t>g</a:t>
            </a:r>
            <a:r>
              <a:rPr lang="en-US" dirty="0"/>
              <a:t>,</a:t>
            </a:r>
            <a:r>
              <a:rPr lang="en-US" baseline="30000" dirty="0"/>
              <a:t> </a:t>
            </a:r>
            <a:r>
              <a:rPr lang="en-US" dirty="0"/>
              <a:t>e/</a:t>
            </a:r>
            <a:r>
              <a:rPr lang="en-US" dirty="0">
                <a:latin typeface="Symbol" pitchFamily="18" charset="2"/>
              </a:rPr>
              <a:t>p</a:t>
            </a:r>
            <a:r>
              <a:rPr lang="en-US" baseline="30000" dirty="0">
                <a:latin typeface="Symbol" pitchFamily="18" charset="2"/>
              </a:rPr>
              <a:t></a:t>
            </a:r>
            <a:r>
              <a:rPr lang="en-US" baseline="30000" dirty="0"/>
              <a:t> </a:t>
            </a:r>
            <a:r>
              <a:rPr lang="ru-RU" baseline="30000" dirty="0" smtClean="0"/>
              <a:t> </a:t>
            </a:r>
            <a:r>
              <a:rPr lang="ru-RU" dirty="0" smtClean="0"/>
              <a:t>сепарации.</a:t>
            </a:r>
            <a:endParaRPr lang="en-US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baseline="-25000" dirty="0"/>
              <a:t> 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/>
              <a:t>Обычно газовые</a:t>
            </a:r>
            <a:r>
              <a:rPr lang="en-US" dirty="0" smtClean="0"/>
              <a:t>, </a:t>
            </a:r>
            <a:r>
              <a:rPr lang="ru-RU" dirty="0" smtClean="0"/>
              <a:t>              теперь</a:t>
            </a:r>
            <a:r>
              <a:rPr lang="en-US" dirty="0" smtClean="0"/>
              <a:t> </a:t>
            </a:r>
            <a:r>
              <a:rPr lang="en-US" dirty="0"/>
              <a:t>Si </a:t>
            </a:r>
            <a:r>
              <a:rPr lang="ru-RU" dirty="0" smtClean="0"/>
              <a:t>детекторы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" name="Rectangle 33"/>
          <p:cNvSpPr>
            <a:spLocks noChangeArrowheads="1"/>
          </p:cNvSpPr>
          <p:nvPr/>
        </p:nvSpPr>
        <p:spPr bwMode="auto">
          <a:xfrm>
            <a:off x="2790219" y="304800"/>
            <a:ext cx="3603743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/>
              <a:t>Г</a:t>
            </a:r>
            <a:r>
              <a:rPr lang="ru-RU" sz="2400" dirty="0" smtClean="0"/>
              <a:t>омогенный</a:t>
            </a:r>
            <a:r>
              <a:rPr lang="ru-RU" sz="2400" dirty="0" smtClean="0"/>
              <a:t> </a:t>
            </a:r>
            <a:r>
              <a:rPr lang="en-US" sz="2400" dirty="0" smtClean="0"/>
              <a:t>       OPAL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 err="1" smtClean="0"/>
              <a:t>Ecal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48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3581400" y="1244601"/>
          <a:ext cx="5310188" cy="5057756"/>
        </p:xfrm>
        <a:graphic>
          <a:graphicData uri="http://schemas.openxmlformats.org/presentationml/2006/ole">
            <p:oleObj spid="_x0000_s236546" name="Bitmap Image" r:id="rId6" imgW="8306960" imgH="7914286" progId="PBrush">
              <p:embed/>
            </p:oleObj>
          </a:graphicData>
        </a:graphic>
      </p:graphicFrame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304800" y="838200"/>
            <a:ext cx="8496300" cy="288131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1771650" algn="l"/>
              </a:tabLst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Сэмплинговые – как электромагнитные, так и адронные калориметры</a:t>
            </a:r>
            <a:r>
              <a:rPr lang="en-US" b="1" baseline="-250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</a:t>
            </a:r>
            <a:r>
              <a:rPr lang="en-US" b="1" baseline="-25000" dirty="0" smtClean="0">
                <a:solidFill>
                  <a:srgbClr val="FF0000"/>
                </a:solidFill>
              </a:rPr>
              <a:t> 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MWPC,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стримерные трубки,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жидкости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(TMP = tetra-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tabLst>
                <a:tab pos="1771650" algn="l"/>
              </a:tabLst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	methylpentane, TMS = tetra-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tabLst>
                <a:tab pos="1771650" algn="l"/>
              </a:tabLst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1600" b="1" dirty="0" err="1" smtClean="0">
                <a:solidFill>
                  <a:schemeClr val="tx2">
                    <a:lumMod val="75000"/>
                  </a:schemeClr>
                </a:solidFill>
              </a:rPr>
              <a:t>methylsilane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сцинтилляторы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файберы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кремниевые детекторы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винец, медь,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</a:rPr>
              <a:t>ж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елезо, уран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tabLst>
                <a:tab pos="1771650" algn="l"/>
              </a:tabLs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жидкие инертные газы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tabLst>
                <a:tab pos="1771650" algn="l"/>
              </a:tabLst>
              <a:defRPr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LAr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(L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Х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e,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LKr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) 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180975" lvl="0" indent="-180975">
              <a:lnSpc>
                <a:spcPct val="90000"/>
              </a:lnSpc>
              <a:spcBef>
                <a:spcPct val="20000"/>
              </a:spcBef>
              <a:tabLst>
                <a:tab pos="1771650" algn="l"/>
              </a:tabLst>
              <a:defRPr/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7165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7165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77165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0975" marR="0" lvl="0" indent="-18097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71650" algn="l"/>
              </a:tabLst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3733800"/>
            <a:ext cx="2674938" cy="22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62000" y="6096000"/>
            <a:ext cx="2784480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dirty="0" smtClean="0"/>
              <a:t>Светосбор типа </a:t>
            </a:r>
            <a:r>
              <a:rPr lang="en-US" dirty="0" smtClean="0"/>
              <a:t>‘</a:t>
            </a:r>
            <a:r>
              <a:rPr lang="ru-RU" dirty="0" smtClean="0"/>
              <a:t>Шашлык</a:t>
            </a:r>
            <a:r>
              <a:rPr lang="en-US" dirty="0" smtClean="0"/>
              <a:t>’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49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2895600" y="1298575"/>
          <a:ext cx="3365500" cy="3749675"/>
        </p:xfrm>
        <a:graphic>
          <a:graphicData uri="http://schemas.openxmlformats.org/presentationml/2006/ole">
            <p:oleObj spid="_x0000_s237570" name="Ulead Image Editor Image" r:id="rId6" imgW="3364999" imgH="3749047" progId="">
              <p:embed/>
            </p:oleObj>
          </a:graphicData>
        </a:graphic>
      </p:graphicFrame>
      <p:graphicFrame>
        <p:nvGraphicFramePr>
          <p:cNvPr id="10" name="Object 13"/>
          <p:cNvGraphicFramePr>
            <a:graphicFrameLocks noChangeAspect="1"/>
          </p:cNvGraphicFramePr>
          <p:nvPr/>
        </p:nvGraphicFramePr>
        <p:xfrm>
          <a:off x="539750" y="1844675"/>
          <a:ext cx="2247900" cy="2381250"/>
        </p:xfrm>
        <a:graphic>
          <a:graphicData uri="http://schemas.openxmlformats.org/presentationml/2006/ole">
            <p:oleObj spid="_x0000_s237571" name="Bitmap Image" r:id="rId7" imgW="2247619" imgH="2381582" progId="PBrush">
              <p:embed/>
            </p:oleObj>
          </a:graphicData>
        </a:graphic>
      </p:graphicFrame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971800" y="5181600"/>
            <a:ext cx="3671888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ru-RU" sz="1400" b="1" dirty="0" smtClean="0"/>
              <a:t>Сегментированный катод</a:t>
            </a:r>
            <a:r>
              <a:rPr lang="en-US" sz="1400" b="1" dirty="0" smtClean="0"/>
              <a:t> </a:t>
            </a:r>
            <a:r>
              <a:rPr lang="en-US" sz="1400" b="1" dirty="0"/>
              <a:t>+ </a:t>
            </a:r>
            <a:r>
              <a:rPr lang="ru-RU" sz="1400" b="1" dirty="0" smtClean="0"/>
              <a:t>время дрейфа</a:t>
            </a:r>
          </a:p>
          <a:p>
            <a:pPr algn="ctr">
              <a:lnSpc>
                <a:spcPct val="100000"/>
              </a:lnSpc>
              <a:buFontTx/>
              <a:buNone/>
            </a:pPr>
            <a:r>
              <a:rPr lang="en-US" sz="1400" b="1" dirty="0" smtClean="0"/>
              <a:t> </a:t>
            </a:r>
            <a:r>
              <a:rPr lang="en-US" sz="1400" b="1" dirty="0"/>
              <a:t>(‘TPC’) </a:t>
            </a:r>
            <a:r>
              <a:rPr lang="ru-RU" sz="1400" b="1" dirty="0" smtClean="0"/>
              <a:t> полная</a:t>
            </a:r>
            <a:r>
              <a:rPr lang="en-US" sz="1400" b="1" dirty="0" smtClean="0"/>
              <a:t> </a:t>
            </a:r>
            <a:r>
              <a:rPr lang="en-US" sz="1400" b="1" dirty="0"/>
              <a:t>3D </a:t>
            </a:r>
            <a:r>
              <a:rPr lang="ru-RU" sz="1400" b="1" dirty="0" smtClean="0"/>
              <a:t>реконструкция ливня           </a:t>
            </a:r>
            <a:endParaRPr lang="en-US" sz="1400" b="1" dirty="0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395288" y="765175"/>
            <a:ext cx="6066084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dirty="0" smtClean="0"/>
              <a:t>Пример </a:t>
            </a:r>
            <a:r>
              <a:rPr lang="en-US" sz="1800" dirty="0" smtClean="0"/>
              <a:t>ECAL</a:t>
            </a:r>
            <a:r>
              <a:rPr lang="en-US" sz="1800" dirty="0"/>
              <a:t>: DELPHI High Density Projection Chamber (HPC) </a:t>
            </a:r>
          </a:p>
        </p:txBody>
      </p:sp>
      <p:graphicFrame>
        <p:nvGraphicFramePr>
          <p:cNvPr id="14" name="Object 19"/>
          <p:cNvGraphicFramePr>
            <a:graphicFrameLocks noChangeAspect="1"/>
          </p:cNvGraphicFramePr>
          <p:nvPr/>
        </p:nvGraphicFramePr>
        <p:xfrm>
          <a:off x="6858000" y="2133600"/>
          <a:ext cx="1600200" cy="1697037"/>
        </p:xfrm>
        <a:graphic>
          <a:graphicData uri="http://schemas.openxmlformats.org/presentationml/2006/ole">
            <p:oleObj spid="_x0000_s237572" name="Ulead Image Editor Image" r:id="rId8" imgW="1600203" imgH="1697452" progId="">
              <p:embed/>
            </p:oleObj>
          </a:graphicData>
        </a:graphic>
      </p:graphicFrame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6588125" y="1484313"/>
            <a:ext cx="241141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ru-RU" sz="1400" b="1" dirty="0" smtClean="0"/>
              <a:t>Поперечное распределение заряда в </a:t>
            </a:r>
            <a:r>
              <a:rPr lang="en-US" sz="1400" b="1" dirty="0" smtClean="0"/>
              <a:t> </a:t>
            </a:r>
            <a:r>
              <a:rPr lang="en-US" sz="1400" b="1" dirty="0"/>
              <a:t>DELPHI HPC</a:t>
            </a:r>
          </a:p>
        </p:txBody>
      </p:sp>
      <p:sp>
        <p:nvSpPr>
          <p:cNvPr id="16" name="Line 21"/>
          <p:cNvSpPr>
            <a:spLocks noChangeShapeType="1"/>
          </p:cNvSpPr>
          <p:nvPr/>
        </p:nvSpPr>
        <p:spPr bwMode="auto">
          <a:xfrm flipV="1">
            <a:off x="6877050" y="2132013"/>
            <a:ext cx="0" cy="169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 flipV="1">
            <a:off x="6877050" y="3829050"/>
            <a:ext cx="160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3"/>
          <p:cNvSpPr>
            <a:spLocks noChangeShapeType="1"/>
          </p:cNvSpPr>
          <p:nvPr/>
        </p:nvSpPr>
        <p:spPr bwMode="auto">
          <a:xfrm flipV="1">
            <a:off x="6908800" y="4378325"/>
            <a:ext cx="0" cy="16240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24"/>
          <p:cNvSpPr>
            <a:spLocks noChangeShapeType="1"/>
          </p:cNvSpPr>
          <p:nvPr/>
        </p:nvSpPr>
        <p:spPr bwMode="auto">
          <a:xfrm flipV="1">
            <a:off x="6908800" y="6002338"/>
            <a:ext cx="14652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7445375" y="2117725"/>
            <a:ext cx="1426288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ru-RU" sz="1200" b="1" dirty="0" smtClean="0"/>
              <a:t>Одиночный фотон</a:t>
            </a:r>
            <a:endParaRPr lang="en-US" sz="1200" b="1" dirty="0"/>
          </a:p>
        </p:txBody>
      </p:sp>
      <p:sp>
        <p:nvSpPr>
          <p:cNvPr id="21" name="Text Box 28"/>
          <p:cNvSpPr txBox="1">
            <a:spLocks noChangeArrowheads="1"/>
          </p:cNvSpPr>
          <p:nvPr/>
        </p:nvSpPr>
        <p:spPr bwMode="auto">
          <a:xfrm>
            <a:off x="7162800" y="4191000"/>
            <a:ext cx="1849437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ru-RU" sz="1200" b="1" dirty="0" smtClean="0"/>
              <a:t>Наложение двух фотонов от распада</a:t>
            </a:r>
            <a:r>
              <a:rPr lang="en-US" sz="1200" b="1" dirty="0" smtClean="0"/>
              <a:t> </a:t>
            </a:r>
            <a:r>
              <a:rPr lang="en-US" sz="1200" b="1" dirty="0">
                <a:latin typeface="Symbol" pitchFamily="18" charset="2"/>
              </a:rPr>
              <a:t>p</a:t>
            </a:r>
            <a:r>
              <a:rPr lang="en-US" sz="1200" b="1" baseline="30000" dirty="0"/>
              <a:t>0</a:t>
            </a:r>
            <a:r>
              <a:rPr lang="en-US" sz="1200" b="1" dirty="0"/>
              <a:t> </a:t>
            </a:r>
          </a:p>
        </p:txBody>
      </p:sp>
      <p:graphicFrame>
        <p:nvGraphicFramePr>
          <p:cNvPr id="22" name="Object 29"/>
          <p:cNvGraphicFramePr>
            <a:graphicFrameLocks noChangeAspect="1"/>
          </p:cNvGraphicFramePr>
          <p:nvPr/>
        </p:nvGraphicFramePr>
        <p:xfrm>
          <a:off x="468313" y="5876925"/>
          <a:ext cx="2298700" cy="290513"/>
        </p:xfrm>
        <a:graphic>
          <a:graphicData uri="http://schemas.openxmlformats.org/presentationml/2006/ole">
            <p:oleObj spid="_x0000_s237573" name="Equation" r:id="rId9" imgW="2298600" imgH="291960" progId="Equation.3">
              <p:embed/>
            </p:oleObj>
          </a:graphicData>
        </a:graphic>
      </p:graphicFrame>
      <p:graphicFrame>
        <p:nvGraphicFramePr>
          <p:cNvPr id="23" name="Object 30"/>
          <p:cNvGraphicFramePr>
            <a:graphicFrameLocks noChangeAspect="1"/>
          </p:cNvGraphicFramePr>
          <p:nvPr/>
        </p:nvGraphicFramePr>
        <p:xfrm>
          <a:off x="3203575" y="5876925"/>
          <a:ext cx="2413000" cy="303213"/>
        </p:xfrm>
        <a:graphic>
          <a:graphicData uri="http://schemas.openxmlformats.org/presentationml/2006/ole">
            <p:oleObj spid="_x0000_s237574" name="Equation" r:id="rId10" imgW="2412720" imgH="304560" progId="Equation.3">
              <p:embed/>
            </p:oleObj>
          </a:graphicData>
        </a:graphic>
      </p:graphicFrame>
      <p:sp>
        <p:nvSpPr>
          <p:cNvPr id="24" name="Text Box 32"/>
          <p:cNvSpPr txBox="1">
            <a:spLocks noChangeArrowheads="1"/>
          </p:cNvSpPr>
          <p:nvPr/>
        </p:nvSpPr>
        <p:spPr bwMode="auto">
          <a:xfrm>
            <a:off x="252413" y="6381750"/>
            <a:ext cx="2789546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sz="1000" b="1" dirty="0"/>
              <a:t>(HPC was placed behind massive RICH detector !)</a:t>
            </a: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auto">
          <a:xfrm>
            <a:off x="2675825" y="304800"/>
            <a:ext cx="3468835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/>
              <a:t>Пример</a:t>
            </a:r>
            <a:r>
              <a:rPr lang="en-US" sz="2400" dirty="0" smtClean="0"/>
              <a:t> ECAL</a:t>
            </a:r>
            <a:r>
              <a:rPr lang="ru-RU" sz="2400" dirty="0" smtClean="0"/>
              <a:t> (сэмплинг)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26" name="Text Box 35"/>
          <p:cNvSpPr txBox="1">
            <a:spLocks noChangeArrowheads="1"/>
          </p:cNvSpPr>
          <p:nvPr/>
        </p:nvSpPr>
        <p:spPr bwMode="auto">
          <a:xfrm>
            <a:off x="107950" y="3429000"/>
            <a:ext cx="401638" cy="6397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000" b="1" dirty="0">
                <a:solidFill>
                  <a:schemeClr val="tx2"/>
                </a:solidFill>
              </a:rPr>
              <a:t>gas</a:t>
            </a:r>
          </a:p>
          <a:p>
            <a:pPr>
              <a:buFontTx/>
              <a:buNone/>
            </a:pPr>
            <a:endParaRPr lang="en-US" sz="1000" b="1" dirty="0">
              <a:solidFill>
                <a:schemeClr val="tx2"/>
              </a:solidFill>
            </a:endParaRPr>
          </a:p>
          <a:p>
            <a:pPr>
              <a:buFontTx/>
              <a:buNone/>
            </a:pPr>
            <a:r>
              <a:rPr lang="en-US" sz="1000" b="1" dirty="0" err="1">
                <a:solidFill>
                  <a:schemeClr val="tx2"/>
                </a:solidFill>
              </a:rPr>
              <a:t>Pb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27" name="Line 38"/>
          <p:cNvSpPr>
            <a:spLocks noChangeShapeType="1"/>
          </p:cNvSpPr>
          <p:nvPr/>
        </p:nvSpPr>
        <p:spPr bwMode="auto">
          <a:xfrm flipV="1">
            <a:off x="468313" y="3860800"/>
            <a:ext cx="358775" cy="73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8" name="Line 39"/>
          <p:cNvSpPr>
            <a:spLocks noChangeShapeType="1"/>
          </p:cNvSpPr>
          <p:nvPr/>
        </p:nvSpPr>
        <p:spPr bwMode="auto">
          <a:xfrm>
            <a:off x="468313" y="3644900"/>
            <a:ext cx="214312" cy="71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graphicFrame>
        <p:nvGraphicFramePr>
          <p:cNvPr id="237575" name="Object 7"/>
          <p:cNvGraphicFramePr>
            <a:graphicFrameLocks noChangeAspect="1"/>
          </p:cNvGraphicFramePr>
          <p:nvPr/>
        </p:nvGraphicFramePr>
        <p:xfrm>
          <a:off x="6908800" y="4378325"/>
          <a:ext cx="1465263" cy="1624013"/>
        </p:xfrm>
        <a:graphic>
          <a:graphicData uri="http://schemas.openxmlformats.org/presentationml/2006/ole">
            <p:oleObj spid="_x0000_s237575" name="Ulead Image Editor Image" r:id="rId11" imgW="1465967" imgH="162431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5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0" y="838200"/>
            <a:ext cx="8915400" cy="42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400" b="1" dirty="0">
                <a:solidFill>
                  <a:srgbClr val="FF3300"/>
                </a:solidFill>
                <a:latin typeface="Comic Sans MS" pitchFamily="66" charset="0"/>
              </a:rPr>
              <a:t>1 </a:t>
            </a:r>
            <a:r>
              <a:rPr lang="en-GB" sz="2400" b="1" dirty="0" err="1" smtClean="0">
                <a:solidFill>
                  <a:srgbClr val="FF3300"/>
                </a:solidFill>
                <a:latin typeface="Comic Sans MS" pitchFamily="66" charset="0"/>
              </a:rPr>
              <a:t>eV</a:t>
            </a:r>
            <a:r>
              <a:rPr lang="ru-RU" sz="2400" b="1" dirty="0" smtClean="0">
                <a:solidFill>
                  <a:srgbClr val="FF3300"/>
                </a:solidFill>
                <a:latin typeface="Comic Sans MS" pitchFamily="66" charset="0"/>
              </a:rPr>
              <a:t>-это очень маленькая энергия </a:t>
            </a:r>
            <a:r>
              <a:rPr lang="en-GB" sz="2400" b="1" dirty="0" smtClean="0">
                <a:latin typeface="Comic Sans MS" pitchFamily="66" charset="0"/>
              </a:rPr>
              <a:t>1 </a:t>
            </a:r>
            <a:r>
              <a:rPr lang="en-GB" sz="2400" b="1" dirty="0" err="1" smtClean="0">
                <a:latin typeface="Comic Sans MS" pitchFamily="66" charset="0"/>
              </a:rPr>
              <a:t>eV</a:t>
            </a:r>
            <a:r>
              <a:rPr lang="en-GB" sz="2400" b="1" dirty="0" smtClean="0">
                <a:latin typeface="Comic Sans MS" pitchFamily="66" charset="0"/>
              </a:rPr>
              <a:t>=1.6·10</a:t>
            </a:r>
            <a:r>
              <a:rPr lang="en-GB" sz="2400" b="1" baseline="30000" dirty="0" smtClean="0">
                <a:latin typeface="Comic Sans MS" pitchFamily="66" charset="0"/>
              </a:rPr>
              <a:t>-19</a:t>
            </a:r>
            <a:r>
              <a:rPr lang="en-GB" sz="2400" b="1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Дж</a:t>
            </a:r>
            <a:endParaRPr lang="en-GB" sz="2400" dirty="0">
              <a:latin typeface="Comic Sans MS" pitchFamily="66" charset="0"/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04800" y="1752600"/>
          <a:ext cx="912811" cy="768565"/>
        </p:xfrm>
        <a:graphic>
          <a:graphicData uri="http://schemas.openxmlformats.org/presentationml/2006/ole">
            <p:oleObj spid="_x0000_s105474" name="Clip" r:id="rId6" imgW="643320" imgH="541800" progId="">
              <p:embed/>
            </p:oleObj>
          </a:graphicData>
        </a:graphic>
      </p:graphicFrame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371600" y="1524000"/>
            <a:ext cx="5957887" cy="1108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m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bee</a:t>
            </a:r>
            <a:r>
              <a:rPr lang="en-GB" sz="2000" b="1" dirty="0"/>
              <a:t> = 1g = 5.8·10</a:t>
            </a:r>
            <a:r>
              <a:rPr lang="en-GB" sz="2000" b="1" baseline="30000" dirty="0"/>
              <a:t>32</a:t>
            </a:r>
            <a:r>
              <a:rPr lang="en-GB" sz="2000" b="1" dirty="0"/>
              <a:t> </a:t>
            </a:r>
            <a:r>
              <a:rPr lang="en-GB" sz="2000" b="1" dirty="0" err="1"/>
              <a:t>eV</a:t>
            </a:r>
            <a:r>
              <a:rPr lang="en-GB" sz="2000" b="1" dirty="0"/>
              <a:t>/c</a:t>
            </a:r>
            <a:r>
              <a:rPr lang="en-GB" sz="2000" b="1" baseline="30000" dirty="0"/>
              <a:t>2</a:t>
            </a:r>
            <a:r>
              <a:rPr lang="en-GB" sz="2000" b="1" dirty="0"/>
              <a:t>       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v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bee</a:t>
            </a:r>
            <a:r>
              <a:rPr lang="en-GB" sz="2000" b="1" dirty="0"/>
              <a:t>= 1m/s  </a:t>
            </a:r>
            <a:r>
              <a:rPr lang="en-GB" sz="2000" b="1" dirty="0">
                <a:sym typeface="Symbol" pitchFamily="18" charset="2"/>
              </a:rPr>
              <a:t> </a:t>
            </a:r>
            <a:r>
              <a:rPr lang="en-GB" sz="2000" b="1" i="1" dirty="0" err="1">
                <a:solidFill>
                  <a:schemeClr val="tx1"/>
                </a:solidFill>
                <a:sym typeface="Symbol" pitchFamily="18" charset="2"/>
              </a:rPr>
              <a:t>E</a:t>
            </a:r>
            <a:r>
              <a:rPr lang="en-GB" sz="2000" b="1" i="1" baseline="-25000" dirty="0" err="1">
                <a:solidFill>
                  <a:schemeClr val="tx1"/>
                </a:solidFill>
                <a:sym typeface="Symbol" pitchFamily="18" charset="2"/>
              </a:rPr>
              <a:t>bee</a:t>
            </a:r>
            <a:r>
              <a:rPr lang="en-GB" sz="2000" b="1" dirty="0">
                <a:sym typeface="Symbol" pitchFamily="18" charset="2"/>
              </a:rPr>
              <a:t> = 10</a:t>
            </a:r>
            <a:r>
              <a:rPr lang="en-GB" sz="2000" b="1" baseline="30000" dirty="0">
                <a:sym typeface="Symbol" pitchFamily="18" charset="2"/>
              </a:rPr>
              <a:t>-3</a:t>
            </a:r>
            <a:r>
              <a:rPr lang="en-GB" sz="2000" b="1" dirty="0">
                <a:sym typeface="Symbol" pitchFamily="18" charset="2"/>
              </a:rPr>
              <a:t> </a:t>
            </a:r>
            <a:r>
              <a:rPr lang="ru-RU" sz="2000" b="1" dirty="0" smtClean="0">
                <a:sym typeface="Symbol" pitchFamily="18" charset="2"/>
              </a:rPr>
              <a:t>Дж</a:t>
            </a:r>
            <a:r>
              <a:rPr lang="en-GB" sz="2000" b="1" dirty="0" smtClean="0">
                <a:sym typeface="Symbol" pitchFamily="18" charset="2"/>
              </a:rPr>
              <a:t> </a:t>
            </a:r>
            <a:r>
              <a:rPr lang="en-GB" sz="2000" b="1" dirty="0">
                <a:sym typeface="Symbol" pitchFamily="18" charset="2"/>
              </a:rPr>
              <a:t>= </a:t>
            </a:r>
            <a:r>
              <a:rPr lang="en-GB" sz="2000" b="1" dirty="0">
                <a:solidFill>
                  <a:srgbClr val="0070C0"/>
                </a:solidFill>
                <a:sym typeface="Symbol" pitchFamily="18" charset="2"/>
              </a:rPr>
              <a:t>6.25</a:t>
            </a:r>
            <a:r>
              <a:rPr lang="en-GB" sz="2000" b="1" dirty="0">
                <a:solidFill>
                  <a:srgbClr val="0070C0"/>
                </a:solidFill>
              </a:rPr>
              <a:t>·10</a:t>
            </a:r>
            <a:r>
              <a:rPr lang="en-GB" sz="2000" b="1" baseline="30000" dirty="0">
                <a:solidFill>
                  <a:srgbClr val="0070C0"/>
                </a:solidFill>
              </a:rPr>
              <a:t>15</a:t>
            </a:r>
            <a:r>
              <a:rPr lang="en-GB" sz="2000" b="1" dirty="0">
                <a:solidFill>
                  <a:srgbClr val="0070C0"/>
                </a:solidFill>
              </a:rPr>
              <a:t> </a:t>
            </a:r>
            <a:r>
              <a:rPr lang="en-GB" sz="2000" b="1" dirty="0" err="1">
                <a:solidFill>
                  <a:srgbClr val="0070C0"/>
                </a:solidFill>
              </a:rPr>
              <a:t>eV</a:t>
            </a:r>
            <a:r>
              <a:rPr lang="en-GB" sz="2000" b="1" dirty="0">
                <a:solidFill>
                  <a:srgbClr val="0070C0"/>
                </a:solidFill>
              </a:rPr>
              <a:t>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>
                <a:solidFill>
                  <a:schemeClr val="tx1"/>
                </a:solidFill>
              </a:rPr>
              <a:t>E</a:t>
            </a:r>
            <a:r>
              <a:rPr lang="en-GB" sz="2000" b="1" i="1" baseline="-25000" dirty="0">
                <a:solidFill>
                  <a:schemeClr val="tx1"/>
                </a:solidFill>
              </a:rPr>
              <a:t>LHC</a:t>
            </a:r>
            <a:r>
              <a:rPr lang="en-GB" sz="2000" b="1" dirty="0"/>
              <a:t> = </a:t>
            </a:r>
            <a:r>
              <a:rPr lang="ru-RU" sz="2000" b="1" dirty="0" smtClean="0">
                <a:solidFill>
                  <a:srgbClr val="0070C0"/>
                </a:solidFill>
              </a:rPr>
              <a:t>7</a:t>
            </a:r>
            <a:r>
              <a:rPr lang="en-GB" sz="2000" b="1" dirty="0" smtClean="0">
                <a:solidFill>
                  <a:srgbClr val="0070C0"/>
                </a:solidFill>
              </a:rPr>
              <a:t>·10</a:t>
            </a:r>
            <a:r>
              <a:rPr lang="en-GB" sz="2000" b="1" baseline="30000" dirty="0" smtClean="0">
                <a:solidFill>
                  <a:srgbClr val="0070C0"/>
                </a:solidFill>
              </a:rPr>
              <a:t>12</a:t>
            </a:r>
            <a:r>
              <a:rPr lang="en-GB" sz="2000" b="1" dirty="0" smtClean="0">
                <a:solidFill>
                  <a:srgbClr val="0070C0"/>
                </a:solidFill>
              </a:rPr>
              <a:t> </a:t>
            </a:r>
            <a:r>
              <a:rPr lang="en-GB" sz="2000" b="1" dirty="0" err="1">
                <a:solidFill>
                  <a:srgbClr val="0070C0"/>
                </a:solidFill>
              </a:rPr>
              <a:t>eV</a:t>
            </a:r>
            <a:r>
              <a:rPr lang="en-GB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 smtClean="0"/>
              <a:t>= 7 </a:t>
            </a:r>
            <a:r>
              <a:rPr lang="en-US" sz="2000" b="1" dirty="0" err="1" smtClean="0"/>
              <a:t>TeV</a:t>
            </a:r>
            <a:endParaRPr lang="en-GB" sz="2000" b="1" dirty="0"/>
          </a:p>
        </p:txBody>
      </p:sp>
      <p:sp>
        <p:nvSpPr>
          <p:cNvPr id="13" name="Text Box 51"/>
          <p:cNvSpPr txBox="1">
            <a:spLocks noChangeArrowheads="1"/>
          </p:cNvSpPr>
          <p:nvPr/>
        </p:nvSpPr>
        <p:spPr bwMode="auto">
          <a:xfrm>
            <a:off x="457200" y="2895600"/>
            <a:ext cx="8686800" cy="158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b="1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400" b="1" dirty="0" smtClean="0">
                <a:solidFill>
                  <a:srgbClr val="7030A0"/>
                </a:solidFill>
              </a:rPr>
              <a:t>Полная запасенная энергия пучков</a:t>
            </a:r>
            <a:r>
              <a:rPr lang="en-GB" sz="2400" b="1" dirty="0" smtClean="0">
                <a:solidFill>
                  <a:srgbClr val="7030A0"/>
                </a:solidFill>
              </a:rPr>
              <a:t>: 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(</a:t>
            </a:r>
            <a:r>
              <a:rPr lang="ru-RU" sz="2400" b="1" dirty="0" smtClean="0">
                <a:solidFill>
                  <a:srgbClr val="7030A0"/>
                </a:solidFill>
              </a:rPr>
              <a:t>большая</a:t>
            </a:r>
            <a:r>
              <a:rPr lang="ru-RU" sz="2400" b="1" dirty="0" smtClean="0">
                <a:solidFill>
                  <a:srgbClr val="7030A0"/>
                </a:solidFill>
              </a:rPr>
              <a:t>)     макро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GB" sz="2400" b="1" i="1" dirty="0" err="1" smtClean="0">
                <a:solidFill>
                  <a:srgbClr val="7030A0"/>
                </a:solidFill>
              </a:rPr>
              <a:t>E</a:t>
            </a:r>
            <a:r>
              <a:rPr lang="en-GB" sz="2400" b="1" i="1" baseline="-25000" dirty="0" err="1" smtClean="0">
                <a:solidFill>
                  <a:srgbClr val="7030A0"/>
                </a:solidFill>
              </a:rPr>
              <a:t>total</a:t>
            </a:r>
            <a:r>
              <a:rPr lang="en-GB" sz="2400" b="1" dirty="0" smtClean="0">
                <a:solidFill>
                  <a:srgbClr val="7030A0"/>
                </a:solidFill>
              </a:rPr>
              <a:t>  </a:t>
            </a:r>
            <a:r>
              <a:rPr lang="en-GB" sz="2400" b="1" dirty="0">
                <a:solidFill>
                  <a:srgbClr val="7030A0"/>
                </a:solidFill>
              </a:rPr>
              <a:t>= </a:t>
            </a:r>
            <a:r>
              <a:rPr lang="en-GB" sz="2400" b="1" dirty="0" smtClean="0">
                <a:solidFill>
                  <a:srgbClr val="7030A0"/>
                </a:solidFill>
              </a:rPr>
              <a:t>10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11</a:t>
            </a:r>
            <a:r>
              <a:rPr lang="en-GB" sz="2400" b="1" dirty="0" smtClean="0">
                <a:solidFill>
                  <a:srgbClr val="7030A0"/>
                </a:solidFill>
              </a:rPr>
              <a:t>protons ·2808 bunches · 7·10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12 </a:t>
            </a:r>
            <a:r>
              <a:rPr lang="en-GB" sz="2400" b="1" dirty="0" err="1">
                <a:solidFill>
                  <a:srgbClr val="7030A0"/>
                </a:solidFill>
              </a:rPr>
              <a:t>eV</a:t>
            </a:r>
            <a:r>
              <a:rPr lang="en-GB" sz="2400" b="1" dirty="0">
                <a:solidFill>
                  <a:srgbClr val="7030A0"/>
                </a:solidFill>
              </a:rPr>
              <a:t> </a:t>
            </a:r>
            <a:r>
              <a:rPr lang="en-GB" sz="2400" b="1" dirty="0">
                <a:solidFill>
                  <a:srgbClr val="7030A0"/>
                </a:solidFill>
                <a:sym typeface="Symbol" pitchFamily="18" charset="2"/>
              </a:rPr>
              <a:t></a:t>
            </a:r>
            <a:r>
              <a:rPr lang="en-GB" sz="2400" b="1" dirty="0">
                <a:solidFill>
                  <a:srgbClr val="7030A0"/>
                </a:solidFill>
              </a:rPr>
              <a:t> 7·10</a:t>
            </a:r>
            <a:r>
              <a:rPr lang="en-GB" sz="2400" b="1" baseline="30000" dirty="0">
                <a:solidFill>
                  <a:srgbClr val="7030A0"/>
                </a:solidFill>
              </a:rPr>
              <a:t>26 </a:t>
            </a:r>
            <a:r>
              <a:rPr lang="en-GB" sz="2400" b="1" dirty="0" err="1">
                <a:solidFill>
                  <a:srgbClr val="7030A0"/>
                </a:solidFill>
              </a:rPr>
              <a:t>eV</a:t>
            </a:r>
            <a:r>
              <a:rPr lang="en-GB" sz="2400" b="1" baseline="30000" dirty="0">
                <a:solidFill>
                  <a:srgbClr val="7030A0"/>
                </a:solidFill>
              </a:rPr>
              <a:t> </a:t>
            </a:r>
            <a:r>
              <a:rPr lang="en-GB" sz="2400" b="1" dirty="0">
                <a:solidFill>
                  <a:srgbClr val="7030A0"/>
                </a:solidFill>
                <a:sym typeface="Symbol" pitchFamily="18" charset="2"/>
              </a:rPr>
              <a:t></a:t>
            </a:r>
            <a:r>
              <a:rPr lang="en-GB" sz="2400" b="1" baseline="30000" dirty="0">
                <a:solidFill>
                  <a:srgbClr val="7030A0"/>
                </a:solidFill>
              </a:rPr>
              <a:t> </a:t>
            </a:r>
            <a:r>
              <a:rPr lang="en-GB" sz="2400" b="1" dirty="0" smtClean="0">
                <a:solidFill>
                  <a:srgbClr val="7030A0"/>
                </a:solidFill>
              </a:rPr>
              <a:t>3.5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8 </a:t>
            </a:r>
            <a:r>
              <a:rPr lang="ru-RU" sz="2400" b="1" dirty="0" smtClean="0">
                <a:solidFill>
                  <a:srgbClr val="7030A0"/>
                </a:solidFill>
              </a:rPr>
              <a:t>Дж</a:t>
            </a:r>
            <a:endParaRPr lang="en-GB" sz="2400" b="1" dirty="0">
              <a:solidFill>
                <a:srgbClr val="7030A0"/>
              </a:solidFill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dirty="0"/>
          </a:p>
        </p:txBody>
      </p:sp>
      <p:sp>
        <p:nvSpPr>
          <p:cNvPr id="14" name="Rectangle 53"/>
          <p:cNvSpPr>
            <a:spLocks noChangeArrowheads="1"/>
          </p:cNvSpPr>
          <p:nvPr/>
        </p:nvSpPr>
        <p:spPr bwMode="auto">
          <a:xfrm>
            <a:off x="4038600" y="4724400"/>
            <a:ext cx="2760662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m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truck</a:t>
            </a:r>
            <a:r>
              <a:rPr lang="en-GB" sz="2000" b="1" dirty="0"/>
              <a:t> = </a:t>
            </a:r>
            <a:r>
              <a:rPr lang="ru-RU" sz="2000" b="1" dirty="0" smtClean="0"/>
              <a:t>8</a:t>
            </a:r>
            <a:r>
              <a:rPr lang="en-GB" sz="2000" b="1" dirty="0" smtClean="0"/>
              <a:t>0 </a:t>
            </a:r>
            <a:r>
              <a:rPr lang="en-GB" sz="2000" b="1" dirty="0"/>
              <a:t>T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v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truck</a:t>
            </a:r>
            <a:r>
              <a:rPr lang="en-GB" sz="2000" b="1" baseline="-25000" dirty="0"/>
              <a:t> </a:t>
            </a:r>
            <a:r>
              <a:rPr lang="en-GB" sz="2000" b="1" dirty="0"/>
              <a:t>= </a:t>
            </a:r>
            <a:r>
              <a:rPr lang="ru-RU" sz="2000" b="1" dirty="0" smtClean="0"/>
              <a:t>300</a:t>
            </a:r>
            <a:r>
              <a:rPr lang="en-GB" sz="2000" b="1" dirty="0" smtClean="0"/>
              <a:t> km/h</a:t>
            </a:r>
            <a:endParaRPr lang="en-GB" sz="2000" b="1" dirty="0"/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1295400" y="4226003"/>
          <a:ext cx="2037821" cy="1587422"/>
        </p:xfrm>
        <a:graphic>
          <a:graphicData uri="http://schemas.openxmlformats.org/presentationml/2006/ole">
            <p:oleObj spid="_x0000_s105475" name="Clip" r:id="rId7" imgW="2284920" imgH="1780200" progId="">
              <p:embed/>
            </p:oleObj>
          </a:graphicData>
        </a:graphic>
      </p:graphicFrame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019800" y="1524000"/>
            <a:ext cx="3124200" cy="11086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Энергия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: 	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eV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TeV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Импульс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p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: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eV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/c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масса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</a:t>
            </a:r>
            <a:r>
              <a:rPr lang="en-GB" sz="2000" b="1" i="1" baseline="-25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o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: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eV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/c</a:t>
            </a:r>
            <a:r>
              <a:rPr lang="en-GB" sz="2000" b="1" baseline="30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2</a:t>
            </a:r>
            <a:endParaRPr lang="en-GB" sz="2000" b="1" baseline="300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76400" y="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 Характерные величины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4" grpId="1"/>
      <p:bldP spid="16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50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5" descr="hcal-2000-010_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8400" y="836613"/>
            <a:ext cx="5095875" cy="4076700"/>
          </a:xfrm>
          <a:prstGeom prst="rect">
            <a:avLst/>
          </a:prstGeom>
          <a:noFill/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50825" y="908050"/>
            <a:ext cx="3059812" cy="34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marL="381000" indent="-3810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pitchFamily="2" charset="2"/>
              <a:buNone/>
              <a:tabLst>
                <a:tab pos="285750" algn="l"/>
              </a:tabLst>
            </a:pPr>
            <a:r>
              <a:rPr lang="ru-RU" b="1" dirty="0" smtClean="0"/>
              <a:t>Адронный калориметр </a:t>
            </a:r>
            <a:r>
              <a:rPr lang="en-GB" sz="1800" b="1" dirty="0" smtClean="0"/>
              <a:t>CMS </a:t>
            </a:r>
            <a:endParaRPr lang="en-GB" sz="1800" b="1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50825" y="1268413"/>
            <a:ext cx="2619948" cy="34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/>
              <a:t>Бронза</a:t>
            </a:r>
            <a:r>
              <a:rPr lang="en-GB" dirty="0" smtClean="0"/>
              <a:t>+ </a:t>
            </a:r>
            <a:r>
              <a:rPr lang="ru-RU" dirty="0" smtClean="0"/>
              <a:t>сцинтилляторы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50825" y="3068638"/>
            <a:ext cx="351155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/>
              <a:t>Сцинтилляторы через шифтеры</a:t>
            </a:r>
            <a:r>
              <a:rPr lang="en-GB" dirty="0" smtClean="0"/>
              <a:t> </a:t>
            </a:r>
            <a:r>
              <a:rPr lang="ru-RU" dirty="0" smtClean="0"/>
              <a:t>считываются </a:t>
            </a:r>
            <a:r>
              <a:rPr lang="en-GB" dirty="0" smtClean="0"/>
              <a:t>HPD </a:t>
            </a:r>
            <a:r>
              <a:rPr lang="en-GB" dirty="0"/>
              <a:t>(B = 4T!)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23850" y="1773238"/>
            <a:ext cx="2735263" cy="133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dirty="0"/>
              <a:t>   2 x 18 </a:t>
            </a:r>
            <a:r>
              <a:rPr lang="ru-RU" dirty="0" smtClean="0"/>
              <a:t>клиньев</a:t>
            </a:r>
            <a:r>
              <a:rPr lang="en-GB" dirty="0" smtClean="0"/>
              <a:t> </a:t>
            </a:r>
            <a:r>
              <a:rPr lang="en-GB" dirty="0"/>
              <a:t>(barrel) 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dirty="0"/>
              <a:t>+ 2 x 18 </a:t>
            </a:r>
            <a:r>
              <a:rPr lang="ru-RU" dirty="0" smtClean="0"/>
              <a:t>клиньев</a:t>
            </a:r>
            <a:r>
              <a:rPr lang="en-GB" dirty="0" smtClean="0"/>
              <a:t> </a:t>
            </a:r>
            <a:r>
              <a:rPr lang="en-GB" dirty="0"/>
              <a:t>(</a:t>
            </a:r>
            <a:r>
              <a:rPr lang="en-GB" dirty="0" err="1"/>
              <a:t>endcap</a:t>
            </a:r>
            <a:r>
              <a:rPr lang="en-GB" dirty="0"/>
              <a:t>) 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dirty="0"/>
              <a:t>~ </a:t>
            </a:r>
            <a:r>
              <a:rPr lang="en-GB" dirty="0" smtClean="0"/>
              <a:t>1500</a:t>
            </a:r>
            <a:r>
              <a:rPr lang="ru-RU" dirty="0" smtClean="0"/>
              <a:t>0</a:t>
            </a:r>
            <a:r>
              <a:rPr lang="en-GB" dirty="0" smtClean="0"/>
              <a:t> </a:t>
            </a:r>
            <a:r>
              <a:rPr lang="en-GB" dirty="0"/>
              <a:t>T </a:t>
            </a:r>
            <a:r>
              <a:rPr lang="ru-RU" dirty="0" smtClean="0"/>
              <a:t>абсорбера</a:t>
            </a:r>
            <a:r>
              <a:rPr lang="en-GB" dirty="0" smtClean="0"/>
              <a:t> </a:t>
            </a:r>
            <a:endParaRPr lang="en-GB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dirty="0"/>
              <a:t>5.8 </a:t>
            </a:r>
            <a:r>
              <a:rPr lang="en-GB" i="1" dirty="0" err="1">
                <a:latin typeface="Symbol" pitchFamily="18" charset="2"/>
              </a:rPr>
              <a:t>l</a:t>
            </a:r>
            <a:r>
              <a:rPr lang="en-GB" i="1" baseline="-25000" dirty="0" err="1">
                <a:latin typeface="Times New Roman" pitchFamily="18" charset="0"/>
              </a:rPr>
              <a:t>i</a:t>
            </a:r>
            <a:r>
              <a:rPr lang="en-GB" i="1" dirty="0">
                <a:latin typeface="Times New Roman" pitchFamily="18" charset="0"/>
              </a:rPr>
              <a:t> at </a:t>
            </a:r>
            <a:r>
              <a:rPr lang="en-GB" i="1" dirty="0">
                <a:latin typeface="Symbol" pitchFamily="18" charset="2"/>
              </a:rPr>
              <a:t></a:t>
            </a:r>
            <a:r>
              <a:rPr lang="en-GB" i="1" dirty="0">
                <a:latin typeface="Times New Roman" pitchFamily="18" charset="0"/>
              </a:rPr>
              <a:t> = 0.</a:t>
            </a:r>
          </a:p>
        </p:txBody>
      </p:sp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3644900"/>
            <a:ext cx="28448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6" name="Object 14"/>
          <p:cNvGraphicFramePr>
            <a:graphicFrameLocks noChangeAspect="1"/>
          </p:cNvGraphicFramePr>
          <p:nvPr/>
        </p:nvGraphicFramePr>
        <p:xfrm>
          <a:off x="5292725" y="5445125"/>
          <a:ext cx="1600200" cy="620713"/>
        </p:xfrm>
        <a:graphic>
          <a:graphicData uri="http://schemas.openxmlformats.org/presentationml/2006/ole">
            <p:oleObj spid="_x0000_s238594" name="Equation" r:id="rId8" imgW="1079280" imgH="419040" progId="Equation.3">
              <p:embed/>
            </p:oleObj>
          </a:graphicData>
        </a:graphic>
      </p:graphicFrame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3657600" y="5562600"/>
            <a:ext cx="1698625" cy="34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dirty="0" smtClean="0">
                <a:solidFill>
                  <a:srgbClr val="002060"/>
                </a:solidFill>
              </a:rPr>
              <a:t>Разрешение !!!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3048000" y="228600"/>
            <a:ext cx="3514104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/>
              <a:t>Пример </a:t>
            </a:r>
            <a:r>
              <a:rPr lang="en-US" sz="2400" dirty="0" smtClean="0"/>
              <a:t>HCAL</a:t>
            </a:r>
            <a:r>
              <a:rPr lang="ru-RU" sz="2400" dirty="0" smtClean="0"/>
              <a:t> (сэмплинг)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51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Благодарности...</a:t>
            </a:r>
            <a:endParaRPr kumimoji="0" lang="de-CH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Werner Riegler (CERN, ALICE)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Olav Ullaland (CERN,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LHCb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Peter Jenni (CERN, ATLAS)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Christian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Goram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(CERN,  PH)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Herman ten Kate (CERN, ATLAS)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Александр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Чеплаков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ОИЯИ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ATLAS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lvl="0">
              <a:spcBef>
                <a:spcPct val="20000"/>
              </a:spcBef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Вадим Бедняков (ОИЯИ,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ATLAS)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95400" y="4343400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Выражаю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благодарность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за разрешение на</a:t>
            </a:r>
          </a:p>
          <a:p>
            <a:pPr eaLnBrk="0" hangingPunc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использование материалов из их лекций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52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0600" y="2819400"/>
            <a:ext cx="7239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Огромное спасибо за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неослабевающее внимание !</a:t>
            </a:r>
            <a:endParaRPr kumimoji="0" lang="de-CH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53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9" name="Rectangle 21"/>
          <p:cNvSpPr txBox="1">
            <a:spLocks noChangeArrowheads="1"/>
          </p:cNvSpPr>
          <p:nvPr/>
        </p:nvSpPr>
        <p:spPr bwMode="auto">
          <a:xfrm>
            <a:off x="228600" y="457200"/>
            <a:ext cx="8229600" cy="5943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Основные принципы выбора конструкции Детектора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solidFill>
                  <a:srgbClr val="002060"/>
                </a:solidFill>
                <a:latin typeface="Comic Sans MS" pitchFamily="66" charset="0"/>
              </a:rPr>
              <a:t>Концепт Детектора зависит от того, что изучать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  </a:t>
            </a:r>
            <a:r>
              <a:rPr lang="en-US" sz="1900" dirty="0" smtClean="0">
                <a:solidFill>
                  <a:srgbClr val="002060"/>
                </a:solidFill>
                <a:latin typeface="Comic Sans MS" pitchFamily="66" charset="0"/>
              </a:rPr>
              <a:t>* </a:t>
            </a:r>
            <a:r>
              <a:rPr lang="ru-RU" sz="1900" dirty="0" smtClean="0">
                <a:solidFill>
                  <a:srgbClr val="002060"/>
                </a:solidFill>
                <a:latin typeface="Comic Sans MS" pitchFamily="66" charset="0"/>
              </a:rPr>
              <a:t>Должны быть сигнатуры из теории  </a:t>
            </a:r>
            <a:r>
              <a:rPr lang="en-US" sz="1900" dirty="0" smtClean="0">
                <a:solidFill>
                  <a:srgbClr val="002060"/>
                </a:solidFill>
                <a:latin typeface="Comic Sans MS" pitchFamily="66" charset="0"/>
              </a:rPr>
              <a:t>(Higgs, </a:t>
            </a:r>
            <a:r>
              <a:rPr lang="en-US" sz="1900" dirty="0" err="1" smtClean="0">
                <a:solidFill>
                  <a:srgbClr val="002060"/>
                </a:solidFill>
                <a:latin typeface="Comic Sans MS" pitchFamily="66" charset="0"/>
              </a:rPr>
              <a:t>Sparticles</a:t>
            </a:r>
            <a:r>
              <a:rPr lang="en-US" sz="1900" dirty="0" smtClean="0">
                <a:solidFill>
                  <a:srgbClr val="002060"/>
                </a:solidFill>
                <a:latin typeface="Comic Sans MS" pitchFamily="66" charset="0"/>
              </a:rPr>
              <a:t>, etc …)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  * </a:t>
            </a:r>
            <a:r>
              <a:rPr lang="ru-RU" sz="1900" dirty="0" smtClean="0">
                <a:solidFill>
                  <a:srgbClr val="002060"/>
                </a:solidFill>
                <a:latin typeface="Comic Sans MS" pitchFamily="66" charset="0"/>
              </a:rPr>
              <a:t>Как измерять</a:t>
            </a:r>
            <a:r>
              <a:rPr kumimoji="0" lang="en-US" sz="19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(</a:t>
            </a:r>
            <a:r>
              <a:rPr lang="ru-RU" sz="1900" dirty="0" smtClean="0">
                <a:solidFill>
                  <a:srgbClr val="002060"/>
                </a:solidFill>
                <a:latin typeface="Comic Sans MS" pitchFamily="66" charset="0"/>
              </a:rPr>
              <a:t>различная экспериментальная техника</a:t>
            </a:r>
            <a:r>
              <a:rPr kumimoji="0" lang="en-US" sz="19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)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600" baseline="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noProof="0" dirty="0" smtClean="0">
                <a:solidFill>
                  <a:srgbClr val="C00000"/>
                </a:solidFill>
                <a:latin typeface="Comic Sans MS" pitchFamily="66" charset="0"/>
              </a:rPr>
              <a:t>Надо всегда помнить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Стоимость установки увеличивается пропорционально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~</a:t>
            </a:r>
            <a:r>
              <a:rPr 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объему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none" spc="0" normalizeH="0" baseline="3000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Как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можно меньше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материала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перед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каллориметрами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Как можно больше </a:t>
            </a:r>
            <a:r>
              <a:rPr 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материала </a:t>
            </a:r>
            <a:r>
              <a:rPr lang="ru-RU" sz="2200" dirty="0" smtClean="0">
                <a:solidFill>
                  <a:srgbClr val="002060"/>
                </a:solidFill>
                <a:latin typeface="Comic Sans MS" pitchFamily="66" charset="0"/>
              </a:rPr>
              <a:t>перед </a:t>
            </a:r>
            <a:r>
              <a:rPr lang="ru-RU" sz="2200" b="1" dirty="0" smtClean="0">
                <a:solidFill>
                  <a:srgbClr val="002060"/>
                </a:solidFill>
                <a:latin typeface="Comic Sans MS" pitchFamily="66" charset="0"/>
              </a:rPr>
              <a:t>мюонным спектрометром</a:t>
            </a:r>
          </a:p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Гереметичность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fr-CH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но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легкий доступ после </a:t>
            </a:r>
            <a:r>
              <a:rPr kumimoji="0" lang="fr-CH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открытия детектора</a:t>
            </a:r>
            <a:endParaRPr kumimoji="0" lang="fr-CH" sz="2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54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52400" y="609600"/>
            <a:ext cx="8534400" cy="4591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>
              <a:buFont typeface="Symbol" pitchFamily="18" charset="2"/>
              <a:buNone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Характерные требования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8600" y="1295400"/>
            <a:ext cx="8610600" cy="4675639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algn="l"/>
            <a:r>
              <a:rPr lang="en-US" sz="20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2000" u="sng" dirty="0" smtClean="0">
                <a:solidFill>
                  <a:schemeClr val="accent2"/>
                </a:solidFill>
                <a:latin typeface="Comic Sans MS" pitchFamily="66" charset="0"/>
              </a:rPr>
              <a:t>Детектор должен отработать 10 лет или больше</a:t>
            </a:r>
            <a:endParaRPr lang="en-US" sz="2000" dirty="0">
              <a:solidFill>
                <a:srgbClr val="009900"/>
              </a:solidFill>
              <a:latin typeface="Comic Sans MS" pitchFamily="66" charset="0"/>
            </a:endParaRP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Радиационное разрушение материалов и электроники</a:t>
            </a:r>
            <a:endParaRPr lang="en-US" sz="2000" dirty="0">
              <a:solidFill>
                <a:srgbClr val="009900"/>
              </a:solidFill>
              <a:latin typeface="Comic Sans MS" pitchFamily="66" charset="0"/>
            </a:endParaRPr>
          </a:p>
          <a:p>
            <a:pPr lvl="1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Воздействие на всю экспериментальную зону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(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neutrons)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 smtClean="0">
                <a:solidFill>
                  <a:srgbClr val="CC3399"/>
                </a:solidFill>
                <a:latin typeface="Comic Sans MS" pitchFamily="66" charset="0"/>
              </a:rPr>
              <a:t>NEW!</a:t>
            </a:r>
            <a:endParaRPr lang="en-US" sz="2000" dirty="0">
              <a:solidFill>
                <a:srgbClr val="CC3399"/>
              </a:solidFill>
              <a:latin typeface="Comic Sans MS" pitchFamily="66" charset="0"/>
            </a:endParaRPr>
          </a:p>
          <a:p>
            <a:pPr lvl="1" algn="l">
              <a:lnSpc>
                <a:spcPct val="30000"/>
              </a:lnSpc>
              <a:buFont typeface="Symbol" pitchFamily="18" charset="2"/>
              <a:buNone/>
            </a:pPr>
            <a:endParaRPr lang="en-US" sz="2000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r>
              <a:rPr lang="en-US" sz="20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2000" u="sng" dirty="0" smtClean="0">
                <a:solidFill>
                  <a:schemeClr val="accent2"/>
                </a:solidFill>
                <a:latin typeface="Comic Sans MS" pitchFamily="66" charset="0"/>
              </a:rPr>
              <a:t>Должен быть максимально быстродействующим</a:t>
            </a:r>
            <a:r>
              <a:rPr lang="en-US" sz="2000" u="sng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en-US" sz="2000" u="sng" dirty="0">
              <a:solidFill>
                <a:schemeClr val="accent2"/>
              </a:solidFill>
              <a:latin typeface="Comic Sans MS" pitchFamily="66" charset="0"/>
            </a:endParaRP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25 ns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– время между столкновениями банчей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>
                <a:solidFill>
                  <a:srgbClr val="CC3399"/>
                </a:solidFill>
                <a:latin typeface="Comic Sans MS" pitchFamily="66" charset="0"/>
              </a:rPr>
              <a:t>NEW!</a:t>
            </a:r>
          </a:p>
          <a:p>
            <a:pPr lvl="1" algn="l">
              <a:lnSpc>
                <a:spcPct val="30000"/>
              </a:lnSpc>
              <a:buFont typeface="Symbol" pitchFamily="18" charset="2"/>
              <a:buNone/>
            </a:pPr>
            <a:endParaRPr lang="en-US" sz="2000" dirty="0">
              <a:solidFill>
                <a:srgbClr val="009900"/>
              </a:solidFill>
              <a:latin typeface="Comic Sans MS" pitchFamily="66" charset="0"/>
            </a:endParaRPr>
          </a:p>
          <a:p>
            <a:pPr algn="l"/>
            <a:r>
              <a:rPr lang="en-US" sz="2000" u="sng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2000" u="sng" dirty="0" smtClean="0">
                <a:solidFill>
                  <a:schemeClr val="accent2"/>
                </a:solidFill>
                <a:latin typeface="Comic Sans MS" pitchFamily="66" charset="0"/>
              </a:rPr>
              <a:t>Должен иметь хорошую гранулярность</a:t>
            </a:r>
            <a:endParaRPr lang="en-US" sz="2000" u="sng" dirty="0">
              <a:solidFill>
                <a:schemeClr val="accent2"/>
              </a:solidFill>
              <a:latin typeface="Comic Sans MS" pitchFamily="66" charset="0"/>
            </a:endParaRP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Необходимо минимизировать эффект наложения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>
                <a:solidFill>
                  <a:srgbClr val="CC3399"/>
                </a:solidFill>
                <a:latin typeface="Comic Sans MS" pitchFamily="66" charset="0"/>
              </a:rPr>
              <a:t>NEW!</a:t>
            </a:r>
          </a:p>
          <a:p>
            <a:pPr lvl="1" algn="l">
              <a:lnSpc>
                <a:spcPct val="30000"/>
              </a:lnSpc>
              <a:buFont typeface="Symbol" pitchFamily="18" charset="2"/>
              <a:buNone/>
            </a:pPr>
            <a:endParaRPr lang="en-US" sz="2000" u="sng" dirty="0">
              <a:solidFill>
                <a:schemeClr val="accent2"/>
              </a:solidFill>
              <a:latin typeface="Comic Sans MS" pitchFamily="66" charset="0"/>
            </a:endParaRPr>
          </a:p>
          <a:p>
            <a:pPr algn="l"/>
            <a:r>
              <a:rPr lang="en-US" sz="2000" u="sng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2000" u="sng" dirty="0" smtClean="0">
                <a:solidFill>
                  <a:schemeClr val="accent2"/>
                </a:solidFill>
                <a:latin typeface="Comic Sans MS" pitchFamily="66" charset="0"/>
              </a:rPr>
              <a:t>Должен индентифицировать очень редкие события  </a:t>
            </a:r>
            <a:endParaRPr lang="en-US" sz="2000" u="sng" dirty="0">
              <a:solidFill>
                <a:schemeClr val="accent2"/>
              </a:solidFill>
              <a:latin typeface="Comic Sans MS" pitchFamily="66" charset="0"/>
            </a:endParaRPr>
          </a:p>
          <a:p>
            <a:pPr lvl="1" algn="l"/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Идентификация лептонов по отношению к огромному </a:t>
            </a:r>
          </a:p>
          <a:p>
            <a:pPr lvl="1" algn="l"/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КХД  фону, так как 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e/jet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отношение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на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LHC  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~ 10</a:t>
            </a:r>
            <a:r>
              <a:rPr lang="en-US" sz="2000" baseline="30000" dirty="0">
                <a:solidFill>
                  <a:srgbClr val="009900"/>
                </a:solidFill>
                <a:latin typeface="Comic Sans MS" pitchFamily="66" charset="0"/>
              </a:rPr>
              <a:t>-5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, </a:t>
            </a:r>
            <a:endParaRPr lang="ru-RU" sz="2000" dirty="0" smtClean="0">
              <a:solidFill>
                <a:srgbClr val="009900"/>
              </a:solidFill>
              <a:latin typeface="Comic Sans MS" pitchFamily="66" charset="0"/>
            </a:endParaRPr>
          </a:p>
          <a:p>
            <a:pPr lvl="1" algn="l"/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т.е.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~ 100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хуже, чем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на </a:t>
            </a:r>
            <a:r>
              <a:rPr lang="en-US" sz="2000" dirty="0" err="1" smtClean="0">
                <a:solidFill>
                  <a:srgbClr val="009900"/>
                </a:solidFill>
                <a:latin typeface="Comic Sans MS" pitchFamily="66" charset="0"/>
              </a:rPr>
              <a:t>Tevatron</a:t>
            </a:r>
            <a:endParaRPr lang="en-US" sz="2000" dirty="0">
              <a:solidFill>
                <a:srgbClr val="009900"/>
              </a:solidFill>
              <a:latin typeface="Comic Sans MS" pitchFamily="66" charset="0"/>
            </a:endParaRP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Сечение СИГНАЛА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 ~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10</a:t>
            </a:r>
            <a:r>
              <a:rPr lang="en-US" sz="2000" baseline="30000" dirty="0" smtClean="0">
                <a:solidFill>
                  <a:srgbClr val="009900"/>
                </a:solidFill>
                <a:latin typeface="Comic Sans MS" pitchFamily="66" charset="0"/>
              </a:rPr>
              <a:t>-14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 от полного сечения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>
                <a:solidFill>
                  <a:srgbClr val="CC3399"/>
                </a:solidFill>
                <a:latin typeface="Comic Sans MS" pitchFamily="66" charset="0"/>
              </a:rPr>
              <a:t>NEW!</a:t>
            </a: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О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n-line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 режекция должна быть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~ 10</a:t>
            </a:r>
            <a:r>
              <a:rPr lang="en-US" sz="2000" baseline="30000" dirty="0">
                <a:solidFill>
                  <a:srgbClr val="009900"/>
                </a:solidFill>
                <a:latin typeface="Comic Sans MS" pitchFamily="66" charset="0"/>
              </a:rPr>
              <a:t>7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>
                <a:solidFill>
                  <a:srgbClr val="CC3399"/>
                </a:solidFill>
                <a:latin typeface="Comic Sans MS" pitchFamily="66" charset="0"/>
              </a:rPr>
              <a:t>NEW!</a:t>
            </a:r>
          </a:p>
          <a:p>
            <a:pPr lvl="1" algn="l"/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Хранение данных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~ 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10</a:t>
            </a:r>
            <a:r>
              <a:rPr lang="en-US" sz="2000" baseline="30000" dirty="0">
                <a:solidFill>
                  <a:srgbClr val="009900"/>
                </a:solidFill>
                <a:latin typeface="Comic Sans MS" pitchFamily="66" charset="0"/>
              </a:rPr>
              <a:t>9</a:t>
            </a:r>
            <a:r>
              <a:rPr lang="en-US" sz="2000" dirty="0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событий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 1 Mb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-ного размера в год</a:t>
            </a:r>
            <a:r>
              <a:rPr lang="en-US" sz="2000" dirty="0" smtClean="0">
                <a:solidFill>
                  <a:srgbClr val="009900"/>
                </a:solidFill>
                <a:latin typeface="Comic Sans MS" pitchFamily="66" charset="0"/>
              </a:rPr>
              <a:t>: </a:t>
            </a:r>
            <a:r>
              <a:rPr lang="en-US" sz="2000" dirty="0">
                <a:solidFill>
                  <a:srgbClr val="CC3399"/>
                </a:solidFill>
                <a:latin typeface="Comic Sans MS" pitchFamily="66" charset="0"/>
              </a:rPr>
              <a:t>NEW!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55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Content Placeholder 7" descr="Picture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914400"/>
            <a:ext cx="7728810" cy="56972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57</a:t>
            </a:fld>
            <a:endParaRPr lang="de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227137" y="685800"/>
            <a:ext cx="346511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ru-RU" sz="2400" b="1" dirty="0" smtClean="0">
                <a:solidFill>
                  <a:srgbClr val="FF0000"/>
                </a:solidFill>
              </a:rPr>
              <a:t>В экспериментах на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LHC 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81000" y="1524000"/>
            <a:ext cx="594906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>
              <a:lnSpc>
                <a:spcPct val="100000"/>
              </a:lnSpc>
            </a:pPr>
            <a:r>
              <a:rPr lang="en-US" sz="1600" b="1" dirty="0">
                <a:solidFill>
                  <a:srgbClr val="CC0000"/>
                </a:solidFill>
                <a:latin typeface="Comic Sans MS" pitchFamily="66" charset="0"/>
              </a:rPr>
              <a:t>ALICE:</a:t>
            </a:r>
            <a:r>
              <a:rPr lang="en-US" sz="1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	</a:t>
            </a:r>
            <a:r>
              <a:rPr lang="en-US" sz="1600" dirty="0">
                <a:latin typeface="Comic Sans MS" pitchFamily="66" charset="0"/>
              </a:rPr>
              <a:t>TPC (tracker), TRD (transition rad.), TOF (MRPC), </a:t>
            </a:r>
            <a:endParaRPr lang="ru-RU" sz="1600" dirty="0" smtClean="0">
              <a:latin typeface="Comic Sans MS" pitchFamily="66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ru-RU" sz="1600" dirty="0" smtClean="0">
                <a:latin typeface="Comic Sans MS" pitchFamily="66" charset="0"/>
              </a:rPr>
              <a:t>                </a:t>
            </a:r>
            <a:r>
              <a:rPr lang="en-US" sz="1600" dirty="0" smtClean="0">
                <a:latin typeface="Comic Sans MS" pitchFamily="66" charset="0"/>
              </a:rPr>
              <a:t>HMPID </a:t>
            </a:r>
            <a:r>
              <a:rPr lang="en-US" sz="1600" dirty="0">
                <a:latin typeface="Comic Sans MS" pitchFamily="66" charset="0"/>
              </a:rPr>
              <a:t>(RICH-pad chamber), </a:t>
            </a:r>
          </a:p>
          <a:p>
            <a:pPr marL="361950" indent="-361950">
              <a:lnSpc>
                <a:spcPct val="100000"/>
              </a:lnSpc>
            </a:pPr>
            <a:r>
              <a:rPr lang="en-US" sz="1600" dirty="0">
                <a:latin typeface="Comic Sans MS" pitchFamily="66" charset="0"/>
              </a:rPr>
              <a:t>		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tracking (pad chamber), 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trigger (RPC</a:t>
            </a: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381000" y="2667000"/>
            <a:ext cx="5405647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>
              <a:lnSpc>
                <a:spcPct val="100000"/>
              </a:lnSpc>
            </a:pPr>
            <a:r>
              <a:rPr lang="en-US" sz="1600" b="1" dirty="0">
                <a:solidFill>
                  <a:srgbClr val="CC0000"/>
                </a:solidFill>
                <a:latin typeface="Comic Sans MS" pitchFamily="66" charset="0"/>
              </a:rPr>
              <a:t>ATLAS:</a:t>
            </a:r>
            <a:r>
              <a:rPr lang="en-US" sz="1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	</a:t>
            </a:r>
            <a:r>
              <a:rPr lang="en-US" sz="1600" dirty="0">
                <a:latin typeface="Comic Sans MS" pitchFamily="66" charset="0"/>
              </a:rPr>
              <a:t>TRD (straw tubes), MDT (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drift tubes), </a:t>
            </a:r>
            <a:endParaRPr lang="ru-RU" sz="1600" dirty="0" smtClean="0">
              <a:latin typeface="Comic Sans MS" pitchFamily="66" charset="0"/>
            </a:endParaRPr>
          </a:p>
          <a:p>
            <a:pPr marL="361950" indent="-361950">
              <a:lnSpc>
                <a:spcPct val="100000"/>
              </a:lnSpc>
            </a:pPr>
            <a:r>
              <a:rPr lang="ru-RU" sz="1600" dirty="0" smtClean="0">
                <a:latin typeface="Comic Sans MS" pitchFamily="66" charset="0"/>
              </a:rPr>
              <a:t>                </a:t>
            </a:r>
            <a:r>
              <a:rPr lang="en-US" sz="1600" dirty="0" err="1" smtClean="0">
                <a:latin typeface="Comic Sans MS" pitchFamily="66" charset="0"/>
              </a:rPr>
              <a:t>Muon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trigger (RPC, thin gap chambers</a:t>
            </a:r>
            <a:r>
              <a:rPr lang="en-US" dirty="0"/>
              <a:t>)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57200" y="3581400"/>
            <a:ext cx="628890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600" b="1" dirty="0">
                <a:solidFill>
                  <a:srgbClr val="CC0000"/>
                </a:solidFill>
                <a:latin typeface="Comic Sans MS" pitchFamily="66" charset="0"/>
              </a:rPr>
              <a:t>CMS:</a:t>
            </a:r>
            <a:r>
              <a:rPr lang="en-US" sz="1600" b="1" dirty="0">
                <a:solidFill>
                  <a:schemeClr val="tx1"/>
                </a:solidFill>
                <a:latin typeface="Comic Sans MS" pitchFamily="66" charset="0"/>
              </a:rPr>
              <a:t> 	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detector (drift tubes, CSC),  RPC (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trigger)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57200" y="4419600"/>
            <a:ext cx="616547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/>
            <a:r>
              <a:rPr lang="en-US" sz="1600" b="1" dirty="0" err="1">
                <a:solidFill>
                  <a:srgbClr val="CC0000"/>
                </a:solidFill>
                <a:latin typeface="Comic Sans MS" pitchFamily="66" charset="0"/>
              </a:rPr>
              <a:t>LHCb</a:t>
            </a:r>
            <a:r>
              <a:rPr lang="en-US" sz="1600" b="1" dirty="0">
                <a:solidFill>
                  <a:srgbClr val="CC0000"/>
                </a:solidFill>
                <a:latin typeface="Comic Sans MS" pitchFamily="66" charset="0"/>
              </a:rPr>
              <a:t>:</a:t>
            </a:r>
            <a:r>
              <a:rPr lang="en-US" sz="1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	</a:t>
            </a:r>
            <a:r>
              <a:rPr lang="en-US" sz="1600" dirty="0">
                <a:latin typeface="Comic Sans MS" pitchFamily="66" charset="0"/>
              </a:rPr>
              <a:t>Tracker (straw tubes), </a:t>
            </a:r>
            <a:r>
              <a:rPr lang="en-US" sz="1600" dirty="0" err="1">
                <a:latin typeface="Comic Sans MS" pitchFamily="66" charset="0"/>
              </a:rPr>
              <a:t>Muon</a:t>
            </a:r>
            <a:r>
              <a:rPr lang="en-US" sz="1600" dirty="0">
                <a:latin typeface="Comic Sans MS" pitchFamily="66" charset="0"/>
              </a:rPr>
              <a:t> detector (MWPC, GEM)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58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18288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Калориметры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7885113" y="6597650"/>
            <a:ext cx="765175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4/</a:t>
            </a:r>
            <a:fld id="{8D41C747-C3F7-4EEB-8942-CA3AA073B1E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0825" y="836613"/>
            <a:ext cx="8496300" cy="5256212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 </a:t>
            </a:r>
            <a:r>
              <a:rPr lang="ru-RU" b="1" dirty="0" smtClean="0">
                <a:solidFill>
                  <a:schemeClr val="accent2"/>
                </a:solidFill>
              </a:rPr>
              <a:t>электромагнитный калориметр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 smtClean="0">
                <a:solidFill>
                  <a:schemeClr val="accent2"/>
                </a:solidFill>
              </a:rPr>
              <a:t>Абсорбер с «аккордеонной» геометрией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Liquid Argon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323850" y="1557338"/>
          <a:ext cx="2246313" cy="1563687"/>
        </p:xfrm>
        <a:graphic>
          <a:graphicData uri="http://schemas.openxmlformats.org/presentationml/2006/ole">
            <p:oleObj spid="_x0000_s68610" name="Ulead Image Editor Image" r:id="rId3" imgW="2246000" imgH="1563495" progId="">
              <p:embed/>
            </p:oleObj>
          </a:graphicData>
        </a:graphic>
      </p:graphicFrame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590800" y="1600200"/>
            <a:ext cx="3392487" cy="17543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>
              <a:buFontTx/>
              <a:buNone/>
            </a:pPr>
            <a:r>
              <a:rPr lang="en-US" dirty="0" err="1" smtClean="0">
                <a:solidFill>
                  <a:srgbClr val="FF0066"/>
                </a:solidFill>
              </a:rPr>
              <a:t>LAr</a:t>
            </a: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dirty="0">
                <a:solidFill>
                  <a:srgbClr val="FF0066"/>
                </a:solidFill>
              </a:rPr>
              <a:t>(90K)</a:t>
            </a:r>
            <a:r>
              <a:rPr lang="en-US" dirty="0"/>
              <a:t> </a:t>
            </a:r>
            <a:endParaRPr lang="ru-RU" dirty="0" smtClean="0"/>
          </a:p>
          <a:p>
            <a:pPr marL="228600" indent="-228600">
              <a:buFontTx/>
              <a:buNone/>
            </a:pPr>
            <a:r>
              <a:rPr lang="en-US" dirty="0" smtClean="0"/>
              <a:t>+ </a:t>
            </a:r>
            <a:r>
              <a:rPr lang="ru-RU" dirty="0" smtClean="0"/>
              <a:t>свинцово</a:t>
            </a:r>
            <a:r>
              <a:rPr lang="en-US" dirty="0" smtClean="0"/>
              <a:t>-</a:t>
            </a:r>
            <a:r>
              <a:rPr lang="ru-RU" dirty="0" smtClean="0"/>
              <a:t>железный</a:t>
            </a:r>
            <a:r>
              <a:rPr lang="en-US" dirty="0" smtClean="0"/>
              <a:t> (</a:t>
            </a:r>
            <a:r>
              <a:rPr lang="en-US" dirty="0"/>
              <a:t>1-2 mm) </a:t>
            </a:r>
          </a:p>
          <a:p>
            <a:pPr marL="228600" indent="-228600">
              <a:buFontTx/>
              <a:buNone/>
            </a:pPr>
            <a:r>
              <a:rPr lang="en-US" dirty="0"/>
              <a:t>+ </a:t>
            </a:r>
            <a:r>
              <a:rPr lang="ru-RU" dirty="0" smtClean="0"/>
              <a:t>многослойная</a:t>
            </a:r>
            <a:r>
              <a:rPr lang="en-US" dirty="0" smtClean="0"/>
              <a:t> </a:t>
            </a:r>
            <a:r>
              <a:rPr lang="ru-RU" dirty="0" smtClean="0"/>
              <a:t>медно</a:t>
            </a:r>
            <a:r>
              <a:rPr lang="en-US" dirty="0" smtClean="0"/>
              <a:t>-</a:t>
            </a:r>
            <a:r>
              <a:rPr lang="ru-RU" dirty="0" smtClean="0"/>
              <a:t>полиамидная</a:t>
            </a:r>
            <a:r>
              <a:rPr lang="en-US" dirty="0" smtClean="0"/>
              <a:t> </a:t>
            </a:r>
            <a:r>
              <a:rPr lang="ru-RU" dirty="0" smtClean="0"/>
              <a:t>плата</a:t>
            </a:r>
            <a:endParaRPr lang="en-US" dirty="0"/>
          </a:p>
          <a:p>
            <a:pPr marL="228600" indent="-228600">
              <a:buFontTx/>
              <a:buNone/>
            </a:pPr>
            <a:r>
              <a:rPr lang="ru-RU" dirty="0" smtClean="0"/>
              <a:t>=</a:t>
            </a:r>
            <a:r>
              <a:rPr lang="en-US" dirty="0" smtClean="0"/>
              <a:t> </a:t>
            </a:r>
            <a:r>
              <a:rPr lang="ru-RU" dirty="0" smtClean="0"/>
              <a:t>ионизационная камера</a:t>
            </a:r>
            <a:r>
              <a:rPr lang="en-US" dirty="0" smtClean="0"/>
              <a:t>. </a:t>
            </a:r>
            <a:endParaRPr lang="en-US" dirty="0"/>
          </a:p>
          <a:p>
            <a:pPr marL="228600" indent="-228600">
              <a:buFontTx/>
              <a:buNone/>
            </a:pPr>
            <a:r>
              <a:rPr lang="en-US" dirty="0"/>
              <a:t>1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E-</a:t>
            </a:r>
            <a:r>
              <a:rPr lang="ru-RU" dirty="0" smtClean="0"/>
              <a:t>выделение</a:t>
            </a:r>
            <a:r>
              <a:rPr lang="en-US" dirty="0" smtClean="0"/>
              <a:t> </a:t>
            </a:r>
            <a:r>
              <a:rPr lang="ru-RU" dirty="0" smtClean="0"/>
              <a:t>-</a:t>
            </a:r>
            <a:r>
              <a:rPr lang="en-US" dirty="0" smtClean="0"/>
              <a:t>&gt; </a:t>
            </a:r>
            <a:r>
              <a:rPr lang="en-US" dirty="0"/>
              <a:t>5 x10</a:t>
            </a:r>
            <a:r>
              <a:rPr lang="en-US" baseline="30000" dirty="0"/>
              <a:t>6 </a:t>
            </a:r>
            <a:r>
              <a:rPr lang="en-US" dirty="0"/>
              <a:t> e</a:t>
            </a:r>
            <a:r>
              <a:rPr lang="en-US" baseline="30000" dirty="0"/>
              <a:t>-</a:t>
            </a:r>
            <a:endParaRPr lang="en-US" dirty="0"/>
          </a:p>
        </p:txBody>
      </p:sp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323850" y="3357563"/>
          <a:ext cx="1995488" cy="2362200"/>
        </p:xfrm>
        <a:graphic>
          <a:graphicData uri="http://schemas.openxmlformats.org/presentationml/2006/ole">
            <p:oleObj spid="_x0000_s68611" name="Ulead Image Editor Image" r:id="rId4" imgW="1996275" imgH="2362005" progId="">
              <p:embed/>
            </p:oleObj>
          </a:graphicData>
        </a:graphic>
      </p:graphicFrame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514600" y="4114800"/>
            <a:ext cx="3095625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228600" indent="-228600">
              <a:lnSpc>
                <a:spcPct val="100000"/>
              </a:lnSpc>
            </a:pPr>
            <a:r>
              <a:rPr lang="ru-RU" dirty="0" smtClean="0">
                <a:solidFill>
                  <a:srgbClr val="7030A0"/>
                </a:solidFill>
              </a:rPr>
              <a:t>Минимум мертвых зон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en-US" dirty="0">
              <a:solidFill>
                <a:srgbClr val="7030A0"/>
              </a:solidFill>
            </a:endParaRPr>
          </a:p>
          <a:p>
            <a:pPr marL="228600" indent="-228600">
              <a:lnSpc>
                <a:spcPct val="100000"/>
              </a:lnSpc>
            </a:pPr>
            <a:r>
              <a:rPr lang="en-US" dirty="0" err="1" smtClean="0">
                <a:solidFill>
                  <a:srgbClr val="7030A0"/>
                </a:solidFill>
              </a:rPr>
              <a:t>LAr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радиационно стойкий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en-US" dirty="0">
              <a:solidFill>
                <a:srgbClr val="7030A0"/>
              </a:solidFill>
            </a:endParaRPr>
          </a:p>
          <a:p>
            <a:pPr marL="228600" indent="-228600">
              <a:lnSpc>
                <a:spcPct val="100000"/>
              </a:lnSpc>
            </a:pPr>
            <a:r>
              <a:rPr lang="ru-RU" dirty="0" smtClean="0">
                <a:solidFill>
                  <a:srgbClr val="7030A0"/>
                </a:solidFill>
              </a:rPr>
              <a:t>Плата считывания позволяет тонкую сегментацию.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23850" y="6165850"/>
            <a:ext cx="144943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ru-RU" dirty="0" smtClean="0"/>
              <a:t>Разрешение </a:t>
            </a:r>
            <a:endParaRPr lang="en-US" dirty="0"/>
          </a:p>
        </p:txBody>
      </p:sp>
      <p:graphicFrame>
        <p:nvGraphicFramePr>
          <p:cNvPr id="15" name="Object 11"/>
          <p:cNvGraphicFramePr>
            <a:graphicFrameLocks noChangeAspect="1"/>
          </p:cNvGraphicFramePr>
          <p:nvPr/>
        </p:nvGraphicFramePr>
        <p:xfrm>
          <a:off x="3359150" y="4818063"/>
          <a:ext cx="139700" cy="265112"/>
        </p:xfrm>
        <a:graphic>
          <a:graphicData uri="http://schemas.openxmlformats.org/presentationml/2006/ole">
            <p:oleObj spid="_x0000_s68612" name="Equation" r:id="rId5" imgW="139680" imgH="266400" progId="Equation.3">
              <p:embed/>
            </p:oleObj>
          </a:graphicData>
        </a:graphic>
      </p:graphicFrame>
      <p:graphicFrame>
        <p:nvGraphicFramePr>
          <p:cNvPr id="16" name="Object 13"/>
          <p:cNvGraphicFramePr>
            <a:graphicFrameLocks noChangeAspect="1"/>
          </p:cNvGraphicFramePr>
          <p:nvPr/>
        </p:nvGraphicFramePr>
        <p:xfrm>
          <a:off x="2268538" y="6165850"/>
          <a:ext cx="2563812" cy="352425"/>
        </p:xfrm>
        <a:graphic>
          <a:graphicData uri="http://schemas.openxmlformats.org/presentationml/2006/ole">
            <p:oleObj spid="_x0000_s68613" name="Equation" r:id="rId6" imgW="1638000" imgH="228600" progId="Equation.3">
              <p:embed/>
            </p:oleObj>
          </a:graphicData>
        </a:graphic>
      </p:graphicFrame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5076825" y="6165850"/>
            <a:ext cx="388778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ru-RU" dirty="0" smtClean="0"/>
              <a:t>Пространственное разрешение</a:t>
            </a:r>
          </a:p>
          <a:p>
            <a:pPr algn="ctr">
              <a:lnSpc>
                <a:spcPct val="100000"/>
              </a:lnSpc>
              <a:buFontTx/>
              <a:buNone/>
            </a:pPr>
            <a:r>
              <a:rPr lang="en-US" dirty="0" smtClean="0"/>
              <a:t> </a:t>
            </a:r>
            <a:r>
              <a:rPr lang="en-US" dirty="0"/>
              <a:t>5 mm </a:t>
            </a:r>
            <a:r>
              <a:rPr lang="en-US" dirty="0" smtClean="0"/>
              <a:t>/√ E</a:t>
            </a:r>
            <a:endParaRPr lang="en-US" dirty="0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1447800" y="228600"/>
            <a:ext cx="3468835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dirty="0" smtClean="0"/>
              <a:t>Пример </a:t>
            </a:r>
            <a:r>
              <a:rPr lang="en-US" sz="2400" dirty="0" smtClean="0"/>
              <a:t>ECAL</a:t>
            </a:r>
            <a:r>
              <a:rPr lang="ru-RU" sz="2400" dirty="0" smtClean="0"/>
              <a:t> (сэмплинг) </a:t>
            </a:r>
            <a:endParaRPr lang="en-US" sz="2400" dirty="0"/>
          </a:p>
        </p:txBody>
      </p:sp>
      <p:pic>
        <p:nvPicPr>
          <p:cNvPr id="19" name="Picture 16" descr="wheelconstr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5963" y="1196975"/>
            <a:ext cx="3074987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59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457200" y="609600"/>
            <a:ext cx="8382000" cy="5867400"/>
            <a:chOff x="133" y="624"/>
            <a:chExt cx="5317" cy="3600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3" y="624"/>
              <a:ext cx="5317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4261" y="1056"/>
              <a:ext cx="1017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>
                  <a:solidFill>
                    <a:srgbClr val="B5E8FF"/>
                  </a:solidFill>
                  <a:latin typeface="Tahoma" pitchFamily="34" charset="0"/>
                </a:rPr>
                <a:t>Lake of Geneva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222" y="720"/>
              <a:ext cx="1806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dirty="0">
                  <a:solidFill>
                    <a:srgbClr val="FFF23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Large </a:t>
              </a:r>
              <a:r>
                <a:rPr lang="de-DE" dirty="0">
                  <a:solidFill>
                    <a:srgbClr val="FFF23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Hadron</a:t>
              </a:r>
              <a:r>
                <a:rPr lang="en-US" dirty="0">
                  <a:solidFill>
                    <a:srgbClr val="FFF23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rPr>
                <a:t> Collider</a:t>
              </a:r>
              <a:endParaRPr lang="en-US" dirty="0">
                <a:latin typeface="Tahoma" pitchFamily="34" charset="0"/>
              </a:endParaRP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 rot="4040175">
              <a:off x="5028" y="2534"/>
              <a:ext cx="493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>
                  <a:solidFill>
                    <a:srgbClr val="FFFFFF"/>
                  </a:solidFill>
                  <a:latin typeface="Tahoma" pitchFamily="34" charset="0"/>
                </a:rPr>
                <a:t>Airport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2083" y="1392"/>
              <a:ext cx="450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>
                  <a:solidFill>
                    <a:srgbClr val="B5E8FF"/>
                  </a:solidFill>
                  <a:latin typeface="Tahoma" pitchFamily="34" charset="0"/>
                </a:rPr>
                <a:t>CMS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3146" y="3120"/>
              <a:ext cx="484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>
                  <a:solidFill>
                    <a:srgbClr val="B5E8FF"/>
                  </a:solidFill>
                  <a:latin typeface="Tahoma" pitchFamily="34" charset="0"/>
                </a:rPr>
                <a:t>ATLAS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4342" y="2400"/>
              <a:ext cx="414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>
                  <a:solidFill>
                    <a:srgbClr val="B5E8FF"/>
                  </a:solidFill>
                  <a:latin typeface="Tahoma" pitchFamily="34" charset="0"/>
                </a:rPr>
                <a:t>LHCb</a:t>
              </a:r>
              <a:endParaRPr lang="en-US">
                <a:latin typeface="Tahoma" pitchFamily="34" charset="0"/>
              </a:endParaRPr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1519" y="3072"/>
              <a:ext cx="46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>
                  <a:solidFill>
                    <a:srgbClr val="B5E8FF"/>
                  </a:solidFill>
                  <a:latin typeface="Tahoma" pitchFamily="34" charset="0"/>
                </a:rPr>
                <a:t>ALICE</a:t>
              </a:r>
              <a:endParaRPr lang="en-US">
                <a:latin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6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23863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Comic Sans MS" pitchFamily="66" charset="0"/>
                <a:ea typeface="+mj-ea"/>
                <a:cs typeface="+mj-cs"/>
              </a:rPr>
              <a:t>«Элементарные» частицы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828800"/>
            <a:ext cx="3957638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eft Brace 13"/>
          <p:cNvSpPr/>
          <p:nvPr/>
        </p:nvSpPr>
        <p:spPr bwMode="auto">
          <a:xfrm>
            <a:off x="3962400" y="2362200"/>
            <a:ext cx="307240" cy="691290"/>
          </a:xfrm>
          <a:prstGeom prst="leftBrace">
            <a:avLst/>
          </a:prstGeom>
          <a:noFill/>
          <a:ln w="412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/>
          </a:ln>
          <a:effectLst/>
          <a:ex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276600" y="1676400"/>
            <a:ext cx="1371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6600"/>
                </a:solidFill>
              </a:rPr>
              <a:t>  Сильное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 g</a:t>
            </a:r>
            <a:r>
              <a:rPr lang="ru-RU" dirty="0" smtClean="0">
                <a:solidFill>
                  <a:srgbClr val="FF6600"/>
                </a:solidFill>
              </a:rPr>
              <a:t>=глюоны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6" name="Left Brace 15"/>
          <p:cNvSpPr/>
          <p:nvPr/>
        </p:nvSpPr>
        <p:spPr bwMode="auto">
          <a:xfrm>
            <a:off x="1905000" y="2057400"/>
            <a:ext cx="460860" cy="2688350"/>
          </a:xfrm>
          <a:prstGeom prst="leftBrace">
            <a:avLst>
              <a:gd name="adj1" fmla="val 8333"/>
              <a:gd name="adj2" fmla="val 50708"/>
            </a:avLst>
          </a:prstGeom>
          <a:noFill/>
          <a:ln w="41275" cap="flat" cmpd="sng" algn="ctr">
            <a:solidFill>
              <a:schemeClr val="bg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/>
          </a:ln>
          <a:effectLst/>
          <a:extLst/>
        </p:spPr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62200" y="4267200"/>
            <a:ext cx="2040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Электромагнитное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      </a:t>
            </a:r>
            <a:r>
              <a:rPr lang="en-US" dirty="0" smtClean="0">
                <a:solidFill>
                  <a:srgbClr val="00B050"/>
                </a:solidFill>
              </a:rPr>
              <a:t>y</a:t>
            </a:r>
            <a:r>
              <a:rPr lang="ru-RU" dirty="0" smtClean="0">
                <a:solidFill>
                  <a:srgbClr val="00B050"/>
                </a:solidFill>
              </a:rPr>
              <a:t>=фотоны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ru-RU" dirty="0" smtClean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47800" y="4876800"/>
            <a:ext cx="1676400" cy="64633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Слабое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Z </a:t>
            </a:r>
            <a:r>
              <a:rPr lang="ru-RU" dirty="0" smtClean="0">
                <a:solidFill>
                  <a:schemeClr val="bg1"/>
                </a:solidFill>
              </a:rPr>
              <a:t>и</a:t>
            </a:r>
            <a:r>
              <a:rPr lang="en-US" dirty="0" smtClean="0">
                <a:solidFill>
                  <a:schemeClr val="bg1"/>
                </a:solidFill>
              </a:rPr>
              <a:t> W </a:t>
            </a:r>
            <a:r>
              <a:rPr lang="ru-RU" dirty="0" smtClean="0">
                <a:solidFill>
                  <a:schemeClr val="bg1"/>
                </a:solidFill>
              </a:rPr>
              <a:t>бозоны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47800" y="1219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Взаимодействия(е)</a:t>
            </a:r>
            <a:r>
              <a:rPr lang="en-US" sz="2400" dirty="0" smtClean="0">
                <a:solidFill>
                  <a:srgbClr val="FF6600"/>
                </a:solidFill>
                <a:latin typeface="Comic Sans MS" pitchFamily="66" charset="0"/>
              </a:rPr>
              <a:t> </a:t>
            </a:r>
            <a:endParaRPr lang="en-US" sz="2400" dirty="0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21" name="Left Brace 20"/>
          <p:cNvSpPr/>
          <p:nvPr/>
        </p:nvSpPr>
        <p:spPr bwMode="auto">
          <a:xfrm>
            <a:off x="3200400" y="2362200"/>
            <a:ext cx="476814" cy="1843955"/>
          </a:xfrm>
          <a:prstGeom prst="leftBrace">
            <a:avLst/>
          </a:prstGeom>
          <a:noFill/>
          <a:ln w="4127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/>
          </a:ln>
          <a:effectLst/>
          <a:extLst/>
        </p:spPr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17" grpId="0"/>
      <p:bldP spid="18" grpId="0" animBg="1"/>
      <p:bldP spid="20" grpId="0"/>
      <p:bldP spid="21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60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20254"/>
            <a:ext cx="8342914" cy="62377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61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762000"/>
            <a:ext cx="7644011" cy="5608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62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005563"/>
            <a:ext cx="7010400" cy="530848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63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2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066800"/>
            <a:ext cx="7132992" cy="5252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64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8088634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65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143000"/>
            <a:ext cx="6887401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66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066800"/>
            <a:ext cx="7315200" cy="5237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67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0422" y="1117667"/>
            <a:ext cx="7050177" cy="5206933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68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1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019674"/>
            <a:ext cx="7467600" cy="5609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69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" y="685799"/>
            <a:ext cx="8860536" cy="6172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7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pic>
        <p:nvPicPr>
          <p:cNvPr id="8" name="Picture 7" descr="198px-Hadron_colors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838200"/>
            <a:ext cx="1760220" cy="5334000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2286000"/>
            <a:ext cx="3048000" cy="304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447800" y="152400"/>
            <a:ext cx="6324600" cy="1447800"/>
          </a:xfrm>
          <a:prstGeom prst="rect">
            <a:avLst/>
          </a:prstGeom>
        </p:spPr>
        <p:txBody>
          <a:bodyPr vert="horz" lIns="98469" tIns="49235" rIns="98469" bIns="49235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Все известные частицы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&gt;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200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с резонансами)</a:t>
            </a: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м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огут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быть сконструированны подобым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образом</a:t>
            </a:r>
            <a:endParaRPr lang="ru-RU" b="1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Комбинации разных типов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кварков</a:t>
            </a:r>
            <a:endParaRPr lang="ru-RU" b="1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Надо добавить «цвет» для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кварков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        </a:t>
            </a:r>
            <a:endParaRPr lang="en-GB" b="1" dirty="0" smtClean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        Теория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:    </a:t>
            </a:r>
            <a:r>
              <a:rPr lang="en-GB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QCD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(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eng)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или КХД (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рус)</a:t>
            </a:r>
            <a:endParaRPr lang="en-US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1600200"/>
            <a:ext cx="2667000" cy="488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70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8" descr="Picture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656117"/>
            <a:ext cx="7391400" cy="5847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71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690" y="792937"/>
            <a:ext cx="7355509" cy="5531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72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8" descr="Picture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811878"/>
            <a:ext cx="7239000" cy="5404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73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 descr="Picture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772370"/>
            <a:ext cx="6858000" cy="5434013"/>
          </a:xfrm>
          <a:prstGeom prst="rect">
            <a:avLst/>
          </a:prstGeom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Благодарности...</a:t>
            </a:r>
            <a:endParaRPr kumimoji="0" lang="de-CH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334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Werner Riegler (CERN, ALICE)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Olav Ullaland (CERN,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LHCb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Peter Jenni (CERN, ATLAS)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Christian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Goram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(CERN,  PH)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Herman ten Kate (CERN, ATLAS)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Daniel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Froidevaux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(CERN, ATLAS)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Александр Чеплаков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ОИЯИ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ATLAS)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Андрей Голутвин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(Imperial College,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ITEPh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CERN,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LHCb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Владимир Каржавин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ОИЯИ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CMS)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Александр Водопьянов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ОИЯИ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ALICE)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Владимир Рыжов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(CERN,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(ОИЯИ)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CMS)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19200" y="5638800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Выражаю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благодарность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за разрешение на</a:t>
            </a:r>
          </a:p>
          <a:p>
            <a:pPr eaLnBrk="0" hangingPunct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использование материалов из их лекций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75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2286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Детекторы на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LHC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90600" y="2819400"/>
            <a:ext cx="7239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Огромное спасибо за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неослабевающее внимание !</a:t>
            </a:r>
            <a:endParaRPr kumimoji="0" lang="de-CH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838200"/>
          </a:xfrm>
        </p:spPr>
        <p:txBody>
          <a:bodyPr/>
          <a:lstStyle/>
          <a:p>
            <a:endParaRPr lang="de-CH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762000"/>
            <a:ext cx="6324600" cy="838200"/>
          </a:xfrm>
        </p:spPr>
        <p:txBody>
          <a:bodyPr/>
          <a:lstStyle/>
          <a:p>
            <a:endParaRPr lang="de-CH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838200"/>
          </a:xfrm>
        </p:spPr>
        <p:txBody>
          <a:bodyPr/>
          <a:lstStyle/>
          <a:p>
            <a:endParaRPr lang="de-CH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762000"/>
            <a:ext cx="6324600" cy="838200"/>
          </a:xfrm>
        </p:spPr>
        <p:txBody>
          <a:bodyPr/>
          <a:lstStyle/>
          <a:p>
            <a:endParaRPr lang="de-CH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13" name="Picture 41" descr="D:\az\az\template\JINR_col_lab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738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0" y="533400"/>
            <a:ext cx="762000" cy="228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ОИЯИ</a:t>
            </a:r>
            <a:endParaRPr lang="en-US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971800" cy="5334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Введение</a:t>
            </a:r>
            <a:endParaRPr lang="de-CH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78</a:t>
            </a:fld>
            <a:endParaRPr lang="de-CH"/>
          </a:p>
        </p:txBody>
      </p:sp>
      <p:pic>
        <p:nvPicPr>
          <p:cNvPr id="7" name="Picture 3" descr="E:\junk\scan0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0"/>
            <a:ext cx="5008418" cy="646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79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en-US" dirty="0" smtClean="0"/>
              <a:t>6</a:t>
            </a:r>
          </a:p>
          <a:p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23862" y="-9525"/>
            <a:ext cx="8339138" cy="771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noProof="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История открытия «элементарных» частиц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3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5299075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2" y="3873500"/>
            <a:ext cx="5930898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5334000" y="914400"/>
            <a:ext cx="3810000" cy="2895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Электрон-Протон-Нейтрон</a:t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Первая 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античастица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 – 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позитрон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Первые частицы 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другого поколения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мюоны 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Первые составные 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частицы-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мезоны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пионы 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и 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каоны    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(Кварковая теория)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«Зоопарк»  частиц</a:t>
            </a:r>
            <a:endParaRPr lang="de-CH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3886200"/>
            <a:ext cx="30480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«Открытие» кварков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и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промежуточных бозонов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u, d, 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c</a:t>
            </a:r>
            <a:r>
              <a:rPr lang="fr-CH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ч</a:t>
            </a:r>
            <a:r>
              <a:rPr lang="ru-RU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армоний» очарованный</a:t>
            </a:r>
            <a:endParaRPr lang="en-US" sz="1600" noProof="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b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 «боттомоний»  красота</a:t>
            </a:r>
            <a:endParaRPr lang="en-US" sz="160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t</a:t>
            </a:r>
            <a:r>
              <a:rPr lang="ru-RU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  «топ»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Векторные бозоны</a:t>
            </a:r>
            <a:r>
              <a:rPr kumimoji="0" lang="ru-RU" sz="16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Z, W</a:t>
            </a:r>
            <a:endParaRPr kumimoji="0" lang="de-CH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80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Content Placeholder 7" descr="Picture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057400"/>
            <a:ext cx="5661783" cy="3715186"/>
          </a:xfrm>
          <a:prstGeom prst="rect">
            <a:avLst/>
          </a:prstGeom>
        </p:spPr>
      </p:pic>
      <p:graphicFrame>
        <p:nvGraphicFramePr>
          <p:cNvPr id="32770" name="Object 5"/>
          <p:cNvGraphicFramePr>
            <a:graphicFrameLocks noChangeAspect="1"/>
          </p:cNvGraphicFramePr>
          <p:nvPr/>
        </p:nvGraphicFramePr>
        <p:xfrm>
          <a:off x="228600" y="990600"/>
          <a:ext cx="5334000" cy="671512"/>
        </p:xfrm>
        <a:graphic>
          <a:graphicData uri="http://schemas.openxmlformats.org/presentationml/2006/ole">
            <p:oleObj spid="_x0000_s214018" name="Equation" r:id="rId4" imgW="5244840" imgH="660240" progId="Equation.3">
              <p:embed/>
            </p:oleObj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2133600" y="533400"/>
            <a:ext cx="2596352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002060"/>
                </a:solidFill>
                <a:sym typeface="Symbol" pitchFamily="18" charset="2"/>
              </a:rPr>
              <a:t>Ионизационные потери </a:t>
            </a:r>
            <a:endParaRPr lang="en-GB" b="1" u="sng" dirty="0">
              <a:solidFill>
                <a:srgbClr val="002060"/>
              </a:solidFill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105400" y="2743200"/>
            <a:ext cx="3886200" cy="20748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r>
              <a:rPr kumimoji="0" lang="en-US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US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dx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1600" b="1" dirty="0" smtClean="0">
                <a:solidFill>
                  <a:schemeClr val="accent2"/>
                </a:solidFill>
              </a:rPr>
              <a:t> в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[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</a:t>
            </a:r>
            <a:r>
              <a:rPr kumimoji="0" lang="en-US" sz="16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cm</a:t>
            </a:r>
            <a:r>
              <a:rPr kumimoji="0" lang="en-US" sz="16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600" b="1" i="0" u="none" strike="noStrike" kern="1200" cap="none" spc="0" normalizeH="0" baseline="-2500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600" b="1" i="0" u="none" strike="noStrike" kern="1200" cap="none" spc="0" normalizeH="0" baseline="-2500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r>
              <a:rPr kumimoji="0" lang="en-US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dE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/</a:t>
            </a:r>
            <a:r>
              <a:rPr kumimoji="0" lang="en-US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dx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sym typeface="Symbol" pitchFamily="18" charset="2"/>
              </a:rPr>
              <a:t>зависит только от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b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, </a:t>
            </a:r>
            <a:r>
              <a:rPr lang="ru-RU" sz="1600" b="1" dirty="0" smtClean="0">
                <a:solidFill>
                  <a:srgbClr val="C00000"/>
                </a:solidFill>
                <a:sym typeface="Symbol" pitchFamily="18" charset="2"/>
              </a:rPr>
              <a:t>независит от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m !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600" b="1" i="0" u="none" strike="noStrike" kern="1200" cap="none" spc="0" normalizeH="0" baseline="-2500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r>
              <a:rPr lang="ru-RU" sz="1600" b="1" dirty="0" smtClean="0">
                <a:solidFill>
                  <a:schemeClr val="accent2"/>
                </a:solidFill>
                <a:sym typeface="Symbol" pitchFamily="18" charset="2"/>
              </a:rPr>
              <a:t>Среда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: 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Z/A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, </a:t>
            </a:r>
            <a:r>
              <a:rPr kumimoji="0" lang="ru-RU" sz="16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ионизационный потенциал </a:t>
            </a:r>
            <a:r>
              <a:rPr kumimoji="0" lang="en-US" sz="16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I</a:t>
            </a:r>
            <a:r>
              <a:rPr lang="ru-RU" sz="1600" b="1" dirty="0" smtClean="0">
                <a:sym typeface="Symbol" pitchFamily="18" charset="2"/>
              </a:rPr>
              <a:t>,</a:t>
            </a:r>
            <a:r>
              <a:rPr kumimoji="0" lang="ru-RU" sz="16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измеренный</a:t>
            </a:r>
            <a:r>
              <a:rPr kumimoji="0" lang="ru-RU" sz="1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для каждого вещества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</a:p>
          <a:p>
            <a:pPr marL="285750" lvl="0" indent="-285750">
              <a:spcBef>
                <a:spcPct val="20000"/>
              </a:spcBef>
              <a:tabLst>
                <a:tab pos="914400" algn="l"/>
              </a:tabLst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85750" lvl="0" indent="-285750">
              <a:spcBef>
                <a:spcPct val="20000"/>
              </a:spcBef>
              <a:tabLst>
                <a:tab pos="914400" algn="l"/>
              </a:tabLst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4800" y="5791200"/>
            <a:ext cx="7772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tabLst>
                <a:tab pos="5200650" algn="l"/>
              </a:tabLst>
            </a:pPr>
            <a:r>
              <a:rPr lang="en-US" sz="1400" b="1" dirty="0" smtClean="0">
                <a:sym typeface="Symbol" pitchFamily="18" charset="2"/>
              </a:rPr>
              <a:t>Formula takes into account energy transfers and ionization potential measured for each element </a:t>
            </a:r>
            <a:endParaRPr lang="en-US" sz="1400" b="1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8674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>
            <a:normAutofit fontScale="90000"/>
          </a:bodyPr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Заряженные частицы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81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539750" y="5226050"/>
          <a:ext cx="1368425" cy="579438"/>
        </p:xfrm>
        <a:graphic>
          <a:graphicData uri="http://schemas.openxmlformats.org/presentationml/2006/ole">
            <p:oleObj spid="_x0000_s215042" name="Equation" r:id="rId3" imgW="901440" imgH="380880" progId="Equation.3">
              <p:embed/>
            </p:oleObj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539750" y="5876925"/>
          <a:ext cx="1223963" cy="620713"/>
        </p:xfrm>
        <a:graphic>
          <a:graphicData uri="http://schemas.openxmlformats.org/presentationml/2006/ole">
            <p:oleObj spid="_x0000_s215043" name="Equation" r:id="rId4" imgW="825480" imgH="419040" progId="Equation.3">
              <p:embed/>
            </p:oleObj>
          </a:graphicData>
        </a:graphic>
      </p:graphicFrame>
      <p:graphicFrame>
        <p:nvGraphicFramePr>
          <p:cNvPr id="11" name="Object 8"/>
          <p:cNvGraphicFramePr>
            <a:graphicFrameLocks noChangeAspect="1"/>
          </p:cNvGraphicFramePr>
          <p:nvPr/>
        </p:nvGraphicFramePr>
        <p:xfrm>
          <a:off x="539750" y="4581525"/>
          <a:ext cx="1511300" cy="547688"/>
        </p:xfrm>
        <a:graphic>
          <a:graphicData uri="http://schemas.openxmlformats.org/presentationml/2006/ole">
            <p:oleObj spid="_x0000_s215044" name="Equation" r:id="rId5" imgW="1015920" imgH="368280" progId="Equation.3">
              <p:embed/>
            </p:oleObj>
          </a:graphicData>
        </a:graphic>
      </p:graphicFrame>
      <p:graphicFrame>
        <p:nvGraphicFramePr>
          <p:cNvPr id="12" name="Object 9"/>
          <p:cNvGraphicFramePr>
            <a:graphicFrameLocks noChangeAspect="1"/>
          </p:cNvGraphicFramePr>
          <p:nvPr/>
        </p:nvGraphicFramePr>
        <p:xfrm>
          <a:off x="2339975" y="4548188"/>
          <a:ext cx="2376488" cy="557212"/>
        </p:xfrm>
        <a:graphic>
          <a:graphicData uri="http://schemas.openxmlformats.org/presentationml/2006/ole">
            <p:oleObj spid="_x0000_s215045" name="Equation" r:id="rId6" imgW="1625400" imgH="380880" progId="Equation.3">
              <p:embed/>
            </p:oleObj>
          </a:graphicData>
        </a:graphic>
      </p:graphicFrame>
      <p:graphicFrame>
        <p:nvGraphicFramePr>
          <p:cNvPr id="13" name="Object 13"/>
          <p:cNvGraphicFramePr>
            <a:graphicFrameLocks noChangeAspect="1"/>
          </p:cNvGraphicFramePr>
          <p:nvPr/>
        </p:nvGraphicFramePr>
        <p:xfrm>
          <a:off x="5003800" y="2708275"/>
          <a:ext cx="3790950" cy="3622675"/>
        </p:xfrm>
        <a:graphic>
          <a:graphicData uri="http://schemas.openxmlformats.org/presentationml/2006/ole">
            <p:oleObj spid="_x0000_s215046" name="Bitmap Image" r:id="rId7" imgW="5133333" imgH="4904762" progId="PBrush">
              <p:embed/>
            </p:oleObj>
          </a:graphicData>
        </a:graphic>
      </p:graphicFrame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5487988" y="2898775"/>
            <a:ext cx="2751137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 sz="1000">
                <a:solidFill>
                  <a:schemeClr val="tx1"/>
                </a:solidFill>
              </a:rPr>
              <a:t>L. Alexander et al., CLEO III test beam results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6208713" y="6235700"/>
            <a:ext cx="15636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 sz="1400">
                <a:solidFill>
                  <a:schemeClr val="tx1"/>
                </a:solidFill>
              </a:rPr>
              <a:t>energy loss (keV)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5364163" y="3141663"/>
            <a:ext cx="110331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/>
              <a:t>300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 Si</a:t>
            </a: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>
            <a:off x="6545263" y="2420938"/>
            <a:ext cx="0" cy="3541712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6659563" y="3284538"/>
            <a:ext cx="1727200" cy="639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>
                <a:solidFill>
                  <a:schemeClr val="tx1"/>
                </a:solidFill>
              </a:rPr>
              <a:t>Includes a Gaussian electronics noise contribution of 2.3 keV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 rot="16200000">
            <a:off x="5884069" y="5106194"/>
            <a:ext cx="15001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 sz="1400">
                <a:solidFill>
                  <a:srgbClr val="FF0066"/>
                </a:solidFill>
                <a:latin typeface="Symbol" pitchFamily="18" charset="2"/>
              </a:rPr>
              <a:t>D</a:t>
            </a:r>
            <a:r>
              <a:rPr lang="en-US" sz="1400" i="1">
                <a:solidFill>
                  <a:srgbClr val="FF0066"/>
                </a:solidFill>
                <a:latin typeface="Times New Roman" pitchFamily="18" charset="0"/>
              </a:rPr>
              <a:t>E</a:t>
            </a:r>
            <a:r>
              <a:rPr lang="en-US" sz="1400" i="1" baseline="-25000">
                <a:solidFill>
                  <a:srgbClr val="FF0066"/>
                </a:solidFill>
                <a:latin typeface="Times New Roman" pitchFamily="18" charset="0"/>
              </a:rPr>
              <a:t>m.p.</a:t>
            </a:r>
            <a:r>
              <a:rPr lang="en-US" sz="1400">
                <a:solidFill>
                  <a:srgbClr val="FF0066"/>
                </a:solidFill>
              </a:rPr>
              <a:t> ~ 56.5 keV</a:t>
            </a:r>
          </a:p>
        </p:txBody>
      </p:sp>
      <p:graphicFrame>
        <p:nvGraphicFramePr>
          <p:cNvPr id="20" name="Object 20"/>
          <p:cNvGraphicFramePr>
            <a:graphicFrameLocks noChangeAspect="1"/>
          </p:cNvGraphicFramePr>
          <p:nvPr/>
        </p:nvGraphicFramePr>
        <p:xfrm>
          <a:off x="395288" y="908050"/>
          <a:ext cx="3770312" cy="3109913"/>
        </p:xfrm>
        <a:graphic>
          <a:graphicData uri="http://schemas.openxmlformats.org/presentationml/2006/ole">
            <p:oleObj spid="_x0000_s215047" name="Chart" r:id="rId8" imgW="5391150" imgH="4438701" progId="Excel.Sheet.8">
              <p:embed/>
            </p:oleObj>
          </a:graphicData>
        </a:graphic>
      </p:graphicFrame>
      <p:sp>
        <p:nvSpPr>
          <p:cNvPr id="21" name="Line 21"/>
          <p:cNvSpPr>
            <a:spLocks noChangeShapeType="1"/>
          </p:cNvSpPr>
          <p:nvPr/>
        </p:nvSpPr>
        <p:spPr bwMode="auto">
          <a:xfrm>
            <a:off x="1577975" y="1484313"/>
            <a:ext cx="0" cy="2014537"/>
          </a:xfrm>
          <a:prstGeom prst="line">
            <a:avLst/>
          </a:prstGeom>
          <a:noFill/>
          <a:ln w="9525">
            <a:solidFill>
              <a:srgbClr val="FF006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909638" y="1125538"/>
            <a:ext cx="11938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 sz="1200">
                <a:solidFill>
                  <a:srgbClr val="FF0066"/>
                </a:solidFill>
                <a:latin typeface="Symbol" pitchFamily="18" charset="2"/>
              </a:rPr>
              <a:t>D</a:t>
            </a:r>
            <a:r>
              <a:rPr lang="en-US" sz="1200" i="1">
                <a:solidFill>
                  <a:srgbClr val="FF0066"/>
                </a:solidFill>
                <a:latin typeface="Times New Roman" pitchFamily="18" charset="0"/>
              </a:rPr>
              <a:t>E</a:t>
            </a:r>
            <a:r>
              <a:rPr lang="en-US" sz="1200" i="1" baseline="-25000">
                <a:solidFill>
                  <a:srgbClr val="FF0066"/>
                </a:solidFill>
                <a:latin typeface="Times New Roman" pitchFamily="18" charset="0"/>
              </a:rPr>
              <a:t>m.p.</a:t>
            </a:r>
            <a:r>
              <a:rPr lang="en-US" sz="1200">
                <a:solidFill>
                  <a:srgbClr val="FF0066"/>
                </a:solidFill>
              </a:rPr>
              <a:t> ~ 82 keV</a:t>
            </a:r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>
            <a:off x="1820863" y="1484313"/>
            <a:ext cx="0" cy="2014537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1835150" y="1557338"/>
            <a:ext cx="1290638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 sz="1200">
                <a:latin typeface="Symbol" pitchFamily="18" charset="2"/>
              </a:rPr>
              <a:t>&lt;D</a:t>
            </a:r>
            <a:r>
              <a:rPr lang="en-US" sz="1200" i="1">
                <a:latin typeface="Times New Roman" pitchFamily="18" charset="0"/>
              </a:rPr>
              <a:t>E&gt;</a:t>
            </a:r>
            <a:r>
              <a:rPr lang="en-US" sz="1200"/>
              <a:t> ~ 115 keV</a:t>
            </a: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3113088" y="908050"/>
            <a:ext cx="9874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 sz="1400"/>
              <a:t>300 </a:t>
            </a:r>
            <a:r>
              <a:rPr lang="en-US" sz="1400">
                <a:latin typeface="Symbol" pitchFamily="18" charset="2"/>
              </a:rPr>
              <a:t>m</a:t>
            </a:r>
            <a:r>
              <a:rPr lang="en-US" sz="1400"/>
              <a:t>m Si</a:t>
            </a: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395288" y="4149725"/>
            <a:ext cx="33575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/>
              <a:t>Landau’s theory </a:t>
            </a:r>
            <a:r>
              <a:rPr lang="en-US" sz="1000">
                <a:solidFill>
                  <a:schemeClr val="tx1"/>
                </a:solidFill>
              </a:rPr>
              <a:t>J. Phys (USSR) 8, 201 (1944)</a:t>
            </a:r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2124075" y="5805488"/>
            <a:ext cx="264318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x </a:t>
            </a:r>
            <a:r>
              <a:rPr lang="en-US">
                <a:solidFill>
                  <a:schemeClr val="tx1"/>
                </a:solidFill>
              </a:rPr>
              <a:t>(300 </a:t>
            </a:r>
            <a:r>
              <a:rPr lang="en-US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>
                <a:solidFill>
                  <a:schemeClr val="tx1"/>
                </a:solidFill>
              </a:rPr>
              <a:t>m Si)  = 69 mg/cm</a:t>
            </a:r>
            <a:r>
              <a:rPr lang="en-US" baseline="300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8" name="Line 30"/>
          <p:cNvSpPr>
            <a:spLocks noChangeShapeType="1"/>
          </p:cNvSpPr>
          <p:nvPr/>
        </p:nvSpPr>
        <p:spPr bwMode="auto">
          <a:xfrm flipV="1">
            <a:off x="1763713" y="6021388"/>
            <a:ext cx="4318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29" name="Freeform 31"/>
          <p:cNvSpPr>
            <a:spLocks/>
          </p:cNvSpPr>
          <p:nvPr/>
        </p:nvSpPr>
        <p:spPr bwMode="auto">
          <a:xfrm>
            <a:off x="238125" y="2428875"/>
            <a:ext cx="285750" cy="2457450"/>
          </a:xfrm>
          <a:custGeom>
            <a:avLst/>
            <a:gdLst>
              <a:gd name="T0" fmla="*/ 180 w 180"/>
              <a:gd name="T1" fmla="*/ 1548 h 1548"/>
              <a:gd name="T2" fmla="*/ 0 w 180"/>
              <a:gd name="T3" fmla="*/ 1308 h 1548"/>
              <a:gd name="T4" fmla="*/ 12 w 180"/>
              <a:gd name="T5" fmla="*/ 216 h 1548"/>
              <a:gd name="T6" fmla="*/ 138 w 180"/>
              <a:gd name="T7" fmla="*/ 0 h 1548"/>
              <a:gd name="T8" fmla="*/ 0 60000 65536"/>
              <a:gd name="T9" fmla="*/ 0 60000 65536"/>
              <a:gd name="T10" fmla="*/ 0 60000 65536"/>
              <a:gd name="T11" fmla="*/ 0 60000 65536"/>
              <a:gd name="T12" fmla="*/ 0 w 180"/>
              <a:gd name="T13" fmla="*/ 0 h 1548"/>
              <a:gd name="T14" fmla="*/ 180 w 180"/>
              <a:gd name="T15" fmla="*/ 1548 h 15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0" h="1548">
                <a:moveTo>
                  <a:pt x="180" y="1548"/>
                </a:moveTo>
                <a:lnTo>
                  <a:pt x="0" y="1308"/>
                </a:lnTo>
                <a:lnTo>
                  <a:pt x="12" y="216"/>
                </a:lnTo>
                <a:lnTo>
                  <a:pt x="138" y="0"/>
                </a:lnTo>
              </a:path>
            </a:pathLst>
          </a:custGeom>
          <a:noFill/>
          <a:ln w="28575" cap="flat" cmpd="sng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de-CH"/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2105025" y="879475"/>
            <a:ext cx="9525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/>
              <a:t>“Theory”</a:t>
            </a:r>
          </a:p>
        </p:txBody>
      </p:sp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2051050" y="2420938"/>
            <a:ext cx="906463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US" sz="1200">
                <a:solidFill>
                  <a:schemeClr val="tx1"/>
                </a:solidFill>
                <a:sym typeface="Symbol" pitchFamily="18" charset="2"/>
              </a:rPr>
              <a:t> = 26 keV</a:t>
            </a: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4876800" y="457200"/>
            <a:ext cx="41148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400" dirty="0" smtClean="0"/>
              <a:t>Теория Ландау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- Вероятностный характер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Многократные взаимодействия</a:t>
            </a:r>
          </a:p>
          <a:p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- Флуктуации</a:t>
            </a: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5795963" y="1916113"/>
            <a:ext cx="1584325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en-US" sz="1400">
                <a:solidFill>
                  <a:srgbClr val="FF0066"/>
                </a:solidFill>
              </a:rPr>
              <a:t>charge collection is  not 100% </a:t>
            </a:r>
          </a:p>
        </p:txBody>
      </p:sp>
      <p:sp>
        <p:nvSpPr>
          <p:cNvPr id="34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8674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>
            <a:normAutofit fontScale="90000"/>
          </a:bodyPr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Заряженные частицы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82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5800" y="990600"/>
            <a:ext cx="8208962" cy="52562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/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Потери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энергии на тормозное излучение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				</a:t>
            </a: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714375" y="2286000"/>
          <a:ext cx="4105275" cy="684213"/>
        </p:xfrm>
        <a:graphic>
          <a:graphicData uri="http://schemas.openxmlformats.org/presentationml/2006/ole">
            <p:oleObj spid="_x0000_s216066" name="Equation" r:id="rId3" imgW="3047760" imgH="507960" progId="Equation.3">
              <p:embed/>
            </p:oleObj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785813" y="4286250"/>
          <a:ext cx="2362200" cy="2032000"/>
        </p:xfrm>
        <a:graphic>
          <a:graphicData uri="http://schemas.openxmlformats.org/presentationml/2006/ole">
            <p:oleObj spid="_x0000_s216067" name="Equation" r:id="rId4" imgW="2361960" imgH="2031840" progId="Equation.3">
              <p:embed/>
            </p:oleObj>
          </a:graphicData>
        </a:graphic>
      </p:graphicFrame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928938" y="5572125"/>
            <a:ext cx="3482975" cy="717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600" dirty="0">
                <a:sym typeface="Symbol" pitchFamily="18" charset="2"/>
              </a:rPr>
              <a:t>radiation length [g/cm</a:t>
            </a:r>
            <a:r>
              <a:rPr lang="en-US" sz="1600" baseline="30000" dirty="0">
                <a:sym typeface="Symbol" pitchFamily="18" charset="2"/>
              </a:rPr>
              <a:t>2</a:t>
            </a:r>
            <a:r>
              <a:rPr lang="en-US" sz="1600" dirty="0">
                <a:sym typeface="Symbol" pitchFamily="18" charset="2"/>
              </a:rPr>
              <a:t>]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600" baseline="-25000" dirty="0">
                <a:sym typeface="Symbol" pitchFamily="18" charset="2"/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400" dirty="0">
                <a:sym typeface="Symbol" pitchFamily="18" charset="2"/>
              </a:rPr>
              <a:t>(divide by specific density to get </a:t>
            </a:r>
            <a:r>
              <a:rPr lang="en-US" sz="1400" i="1" dirty="0">
                <a:latin typeface="Times New Roman" pitchFamily="18" charset="0"/>
                <a:sym typeface="Symbol" pitchFamily="18" charset="2"/>
              </a:rPr>
              <a:t>X</a:t>
            </a:r>
            <a:r>
              <a:rPr lang="en-US" sz="1400" i="1" baseline="-25000" dirty="0">
                <a:latin typeface="Times New Roman" pitchFamily="18" charset="0"/>
                <a:sym typeface="Symbol" pitchFamily="18" charset="2"/>
              </a:rPr>
              <a:t>0</a:t>
            </a:r>
            <a:r>
              <a:rPr lang="en-US" sz="1400" dirty="0">
                <a:sym typeface="Symbol" pitchFamily="18" charset="2"/>
              </a:rPr>
              <a:t> in cm) </a:t>
            </a:r>
          </a:p>
        </p:txBody>
      </p:sp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5495925" y="5083175"/>
          <a:ext cx="139700" cy="265113"/>
        </p:xfrm>
        <a:graphic>
          <a:graphicData uri="http://schemas.openxmlformats.org/presentationml/2006/ole">
            <p:oleObj spid="_x0000_s216068" name="Equation" r:id="rId5" imgW="139680" imgH="266400" progId="Equation.3">
              <p:embed/>
            </p:oleObj>
          </a:graphicData>
        </a:graphic>
      </p:graphicFrame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14375" y="4929188"/>
            <a:ext cx="1295400" cy="595312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5057775" y="1509713"/>
          <a:ext cx="2000250" cy="781050"/>
        </p:xfrm>
        <a:graphic>
          <a:graphicData uri="http://schemas.openxmlformats.org/presentationml/2006/ole">
            <p:oleObj spid="_x0000_s216069" name="Designer 4.0 Drawing" r:id="rId6" imgW="2000160" imgH="780840" progId="">
              <p:embed/>
            </p:oleObj>
          </a:graphicData>
        </a:graphic>
      </p:graphicFrame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6965950" y="2011363"/>
            <a:ext cx="342900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600">
                <a:solidFill>
                  <a:srgbClr val="0000FF"/>
                </a:solidFill>
              </a:rPr>
              <a:t>e</a:t>
            </a:r>
            <a:r>
              <a:rPr lang="en-GB" sz="1600" baseline="30000">
                <a:solidFill>
                  <a:srgbClr val="0000FF"/>
                </a:solidFill>
              </a:rPr>
              <a:t>-</a:t>
            </a:r>
            <a:endParaRPr lang="en-GB" sz="1600">
              <a:solidFill>
                <a:srgbClr val="0000FF"/>
              </a:solidFill>
            </a:endParaRPr>
          </a:p>
        </p:txBody>
      </p:sp>
      <p:graphicFrame>
        <p:nvGraphicFramePr>
          <p:cNvPr id="18" name="Object 11"/>
          <p:cNvGraphicFramePr>
            <a:graphicFrameLocks noChangeAspect="1"/>
          </p:cNvGraphicFramePr>
          <p:nvPr/>
        </p:nvGraphicFramePr>
        <p:xfrm>
          <a:off x="5715000" y="5000625"/>
          <a:ext cx="1593850" cy="465138"/>
        </p:xfrm>
        <a:graphic>
          <a:graphicData uri="http://schemas.openxmlformats.org/presentationml/2006/ole">
            <p:oleObj spid="_x0000_s216070" name="Equation" r:id="rId7" imgW="825480" imgH="241200" progId="Equation.3">
              <p:embed/>
            </p:oleObj>
          </a:graphicData>
        </a:graphic>
      </p:graphicFrame>
      <p:sp>
        <p:nvSpPr>
          <p:cNvPr id="19" name="AutoShape 12"/>
          <p:cNvSpPr>
            <a:spLocks noChangeArrowheads="1"/>
          </p:cNvSpPr>
          <p:nvPr/>
        </p:nvSpPr>
        <p:spPr bwMode="auto">
          <a:xfrm>
            <a:off x="4943475" y="5172075"/>
            <a:ext cx="615950" cy="76200"/>
          </a:xfrm>
          <a:prstGeom prst="rightArrow">
            <a:avLst>
              <a:gd name="adj1" fmla="val 50000"/>
              <a:gd name="adj2" fmla="val 202083"/>
            </a:avLst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sz="1600"/>
          </a:p>
        </p:txBody>
      </p:sp>
      <p:sp>
        <p:nvSpPr>
          <p:cNvPr id="20" name="Oval 13"/>
          <p:cNvSpPr>
            <a:spLocks noChangeArrowheads="1"/>
          </p:cNvSpPr>
          <p:nvPr/>
        </p:nvSpPr>
        <p:spPr bwMode="auto">
          <a:xfrm>
            <a:off x="4286250" y="2214563"/>
            <a:ext cx="647700" cy="863600"/>
          </a:xfrm>
          <a:prstGeom prst="ellipse">
            <a:avLst/>
          </a:prstGeom>
          <a:noFill/>
          <a:ln w="9525" algn="ctr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  <p:graphicFrame>
        <p:nvGraphicFramePr>
          <p:cNvPr id="21" name="Object 15"/>
          <p:cNvGraphicFramePr>
            <a:graphicFrameLocks noChangeAspect="1"/>
          </p:cNvGraphicFramePr>
          <p:nvPr/>
        </p:nvGraphicFramePr>
        <p:xfrm>
          <a:off x="6357938" y="3357563"/>
          <a:ext cx="2368550" cy="652462"/>
        </p:xfrm>
        <a:graphic>
          <a:graphicData uri="http://schemas.openxmlformats.org/presentationml/2006/ole">
            <p:oleObj spid="_x0000_s216071" name="Equation" r:id="rId8" imgW="1701720" imgH="469800" progId="Equation.3">
              <p:embed/>
            </p:oleObj>
          </a:graphicData>
        </a:graphic>
      </p:graphicFrame>
      <p:sp>
        <p:nvSpPr>
          <p:cNvPr id="22" name="Rectangle 21"/>
          <p:cNvSpPr/>
          <p:nvPr/>
        </p:nvSpPr>
        <p:spPr>
          <a:xfrm>
            <a:off x="2971800" y="3352800"/>
            <a:ext cx="3214687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tabLst>
                <a:tab pos="914400" algn="l"/>
              </a:tabLst>
              <a:defRPr/>
            </a:pP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Эффект важен для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en-US" sz="1600" b="1" kern="0" dirty="0">
                <a:solidFill>
                  <a:srgbClr val="333399"/>
                </a:solidFill>
                <a:latin typeface="Arial"/>
              </a:rPr>
              <a:t>e</a:t>
            </a:r>
            <a:r>
              <a:rPr lang="en-US" sz="1600" b="1" kern="0" baseline="30000" dirty="0">
                <a:solidFill>
                  <a:srgbClr val="333399"/>
                </a:solidFill>
                <a:latin typeface="Arial"/>
              </a:rPr>
              <a:t>±</a:t>
            </a:r>
            <a:r>
              <a:rPr lang="en-US" sz="1600" b="1" kern="0" dirty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b="1" kern="0" dirty="0" smtClean="0">
                <a:solidFill>
                  <a:srgbClr val="333399"/>
                </a:solidFill>
                <a:latin typeface="Arial"/>
              </a:rPr>
              <a:t>  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и     для ультрарелятивистских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      </a:t>
            </a:r>
            <a:r>
              <a:rPr lang="en-US" sz="1600" b="1" kern="0" dirty="0" smtClean="0">
                <a:solidFill>
                  <a:srgbClr val="333399"/>
                </a:solidFill>
                <a:latin typeface="Symbol" pitchFamily="18" charset="2"/>
              </a:rPr>
              <a:t>m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  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(&gt;</a:t>
            </a:r>
            <a:r>
              <a:rPr lang="en-US" sz="1600" kern="0" dirty="0">
                <a:solidFill>
                  <a:srgbClr val="333399"/>
                </a:solidFill>
                <a:latin typeface="Arial"/>
              </a:rPr>
              <a:t>1000 </a:t>
            </a:r>
            <a:r>
              <a:rPr lang="en-US" sz="1600" kern="0" dirty="0" err="1">
                <a:solidFill>
                  <a:srgbClr val="333399"/>
                </a:solidFill>
                <a:latin typeface="Arial"/>
              </a:rPr>
              <a:t>GeV</a:t>
            </a:r>
            <a:r>
              <a:rPr lang="en-US" sz="1600" kern="0" dirty="0">
                <a:solidFill>
                  <a:srgbClr val="333399"/>
                </a:solidFill>
                <a:latin typeface="Arial"/>
              </a:rPr>
              <a:t>)</a:t>
            </a:r>
          </a:p>
        </p:txBody>
      </p:sp>
      <p:cxnSp>
        <p:nvCxnSpPr>
          <p:cNvPr id="23" name="Straight Arrow Connector 17"/>
          <p:cNvCxnSpPr>
            <a:cxnSpLocks noChangeShapeType="1"/>
            <a:stCxn id="20" idx="4"/>
          </p:cNvCxnSpPr>
          <p:nvPr/>
        </p:nvCxnSpPr>
        <p:spPr bwMode="auto">
          <a:xfrm rot="16200000" flipH="1">
            <a:off x="4439444" y="3248819"/>
            <a:ext cx="346075" cy="4763"/>
          </a:xfrm>
          <a:prstGeom prst="straightConnector1">
            <a:avLst/>
          </a:prstGeom>
          <a:noFill/>
          <a:ln w="9525" algn="ctr">
            <a:solidFill>
              <a:srgbClr val="FF0066"/>
            </a:solidFill>
            <a:round/>
            <a:headEnd/>
            <a:tailEnd type="arrow" w="med" len="med"/>
          </a:ln>
        </p:spPr>
      </p:cxn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2057400" y="4929188"/>
            <a:ext cx="28193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Потери энергии растут с ростом начальной энергии  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186113" y="6248400"/>
            <a:ext cx="59578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tabLst>
                <a:tab pos="914400" algn="l"/>
              </a:tabLst>
              <a:defRPr/>
            </a:pPr>
            <a:r>
              <a:rPr lang="ru-RU" sz="1600" b="1" kern="0" dirty="0" smtClean="0">
                <a:solidFill>
                  <a:srgbClr val="C00000"/>
                </a:solidFill>
                <a:latin typeface="Arial"/>
              </a:rPr>
              <a:t>Нашли частицу, прошедшую калориметр - это</a:t>
            </a:r>
            <a:r>
              <a:rPr lang="ru-RU" sz="1600" kern="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 b="1" kern="0" dirty="0" smtClean="0">
                <a:solidFill>
                  <a:srgbClr val="C00000"/>
                </a:solidFill>
                <a:latin typeface="Symbol" pitchFamily="18" charset="2"/>
              </a:rPr>
              <a:t>m</a:t>
            </a:r>
            <a:r>
              <a:rPr lang="en-US" sz="1600" kern="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C00000"/>
                </a:solidFill>
                <a:latin typeface="Arial"/>
              </a:rPr>
              <a:t> </a:t>
            </a:r>
            <a:endParaRPr lang="en-US" sz="16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6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8674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>
            <a:normAutofit fontScale="90000"/>
          </a:bodyPr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Заряженные частицы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83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943350" y="4248150"/>
            <a:ext cx="1841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en-GB">
              <a:latin typeface="Times New Roman" pitchFamily="18" charset="0"/>
            </a:endParaRP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4110038" y="2003425"/>
          <a:ext cx="152400" cy="315913"/>
        </p:xfrm>
        <a:graphic>
          <a:graphicData uri="http://schemas.openxmlformats.org/presentationml/2006/ole">
            <p:oleObj spid="_x0000_s217090" name="Equation" r:id="rId3" imgW="139680" imgH="291960" progId="Equation.3">
              <p:embed/>
            </p:oleObj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2667000" y="990600"/>
          <a:ext cx="3553964" cy="838199"/>
        </p:xfrm>
        <a:graphic>
          <a:graphicData uri="http://schemas.openxmlformats.org/presentationml/2006/ole">
            <p:oleObj spid="_x0000_s217091" name="Формула" r:id="rId4" imgW="2692080" imgH="634680" progId="Equation.3">
              <p:embed/>
            </p:oleObj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468313" y="1792288"/>
          <a:ext cx="2636837" cy="1765300"/>
        </p:xfrm>
        <a:graphic>
          <a:graphicData uri="http://schemas.openxmlformats.org/presentationml/2006/ole">
            <p:oleObj spid="_x0000_s217092" name="Designer Drawing" r:id="rId5" imgW="1759320" imgH="1180080" progId="">
              <p:embed/>
            </p:oleObj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3435350" y="2203450"/>
          <a:ext cx="1655763" cy="909638"/>
        </p:xfrm>
        <a:graphic>
          <a:graphicData uri="http://schemas.openxmlformats.org/presentationml/2006/ole">
            <p:oleObj spid="_x0000_s217093" name="Equation" r:id="rId6" imgW="990360" imgH="545760" progId="Equation.3">
              <p:embed/>
            </p:oleObj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4116388" y="2028825"/>
          <a:ext cx="139700" cy="265113"/>
        </p:xfrm>
        <a:graphic>
          <a:graphicData uri="http://schemas.openxmlformats.org/presentationml/2006/ole">
            <p:oleObj spid="_x0000_s217094" name="Equation" r:id="rId7" imgW="139680" imgH="266400" progId="Equation.3">
              <p:embed/>
            </p:oleObj>
          </a:graphicData>
        </a:graphic>
      </p:graphicFrame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3348038" y="2163763"/>
            <a:ext cx="1800225" cy="977900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6" name="Object 11"/>
          <p:cNvGraphicFramePr>
            <a:graphicFrameLocks noChangeAspect="1"/>
          </p:cNvGraphicFramePr>
          <p:nvPr/>
        </p:nvGraphicFramePr>
        <p:xfrm>
          <a:off x="762000" y="3733800"/>
          <a:ext cx="1720646" cy="533400"/>
        </p:xfrm>
        <a:graphic>
          <a:graphicData uri="http://schemas.openxmlformats.org/presentationml/2006/ole">
            <p:oleObj spid="_x0000_s217095" name="Формула" r:id="rId8" imgW="1269720" imgH="393480" progId="Equation.3">
              <p:embed/>
            </p:oleObj>
          </a:graphicData>
        </a:graphic>
      </p:graphicFrame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2438400" y="3733800"/>
            <a:ext cx="172835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Черенковский</a:t>
            </a:r>
            <a:endParaRPr lang="en-US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порог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18" name="Object 13"/>
          <p:cNvGraphicFramePr>
            <a:graphicFrameLocks noChangeAspect="1"/>
          </p:cNvGraphicFramePr>
          <p:nvPr/>
        </p:nvGraphicFramePr>
        <p:xfrm>
          <a:off x="4840288" y="3730625"/>
          <a:ext cx="1308100" cy="508000"/>
        </p:xfrm>
        <a:graphic>
          <a:graphicData uri="http://schemas.openxmlformats.org/presentationml/2006/ole">
            <p:oleObj spid="_x0000_s217096" name="Equation" r:id="rId9" imgW="1307880" imgH="507960" progId="Equation.3">
              <p:embed/>
            </p:oleObj>
          </a:graphicData>
        </a:graphic>
      </p:graphicFrame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6248400" y="3810000"/>
            <a:ext cx="278313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Предельный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угол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/>
              <a:t>(</a:t>
            </a:r>
            <a:r>
              <a:rPr lang="en-US" dirty="0">
                <a:latin typeface="Symbol" pitchFamily="18" charset="2"/>
              </a:rPr>
              <a:t>b</a:t>
            </a:r>
            <a:r>
              <a:rPr lang="en-US" dirty="0"/>
              <a:t>=1)</a:t>
            </a:r>
          </a:p>
        </p:txBody>
      </p:sp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468313" y="4508500"/>
            <a:ext cx="46085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Число испушенных фотонов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на ед. длины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и ед. длины волны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21" name="Object 17"/>
          <p:cNvGraphicFramePr>
            <a:graphicFrameLocks noChangeAspect="1"/>
          </p:cNvGraphicFramePr>
          <p:nvPr/>
        </p:nvGraphicFramePr>
        <p:xfrm>
          <a:off x="1331913" y="5084763"/>
          <a:ext cx="2305050" cy="1395412"/>
        </p:xfrm>
        <a:graphic>
          <a:graphicData uri="http://schemas.openxmlformats.org/presentationml/2006/ole">
            <p:oleObj spid="_x0000_s217097" name="Designer 4.0 Drawing" r:id="rId10" imgW="1832400" imgH="1109880" progId="">
              <p:embed/>
            </p:oleObj>
          </a:graphicData>
        </a:graphic>
      </p:graphicFrame>
      <p:graphicFrame>
        <p:nvGraphicFramePr>
          <p:cNvPr id="22" name="Object 18"/>
          <p:cNvGraphicFramePr>
            <a:graphicFrameLocks noChangeAspect="1"/>
          </p:cNvGraphicFramePr>
          <p:nvPr/>
        </p:nvGraphicFramePr>
        <p:xfrm>
          <a:off x="4140200" y="5084763"/>
          <a:ext cx="2233613" cy="1360487"/>
        </p:xfrm>
        <a:graphic>
          <a:graphicData uri="http://schemas.openxmlformats.org/presentationml/2006/ole">
            <p:oleObj spid="_x0000_s217098" name="Designer 4.0 Drawing" r:id="rId11" imgW="1814040" imgH="1107000" progId="">
              <p:embed/>
            </p:oleObj>
          </a:graphicData>
        </a:graphic>
      </p:graphicFrame>
      <p:graphicFrame>
        <p:nvGraphicFramePr>
          <p:cNvPr id="23" name="Object 19"/>
          <p:cNvGraphicFramePr>
            <a:graphicFrameLocks noChangeAspect="1"/>
          </p:cNvGraphicFramePr>
          <p:nvPr/>
        </p:nvGraphicFramePr>
        <p:xfrm>
          <a:off x="5434013" y="1787525"/>
          <a:ext cx="2090737" cy="1857375"/>
        </p:xfrm>
        <a:graphic>
          <a:graphicData uri="http://schemas.openxmlformats.org/presentationml/2006/ole">
            <p:oleObj spid="_x0000_s217099" name="Designer Drawing" r:id="rId12" imgW="2091600" imgH="1856880" progId="">
              <p:embed/>
            </p:oleObj>
          </a:graphicData>
        </a:graphic>
      </p:graphicFrame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304800" y="457200"/>
            <a:ext cx="8640763" cy="10341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7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Черенковское излучение - </a:t>
            </a:r>
            <a:r>
              <a:rPr lang="ru-RU" dirty="0" smtClean="0">
                <a:solidFill>
                  <a:srgbClr val="FF0066"/>
                </a:solidFill>
                <a:latin typeface="Comic Sans MS" pitchFamily="66" charset="0"/>
              </a:rPr>
              <a:t>заряженная частица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в среде со скоростью, больше пороговой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5330825" y="23495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CH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 flipH="1">
            <a:off x="5749925" y="23495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CH"/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5522913" y="1989138"/>
            <a:ext cx="2968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en-US" i="1">
                <a:solidFill>
                  <a:schemeClr val="tx2"/>
                </a:solidFill>
                <a:latin typeface="Times New Roman" pitchFamily="18" charset="0"/>
              </a:rPr>
              <a:t>L</a:t>
            </a:r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 rot="5400000">
            <a:off x="6698456" y="1647032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CH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 rot="5400000" flipH="1">
            <a:off x="6704806" y="2094707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CH"/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6927850" y="1479550"/>
            <a:ext cx="7032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en-US" i="1">
                <a:solidFill>
                  <a:schemeClr val="tx2"/>
                </a:solidFill>
                <a:latin typeface="Times New Roman" pitchFamily="18" charset="0"/>
              </a:rPr>
              <a:t>L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·tan</a:t>
            </a:r>
            <a:r>
              <a:rPr lang="en-US" i="1">
                <a:solidFill>
                  <a:schemeClr val="tx2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430213" y="3813175"/>
            <a:ext cx="584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Blip>
                <a:blip r:embed="rId13"/>
              </a:buBlip>
            </a:pPr>
            <a:r>
              <a:rPr lang="en-US"/>
              <a:t> </a:t>
            </a:r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>
            <a:off x="4419600" y="3827463"/>
            <a:ext cx="584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Blip>
                <a:blip r:embed="rId13"/>
              </a:buBlip>
            </a:pPr>
            <a:r>
              <a:rPr lang="en-US"/>
              <a:t> </a:t>
            </a:r>
          </a:p>
        </p:txBody>
      </p:sp>
      <p:sp>
        <p:nvSpPr>
          <p:cNvPr id="34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8674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>
            <a:normAutofit fontScale="90000"/>
          </a:bodyPr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Заряженные частицы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84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797175" y="3062288"/>
            <a:ext cx="639763" cy="842962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794000" y="3484563"/>
            <a:ext cx="1341438" cy="127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4086225" y="3467100"/>
            <a:ext cx="49213" cy="49213"/>
          </a:xfrm>
          <a:custGeom>
            <a:avLst/>
            <a:gdLst>
              <a:gd name="T0" fmla="*/ 0 w 31"/>
              <a:gd name="T1" fmla="*/ 0 h 31"/>
              <a:gd name="T2" fmla="*/ 78126437 w 31"/>
              <a:gd name="T3" fmla="*/ 37801937 h 31"/>
              <a:gd name="T4" fmla="*/ 0 w 31"/>
              <a:gd name="T5" fmla="*/ 78124849 h 31"/>
              <a:gd name="T6" fmla="*/ 0 w 31"/>
              <a:gd name="T7" fmla="*/ 0 h 31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31"/>
              <a:gd name="T14" fmla="*/ 31 w 31"/>
              <a:gd name="T15" fmla="*/ 31 h 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31">
                <a:moveTo>
                  <a:pt x="0" y="0"/>
                </a:moveTo>
                <a:lnTo>
                  <a:pt x="31" y="15"/>
                </a:lnTo>
                <a:lnTo>
                  <a:pt x="0" y="3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4079875" y="3457575"/>
            <a:ext cx="66675" cy="66675"/>
          </a:xfrm>
          <a:custGeom>
            <a:avLst/>
            <a:gdLst>
              <a:gd name="T0" fmla="*/ 20161249 w 42"/>
              <a:gd name="T1" fmla="*/ 15120938 h 42"/>
              <a:gd name="T2" fmla="*/ 5040312 w 42"/>
              <a:gd name="T3" fmla="*/ 25201560 h 42"/>
              <a:gd name="T4" fmla="*/ 83165945 w 42"/>
              <a:gd name="T5" fmla="*/ 63003114 h 42"/>
              <a:gd name="T6" fmla="*/ 83165945 w 42"/>
              <a:gd name="T7" fmla="*/ 42843447 h 42"/>
              <a:gd name="T8" fmla="*/ 5040312 w 42"/>
              <a:gd name="T9" fmla="*/ 83165945 h 42"/>
              <a:gd name="T10" fmla="*/ 20161249 w 42"/>
              <a:gd name="T11" fmla="*/ 93246566 h 42"/>
              <a:gd name="T12" fmla="*/ 20161249 w 42"/>
              <a:gd name="T13" fmla="*/ 15120938 h 42"/>
              <a:gd name="T14" fmla="*/ 0 w 42"/>
              <a:gd name="T15" fmla="*/ 0 h 42"/>
              <a:gd name="T16" fmla="*/ 0 w 42"/>
              <a:gd name="T17" fmla="*/ 105846574 h 42"/>
              <a:gd name="T18" fmla="*/ 105846574 w 42"/>
              <a:gd name="T19" fmla="*/ 52924081 h 42"/>
              <a:gd name="T20" fmla="*/ 0 w 42"/>
              <a:gd name="T21" fmla="*/ 0 h 42"/>
              <a:gd name="T22" fmla="*/ 20161249 w 42"/>
              <a:gd name="T23" fmla="*/ 15120938 h 4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"/>
              <a:gd name="T37" fmla="*/ 0 h 42"/>
              <a:gd name="T38" fmla="*/ 42 w 42"/>
              <a:gd name="T39" fmla="*/ 42 h 4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" h="42">
                <a:moveTo>
                  <a:pt x="8" y="6"/>
                </a:moveTo>
                <a:lnTo>
                  <a:pt x="2" y="10"/>
                </a:lnTo>
                <a:lnTo>
                  <a:pt x="33" y="25"/>
                </a:lnTo>
                <a:lnTo>
                  <a:pt x="33" y="17"/>
                </a:lnTo>
                <a:lnTo>
                  <a:pt x="2" y="33"/>
                </a:lnTo>
                <a:lnTo>
                  <a:pt x="8" y="37"/>
                </a:lnTo>
                <a:lnTo>
                  <a:pt x="8" y="6"/>
                </a:lnTo>
                <a:lnTo>
                  <a:pt x="0" y="0"/>
                </a:lnTo>
                <a:lnTo>
                  <a:pt x="0" y="42"/>
                </a:lnTo>
                <a:lnTo>
                  <a:pt x="42" y="21"/>
                </a:lnTo>
                <a:lnTo>
                  <a:pt x="0" y="0"/>
                </a:lnTo>
                <a:lnTo>
                  <a:pt x="8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3589338" y="3444875"/>
            <a:ext cx="125412" cy="125413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3582988" y="3440113"/>
            <a:ext cx="134937" cy="133350"/>
          </a:xfrm>
          <a:custGeom>
            <a:avLst/>
            <a:gdLst>
              <a:gd name="T0" fmla="*/ 5040294 w 85"/>
              <a:gd name="T1" fmla="*/ 138607799 h 84"/>
              <a:gd name="T2" fmla="*/ 10080587 w 85"/>
              <a:gd name="T3" fmla="*/ 153728731 h 84"/>
              <a:gd name="T4" fmla="*/ 42841701 w 85"/>
              <a:gd name="T5" fmla="*/ 191531855 h 84"/>
              <a:gd name="T6" fmla="*/ 57962589 w 85"/>
              <a:gd name="T7" fmla="*/ 201612476 h 84"/>
              <a:gd name="T8" fmla="*/ 83164049 w 85"/>
              <a:gd name="T9" fmla="*/ 206652787 h 84"/>
              <a:gd name="T10" fmla="*/ 131047642 w 85"/>
              <a:gd name="T11" fmla="*/ 206652787 h 84"/>
              <a:gd name="T12" fmla="*/ 158768454 w 85"/>
              <a:gd name="T13" fmla="*/ 196572166 h 84"/>
              <a:gd name="T14" fmla="*/ 173889330 w 85"/>
              <a:gd name="T15" fmla="*/ 186491544 h 84"/>
              <a:gd name="T16" fmla="*/ 189010206 w 85"/>
              <a:gd name="T17" fmla="*/ 168851251 h 84"/>
              <a:gd name="T18" fmla="*/ 209171424 w 85"/>
              <a:gd name="T19" fmla="*/ 143648110 h 84"/>
              <a:gd name="T20" fmla="*/ 214211716 w 85"/>
              <a:gd name="T21" fmla="*/ 85685306 h 84"/>
              <a:gd name="T22" fmla="*/ 204131082 w 85"/>
              <a:gd name="T23" fmla="*/ 63003114 h 84"/>
              <a:gd name="T24" fmla="*/ 189010206 w 85"/>
              <a:gd name="T25" fmla="*/ 47883758 h 84"/>
              <a:gd name="T26" fmla="*/ 158768454 w 85"/>
              <a:gd name="T27" fmla="*/ 12601574 h 84"/>
              <a:gd name="T28" fmla="*/ 151208810 w 85"/>
              <a:gd name="T29" fmla="*/ 7559675 h 84"/>
              <a:gd name="T30" fmla="*/ 78123757 w 85"/>
              <a:gd name="T31" fmla="*/ 0 h 84"/>
              <a:gd name="T32" fmla="*/ 57962589 w 85"/>
              <a:gd name="T33" fmla="*/ 7559675 h 84"/>
              <a:gd name="T34" fmla="*/ 37801409 w 85"/>
              <a:gd name="T35" fmla="*/ 17640300 h 84"/>
              <a:gd name="T36" fmla="*/ 30241764 w 85"/>
              <a:gd name="T37" fmla="*/ 27720927 h 84"/>
              <a:gd name="T38" fmla="*/ 10080587 w 85"/>
              <a:gd name="T39" fmla="*/ 52924081 h 84"/>
              <a:gd name="T40" fmla="*/ 5040294 w 85"/>
              <a:gd name="T41" fmla="*/ 70564374 h 84"/>
              <a:gd name="T42" fmla="*/ 20161174 w 85"/>
              <a:gd name="T43" fmla="*/ 105846574 h 84"/>
              <a:gd name="T44" fmla="*/ 25201466 w 85"/>
              <a:gd name="T45" fmla="*/ 70564374 h 84"/>
              <a:gd name="T46" fmla="*/ 37801409 w 85"/>
              <a:gd name="T47" fmla="*/ 52924081 h 84"/>
              <a:gd name="T48" fmla="*/ 52922297 w 85"/>
              <a:gd name="T49" fmla="*/ 37801549 h 84"/>
              <a:gd name="T50" fmla="*/ 73083465 w 85"/>
              <a:gd name="T51" fmla="*/ 22682198 h 84"/>
              <a:gd name="T52" fmla="*/ 126007350 w 85"/>
              <a:gd name="T53" fmla="*/ 17640300 h 84"/>
              <a:gd name="T54" fmla="*/ 141128226 w 85"/>
              <a:gd name="T55" fmla="*/ 22682198 h 84"/>
              <a:gd name="T56" fmla="*/ 168849038 w 85"/>
              <a:gd name="T57" fmla="*/ 47883758 h 84"/>
              <a:gd name="T58" fmla="*/ 178929622 w 85"/>
              <a:gd name="T59" fmla="*/ 57962804 h 84"/>
              <a:gd name="T60" fmla="*/ 183969914 w 85"/>
              <a:gd name="T61" fmla="*/ 65524063 h 84"/>
              <a:gd name="T62" fmla="*/ 189010206 w 85"/>
              <a:gd name="T63" fmla="*/ 90725617 h 84"/>
              <a:gd name="T64" fmla="*/ 189010206 w 85"/>
              <a:gd name="T65" fmla="*/ 120967506 h 84"/>
              <a:gd name="T66" fmla="*/ 178929622 w 85"/>
              <a:gd name="T67" fmla="*/ 148688421 h 84"/>
              <a:gd name="T68" fmla="*/ 173889330 w 85"/>
              <a:gd name="T69" fmla="*/ 158769042 h 84"/>
              <a:gd name="T70" fmla="*/ 156249102 w 85"/>
              <a:gd name="T71" fmla="*/ 173891561 h 84"/>
              <a:gd name="T72" fmla="*/ 136087934 w 85"/>
              <a:gd name="T73" fmla="*/ 186491544 h 84"/>
              <a:gd name="T74" fmla="*/ 98284925 w 85"/>
              <a:gd name="T75" fmla="*/ 191531855 h 84"/>
              <a:gd name="T76" fmla="*/ 73083465 w 85"/>
              <a:gd name="T77" fmla="*/ 183972183 h 84"/>
              <a:gd name="T78" fmla="*/ 57962589 w 85"/>
              <a:gd name="T79" fmla="*/ 183972183 h 84"/>
              <a:gd name="T80" fmla="*/ 42841701 w 85"/>
              <a:gd name="T81" fmla="*/ 173891561 h 84"/>
              <a:gd name="T82" fmla="*/ 35282056 w 85"/>
              <a:gd name="T83" fmla="*/ 148688421 h 84"/>
              <a:gd name="T84" fmla="*/ 25201466 w 85"/>
              <a:gd name="T85" fmla="*/ 128527178 h 84"/>
              <a:gd name="T86" fmla="*/ 0 w 85"/>
              <a:gd name="T87" fmla="*/ 105846574 h 8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85"/>
              <a:gd name="T133" fmla="*/ 0 h 84"/>
              <a:gd name="T134" fmla="*/ 85 w 85"/>
              <a:gd name="T135" fmla="*/ 84 h 8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85" h="84">
                <a:moveTo>
                  <a:pt x="0" y="42"/>
                </a:moveTo>
                <a:lnTo>
                  <a:pt x="0" y="53"/>
                </a:lnTo>
                <a:lnTo>
                  <a:pt x="2" y="55"/>
                </a:lnTo>
                <a:lnTo>
                  <a:pt x="4" y="59"/>
                </a:lnTo>
                <a:lnTo>
                  <a:pt x="6" y="59"/>
                </a:lnTo>
                <a:lnTo>
                  <a:pt x="4" y="61"/>
                </a:lnTo>
                <a:lnTo>
                  <a:pt x="6" y="63"/>
                </a:lnTo>
                <a:lnTo>
                  <a:pt x="6" y="65"/>
                </a:lnTo>
                <a:lnTo>
                  <a:pt x="17" y="76"/>
                </a:lnTo>
                <a:lnTo>
                  <a:pt x="19" y="74"/>
                </a:lnTo>
                <a:lnTo>
                  <a:pt x="19" y="76"/>
                </a:lnTo>
                <a:lnTo>
                  <a:pt x="23" y="80"/>
                </a:lnTo>
                <a:lnTo>
                  <a:pt x="25" y="80"/>
                </a:lnTo>
                <a:lnTo>
                  <a:pt x="27" y="82"/>
                </a:lnTo>
                <a:lnTo>
                  <a:pt x="33" y="82"/>
                </a:lnTo>
                <a:lnTo>
                  <a:pt x="35" y="84"/>
                </a:lnTo>
                <a:lnTo>
                  <a:pt x="50" y="84"/>
                </a:lnTo>
                <a:lnTo>
                  <a:pt x="52" y="82"/>
                </a:lnTo>
                <a:lnTo>
                  <a:pt x="58" y="82"/>
                </a:lnTo>
                <a:lnTo>
                  <a:pt x="62" y="78"/>
                </a:lnTo>
                <a:lnTo>
                  <a:pt x="63" y="78"/>
                </a:lnTo>
                <a:lnTo>
                  <a:pt x="67" y="74"/>
                </a:lnTo>
                <a:lnTo>
                  <a:pt x="67" y="73"/>
                </a:lnTo>
                <a:lnTo>
                  <a:pt x="69" y="74"/>
                </a:lnTo>
                <a:lnTo>
                  <a:pt x="75" y="69"/>
                </a:lnTo>
                <a:lnTo>
                  <a:pt x="73" y="67"/>
                </a:lnTo>
                <a:lnTo>
                  <a:pt x="75" y="67"/>
                </a:lnTo>
                <a:lnTo>
                  <a:pt x="79" y="63"/>
                </a:lnTo>
                <a:lnTo>
                  <a:pt x="79" y="61"/>
                </a:lnTo>
                <a:lnTo>
                  <a:pt x="83" y="57"/>
                </a:lnTo>
                <a:lnTo>
                  <a:pt x="83" y="51"/>
                </a:lnTo>
                <a:lnTo>
                  <a:pt x="85" y="50"/>
                </a:lnTo>
                <a:lnTo>
                  <a:pt x="85" y="34"/>
                </a:lnTo>
                <a:lnTo>
                  <a:pt x="83" y="32"/>
                </a:lnTo>
                <a:lnTo>
                  <a:pt x="83" y="26"/>
                </a:lnTo>
                <a:lnTo>
                  <a:pt x="81" y="25"/>
                </a:lnTo>
                <a:lnTo>
                  <a:pt x="81" y="23"/>
                </a:lnTo>
                <a:lnTo>
                  <a:pt x="77" y="19"/>
                </a:lnTo>
                <a:lnTo>
                  <a:pt x="75" y="19"/>
                </a:lnTo>
                <a:lnTo>
                  <a:pt x="77" y="17"/>
                </a:lnTo>
                <a:lnTo>
                  <a:pt x="65" y="5"/>
                </a:lnTo>
                <a:lnTo>
                  <a:pt x="63" y="5"/>
                </a:lnTo>
                <a:lnTo>
                  <a:pt x="62" y="3"/>
                </a:lnTo>
                <a:lnTo>
                  <a:pt x="60" y="5"/>
                </a:lnTo>
                <a:lnTo>
                  <a:pt x="60" y="3"/>
                </a:lnTo>
                <a:lnTo>
                  <a:pt x="56" y="2"/>
                </a:lnTo>
                <a:lnTo>
                  <a:pt x="54" y="0"/>
                </a:lnTo>
                <a:lnTo>
                  <a:pt x="31" y="0"/>
                </a:lnTo>
                <a:lnTo>
                  <a:pt x="29" y="2"/>
                </a:lnTo>
                <a:lnTo>
                  <a:pt x="25" y="2"/>
                </a:lnTo>
                <a:lnTo>
                  <a:pt x="23" y="3"/>
                </a:lnTo>
                <a:lnTo>
                  <a:pt x="21" y="3"/>
                </a:lnTo>
                <a:lnTo>
                  <a:pt x="17" y="7"/>
                </a:lnTo>
                <a:lnTo>
                  <a:pt x="15" y="7"/>
                </a:lnTo>
                <a:lnTo>
                  <a:pt x="12" y="11"/>
                </a:lnTo>
                <a:lnTo>
                  <a:pt x="14" y="13"/>
                </a:lnTo>
                <a:lnTo>
                  <a:pt x="12" y="11"/>
                </a:lnTo>
                <a:lnTo>
                  <a:pt x="8" y="15"/>
                </a:lnTo>
                <a:lnTo>
                  <a:pt x="8" y="17"/>
                </a:lnTo>
                <a:lnTo>
                  <a:pt x="4" y="21"/>
                </a:lnTo>
                <a:lnTo>
                  <a:pt x="4" y="23"/>
                </a:lnTo>
                <a:lnTo>
                  <a:pt x="2" y="25"/>
                </a:lnTo>
                <a:lnTo>
                  <a:pt x="2" y="28"/>
                </a:lnTo>
                <a:lnTo>
                  <a:pt x="0" y="30"/>
                </a:lnTo>
                <a:lnTo>
                  <a:pt x="0" y="42"/>
                </a:lnTo>
                <a:lnTo>
                  <a:pt x="8" y="42"/>
                </a:lnTo>
                <a:lnTo>
                  <a:pt x="8" y="34"/>
                </a:lnTo>
                <a:lnTo>
                  <a:pt x="10" y="32"/>
                </a:lnTo>
                <a:lnTo>
                  <a:pt x="10" y="28"/>
                </a:lnTo>
                <a:lnTo>
                  <a:pt x="12" y="26"/>
                </a:lnTo>
                <a:lnTo>
                  <a:pt x="12" y="25"/>
                </a:lnTo>
                <a:lnTo>
                  <a:pt x="15" y="21"/>
                </a:lnTo>
                <a:lnTo>
                  <a:pt x="15" y="19"/>
                </a:lnTo>
                <a:lnTo>
                  <a:pt x="19" y="15"/>
                </a:lnTo>
                <a:lnTo>
                  <a:pt x="21" y="15"/>
                </a:lnTo>
                <a:lnTo>
                  <a:pt x="25" y="11"/>
                </a:lnTo>
                <a:lnTo>
                  <a:pt x="27" y="11"/>
                </a:lnTo>
                <a:lnTo>
                  <a:pt x="29" y="9"/>
                </a:lnTo>
                <a:lnTo>
                  <a:pt x="33" y="9"/>
                </a:lnTo>
                <a:lnTo>
                  <a:pt x="35" y="7"/>
                </a:lnTo>
                <a:lnTo>
                  <a:pt x="50" y="7"/>
                </a:lnTo>
                <a:lnTo>
                  <a:pt x="52" y="9"/>
                </a:lnTo>
                <a:lnTo>
                  <a:pt x="56" y="7"/>
                </a:lnTo>
                <a:lnTo>
                  <a:pt x="56" y="9"/>
                </a:lnTo>
                <a:lnTo>
                  <a:pt x="60" y="13"/>
                </a:lnTo>
                <a:lnTo>
                  <a:pt x="62" y="13"/>
                </a:lnTo>
                <a:lnTo>
                  <a:pt x="67" y="19"/>
                </a:lnTo>
                <a:lnTo>
                  <a:pt x="69" y="17"/>
                </a:lnTo>
                <a:lnTo>
                  <a:pt x="67" y="19"/>
                </a:lnTo>
                <a:lnTo>
                  <a:pt x="71" y="23"/>
                </a:lnTo>
                <a:lnTo>
                  <a:pt x="73" y="23"/>
                </a:lnTo>
                <a:lnTo>
                  <a:pt x="71" y="25"/>
                </a:lnTo>
                <a:lnTo>
                  <a:pt x="73" y="26"/>
                </a:lnTo>
                <a:lnTo>
                  <a:pt x="73" y="28"/>
                </a:lnTo>
                <a:lnTo>
                  <a:pt x="75" y="30"/>
                </a:lnTo>
                <a:lnTo>
                  <a:pt x="75" y="36"/>
                </a:lnTo>
                <a:lnTo>
                  <a:pt x="77" y="38"/>
                </a:lnTo>
                <a:lnTo>
                  <a:pt x="77" y="46"/>
                </a:lnTo>
                <a:lnTo>
                  <a:pt x="75" y="48"/>
                </a:lnTo>
                <a:lnTo>
                  <a:pt x="75" y="53"/>
                </a:lnTo>
                <a:lnTo>
                  <a:pt x="71" y="57"/>
                </a:lnTo>
                <a:lnTo>
                  <a:pt x="71" y="59"/>
                </a:lnTo>
                <a:lnTo>
                  <a:pt x="69" y="61"/>
                </a:lnTo>
                <a:lnTo>
                  <a:pt x="71" y="63"/>
                </a:lnTo>
                <a:lnTo>
                  <a:pt x="69" y="63"/>
                </a:lnTo>
                <a:lnTo>
                  <a:pt x="63" y="69"/>
                </a:lnTo>
                <a:lnTo>
                  <a:pt x="63" y="71"/>
                </a:lnTo>
                <a:lnTo>
                  <a:pt x="62" y="69"/>
                </a:lnTo>
                <a:lnTo>
                  <a:pt x="60" y="71"/>
                </a:lnTo>
                <a:lnTo>
                  <a:pt x="58" y="71"/>
                </a:lnTo>
                <a:lnTo>
                  <a:pt x="54" y="74"/>
                </a:lnTo>
                <a:lnTo>
                  <a:pt x="48" y="74"/>
                </a:lnTo>
                <a:lnTo>
                  <a:pt x="46" y="76"/>
                </a:lnTo>
                <a:lnTo>
                  <a:pt x="39" y="76"/>
                </a:lnTo>
                <a:lnTo>
                  <a:pt x="37" y="74"/>
                </a:lnTo>
                <a:lnTo>
                  <a:pt x="31" y="74"/>
                </a:lnTo>
                <a:lnTo>
                  <a:pt x="29" y="73"/>
                </a:lnTo>
                <a:lnTo>
                  <a:pt x="27" y="73"/>
                </a:lnTo>
                <a:lnTo>
                  <a:pt x="25" y="71"/>
                </a:lnTo>
                <a:lnTo>
                  <a:pt x="23" y="73"/>
                </a:lnTo>
                <a:lnTo>
                  <a:pt x="23" y="71"/>
                </a:lnTo>
                <a:lnTo>
                  <a:pt x="19" y="67"/>
                </a:lnTo>
                <a:lnTo>
                  <a:pt x="17" y="69"/>
                </a:lnTo>
                <a:lnTo>
                  <a:pt x="19" y="67"/>
                </a:lnTo>
                <a:lnTo>
                  <a:pt x="14" y="61"/>
                </a:lnTo>
                <a:lnTo>
                  <a:pt x="14" y="59"/>
                </a:lnTo>
                <a:lnTo>
                  <a:pt x="10" y="55"/>
                </a:lnTo>
                <a:lnTo>
                  <a:pt x="8" y="55"/>
                </a:lnTo>
                <a:lnTo>
                  <a:pt x="10" y="51"/>
                </a:lnTo>
                <a:lnTo>
                  <a:pt x="8" y="50"/>
                </a:lnTo>
                <a:lnTo>
                  <a:pt x="8" y="42"/>
                </a:lnTo>
                <a:lnTo>
                  <a:pt x="0" y="4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3421063" y="2722563"/>
            <a:ext cx="12700" cy="10937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3330575" y="3543300"/>
            <a:ext cx="93663" cy="90488"/>
          </a:xfrm>
          <a:custGeom>
            <a:avLst/>
            <a:gdLst>
              <a:gd name="T0" fmla="*/ 68045383 w 59"/>
              <a:gd name="T1" fmla="*/ 143648917 h 57"/>
              <a:gd name="T2" fmla="*/ 68045383 w 59"/>
              <a:gd name="T3" fmla="*/ 78124486 h 57"/>
              <a:gd name="T4" fmla="*/ 0 w 59"/>
              <a:gd name="T5" fmla="*/ 78124486 h 57"/>
              <a:gd name="T6" fmla="*/ 0 w 59"/>
              <a:gd name="T7" fmla="*/ 68043808 h 57"/>
              <a:gd name="T8" fmla="*/ 68045383 w 59"/>
              <a:gd name="T9" fmla="*/ 68043808 h 57"/>
              <a:gd name="T10" fmla="*/ 68045383 w 59"/>
              <a:gd name="T11" fmla="*/ 0 h 57"/>
              <a:gd name="T12" fmla="*/ 80645434 w 59"/>
              <a:gd name="T13" fmla="*/ 0 h 57"/>
              <a:gd name="T14" fmla="*/ 80645434 w 59"/>
              <a:gd name="T15" fmla="*/ 68043808 h 57"/>
              <a:gd name="T16" fmla="*/ 148690817 w 59"/>
              <a:gd name="T17" fmla="*/ 68043808 h 57"/>
              <a:gd name="T18" fmla="*/ 148690817 w 59"/>
              <a:gd name="T19" fmla="*/ 78124486 h 57"/>
              <a:gd name="T20" fmla="*/ 80645434 w 59"/>
              <a:gd name="T21" fmla="*/ 78124486 h 57"/>
              <a:gd name="T22" fmla="*/ 80645434 w 59"/>
              <a:gd name="T23" fmla="*/ 143648917 h 57"/>
              <a:gd name="T24" fmla="*/ 68045383 w 59"/>
              <a:gd name="T25" fmla="*/ 143648917 h 5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9"/>
              <a:gd name="T40" fmla="*/ 0 h 57"/>
              <a:gd name="T41" fmla="*/ 59 w 59"/>
              <a:gd name="T42" fmla="*/ 57 h 5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9" h="57">
                <a:moveTo>
                  <a:pt x="27" y="57"/>
                </a:moveTo>
                <a:lnTo>
                  <a:pt x="27" y="31"/>
                </a:lnTo>
                <a:lnTo>
                  <a:pt x="0" y="31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2" y="0"/>
                </a:lnTo>
                <a:lnTo>
                  <a:pt x="32" y="27"/>
                </a:lnTo>
                <a:lnTo>
                  <a:pt x="59" y="27"/>
                </a:lnTo>
                <a:lnTo>
                  <a:pt x="59" y="31"/>
                </a:lnTo>
                <a:lnTo>
                  <a:pt x="32" y="31"/>
                </a:lnTo>
                <a:lnTo>
                  <a:pt x="32" y="57"/>
                </a:lnTo>
                <a:lnTo>
                  <a:pt x="27" y="5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3324225" y="3536950"/>
            <a:ext cx="106363" cy="103188"/>
          </a:xfrm>
          <a:custGeom>
            <a:avLst/>
            <a:gdLst>
              <a:gd name="T0" fmla="*/ 88206662 w 67"/>
              <a:gd name="T1" fmla="*/ 153729460 h 65"/>
              <a:gd name="T2" fmla="*/ 88206662 w 67"/>
              <a:gd name="T3" fmla="*/ 88205086 h 65"/>
              <a:gd name="T4" fmla="*/ 78125994 w 67"/>
              <a:gd name="T5" fmla="*/ 78124417 h 65"/>
              <a:gd name="T6" fmla="*/ 10080671 w 67"/>
              <a:gd name="T7" fmla="*/ 78124417 h 65"/>
              <a:gd name="T8" fmla="*/ 20161342 w 67"/>
              <a:gd name="T9" fmla="*/ 88205086 h 65"/>
              <a:gd name="T10" fmla="*/ 20161342 w 67"/>
              <a:gd name="T11" fmla="*/ 78124417 h 65"/>
              <a:gd name="T12" fmla="*/ 10080671 w 67"/>
              <a:gd name="T13" fmla="*/ 88205086 h 65"/>
              <a:gd name="T14" fmla="*/ 78125994 w 67"/>
              <a:gd name="T15" fmla="*/ 88205086 h 65"/>
              <a:gd name="T16" fmla="*/ 88206662 w 67"/>
              <a:gd name="T17" fmla="*/ 78124417 h 65"/>
              <a:gd name="T18" fmla="*/ 88206662 w 67"/>
              <a:gd name="T19" fmla="*/ 10080672 h 65"/>
              <a:gd name="T20" fmla="*/ 78125994 w 67"/>
              <a:gd name="T21" fmla="*/ 20161344 h 65"/>
              <a:gd name="T22" fmla="*/ 90726035 w 67"/>
              <a:gd name="T23" fmla="*/ 20161344 h 65"/>
              <a:gd name="T24" fmla="*/ 83166328 w 67"/>
              <a:gd name="T25" fmla="*/ 10080672 h 65"/>
              <a:gd name="T26" fmla="*/ 83166328 w 67"/>
              <a:gd name="T27" fmla="*/ 78124417 h 65"/>
              <a:gd name="T28" fmla="*/ 90726035 w 67"/>
              <a:gd name="T29" fmla="*/ 88205086 h 65"/>
              <a:gd name="T30" fmla="*/ 158771361 w 67"/>
              <a:gd name="T31" fmla="*/ 88205086 h 65"/>
              <a:gd name="T32" fmla="*/ 148690693 w 67"/>
              <a:gd name="T33" fmla="*/ 78124417 h 65"/>
              <a:gd name="T34" fmla="*/ 148690693 w 67"/>
              <a:gd name="T35" fmla="*/ 88205086 h 65"/>
              <a:gd name="T36" fmla="*/ 158771361 w 67"/>
              <a:gd name="T37" fmla="*/ 78124417 h 65"/>
              <a:gd name="T38" fmla="*/ 90726035 w 67"/>
              <a:gd name="T39" fmla="*/ 78124417 h 65"/>
              <a:gd name="T40" fmla="*/ 83166328 w 67"/>
              <a:gd name="T41" fmla="*/ 88205086 h 65"/>
              <a:gd name="T42" fmla="*/ 83166328 w 67"/>
              <a:gd name="T43" fmla="*/ 153729460 h 65"/>
              <a:gd name="T44" fmla="*/ 90726035 w 67"/>
              <a:gd name="T45" fmla="*/ 146169752 h 65"/>
              <a:gd name="T46" fmla="*/ 78125994 w 67"/>
              <a:gd name="T47" fmla="*/ 146169752 h 65"/>
              <a:gd name="T48" fmla="*/ 88206662 w 67"/>
              <a:gd name="T49" fmla="*/ 153729460 h 65"/>
              <a:gd name="T50" fmla="*/ 68045326 w 67"/>
              <a:gd name="T51" fmla="*/ 153729460 h 65"/>
              <a:gd name="T52" fmla="*/ 78125994 w 67"/>
              <a:gd name="T53" fmla="*/ 163810129 h 65"/>
              <a:gd name="T54" fmla="*/ 90726035 w 67"/>
              <a:gd name="T55" fmla="*/ 163810129 h 65"/>
              <a:gd name="T56" fmla="*/ 100806703 w 67"/>
              <a:gd name="T57" fmla="*/ 153729460 h 65"/>
              <a:gd name="T58" fmla="*/ 100806703 w 67"/>
              <a:gd name="T59" fmla="*/ 88205086 h 65"/>
              <a:gd name="T60" fmla="*/ 90726035 w 67"/>
              <a:gd name="T61" fmla="*/ 95766381 h 65"/>
              <a:gd name="T62" fmla="*/ 158771361 w 67"/>
              <a:gd name="T63" fmla="*/ 95766381 h 65"/>
              <a:gd name="T64" fmla="*/ 168852029 w 67"/>
              <a:gd name="T65" fmla="*/ 88205086 h 65"/>
              <a:gd name="T66" fmla="*/ 168852029 w 67"/>
              <a:gd name="T67" fmla="*/ 78124417 h 65"/>
              <a:gd name="T68" fmla="*/ 158771361 w 67"/>
              <a:gd name="T69" fmla="*/ 68043748 h 65"/>
              <a:gd name="T70" fmla="*/ 90726035 w 67"/>
              <a:gd name="T71" fmla="*/ 68043748 h 65"/>
              <a:gd name="T72" fmla="*/ 100806703 w 67"/>
              <a:gd name="T73" fmla="*/ 78124417 h 65"/>
              <a:gd name="T74" fmla="*/ 100806703 w 67"/>
              <a:gd name="T75" fmla="*/ 10080672 h 65"/>
              <a:gd name="T76" fmla="*/ 90726035 w 67"/>
              <a:gd name="T77" fmla="*/ 0 h 65"/>
              <a:gd name="T78" fmla="*/ 78125994 w 67"/>
              <a:gd name="T79" fmla="*/ 0 h 65"/>
              <a:gd name="T80" fmla="*/ 68045326 w 67"/>
              <a:gd name="T81" fmla="*/ 10080672 h 65"/>
              <a:gd name="T82" fmla="*/ 68045326 w 67"/>
              <a:gd name="T83" fmla="*/ 78124417 h 65"/>
              <a:gd name="T84" fmla="*/ 78125994 w 67"/>
              <a:gd name="T85" fmla="*/ 68043748 h 65"/>
              <a:gd name="T86" fmla="*/ 10080671 w 67"/>
              <a:gd name="T87" fmla="*/ 68043748 h 65"/>
              <a:gd name="T88" fmla="*/ 0 w 67"/>
              <a:gd name="T89" fmla="*/ 78124417 h 65"/>
              <a:gd name="T90" fmla="*/ 0 w 67"/>
              <a:gd name="T91" fmla="*/ 88205086 h 65"/>
              <a:gd name="T92" fmla="*/ 10080671 w 67"/>
              <a:gd name="T93" fmla="*/ 95766381 h 65"/>
              <a:gd name="T94" fmla="*/ 78125994 w 67"/>
              <a:gd name="T95" fmla="*/ 95766381 h 65"/>
              <a:gd name="T96" fmla="*/ 68045326 w 67"/>
              <a:gd name="T97" fmla="*/ 88205086 h 65"/>
              <a:gd name="T98" fmla="*/ 68045326 w 67"/>
              <a:gd name="T99" fmla="*/ 153729460 h 65"/>
              <a:gd name="T100" fmla="*/ 88206662 w 67"/>
              <a:gd name="T101" fmla="*/ 153729460 h 6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7"/>
              <a:gd name="T154" fmla="*/ 0 h 65"/>
              <a:gd name="T155" fmla="*/ 67 w 67"/>
              <a:gd name="T156" fmla="*/ 65 h 65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7" h="65">
                <a:moveTo>
                  <a:pt x="35" y="61"/>
                </a:moveTo>
                <a:lnTo>
                  <a:pt x="35" y="35"/>
                </a:lnTo>
                <a:lnTo>
                  <a:pt x="31" y="31"/>
                </a:lnTo>
                <a:lnTo>
                  <a:pt x="4" y="31"/>
                </a:lnTo>
                <a:lnTo>
                  <a:pt x="8" y="35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6" y="8"/>
                </a:lnTo>
                <a:lnTo>
                  <a:pt x="33" y="4"/>
                </a:lnTo>
                <a:lnTo>
                  <a:pt x="33" y="31"/>
                </a:lnTo>
                <a:lnTo>
                  <a:pt x="36" y="35"/>
                </a:lnTo>
                <a:lnTo>
                  <a:pt x="63" y="35"/>
                </a:lnTo>
                <a:lnTo>
                  <a:pt x="59" y="31"/>
                </a:lnTo>
                <a:lnTo>
                  <a:pt x="59" y="35"/>
                </a:lnTo>
                <a:lnTo>
                  <a:pt x="63" y="31"/>
                </a:lnTo>
                <a:lnTo>
                  <a:pt x="36" y="31"/>
                </a:lnTo>
                <a:lnTo>
                  <a:pt x="33" y="35"/>
                </a:lnTo>
                <a:lnTo>
                  <a:pt x="33" y="61"/>
                </a:lnTo>
                <a:lnTo>
                  <a:pt x="36" y="58"/>
                </a:lnTo>
                <a:lnTo>
                  <a:pt x="31" y="58"/>
                </a:lnTo>
                <a:lnTo>
                  <a:pt x="35" y="61"/>
                </a:lnTo>
                <a:lnTo>
                  <a:pt x="27" y="61"/>
                </a:lnTo>
                <a:lnTo>
                  <a:pt x="31" y="65"/>
                </a:lnTo>
                <a:lnTo>
                  <a:pt x="36" y="65"/>
                </a:lnTo>
                <a:lnTo>
                  <a:pt x="40" y="61"/>
                </a:lnTo>
                <a:lnTo>
                  <a:pt x="40" y="35"/>
                </a:lnTo>
                <a:lnTo>
                  <a:pt x="36" y="38"/>
                </a:lnTo>
                <a:lnTo>
                  <a:pt x="63" y="38"/>
                </a:lnTo>
                <a:lnTo>
                  <a:pt x="67" y="35"/>
                </a:lnTo>
                <a:lnTo>
                  <a:pt x="67" y="31"/>
                </a:lnTo>
                <a:lnTo>
                  <a:pt x="63" y="27"/>
                </a:lnTo>
                <a:lnTo>
                  <a:pt x="36" y="27"/>
                </a:lnTo>
                <a:lnTo>
                  <a:pt x="40" y="31"/>
                </a:lnTo>
                <a:lnTo>
                  <a:pt x="40" y="4"/>
                </a:lnTo>
                <a:lnTo>
                  <a:pt x="36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5"/>
                </a:lnTo>
                <a:lnTo>
                  <a:pt x="4" y="38"/>
                </a:lnTo>
                <a:lnTo>
                  <a:pt x="31" y="38"/>
                </a:lnTo>
                <a:lnTo>
                  <a:pt x="27" y="35"/>
                </a:lnTo>
                <a:lnTo>
                  <a:pt x="27" y="61"/>
                </a:lnTo>
                <a:lnTo>
                  <a:pt x="35" y="61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3311525" y="3338513"/>
            <a:ext cx="95250" cy="92075"/>
          </a:xfrm>
          <a:custGeom>
            <a:avLst/>
            <a:gdLst>
              <a:gd name="T0" fmla="*/ 68045020 w 60"/>
              <a:gd name="T1" fmla="*/ 146169074 h 58"/>
              <a:gd name="T2" fmla="*/ 68045020 w 60"/>
              <a:gd name="T3" fmla="*/ 78124054 h 58"/>
              <a:gd name="T4" fmla="*/ 0 w 60"/>
              <a:gd name="T5" fmla="*/ 78124054 h 58"/>
              <a:gd name="T6" fmla="*/ 0 w 60"/>
              <a:gd name="T7" fmla="*/ 68045019 h 58"/>
              <a:gd name="T8" fmla="*/ 68045020 w 60"/>
              <a:gd name="T9" fmla="*/ 68045019 h 58"/>
              <a:gd name="T10" fmla="*/ 68045020 w 60"/>
              <a:gd name="T11" fmla="*/ 0 h 58"/>
              <a:gd name="T12" fmla="*/ 78124055 w 60"/>
              <a:gd name="T13" fmla="*/ 0 h 58"/>
              <a:gd name="T14" fmla="*/ 78124055 w 60"/>
              <a:gd name="T15" fmla="*/ 68045019 h 58"/>
              <a:gd name="T16" fmla="*/ 151209386 w 60"/>
              <a:gd name="T17" fmla="*/ 68045019 h 58"/>
              <a:gd name="T18" fmla="*/ 151209386 w 60"/>
              <a:gd name="T19" fmla="*/ 78124054 h 58"/>
              <a:gd name="T20" fmla="*/ 78124055 w 60"/>
              <a:gd name="T21" fmla="*/ 78124054 h 58"/>
              <a:gd name="T22" fmla="*/ 78124055 w 60"/>
              <a:gd name="T23" fmla="*/ 146169074 h 58"/>
              <a:gd name="T24" fmla="*/ 68045020 w 60"/>
              <a:gd name="T25" fmla="*/ 146169074 h 5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0"/>
              <a:gd name="T40" fmla="*/ 0 h 58"/>
              <a:gd name="T41" fmla="*/ 60 w 60"/>
              <a:gd name="T42" fmla="*/ 58 h 5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0" h="58">
                <a:moveTo>
                  <a:pt x="27" y="58"/>
                </a:moveTo>
                <a:lnTo>
                  <a:pt x="27" y="31"/>
                </a:lnTo>
                <a:lnTo>
                  <a:pt x="0" y="31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1" y="0"/>
                </a:lnTo>
                <a:lnTo>
                  <a:pt x="31" y="27"/>
                </a:lnTo>
                <a:lnTo>
                  <a:pt x="60" y="27"/>
                </a:lnTo>
                <a:lnTo>
                  <a:pt x="60" y="31"/>
                </a:lnTo>
                <a:lnTo>
                  <a:pt x="31" y="31"/>
                </a:lnTo>
                <a:lnTo>
                  <a:pt x="31" y="58"/>
                </a:lnTo>
                <a:lnTo>
                  <a:pt x="27" y="5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3305175" y="3332163"/>
            <a:ext cx="107950" cy="104775"/>
          </a:xfrm>
          <a:custGeom>
            <a:avLst/>
            <a:gdLst>
              <a:gd name="T0" fmla="*/ 88204660 w 68"/>
              <a:gd name="T1" fmla="*/ 156249665 h 66"/>
              <a:gd name="T2" fmla="*/ 88204660 w 68"/>
              <a:gd name="T3" fmla="*/ 88204659 h 66"/>
              <a:gd name="T4" fmla="*/ 78124040 w 68"/>
              <a:gd name="T5" fmla="*/ 78124039 h 66"/>
              <a:gd name="T6" fmla="*/ 10080624 w 68"/>
              <a:gd name="T7" fmla="*/ 78124039 h 66"/>
              <a:gd name="T8" fmla="*/ 20161247 w 68"/>
              <a:gd name="T9" fmla="*/ 88204659 h 66"/>
              <a:gd name="T10" fmla="*/ 20161247 w 68"/>
              <a:gd name="T11" fmla="*/ 78124039 h 66"/>
              <a:gd name="T12" fmla="*/ 10080624 w 68"/>
              <a:gd name="T13" fmla="*/ 88204659 h 66"/>
              <a:gd name="T14" fmla="*/ 78124040 w 68"/>
              <a:gd name="T15" fmla="*/ 88204659 h 66"/>
              <a:gd name="T16" fmla="*/ 88204660 w 68"/>
              <a:gd name="T17" fmla="*/ 78124039 h 66"/>
              <a:gd name="T18" fmla="*/ 88204660 w 68"/>
              <a:gd name="T19" fmla="*/ 10080623 h 66"/>
              <a:gd name="T20" fmla="*/ 78124040 w 68"/>
              <a:gd name="T21" fmla="*/ 20161247 h 66"/>
              <a:gd name="T22" fmla="*/ 88204660 w 68"/>
              <a:gd name="T23" fmla="*/ 20161247 h 66"/>
              <a:gd name="T24" fmla="*/ 78124040 w 68"/>
              <a:gd name="T25" fmla="*/ 10080623 h 66"/>
              <a:gd name="T26" fmla="*/ 78124040 w 68"/>
              <a:gd name="T27" fmla="*/ 78124039 h 66"/>
              <a:gd name="T28" fmla="*/ 88204660 w 68"/>
              <a:gd name="T29" fmla="*/ 88204659 h 66"/>
              <a:gd name="T30" fmla="*/ 161289977 w 68"/>
              <a:gd name="T31" fmla="*/ 88204659 h 66"/>
              <a:gd name="T32" fmla="*/ 151209357 w 68"/>
              <a:gd name="T33" fmla="*/ 78124039 h 66"/>
              <a:gd name="T34" fmla="*/ 151209357 w 68"/>
              <a:gd name="T35" fmla="*/ 88204659 h 66"/>
              <a:gd name="T36" fmla="*/ 161289977 w 68"/>
              <a:gd name="T37" fmla="*/ 78124039 h 66"/>
              <a:gd name="T38" fmla="*/ 88204660 w 68"/>
              <a:gd name="T39" fmla="*/ 78124039 h 66"/>
              <a:gd name="T40" fmla="*/ 78124040 w 68"/>
              <a:gd name="T41" fmla="*/ 88204659 h 66"/>
              <a:gd name="T42" fmla="*/ 78124040 w 68"/>
              <a:gd name="T43" fmla="*/ 156249665 h 66"/>
              <a:gd name="T44" fmla="*/ 88204660 w 68"/>
              <a:gd name="T45" fmla="*/ 146169045 h 66"/>
              <a:gd name="T46" fmla="*/ 78124040 w 68"/>
              <a:gd name="T47" fmla="*/ 146169045 h 66"/>
              <a:gd name="T48" fmla="*/ 88204660 w 68"/>
              <a:gd name="T49" fmla="*/ 156249665 h 66"/>
              <a:gd name="T50" fmla="*/ 68043419 w 68"/>
              <a:gd name="T51" fmla="*/ 156249665 h 66"/>
              <a:gd name="T52" fmla="*/ 78124040 w 68"/>
              <a:gd name="T53" fmla="*/ 166330285 h 66"/>
              <a:gd name="T54" fmla="*/ 88204660 w 68"/>
              <a:gd name="T55" fmla="*/ 166330285 h 66"/>
              <a:gd name="T56" fmla="*/ 98285281 w 68"/>
              <a:gd name="T57" fmla="*/ 156249665 h 66"/>
              <a:gd name="T58" fmla="*/ 98285281 w 68"/>
              <a:gd name="T59" fmla="*/ 88204659 h 66"/>
              <a:gd name="T60" fmla="*/ 88204660 w 68"/>
              <a:gd name="T61" fmla="*/ 98285279 h 66"/>
              <a:gd name="T62" fmla="*/ 161289977 w 68"/>
              <a:gd name="T63" fmla="*/ 98285279 h 66"/>
              <a:gd name="T64" fmla="*/ 171370598 w 68"/>
              <a:gd name="T65" fmla="*/ 88204659 h 66"/>
              <a:gd name="T66" fmla="*/ 171370598 w 68"/>
              <a:gd name="T67" fmla="*/ 78124039 h 66"/>
              <a:gd name="T68" fmla="*/ 161289977 w 68"/>
              <a:gd name="T69" fmla="*/ 68043418 h 66"/>
              <a:gd name="T70" fmla="*/ 88204660 w 68"/>
              <a:gd name="T71" fmla="*/ 68043418 h 66"/>
              <a:gd name="T72" fmla="*/ 98285281 w 68"/>
              <a:gd name="T73" fmla="*/ 78124039 h 66"/>
              <a:gd name="T74" fmla="*/ 98285281 w 68"/>
              <a:gd name="T75" fmla="*/ 10080623 h 66"/>
              <a:gd name="T76" fmla="*/ 88204660 w 68"/>
              <a:gd name="T77" fmla="*/ 0 h 66"/>
              <a:gd name="T78" fmla="*/ 78124040 w 68"/>
              <a:gd name="T79" fmla="*/ 0 h 66"/>
              <a:gd name="T80" fmla="*/ 68043419 w 68"/>
              <a:gd name="T81" fmla="*/ 10080623 h 66"/>
              <a:gd name="T82" fmla="*/ 68043419 w 68"/>
              <a:gd name="T83" fmla="*/ 78124039 h 66"/>
              <a:gd name="T84" fmla="*/ 78124040 w 68"/>
              <a:gd name="T85" fmla="*/ 68043418 h 66"/>
              <a:gd name="T86" fmla="*/ 10080624 w 68"/>
              <a:gd name="T87" fmla="*/ 68043418 h 66"/>
              <a:gd name="T88" fmla="*/ 0 w 68"/>
              <a:gd name="T89" fmla="*/ 78124039 h 66"/>
              <a:gd name="T90" fmla="*/ 0 w 68"/>
              <a:gd name="T91" fmla="*/ 88204659 h 66"/>
              <a:gd name="T92" fmla="*/ 10080624 w 68"/>
              <a:gd name="T93" fmla="*/ 98285279 h 66"/>
              <a:gd name="T94" fmla="*/ 78124040 w 68"/>
              <a:gd name="T95" fmla="*/ 98285279 h 66"/>
              <a:gd name="T96" fmla="*/ 68043419 w 68"/>
              <a:gd name="T97" fmla="*/ 88204659 h 66"/>
              <a:gd name="T98" fmla="*/ 68043419 w 68"/>
              <a:gd name="T99" fmla="*/ 156249665 h 66"/>
              <a:gd name="T100" fmla="*/ 88204660 w 68"/>
              <a:gd name="T101" fmla="*/ 156249665 h 6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8"/>
              <a:gd name="T154" fmla="*/ 0 h 66"/>
              <a:gd name="T155" fmla="*/ 68 w 68"/>
              <a:gd name="T156" fmla="*/ 66 h 6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8" h="66">
                <a:moveTo>
                  <a:pt x="35" y="62"/>
                </a:moveTo>
                <a:lnTo>
                  <a:pt x="35" y="35"/>
                </a:lnTo>
                <a:lnTo>
                  <a:pt x="31" y="31"/>
                </a:lnTo>
                <a:lnTo>
                  <a:pt x="4" y="31"/>
                </a:lnTo>
                <a:lnTo>
                  <a:pt x="8" y="35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4" y="35"/>
                </a:lnTo>
                <a:lnTo>
                  <a:pt x="60" y="31"/>
                </a:lnTo>
                <a:lnTo>
                  <a:pt x="60" y="35"/>
                </a:lnTo>
                <a:lnTo>
                  <a:pt x="64" y="31"/>
                </a:lnTo>
                <a:lnTo>
                  <a:pt x="35" y="31"/>
                </a:lnTo>
                <a:lnTo>
                  <a:pt x="31" y="35"/>
                </a:lnTo>
                <a:lnTo>
                  <a:pt x="31" y="62"/>
                </a:lnTo>
                <a:lnTo>
                  <a:pt x="35" y="58"/>
                </a:lnTo>
                <a:lnTo>
                  <a:pt x="31" y="58"/>
                </a:lnTo>
                <a:lnTo>
                  <a:pt x="35" y="62"/>
                </a:lnTo>
                <a:lnTo>
                  <a:pt x="27" y="62"/>
                </a:lnTo>
                <a:lnTo>
                  <a:pt x="31" y="66"/>
                </a:lnTo>
                <a:lnTo>
                  <a:pt x="35" y="66"/>
                </a:lnTo>
                <a:lnTo>
                  <a:pt x="39" y="62"/>
                </a:lnTo>
                <a:lnTo>
                  <a:pt x="39" y="35"/>
                </a:lnTo>
                <a:lnTo>
                  <a:pt x="35" y="39"/>
                </a:lnTo>
                <a:lnTo>
                  <a:pt x="64" y="39"/>
                </a:lnTo>
                <a:lnTo>
                  <a:pt x="68" y="35"/>
                </a:lnTo>
                <a:lnTo>
                  <a:pt x="68" y="31"/>
                </a:lnTo>
                <a:lnTo>
                  <a:pt x="64" y="27"/>
                </a:lnTo>
                <a:lnTo>
                  <a:pt x="35" y="27"/>
                </a:lnTo>
                <a:lnTo>
                  <a:pt x="39" y="31"/>
                </a:lnTo>
                <a:lnTo>
                  <a:pt x="39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5"/>
                </a:lnTo>
                <a:lnTo>
                  <a:pt x="4" y="39"/>
                </a:lnTo>
                <a:lnTo>
                  <a:pt x="31" y="39"/>
                </a:lnTo>
                <a:lnTo>
                  <a:pt x="27" y="35"/>
                </a:lnTo>
                <a:lnTo>
                  <a:pt x="27" y="62"/>
                </a:lnTo>
                <a:lnTo>
                  <a:pt x="35" y="6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3254375" y="3427413"/>
            <a:ext cx="93663" cy="93662"/>
          </a:xfrm>
          <a:custGeom>
            <a:avLst/>
            <a:gdLst>
              <a:gd name="T0" fmla="*/ 68045383 w 59"/>
              <a:gd name="T1" fmla="*/ 148689230 h 59"/>
              <a:gd name="T2" fmla="*/ 68045383 w 59"/>
              <a:gd name="T3" fmla="*/ 83165509 h 59"/>
              <a:gd name="T4" fmla="*/ 0 w 59"/>
              <a:gd name="T5" fmla="*/ 83165509 h 59"/>
              <a:gd name="T6" fmla="*/ 0 w 59"/>
              <a:gd name="T7" fmla="*/ 68044656 h 59"/>
              <a:gd name="T8" fmla="*/ 68045383 w 59"/>
              <a:gd name="T9" fmla="*/ 68044656 h 59"/>
              <a:gd name="T10" fmla="*/ 68045383 w 59"/>
              <a:gd name="T11" fmla="*/ 0 h 59"/>
              <a:gd name="T12" fmla="*/ 78126059 w 59"/>
              <a:gd name="T13" fmla="*/ 0 h 59"/>
              <a:gd name="T14" fmla="*/ 78126059 w 59"/>
              <a:gd name="T15" fmla="*/ 68044656 h 59"/>
              <a:gd name="T16" fmla="*/ 148690817 w 59"/>
              <a:gd name="T17" fmla="*/ 68044656 h 59"/>
              <a:gd name="T18" fmla="*/ 148690817 w 59"/>
              <a:gd name="T19" fmla="*/ 83165509 h 59"/>
              <a:gd name="T20" fmla="*/ 78126059 w 59"/>
              <a:gd name="T21" fmla="*/ 83165509 h 59"/>
              <a:gd name="T22" fmla="*/ 78126059 w 59"/>
              <a:gd name="T23" fmla="*/ 148689230 h 59"/>
              <a:gd name="T24" fmla="*/ 68045383 w 59"/>
              <a:gd name="T25" fmla="*/ 148689230 h 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9"/>
              <a:gd name="T40" fmla="*/ 0 h 59"/>
              <a:gd name="T41" fmla="*/ 59 w 59"/>
              <a:gd name="T42" fmla="*/ 59 h 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9" h="59">
                <a:moveTo>
                  <a:pt x="27" y="59"/>
                </a:moveTo>
                <a:lnTo>
                  <a:pt x="27" y="33"/>
                </a:lnTo>
                <a:lnTo>
                  <a:pt x="0" y="33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1" y="0"/>
                </a:lnTo>
                <a:lnTo>
                  <a:pt x="31" y="27"/>
                </a:lnTo>
                <a:lnTo>
                  <a:pt x="59" y="27"/>
                </a:lnTo>
                <a:lnTo>
                  <a:pt x="59" y="33"/>
                </a:lnTo>
                <a:lnTo>
                  <a:pt x="31" y="33"/>
                </a:lnTo>
                <a:lnTo>
                  <a:pt x="31" y="59"/>
                </a:lnTo>
                <a:lnTo>
                  <a:pt x="27" y="5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238500" y="3416300"/>
            <a:ext cx="106363" cy="106363"/>
          </a:xfrm>
          <a:custGeom>
            <a:avLst/>
            <a:gdLst>
              <a:gd name="T0" fmla="*/ 88206662 w 67"/>
              <a:gd name="T1" fmla="*/ 158769774 h 67"/>
              <a:gd name="T2" fmla="*/ 88206662 w 67"/>
              <a:gd name="T3" fmla="*/ 93245408 h 67"/>
              <a:gd name="T4" fmla="*/ 78125994 w 67"/>
              <a:gd name="T5" fmla="*/ 83164740 h 67"/>
              <a:gd name="T6" fmla="*/ 10080671 w 67"/>
              <a:gd name="T7" fmla="*/ 83164740 h 67"/>
              <a:gd name="T8" fmla="*/ 20161342 w 67"/>
              <a:gd name="T9" fmla="*/ 93245408 h 67"/>
              <a:gd name="T10" fmla="*/ 20161342 w 67"/>
              <a:gd name="T11" fmla="*/ 78124406 h 67"/>
              <a:gd name="T12" fmla="*/ 10080671 w 67"/>
              <a:gd name="T13" fmla="*/ 88205074 h 67"/>
              <a:gd name="T14" fmla="*/ 78125994 w 67"/>
              <a:gd name="T15" fmla="*/ 88205074 h 67"/>
              <a:gd name="T16" fmla="*/ 88206662 w 67"/>
              <a:gd name="T17" fmla="*/ 78124406 h 67"/>
              <a:gd name="T18" fmla="*/ 88206662 w 67"/>
              <a:gd name="T19" fmla="*/ 10080671 h 67"/>
              <a:gd name="T20" fmla="*/ 78125994 w 67"/>
              <a:gd name="T21" fmla="*/ 20161342 h 67"/>
              <a:gd name="T22" fmla="*/ 88206662 w 67"/>
              <a:gd name="T23" fmla="*/ 20161342 h 67"/>
              <a:gd name="T24" fmla="*/ 78125994 w 67"/>
              <a:gd name="T25" fmla="*/ 10080671 h 67"/>
              <a:gd name="T26" fmla="*/ 78125994 w 67"/>
              <a:gd name="T27" fmla="*/ 78124406 h 67"/>
              <a:gd name="T28" fmla="*/ 88206662 w 67"/>
              <a:gd name="T29" fmla="*/ 88205074 h 67"/>
              <a:gd name="T30" fmla="*/ 158771361 w 67"/>
              <a:gd name="T31" fmla="*/ 88205074 h 67"/>
              <a:gd name="T32" fmla="*/ 151210067 w 67"/>
              <a:gd name="T33" fmla="*/ 78124406 h 67"/>
              <a:gd name="T34" fmla="*/ 151210067 w 67"/>
              <a:gd name="T35" fmla="*/ 93245408 h 67"/>
              <a:gd name="T36" fmla="*/ 158771361 w 67"/>
              <a:gd name="T37" fmla="*/ 83164740 h 67"/>
              <a:gd name="T38" fmla="*/ 88206662 w 67"/>
              <a:gd name="T39" fmla="*/ 83164740 h 67"/>
              <a:gd name="T40" fmla="*/ 78125994 w 67"/>
              <a:gd name="T41" fmla="*/ 93245408 h 67"/>
              <a:gd name="T42" fmla="*/ 78125994 w 67"/>
              <a:gd name="T43" fmla="*/ 158769774 h 67"/>
              <a:gd name="T44" fmla="*/ 88206662 w 67"/>
              <a:gd name="T45" fmla="*/ 151210067 h 67"/>
              <a:gd name="T46" fmla="*/ 78125994 w 67"/>
              <a:gd name="T47" fmla="*/ 151210067 h 67"/>
              <a:gd name="T48" fmla="*/ 88206662 w 67"/>
              <a:gd name="T49" fmla="*/ 158769774 h 67"/>
              <a:gd name="T50" fmla="*/ 68045326 w 67"/>
              <a:gd name="T51" fmla="*/ 158769774 h 67"/>
              <a:gd name="T52" fmla="*/ 78125994 w 67"/>
              <a:gd name="T53" fmla="*/ 168850441 h 67"/>
              <a:gd name="T54" fmla="*/ 88206662 w 67"/>
              <a:gd name="T55" fmla="*/ 168850441 h 67"/>
              <a:gd name="T56" fmla="*/ 95766369 w 67"/>
              <a:gd name="T57" fmla="*/ 158769774 h 67"/>
              <a:gd name="T58" fmla="*/ 95766369 w 67"/>
              <a:gd name="T59" fmla="*/ 93245408 h 67"/>
              <a:gd name="T60" fmla="*/ 88206662 w 67"/>
              <a:gd name="T61" fmla="*/ 100806703 h 67"/>
              <a:gd name="T62" fmla="*/ 158771361 w 67"/>
              <a:gd name="T63" fmla="*/ 100806703 h 67"/>
              <a:gd name="T64" fmla="*/ 168852029 w 67"/>
              <a:gd name="T65" fmla="*/ 93245408 h 67"/>
              <a:gd name="T66" fmla="*/ 168852029 w 67"/>
              <a:gd name="T67" fmla="*/ 78124406 h 67"/>
              <a:gd name="T68" fmla="*/ 158771361 w 67"/>
              <a:gd name="T69" fmla="*/ 68043739 h 67"/>
              <a:gd name="T70" fmla="*/ 88206662 w 67"/>
              <a:gd name="T71" fmla="*/ 68043739 h 67"/>
              <a:gd name="T72" fmla="*/ 95766369 w 67"/>
              <a:gd name="T73" fmla="*/ 78124406 h 67"/>
              <a:gd name="T74" fmla="*/ 95766369 w 67"/>
              <a:gd name="T75" fmla="*/ 10080671 h 67"/>
              <a:gd name="T76" fmla="*/ 88206662 w 67"/>
              <a:gd name="T77" fmla="*/ 0 h 67"/>
              <a:gd name="T78" fmla="*/ 78125994 w 67"/>
              <a:gd name="T79" fmla="*/ 0 h 67"/>
              <a:gd name="T80" fmla="*/ 68045326 w 67"/>
              <a:gd name="T81" fmla="*/ 10080671 h 67"/>
              <a:gd name="T82" fmla="*/ 68045326 w 67"/>
              <a:gd name="T83" fmla="*/ 78124406 h 67"/>
              <a:gd name="T84" fmla="*/ 78125994 w 67"/>
              <a:gd name="T85" fmla="*/ 68043739 h 67"/>
              <a:gd name="T86" fmla="*/ 10080671 w 67"/>
              <a:gd name="T87" fmla="*/ 68043739 h 67"/>
              <a:gd name="T88" fmla="*/ 0 w 67"/>
              <a:gd name="T89" fmla="*/ 78124406 h 67"/>
              <a:gd name="T90" fmla="*/ 0 w 67"/>
              <a:gd name="T91" fmla="*/ 93245408 h 67"/>
              <a:gd name="T92" fmla="*/ 10080671 w 67"/>
              <a:gd name="T93" fmla="*/ 100806703 h 67"/>
              <a:gd name="T94" fmla="*/ 78125994 w 67"/>
              <a:gd name="T95" fmla="*/ 100806703 h 67"/>
              <a:gd name="T96" fmla="*/ 68045326 w 67"/>
              <a:gd name="T97" fmla="*/ 93245408 h 67"/>
              <a:gd name="T98" fmla="*/ 68045326 w 67"/>
              <a:gd name="T99" fmla="*/ 158769774 h 67"/>
              <a:gd name="T100" fmla="*/ 88206662 w 67"/>
              <a:gd name="T101" fmla="*/ 158769774 h 6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7"/>
              <a:gd name="T154" fmla="*/ 0 h 67"/>
              <a:gd name="T155" fmla="*/ 67 w 67"/>
              <a:gd name="T156" fmla="*/ 67 h 6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7" h="67">
                <a:moveTo>
                  <a:pt x="35" y="63"/>
                </a:moveTo>
                <a:lnTo>
                  <a:pt x="35" y="37"/>
                </a:lnTo>
                <a:lnTo>
                  <a:pt x="31" y="33"/>
                </a:lnTo>
                <a:lnTo>
                  <a:pt x="4" y="33"/>
                </a:lnTo>
                <a:lnTo>
                  <a:pt x="8" y="37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3" y="35"/>
                </a:lnTo>
                <a:lnTo>
                  <a:pt x="60" y="31"/>
                </a:lnTo>
                <a:lnTo>
                  <a:pt x="60" y="37"/>
                </a:lnTo>
                <a:lnTo>
                  <a:pt x="63" y="33"/>
                </a:lnTo>
                <a:lnTo>
                  <a:pt x="35" y="33"/>
                </a:lnTo>
                <a:lnTo>
                  <a:pt x="31" y="37"/>
                </a:lnTo>
                <a:lnTo>
                  <a:pt x="31" y="63"/>
                </a:lnTo>
                <a:lnTo>
                  <a:pt x="35" y="60"/>
                </a:lnTo>
                <a:lnTo>
                  <a:pt x="31" y="60"/>
                </a:lnTo>
                <a:lnTo>
                  <a:pt x="35" y="63"/>
                </a:lnTo>
                <a:lnTo>
                  <a:pt x="27" y="63"/>
                </a:lnTo>
                <a:lnTo>
                  <a:pt x="31" y="67"/>
                </a:lnTo>
                <a:lnTo>
                  <a:pt x="35" y="67"/>
                </a:lnTo>
                <a:lnTo>
                  <a:pt x="38" y="63"/>
                </a:lnTo>
                <a:lnTo>
                  <a:pt x="38" y="37"/>
                </a:lnTo>
                <a:lnTo>
                  <a:pt x="35" y="40"/>
                </a:lnTo>
                <a:lnTo>
                  <a:pt x="63" y="40"/>
                </a:lnTo>
                <a:lnTo>
                  <a:pt x="67" y="37"/>
                </a:lnTo>
                <a:lnTo>
                  <a:pt x="67" y="31"/>
                </a:lnTo>
                <a:lnTo>
                  <a:pt x="63" y="27"/>
                </a:lnTo>
                <a:lnTo>
                  <a:pt x="35" y="27"/>
                </a:lnTo>
                <a:lnTo>
                  <a:pt x="38" y="31"/>
                </a:lnTo>
                <a:lnTo>
                  <a:pt x="38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7"/>
                </a:lnTo>
                <a:lnTo>
                  <a:pt x="4" y="40"/>
                </a:lnTo>
                <a:lnTo>
                  <a:pt x="31" y="40"/>
                </a:lnTo>
                <a:lnTo>
                  <a:pt x="27" y="37"/>
                </a:lnTo>
                <a:lnTo>
                  <a:pt x="27" y="63"/>
                </a:lnTo>
                <a:lnTo>
                  <a:pt x="35" y="6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3632200" y="3503613"/>
            <a:ext cx="46038" cy="127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4" name="Freeform 22"/>
          <p:cNvSpPr>
            <a:spLocks/>
          </p:cNvSpPr>
          <p:nvPr/>
        </p:nvSpPr>
        <p:spPr bwMode="auto">
          <a:xfrm>
            <a:off x="3625850" y="3497263"/>
            <a:ext cx="57150" cy="23812"/>
          </a:xfrm>
          <a:custGeom>
            <a:avLst/>
            <a:gdLst>
              <a:gd name="T0" fmla="*/ 10080624 w 36"/>
              <a:gd name="T1" fmla="*/ 20160828 h 15"/>
              <a:gd name="T2" fmla="*/ 83165940 w 36"/>
              <a:gd name="T3" fmla="*/ 20160828 h 15"/>
              <a:gd name="T4" fmla="*/ 73083731 w 36"/>
              <a:gd name="T5" fmla="*/ 10080414 h 15"/>
              <a:gd name="T6" fmla="*/ 73083731 w 36"/>
              <a:gd name="T7" fmla="*/ 30241245 h 15"/>
              <a:gd name="T8" fmla="*/ 83165940 w 36"/>
              <a:gd name="T9" fmla="*/ 20160828 h 15"/>
              <a:gd name="T10" fmla="*/ 10080624 w 36"/>
              <a:gd name="T11" fmla="*/ 20160828 h 15"/>
              <a:gd name="T12" fmla="*/ 20161248 w 36"/>
              <a:gd name="T13" fmla="*/ 30241245 h 15"/>
              <a:gd name="T14" fmla="*/ 20161248 w 36"/>
              <a:gd name="T15" fmla="*/ 10080414 h 15"/>
              <a:gd name="T16" fmla="*/ 10080624 w 36"/>
              <a:gd name="T17" fmla="*/ 20160828 h 15"/>
              <a:gd name="T18" fmla="*/ 10080624 w 36"/>
              <a:gd name="T19" fmla="*/ 0 h 15"/>
              <a:gd name="T20" fmla="*/ 0 w 36"/>
              <a:gd name="T21" fmla="*/ 10080414 h 15"/>
              <a:gd name="T22" fmla="*/ 0 w 36"/>
              <a:gd name="T23" fmla="*/ 30241245 h 15"/>
              <a:gd name="T24" fmla="*/ 10080624 w 36"/>
              <a:gd name="T25" fmla="*/ 37802347 h 15"/>
              <a:gd name="T26" fmla="*/ 83165940 w 36"/>
              <a:gd name="T27" fmla="*/ 37802347 h 15"/>
              <a:gd name="T28" fmla="*/ 90725611 w 36"/>
              <a:gd name="T29" fmla="*/ 30241245 h 15"/>
              <a:gd name="T30" fmla="*/ 90725611 w 36"/>
              <a:gd name="T31" fmla="*/ 10080414 h 15"/>
              <a:gd name="T32" fmla="*/ 83165940 w 36"/>
              <a:gd name="T33" fmla="*/ 0 h 15"/>
              <a:gd name="T34" fmla="*/ 10080624 w 36"/>
              <a:gd name="T35" fmla="*/ 0 h 15"/>
              <a:gd name="T36" fmla="*/ 10080624 w 36"/>
              <a:gd name="T37" fmla="*/ 20160828 h 1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6"/>
              <a:gd name="T58" fmla="*/ 0 h 15"/>
              <a:gd name="T59" fmla="*/ 36 w 36"/>
              <a:gd name="T60" fmla="*/ 15 h 1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6" h="15">
                <a:moveTo>
                  <a:pt x="4" y="8"/>
                </a:moveTo>
                <a:lnTo>
                  <a:pt x="33" y="8"/>
                </a:lnTo>
                <a:lnTo>
                  <a:pt x="29" y="4"/>
                </a:lnTo>
                <a:lnTo>
                  <a:pt x="29" y="12"/>
                </a:lnTo>
                <a:lnTo>
                  <a:pt x="33" y="8"/>
                </a:lnTo>
                <a:lnTo>
                  <a:pt x="4" y="8"/>
                </a:lnTo>
                <a:lnTo>
                  <a:pt x="8" y="12"/>
                </a:lnTo>
                <a:lnTo>
                  <a:pt x="8" y="4"/>
                </a:lnTo>
                <a:lnTo>
                  <a:pt x="4" y="8"/>
                </a:lnTo>
                <a:lnTo>
                  <a:pt x="4" y="0"/>
                </a:lnTo>
                <a:lnTo>
                  <a:pt x="0" y="4"/>
                </a:lnTo>
                <a:lnTo>
                  <a:pt x="0" y="12"/>
                </a:lnTo>
                <a:lnTo>
                  <a:pt x="4" y="15"/>
                </a:lnTo>
                <a:lnTo>
                  <a:pt x="33" y="15"/>
                </a:lnTo>
                <a:lnTo>
                  <a:pt x="36" y="12"/>
                </a:lnTo>
                <a:lnTo>
                  <a:pt x="36" y="4"/>
                </a:lnTo>
                <a:lnTo>
                  <a:pt x="33" y="0"/>
                </a:lnTo>
                <a:lnTo>
                  <a:pt x="4" y="0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25" name="Freeform 23"/>
          <p:cNvSpPr>
            <a:spLocks/>
          </p:cNvSpPr>
          <p:nvPr/>
        </p:nvSpPr>
        <p:spPr bwMode="auto">
          <a:xfrm>
            <a:off x="3287713" y="3629025"/>
            <a:ext cx="357187" cy="76200"/>
          </a:xfrm>
          <a:custGeom>
            <a:avLst/>
            <a:gdLst>
              <a:gd name="T0" fmla="*/ 0 w 225"/>
              <a:gd name="T1" fmla="*/ 12601574 h 48"/>
              <a:gd name="T2" fmla="*/ 10080611 w 225"/>
              <a:gd name="T3" fmla="*/ 27722516 h 48"/>
              <a:gd name="T4" fmla="*/ 25201527 w 225"/>
              <a:gd name="T5" fmla="*/ 37801550 h 48"/>
              <a:gd name="T6" fmla="*/ 42841803 w 225"/>
              <a:gd name="T7" fmla="*/ 42843449 h 48"/>
              <a:gd name="T8" fmla="*/ 120967347 w 225"/>
              <a:gd name="T9" fmla="*/ 80644999 h 48"/>
              <a:gd name="T10" fmla="*/ 173889747 w 225"/>
              <a:gd name="T11" fmla="*/ 100806243 h 48"/>
              <a:gd name="T12" fmla="*/ 194050963 w 225"/>
              <a:gd name="T13" fmla="*/ 105846578 h 48"/>
              <a:gd name="T14" fmla="*/ 221773479 w 225"/>
              <a:gd name="T15" fmla="*/ 110886889 h 48"/>
              <a:gd name="T16" fmla="*/ 252015303 w 225"/>
              <a:gd name="T17" fmla="*/ 115927200 h 48"/>
              <a:gd name="T18" fmla="*/ 315018310 w 225"/>
              <a:gd name="T19" fmla="*/ 120967511 h 48"/>
              <a:gd name="T20" fmla="*/ 337700472 w 225"/>
              <a:gd name="T21" fmla="*/ 115927200 h 48"/>
              <a:gd name="T22" fmla="*/ 367942297 w 225"/>
              <a:gd name="T23" fmla="*/ 110886889 h 48"/>
              <a:gd name="T24" fmla="*/ 390622871 w 225"/>
              <a:gd name="T25" fmla="*/ 100806243 h 48"/>
              <a:gd name="T26" fmla="*/ 420864795 w 225"/>
              <a:gd name="T27" fmla="*/ 95765932 h 48"/>
              <a:gd name="T28" fmla="*/ 463708174 w 225"/>
              <a:gd name="T29" fmla="*/ 75604688 h 48"/>
              <a:gd name="T30" fmla="*/ 498990302 w 225"/>
              <a:gd name="T31" fmla="*/ 57964394 h 48"/>
              <a:gd name="T32" fmla="*/ 521670877 w 225"/>
              <a:gd name="T33" fmla="*/ 42843449 h 48"/>
              <a:gd name="T34" fmla="*/ 546872397 w 225"/>
              <a:gd name="T35" fmla="*/ 27722516 h 48"/>
              <a:gd name="T36" fmla="*/ 561993309 w 225"/>
              <a:gd name="T37" fmla="*/ 17640301 h 48"/>
              <a:gd name="T38" fmla="*/ 561993309 w 225"/>
              <a:gd name="T39" fmla="*/ 17640301 h 48"/>
              <a:gd name="T40" fmla="*/ 567033613 w 225"/>
              <a:gd name="T41" fmla="*/ 0 h 48"/>
              <a:gd name="T42" fmla="*/ 551912701 w 225"/>
              <a:gd name="T43" fmla="*/ 5040312 h 48"/>
              <a:gd name="T44" fmla="*/ 546872397 w 225"/>
              <a:gd name="T45" fmla="*/ 5040312 h 48"/>
              <a:gd name="T46" fmla="*/ 536791789 w 225"/>
              <a:gd name="T47" fmla="*/ 7561263 h 48"/>
              <a:gd name="T48" fmla="*/ 511590269 w 225"/>
              <a:gd name="T49" fmla="*/ 22682199 h 48"/>
              <a:gd name="T50" fmla="*/ 488909694 w 225"/>
              <a:gd name="T51" fmla="*/ 37801550 h 48"/>
              <a:gd name="T52" fmla="*/ 453627565 w 225"/>
              <a:gd name="T53" fmla="*/ 57964394 h 48"/>
              <a:gd name="T54" fmla="*/ 410784088 w 225"/>
              <a:gd name="T55" fmla="*/ 75604688 h 48"/>
              <a:gd name="T56" fmla="*/ 390622871 w 225"/>
              <a:gd name="T57" fmla="*/ 80644999 h 48"/>
              <a:gd name="T58" fmla="*/ 367942297 w 225"/>
              <a:gd name="T59" fmla="*/ 90725621 h 48"/>
              <a:gd name="T60" fmla="*/ 337700472 w 225"/>
              <a:gd name="T61" fmla="*/ 95765932 h 48"/>
              <a:gd name="T62" fmla="*/ 315018310 w 225"/>
              <a:gd name="T63" fmla="*/ 100806243 h 48"/>
              <a:gd name="T64" fmla="*/ 252015303 w 225"/>
              <a:gd name="T65" fmla="*/ 95765932 h 48"/>
              <a:gd name="T66" fmla="*/ 221773479 w 225"/>
              <a:gd name="T67" fmla="*/ 90725621 h 48"/>
              <a:gd name="T68" fmla="*/ 204131571 w 225"/>
              <a:gd name="T69" fmla="*/ 85685310 h 48"/>
              <a:gd name="T70" fmla="*/ 173889747 w 225"/>
              <a:gd name="T71" fmla="*/ 80644999 h 48"/>
              <a:gd name="T72" fmla="*/ 131047956 w 225"/>
              <a:gd name="T73" fmla="*/ 63003117 h 48"/>
              <a:gd name="T74" fmla="*/ 42841803 w 225"/>
              <a:gd name="T75" fmla="*/ 22682199 h 48"/>
              <a:gd name="T76" fmla="*/ 25201527 w 225"/>
              <a:gd name="T77" fmla="*/ 7561263 h 48"/>
              <a:gd name="T78" fmla="*/ 15120918 w 225"/>
              <a:gd name="T79" fmla="*/ 5040312 h 48"/>
              <a:gd name="T80" fmla="*/ 10080611 w 225"/>
              <a:gd name="T81" fmla="*/ 5040312 h 48"/>
              <a:gd name="T82" fmla="*/ 0 w 225"/>
              <a:gd name="T83" fmla="*/ 17640301 h 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25"/>
              <a:gd name="T127" fmla="*/ 0 h 48"/>
              <a:gd name="T128" fmla="*/ 225 w 225"/>
              <a:gd name="T129" fmla="*/ 48 h 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25" h="48">
                <a:moveTo>
                  <a:pt x="0" y="7"/>
                </a:moveTo>
                <a:lnTo>
                  <a:pt x="0" y="5"/>
                </a:lnTo>
                <a:lnTo>
                  <a:pt x="0" y="7"/>
                </a:lnTo>
                <a:lnTo>
                  <a:pt x="4" y="11"/>
                </a:lnTo>
                <a:lnTo>
                  <a:pt x="6" y="11"/>
                </a:lnTo>
                <a:lnTo>
                  <a:pt x="10" y="15"/>
                </a:lnTo>
                <a:lnTo>
                  <a:pt x="15" y="17"/>
                </a:lnTo>
                <a:lnTo>
                  <a:pt x="17" y="17"/>
                </a:lnTo>
                <a:lnTo>
                  <a:pt x="42" y="30"/>
                </a:lnTo>
                <a:lnTo>
                  <a:pt x="48" y="32"/>
                </a:lnTo>
                <a:lnTo>
                  <a:pt x="56" y="36"/>
                </a:lnTo>
                <a:lnTo>
                  <a:pt x="69" y="40"/>
                </a:lnTo>
                <a:lnTo>
                  <a:pt x="73" y="40"/>
                </a:lnTo>
                <a:lnTo>
                  <a:pt x="77" y="42"/>
                </a:lnTo>
                <a:lnTo>
                  <a:pt x="82" y="44"/>
                </a:lnTo>
                <a:lnTo>
                  <a:pt x="88" y="44"/>
                </a:lnTo>
                <a:lnTo>
                  <a:pt x="94" y="46"/>
                </a:lnTo>
                <a:lnTo>
                  <a:pt x="100" y="46"/>
                </a:lnTo>
                <a:lnTo>
                  <a:pt x="104" y="48"/>
                </a:lnTo>
                <a:lnTo>
                  <a:pt x="125" y="48"/>
                </a:lnTo>
                <a:lnTo>
                  <a:pt x="130" y="46"/>
                </a:lnTo>
                <a:lnTo>
                  <a:pt x="134" y="46"/>
                </a:lnTo>
                <a:lnTo>
                  <a:pt x="140" y="44"/>
                </a:lnTo>
                <a:lnTo>
                  <a:pt x="146" y="44"/>
                </a:lnTo>
                <a:lnTo>
                  <a:pt x="152" y="42"/>
                </a:lnTo>
                <a:lnTo>
                  <a:pt x="155" y="40"/>
                </a:lnTo>
                <a:lnTo>
                  <a:pt x="159" y="40"/>
                </a:lnTo>
                <a:lnTo>
                  <a:pt x="167" y="38"/>
                </a:lnTo>
                <a:lnTo>
                  <a:pt x="178" y="32"/>
                </a:lnTo>
                <a:lnTo>
                  <a:pt x="184" y="30"/>
                </a:lnTo>
                <a:lnTo>
                  <a:pt x="196" y="25"/>
                </a:lnTo>
                <a:lnTo>
                  <a:pt x="198" y="23"/>
                </a:lnTo>
                <a:lnTo>
                  <a:pt x="205" y="19"/>
                </a:lnTo>
                <a:lnTo>
                  <a:pt x="207" y="17"/>
                </a:lnTo>
                <a:lnTo>
                  <a:pt x="211" y="17"/>
                </a:lnTo>
                <a:lnTo>
                  <a:pt x="217" y="11"/>
                </a:lnTo>
                <a:lnTo>
                  <a:pt x="219" y="11"/>
                </a:lnTo>
                <a:lnTo>
                  <a:pt x="223" y="7"/>
                </a:lnTo>
                <a:lnTo>
                  <a:pt x="223" y="5"/>
                </a:lnTo>
                <a:lnTo>
                  <a:pt x="223" y="7"/>
                </a:lnTo>
                <a:lnTo>
                  <a:pt x="225" y="7"/>
                </a:lnTo>
                <a:lnTo>
                  <a:pt x="225" y="0"/>
                </a:lnTo>
                <a:lnTo>
                  <a:pt x="223" y="0"/>
                </a:lnTo>
                <a:lnTo>
                  <a:pt x="219" y="2"/>
                </a:lnTo>
                <a:lnTo>
                  <a:pt x="219" y="3"/>
                </a:lnTo>
                <a:lnTo>
                  <a:pt x="217" y="2"/>
                </a:lnTo>
                <a:lnTo>
                  <a:pt x="215" y="3"/>
                </a:lnTo>
                <a:lnTo>
                  <a:pt x="213" y="3"/>
                </a:lnTo>
                <a:lnTo>
                  <a:pt x="207" y="9"/>
                </a:lnTo>
                <a:lnTo>
                  <a:pt x="203" y="9"/>
                </a:lnTo>
                <a:lnTo>
                  <a:pt x="201" y="11"/>
                </a:lnTo>
                <a:lnTo>
                  <a:pt x="194" y="15"/>
                </a:lnTo>
                <a:lnTo>
                  <a:pt x="192" y="17"/>
                </a:lnTo>
                <a:lnTo>
                  <a:pt x="180" y="23"/>
                </a:lnTo>
                <a:lnTo>
                  <a:pt x="175" y="25"/>
                </a:lnTo>
                <a:lnTo>
                  <a:pt x="163" y="30"/>
                </a:lnTo>
                <a:lnTo>
                  <a:pt x="159" y="32"/>
                </a:lnTo>
                <a:lnTo>
                  <a:pt x="155" y="32"/>
                </a:lnTo>
                <a:lnTo>
                  <a:pt x="148" y="34"/>
                </a:lnTo>
                <a:lnTo>
                  <a:pt x="146" y="36"/>
                </a:lnTo>
                <a:lnTo>
                  <a:pt x="140" y="36"/>
                </a:lnTo>
                <a:lnTo>
                  <a:pt x="134" y="38"/>
                </a:lnTo>
                <a:lnTo>
                  <a:pt x="130" y="38"/>
                </a:lnTo>
                <a:lnTo>
                  <a:pt x="125" y="40"/>
                </a:lnTo>
                <a:lnTo>
                  <a:pt x="104" y="40"/>
                </a:lnTo>
                <a:lnTo>
                  <a:pt x="100" y="38"/>
                </a:lnTo>
                <a:lnTo>
                  <a:pt x="94" y="38"/>
                </a:lnTo>
                <a:lnTo>
                  <a:pt x="88" y="36"/>
                </a:lnTo>
                <a:lnTo>
                  <a:pt x="82" y="36"/>
                </a:lnTo>
                <a:lnTo>
                  <a:pt x="81" y="34"/>
                </a:lnTo>
                <a:lnTo>
                  <a:pt x="73" y="32"/>
                </a:lnTo>
                <a:lnTo>
                  <a:pt x="69" y="32"/>
                </a:lnTo>
                <a:lnTo>
                  <a:pt x="59" y="28"/>
                </a:lnTo>
                <a:lnTo>
                  <a:pt x="52" y="25"/>
                </a:lnTo>
                <a:lnTo>
                  <a:pt x="46" y="23"/>
                </a:lnTo>
                <a:lnTo>
                  <a:pt x="17" y="9"/>
                </a:lnTo>
                <a:lnTo>
                  <a:pt x="15" y="9"/>
                </a:lnTo>
                <a:lnTo>
                  <a:pt x="10" y="3"/>
                </a:lnTo>
                <a:lnTo>
                  <a:pt x="8" y="3"/>
                </a:lnTo>
                <a:lnTo>
                  <a:pt x="6" y="2"/>
                </a:lnTo>
                <a:lnTo>
                  <a:pt x="4" y="3"/>
                </a:lnTo>
                <a:lnTo>
                  <a:pt x="4" y="2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26" name="Freeform 24"/>
          <p:cNvSpPr>
            <a:spLocks/>
          </p:cNvSpPr>
          <p:nvPr/>
        </p:nvSpPr>
        <p:spPr bwMode="auto">
          <a:xfrm>
            <a:off x="3278188" y="3248025"/>
            <a:ext cx="360362" cy="90488"/>
          </a:xfrm>
          <a:custGeom>
            <a:avLst/>
            <a:gdLst>
              <a:gd name="T0" fmla="*/ 20161223 w 227"/>
              <a:gd name="T1" fmla="*/ 133568239 h 57"/>
              <a:gd name="T2" fmla="*/ 20161223 w 227"/>
              <a:gd name="T3" fmla="*/ 138608578 h 57"/>
              <a:gd name="T4" fmla="*/ 35282141 w 227"/>
              <a:gd name="T5" fmla="*/ 131048864 h 57"/>
              <a:gd name="T6" fmla="*/ 52922425 w 227"/>
              <a:gd name="T7" fmla="*/ 115927847 h 57"/>
              <a:gd name="T8" fmla="*/ 68043337 w 227"/>
              <a:gd name="T9" fmla="*/ 105847169 h 57"/>
              <a:gd name="T10" fmla="*/ 103325466 w 227"/>
              <a:gd name="T11" fmla="*/ 80645449 h 57"/>
              <a:gd name="T12" fmla="*/ 126007653 w 227"/>
              <a:gd name="T13" fmla="*/ 68043808 h 57"/>
              <a:gd name="T14" fmla="*/ 161289782 w 227"/>
              <a:gd name="T15" fmla="*/ 52922791 h 57"/>
              <a:gd name="T16" fmla="*/ 183970357 w 227"/>
              <a:gd name="T17" fmla="*/ 42842100 h 57"/>
              <a:gd name="T18" fmla="*/ 221773482 w 227"/>
              <a:gd name="T19" fmla="*/ 27721083 h 57"/>
              <a:gd name="T20" fmla="*/ 241934698 w 227"/>
              <a:gd name="T21" fmla="*/ 22680738 h 57"/>
              <a:gd name="T22" fmla="*/ 335179532 w 227"/>
              <a:gd name="T23" fmla="*/ 17640399 h 57"/>
              <a:gd name="T24" fmla="*/ 357861694 w 227"/>
              <a:gd name="T25" fmla="*/ 22680738 h 57"/>
              <a:gd name="T26" fmla="*/ 378022911 w 227"/>
              <a:gd name="T27" fmla="*/ 32761422 h 57"/>
              <a:gd name="T28" fmla="*/ 403224431 w 227"/>
              <a:gd name="T29" fmla="*/ 42842100 h 57"/>
              <a:gd name="T30" fmla="*/ 446066322 w 227"/>
              <a:gd name="T31" fmla="*/ 63003469 h 57"/>
              <a:gd name="T32" fmla="*/ 468748485 w 227"/>
              <a:gd name="T33" fmla="*/ 75605110 h 57"/>
              <a:gd name="T34" fmla="*/ 493950005 w 227"/>
              <a:gd name="T35" fmla="*/ 90726127 h 57"/>
              <a:gd name="T36" fmla="*/ 519151526 w 227"/>
              <a:gd name="T37" fmla="*/ 110887508 h 57"/>
              <a:gd name="T38" fmla="*/ 541832101 w 227"/>
              <a:gd name="T39" fmla="*/ 131048864 h 57"/>
              <a:gd name="T40" fmla="*/ 561993318 w 227"/>
              <a:gd name="T41" fmla="*/ 138608578 h 57"/>
              <a:gd name="T42" fmla="*/ 572073926 w 227"/>
              <a:gd name="T43" fmla="*/ 126008525 h 57"/>
              <a:gd name="T44" fmla="*/ 556953013 w 227"/>
              <a:gd name="T45" fmla="*/ 110887508 h 57"/>
              <a:gd name="T46" fmla="*/ 536791797 w 227"/>
              <a:gd name="T47" fmla="*/ 95766466 h 57"/>
              <a:gd name="T48" fmla="*/ 514111222 w 227"/>
              <a:gd name="T49" fmla="*/ 75605110 h 57"/>
              <a:gd name="T50" fmla="*/ 498990309 w 227"/>
              <a:gd name="T51" fmla="*/ 68043808 h 57"/>
              <a:gd name="T52" fmla="*/ 468748485 w 227"/>
              <a:gd name="T53" fmla="*/ 47882439 h 57"/>
              <a:gd name="T54" fmla="*/ 425905105 w 227"/>
              <a:gd name="T55" fmla="*/ 27721083 h 57"/>
              <a:gd name="T56" fmla="*/ 403224431 w 227"/>
              <a:gd name="T57" fmla="*/ 17640399 h 57"/>
              <a:gd name="T58" fmla="*/ 378022911 w 227"/>
              <a:gd name="T59" fmla="*/ 10080681 h 57"/>
              <a:gd name="T60" fmla="*/ 342740782 w 227"/>
              <a:gd name="T61" fmla="*/ 5040341 h 57"/>
              <a:gd name="T62" fmla="*/ 257055611 w 227"/>
              <a:gd name="T63" fmla="*/ 0 h 57"/>
              <a:gd name="T64" fmla="*/ 226813786 w 227"/>
              <a:gd name="T65" fmla="*/ 5040341 h 57"/>
              <a:gd name="T66" fmla="*/ 183970357 w 227"/>
              <a:gd name="T67" fmla="*/ 17640399 h 57"/>
              <a:gd name="T68" fmla="*/ 161289782 w 227"/>
              <a:gd name="T69" fmla="*/ 27721083 h 57"/>
              <a:gd name="T70" fmla="*/ 136088262 w 227"/>
              <a:gd name="T71" fmla="*/ 37801761 h 57"/>
              <a:gd name="T72" fmla="*/ 105846437 w 227"/>
              <a:gd name="T73" fmla="*/ 57963130 h 57"/>
              <a:gd name="T74" fmla="*/ 73083641 w 227"/>
              <a:gd name="T75" fmla="*/ 70564771 h 57"/>
              <a:gd name="T76" fmla="*/ 47882108 w 227"/>
              <a:gd name="T77" fmla="*/ 90726127 h 57"/>
              <a:gd name="T78" fmla="*/ 35282141 w 227"/>
              <a:gd name="T79" fmla="*/ 100806805 h 57"/>
              <a:gd name="T80" fmla="*/ 20161223 w 227"/>
              <a:gd name="T81" fmla="*/ 110887508 h 57"/>
              <a:gd name="T82" fmla="*/ 0 w 227"/>
              <a:gd name="T83" fmla="*/ 133568239 h 57"/>
              <a:gd name="T84" fmla="*/ 10080611 w 227"/>
              <a:gd name="T85" fmla="*/ 143648917 h 5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27"/>
              <a:gd name="T130" fmla="*/ 0 h 57"/>
              <a:gd name="T131" fmla="*/ 227 w 227"/>
              <a:gd name="T132" fmla="*/ 57 h 57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27" h="57">
                <a:moveTo>
                  <a:pt x="4" y="57"/>
                </a:moveTo>
                <a:lnTo>
                  <a:pt x="8" y="53"/>
                </a:lnTo>
                <a:lnTo>
                  <a:pt x="6" y="53"/>
                </a:lnTo>
                <a:lnTo>
                  <a:pt x="8" y="55"/>
                </a:lnTo>
                <a:lnTo>
                  <a:pt x="12" y="52"/>
                </a:lnTo>
                <a:lnTo>
                  <a:pt x="14" y="52"/>
                </a:lnTo>
                <a:lnTo>
                  <a:pt x="17" y="48"/>
                </a:lnTo>
                <a:lnTo>
                  <a:pt x="21" y="46"/>
                </a:lnTo>
                <a:lnTo>
                  <a:pt x="23" y="44"/>
                </a:lnTo>
                <a:lnTo>
                  <a:pt x="27" y="42"/>
                </a:lnTo>
                <a:lnTo>
                  <a:pt x="33" y="36"/>
                </a:lnTo>
                <a:lnTo>
                  <a:pt x="41" y="32"/>
                </a:lnTo>
                <a:lnTo>
                  <a:pt x="46" y="30"/>
                </a:lnTo>
                <a:lnTo>
                  <a:pt x="50" y="27"/>
                </a:lnTo>
                <a:lnTo>
                  <a:pt x="58" y="23"/>
                </a:lnTo>
                <a:lnTo>
                  <a:pt x="64" y="21"/>
                </a:lnTo>
                <a:lnTo>
                  <a:pt x="67" y="19"/>
                </a:lnTo>
                <a:lnTo>
                  <a:pt x="73" y="17"/>
                </a:lnTo>
                <a:lnTo>
                  <a:pt x="77" y="15"/>
                </a:lnTo>
                <a:lnTo>
                  <a:pt x="88" y="11"/>
                </a:lnTo>
                <a:lnTo>
                  <a:pt x="90" y="9"/>
                </a:lnTo>
                <a:lnTo>
                  <a:pt x="96" y="9"/>
                </a:lnTo>
                <a:lnTo>
                  <a:pt x="102" y="7"/>
                </a:lnTo>
                <a:lnTo>
                  <a:pt x="133" y="7"/>
                </a:lnTo>
                <a:lnTo>
                  <a:pt x="136" y="9"/>
                </a:lnTo>
                <a:lnTo>
                  <a:pt x="142" y="9"/>
                </a:lnTo>
                <a:lnTo>
                  <a:pt x="146" y="11"/>
                </a:lnTo>
                <a:lnTo>
                  <a:pt x="150" y="13"/>
                </a:lnTo>
                <a:lnTo>
                  <a:pt x="156" y="15"/>
                </a:lnTo>
                <a:lnTo>
                  <a:pt x="160" y="17"/>
                </a:lnTo>
                <a:lnTo>
                  <a:pt x="165" y="19"/>
                </a:lnTo>
                <a:lnTo>
                  <a:pt x="177" y="25"/>
                </a:lnTo>
                <a:lnTo>
                  <a:pt x="183" y="27"/>
                </a:lnTo>
                <a:lnTo>
                  <a:pt x="186" y="30"/>
                </a:lnTo>
                <a:lnTo>
                  <a:pt x="194" y="34"/>
                </a:lnTo>
                <a:lnTo>
                  <a:pt x="196" y="36"/>
                </a:lnTo>
                <a:lnTo>
                  <a:pt x="200" y="38"/>
                </a:lnTo>
                <a:lnTo>
                  <a:pt x="206" y="44"/>
                </a:lnTo>
                <a:lnTo>
                  <a:pt x="209" y="46"/>
                </a:lnTo>
                <a:lnTo>
                  <a:pt x="215" y="52"/>
                </a:lnTo>
                <a:lnTo>
                  <a:pt x="217" y="52"/>
                </a:lnTo>
                <a:lnTo>
                  <a:pt x="223" y="55"/>
                </a:lnTo>
                <a:lnTo>
                  <a:pt x="227" y="57"/>
                </a:lnTo>
                <a:lnTo>
                  <a:pt x="227" y="50"/>
                </a:lnTo>
                <a:lnTo>
                  <a:pt x="227" y="52"/>
                </a:lnTo>
                <a:lnTo>
                  <a:pt x="221" y="44"/>
                </a:lnTo>
                <a:lnTo>
                  <a:pt x="219" y="44"/>
                </a:lnTo>
                <a:lnTo>
                  <a:pt x="213" y="38"/>
                </a:lnTo>
                <a:lnTo>
                  <a:pt x="209" y="36"/>
                </a:lnTo>
                <a:lnTo>
                  <a:pt x="204" y="30"/>
                </a:lnTo>
                <a:lnTo>
                  <a:pt x="200" y="28"/>
                </a:lnTo>
                <a:lnTo>
                  <a:pt x="198" y="27"/>
                </a:lnTo>
                <a:lnTo>
                  <a:pt x="190" y="23"/>
                </a:lnTo>
                <a:lnTo>
                  <a:pt x="186" y="19"/>
                </a:lnTo>
                <a:lnTo>
                  <a:pt x="181" y="17"/>
                </a:lnTo>
                <a:lnTo>
                  <a:pt x="169" y="11"/>
                </a:lnTo>
                <a:lnTo>
                  <a:pt x="163" y="9"/>
                </a:lnTo>
                <a:lnTo>
                  <a:pt x="160" y="7"/>
                </a:lnTo>
                <a:lnTo>
                  <a:pt x="154" y="5"/>
                </a:lnTo>
                <a:lnTo>
                  <a:pt x="150" y="4"/>
                </a:lnTo>
                <a:lnTo>
                  <a:pt x="142" y="2"/>
                </a:lnTo>
                <a:lnTo>
                  <a:pt x="136" y="2"/>
                </a:lnTo>
                <a:lnTo>
                  <a:pt x="133" y="0"/>
                </a:lnTo>
                <a:lnTo>
                  <a:pt x="102" y="0"/>
                </a:lnTo>
                <a:lnTo>
                  <a:pt x="96" y="2"/>
                </a:lnTo>
                <a:lnTo>
                  <a:pt x="90" y="2"/>
                </a:lnTo>
                <a:lnTo>
                  <a:pt x="85" y="4"/>
                </a:lnTo>
                <a:lnTo>
                  <a:pt x="73" y="7"/>
                </a:lnTo>
                <a:lnTo>
                  <a:pt x="69" y="9"/>
                </a:lnTo>
                <a:lnTo>
                  <a:pt x="64" y="11"/>
                </a:lnTo>
                <a:lnTo>
                  <a:pt x="60" y="13"/>
                </a:lnTo>
                <a:lnTo>
                  <a:pt x="54" y="15"/>
                </a:lnTo>
                <a:lnTo>
                  <a:pt x="46" y="19"/>
                </a:lnTo>
                <a:lnTo>
                  <a:pt x="42" y="23"/>
                </a:lnTo>
                <a:lnTo>
                  <a:pt x="37" y="25"/>
                </a:lnTo>
                <a:lnTo>
                  <a:pt x="29" y="28"/>
                </a:lnTo>
                <a:lnTo>
                  <a:pt x="23" y="34"/>
                </a:lnTo>
                <a:lnTo>
                  <a:pt x="19" y="36"/>
                </a:lnTo>
                <a:lnTo>
                  <a:pt x="17" y="38"/>
                </a:lnTo>
                <a:lnTo>
                  <a:pt x="14" y="40"/>
                </a:lnTo>
                <a:lnTo>
                  <a:pt x="10" y="44"/>
                </a:lnTo>
                <a:lnTo>
                  <a:pt x="8" y="44"/>
                </a:lnTo>
                <a:lnTo>
                  <a:pt x="2" y="50"/>
                </a:lnTo>
                <a:lnTo>
                  <a:pt x="0" y="53"/>
                </a:lnTo>
                <a:lnTo>
                  <a:pt x="4" y="50"/>
                </a:lnTo>
                <a:lnTo>
                  <a:pt x="4" y="57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2514600" y="2819400"/>
            <a:ext cx="868571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диэлектрик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3505200" y="2819400"/>
            <a:ext cx="224420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газ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29" name="Freeform 27"/>
          <p:cNvSpPr>
            <a:spLocks/>
          </p:cNvSpPr>
          <p:nvPr/>
        </p:nvSpPr>
        <p:spPr bwMode="auto">
          <a:xfrm>
            <a:off x="3433763" y="3689350"/>
            <a:ext cx="55562" cy="19050"/>
          </a:xfrm>
          <a:custGeom>
            <a:avLst/>
            <a:gdLst>
              <a:gd name="T0" fmla="*/ 0 w 35"/>
              <a:gd name="T1" fmla="*/ 20161250 h 12"/>
              <a:gd name="T2" fmla="*/ 88203868 w 35"/>
              <a:gd name="T3" fmla="*/ 30241878 h 12"/>
              <a:gd name="T4" fmla="*/ 88203868 w 35"/>
              <a:gd name="T5" fmla="*/ 10080625 h 12"/>
              <a:gd name="T6" fmla="*/ 0 w 35"/>
              <a:gd name="T7" fmla="*/ 0 h 12"/>
              <a:gd name="T8" fmla="*/ 0 w 35"/>
              <a:gd name="T9" fmla="*/ 20161250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"/>
              <a:gd name="T16" fmla="*/ 0 h 12"/>
              <a:gd name="T17" fmla="*/ 35 w 35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" h="12">
                <a:moveTo>
                  <a:pt x="0" y="8"/>
                </a:moveTo>
                <a:lnTo>
                  <a:pt x="35" y="12"/>
                </a:lnTo>
                <a:lnTo>
                  <a:pt x="35" y="4"/>
                </a:lnTo>
                <a:lnTo>
                  <a:pt x="0" y="0"/>
                </a:lnTo>
                <a:lnTo>
                  <a:pt x="0" y="8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3433763" y="3665538"/>
            <a:ext cx="66675" cy="63500"/>
          </a:xfrm>
          <a:custGeom>
            <a:avLst/>
            <a:gdLst>
              <a:gd name="T0" fmla="*/ 10080624 w 42"/>
              <a:gd name="T1" fmla="*/ 17640299 h 40"/>
              <a:gd name="T2" fmla="*/ 83165945 w 42"/>
              <a:gd name="T3" fmla="*/ 68043424 h 40"/>
              <a:gd name="T4" fmla="*/ 83165945 w 42"/>
              <a:gd name="T5" fmla="*/ 47883757 h 40"/>
              <a:gd name="T6" fmla="*/ 0 w 42"/>
              <a:gd name="T7" fmla="*/ 80644994 h 40"/>
              <a:gd name="T8" fmla="*/ 10080624 w 42"/>
              <a:gd name="T9" fmla="*/ 100806236 h 40"/>
              <a:gd name="T10" fmla="*/ 105846574 w 42"/>
              <a:gd name="T11" fmla="*/ 57962803 h 40"/>
              <a:gd name="T12" fmla="*/ 20161249 w 42"/>
              <a:gd name="T13" fmla="*/ 0 h 40"/>
              <a:gd name="T14" fmla="*/ 10080624 w 42"/>
              <a:gd name="T15" fmla="*/ 17640299 h 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2"/>
              <a:gd name="T25" fmla="*/ 0 h 40"/>
              <a:gd name="T26" fmla="*/ 42 w 42"/>
              <a:gd name="T27" fmla="*/ 40 h 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2" h="40">
                <a:moveTo>
                  <a:pt x="4" y="7"/>
                </a:moveTo>
                <a:lnTo>
                  <a:pt x="33" y="27"/>
                </a:lnTo>
                <a:lnTo>
                  <a:pt x="33" y="19"/>
                </a:lnTo>
                <a:lnTo>
                  <a:pt x="0" y="32"/>
                </a:lnTo>
                <a:lnTo>
                  <a:pt x="4" y="40"/>
                </a:lnTo>
                <a:lnTo>
                  <a:pt x="42" y="23"/>
                </a:lnTo>
                <a:lnTo>
                  <a:pt x="8" y="0"/>
                </a:lnTo>
                <a:lnTo>
                  <a:pt x="4" y="7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3424238" y="3244850"/>
            <a:ext cx="55562" cy="17463"/>
          </a:xfrm>
          <a:custGeom>
            <a:avLst/>
            <a:gdLst>
              <a:gd name="T0" fmla="*/ 0 w 35"/>
              <a:gd name="T1" fmla="*/ 17640805 h 11"/>
              <a:gd name="T2" fmla="*/ 88203868 w 35"/>
              <a:gd name="T3" fmla="*/ 27721722 h 11"/>
              <a:gd name="T4" fmla="*/ 88203868 w 35"/>
              <a:gd name="T5" fmla="*/ 10080913 h 11"/>
              <a:gd name="T6" fmla="*/ 0 w 35"/>
              <a:gd name="T7" fmla="*/ 0 h 11"/>
              <a:gd name="T8" fmla="*/ 0 w 35"/>
              <a:gd name="T9" fmla="*/ 17640805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"/>
              <a:gd name="T16" fmla="*/ 0 h 11"/>
              <a:gd name="T17" fmla="*/ 35 w 35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" h="11">
                <a:moveTo>
                  <a:pt x="0" y="7"/>
                </a:moveTo>
                <a:lnTo>
                  <a:pt x="35" y="11"/>
                </a:lnTo>
                <a:lnTo>
                  <a:pt x="35" y="4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32" name="Freeform 30"/>
          <p:cNvSpPr>
            <a:spLocks/>
          </p:cNvSpPr>
          <p:nvPr/>
        </p:nvSpPr>
        <p:spPr bwMode="auto">
          <a:xfrm>
            <a:off x="3424238" y="3219450"/>
            <a:ext cx="68262" cy="65088"/>
          </a:xfrm>
          <a:custGeom>
            <a:avLst/>
            <a:gdLst>
              <a:gd name="T0" fmla="*/ 10080551 w 43"/>
              <a:gd name="T1" fmla="*/ 20161404 h 41"/>
              <a:gd name="T2" fmla="*/ 83163749 w 43"/>
              <a:gd name="T3" fmla="*/ 68043947 h 41"/>
              <a:gd name="T4" fmla="*/ 83163749 w 43"/>
              <a:gd name="T5" fmla="*/ 50403506 h 41"/>
              <a:gd name="T6" fmla="*/ 0 w 43"/>
              <a:gd name="T7" fmla="*/ 83164995 h 41"/>
              <a:gd name="T8" fmla="*/ 10080551 w 43"/>
              <a:gd name="T9" fmla="*/ 103326393 h 41"/>
              <a:gd name="T10" fmla="*/ 108365142 w 43"/>
              <a:gd name="T11" fmla="*/ 57963249 h 41"/>
              <a:gd name="T12" fmla="*/ 20161101 w 43"/>
              <a:gd name="T13" fmla="*/ 0 h 41"/>
              <a:gd name="T14" fmla="*/ 10080551 w 43"/>
              <a:gd name="T15" fmla="*/ 20161404 h 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3"/>
              <a:gd name="T25" fmla="*/ 0 h 41"/>
              <a:gd name="T26" fmla="*/ 43 w 43"/>
              <a:gd name="T27" fmla="*/ 41 h 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3" h="41">
                <a:moveTo>
                  <a:pt x="4" y="8"/>
                </a:moveTo>
                <a:lnTo>
                  <a:pt x="33" y="27"/>
                </a:lnTo>
                <a:lnTo>
                  <a:pt x="33" y="20"/>
                </a:lnTo>
                <a:lnTo>
                  <a:pt x="0" y="33"/>
                </a:lnTo>
                <a:lnTo>
                  <a:pt x="4" y="41"/>
                </a:lnTo>
                <a:lnTo>
                  <a:pt x="43" y="23"/>
                </a:lnTo>
                <a:lnTo>
                  <a:pt x="8" y="0"/>
                </a:lnTo>
                <a:lnTo>
                  <a:pt x="4" y="8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304800" y="1828800"/>
            <a:ext cx="59309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/>
              <a:t>Возникает при пересечении границы между средами с разными показателями преломления (газ – диэлектрик)</a:t>
            </a:r>
            <a:endParaRPr lang="en-US" dirty="0"/>
          </a:p>
        </p:txBody>
      </p:sp>
      <p:sp>
        <p:nvSpPr>
          <p:cNvPr id="34" name="Text Box 32"/>
          <p:cNvSpPr txBox="1">
            <a:spLocks noChangeArrowheads="1"/>
          </p:cNvSpPr>
          <p:nvPr/>
        </p:nvSpPr>
        <p:spPr bwMode="auto">
          <a:xfrm>
            <a:off x="322263" y="3198813"/>
            <a:ext cx="225343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/>
              <a:t>Упрощенная картина</a:t>
            </a:r>
            <a:endParaRPr lang="en-US" dirty="0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250825" y="5013325"/>
            <a:ext cx="575786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На одной границе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0" y="533400"/>
            <a:ext cx="741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FF0066"/>
                </a:solidFill>
              </a:rPr>
              <a:t>Переходное излучение </a:t>
            </a:r>
            <a:r>
              <a:rPr lang="en-US" dirty="0" smtClean="0"/>
              <a:t> </a:t>
            </a:r>
            <a:r>
              <a:rPr lang="ru-RU" dirty="0" smtClean="0"/>
              <a:t> было предсказано Гинзбургом и франком в</a:t>
            </a:r>
            <a:r>
              <a:rPr lang="en-US" dirty="0" smtClean="0"/>
              <a:t> </a:t>
            </a:r>
            <a:r>
              <a:rPr lang="en-US" dirty="0"/>
              <a:t>1946</a:t>
            </a: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81000" y="990600"/>
            <a:ext cx="457200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/>
              <a:t>Релятивистская теория</a:t>
            </a:r>
            <a:r>
              <a:rPr lang="en-US" sz="1400" dirty="0" smtClean="0">
                <a:solidFill>
                  <a:schemeClr val="tx1"/>
                </a:solidFill>
              </a:rPr>
              <a:t>: </a:t>
            </a:r>
            <a:r>
              <a:rPr lang="ru-RU" sz="1400" dirty="0" smtClean="0">
                <a:solidFill>
                  <a:schemeClr val="tx1"/>
                </a:solidFill>
              </a:rPr>
              <a:t> Г. Гарибян</a:t>
            </a:r>
            <a:r>
              <a:rPr lang="en-US" sz="1400" dirty="0" smtClean="0">
                <a:solidFill>
                  <a:schemeClr val="tx1"/>
                </a:solidFill>
              </a:rPr>
              <a:t>,  </a:t>
            </a:r>
            <a:r>
              <a:rPr lang="ru-RU" sz="1400" dirty="0" smtClean="0">
                <a:solidFill>
                  <a:schemeClr val="tx1"/>
                </a:solidFill>
              </a:rPr>
              <a:t> ЖЭТФ </a:t>
            </a:r>
            <a:r>
              <a:rPr lang="en-US" sz="1400" dirty="0" smtClean="0">
                <a:solidFill>
                  <a:schemeClr val="tx1"/>
                </a:solidFill>
              </a:rPr>
              <a:t>63 </a:t>
            </a:r>
            <a:r>
              <a:rPr lang="en-US" sz="1400" dirty="0">
                <a:solidFill>
                  <a:schemeClr val="tx1"/>
                </a:solidFill>
              </a:rPr>
              <a:t>(1958) 1079</a:t>
            </a: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4318000" y="3787775"/>
            <a:ext cx="9064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>
                <a:solidFill>
                  <a:srgbClr val="0000FF"/>
                </a:solidFill>
              </a:rPr>
              <a:t>electron</a:t>
            </a:r>
          </a:p>
        </p:txBody>
      </p:sp>
      <p:sp>
        <p:nvSpPr>
          <p:cNvPr id="39" name="Line 38"/>
          <p:cNvSpPr>
            <a:spLocks noChangeShapeType="1"/>
          </p:cNvSpPr>
          <p:nvPr/>
        </p:nvSpPr>
        <p:spPr bwMode="auto">
          <a:xfrm flipH="1" flipV="1">
            <a:off x="3746500" y="3535363"/>
            <a:ext cx="609600" cy="3825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de-CH"/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/>
        </p:nvGraphicFramePr>
        <p:xfrm>
          <a:off x="5938838" y="1658938"/>
          <a:ext cx="2952750" cy="2130425"/>
        </p:xfrm>
        <a:graphic>
          <a:graphicData uri="http://schemas.openxmlformats.org/presentationml/2006/ole">
            <p:oleObj spid="_x0000_s218114" name="Designer Drawing" r:id="rId3" imgW="5743080" imgH="4142880" progId="">
              <p:embed/>
            </p:oleObj>
          </a:graphicData>
        </a:graphic>
      </p:graphicFrame>
      <p:sp>
        <p:nvSpPr>
          <p:cNvPr id="41" name="Text Box 40"/>
          <p:cNvSpPr txBox="1">
            <a:spLocks noChangeArrowheads="1"/>
          </p:cNvSpPr>
          <p:nvPr/>
        </p:nvSpPr>
        <p:spPr bwMode="auto">
          <a:xfrm>
            <a:off x="5881687" y="914400"/>
            <a:ext cx="3262313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Часто называют </a:t>
            </a:r>
            <a:r>
              <a:rPr lang="ru-RU" dirty="0" smtClean="0">
                <a:solidFill>
                  <a:srgbClr val="FF0066"/>
                </a:solidFill>
              </a:rPr>
              <a:t>Подпороговым Черенковским излучением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42" name="Line 41"/>
          <p:cNvSpPr>
            <a:spLocks noChangeShapeType="1"/>
          </p:cNvSpPr>
          <p:nvPr/>
        </p:nvSpPr>
        <p:spPr bwMode="auto">
          <a:xfrm>
            <a:off x="7772400" y="2103438"/>
            <a:ext cx="0" cy="144145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43" name="Line 42"/>
          <p:cNvSpPr>
            <a:spLocks noChangeShapeType="1"/>
          </p:cNvSpPr>
          <p:nvPr/>
        </p:nvSpPr>
        <p:spPr bwMode="auto">
          <a:xfrm>
            <a:off x="7812088" y="2247900"/>
            <a:ext cx="2159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CH"/>
          </a:p>
        </p:txBody>
      </p:sp>
      <p:sp>
        <p:nvSpPr>
          <p:cNvPr id="44" name="Text Box 43"/>
          <p:cNvSpPr txBox="1">
            <a:spLocks noChangeArrowheads="1"/>
          </p:cNvSpPr>
          <p:nvPr/>
        </p:nvSpPr>
        <p:spPr bwMode="auto">
          <a:xfrm>
            <a:off x="7954963" y="2882900"/>
            <a:ext cx="7334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en-US">
                <a:solidFill>
                  <a:srgbClr val="FF0066"/>
                </a:solidFill>
                <a:latin typeface="Symbol" pitchFamily="18" charset="2"/>
              </a:rPr>
              <a:t>e</a:t>
            </a:r>
            <a:r>
              <a:rPr lang="en-US">
                <a:solidFill>
                  <a:srgbClr val="FF0066"/>
                </a:solidFill>
              </a:rPr>
              <a:t> &lt;1 ! </a:t>
            </a:r>
          </a:p>
        </p:txBody>
      </p:sp>
      <p:graphicFrame>
        <p:nvGraphicFramePr>
          <p:cNvPr id="46" name="Object 49"/>
          <p:cNvGraphicFramePr>
            <a:graphicFrameLocks noChangeAspect="1"/>
          </p:cNvGraphicFramePr>
          <p:nvPr/>
        </p:nvGraphicFramePr>
        <p:xfrm>
          <a:off x="395288" y="5445125"/>
          <a:ext cx="7045325" cy="674688"/>
        </p:xfrm>
        <a:graphic>
          <a:graphicData uri="http://schemas.openxmlformats.org/presentationml/2006/ole">
            <p:oleObj spid="_x0000_s218115" name="Equation" r:id="rId4" imgW="5168880" imgH="495000" progId="Equation.3">
              <p:embed/>
            </p:oleObj>
          </a:graphicData>
        </a:graphic>
      </p:graphicFrame>
      <p:sp>
        <p:nvSpPr>
          <p:cNvPr id="47" name="Text Box 52"/>
          <p:cNvSpPr txBox="1">
            <a:spLocks noChangeArrowheads="1"/>
          </p:cNvSpPr>
          <p:nvPr/>
        </p:nvSpPr>
        <p:spPr bwMode="auto">
          <a:xfrm>
            <a:off x="3059113" y="3752850"/>
            <a:ext cx="7239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/>
              <a:t>dipole</a:t>
            </a:r>
          </a:p>
        </p:txBody>
      </p:sp>
      <p:sp>
        <p:nvSpPr>
          <p:cNvPr id="48" name="Text Box 51"/>
          <p:cNvSpPr txBox="1">
            <a:spLocks noChangeArrowheads="1"/>
          </p:cNvSpPr>
          <p:nvPr/>
        </p:nvSpPr>
        <p:spPr bwMode="auto">
          <a:xfrm>
            <a:off x="323850" y="4221163"/>
            <a:ext cx="79771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ru-RU" dirty="0" smtClean="0">
                <a:latin typeface="Arial" pitchFamily="34" charset="0"/>
              </a:rPr>
              <a:t>Среда поляризуется</a:t>
            </a:r>
            <a:r>
              <a:rPr lang="en-GB" dirty="0" smtClean="0">
                <a:latin typeface="Arial" pitchFamily="34" charset="0"/>
              </a:rPr>
              <a:t>. </a:t>
            </a:r>
            <a:r>
              <a:rPr lang="ru-RU" dirty="0" smtClean="0">
                <a:latin typeface="Arial" pitchFamily="34" charset="0"/>
              </a:rPr>
              <a:t>Электронная плотность смещается от равновесия</a:t>
            </a:r>
            <a:r>
              <a:rPr lang="en-GB" dirty="0" smtClean="0">
                <a:latin typeface="Arial" pitchFamily="34" charset="0"/>
              </a:rPr>
              <a:t> </a:t>
            </a:r>
            <a:endParaRPr lang="en-GB" dirty="0">
              <a:latin typeface="Arial" pitchFamily="34" charset="0"/>
            </a:endParaRPr>
          </a:p>
          <a:p>
            <a:pPr marL="342900" indent="-342900" algn="l">
              <a:buFontTx/>
              <a:buNone/>
              <a:defRPr/>
            </a:pPr>
            <a:r>
              <a:rPr lang="en-GB" dirty="0">
                <a:latin typeface="Arial" pitchFamily="34" charset="0"/>
                <a:sym typeface="Wingdings" pitchFamily="2" charset="2"/>
              </a:rPr>
              <a:t>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Диполь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,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изменяется во времени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 </a:t>
            </a:r>
            <a:r>
              <a:rPr lang="en-GB" dirty="0">
                <a:latin typeface="Arial" pitchFamily="34" charset="0"/>
                <a:sym typeface="Wingdings" pitchFamily="2" charset="2"/>
              </a:rPr>
              <a:t>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излучается энергия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.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45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8674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>
            <a:normAutofit fontScale="90000"/>
          </a:bodyPr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Заряженные частицы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343400" cy="5334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Comic Sans MS" pitchFamily="66" charset="0"/>
              </a:rPr>
              <a:t>Взаимодействие частиц с веществом</a:t>
            </a:r>
            <a:endParaRPr lang="de-CH" sz="1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85</a:t>
            </a:fld>
            <a:endParaRPr lang="de-CH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219200" y="685800"/>
            <a:ext cx="5791200" cy="42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400" b="1" dirty="0" smtClean="0">
                <a:solidFill>
                  <a:srgbClr val="7030A0"/>
                </a:solidFill>
              </a:rPr>
              <a:t>Обозначения и еденицы измерений</a:t>
            </a:r>
            <a:endParaRPr lang="en-GB" sz="2400" b="1" dirty="0">
              <a:solidFill>
                <a:srgbClr val="7030A0"/>
              </a:solidFill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038600" y="2133600"/>
            <a:ext cx="4495800" cy="11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dirty="0" smtClean="0"/>
              <a:t>Энергия</a:t>
            </a:r>
            <a:r>
              <a:rPr lang="en-GB" sz="2000" dirty="0" smtClean="0"/>
              <a:t> </a:t>
            </a:r>
            <a:r>
              <a:rPr lang="en-GB" sz="2000" i="1" dirty="0" smtClean="0">
                <a:solidFill>
                  <a:schemeClr val="tx1"/>
                </a:solidFill>
              </a:rPr>
              <a:t>E</a:t>
            </a:r>
            <a:r>
              <a:rPr lang="en-GB" sz="2000" dirty="0" smtClean="0"/>
              <a:t>: 	   </a:t>
            </a:r>
            <a:r>
              <a:rPr lang="en-GB" sz="2000" dirty="0" err="1" smtClean="0"/>
              <a:t>eV</a:t>
            </a:r>
            <a:endParaRPr lang="en-GB" sz="2000" dirty="0"/>
          </a:p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dirty="0" smtClean="0"/>
              <a:t>Импульс</a:t>
            </a:r>
            <a:r>
              <a:rPr lang="en-GB" sz="2000" dirty="0" smtClean="0"/>
              <a:t> </a:t>
            </a:r>
            <a:r>
              <a:rPr lang="en-GB" sz="2000" i="1" dirty="0">
                <a:solidFill>
                  <a:schemeClr val="tx1"/>
                </a:solidFill>
              </a:rPr>
              <a:t>p</a:t>
            </a:r>
            <a:r>
              <a:rPr lang="en-GB" sz="2000" dirty="0"/>
              <a:t>: </a:t>
            </a:r>
            <a:r>
              <a:rPr lang="en-GB" sz="2000" dirty="0" smtClean="0"/>
              <a:t> </a:t>
            </a:r>
            <a:r>
              <a:rPr lang="ru-RU" sz="2000" dirty="0" smtClean="0"/>
              <a:t>         </a:t>
            </a:r>
            <a:r>
              <a:rPr lang="en-GB" sz="2000" dirty="0" err="1" smtClean="0"/>
              <a:t>eV</a:t>
            </a:r>
            <a:r>
              <a:rPr lang="en-GB" sz="2000" dirty="0" smtClean="0"/>
              <a:t>/c</a:t>
            </a:r>
            <a:endParaRPr lang="en-GB" sz="2000" dirty="0"/>
          </a:p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dirty="0" smtClean="0"/>
              <a:t>масса</a:t>
            </a:r>
            <a:r>
              <a:rPr lang="en-GB" sz="2000" dirty="0" smtClean="0"/>
              <a:t> </a:t>
            </a:r>
            <a:r>
              <a:rPr lang="en-GB" sz="2000" i="1" dirty="0">
                <a:solidFill>
                  <a:schemeClr val="tx1"/>
                </a:solidFill>
              </a:rPr>
              <a:t>m</a:t>
            </a:r>
            <a:r>
              <a:rPr lang="en-GB" sz="2000" i="1" baseline="-25000" dirty="0">
                <a:solidFill>
                  <a:schemeClr val="tx1"/>
                </a:solidFill>
              </a:rPr>
              <a:t>o</a:t>
            </a:r>
            <a:r>
              <a:rPr lang="en-GB" sz="2000" dirty="0"/>
              <a:t>: 	</a:t>
            </a:r>
            <a:r>
              <a:rPr lang="en-GB" sz="2000" dirty="0" smtClean="0"/>
              <a:t>    </a:t>
            </a:r>
            <a:r>
              <a:rPr lang="en-GB" sz="2000" dirty="0" err="1" smtClean="0"/>
              <a:t>eV</a:t>
            </a:r>
            <a:r>
              <a:rPr lang="en-GB" sz="2000" dirty="0" smtClean="0"/>
              <a:t>/c</a:t>
            </a:r>
            <a:r>
              <a:rPr lang="en-GB" sz="2000" baseline="30000" dirty="0" smtClean="0"/>
              <a:t>2</a:t>
            </a:r>
            <a:endParaRPr lang="en-GB" sz="2000" baseline="30000" dirty="0"/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/>
        </p:nvGraphicFramePr>
        <p:xfrm>
          <a:off x="1371600" y="2057400"/>
          <a:ext cx="2081799" cy="457200"/>
        </p:xfrm>
        <a:graphic>
          <a:graphicData uri="http://schemas.openxmlformats.org/presentationml/2006/ole">
            <p:oleObj spid="_x0000_s109570" name="Microsoft Equation 3.0" r:id="rId3" imgW="1091880" imgH="241200" progId="Equation.3">
              <p:embed/>
            </p:oleObj>
          </a:graphicData>
        </a:graphic>
      </p:graphicFrame>
      <p:sp>
        <p:nvSpPr>
          <p:cNvPr id="17" name="Line 28"/>
          <p:cNvSpPr>
            <a:spLocks noChangeShapeType="1"/>
          </p:cNvSpPr>
          <p:nvPr/>
        </p:nvSpPr>
        <p:spPr bwMode="auto">
          <a:xfrm>
            <a:off x="949325" y="3544388"/>
            <a:ext cx="0" cy="27355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2075" tIns="46038" rIns="92075" bIns="46038" anchor="ctr">
            <a:spAutoFit/>
          </a:bodyPr>
          <a:lstStyle/>
          <a:p>
            <a:endParaRPr lang="en-US" sz="1200"/>
          </a:p>
        </p:txBody>
      </p:sp>
      <p:graphicFrame>
        <p:nvGraphicFramePr>
          <p:cNvPr id="21" name="Object 5"/>
          <p:cNvGraphicFramePr>
            <a:graphicFrameLocks noChangeAspect="1"/>
          </p:cNvGraphicFramePr>
          <p:nvPr/>
        </p:nvGraphicFramePr>
        <p:xfrm>
          <a:off x="685800" y="3581400"/>
          <a:ext cx="4183041" cy="783560"/>
        </p:xfrm>
        <a:graphic>
          <a:graphicData uri="http://schemas.openxmlformats.org/presentationml/2006/ole">
            <p:oleObj spid="_x0000_s109571" name="Equation" r:id="rId4" imgW="3111480" imgH="469800" progId="Equation.3">
              <p:embed/>
            </p:oleObj>
          </a:graphicData>
        </a:graphic>
      </p:graphicFrame>
      <p:graphicFrame>
        <p:nvGraphicFramePr>
          <p:cNvPr id="22" name="Object 6"/>
          <p:cNvGraphicFramePr>
            <a:graphicFrameLocks noChangeAspect="1"/>
          </p:cNvGraphicFramePr>
          <p:nvPr/>
        </p:nvGraphicFramePr>
        <p:xfrm>
          <a:off x="762000" y="5334000"/>
          <a:ext cx="1038637" cy="381831"/>
        </p:xfrm>
        <a:graphic>
          <a:graphicData uri="http://schemas.openxmlformats.org/presentationml/2006/ole">
            <p:oleObj spid="_x0000_s109572" name="Equation" r:id="rId5" imgW="647640" imgH="241200" progId="Equation.3">
              <p:embed/>
            </p:oleObj>
          </a:graphicData>
        </a:graphic>
      </p:graphicFrame>
      <p:graphicFrame>
        <p:nvGraphicFramePr>
          <p:cNvPr id="23" name="Object 7"/>
          <p:cNvGraphicFramePr>
            <a:graphicFrameLocks noChangeAspect="1"/>
          </p:cNvGraphicFramePr>
          <p:nvPr/>
        </p:nvGraphicFramePr>
        <p:xfrm>
          <a:off x="2819400" y="5334000"/>
          <a:ext cx="1060008" cy="364734"/>
        </p:xfrm>
        <a:graphic>
          <a:graphicData uri="http://schemas.openxmlformats.org/presentationml/2006/ole">
            <p:oleObj spid="_x0000_s109573" name="Equation" r:id="rId6" imgW="660240" imgH="228600" progId="Equation.3">
              <p:embed/>
            </p:oleObj>
          </a:graphicData>
        </a:graphic>
      </p:graphicFrame>
      <p:graphicFrame>
        <p:nvGraphicFramePr>
          <p:cNvPr id="24" name="Object 8"/>
          <p:cNvGraphicFramePr>
            <a:graphicFrameLocks noChangeAspect="1"/>
          </p:cNvGraphicFramePr>
          <p:nvPr/>
        </p:nvGraphicFramePr>
        <p:xfrm>
          <a:off x="4876800" y="5181600"/>
          <a:ext cx="814952" cy="625462"/>
        </p:xfrm>
        <a:graphic>
          <a:graphicData uri="http://schemas.openxmlformats.org/presentationml/2006/ole">
            <p:oleObj spid="_x0000_s109574" name="Equation" r:id="rId7" imgW="5079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86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75335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Фотоны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81000" y="1524000"/>
            <a:ext cx="5715000" cy="766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</a:rPr>
              <a:t>Рождение пары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3035300" y="4500563"/>
          <a:ext cx="139700" cy="265112"/>
        </p:xfrm>
        <a:graphic>
          <a:graphicData uri="http://schemas.openxmlformats.org/presentationml/2006/ole">
            <p:oleObj spid="_x0000_s219138" name="Equation" r:id="rId3" imgW="139680" imgH="266400" progId="Equation.3">
              <p:embed/>
            </p:oleObj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3035300" y="4500563"/>
          <a:ext cx="139700" cy="265112"/>
        </p:xfrm>
        <a:graphic>
          <a:graphicData uri="http://schemas.openxmlformats.org/presentationml/2006/ole">
            <p:oleObj spid="_x0000_s219139" name="Equation" r:id="rId4" imgW="139680" imgH="266400" progId="Equation.3">
              <p:embed/>
            </p:oleObj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/>
        </p:nvGraphicFramePr>
        <p:xfrm>
          <a:off x="3035300" y="4500563"/>
          <a:ext cx="139700" cy="265112"/>
        </p:xfrm>
        <a:graphic>
          <a:graphicData uri="http://schemas.openxmlformats.org/presentationml/2006/ole">
            <p:oleObj spid="_x0000_s219140" name="Equation" r:id="rId5" imgW="139680" imgH="266400" progId="Equation.3">
              <p:embed/>
            </p:oleObj>
          </a:graphicData>
        </a:graphic>
      </p:graphicFrame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2555875" y="2349500"/>
          <a:ext cx="3711575" cy="427038"/>
        </p:xfrm>
        <a:graphic>
          <a:graphicData uri="http://schemas.openxmlformats.org/presentationml/2006/ole">
            <p:oleObj spid="_x0000_s219141" name="Equation" r:id="rId6" imgW="2730240" imgH="317160" progId="Equation.3">
              <p:embed/>
            </p:oleObj>
          </a:graphicData>
        </a:graphic>
      </p:graphicFrame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5715000" y="2895600"/>
          <a:ext cx="990600" cy="457200"/>
        </p:xfrm>
        <a:graphic>
          <a:graphicData uri="http://schemas.openxmlformats.org/presentationml/2006/ole">
            <p:oleObj spid="_x0000_s219142" name="Equation" r:id="rId7" imgW="990360" imgH="355320" progId="Equation.3">
              <p:embed/>
            </p:oleObj>
          </a:graphicData>
        </a:graphic>
      </p:graphicFrame>
      <p:graphicFrame>
        <p:nvGraphicFramePr>
          <p:cNvPr id="17" name="Object 9"/>
          <p:cNvGraphicFramePr>
            <a:graphicFrameLocks noChangeAspect="1"/>
          </p:cNvGraphicFramePr>
          <p:nvPr/>
        </p:nvGraphicFramePr>
        <p:xfrm>
          <a:off x="684213" y="4005263"/>
          <a:ext cx="2146300" cy="2413000"/>
        </p:xfrm>
        <a:graphic>
          <a:graphicData uri="http://schemas.openxmlformats.org/presentationml/2006/ole">
            <p:oleObj spid="_x0000_s219143" name="Equation" r:id="rId8" imgW="2145960" imgH="2412720" progId="Equation.3">
              <p:embed/>
            </p:oleObj>
          </a:graphicData>
        </a:graphic>
      </p:graphicFrame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2916238" y="4164112"/>
            <a:ext cx="2230098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Не зависит от энергии </a:t>
            </a:r>
            <a:r>
              <a:rPr lang="en-US" sz="1400" dirty="0" smtClean="0">
                <a:solidFill>
                  <a:srgbClr val="FF0066"/>
                </a:solidFill>
                <a:latin typeface="Comic Sans MS" pitchFamily="66" charset="0"/>
              </a:rPr>
              <a:t>!</a:t>
            </a:r>
            <a:endParaRPr lang="en-US" sz="1400" dirty="0">
              <a:solidFill>
                <a:srgbClr val="FF0066"/>
              </a:solidFill>
              <a:latin typeface="Comic Sans MS" pitchFamily="66" charset="0"/>
            </a:endParaRPr>
          </a:p>
        </p:txBody>
      </p:sp>
      <p:graphicFrame>
        <p:nvGraphicFramePr>
          <p:cNvPr id="19" name="Object 11"/>
          <p:cNvGraphicFramePr>
            <a:graphicFrameLocks noChangeAspect="1"/>
          </p:cNvGraphicFramePr>
          <p:nvPr/>
        </p:nvGraphicFramePr>
        <p:xfrm>
          <a:off x="2819400" y="1219200"/>
          <a:ext cx="1979613" cy="1196975"/>
        </p:xfrm>
        <a:graphic>
          <a:graphicData uri="http://schemas.openxmlformats.org/presentationml/2006/ole">
            <p:oleObj spid="_x0000_s219144" name="Designer Drawing" r:id="rId9" imgW="1740960" imgH="1052280" progId="">
              <p:embed/>
            </p:oleObj>
          </a:graphicData>
        </a:graphic>
      </p:graphicFrame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515938" y="2924175"/>
            <a:ext cx="520847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Возможно в Кулоновском поле ядра или электрона, если</a:t>
            </a:r>
            <a:r>
              <a:rPr lang="en-US" sz="1400" dirty="0" smtClean="0">
                <a:latin typeface="Comic Sans MS" pitchFamily="66" charset="0"/>
              </a:rPr>
              <a:t> 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609600" y="3581400"/>
            <a:ext cx="441659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Сечение</a:t>
            </a:r>
            <a:r>
              <a:rPr lang="en-US" sz="1600" dirty="0" smtClean="0">
                <a:latin typeface="Comic Sans MS" pitchFamily="66" charset="0"/>
              </a:rPr>
              <a:t> (</a:t>
            </a:r>
            <a:r>
              <a:rPr lang="ru-RU" sz="1600" dirty="0" smtClean="0">
                <a:latin typeface="Comic Sans MS" pitchFamily="66" charset="0"/>
              </a:rPr>
              <a:t>в релятивистском приближении</a:t>
            </a:r>
            <a:r>
              <a:rPr lang="en-US" sz="1600" dirty="0" smtClean="0">
                <a:latin typeface="Comic Sans MS" pitchFamily="66" charset="0"/>
              </a:rPr>
              <a:t>)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2438400" y="5181600"/>
            <a:ext cx="2666999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Доля переданной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baseline="30000" dirty="0">
                <a:latin typeface="Comic Sans MS" pitchFamily="66" charset="0"/>
                <a:sym typeface="Symbol" pitchFamily="18" charset="2"/>
              </a:rPr>
              <a:t>+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и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baseline="30000" dirty="0" smtClean="0">
                <a:latin typeface="Comic Sans MS" pitchFamily="66" charset="0"/>
                <a:sym typeface="Symbol" pitchFamily="18" charset="2"/>
              </a:rPr>
              <a:t>-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 энергии не симметрична при высоких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энергиях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</p:txBody>
      </p:sp>
      <p:pic>
        <p:nvPicPr>
          <p:cNvPr id="23" name="Picture 15" descr="n_bild4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4064000"/>
            <a:ext cx="3763963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" name="Object 16"/>
          <p:cNvGraphicFramePr>
            <a:graphicFrameLocks noChangeAspect="1"/>
          </p:cNvGraphicFramePr>
          <p:nvPr/>
        </p:nvGraphicFramePr>
        <p:xfrm>
          <a:off x="5076825" y="4076700"/>
          <a:ext cx="1366838" cy="287338"/>
        </p:xfrm>
        <a:graphic>
          <a:graphicData uri="http://schemas.openxmlformats.org/presentationml/2006/ole">
            <p:oleObj spid="_x0000_s219145" name="Equation" r:id="rId11" imgW="1028520" imgH="215640" progId="Equation.3">
              <p:embed/>
            </p:oleObj>
          </a:graphicData>
        </a:graphic>
      </p:graphicFrame>
      <p:graphicFrame>
        <p:nvGraphicFramePr>
          <p:cNvPr id="25" name="Object 17"/>
          <p:cNvGraphicFramePr>
            <a:graphicFrameLocks noChangeAspect="1"/>
          </p:cNvGraphicFramePr>
          <p:nvPr/>
        </p:nvGraphicFramePr>
        <p:xfrm>
          <a:off x="6523038" y="5084763"/>
          <a:ext cx="2076450" cy="287337"/>
        </p:xfrm>
        <a:graphic>
          <a:graphicData uri="http://schemas.openxmlformats.org/presentationml/2006/ole">
            <p:oleObj spid="_x0000_s219146" name="Equation" r:id="rId12" imgW="1562040" imgH="215640" progId="Equation.3">
              <p:embed/>
            </p:oleObj>
          </a:graphicData>
        </a:graphic>
      </p:graphicFrame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295400" y="457200"/>
            <a:ext cx="7366000" cy="914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Фотон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что бы быть зарегестрированным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, должен или родить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заряженную частицу(ы), или передать ей энергию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914400" y="457200"/>
            <a:ext cx="7162800" cy="719137"/>
          </a:xfrm>
          <a:prstGeom prst="rect">
            <a:avLst/>
          </a:prstGeom>
          <a:noFill/>
          <a:ln w="28575" algn="ctr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87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57200" y="1066800"/>
            <a:ext cx="8280400" cy="14398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Фотон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что бы быть зарегестрированным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, должен или родить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заряженную частицу(ы), или передать ей энергию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>
                <a:tab pos="914400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Фото-эффект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75335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Фотоны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/>
        </p:nvGraphicFramePr>
        <p:xfrm>
          <a:off x="3357563" y="4191000"/>
          <a:ext cx="139700" cy="265113"/>
        </p:xfrm>
        <a:graphic>
          <a:graphicData uri="http://schemas.openxmlformats.org/presentationml/2006/ole">
            <p:oleObj spid="_x0000_s221186" name="Equation" r:id="rId4" imgW="139680" imgH="266400" progId="Equation.3">
              <p:embed/>
            </p:oleObj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3357563" y="4191000"/>
          <a:ext cx="139700" cy="265113"/>
        </p:xfrm>
        <a:graphic>
          <a:graphicData uri="http://schemas.openxmlformats.org/presentationml/2006/ole">
            <p:oleObj spid="_x0000_s221187" name="Equation" r:id="rId5" imgW="139680" imgH="266400" progId="Equation.3">
              <p:embed/>
            </p:oleObj>
          </a:graphicData>
        </a:graphic>
      </p:graphicFrame>
      <p:graphicFrame>
        <p:nvGraphicFramePr>
          <p:cNvPr id="13" name="Object 6"/>
          <p:cNvGraphicFramePr>
            <a:graphicFrameLocks noChangeAspect="1"/>
          </p:cNvGraphicFramePr>
          <p:nvPr/>
        </p:nvGraphicFramePr>
        <p:xfrm>
          <a:off x="1795463" y="3340100"/>
          <a:ext cx="1652587" cy="285750"/>
        </p:xfrm>
        <a:graphic>
          <a:graphicData uri="http://schemas.openxmlformats.org/presentationml/2006/ole">
            <p:oleObj spid="_x0000_s221188" name="Equation" r:id="rId6" imgW="1307880" imgH="228600" progId="Equation.3">
              <p:embed/>
            </p:oleObj>
          </a:graphicData>
        </a:graphic>
      </p:graphicFrame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3357563" y="4191000"/>
          <a:ext cx="139700" cy="265113"/>
        </p:xfrm>
        <a:graphic>
          <a:graphicData uri="http://schemas.openxmlformats.org/presentationml/2006/ole">
            <p:oleObj spid="_x0000_s221189" name="Equation" r:id="rId7" imgW="139680" imgH="266400" progId="Equation.3">
              <p:embed/>
            </p:oleObj>
          </a:graphicData>
        </a:graphic>
      </p:graphicFrame>
      <p:graphicFrame>
        <p:nvGraphicFramePr>
          <p:cNvPr id="15" name="Object 8"/>
          <p:cNvGraphicFramePr>
            <a:graphicFrameLocks noChangeAspect="1"/>
          </p:cNvGraphicFramePr>
          <p:nvPr/>
        </p:nvGraphicFramePr>
        <p:xfrm>
          <a:off x="962025" y="4572000"/>
          <a:ext cx="5770563" cy="727075"/>
        </p:xfrm>
        <a:graphic>
          <a:graphicData uri="http://schemas.openxmlformats.org/presentationml/2006/ole">
            <p:oleObj spid="_x0000_s221190" name="Equation" r:id="rId8" imgW="3809880" imgH="482400" progId="Equation.3">
              <p:embed/>
            </p:oleObj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971550" y="5876925"/>
          <a:ext cx="1765300" cy="508000"/>
        </p:xfrm>
        <a:graphic>
          <a:graphicData uri="http://schemas.openxmlformats.org/presentationml/2006/ole">
            <p:oleObj spid="_x0000_s221191" name="Equation" r:id="rId9" imgW="1765080" imgH="507960" progId="Equation.3">
              <p:embed/>
            </p:oleObj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/>
        </p:nvGraphicFramePr>
        <p:xfrm>
          <a:off x="971550" y="2565400"/>
          <a:ext cx="2435225" cy="636588"/>
        </p:xfrm>
        <a:graphic>
          <a:graphicData uri="http://schemas.openxmlformats.org/presentationml/2006/ole">
            <p:oleObj spid="_x0000_s221192" name="Designer 4.0 Drawing" r:id="rId10" imgW="2435760" imgH="637560" progId="">
              <p:embed/>
            </p:oleObj>
          </a:graphicData>
        </a:graphic>
      </p:graphicFrame>
      <p:graphicFrame>
        <p:nvGraphicFramePr>
          <p:cNvPr id="18" name="Object 11"/>
          <p:cNvGraphicFramePr>
            <a:graphicFrameLocks noChangeAspect="1"/>
          </p:cNvGraphicFramePr>
          <p:nvPr/>
        </p:nvGraphicFramePr>
        <p:xfrm>
          <a:off x="3208338" y="5949950"/>
          <a:ext cx="1016000" cy="368300"/>
        </p:xfrm>
        <a:graphic>
          <a:graphicData uri="http://schemas.openxmlformats.org/presentationml/2006/ole">
            <p:oleObj spid="_x0000_s221193" name="Equation" r:id="rId11" imgW="1015920" imgH="368280" progId="Equation.3">
              <p:embed/>
            </p:oleObj>
          </a:graphicData>
        </a:graphic>
      </p:graphicFrame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3208338" y="5949950"/>
            <a:ext cx="1219200" cy="3683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304800" y="990600"/>
            <a:ext cx="7162800" cy="719137"/>
          </a:xfrm>
          <a:prstGeom prst="rect">
            <a:avLst/>
          </a:prstGeom>
          <a:noFill/>
          <a:ln w="28575" algn="ctr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3635375" y="2492375"/>
            <a:ext cx="460851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US" sz="1600" dirty="0"/>
              <a:t> 	</a:t>
            </a:r>
            <a:r>
              <a:rPr lang="ru-RU" sz="1600" dirty="0" smtClean="0">
                <a:latin typeface="Comic Sans MS" pitchFamily="66" charset="0"/>
              </a:rPr>
              <a:t>Возможен только в соседстве с третьим партнером столкновения</a:t>
            </a:r>
          </a:p>
          <a:p>
            <a:pPr marL="342900" indent="-342900"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 выбиваются электроны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K-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оболочки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685800" y="3962400"/>
            <a:ext cx="79200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Сечение сильнно возрастает, если  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i="1" dirty="0" err="1"/>
              <a:t>E</a:t>
            </a:r>
            <a:r>
              <a:rPr lang="en-US" sz="1600" i="1" baseline="-25000" dirty="0" err="1">
                <a:latin typeface="Symbol" pitchFamily="18" charset="2"/>
              </a:rPr>
              <a:t>g</a:t>
            </a:r>
            <a:r>
              <a:rPr lang="en-US" sz="1600" i="1" dirty="0"/>
              <a:t> </a:t>
            </a:r>
            <a:r>
              <a:rPr lang="en-US" sz="1600" i="1" dirty="0">
                <a:sym typeface="Symbol" pitchFamily="18" charset="2"/>
              </a:rPr>
              <a:t> </a:t>
            </a:r>
            <a:r>
              <a:rPr lang="en-US" sz="1600" i="1" dirty="0" err="1">
                <a:sym typeface="Symbol" pitchFamily="18" charset="2"/>
              </a:rPr>
              <a:t>E</a:t>
            </a:r>
            <a:r>
              <a:rPr lang="en-US" sz="1600" i="1" baseline="-25000" dirty="0" err="1">
                <a:sym typeface="Symbol" pitchFamily="18" charset="2"/>
              </a:rPr>
              <a:t>shell</a:t>
            </a:r>
            <a:endParaRPr lang="en-US" sz="1600" dirty="0"/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1435100" y="5461000"/>
            <a:ext cx="320312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При высоких энергиях 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/>
              <a:t>(</a:t>
            </a:r>
            <a:r>
              <a:rPr lang="en-US" sz="1600" dirty="0">
                <a:sym typeface="Symbol" pitchFamily="18" charset="2"/>
              </a:rPr>
              <a:t></a:t>
            </a:r>
            <a:r>
              <a:rPr lang="en-US" sz="1600" dirty="0"/>
              <a:t>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88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75335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Фотоны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5410200"/>
          </a:xfrm>
        </p:spPr>
        <p:txBody>
          <a:bodyPr>
            <a:normAutofit fontScale="77500" lnSpcReduction="20000"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Впервые наблюдал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Heinrich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Hertz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в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1887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JJ </a:t>
            </a:r>
            <a:r>
              <a:rPr lang="en-US" sz="2400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Tompson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понял, что это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“corpuscles”   (electrons)  in 189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7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Einstein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объяснил в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1905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       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Ввел постоянную Планка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   </a:t>
            </a:r>
            <a:r>
              <a:rPr lang="ru-RU" sz="2900" dirty="0" smtClean="0">
                <a:solidFill>
                  <a:srgbClr val="C00000"/>
                </a:solidFill>
                <a:latin typeface="Comic Sans MS" pitchFamily="66" charset="0"/>
              </a:rPr>
              <a:t>Один из краеугольных камней квантовой</a:t>
            </a:r>
            <a:r>
              <a:rPr lang="en-US" sz="29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900" dirty="0" smtClean="0">
                <a:solidFill>
                  <a:srgbClr val="C00000"/>
                </a:solidFill>
                <a:latin typeface="Comic Sans MS" pitchFamily="66" charset="0"/>
              </a:rPr>
              <a:t>революции</a:t>
            </a:r>
            <a:endParaRPr lang="en-US" sz="29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endParaRPr lang="en-US" sz="2000" b="1" dirty="0" smtClean="0">
              <a:latin typeface="Comic Sans MS" pitchFamily="66" charset="0"/>
            </a:endParaRPr>
          </a:p>
          <a:p>
            <a:endParaRPr lang="en-US" sz="20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r>
              <a:rPr lang="ru-RU" sz="2900" b="1" dirty="0" smtClean="0">
                <a:latin typeface="Comic Sans MS" pitchFamily="66" charset="0"/>
              </a:rPr>
              <a:t>Очень широко используется в Физике и быту</a:t>
            </a:r>
            <a:r>
              <a:rPr lang="en-US" sz="2900" b="1" dirty="0" smtClean="0">
                <a:latin typeface="Comic Sans MS" pitchFamily="66" charset="0"/>
              </a:rPr>
              <a:t>…</a:t>
            </a:r>
          </a:p>
          <a:p>
            <a:r>
              <a:rPr lang="ru-RU" sz="2900" dirty="0" smtClean="0">
                <a:latin typeface="Comic Sans MS" pitchFamily="66" charset="0"/>
              </a:rPr>
              <a:t>Фотодиоды, фототранзисторы, фотоумножители</a:t>
            </a:r>
            <a:endParaRPr lang="en-US" sz="2900" dirty="0" smtClean="0">
              <a:latin typeface="Comic Sans MS" pitchFamily="66" charset="0"/>
            </a:endParaRPr>
          </a:p>
          <a:p>
            <a:r>
              <a:rPr lang="ru-RU" sz="2900" dirty="0" smtClean="0">
                <a:latin typeface="Comic Sans MS" pitchFamily="66" charset="0"/>
              </a:rPr>
              <a:t>Сенсоры изображений</a:t>
            </a:r>
            <a:r>
              <a:rPr lang="en-US" sz="2900" dirty="0" smtClean="0">
                <a:latin typeface="Comic Sans MS" pitchFamily="66" charset="0"/>
              </a:rPr>
              <a:t> ( </a:t>
            </a:r>
            <a:r>
              <a:rPr lang="ru-RU" sz="2900" dirty="0" smtClean="0">
                <a:latin typeface="Comic Sans MS" pitchFamily="66" charset="0"/>
              </a:rPr>
              <a:t>Фото</a:t>
            </a:r>
            <a:r>
              <a:rPr lang="en-US" sz="2900" dirty="0" smtClean="0">
                <a:latin typeface="Comic Sans MS" pitchFamily="66" charset="0"/>
              </a:rPr>
              <a:t>/</a:t>
            </a:r>
            <a:r>
              <a:rPr lang="ru-RU" sz="2900" dirty="0" smtClean="0">
                <a:latin typeface="Comic Sans MS" pitchFamily="66" charset="0"/>
              </a:rPr>
              <a:t>Вивео</a:t>
            </a:r>
            <a:r>
              <a:rPr lang="en-US" sz="2900" dirty="0" smtClean="0">
                <a:latin typeface="Comic Sans MS" pitchFamily="66" charset="0"/>
              </a:rPr>
              <a:t> </a:t>
            </a:r>
            <a:r>
              <a:rPr lang="ru-RU" sz="2900" dirty="0" smtClean="0">
                <a:latin typeface="Comic Sans MS" pitchFamily="66" charset="0"/>
              </a:rPr>
              <a:t>камеры</a:t>
            </a:r>
            <a:r>
              <a:rPr lang="en-US" sz="2900" dirty="0" smtClean="0">
                <a:latin typeface="Comic Sans MS" pitchFamily="66" charset="0"/>
              </a:rPr>
              <a:t>, </a:t>
            </a:r>
            <a:r>
              <a:rPr lang="ru-RU" sz="2900" dirty="0" smtClean="0">
                <a:latin typeface="Comic Sans MS" pitchFamily="66" charset="0"/>
              </a:rPr>
              <a:t>ТВ...</a:t>
            </a:r>
            <a:r>
              <a:rPr lang="en-US" sz="2900" dirty="0" smtClean="0">
                <a:latin typeface="Comic Sans MS" pitchFamily="66" charset="0"/>
              </a:rPr>
              <a:t>)</a:t>
            </a:r>
          </a:p>
          <a:p>
            <a:r>
              <a:rPr lang="ru-RU" sz="2900" dirty="0" smtClean="0">
                <a:latin typeface="Comic Sans MS" pitchFamily="66" charset="0"/>
              </a:rPr>
              <a:t>Фотоэлектронная спектроскопия</a:t>
            </a:r>
            <a:endParaRPr lang="en-US" sz="2900" dirty="0" smtClean="0">
              <a:latin typeface="Comic Sans MS" pitchFamily="66" charset="0"/>
            </a:endParaRPr>
          </a:p>
          <a:p>
            <a:r>
              <a:rPr lang="en-US" sz="2900" dirty="0" smtClean="0">
                <a:latin typeface="Comic Sans MS" pitchFamily="66" charset="0"/>
              </a:rPr>
              <a:t>…</a:t>
            </a:r>
          </a:p>
          <a:p>
            <a:pPr>
              <a:buNone/>
            </a:pPr>
            <a:r>
              <a:rPr lang="en-US" sz="2900" b="1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89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75335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Фотоны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68313" y="1052513"/>
            <a:ext cx="5715000" cy="936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>
                <a:tab pos="914400" algn="l"/>
              </a:tabLst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Комптоновское рассеяние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	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3359150" y="4818063"/>
          <a:ext cx="139700" cy="265112"/>
        </p:xfrm>
        <a:graphic>
          <a:graphicData uri="http://schemas.openxmlformats.org/presentationml/2006/ole">
            <p:oleObj spid="_x0000_s228354" name="Equation" r:id="rId4" imgW="139680" imgH="266400" progId="Equation.3">
              <p:embed/>
            </p:oleObj>
          </a:graphicData>
        </a:graphic>
      </p:graphicFrame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3359150" y="4818063"/>
          <a:ext cx="139700" cy="265112"/>
        </p:xfrm>
        <a:graphic>
          <a:graphicData uri="http://schemas.openxmlformats.org/presentationml/2006/ole">
            <p:oleObj spid="_x0000_s228355" name="Equation" r:id="rId5" imgW="139680" imgH="266400" progId="Equation.3">
              <p:embed/>
            </p:oleObj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1042988" y="2781300"/>
          <a:ext cx="1593850" cy="346075"/>
        </p:xfrm>
        <a:graphic>
          <a:graphicData uri="http://schemas.openxmlformats.org/presentationml/2006/ole">
            <p:oleObj spid="_x0000_s228356" name="Equation" r:id="rId6" imgW="1104840" imgH="241200" progId="Equation.3">
              <p:embed/>
            </p:oleObj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/>
        </p:nvGraphicFramePr>
        <p:xfrm>
          <a:off x="3359150" y="4818063"/>
          <a:ext cx="139700" cy="265112"/>
        </p:xfrm>
        <a:graphic>
          <a:graphicData uri="http://schemas.openxmlformats.org/presentationml/2006/ole">
            <p:oleObj spid="_x0000_s228357" name="Equation" r:id="rId7" imgW="139680" imgH="266400" progId="Equation.3">
              <p:embed/>
            </p:oleObj>
          </a:graphicData>
        </a:graphic>
      </p:graphicFrame>
      <p:graphicFrame>
        <p:nvGraphicFramePr>
          <p:cNvPr id="15" name="Object 7"/>
          <p:cNvGraphicFramePr>
            <a:graphicFrameLocks noChangeAspect="1"/>
          </p:cNvGraphicFramePr>
          <p:nvPr/>
        </p:nvGraphicFramePr>
        <p:xfrm>
          <a:off x="1828800" y="4953000"/>
          <a:ext cx="825500" cy="508000"/>
        </p:xfrm>
        <a:graphic>
          <a:graphicData uri="http://schemas.openxmlformats.org/presentationml/2006/ole">
            <p:oleObj spid="_x0000_s228358" name="Equation" r:id="rId8" imgW="825480" imgH="507960" progId="Equation.3">
              <p:embed/>
            </p:oleObj>
          </a:graphicData>
        </a:graphic>
      </p:graphicFrame>
      <p:graphicFrame>
        <p:nvGraphicFramePr>
          <p:cNvPr id="16" name="Object 8"/>
          <p:cNvGraphicFramePr>
            <a:graphicFrameLocks noChangeAspect="1"/>
          </p:cNvGraphicFramePr>
          <p:nvPr/>
        </p:nvGraphicFramePr>
        <p:xfrm>
          <a:off x="2286000" y="5638800"/>
          <a:ext cx="1295400" cy="330200"/>
        </p:xfrm>
        <a:graphic>
          <a:graphicData uri="http://schemas.openxmlformats.org/presentationml/2006/ole">
            <p:oleObj spid="_x0000_s228359" name="Equation" r:id="rId9" imgW="1295280" imgH="330120" progId="Equation.3">
              <p:embed/>
            </p:oleObj>
          </a:graphicData>
        </a:graphic>
      </p:graphicFrame>
      <p:graphicFrame>
        <p:nvGraphicFramePr>
          <p:cNvPr id="17" name="Object 9"/>
          <p:cNvGraphicFramePr>
            <a:graphicFrameLocks noChangeAspect="1"/>
          </p:cNvGraphicFramePr>
          <p:nvPr/>
        </p:nvGraphicFramePr>
        <p:xfrm>
          <a:off x="755650" y="1628775"/>
          <a:ext cx="2270125" cy="1260475"/>
        </p:xfrm>
        <a:graphic>
          <a:graphicData uri="http://schemas.openxmlformats.org/presentationml/2006/ole">
            <p:oleObj spid="_x0000_s228360" name="Designer 4.0 Drawing" r:id="rId10" imgW="2780280" imgH="1542960" progId="">
              <p:embed/>
            </p:oleObj>
          </a:graphicData>
        </a:graphic>
      </p:graphicFrame>
      <p:graphicFrame>
        <p:nvGraphicFramePr>
          <p:cNvPr id="18" name="Object 10"/>
          <p:cNvGraphicFramePr>
            <a:graphicFrameLocks noChangeAspect="1"/>
          </p:cNvGraphicFramePr>
          <p:nvPr/>
        </p:nvGraphicFramePr>
        <p:xfrm>
          <a:off x="3276600" y="1484313"/>
          <a:ext cx="2159000" cy="639762"/>
        </p:xfrm>
        <a:graphic>
          <a:graphicData uri="http://schemas.openxmlformats.org/presentationml/2006/ole">
            <p:oleObj spid="_x0000_s228361" name="Equation" r:id="rId11" imgW="1968480" imgH="583920" progId="Equation.3">
              <p:embed/>
            </p:oleObj>
          </a:graphicData>
        </a:graphic>
      </p:graphicFrame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755650" y="3429000"/>
            <a:ext cx="7489825" cy="9951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ru-RU" sz="1600" dirty="0" smtClean="0"/>
              <a:t>В предположении квазисвободного е</a:t>
            </a:r>
            <a:endParaRPr lang="en-US" sz="1600" dirty="0"/>
          </a:p>
          <a:p>
            <a:pPr marL="342900" indent="-342900">
              <a:buFontTx/>
              <a:buNone/>
            </a:pPr>
            <a:endParaRPr lang="en-US" sz="1600" baseline="-25000" dirty="0"/>
          </a:p>
          <a:p>
            <a:pPr marL="342900" indent="-342900">
              <a:buFontTx/>
              <a:buNone/>
            </a:pPr>
            <a:r>
              <a:rPr lang="en-US" sz="1600" b="1" dirty="0"/>
              <a:t>       Klein-</a:t>
            </a:r>
            <a:r>
              <a:rPr lang="en-US" sz="1600" b="1" dirty="0" err="1"/>
              <a:t>Nishina</a:t>
            </a:r>
            <a:r>
              <a:rPr lang="en-US" sz="1600" b="1" dirty="0"/>
              <a:t> </a:t>
            </a:r>
            <a:r>
              <a:rPr lang="en-US" sz="1600" dirty="0"/>
              <a:t> </a:t>
            </a:r>
          </a:p>
          <a:p>
            <a:pPr marL="342900" indent="-342900">
              <a:buFontTx/>
              <a:buNone/>
            </a:pPr>
            <a:endParaRPr lang="en-US" sz="1600" dirty="0"/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990600" y="5715000"/>
            <a:ext cx="1371600" cy="3194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80000"/>
              </a:lnSpc>
              <a:buFontTx/>
              <a:buNone/>
            </a:pPr>
            <a:r>
              <a:rPr lang="ru-RU" dirty="0" smtClean="0">
                <a:sym typeface="Symbol" pitchFamily="18" charset="2"/>
              </a:rPr>
              <a:t>Для атома</a:t>
            </a:r>
            <a:r>
              <a:rPr lang="en-US" sz="1800" dirty="0" smtClean="0">
                <a:sym typeface="Symbol" pitchFamily="18" charset="2"/>
              </a:rPr>
              <a:t>: </a:t>
            </a:r>
            <a:endParaRPr lang="en-US" sz="1800" dirty="0">
              <a:sym typeface="Symbol" pitchFamily="18" charset="2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3779838" y="4149725"/>
            <a:ext cx="322262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1979613" y="1652588"/>
            <a:ext cx="3429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de-DE" sz="1600"/>
              <a:t>e</a:t>
            </a:r>
            <a:r>
              <a:rPr lang="de-DE" sz="1600" baseline="30000"/>
              <a:t>-</a:t>
            </a:r>
          </a:p>
        </p:txBody>
      </p:sp>
      <p:graphicFrame>
        <p:nvGraphicFramePr>
          <p:cNvPr id="24" name="Object 16"/>
          <p:cNvGraphicFramePr>
            <a:graphicFrameLocks noChangeAspect="1"/>
          </p:cNvGraphicFramePr>
          <p:nvPr/>
        </p:nvGraphicFramePr>
        <p:xfrm>
          <a:off x="3251200" y="2205038"/>
          <a:ext cx="1289050" cy="385762"/>
        </p:xfrm>
        <a:graphic>
          <a:graphicData uri="http://schemas.openxmlformats.org/presentationml/2006/ole">
            <p:oleObj spid="_x0000_s228362" name="Equation" r:id="rId12" imgW="799920" imgH="241200" progId="Equation.3">
              <p:embed/>
            </p:oleObj>
          </a:graphicData>
        </a:graphic>
      </p:graphicFrame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755650" y="4652963"/>
            <a:ext cx="342613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sz="1600" dirty="0" smtClean="0"/>
              <a:t>Приближение при высоких энергиях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graphicFrame>
        <p:nvGraphicFramePr>
          <p:cNvPr id="26" name="Object 18"/>
          <p:cNvGraphicFramePr>
            <a:graphicFrameLocks noChangeAspect="1"/>
          </p:cNvGraphicFramePr>
          <p:nvPr/>
        </p:nvGraphicFramePr>
        <p:xfrm>
          <a:off x="2627313" y="3789363"/>
          <a:ext cx="936625" cy="639762"/>
        </p:xfrm>
        <a:graphic>
          <a:graphicData uri="http://schemas.openxmlformats.org/presentationml/2006/ole">
            <p:oleObj spid="_x0000_s228363" name="Equation" r:id="rId13" imgW="520560" imgH="355320" progId="Equation.3">
              <p:embed/>
            </p:oleObj>
          </a:graphicData>
        </a:graphic>
      </p:graphicFrame>
      <p:graphicFrame>
        <p:nvGraphicFramePr>
          <p:cNvPr id="27" name="Object 19"/>
          <p:cNvGraphicFramePr>
            <a:graphicFrameLocks noChangeAspect="1"/>
          </p:cNvGraphicFramePr>
          <p:nvPr/>
        </p:nvGraphicFramePr>
        <p:xfrm>
          <a:off x="4500563" y="2747963"/>
          <a:ext cx="4371975" cy="3082925"/>
        </p:xfrm>
        <a:graphic>
          <a:graphicData uri="http://schemas.openxmlformats.org/presentationml/2006/ole">
            <p:oleObj spid="_x0000_s228364" name="Bitmap Image" r:id="rId14" imgW="8116433" imgH="5723810" progId="PBrush">
              <p:embed/>
            </p:oleObj>
          </a:graphicData>
        </a:graphic>
      </p:graphicFrame>
      <p:sp>
        <p:nvSpPr>
          <p:cNvPr id="28" name="Text Box 20"/>
          <p:cNvSpPr txBox="1">
            <a:spLocks noChangeArrowheads="1"/>
          </p:cNvSpPr>
          <p:nvPr/>
        </p:nvSpPr>
        <p:spPr bwMode="auto">
          <a:xfrm rot="1265877">
            <a:off x="5003800" y="5627688"/>
            <a:ext cx="12192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de-DE" sz="1600">
                <a:solidFill>
                  <a:schemeClr val="tx1"/>
                </a:solidFill>
              </a:rPr>
              <a:t>E</a:t>
            </a:r>
            <a:r>
              <a:rPr lang="de-DE" sz="1600" baseline="-2500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de-DE" sz="1800">
                <a:solidFill>
                  <a:schemeClr val="tx1"/>
                </a:solidFill>
              </a:rPr>
              <a:t> (</a:t>
            </a:r>
            <a:r>
              <a:rPr lang="de-DE" sz="1600">
                <a:solidFill>
                  <a:schemeClr val="tx1"/>
                </a:solidFill>
              </a:rPr>
              <a:t>keV)     </a:t>
            </a: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7524750" y="5599113"/>
            <a:ext cx="404813" cy="4222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1800" i="1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q</a:t>
            </a:r>
            <a:r>
              <a:rPr lang="en-US" sz="1800" i="1" baseline="-25000">
                <a:solidFill>
                  <a:schemeClr val="tx1"/>
                </a:solidFill>
                <a:latin typeface="Times New Roman" pitchFamily="18" charset="0"/>
                <a:sym typeface="Symbol" pitchFamily="18" charset="2"/>
              </a:rPr>
              <a:t>C</a:t>
            </a:r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5003800" y="2420938"/>
            <a:ext cx="3168368" cy="68326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sym typeface="Symbol" pitchFamily="18" charset="2"/>
              </a:rPr>
              <a:t> </a:t>
            </a:r>
            <a:r>
              <a:rPr lang="ru-RU" sz="1600" dirty="0" smtClean="0">
                <a:sym typeface="Symbol" pitchFamily="18" charset="2"/>
              </a:rPr>
              <a:t>Сечение рассеяния</a:t>
            </a:r>
            <a:r>
              <a:rPr lang="en-US" sz="1600" dirty="0" smtClean="0">
                <a:sym typeface="Symbol" pitchFamily="18" charset="2"/>
              </a:rPr>
              <a:t> </a:t>
            </a:r>
            <a:r>
              <a:rPr lang="en-US" sz="1600" dirty="0">
                <a:sym typeface="Symbol" pitchFamily="18" charset="2"/>
              </a:rPr>
              <a:t>(Klein-</a:t>
            </a:r>
            <a:r>
              <a:rPr lang="en-US" sz="1600" dirty="0" err="1">
                <a:sym typeface="Symbol" pitchFamily="18" charset="2"/>
              </a:rPr>
              <a:t>Nishina</a:t>
            </a:r>
            <a:r>
              <a:rPr lang="en-US" sz="1600" dirty="0">
                <a:sym typeface="Symbol" pitchFamily="18" charset="2"/>
              </a:rPr>
              <a:t>)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1600" dirty="0">
                <a:sym typeface="Symbol" pitchFamily="18" charset="2"/>
              </a:rPr>
              <a:t>example: </a:t>
            </a:r>
            <a:r>
              <a:rPr lang="en-US" sz="1600" i="1" dirty="0" err="1">
                <a:solidFill>
                  <a:schemeClr val="tx1"/>
                </a:solidFill>
                <a:sym typeface="Symbol" pitchFamily="18" charset="2"/>
              </a:rPr>
              <a:t>E</a:t>
            </a:r>
            <a:r>
              <a:rPr lang="en-US" sz="1600" baseline="-25000" dirty="0" err="1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g</a:t>
            </a:r>
            <a:r>
              <a:rPr lang="en-US" sz="1600" dirty="0">
                <a:sym typeface="Symbol" pitchFamily="18" charset="2"/>
              </a:rPr>
              <a:t> = 0 … 511 </a:t>
            </a:r>
            <a:r>
              <a:rPr lang="en-US" sz="1600" dirty="0" err="1">
                <a:sym typeface="Symbol" pitchFamily="18" charset="2"/>
              </a:rPr>
              <a:t>keV</a:t>
            </a:r>
            <a:endParaRPr lang="en-US" sz="1600" dirty="0">
              <a:sym typeface="Symbol" pitchFamily="18" charset="2"/>
            </a:endParaRPr>
          </a:p>
        </p:txBody>
      </p:sp>
      <p:graphicFrame>
        <p:nvGraphicFramePr>
          <p:cNvPr id="31" name="Object 23"/>
          <p:cNvGraphicFramePr>
            <a:graphicFrameLocks noChangeAspect="1"/>
          </p:cNvGraphicFramePr>
          <p:nvPr/>
        </p:nvGraphicFramePr>
        <p:xfrm>
          <a:off x="4211638" y="3611563"/>
          <a:ext cx="407987" cy="1303337"/>
        </p:xfrm>
        <a:graphic>
          <a:graphicData uri="http://schemas.openxmlformats.org/presentationml/2006/ole">
            <p:oleObj spid="_x0000_s228365" name="Bitmap Image" r:id="rId15" imgW="590476" imgH="1886213" progId="PBrush">
              <p:embed/>
            </p:oleObj>
          </a:graphicData>
        </a:graphic>
      </p:graphicFrame>
      <p:graphicFrame>
        <p:nvGraphicFramePr>
          <p:cNvPr id="32" name="Object 24"/>
          <p:cNvGraphicFramePr>
            <a:graphicFrameLocks noChangeAspect="1"/>
          </p:cNvGraphicFramePr>
          <p:nvPr/>
        </p:nvGraphicFramePr>
        <p:xfrm>
          <a:off x="5940425" y="1484313"/>
          <a:ext cx="863600" cy="661987"/>
        </p:xfrm>
        <a:graphic>
          <a:graphicData uri="http://schemas.openxmlformats.org/presentationml/2006/ole">
            <p:oleObj spid="_x0000_s228366" name="Equation" r:id="rId16" imgW="5968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9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990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Сечения взаимодействия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3" descr="pic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533400"/>
            <a:ext cx="4914488" cy="603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4"/>
          <p:cNvSpPr>
            <a:spLocks/>
          </p:cNvSpPr>
          <p:nvPr/>
        </p:nvSpPr>
        <p:spPr bwMode="auto">
          <a:xfrm>
            <a:off x="5638800" y="1371600"/>
            <a:ext cx="208075" cy="14859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4"/>
          <p:cNvSpPr>
            <a:spLocks/>
          </p:cNvSpPr>
          <p:nvPr/>
        </p:nvSpPr>
        <p:spPr bwMode="auto">
          <a:xfrm>
            <a:off x="5638800" y="4114800"/>
            <a:ext cx="208075" cy="14859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943600" y="1295400"/>
            <a:ext cx="297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0070C0"/>
                </a:solidFill>
                <a:latin typeface="Arial "/>
              </a:rPr>
              <a:t>«Хорошо изученные процессы»,</a:t>
            </a:r>
            <a:endParaRPr lang="en-US" b="1" dirty="0" smtClean="0">
              <a:solidFill>
                <a:srgbClr val="0070C0"/>
              </a:solidFill>
              <a:latin typeface="Arial "/>
            </a:endParaRPr>
          </a:p>
          <a:p>
            <a:pPr eaLnBrk="0" hangingPunct="0"/>
            <a:r>
              <a:rPr lang="ru-RU" b="1" dirty="0" smtClean="0">
                <a:solidFill>
                  <a:srgbClr val="0070C0"/>
                </a:solidFill>
                <a:latin typeface="Arial "/>
              </a:rPr>
              <a:t> </a:t>
            </a:r>
            <a:r>
              <a:rPr lang="ru-RU" b="1" dirty="0" smtClean="0">
                <a:latin typeface="Arial "/>
              </a:rPr>
              <a:t>нет необходимости</a:t>
            </a:r>
            <a:r>
              <a:rPr lang="en-US" b="1" dirty="0" smtClean="0">
                <a:latin typeface="Arial "/>
              </a:rPr>
              <a:t> </a:t>
            </a:r>
            <a:r>
              <a:rPr lang="ru-RU" b="1" dirty="0" smtClean="0">
                <a:latin typeface="Arial "/>
              </a:rPr>
              <a:t>регистрировать все события</a:t>
            </a:r>
            <a:r>
              <a:rPr lang="en-US" b="1" dirty="0" smtClean="0">
                <a:latin typeface="Arial "/>
              </a:rPr>
              <a:t>…</a:t>
            </a:r>
          </a:p>
          <a:p>
            <a:pPr eaLnBrk="0" hangingPunct="0"/>
            <a:endParaRPr lang="en-US" b="1" dirty="0" smtClean="0">
              <a:latin typeface="Arial "/>
            </a:endParaRPr>
          </a:p>
          <a:p>
            <a:pPr eaLnBrk="0" hangingPunct="0"/>
            <a:r>
              <a:rPr lang="ru-RU" b="1" dirty="0" smtClean="0">
                <a:solidFill>
                  <a:srgbClr val="00B050"/>
                </a:solidFill>
                <a:latin typeface="Arial "/>
              </a:rPr>
              <a:t>Физика </a:t>
            </a:r>
            <a:r>
              <a:rPr lang="en-US" b="1" dirty="0" smtClean="0">
                <a:solidFill>
                  <a:srgbClr val="00B050"/>
                </a:solidFill>
                <a:latin typeface="Arial "/>
              </a:rPr>
              <a:t> LEP - </a:t>
            </a:r>
            <a:r>
              <a:rPr lang="ru-RU" b="1" dirty="0" smtClean="0">
                <a:solidFill>
                  <a:srgbClr val="00B050"/>
                </a:solidFill>
                <a:latin typeface="Arial "/>
              </a:rPr>
              <a:t>большого электрон-позитронного коллайдера</a:t>
            </a:r>
            <a:endParaRPr lang="en-US" b="1" dirty="0" smtClean="0">
              <a:solidFill>
                <a:srgbClr val="00B050"/>
              </a:solidFill>
              <a:latin typeface="Arial "/>
            </a:endParaRPr>
          </a:p>
          <a:p>
            <a:pPr eaLnBrk="0" hangingPunct="0"/>
            <a:endParaRPr lang="en-US" b="1" dirty="0">
              <a:latin typeface="Arial 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943600" y="4191000"/>
            <a:ext cx="2971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«Новая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Физика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LHC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  <a:p>
            <a:pPr eaLnBrk="0" hangingPunct="0"/>
            <a:r>
              <a:rPr lang="ru-RU" b="1" dirty="0" smtClean="0">
                <a:latin typeface="Arial "/>
              </a:rPr>
              <a:t>Это мы хотим выделить и записать для дальнейшего анализа...</a:t>
            </a:r>
            <a:endParaRPr lang="en-US" b="1" dirty="0">
              <a:latin typeface="Arial "/>
            </a:endParaRPr>
          </a:p>
        </p:txBody>
      </p:sp>
      <p:sp>
        <p:nvSpPr>
          <p:cNvPr id="16" name="AutoShape 4"/>
          <p:cNvSpPr>
            <a:spLocks/>
          </p:cNvSpPr>
          <p:nvPr/>
        </p:nvSpPr>
        <p:spPr bwMode="auto">
          <a:xfrm>
            <a:off x="5638800" y="2971800"/>
            <a:ext cx="228599" cy="9525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3" grpId="1" animBg="1"/>
      <p:bldP spid="14" grpId="0"/>
      <p:bldP spid="15" grpId="0"/>
      <p:bldP spid="15" grpId="1"/>
      <p:bldP spid="16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90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57467">
            <a:off x="7659688" y="3148013"/>
            <a:ext cx="222250" cy="1298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28625" y="857250"/>
            <a:ext cx="6686550" cy="1225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en-GB" sz="1600" dirty="0"/>
              <a:t>Detection of 511 </a:t>
            </a:r>
            <a:r>
              <a:rPr lang="en-GB" sz="1600" dirty="0" err="1"/>
              <a:t>keV</a:t>
            </a:r>
            <a:r>
              <a:rPr lang="en-GB" sz="1600" dirty="0"/>
              <a:t> (annihilation) photons in a LYSO crystal </a:t>
            </a:r>
            <a:r>
              <a:rPr lang="en-GB" sz="1600" dirty="0" err="1"/>
              <a:t>scintillator</a:t>
            </a:r>
            <a:endParaRPr lang="en-GB" sz="1600" dirty="0"/>
          </a:p>
          <a:p>
            <a:pPr marL="342900" indent="-342900"/>
            <a:endParaRPr lang="en-GB" sz="1600" dirty="0"/>
          </a:p>
          <a:p>
            <a:pPr marL="342900" indent="-342900"/>
            <a:endParaRPr lang="en-GB" sz="1600" dirty="0"/>
          </a:p>
          <a:p>
            <a:pPr marL="342900" indent="-342900"/>
            <a:endParaRPr lang="de-DE" sz="1600" dirty="0"/>
          </a:p>
        </p:txBody>
      </p:sp>
      <p:pic>
        <p:nvPicPr>
          <p:cNvPr id="12" name="Picture 11" descr="CompStAllNhit.gif"/>
          <p:cNvPicPr>
            <a:picLocks noChangeAspect="1"/>
          </p:cNvPicPr>
          <p:nvPr/>
        </p:nvPicPr>
        <p:blipFill>
          <a:blip r:embed="rId4" cstate="print">
            <a:lum bright="4000"/>
          </a:blip>
          <a:srcRect l="1029" t="7587" r="6171" b="1517"/>
          <a:stretch>
            <a:fillRect/>
          </a:stretch>
        </p:blipFill>
        <p:spPr>
          <a:xfrm>
            <a:off x="285750" y="1285875"/>
            <a:ext cx="6316663" cy="40005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143750" y="857250"/>
            <a:ext cx="1481138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GB" sz="1400"/>
              <a:t>( Lu</a:t>
            </a:r>
            <a:r>
              <a:rPr lang="en-GB" sz="1400" baseline="-25000"/>
              <a:t>(2-x)</a:t>
            </a:r>
            <a:r>
              <a:rPr lang="en-GB" sz="1400"/>
              <a:t>Y</a:t>
            </a:r>
            <a:r>
              <a:rPr lang="en-GB" sz="1400" baseline="-25000"/>
              <a:t>x</a:t>
            </a:r>
            <a:r>
              <a:rPr lang="en-GB" sz="1400"/>
              <a:t>SiO</a:t>
            </a:r>
            <a:r>
              <a:rPr lang="en-GB" sz="1400" baseline="-25000"/>
              <a:t>5 </a:t>
            </a:r>
            <a:r>
              <a:rPr lang="en-GB" sz="1400"/>
              <a:t> </a:t>
            </a:r>
          </a:p>
          <a:p>
            <a:pPr>
              <a:buFontTx/>
              <a:buNone/>
            </a:pPr>
            <a:r>
              <a:rPr lang="en-GB" sz="1400"/>
              <a:t>(with x~0.1-0.2))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rot="5400000">
            <a:off x="3466306" y="3464719"/>
            <a:ext cx="2930525" cy="1588"/>
          </a:xfrm>
          <a:prstGeom prst="straightConnector1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2"/>
          <p:cNvSpPr txBox="1">
            <a:spLocks noChangeArrowheads="1"/>
          </p:cNvSpPr>
          <p:nvPr/>
        </p:nvSpPr>
        <p:spPr bwMode="auto">
          <a:xfrm rot="16200000">
            <a:off x="4072731" y="3758407"/>
            <a:ext cx="15081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/>
              <a:t>Photopeak (511 keV)</a:t>
            </a:r>
            <a:endParaRPr lang="en-GB" sz="1100"/>
          </a:p>
        </p:txBody>
      </p:sp>
      <p:graphicFrame>
        <p:nvGraphicFramePr>
          <p:cNvPr id="16" name="Object 5"/>
          <p:cNvGraphicFramePr>
            <a:graphicFrameLocks noChangeAspect="1"/>
          </p:cNvGraphicFramePr>
          <p:nvPr/>
        </p:nvGraphicFramePr>
        <p:xfrm>
          <a:off x="1428750" y="5357813"/>
          <a:ext cx="1870075" cy="566737"/>
        </p:xfrm>
        <a:graphic>
          <a:graphicData uri="http://schemas.openxmlformats.org/presentationml/2006/ole">
            <p:oleObj spid="_x0000_s229378" name="Equation" r:id="rId5" imgW="1460160" imgH="444240" progId="Equation.3">
              <p:embed/>
            </p:oleObj>
          </a:graphicData>
        </a:graphic>
      </p:graphicFrame>
      <p:graphicFrame>
        <p:nvGraphicFramePr>
          <p:cNvPr id="17" name="Object 7"/>
          <p:cNvGraphicFramePr>
            <a:graphicFrameLocks noChangeAspect="1"/>
          </p:cNvGraphicFramePr>
          <p:nvPr/>
        </p:nvGraphicFramePr>
        <p:xfrm>
          <a:off x="365125" y="6000750"/>
          <a:ext cx="3937000" cy="500063"/>
        </p:xfrm>
        <a:graphic>
          <a:graphicData uri="http://schemas.openxmlformats.org/presentationml/2006/ole">
            <p:oleObj spid="_x0000_s229379" name="Equation" r:id="rId6" imgW="3098520" imgH="393480" progId="Equation.3">
              <p:embed/>
            </p:oleObj>
          </a:graphicData>
        </a:graphic>
      </p:graphicFrame>
      <p:graphicFrame>
        <p:nvGraphicFramePr>
          <p:cNvPr id="18" name="Object 8"/>
          <p:cNvGraphicFramePr>
            <a:graphicFrameLocks noChangeAspect="1"/>
          </p:cNvGraphicFramePr>
          <p:nvPr/>
        </p:nvGraphicFramePr>
        <p:xfrm>
          <a:off x="3643313" y="5357813"/>
          <a:ext cx="2727325" cy="614362"/>
        </p:xfrm>
        <a:graphic>
          <a:graphicData uri="http://schemas.openxmlformats.org/presentationml/2006/ole">
            <p:oleObj spid="_x0000_s229380" name="Equation" r:id="rId7" imgW="2031840" imgH="457200" progId="Equation.3">
              <p:embed/>
            </p:oleObj>
          </a:graphicData>
        </a:graphic>
      </p:graphicFrame>
      <p:sp>
        <p:nvSpPr>
          <p:cNvPr id="19" name="TextBox 17"/>
          <p:cNvSpPr txBox="1">
            <a:spLocks noChangeArrowheads="1"/>
          </p:cNvSpPr>
          <p:nvPr/>
        </p:nvSpPr>
        <p:spPr bwMode="auto">
          <a:xfrm>
            <a:off x="285750" y="5429250"/>
            <a:ext cx="10747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/>
              <a:t>Compton:</a:t>
            </a:r>
            <a:endParaRPr lang="en-GB" sz="1600"/>
          </a:p>
        </p:txBody>
      </p:sp>
      <p:graphicFrame>
        <p:nvGraphicFramePr>
          <p:cNvPr id="20" name="Object 9"/>
          <p:cNvGraphicFramePr>
            <a:graphicFrameLocks noChangeAspect="1"/>
          </p:cNvGraphicFramePr>
          <p:nvPr/>
        </p:nvGraphicFramePr>
        <p:xfrm>
          <a:off x="4572000" y="6034088"/>
          <a:ext cx="3671888" cy="392112"/>
        </p:xfrm>
        <a:graphic>
          <a:graphicData uri="http://schemas.openxmlformats.org/presentationml/2006/ole">
            <p:oleObj spid="_x0000_s229381" name="Equation" r:id="rId8" imgW="2476440" imgH="266400" progId="Equation.3">
              <p:embed/>
            </p:oleObj>
          </a:graphicData>
        </a:graphic>
      </p:graphicFrame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86464">
            <a:off x="7143750" y="1933575"/>
            <a:ext cx="284163" cy="781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2" name="Cube 21"/>
          <p:cNvSpPr/>
          <p:nvPr/>
        </p:nvSpPr>
        <p:spPr bwMode="auto">
          <a:xfrm>
            <a:off x="6929438" y="2357438"/>
            <a:ext cx="1643062" cy="571500"/>
          </a:xfrm>
          <a:prstGeom prst="cube">
            <a:avLst>
              <a:gd name="adj" fmla="val 34056"/>
            </a:avLst>
          </a:prstGeom>
          <a:solidFill>
            <a:schemeClr val="accent1">
              <a:alpha val="34000"/>
            </a:schemeClr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23" name="Explosion 1 21"/>
          <p:cNvSpPr>
            <a:spLocks noChangeArrowheads="1"/>
          </p:cNvSpPr>
          <p:nvPr/>
        </p:nvSpPr>
        <p:spPr bwMode="auto">
          <a:xfrm>
            <a:off x="7286625" y="2571750"/>
            <a:ext cx="285750" cy="214313"/>
          </a:xfrm>
          <a:prstGeom prst="irregularSeal1">
            <a:avLst/>
          </a:prstGeom>
          <a:solidFill>
            <a:srgbClr val="FFFF00"/>
          </a:soli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86464">
            <a:off x="7143750" y="3454400"/>
            <a:ext cx="284163" cy="781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5" name="Cube 24"/>
          <p:cNvSpPr/>
          <p:nvPr/>
        </p:nvSpPr>
        <p:spPr bwMode="auto">
          <a:xfrm>
            <a:off x="6929438" y="3878263"/>
            <a:ext cx="1643062" cy="571500"/>
          </a:xfrm>
          <a:prstGeom prst="cube">
            <a:avLst>
              <a:gd name="adj" fmla="val 34056"/>
            </a:avLst>
          </a:prstGeom>
          <a:solidFill>
            <a:schemeClr val="accent1">
              <a:alpha val="34000"/>
            </a:schemeClr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GB" sz="1600">
              <a:latin typeface="Arial" pitchFamily="34" charset="0"/>
            </a:endParaRPr>
          </a:p>
        </p:txBody>
      </p:sp>
      <p:cxnSp>
        <p:nvCxnSpPr>
          <p:cNvPr id="26" name="Straight Arrow Connector 27"/>
          <p:cNvCxnSpPr>
            <a:cxnSpLocks noChangeShapeType="1"/>
          </p:cNvCxnSpPr>
          <p:nvPr/>
        </p:nvCxnSpPr>
        <p:spPr bwMode="auto">
          <a:xfrm rot="16200000" flipH="1">
            <a:off x="7423944" y="4285456"/>
            <a:ext cx="84138" cy="15875"/>
          </a:xfrm>
          <a:prstGeom prst="straightConnector1">
            <a:avLst/>
          </a:prstGeom>
          <a:noFill/>
          <a:ln w="9525" algn="ctr">
            <a:solidFill>
              <a:schemeClr val="accent2"/>
            </a:solidFill>
            <a:round/>
            <a:headEnd/>
            <a:tailEnd type="oval" w="med" len="med"/>
          </a:ln>
        </p:spPr>
      </p:cxnSp>
      <p:sp>
        <p:nvSpPr>
          <p:cNvPr id="27" name="Explosion 1 24"/>
          <p:cNvSpPr>
            <a:spLocks noChangeArrowheads="1"/>
          </p:cNvSpPr>
          <p:nvPr/>
        </p:nvSpPr>
        <p:spPr bwMode="auto">
          <a:xfrm>
            <a:off x="7358063" y="4113213"/>
            <a:ext cx="142875" cy="173037"/>
          </a:xfrm>
          <a:prstGeom prst="irregularSeal1">
            <a:avLst/>
          </a:prstGeom>
          <a:solidFill>
            <a:srgbClr val="FFFF00"/>
          </a:solidFill>
          <a:ln w="9525" algn="ctr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28" name="Explosion 1 29"/>
          <p:cNvSpPr>
            <a:spLocks noChangeArrowheads="1"/>
          </p:cNvSpPr>
          <p:nvPr/>
        </p:nvSpPr>
        <p:spPr bwMode="auto">
          <a:xfrm>
            <a:off x="7413625" y="4294188"/>
            <a:ext cx="142875" cy="173037"/>
          </a:xfrm>
          <a:prstGeom prst="irregularSeal1">
            <a:avLst/>
          </a:prstGeom>
          <a:solidFill>
            <a:srgbClr val="FFFF00"/>
          </a:solidFill>
          <a:ln w="9525" algn="ctr">
            <a:solidFill>
              <a:srgbClr val="66CCFF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29" name="TextBox 30"/>
          <p:cNvSpPr txBox="1">
            <a:spLocks noChangeArrowheads="1"/>
          </p:cNvSpPr>
          <p:nvPr/>
        </p:nvSpPr>
        <p:spPr bwMode="auto">
          <a:xfrm>
            <a:off x="7000875" y="1785938"/>
            <a:ext cx="2698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>
                <a:latin typeface="Symbol" pitchFamily="18" charset="2"/>
              </a:rPr>
              <a:t>g</a:t>
            </a:r>
            <a:endParaRPr lang="en-GB" sz="1600">
              <a:latin typeface="Symbol" pitchFamily="18" charset="2"/>
            </a:endParaRPr>
          </a:p>
        </p:txBody>
      </p:sp>
      <p:sp>
        <p:nvSpPr>
          <p:cNvPr id="30" name="TextBox 31"/>
          <p:cNvSpPr txBox="1">
            <a:spLocks noChangeArrowheads="1"/>
          </p:cNvSpPr>
          <p:nvPr/>
        </p:nvSpPr>
        <p:spPr bwMode="auto">
          <a:xfrm>
            <a:off x="7000875" y="3286125"/>
            <a:ext cx="269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>
                <a:latin typeface="Symbol" pitchFamily="18" charset="2"/>
              </a:rPr>
              <a:t>g</a:t>
            </a:r>
            <a:endParaRPr lang="en-GB" sz="1600">
              <a:latin typeface="Symbol" pitchFamily="18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43875" y="3143250"/>
            <a:ext cx="3143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600" dirty="0">
                <a:latin typeface="Symbol" pitchFamily="18" charset="2"/>
              </a:rPr>
              <a:t>g</a:t>
            </a:r>
            <a:r>
              <a:rPr lang="en-US" sz="1600" dirty="0">
                <a:latin typeface="+mj-lt"/>
              </a:rPr>
              <a:t>’</a:t>
            </a:r>
            <a:endParaRPr lang="en-GB" sz="1600" dirty="0">
              <a:latin typeface="+mj-lt"/>
            </a:endParaRPr>
          </a:p>
        </p:txBody>
      </p:sp>
      <p:sp>
        <p:nvSpPr>
          <p:cNvPr id="32" name="TextBox 33"/>
          <p:cNvSpPr txBox="1">
            <a:spLocks noChangeArrowheads="1"/>
          </p:cNvSpPr>
          <p:nvPr/>
        </p:nvSpPr>
        <p:spPr bwMode="auto">
          <a:xfrm>
            <a:off x="7192963" y="4160838"/>
            <a:ext cx="2984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/>
              <a:t>e</a:t>
            </a:r>
            <a:endParaRPr lang="en-GB" sz="1600"/>
          </a:p>
        </p:txBody>
      </p:sp>
      <p:sp>
        <p:nvSpPr>
          <p:cNvPr id="33" name="TextBox 34"/>
          <p:cNvSpPr txBox="1">
            <a:spLocks noChangeArrowheads="1"/>
          </p:cNvSpPr>
          <p:nvPr/>
        </p:nvSpPr>
        <p:spPr bwMode="auto">
          <a:xfrm>
            <a:off x="6572250" y="4929188"/>
            <a:ext cx="2357438" cy="954087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400" dirty="0"/>
              <a:t>Relative </a:t>
            </a:r>
            <a:r>
              <a:rPr lang="en-US" sz="1400" dirty="0" err="1"/>
              <a:t>stregths</a:t>
            </a:r>
            <a:r>
              <a:rPr lang="en-US" sz="1400" dirty="0"/>
              <a:t> of </a:t>
            </a:r>
            <a:r>
              <a:rPr lang="en-US" sz="1400" dirty="0" err="1"/>
              <a:t>photopeak</a:t>
            </a:r>
            <a:r>
              <a:rPr lang="en-US" sz="1400" dirty="0"/>
              <a:t> and Compton continuum depend on </a:t>
            </a:r>
            <a:r>
              <a:rPr lang="en-US" sz="1400" dirty="0" err="1"/>
              <a:t>Z</a:t>
            </a:r>
            <a:r>
              <a:rPr lang="en-US" sz="1400" baseline="-25000" dirty="0" err="1"/>
              <a:t>eff</a:t>
            </a:r>
            <a:r>
              <a:rPr lang="en-US" sz="1400" baseline="-25000" dirty="0"/>
              <a:t> </a:t>
            </a:r>
            <a:r>
              <a:rPr lang="en-US" sz="1400" dirty="0"/>
              <a:t>of </a:t>
            </a:r>
            <a:r>
              <a:rPr lang="en-US" sz="1400" dirty="0" err="1"/>
              <a:t>scintillator</a:t>
            </a:r>
            <a:r>
              <a:rPr lang="en-US" sz="1400" dirty="0"/>
              <a:t> and geometry.</a:t>
            </a:r>
            <a:endParaRPr lang="en-GB" sz="1400" dirty="0"/>
          </a:p>
        </p:txBody>
      </p:sp>
      <p:cxnSp>
        <p:nvCxnSpPr>
          <p:cNvPr id="34" name="Straight Arrow Connector 33"/>
          <p:cNvCxnSpPr/>
          <p:nvPr/>
        </p:nvCxnSpPr>
        <p:spPr bwMode="auto">
          <a:xfrm rot="5400000">
            <a:off x="3223419" y="4321969"/>
            <a:ext cx="930275" cy="1587"/>
          </a:xfrm>
          <a:prstGeom prst="straightConnector1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5" name="TextBox 39"/>
          <p:cNvSpPr txBox="1">
            <a:spLocks noChangeArrowheads="1"/>
          </p:cNvSpPr>
          <p:nvPr/>
        </p:nvSpPr>
        <p:spPr bwMode="auto">
          <a:xfrm rot="16200000">
            <a:off x="3243262" y="4138613"/>
            <a:ext cx="1109663" cy="261938"/>
          </a:xfrm>
          <a:prstGeom prst="rect">
            <a:avLst/>
          </a:prstGeom>
          <a:solidFill>
            <a:schemeClr val="bg1">
              <a:alpha val="43137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/>
              <a:t>Compton edge</a:t>
            </a:r>
            <a:endParaRPr lang="en-GB" sz="1100"/>
          </a:p>
        </p:txBody>
      </p:sp>
      <p:sp>
        <p:nvSpPr>
          <p:cNvPr id="36" name="Left Brace 40"/>
          <p:cNvSpPr>
            <a:spLocks/>
          </p:cNvSpPr>
          <p:nvPr/>
        </p:nvSpPr>
        <p:spPr bwMode="auto">
          <a:xfrm rot="5400000">
            <a:off x="2767806" y="2375695"/>
            <a:ext cx="142875" cy="2106612"/>
          </a:xfrm>
          <a:prstGeom prst="leftBrace">
            <a:avLst>
              <a:gd name="adj1" fmla="val 8328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37" name="TextBox 42"/>
          <p:cNvSpPr txBox="1">
            <a:spLocks noChangeArrowheads="1"/>
          </p:cNvSpPr>
          <p:nvPr/>
        </p:nvSpPr>
        <p:spPr bwMode="auto">
          <a:xfrm>
            <a:off x="2268538" y="3052763"/>
            <a:ext cx="144621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/>
              <a:t>Compton continuum</a:t>
            </a:r>
            <a:endParaRPr lang="en-GB" sz="1100"/>
          </a:p>
        </p:txBody>
      </p:sp>
      <p:sp>
        <p:nvSpPr>
          <p:cNvPr id="38" name="TextBox 43"/>
          <p:cNvSpPr txBox="1">
            <a:spLocks noChangeArrowheads="1"/>
          </p:cNvSpPr>
          <p:nvPr/>
        </p:nvSpPr>
        <p:spPr bwMode="auto">
          <a:xfrm>
            <a:off x="1214438" y="2000250"/>
            <a:ext cx="9763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/>
              <a:t>Lu escape </a:t>
            </a:r>
          </a:p>
          <a:p>
            <a:pPr>
              <a:buFontTx/>
              <a:buNone/>
            </a:pPr>
            <a:r>
              <a:rPr lang="en-US" sz="1100"/>
              <a:t>line (63 keV)</a:t>
            </a:r>
            <a:endParaRPr lang="en-GB" sz="1100"/>
          </a:p>
        </p:txBody>
      </p:sp>
      <p:sp>
        <p:nvSpPr>
          <p:cNvPr id="39" name="TextBox 44"/>
          <p:cNvSpPr txBox="1">
            <a:spLocks noChangeArrowheads="1"/>
          </p:cNvSpPr>
          <p:nvPr/>
        </p:nvSpPr>
        <p:spPr bwMode="auto">
          <a:xfrm rot="16200000">
            <a:off x="585787" y="4129088"/>
            <a:ext cx="13763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/>
              <a:t>detection threshold</a:t>
            </a:r>
            <a:endParaRPr lang="en-GB" sz="1100"/>
          </a:p>
        </p:txBody>
      </p:sp>
      <p:sp>
        <p:nvSpPr>
          <p:cNvPr id="40" name="TextBox 45"/>
          <p:cNvSpPr txBox="1">
            <a:spLocks noChangeArrowheads="1"/>
          </p:cNvSpPr>
          <p:nvPr/>
        </p:nvSpPr>
        <p:spPr bwMode="auto">
          <a:xfrm>
            <a:off x="5572125" y="2143125"/>
            <a:ext cx="64611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100"/>
              <a:t>Geant4</a:t>
            </a:r>
            <a:endParaRPr lang="en-GB" sz="1100"/>
          </a:p>
        </p:txBody>
      </p:sp>
      <p:sp>
        <p:nvSpPr>
          <p:cNvPr id="41" name="TextBox 40"/>
          <p:cNvSpPr txBox="1"/>
          <p:nvPr/>
        </p:nvSpPr>
        <p:spPr>
          <a:xfrm>
            <a:off x="1000125" y="1357313"/>
            <a:ext cx="147478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sz="1050" dirty="0">
                <a:latin typeface="Arial" pitchFamily="34" charset="0"/>
              </a:rPr>
              <a:t>AX-PET collaboration</a:t>
            </a:r>
            <a:endParaRPr lang="en-GB" sz="1050" dirty="0">
              <a:latin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572375" y="1928813"/>
            <a:ext cx="14287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sz="1050" dirty="0" err="1">
                <a:latin typeface="Arial" pitchFamily="34" charset="0"/>
              </a:rPr>
              <a:t>Photoeffect</a:t>
            </a:r>
            <a:endParaRPr lang="en-GB" sz="1050" dirty="0">
              <a:latin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929563" y="3571875"/>
            <a:ext cx="14287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sz="1050" dirty="0">
                <a:latin typeface="Arial" pitchFamily="34" charset="0"/>
              </a:rPr>
              <a:t>Compton effect</a:t>
            </a:r>
            <a:endParaRPr lang="en-GB" sz="1050" dirty="0">
              <a:latin typeface="Arial" pitchFamily="34" charset="0"/>
            </a:endParaRPr>
          </a:p>
        </p:txBody>
      </p:sp>
      <p:sp>
        <p:nvSpPr>
          <p:cNvPr id="44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75335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Фотоны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91</a:t>
            </a:fld>
            <a:endParaRPr lang="de-CH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0" y="0"/>
            <a:ext cx="30480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>
            <a:normAutofit fontScale="90000"/>
          </a:bodyPr>
          <a:lstStyle/>
          <a:p>
            <a:pPr algn="l" eaLnBrk="1" hangingPunct="1"/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Заряженные частицы и фотоны</a:t>
            </a:r>
            <a:endParaRPr lang="en-US" sz="2400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>
            <a:off x="4354513" y="1125538"/>
            <a:ext cx="0" cy="51816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963613" cy="4206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400"/>
              <a:t>e</a:t>
            </a:r>
            <a:r>
              <a:rPr lang="en-US" sz="2400" baseline="30000"/>
              <a:t>+</a:t>
            </a:r>
            <a:r>
              <a:rPr lang="en-US" sz="2400"/>
              <a:t> / e</a:t>
            </a:r>
            <a:r>
              <a:rPr lang="en-US" sz="2400" baseline="30000"/>
              <a:t>-</a:t>
            </a:r>
            <a:endParaRPr lang="en-US" sz="2400">
              <a:latin typeface="Symbol" pitchFamily="18" charset="2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295400" y="1295400"/>
            <a:ext cx="2658100" cy="229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lang="ru-RU" dirty="0" smtClean="0">
                <a:latin typeface="Comic Sans MS" pitchFamily="66" charset="0"/>
              </a:rPr>
              <a:t>Ионизация</a:t>
            </a:r>
            <a:endParaRPr lang="en-US" sz="1800" dirty="0">
              <a:latin typeface="Comic Sans MS" pitchFamily="66" charset="0"/>
            </a:endParaRPr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lang="ru-RU" sz="1600" dirty="0" smtClean="0">
                <a:latin typeface="Comic Sans MS" pitchFamily="66" charset="0"/>
              </a:rPr>
              <a:t>Тормозное излучение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183188" y="1185863"/>
            <a:ext cx="2512226" cy="399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lang="ru-RU" dirty="0" smtClean="0">
                <a:latin typeface="Comic Sans MS" pitchFamily="66" charset="0"/>
              </a:rPr>
              <a:t>Фото-эффект</a:t>
            </a:r>
            <a:endParaRPr lang="en-US" sz="1800" dirty="0">
              <a:latin typeface="Comic Sans MS" pitchFamily="66" charset="0"/>
            </a:endParaRPr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lang="ru-RU" dirty="0" smtClean="0">
                <a:latin typeface="Comic Sans MS" pitchFamily="66" charset="0"/>
              </a:rPr>
              <a:t>Эффект Комптона</a:t>
            </a:r>
            <a:endParaRPr lang="en-US" sz="1800" dirty="0">
              <a:latin typeface="Comic Sans MS" pitchFamily="66" charset="0"/>
            </a:endParaRPr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lang="ru-RU" dirty="0" smtClean="0">
                <a:latin typeface="Comic Sans MS" pitchFamily="66" charset="0"/>
              </a:rPr>
              <a:t>Рождение пар</a:t>
            </a:r>
            <a:endParaRPr lang="en-US" sz="1800" dirty="0">
              <a:latin typeface="Comic Sans MS" pitchFamily="66" charset="0"/>
            </a:endParaRPr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V="1">
            <a:off x="2019300" y="19431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 flipV="1">
            <a:off x="2019300" y="2552700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2857500" y="2535238"/>
            <a:ext cx="336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/>
              <a:t>E</a:t>
            </a:r>
          </a:p>
        </p:txBody>
      </p:sp>
      <p:sp>
        <p:nvSpPr>
          <p:cNvPr id="18" name="Freeform 10"/>
          <p:cNvSpPr>
            <a:spLocks/>
          </p:cNvSpPr>
          <p:nvPr/>
        </p:nvSpPr>
        <p:spPr bwMode="auto">
          <a:xfrm>
            <a:off x="2111375" y="2095500"/>
            <a:ext cx="685800" cy="431800"/>
          </a:xfrm>
          <a:custGeom>
            <a:avLst/>
            <a:gdLst>
              <a:gd name="T0" fmla="*/ 0 w 432"/>
              <a:gd name="T1" fmla="*/ 0 h 272"/>
              <a:gd name="T2" fmla="*/ 2147483647 w 432"/>
              <a:gd name="T3" fmla="*/ 2147483647 h 272"/>
              <a:gd name="T4" fmla="*/ 2147483647 w 432"/>
              <a:gd name="T5" fmla="*/ 2147483647 h 272"/>
              <a:gd name="T6" fmla="*/ 2147483647 w 432"/>
              <a:gd name="T7" fmla="*/ 2147483647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272"/>
              <a:gd name="T14" fmla="*/ 432 w 43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272">
                <a:moveTo>
                  <a:pt x="0" y="0"/>
                </a:moveTo>
                <a:cubicBezTo>
                  <a:pt x="8" y="104"/>
                  <a:pt x="16" y="208"/>
                  <a:pt x="48" y="240"/>
                </a:cubicBezTo>
                <a:cubicBezTo>
                  <a:pt x="80" y="272"/>
                  <a:pt x="128" y="200"/>
                  <a:pt x="192" y="192"/>
                </a:cubicBezTo>
                <a:cubicBezTo>
                  <a:pt x="256" y="184"/>
                  <a:pt x="392" y="192"/>
                  <a:pt x="432" y="192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 flipV="1">
            <a:off x="2003425" y="41529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 flipV="1">
            <a:off x="2003425" y="4762500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2841625" y="4745038"/>
            <a:ext cx="336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/>
              <a:t>E</a:t>
            </a: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 flipV="1">
            <a:off x="2019300" y="4152900"/>
            <a:ext cx="777875" cy="592138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 flipV="1">
            <a:off x="5789613" y="1849438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16"/>
          <p:cNvSpPr>
            <a:spLocks noChangeShapeType="1"/>
          </p:cNvSpPr>
          <p:nvPr/>
        </p:nvSpPr>
        <p:spPr bwMode="auto">
          <a:xfrm flipV="1">
            <a:off x="5789613" y="2459038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6627813" y="2441575"/>
            <a:ext cx="336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/>
              <a:t>E</a:t>
            </a:r>
          </a:p>
        </p:txBody>
      </p:sp>
      <p:sp>
        <p:nvSpPr>
          <p:cNvPr id="26" name="Freeform 18"/>
          <p:cNvSpPr>
            <a:spLocks/>
          </p:cNvSpPr>
          <p:nvPr/>
        </p:nvSpPr>
        <p:spPr bwMode="auto">
          <a:xfrm>
            <a:off x="5881688" y="2001838"/>
            <a:ext cx="384175" cy="415925"/>
          </a:xfrm>
          <a:custGeom>
            <a:avLst/>
            <a:gdLst>
              <a:gd name="T0" fmla="*/ 0 w 242"/>
              <a:gd name="T1" fmla="*/ 0 h 262"/>
              <a:gd name="T2" fmla="*/ 2147483647 w 242"/>
              <a:gd name="T3" fmla="*/ 2147483647 h 262"/>
              <a:gd name="T4" fmla="*/ 2147483647 w 242"/>
              <a:gd name="T5" fmla="*/ 2147483647 h 262"/>
              <a:gd name="T6" fmla="*/ 0 60000 65536"/>
              <a:gd name="T7" fmla="*/ 0 60000 65536"/>
              <a:gd name="T8" fmla="*/ 0 60000 65536"/>
              <a:gd name="T9" fmla="*/ 0 w 242"/>
              <a:gd name="T10" fmla="*/ 0 h 262"/>
              <a:gd name="T11" fmla="*/ 242 w 242"/>
              <a:gd name="T12" fmla="*/ 262 h 2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2" h="262">
                <a:moveTo>
                  <a:pt x="0" y="0"/>
                </a:moveTo>
                <a:cubicBezTo>
                  <a:pt x="15" y="25"/>
                  <a:pt x="52" y="104"/>
                  <a:pt x="92" y="148"/>
                </a:cubicBezTo>
                <a:cubicBezTo>
                  <a:pt x="132" y="192"/>
                  <a:pt x="211" y="238"/>
                  <a:pt x="242" y="262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19"/>
          <p:cNvSpPr>
            <a:spLocks noChangeShapeType="1"/>
          </p:cNvSpPr>
          <p:nvPr/>
        </p:nvSpPr>
        <p:spPr bwMode="auto">
          <a:xfrm flipV="1">
            <a:off x="5789613" y="3656013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20"/>
          <p:cNvSpPr>
            <a:spLocks noChangeShapeType="1"/>
          </p:cNvSpPr>
          <p:nvPr/>
        </p:nvSpPr>
        <p:spPr bwMode="auto">
          <a:xfrm flipV="1">
            <a:off x="5789613" y="4265613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6627813" y="4248150"/>
            <a:ext cx="336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/>
              <a:t>E</a:t>
            </a:r>
          </a:p>
        </p:txBody>
      </p:sp>
      <p:sp>
        <p:nvSpPr>
          <p:cNvPr id="30" name="Freeform 22"/>
          <p:cNvSpPr>
            <a:spLocks/>
          </p:cNvSpPr>
          <p:nvPr/>
        </p:nvSpPr>
        <p:spPr bwMode="auto">
          <a:xfrm>
            <a:off x="5942013" y="4054475"/>
            <a:ext cx="495300" cy="190500"/>
          </a:xfrm>
          <a:custGeom>
            <a:avLst/>
            <a:gdLst>
              <a:gd name="T0" fmla="*/ 0 w 312"/>
              <a:gd name="T1" fmla="*/ 2147483647 h 120"/>
              <a:gd name="T2" fmla="*/ 2147483647 w 312"/>
              <a:gd name="T3" fmla="*/ 0 h 120"/>
              <a:gd name="T4" fmla="*/ 2147483647 w 312"/>
              <a:gd name="T5" fmla="*/ 2147483647 h 120"/>
              <a:gd name="T6" fmla="*/ 0 60000 65536"/>
              <a:gd name="T7" fmla="*/ 0 60000 65536"/>
              <a:gd name="T8" fmla="*/ 0 60000 65536"/>
              <a:gd name="T9" fmla="*/ 0 w 312"/>
              <a:gd name="T10" fmla="*/ 0 h 120"/>
              <a:gd name="T11" fmla="*/ 312 w 312"/>
              <a:gd name="T12" fmla="*/ 120 h 1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2" h="120">
                <a:moveTo>
                  <a:pt x="0" y="120"/>
                </a:moveTo>
                <a:cubicBezTo>
                  <a:pt x="23" y="100"/>
                  <a:pt x="86" y="0"/>
                  <a:pt x="138" y="0"/>
                </a:cubicBezTo>
                <a:cubicBezTo>
                  <a:pt x="190" y="0"/>
                  <a:pt x="276" y="95"/>
                  <a:pt x="312" y="120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23"/>
          <p:cNvSpPr>
            <a:spLocks noChangeShapeType="1"/>
          </p:cNvSpPr>
          <p:nvPr/>
        </p:nvSpPr>
        <p:spPr bwMode="auto">
          <a:xfrm flipV="1">
            <a:off x="5789613" y="5453063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" name="Line 24"/>
          <p:cNvSpPr>
            <a:spLocks noChangeShapeType="1"/>
          </p:cNvSpPr>
          <p:nvPr/>
        </p:nvSpPr>
        <p:spPr bwMode="auto">
          <a:xfrm flipV="1">
            <a:off x="5789613" y="6062663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" name="Text Box 25"/>
          <p:cNvSpPr txBox="1">
            <a:spLocks noChangeArrowheads="1"/>
          </p:cNvSpPr>
          <p:nvPr/>
        </p:nvSpPr>
        <p:spPr bwMode="auto">
          <a:xfrm>
            <a:off x="6627813" y="6045200"/>
            <a:ext cx="336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 dirty="0"/>
              <a:t>E</a:t>
            </a:r>
          </a:p>
        </p:txBody>
      </p:sp>
      <p:sp>
        <p:nvSpPr>
          <p:cNvPr id="34" name="Freeform 26"/>
          <p:cNvSpPr>
            <a:spLocks/>
          </p:cNvSpPr>
          <p:nvPr/>
        </p:nvSpPr>
        <p:spPr bwMode="auto">
          <a:xfrm>
            <a:off x="6151563" y="5759450"/>
            <a:ext cx="466725" cy="293688"/>
          </a:xfrm>
          <a:custGeom>
            <a:avLst/>
            <a:gdLst>
              <a:gd name="T0" fmla="*/ 0 w 294"/>
              <a:gd name="T1" fmla="*/ 2147483647 h 185"/>
              <a:gd name="T2" fmla="*/ 2147483647 w 294"/>
              <a:gd name="T3" fmla="*/ 2147483647 h 185"/>
              <a:gd name="T4" fmla="*/ 2147483647 w 294"/>
              <a:gd name="T5" fmla="*/ 2147483647 h 185"/>
              <a:gd name="T6" fmla="*/ 0 60000 65536"/>
              <a:gd name="T7" fmla="*/ 0 60000 65536"/>
              <a:gd name="T8" fmla="*/ 0 60000 65536"/>
              <a:gd name="T9" fmla="*/ 0 w 294"/>
              <a:gd name="T10" fmla="*/ 0 h 185"/>
              <a:gd name="T11" fmla="*/ 294 w 294"/>
              <a:gd name="T12" fmla="*/ 185 h 18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4" h="185">
                <a:moveTo>
                  <a:pt x="0" y="185"/>
                </a:moveTo>
                <a:cubicBezTo>
                  <a:pt x="16" y="159"/>
                  <a:pt x="47" y="58"/>
                  <a:pt x="96" y="29"/>
                </a:cubicBezTo>
                <a:cubicBezTo>
                  <a:pt x="145" y="0"/>
                  <a:pt x="253" y="15"/>
                  <a:pt x="294" y="11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4572000" y="1125538"/>
            <a:ext cx="309563" cy="4206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400">
                <a:latin typeface="Symbol" pitchFamily="18" charset="2"/>
              </a:rPr>
              <a:t>g</a:t>
            </a:r>
          </a:p>
        </p:txBody>
      </p:sp>
      <p:sp>
        <p:nvSpPr>
          <p:cNvPr id="36" name="Text Box 28"/>
          <p:cNvSpPr txBox="1">
            <a:spLocks noChangeArrowheads="1"/>
          </p:cNvSpPr>
          <p:nvPr/>
        </p:nvSpPr>
        <p:spPr bwMode="auto">
          <a:xfrm rot="16200000">
            <a:off x="1495426" y="2044700"/>
            <a:ext cx="703262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/>
              <a:t>dE/dx</a:t>
            </a:r>
          </a:p>
        </p:txBody>
      </p:sp>
      <p:sp>
        <p:nvSpPr>
          <p:cNvPr id="37" name="Text Box 29"/>
          <p:cNvSpPr txBox="1">
            <a:spLocks noChangeArrowheads="1"/>
          </p:cNvSpPr>
          <p:nvPr/>
        </p:nvSpPr>
        <p:spPr bwMode="auto">
          <a:xfrm rot="16200000">
            <a:off x="1490662" y="4348163"/>
            <a:ext cx="7032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/>
              <a:t>dE/dx</a:t>
            </a:r>
          </a:p>
        </p:txBody>
      </p:sp>
      <p:sp>
        <p:nvSpPr>
          <p:cNvPr id="38" name="Text Box 30"/>
          <p:cNvSpPr txBox="1">
            <a:spLocks noChangeArrowheads="1"/>
          </p:cNvSpPr>
          <p:nvPr/>
        </p:nvSpPr>
        <p:spPr bwMode="auto">
          <a:xfrm>
            <a:off x="5480050" y="1844675"/>
            <a:ext cx="30638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>
                <a:latin typeface="Symbol" pitchFamily="18" charset="2"/>
              </a:rPr>
              <a:t>s</a:t>
            </a:r>
          </a:p>
        </p:txBody>
      </p:sp>
      <p:sp>
        <p:nvSpPr>
          <p:cNvPr id="39" name="Text Box 31"/>
          <p:cNvSpPr txBox="1">
            <a:spLocks noChangeArrowheads="1"/>
          </p:cNvSpPr>
          <p:nvPr/>
        </p:nvSpPr>
        <p:spPr bwMode="auto">
          <a:xfrm>
            <a:off x="5484813" y="3721100"/>
            <a:ext cx="3063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>
                <a:latin typeface="Symbol" pitchFamily="18" charset="2"/>
              </a:rPr>
              <a:t>s</a:t>
            </a:r>
          </a:p>
        </p:txBody>
      </p:sp>
      <p:sp>
        <p:nvSpPr>
          <p:cNvPr id="40" name="Text Box 32"/>
          <p:cNvSpPr txBox="1">
            <a:spLocks noChangeArrowheads="1"/>
          </p:cNvSpPr>
          <p:nvPr/>
        </p:nvSpPr>
        <p:spPr bwMode="auto">
          <a:xfrm>
            <a:off x="5484813" y="5445125"/>
            <a:ext cx="3063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>
                <a:latin typeface="Symbol" pitchFamily="18" charset="2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 </a:t>
            </a:r>
            <a:r>
              <a:rPr lang="ru-RU" dirty="0" smtClean="0"/>
              <a:t>Октя</a:t>
            </a:r>
            <a:r>
              <a:rPr lang="de-DE" dirty="0" smtClean="0">
                <a:solidFill>
                  <a:srgbClr val="C00000"/>
                </a:solidFill>
              </a:rPr>
              <a:t>брь 2014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228600" y="990600"/>
            <a:ext cx="8396288" cy="42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400" b="1" dirty="0">
                <a:solidFill>
                  <a:srgbClr val="FF3300"/>
                </a:solidFill>
              </a:rPr>
              <a:t>1 </a:t>
            </a:r>
            <a:r>
              <a:rPr lang="en-GB" sz="2400" b="1" dirty="0" err="1">
                <a:solidFill>
                  <a:srgbClr val="FF3300"/>
                </a:solidFill>
              </a:rPr>
              <a:t>eV</a:t>
            </a:r>
            <a:r>
              <a:rPr lang="en-GB" sz="2400" b="1" dirty="0">
                <a:solidFill>
                  <a:srgbClr val="FF3300"/>
                </a:solidFill>
              </a:rPr>
              <a:t> </a:t>
            </a:r>
            <a:r>
              <a:rPr lang="ru-RU" sz="2400" b="1" dirty="0" smtClean="0">
                <a:solidFill>
                  <a:srgbClr val="FF3300"/>
                </a:solidFill>
              </a:rPr>
              <a:t>  - это очень маленькая энергия       </a:t>
            </a:r>
            <a:r>
              <a:rPr lang="en-GB" sz="2400" b="1" dirty="0" smtClean="0"/>
              <a:t> </a:t>
            </a:r>
            <a:r>
              <a:rPr lang="en-GB" sz="2400" b="1" dirty="0"/>
              <a:t>1 </a:t>
            </a:r>
            <a:r>
              <a:rPr lang="en-GB" sz="2400" b="1" dirty="0" err="1"/>
              <a:t>eV</a:t>
            </a:r>
            <a:r>
              <a:rPr lang="en-GB" sz="2400" b="1" dirty="0"/>
              <a:t> = 1.6·10</a:t>
            </a:r>
            <a:r>
              <a:rPr lang="en-GB" sz="2400" b="1" baseline="30000" dirty="0"/>
              <a:t>-19</a:t>
            </a:r>
            <a:r>
              <a:rPr lang="en-GB" sz="2400" b="1" dirty="0"/>
              <a:t> </a:t>
            </a:r>
            <a:r>
              <a:rPr lang="ru-RU" sz="2400" dirty="0" smtClean="0"/>
              <a:t>Дж</a:t>
            </a:r>
            <a:endParaRPr lang="en-GB" sz="2400" dirty="0"/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04800" y="1752600"/>
          <a:ext cx="912811" cy="768565"/>
        </p:xfrm>
        <a:graphic>
          <a:graphicData uri="http://schemas.openxmlformats.org/presentationml/2006/ole">
            <p:oleObj spid="_x0000_s110594" name="Clip" r:id="rId6" imgW="643320" imgH="541800" progId="">
              <p:embed/>
            </p:oleObj>
          </a:graphicData>
        </a:graphic>
      </p:graphicFrame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828800" y="1600200"/>
            <a:ext cx="5957887" cy="1108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m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bee</a:t>
            </a:r>
            <a:r>
              <a:rPr lang="en-GB" sz="2000" b="1" dirty="0"/>
              <a:t> = 1g = 5.8·10</a:t>
            </a:r>
            <a:r>
              <a:rPr lang="en-GB" sz="2000" b="1" baseline="30000" dirty="0"/>
              <a:t>32</a:t>
            </a:r>
            <a:r>
              <a:rPr lang="en-GB" sz="2000" b="1" dirty="0"/>
              <a:t> </a:t>
            </a:r>
            <a:r>
              <a:rPr lang="en-GB" sz="2000" b="1" dirty="0" err="1"/>
              <a:t>eV</a:t>
            </a:r>
            <a:r>
              <a:rPr lang="en-GB" sz="2000" b="1" dirty="0"/>
              <a:t>/c</a:t>
            </a:r>
            <a:r>
              <a:rPr lang="en-GB" sz="2000" b="1" baseline="30000" dirty="0"/>
              <a:t>2</a:t>
            </a:r>
            <a:r>
              <a:rPr lang="en-GB" sz="2000" b="1" dirty="0"/>
              <a:t>       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v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bee</a:t>
            </a:r>
            <a:r>
              <a:rPr lang="en-GB" sz="2000" b="1" dirty="0"/>
              <a:t>= 1m/s  </a:t>
            </a:r>
            <a:r>
              <a:rPr lang="en-GB" sz="2000" b="1" dirty="0">
                <a:sym typeface="Symbol" pitchFamily="18" charset="2"/>
              </a:rPr>
              <a:t> </a:t>
            </a:r>
            <a:r>
              <a:rPr lang="en-GB" sz="2000" b="1" i="1" dirty="0" err="1">
                <a:solidFill>
                  <a:schemeClr val="tx1"/>
                </a:solidFill>
                <a:sym typeface="Symbol" pitchFamily="18" charset="2"/>
              </a:rPr>
              <a:t>E</a:t>
            </a:r>
            <a:r>
              <a:rPr lang="en-GB" sz="2000" b="1" i="1" baseline="-25000" dirty="0" err="1">
                <a:solidFill>
                  <a:schemeClr val="tx1"/>
                </a:solidFill>
                <a:sym typeface="Symbol" pitchFamily="18" charset="2"/>
              </a:rPr>
              <a:t>bee</a:t>
            </a:r>
            <a:r>
              <a:rPr lang="en-GB" sz="2000" b="1" dirty="0">
                <a:sym typeface="Symbol" pitchFamily="18" charset="2"/>
              </a:rPr>
              <a:t> = 10</a:t>
            </a:r>
            <a:r>
              <a:rPr lang="en-GB" sz="2000" b="1" baseline="30000" dirty="0">
                <a:sym typeface="Symbol" pitchFamily="18" charset="2"/>
              </a:rPr>
              <a:t>-3</a:t>
            </a:r>
            <a:r>
              <a:rPr lang="en-GB" sz="2000" b="1" dirty="0">
                <a:sym typeface="Symbol" pitchFamily="18" charset="2"/>
              </a:rPr>
              <a:t> </a:t>
            </a:r>
            <a:r>
              <a:rPr lang="ru-RU" sz="2000" b="1" dirty="0" smtClean="0">
                <a:sym typeface="Symbol" pitchFamily="18" charset="2"/>
              </a:rPr>
              <a:t>Дж</a:t>
            </a:r>
            <a:r>
              <a:rPr lang="en-GB" sz="2000" b="1" dirty="0" smtClean="0">
                <a:sym typeface="Symbol" pitchFamily="18" charset="2"/>
              </a:rPr>
              <a:t> </a:t>
            </a:r>
            <a:r>
              <a:rPr lang="en-GB" sz="2000" b="1" dirty="0">
                <a:sym typeface="Symbol" pitchFamily="18" charset="2"/>
              </a:rPr>
              <a:t>= 6.25</a:t>
            </a:r>
            <a:r>
              <a:rPr lang="en-GB" sz="2000" b="1" dirty="0"/>
              <a:t>·10</a:t>
            </a:r>
            <a:r>
              <a:rPr lang="en-GB" sz="2000" b="1" baseline="30000" dirty="0"/>
              <a:t>15</a:t>
            </a:r>
            <a:r>
              <a:rPr lang="en-GB" sz="2000" b="1" dirty="0"/>
              <a:t> </a:t>
            </a:r>
            <a:r>
              <a:rPr lang="en-GB" sz="2000" b="1" dirty="0" err="1"/>
              <a:t>eV</a:t>
            </a:r>
            <a:r>
              <a:rPr lang="en-GB" sz="2000" b="1" dirty="0"/>
              <a:t>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>
                <a:solidFill>
                  <a:schemeClr val="tx1"/>
                </a:solidFill>
              </a:rPr>
              <a:t>E</a:t>
            </a:r>
            <a:r>
              <a:rPr lang="en-GB" sz="2000" b="1" i="1" baseline="-25000" dirty="0">
                <a:solidFill>
                  <a:schemeClr val="tx1"/>
                </a:solidFill>
              </a:rPr>
              <a:t>LHC</a:t>
            </a:r>
            <a:r>
              <a:rPr lang="en-GB" sz="2000" b="1" dirty="0"/>
              <a:t> = </a:t>
            </a:r>
            <a:r>
              <a:rPr lang="ru-RU" sz="2000" b="1" dirty="0" smtClean="0"/>
              <a:t>7</a:t>
            </a:r>
            <a:r>
              <a:rPr lang="en-GB" sz="2000" b="1" dirty="0" smtClean="0"/>
              <a:t>·10</a:t>
            </a:r>
            <a:r>
              <a:rPr lang="en-GB" sz="2000" b="1" baseline="30000" dirty="0" smtClean="0"/>
              <a:t>12</a:t>
            </a:r>
            <a:r>
              <a:rPr lang="en-GB" sz="2000" b="1" dirty="0" smtClean="0"/>
              <a:t> </a:t>
            </a:r>
            <a:r>
              <a:rPr lang="en-GB" sz="2000" b="1" dirty="0" err="1"/>
              <a:t>eV</a:t>
            </a:r>
            <a:r>
              <a:rPr lang="en-GB" sz="2000" b="1" dirty="0"/>
              <a:t> </a:t>
            </a:r>
            <a:r>
              <a:rPr lang="ru-RU" sz="2000" b="1" dirty="0" smtClean="0"/>
              <a:t> = 7 </a:t>
            </a:r>
            <a:r>
              <a:rPr lang="en-US" sz="2000" b="1" dirty="0" err="1" smtClean="0"/>
              <a:t>TeV</a:t>
            </a:r>
            <a:endParaRPr lang="en-GB" sz="2000" b="1" dirty="0"/>
          </a:p>
        </p:txBody>
      </p:sp>
      <p:sp>
        <p:nvSpPr>
          <p:cNvPr id="13" name="Text Box 51"/>
          <p:cNvSpPr txBox="1">
            <a:spLocks noChangeArrowheads="1"/>
          </p:cNvSpPr>
          <p:nvPr/>
        </p:nvSpPr>
        <p:spPr bwMode="auto">
          <a:xfrm>
            <a:off x="457200" y="2895600"/>
            <a:ext cx="8686800" cy="158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b="1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400" b="1" dirty="0" smtClean="0">
                <a:solidFill>
                  <a:srgbClr val="7030A0"/>
                </a:solidFill>
              </a:rPr>
              <a:t>Полная запасенная энергия пучков</a:t>
            </a:r>
            <a:r>
              <a:rPr lang="en-GB" sz="2400" b="1" dirty="0" smtClean="0">
                <a:solidFill>
                  <a:srgbClr val="7030A0"/>
                </a:solidFill>
              </a:rPr>
              <a:t>: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(большая)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GB" sz="2400" b="1" i="1" dirty="0" err="1" smtClean="0">
                <a:solidFill>
                  <a:srgbClr val="7030A0"/>
                </a:solidFill>
              </a:rPr>
              <a:t>E</a:t>
            </a:r>
            <a:r>
              <a:rPr lang="en-GB" sz="2400" b="1" i="1" baseline="-25000" dirty="0" err="1" smtClean="0">
                <a:solidFill>
                  <a:srgbClr val="7030A0"/>
                </a:solidFill>
              </a:rPr>
              <a:t>total</a:t>
            </a:r>
            <a:r>
              <a:rPr lang="en-GB" sz="2400" b="1" dirty="0" smtClean="0">
                <a:solidFill>
                  <a:srgbClr val="7030A0"/>
                </a:solidFill>
              </a:rPr>
              <a:t>  </a:t>
            </a:r>
            <a:r>
              <a:rPr lang="en-GB" sz="2400" b="1" dirty="0">
                <a:solidFill>
                  <a:srgbClr val="7030A0"/>
                </a:solidFill>
              </a:rPr>
              <a:t>= </a:t>
            </a:r>
            <a:r>
              <a:rPr lang="en-GB" sz="2400" b="1" dirty="0" smtClean="0">
                <a:solidFill>
                  <a:srgbClr val="7030A0"/>
                </a:solidFill>
              </a:rPr>
              <a:t>10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11</a:t>
            </a:r>
            <a:r>
              <a:rPr lang="en-GB" sz="2400" b="1" dirty="0" smtClean="0">
                <a:solidFill>
                  <a:srgbClr val="7030A0"/>
                </a:solidFill>
              </a:rPr>
              <a:t>protons ·2808 bunches · 7·10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12 </a:t>
            </a:r>
            <a:r>
              <a:rPr lang="en-GB" sz="2400" b="1" dirty="0" err="1">
                <a:solidFill>
                  <a:srgbClr val="7030A0"/>
                </a:solidFill>
              </a:rPr>
              <a:t>eV</a:t>
            </a:r>
            <a:r>
              <a:rPr lang="en-GB" sz="2400" b="1" dirty="0">
                <a:solidFill>
                  <a:srgbClr val="7030A0"/>
                </a:solidFill>
              </a:rPr>
              <a:t> </a:t>
            </a:r>
            <a:r>
              <a:rPr lang="en-GB" sz="2400" b="1" dirty="0">
                <a:solidFill>
                  <a:srgbClr val="7030A0"/>
                </a:solidFill>
                <a:sym typeface="Symbol" pitchFamily="18" charset="2"/>
              </a:rPr>
              <a:t></a:t>
            </a:r>
            <a:r>
              <a:rPr lang="en-GB" sz="2400" b="1" dirty="0">
                <a:solidFill>
                  <a:srgbClr val="7030A0"/>
                </a:solidFill>
              </a:rPr>
              <a:t> 7·10</a:t>
            </a:r>
            <a:r>
              <a:rPr lang="en-GB" sz="2400" b="1" baseline="30000" dirty="0">
                <a:solidFill>
                  <a:srgbClr val="7030A0"/>
                </a:solidFill>
              </a:rPr>
              <a:t>26 </a:t>
            </a:r>
            <a:r>
              <a:rPr lang="en-GB" sz="2400" b="1" dirty="0" err="1">
                <a:solidFill>
                  <a:srgbClr val="7030A0"/>
                </a:solidFill>
              </a:rPr>
              <a:t>eV</a:t>
            </a:r>
            <a:r>
              <a:rPr lang="en-GB" sz="2400" b="1" baseline="30000" dirty="0">
                <a:solidFill>
                  <a:srgbClr val="7030A0"/>
                </a:solidFill>
              </a:rPr>
              <a:t> </a:t>
            </a:r>
            <a:r>
              <a:rPr lang="en-GB" sz="2400" b="1" dirty="0">
                <a:solidFill>
                  <a:srgbClr val="7030A0"/>
                </a:solidFill>
                <a:sym typeface="Symbol" pitchFamily="18" charset="2"/>
              </a:rPr>
              <a:t></a:t>
            </a:r>
            <a:r>
              <a:rPr lang="en-GB" sz="2400" b="1" baseline="30000" dirty="0">
                <a:solidFill>
                  <a:srgbClr val="7030A0"/>
                </a:solidFill>
              </a:rPr>
              <a:t> </a:t>
            </a:r>
            <a:r>
              <a:rPr lang="en-GB" sz="2400" b="1" dirty="0" smtClean="0">
                <a:solidFill>
                  <a:srgbClr val="7030A0"/>
                </a:solidFill>
              </a:rPr>
              <a:t>3.5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8 </a:t>
            </a:r>
            <a:r>
              <a:rPr lang="ru-RU" sz="2400" b="1" dirty="0" smtClean="0">
                <a:solidFill>
                  <a:srgbClr val="7030A0"/>
                </a:solidFill>
              </a:rPr>
              <a:t>Дж</a:t>
            </a:r>
            <a:endParaRPr lang="en-GB" sz="2400" b="1" dirty="0">
              <a:solidFill>
                <a:srgbClr val="7030A0"/>
              </a:solidFill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dirty="0"/>
          </a:p>
        </p:txBody>
      </p:sp>
      <p:sp>
        <p:nvSpPr>
          <p:cNvPr id="14" name="Rectangle 53"/>
          <p:cNvSpPr>
            <a:spLocks noChangeArrowheads="1"/>
          </p:cNvSpPr>
          <p:nvPr/>
        </p:nvSpPr>
        <p:spPr bwMode="auto">
          <a:xfrm>
            <a:off x="4038600" y="4724400"/>
            <a:ext cx="2760662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m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truck</a:t>
            </a:r>
            <a:r>
              <a:rPr lang="en-GB" sz="2000" b="1" dirty="0"/>
              <a:t> = </a:t>
            </a:r>
            <a:r>
              <a:rPr lang="ru-RU" sz="2000" b="1" dirty="0" smtClean="0"/>
              <a:t>8</a:t>
            </a:r>
            <a:r>
              <a:rPr lang="en-GB" sz="2000" b="1" dirty="0" smtClean="0"/>
              <a:t>0 </a:t>
            </a:r>
            <a:r>
              <a:rPr lang="en-GB" sz="2000" b="1" dirty="0"/>
              <a:t>T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v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truck</a:t>
            </a:r>
            <a:r>
              <a:rPr lang="en-GB" sz="2000" b="1" baseline="-25000" dirty="0"/>
              <a:t> </a:t>
            </a:r>
            <a:r>
              <a:rPr lang="en-GB" sz="2000" b="1" dirty="0"/>
              <a:t>= </a:t>
            </a:r>
            <a:r>
              <a:rPr lang="ru-RU" sz="2000" b="1" dirty="0" smtClean="0"/>
              <a:t>300</a:t>
            </a:r>
            <a:r>
              <a:rPr lang="en-GB" sz="2000" b="1" dirty="0" smtClean="0"/>
              <a:t> km/h</a:t>
            </a:r>
            <a:endParaRPr lang="en-GB" sz="2000" b="1" dirty="0"/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1295400" y="4226003"/>
          <a:ext cx="2037821" cy="1587422"/>
        </p:xfrm>
        <a:graphic>
          <a:graphicData uri="http://schemas.openxmlformats.org/presentationml/2006/ole">
            <p:oleObj spid="_x0000_s110595" name="Clip" r:id="rId7" imgW="2284920" imgH="17802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93</a:t>
            </a:fld>
            <a:endParaRPr lang="de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219200"/>
            <a:ext cx="2305050" cy="1749425"/>
          </a:xfrm>
          <a:prstGeom prst="rect">
            <a:avLst/>
          </a:prstGeom>
          <a:noFill/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52400" y="1219200"/>
            <a:ext cx="1152525" cy="2376488"/>
            <a:chOff x="576" y="1483"/>
            <a:chExt cx="1213" cy="2453"/>
          </a:xfrm>
        </p:grpSpPr>
        <p:pic>
          <p:nvPicPr>
            <p:cNvPr id="24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6" y="1488"/>
              <a:ext cx="1213" cy="2448"/>
            </a:xfrm>
            <a:prstGeom prst="rect">
              <a:avLst/>
            </a:prstGeom>
            <a:noFill/>
          </p:spPr>
        </p:pic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667" y="1483"/>
              <a:ext cx="1024" cy="2261"/>
            </a:xfrm>
            <a:custGeom>
              <a:avLst/>
              <a:gdLst/>
              <a:ahLst/>
              <a:cxnLst>
                <a:cxn ang="0">
                  <a:pos x="341" y="5"/>
                </a:cxn>
                <a:cxn ang="0">
                  <a:pos x="346" y="202"/>
                </a:cxn>
                <a:cxn ang="0">
                  <a:pos x="373" y="346"/>
                </a:cxn>
                <a:cxn ang="0">
                  <a:pos x="410" y="490"/>
                </a:cxn>
                <a:cxn ang="0">
                  <a:pos x="458" y="629"/>
                </a:cxn>
                <a:cxn ang="0">
                  <a:pos x="490" y="821"/>
                </a:cxn>
                <a:cxn ang="0">
                  <a:pos x="501" y="976"/>
                </a:cxn>
                <a:cxn ang="0">
                  <a:pos x="496" y="1141"/>
                </a:cxn>
                <a:cxn ang="0">
                  <a:pos x="464" y="1237"/>
                </a:cxn>
                <a:cxn ang="0">
                  <a:pos x="389" y="1365"/>
                </a:cxn>
                <a:cxn ang="0">
                  <a:pos x="277" y="1402"/>
                </a:cxn>
                <a:cxn ang="0">
                  <a:pos x="213" y="1413"/>
                </a:cxn>
                <a:cxn ang="0">
                  <a:pos x="26" y="1445"/>
                </a:cxn>
                <a:cxn ang="0">
                  <a:pos x="37" y="1520"/>
                </a:cxn>
                <a:cxn ang="0">
                  <a:pos x="85" y="1568"/>
                </a:cxn>
                <a:cxn ang="0">
                  <a:pos x="181" y="1584"/>
                </a:cxn>
                <a:cxn ang="0">
                  <a:pos x="325" y="1546"/>
                </a:cxn>
                <a:cxn ang="0">
                  <a:pos x="384" y="1482"/>
                </a:cxn>
                <a:cxn ang="0">
                  <a:pos x="432" y="1424"/>
                </a:cxn>
                <a:cxn ang="0">
                  <a:pos x="458" y="1354"/>
                </a:cxn>
                <a:cxn ang="0">
                  <a:pos x="352" y="1562"/>
                </a:cxn>
                <a:cxn ang="0">
                  <a:pos x="256" y="1658"/>
                </a:cxn>
                <a:cxn ang="0">
                  <a:pos x="133" y="1733"/>
                </a:cxn>
                <a:cxn ang="0">
                  <a:pos x="42" y="1845"/>
                </a:cxn>
                <a:cxn ang="0">
                  <a:pos x="16" y="1994"/>
                </a:cxn>
                <a:cxn ang="0">
                  <a:pos x="0" y="2133"/>
                </a:cxn>
                <a:cxn ang="0">
                  <a:pos x="0" y="2240"/>
                </a:cxn>
                <a:cxn ang="0">
                  <a:pos x="1013" y="2261"/>
                </a:cxn>
                <a:cxn ang="0">
                  <a:pos x="1013" y="2053"/>
                </a:cxn>
                <a:cxn ang="0">
                  <a:pos x="992" y="1893"/>
                </a:cxn>
                <a:cxn ang="0">
                  <a:pos x="912" y="1733"/>
                </a:cxn>
                <a:cxn ang="0">
                  <a:pos x="704" y="1594"/>
                </a:cxn>
                <a:cxn ang="0">
                  <a:pos x="634" y="1488"/>
                </a:cxn>
                <a:cxn ang="0">
                  <a:pos x="597" y="1381"/>
                </a:cxn>
                <a:cxn ang="0">
                  <a:pos x="677" y="1504"/>
                </a:cxn>
                <a:cxn ang="0">
                  <a:pos x="805" y="1584"/>
                </a:cxn>
                <a:cxn ang="0">
                  <a:pos x="928" y="1584"/>
                </a:cxn>
                <a:cxn ang="0">
                  <a:pos x="997" y="1530"/>
                </a:cxn>
                <a:cxn ang="0">
                  <a:pos x="1024" y="1456"/>
                </a:cxn>
                <a:cxn ang="0">
                  <a:pos x="821" y="1440"/>
                </a:cxn>
                <a:cxn ang="0">
                  <a:pos x="720" y="1434"/>
                </a:cxn>
                <a:cxn ang="0">
                  <a:pos x="661" y="1381"/>
                </a:cxn>
                <a:cxn ang="0">
                  <a:pos x="629" y="1280"/>
                </a:cxn>
                <a:cxn ang="0">
                  <a:pos x="576" y="1184"/>
                </a:cxn>
                <a:cxn ang="0">
                  <a:pos x="570" y="1109"/>
                </a:cxn>
                <a:cxn ang="0">
                  <a:pos x="549" y="970"/>
                </a:cxn>
                <a:cxn ang="0">
                  <a:pos x="565" y="842"/>
                </a:cxn>
                <a:cxn ang="0">
                  <a:pos x="586" y="613"/>
                </a:cxn>
                <a:cxn ang="0">
                  <a:pos x="624" y="410"/>
                </a:cxn>
                <a:cxn ang="0">
                  <a:pos x="698" y="176"/>
                </a:cxn>
                <a:cxn ang="0">
                  <a:pos x="698" y="0"/>
                </a:cxn>
                <a:cxn ang="0">
                  <a:pos x="341" y="5"/>
                </a:cxn>
              </a:cxnLst>
              <a:rect l="0" t="0" r="r" b="b"/>
              <a:pathLst>
                <a:path w="1024" h="2261">
                  <a:moveTo>
                    <a:pt x="341" y="5"/>
                  </a:moveTo>
                  <a:lnTo>
                    <a:pt x="346" y="202"/>
                  </a:lnTo>
                  <a:lnTo>
                    <a:pt x="373" y="346"/>
                  </a:lnTo>
                  <a:lnTo>
                    <a:pt x="410" y="490"/>
                  </a:lnTo>
                  <a:lnTo>
                    <a:pt x="458" y="629"/>
                  </a:lnTo>
                  <a:lnTo>
                    <a:pt x="490" y="821"/>
                  </a:lnTo>
                  <a:lnTo>
                    <a:pt x="501" y="976"/>
                  </a:lnTo>
                  <a:lnTo>
                    <a:pt x="496" y="1141"/>
                  </a:lnTo>
                  <a:lnTo>
                    <a:pt x="464" y="1237"/>
                  </a:lnTo>
                  <a:lnTo>
                    <a:pt x="389" y="1365"/>
                  </a:lnTo>
                  <a:lnTo>
                    <a:pt x="277" y="1402"/>
                  </a:lnTo>
                  <a:lnTo>
                    <a:pt x="213" y="1413"/>
                  </a:lnTo>
                  <a:lnTo>
                    <a:pt x="26" y="1445"/>
                  </a:lnTo>
                  <a:lnTo>
                    <a:pt x="37" y="1520"/>
                  </a:lnTo>
                  <a:lnTo>
                    <a:pt x="85" y="1568"/>
                  </a:lnTo>
                  <a:lnTo>
                    <a:pt x="181" y="1584"/>
                  </a:lnTo>
                  <a:lnTo>
                    <a:pt x="325" y="1546"/>
                  </a:lnTo>
                  <a:lnTo>
                    <a:pt x="384" y="1482"/>
                  </a:lnTo>
                  <a:lnTo>
                    <a:pt x="432" y="1424"/>
                  </a:lnTo>
                  <a:lnTo>
                    <a:pt x="458" y="1354"/>
                  </a:lnTo>
                  <a:lnTo>
                    <a:pt x="352" y="1562"/>
                  </a:lnTo>
                  <a:lnTo>
                    <a:pt x="256" y="1658"/>
                  </a:lnTo>
                  <a:lnTo>
                    <a:pt x="133" y="1733"/>
                  </a:lnTo>
                  <a:lnTo>
                    <a:pt x="42" y="1845"/>
                  </a:lnTo>
                  <a:lnTo>
                    <a:pt x="16" y="1994"/>
                  </a:lnTo>
                  <a:lnTo>
                    <a:pt x="0" y="2133"/>
                  </a:lnTo>
                  <a:lnTo>
                    <a:pt x="0" y="2240"/>
                  </a:lnTo>
                  <a:lnTo>
                    <a:pt x="1013" y="2261"/>
                  </a:lnTo>
                  <a:lnTo>
                    <a:pt x="1013" y="2053"/>
                  </a:lnTo>
                  <a:lnTo>
                    <a:pt x="992" y="1893"/>
                  </a:lnTo>
                  <a:lnTo>
                    <a:pt x="912" y="1733"/>
                  </a:lnTo>
                  <a:lnTo>
                    <a:pt x="704" y="1594"/>
                  </a:lnTo>
                  <a:lnTo>
                    <a:pt x="634" y="1488"/>
                  </a:lnTo>
                  <a:lnTo>
                    <a:pt x="597" y="1381"/>
                  </a:lnTo>
                  <a:lnTo>
                    <a:pt x="677" y="1504"/>
                  </a:lnTo>
                  <a:lnTo>
                    <a:pt x="805" y="1584"/>
                  </a:lnTo>
                  <a:lnTo>
                    <a:pt x="928" y="1584"/>
                  </a:lnTo>
                  <a:lnTo>
                    <a:pt x="997" y="1530"/>
                  </a:lnTo>
                  <a:lnTo>
                    <a:pt x="1024" y="1456"/>
                  </a:lnTo>
                  <a:lnTo>
                    <a:pt x="821" y="1440"/>
                  </a:lnTo>
                  <a:lnTo>
                    <a:pt x="720" y="1434"/>
                  </a:lnTo>
                  <a:lnTo>
                    <a:pt x="661" y="1381"/>
                  </a:lnTo>
                  <a:lnTo>
                    <a:pt x="629" y="1280"/>
                  </a:lnTo>
                  <a:lnTo>
                    <a:pt x="576" y="1184"/>
                  </a:lnTo>
                  <a:lnTo>
                    <a:pt x="570" y="1109"/>
                  </a:lnTo>
                  <a:lnTo>
                    <a:pt x="549" y="970"/>
                  </a:lnTo>
                  <a:lnTo>
                    <a:pt x="565" y="842"/>
                  </a:lnTo>
                  <a:lnTo>
                    <a:pt x="586" y="613"/>
                  </a:lnTo>
                  <a:lnTo>
                    <a:pt x="624" y="410"/>
                  </a:lnTo>
                  <a:lnTo>
                    <a:pt x="698" y="176"/>
                  </a:lnTo>
                  <a:lnTo>
                    <a:pt x="698" y="0"/>
                  </a:lnTo>
                  <a:lnTo>
                    <a:pt x="341" y="5"/>
                  </a:lnTo>
                  <a:close/>
                </a:path>
              </a:pathLst>
            </a:custGeom>
            <a:solidFill>
              <a:srgbClr val="67F967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14"/>
            <p:cNvSpPr>
              <a:spLocks/>
            </p:cNvSpPr>
            <p:nvPr/>
          </p:nvSpPr>
          <p:spPr bwMode="auto">
            <a:xfrm>
              <a:off x="592" y="1632"/>
              <a:ext cx="1184" cy="1467"/>
            </a:xfrm>
            <a:custGeom>
              <a:avLst/>
              <a:gdLst/>
              <a:ahLst/>
              <a:cxnLst>
                <a:cxn ang="0">
                  <a:pos x="80" y="779"/>
                </a:cxn>
                <a:cxn ang="0">
                  <a:pos x="107" y="678"/>
                </a:cxn>
                <a:cxn ang="0">
                  <a:pos x="192" y="603"/>
                </a:cxn>
                <a:cxn ang="0">
                  <a:pos x="336" y="592"/>
                </a:cxn>
                <a:cxn ang="0">
                  <a:pos x="421" y="646"/>
                </a:cxn>
                <a:cxn ang="0">
                  <a:pos x="517" y="758"/>
                </a:cxn>
                <a:cxn ang="0">
                  <a:pos x="539" y="848"/>
                </a:cxn>
                <a:cxn ang="0">
                  <a:pos x="565" y="971"/>
                </a:cxn>
                <a:cxn ang="0">
                  <a:pos x="528" y="710"/>
                </a:cxn>
                <a:cxn ang="0">
                  <a:pos x="464" y="598"/>
                </a:cxn>
                <a:cxn ang="0">
                  <a:pos x="373" y="480"/>
                </a:cxn>
                <a:cxn ang="0">
                  <a:pos x="235" y="400"/>
                </a:cxn>
                <a:cxn ang="0">
                  <a:pos x="91" y="331"/>
                </a:cxn>
                <a:cxn ang="0">
                  <a:pos x="48" y="288"/>
                </a:cxn>
                <a:cxn ang="0">
                  <a:pos x="0" y="64"/>
                </a:cxn>
                <a:cxn ang="0">
                  <a:pos x="11" y="0"/>
                </a:cxn>
                <a:cxn ang="0">
                  <a:pos x="1168" y="16"/>
                </a:cxn>
                <a:cxn ang="0">
                  <a:pos x="1173" y="160"/>
                </a:cxn>
                <a:cxn ang="0">
                  <a:pos x="1120" y="315"/>
                </a:cxn>
                <a:cxn ang="0">
                  <a:pos x="987" y="379"/>
                </a:cxn>
                <a:cxn ang="0">
                  <a:pos x="800" y="486"/>
                </a:cxn>
                <a:cxn ang="0">
                  <a:pos x="693" y="608"/>
                </a:cxn>
                <a:cxn ang="0">
                  <a:pos x="645" y="742"/>
                </a:cxn>
                <a:cxn ang="0">
                  <a:pos x="624" y="880"/>
                </a:cxn>
                <a:cxn ang="0">
                  <a:pos x="635" y="955"/>
                </a:cxn>
                <a:cxn ang="0">
                  <a:pos x="672" y="779"/>
                </a:cxn>
                <a:cxn ang="0">
                  <a:pos x="715" y="683"/>
                </a:cxn>
                <a:cxn ang="0">
                  <a:pos x="800" y="608"/>
                </a:cxn>
                <a:cxn ang="0">
                  <a:pos x="912" y="587"/>
                </a:cxn>
                <a:cxn ang="0">
                  <a:pos x="1019" y="614"/>
                </a:cxn>
                <a:cxn ang="0">
                  <a:pos x="1088" y="704"/>
                </a:cxn>
                <a:cxn ang="0">
                  <a:pos x="1088" y="763"/>
                </a:cxn>
                <a:cxn ang="0">
                  <a:pos x="1099" y="806"/>
                </a:cxn>
                <a:cxn ang="0">
                  <a:pos x="933" y="800"/>
                </a:cxn>
                <a:cxn ang="0">
                  <a:pos x="896" y="800"/>
                </a:cxn>
                <a:cxn ang="0">
                  <a:pos x="837" y="870"/>
                </a:cxn>
                <a:cxn ang="0">
                  <a:pos x="811" y="955"/>
                </a:cxn>
                <a:cxn ang="0">
                  <a:pos x="789" y="1088"/>
                </a:cxn>
                <a:cxn ang="0">
                  <a:pos x="805" y="1184"/>
                </a:cxn>
                <a:cxn ang="0">
                  <a:pos x="864" y="1254"/>
                </a:cxn>
                <a:cxn ang="0">
                  <a:pos x="891" y="1296"/>
                </a:cxn>
                <a:cxn ang="0">
                  <a:pos x="949" y="1323"/>
                </a:cxn>
                <a:cxn ang="0">
                  <a:pos x="960" y="1360"/>
                </a:cxn>
                <a:cxn ang="0">
                  <a:pos x="939" y="1424"/>
                </a:cxn>
                <a:cxn ang="0">
                  <a:pos x="816" y="1504"/>
                </a:cxn>
                <a:cxn ang="0">
                  <a:pos x="581" y="1526"/>
                </a:cxn>
                <a:cxn ang="0">
                  <a:pos x="384" y="1494"/>
                </a:cxn>
                <a:cxn ang="0">
                  <a:pos x="272" y="1435"/>
                </a:cxn>
                <a:cxn ang="0">
                  <a:pos x="213" y="1366"/>
                </a:cxn>
                <a:cxn ang="0">
                  <a:pos x="235" y="1307"/>
                </a:cxn>
                <a:cxn ang="0">
                  <a:pos x="288" y="1302"/>
                </a:cxn>
                <a:cxn ang="0">
                  <a:pos x="336" y="1259"/>
                </a:cxn>
                <a:cxn ang="0">
                  <a:pos x="389" y="1190"/>
                </a:cxn>
                <a:cxn ang="0">
                  <a:pos x="400" y="1062"/>
                </a:cxn>
                <a:cxn ang="0">
                  <a:pos x="379" y="955"/>
                </a:cxn>
                <a:cxn ang="0">
                  <a:pos x="347" y="886"/>
                </a:cxn>
                <a:cxn ang="0">
                  <a:pos x="272" y="800"/>
                </a:cxn>
                <a:cxn ang="0">
                  <a:pos x="80" y="779"/>
                </a:cxn>
              </a:cxnLst>
              <a:rect l="0" t="0" r="r" b="b"/>
              <a:pathLst>
                <a:path w="1173" h="1526">
                  <a:moveTo>
                    <a:pt x="80" y="779"/>
                  </a:moveTo>
                  <a:lnTo>
                    <a:pt x="107" y="678"/>
                  </a:lnTo>
                  <a:lnTo>
                    <a:pt x="192" y="603"/>
                  </a:lnTo>
                  <a:lnTo>
                    <a:pt x="336" y="592"/>
                  </a:lnTo>
                  <a:lnTo>
                    <a:pt x="421" y="646"/>
                  </a:lnTo>
                  <a:lnTo>
                    <a:pt x="517" y="758"/>
                  </a:lnTo>
                  <a:lnTo>
                    <a:pt x="539" y="848"/>
                  </a:lnTo>
                  <a:lnTo>
                    <a:pt x="565" y="971"/>
                  </a:lnTo>
                  <a:lnTo>
                    <a:pt x="528" y="710"/>
                  </a:lnTo>
                  <a:lnTo>
                    <a:pt x="464" y="598"/>
                  </a:lnTo>
                  <a:lnTo>
                    <a:pt x="373" y="480"/>
                  </a:lnTo>
                  <a:lnTo>
                    <a:pt x="235" y="400"/>
                  </a:lnTo>
                  <a:lnTo>
                    <a:pt x="91" y="331"/>
                  </a:lnTo>
                  <a:lnTo>
                    <a:pt x="48" y="288"/>
                  </a:lnTo>
                  <a:lnTo>
                    <a:pt x="0" y="64"/>
                  </a:lnTo>
                  <a:lnTo>
                    <a:pt x="11" y="0"/>
                  </a:lnTo>
                  <a:lnTo>
                    <a:pt x="1168" y="16"/>
                  </a:lnTo>
                  <a:lnTo>
                    <a:pt x="1173" y="160"/>
                  </a:lnTo>
                  <a:lnTo>
                    <a:pt x="1120" y="315"/>
                  </a:lnTo>
                  <a:lnTo>
                    <a:pt x="987" y="379"/>
                  </a:lnTo>
                  <a:lnTo>
                    <a:pt x="800" y="486"/>
                  </a:lnTo>
                  <a:lnTo>
                    <a:pt x="693" y="608"/>
                  </a:lnTo>
                  <a:lnTo>
                    <a:pt x="645" y="742"/>
                  </a:lnTo>
                  <a:lnTo>
                    <a:pt x="624" y="880"/>
                  </a:lnTo>
                  <a:lnTo>
                    <a:pt x="635" y="955"/>
                  </a:lnTo>
                  <a:lnTo>
                    <a:pt x="672" y="779"/>
                  </a:lnTo>
                  <a:lnTo>
                    <a:pt x="715" y="683"/>
                  </a:lnTo>
                  <a:lnTo>
                    <a:pt x="800" y="608"/>
                  </a:lnTo>
                  <a:lnTo>
                    <a:pt x="912" y="587"/>
                  </a:lnTo>
                  <a:lnTo>
                    <a:pt x="1019" y="614"/>
                  </a:lnTo>
                  <a:lnTo>
                    <a:pt x="1088" y="704"/>
                  </a:lnTo>
                  <a:lnTo>
                    <a:pt x="1088" y="763"/>
                  </a:lnTo>
                  <a:lnTo>
                    <a:pt x="1099" y="806"/>
                  </a:lnTo>
                  <a:lnTo>
                    <a:pt x="933" y="800"/>
                  </a:lnTo>
                  <a:lnTo>
                    <a:pt x="896" y="800"/>
                  </a:lnTo>
                  <a:lnTo>
                    <a:pt x="837" y="870"/>
                  </a:lnTo>
                  <a:lnTo>
                    <a:pt x="811" y="955"/>
                  </a:lnTo>
                  <a:lnTo>
                    <a:pt x="789" y="1088"/>
                  </a:lnTo>
                  <a:lnTo>
                    <a:pt x="805" y="1184"/>
                  </a:lnTo>
                  <a:lnTo>
                    <a:pt x="864" y="1254"/>
                  </a:lnTo>
                  <a:lnTo>
                    <a:pt x="891" y="1296"/>
                  </a:lnTo>
                  <a:lnTo>
                    <a:pt x="949" y="1323"/>
                  </a:lnTo>
                  <a:lnTo>
                    <a:pt x="960" y="1360"/>
                  </a:lnTo>
                  <a:lnTo>
                    <a:pt x="939" y="1424"/>
                  </a:lnTo>
                  <a:lnTo>
                    <a:pt x="816" y="1504"/>
                  </a:lnTo>
                  <a:lnTo>
                    <a:pt x="581" y="1526"/>
                  </a:lnTo>
                  <a:lnTo>
                    <a:pt x="384" y="1494"/>
                  </a:lnTo>
                  <a:lnTo>
                    <a:pt x="272" y="1435"/>
                  </a:lnTo>
                  <a:lnTo>
                    <a:pt x="213" y="1366"/>
                  </a:lnTo>
                  <a:lnTo>
                    <a:pt x="235" y="1307"/>
                  </a:lnTo>
                  <a:lnTo>
                    <a:pt x="288" y="1302"/>
                  </a:lnTo>
                  <a:lnTo>
                    <a:pt x="336" y="1259"/>
                  </a:lnTo>
                  <a:lnTo>
                    <a:pt x="389" y="1190"/>
                  </a:lnTo>
                  <a:lnTo>
                    <a:pt x="400" y="1062"/>
                  </a:lnTo>
                  <a:lnTo>
                    <a:pt x="379" y="955"/>
                  </a:lnTo>
                  <a:lnTo>
                    <a:pt x="347" y="886"/>
                  </a:lnTo>
                  <a:lnTo>
                    <a:pt x="272" y="800"/>
                  </a:lnTo>
                  <a:lnTo>
                    <a:pt x="80" y="779"/>
                  </a:lnTo>
                  <a:close/>
                </a:path>
              </a:pathLst>
            </a:custGeom>
            <a:solidFill>
              <a:srgbClr val="EF1F1D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1524000" y="533400"/>
            <a:ext cx="2819400" cy="3657600"/>
            <a:chOff x="480" y="816"/>
            <a:chExt cx="2306" cy="2628"/>
          </a:xfrm>
        </p:grpSpPr>
        <p:sp>
          <p:nvSpPr>
            <p:cNvPr id="28" name="Rectangle 16"/>
            <p:cNvSpPr>
              <a:spLocks noChangeArrowheads="1"/>
            </p:cNvSpPr>
            <p:nvPr/>
          </p:nvSpPr>
          <p:spPr bwMode="auto">
            <a:xfrm>
              <a:off x="480" y="3094"/>
              <a:ext cx="1968" cy="24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848" y="3119"/>
              <a:ext cx="18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sz="1800" i="1">
                <a:solidFill>
                  <a:schemeClr val="tx2"/>
                </a:solidFill>
              </a:endParaRPr>
            </a:p>
          </p:txBody>
        </p:sp>
        <p:sp>
          <p:nvSpPr>
            <p:cNvPr id="30" name="Text Box 18"/>
            <p:cNvSpPr txBox="1">
              <a:spLocks noChangeArrowheads="1"/>
            </p:cNvSpPr>
            <p:nvPr/>
          </p:nvSpPr>
          <p:spPr bwMode="auto">
            <a:xfrm>
              <a:off x="1180" y="3119"/>
              <a:ext cx="185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sz="1800" i="1">
                <a:solidFill>
                  <a:srgbClr val="1A11FF"/>
                </a:solidFill>
              </a:endParaRPr>
            </a:p>
          </p:txBody>
        </p:sp>
        <p:sp>
          <p:nvSpPr>
            <p:cNvPr id="31" name="Text Box 19"/>
            <p:cNvSpPr txBox="1">
              <a:spLocks noChangeArrowheads="1"/>
            </p:cNvSpPr>
            <p:nvPr/>
          </p:nvSpPr>
          <p:spPr bwMode="auto">
            <a:xfrm>
              <a:off x="1487" y="3119"/>
              <a:ext cx="185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sz="1800" i="1">
                <a:solidFill>
                  <a:srgbClr val="FF2718"/>
                </a:solidFill>
              </a:endParaRPr>
            </a:p>
          </p:txBody>
        </p:sp>
        <p:sp>
          <p:nvSpPr>
            <p:cNvPr id="32" name="Oval 20"/>
            <p:cNvSpPr>
              <a:spLocks noChangeArrowheads="1"/>
            </p:cNvSpPr>
            <p:nvPr/>
          </p:nvSpPr>
          <p:spPr bwMode="auto">
            <a:xfrm>
              <a:off x="995" y="1392"/>
              <a:ext cx="272" cy="137"/>
            </a:xfrm>
            <a:prstGeom prst="ellipse">
              <a:avLst/>
            </a:prstGeom>
            <a:solidFill>
              <a:srgbClr val="7996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24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22"/>
            <p:cNvSpPr>
              <a:spLocks noChangeShapeType="1"/>
            </p:cNvSpPr>
            <p:nvPr/>
          </p:nvSpPr>
          <p:spPr bwMode="auto">
            <a:xfrm>
              <a:off x="624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23"/>
            <p:cNvSpPr>
              <a:spLocks noChangeShapeType="1"/>
            </p:cNvSpPr>
            <p:nvPr/>
          </p:nvSpPr>
          <p:spPr bwMode="auto">
            <a:xfrm>
              <a:off x="624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Rectangle 24"/>
            <p:cNvSpPr>
              <a:spLocks noChangeArrowheads="1"/>
            </p:cNvSpPr>
            <p:nvPr/>
          </p:nvSpPr>
          <p:spPr bwMode="auto">
            <a:xfrm>
              <a:off x="900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25"/>
            <p:cNvSpPr>
              <a:spLocks noChangeShapeType="1"/>
            </p:cNvSpPr>
            <p:nvPr/>
          </p:nvSpPr>
          <p:spPr bwMode="auto">
            <a:xfrm>
              <a:off x="900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26"/>
            <p:cNvSpPr>
              <a:spLocks noChangeShapeType="1"/>
            </p:cNvSpPr>
            <p:nvPr/>
          </p:nvSpPr>
          <p:spPr bwMode="auto">
            <a:xfrm>
              <a:off x="900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Rectangle 27"/>
            <p:cNvSpPr>
              <a:spLocks noChangeArrowheads="1"/>
            </p:cNvSpPr>
            <p:nvPr/>
          </p:nvSpPr>
          <p:spPr bwMode="auto">
            <a:xfrm>
              <a:off x="1188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28"/>
            <p:cNvSpPr>
              <a:spLocks noChangeShapeType="1"/>
            </p:cNvSpPr>
            <p:nvPr/>
          </p:nvSpPr>
          <p:spPr bwMode="auto">
            <a:xfrm>
              <a:off x="1188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29"/>
            <p:cNvSpPr>
              <a:spLocks noChangeShapeType="1"/>
            </p:cNvSpPr>
            <p:nvPr/>
          </p:nvSpPr>
          <p:spPr bwMode="auto">
            <a:xfrm>
              <a:off x="1188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30"/>
            <p:cNvSpPr>
              <a:spLocks noChangeArrowheads="1"/>
            </p:cNvSpPr>
            <p:nvPr/>
          </p:nvSpPr>
          <p:spPr bwMode="auto">
            <a:xfrm>
              <a:off x="1476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31"/>
            <p:cNvSpPr>
              <a:spLocks noChangeShapeType="1"/>
            </p:cNvSpPr>
            <p:nvPr/>
          </p:nvSpPr>
          <p:spPr bwMode="auto">
            <a:xfrm>
              <a:off x="1476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32"/>
            <p:cNvSpPr>
              <a:spLocks noChangeShapeType="1"/>
            </p:cNvSpPr>
            <p:nvPr/>
          </p:nvSpPr>
          <p:spPr bwMode="auto">
            <a:xfrm>
              <a:off x="1476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Rectangle 33"/>
            <p:cNvSpPr>
              <a:spLocks noChangeArrowheads="1"/>
            </p:cNvSpPr>
            <p:nvPr/>
          </p:nvSpPr>
          <p:spPr bwMode="auto">
            <a:xfrm>
              <a:off x="1764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34"/>
            <p:cNvSpPr>
              <a:spLocks noChangeShapeType="1"/>
            </p:cNvSpPr>
            <p:nvPr/>
          </p:nvSpPr>
          <p:spPr bwMode="auto">
            <a:xfrm>
              <a:off x="1764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35"/>
            <p:cNvSpPr>
              <a:spLocks noChangeShapeType="1"/>
            </p:cNvSpPr>
            <p:nvPr/>
          </p:nvSpPr>
          <p:spPr bwMode="auto">
            <a:xfrm>
              <a:off x="1764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36"/>
            <p:cNvSpPr>
              <a:spLocks noChangeArrowheads="1"/>
            </p:cNvSpPr>
            <p:nvPr/>
          </p:nvSpPr>
          <p:spPr bwMode="auto">
            <a:xfrm>
              <a:off x="2005" y="1320"/>
              <a:ext cx="172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37"/>
            <p:cNvSpPr>
              <a:spLocks noChangeShapeType="1"/>
            </p:cNvSpPr>
            <p:nvPr/>
          </p:nvSpPr>
          <p:spPr bwMode="auto">
            <a:xfrm>
              <a:off x="2005" y="1320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Line 38"/>
            <p:cNvSpPr>
              <a:spLocks noChangeShapeType="1"/>
            </p:cNvSpPr>
            <p:nvPr/>
          </p:nvSpPr>
          <p:spPr bwMode="auto">
            <a:xfrm>
              <a:off x="2005" y="1421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39"/>
            <p:cNvSpPr>
              <a:spLocks noChangeArrowheads="1"/>
            </p:cNvSpPr>
            <p:nvPr/>
          </p:nvSpPr>
          <p:spPr bwMode="auto">
            <a:xfrm>
              <a:off x="2273" y="1320"/>
              <a:ext cx="172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40"/>
            <p:cNvSpPr>
              <a:spLocks noChangeShapeType="1"/>
            </p:cNvSpPr>
            <p:nvPr/>
          </p:nvSpPr>
          <p:spPr bwMode="auto">
            <a:xfrm>
              <a:off x="2273" y="1320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41"/>
            <p:cNvSpPr>
              <a:spLocks noChangeShapeType="1"/>
            </p:cNvSpPr>
            <p:nvPr/>
          </p:nvSpPr>
          <p:spPr bwMode="auto">
            <a:xfrm>
              <a:off x="2273" y="1421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Text Box 42"/>
            <p:cNvSpPr txBox="1">
              <a:spLocks noChangeArrowheads="1"/>
            </p:cNvSpPr>
            <p:nvPr/>
          </p:nvSpPr>
          <p:spPr bwMode="auto">
            <a:xfrm>
              <a:off x="1807" y="3119"/>
              <a:ext cx="185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sz="1800" i="1">
                <a:solidFill>
                  <a:srgbClr val="0AFF08"/>
                </a:solidFill>
              </a:endParaRPr>
            </a:p>
          </p:txBody>
        </p:sp>
        <p:sp>
          <p:nvSpPr>
            <p:cNvPr id="55" name="Line 43"/>
            <p:cNvSpPr>
              <a:spLocks noChangeShapeType="1"/>
            </p:cNvSpPr>
            <p:nvPr/>
          </p:nvSpPr>
          <p:spPr bwMode="auto">
            <a:xfrm>
              <a:off x="528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44"/>
            <p:cNvSpPr>
              <a:spLocks noChangeShapeType="1"/>
            </p:cNvSpPr>
            <p:nvPr/>
          </p:nvSpPr>
          <p:spPr bwMode="auto">
            <a:xfrm>
              <a:off x="864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45"/>
            <p:cNvSpPr>
              <a:spLocks noChangeShapeType="1"/>
            </p:cNvSpPr>
            <p:nvPr/>
          </p:nvSpPr>
          <p:spPr bwMode="auto">
            <a:xfrm>
              <a:off x="1200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46"/>
            <p:cNvSpPr>
              <a:spLocks noChangeShapeType="1"/>
            </p:cNvSpPr>
            <p:nvPr/>
          </p:nvSpPr>
          <p:spPr bwMode="auto">
            <a:xfrm>
              <a:off x="1536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47"/>
            <p:cNvSpPr>
              <a:spLocks noChangeShapeType="1"/>
            </p:cNvSpPr>
            <p:nvPr/>
          </p:nvSpPr>
          <p:spPr bwMode="auto">
            <a:xfrm>
              <a:off x="1872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Freeform 48"/>
            <p:cNvSpPr>
              <a:spLocks/>
            </p:cNvSpPr>
            <p:nvPr/>
          </p:nvSpPr>
          <p:spPr bwMode="auto">
            <a:xfrm>
              <a:off x="928" y="1152"/>
              <a:ext cx="419" cy="1896"/>
            </a:xfrm>
            <a:custGeom>
              <a:avLst/>
              <a:gdLst/>
              <a:ahLst/>
              <a:cxnLst>
                <a:cxn ang="0">
                  <a:pos x="144" y="240"/>
                </a:cxn>
                <a:cxn ang="0">
                  <a:pos x="96" y="336"/>
                </a:cxn>
                <a:cxn ang="0">
                  <a:pos x="48" y="480"/>
                </a:cxn>
                <a:cxn ang="0">
                  <a:pos x="0" y="624"/>
                </a:cxn>
                <a:cxn ang="0">
                  <a:pos x="0" y="672"/>
                </a:cxn>
                <a:cxn ang="0">
                  <a:pos x="336" y="672"/>
                </a:cxn>
                <a:cxn ang="0">
                  <a:pos x="288" y="528"/>
                </a:cxn>
                <a:cxn ang="0">
                  <a:pos x="240" y="384"/>
                </a:cxn>
                <a:cxn ang="0">
                  <a:pos x="192" y="240"/>
                </a:cxn>
                <a:cxn ang="0">
                  <a:pos x="192" y="96"/>
                </a:cxn>
                <a:cxn ang="0">
                  <a:pos x="240" y="0"/>
                </a:cxn>
                <a:cxn ang="0">
                  <a:pos x="96" y="0"/>
                </a:cxn>
                <a:cxn ang="0">
                  <a:pos x="144" y="144"/>
                </a:cxn>
                <a:cxn ang="0">
                  <a:pos x="144" y="240"/>
                </a:cxn>
              </a:cxnLst>
              <a:rect l="0" t="0" r="r" b="b"/>
              <a:pathLst>
                <a:path w="336" h="672">
                  <a:moveTo>
                    <a:pt x="144" y="240"/>
                  </a:moveTo>
                  <a:lnTo>
                    <a:pt x="96" y="336"/>
                  </a:lnTo>
                  <a:lnTo>
                    <a:pt x="48" y="480"/>
                  </a:lnTo>
                  <a:lnTo>
                    <a:pt x="0" y="624"/>
                  </a:lnTo>
                  <a:lnTo>
                    <a:pt x="0" y="672"/>
                  </a:lnTo>
                  <a:lnTo>
                    <a:pt x="336" y="672"/>
                  </a:lnTo>
                  <a:lnTo>
                    <a:pt x="288" y="528"/>
                  </a:lnTo>
                  <a:lnTo>
                    <a:pt x="240" y="384"/>
                  </a:lnTo>
                  <a:lnTo>
                    <a:pt x="192" y="240"/>
                  </a:lnTo>
                  <a:lnTo>
                    <a:pt x="192" y="96"/>
                  </a:lnTo>
                  <a:lnTo>
                    <a:pt x="240" y="0"/>
                  </a:lnTo>
                  <a:lnTo>
                    <a:pt x="96" y="0"/>
                  </a:lnTo>
                  <a:lnTo>
                    <a:pt x="144" y="144"/>
                  </a:lnTo>
                  <a:lnTo>
                    <a:pt x="144" y="240"/>
                  </a:lnTo>
                  <a:close/>
                </a:path>
              </a:pathLst>
            </a:custGeom>
            <a:gradFill rotWithShape="0">
              <a:gsLst>
                <a:gs pos="0">
                  <a:srgbClr val="66A2F5"/>
                </a:gs>
                <a:gs pos="100000">
                  <a:srgbClr val="B0EDF3">
                    <a:alpha val="7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Freeform 49"/>
            <p:cNvSpPr>
              <a:spLocks/>
            </p:cNvSpPr>
            <p:nvPr/>
          </p:nvSpPr>
          <p:spPr bwMode="auto">
            <a:xfrm>
              <a:off x="1059" y="1152"/>
              <a:ext cx="156" cy="319"/>
            </a:xfrm>
            <a:custGeom>
              <a:avLst/>
              <a:gdLst/>
              <a:ahLst/>
              <a:cxnLst>
                <a:cxn ang="0">
                  <a:pos x="24" y="344"/>
                </a:cxn>
                <a:cxn ang="0">
                  <a:pos x="52" y="368"/>
                </a:cxn>
                <a:cxn ang="0">
                  <a:pos x="76" y="372"/>
                </a:cxn>
                <a:cxn ang="0">
                  <a:pos x="104" y="348"/>
                </a:cxn>
                <a:cxn ang="0">
                  <a:pos x="96" y="284"/>
                </a:cxn>
                <a:cxn ang="0">
                  <a:pos x="84" y="212"/>
                </a:cxn>
                <a:cxn ang="0">
                  <a:pos x="92" y="156"/>
                </a:cxn>
                <a:cxn ang="0">
                  <a:pos x="116" y="96"/>
                </a:cxn>
                <a:cxn ang="0">
                  <a:pos x="136" y="0"/>
                </a:cxn>
                <a:cxn ang="0">
                  <a:pos x="0" y="0"/>
                </a:cxn>
                <a:cxn ang="0">
                  <a:pos x="28" y="140"/>
                </a:cxn>
                <a:cxn ang="0">
                  <a:pos x="48" y="236"/>
                </a:cxn>
                <a:cxn ang="0">
                  <a:pos x="40" y="296"/>
                </a:cxn>
                <a:cxn ang="0">
                  <a:pos x="24" y="344"/>
                </a:cxn>
              </a:cxnLst>
              <a:rect l="0" t="0" r="r" b="b"/>
              <a:pathLst>
                <a:path w="136" h="372">
                  <a:moveTo>
                    <a:pt x="24" y="344"/>
                  </a:moveTo>
                  <a:lnTo>
                    <a:pt x="52" y="368"/>
                  </a:lnTo>
                  <a:lnTo>
                    <a:pt x="76" y="372"/>
                  </a:lnTo>
                  <a:lnTo>
                    <a:pt x="104" y="348"/>
                  </a:lnTo>
                  <a:lnTo>
                    <a:pt x="96" y="284"/>
                  </a:lnTo>
                  <a:lnTo>
                    <a:pt x="84" y="212"/>
                  </a:lnTo>
                  <a:lnTo>
                    <a:pt x="92" y="156"/>
                  </a:lnTo>
                  <a:lnTo>
                    <a:pt x="116" y="96"/>
                  </a:lnTo>
                  <a:lnTo>
                    <a:pt x="136" y="0"/>
                  </a:lnTo>
                  <a:lnTo>
                    <a:pt x="0" y="0"/>
                  </a:lnTo>
                  <a:lnTo>
                    <a:pt x="28" y="140"/>
                  </a:lnTo>
                  <a:lnTo>
                    <a:pt x="48" y="236"/>
                  </a:lnTo>
                  <a:lnTo>
                    <a:pt x="40" y="296"/>
                  </a:lnTo>
                  <a:lnTo>
                    <a:pt x="24" y="344"/>
                  </a:lnTo>
                  <a:close/>
                </a:path>
              </a:pathLst>
            </a:custGeom>
            <a:gradFill rotWithShape="0">
              <a:gsLst>
                <a:gs pos="0">
                  <a:srgbClr val="FF747D"/>
                </a:gs>
                <a:gs pos="100000">
                  <a:srgbClr val="EF1F1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" name="Group 50"/>
            <p:cNvGrpSpPr>
              <a:grpSpLocks/>
            </p:cNvGrpSpPr>
            <p:nvPr/>
          </p:nvGrpSpPr>
          <p:grpSpPr bwMode="auto">
            <a:xfrm>
              <a:off x="1038" y="1248"/>
              <a:ext cx="194" cy="144"/>
              <a:chOff x="798" y="1680"/>
              <a:chExt cx="194" cy="86"/>
            </a:xfrm>
          </p:grpSpPr>
          <p:sp>
            <p:nvSpPr>
              <p:cNvPr id="70" name="Freeform 51"/>
              <p:cNvSpPr>
                <a:spLocks/>
              </p:cNvSpPr>
              <p:nvPr/>
            </p:nvSpPr>
            <p:spPr bwMode="auto">
              <a:xfrm>
                <a:off x="798" y="1680"/>
                <a:ext cx="82" cy="86"/>
              </a:xfrm>
              <a:custGeom>
                <a:avLst/>
                <a:gdLst/>
                <a:ahLst/>
                <a:cxnLst>
                  <a:cxn ang="0">
                    <a:pos x="68" y="100"/>
                  </a:cxn>
                  <a:cxn ang="0">
                    <a:pos x="64" y="60"/>
                  </a:cxn>
                  <a:cxn ang="0">
                    <a:pos x="44" y="44"/>
                  </a:cxn>
                  <a:cxn ang="0">
                    <a:pos x="0" y="56"/>
                  </a:cxn>
                  <a:cxn ang="0">
                    <a:pos x="8" y="20"/>
                  </a:cxn>
                  <a:cxn ang="0">
                    <a:pos x="32" y="0"/>
                  </a:cxn>
                  <a:cxn ang="0">
                    <a:pos x="68" y="8"/>
                  </a:cxn>
                  <a:cxn ang="0">
                    <a:pos x="76" y="36"/>
                  </a:cxn>
                  <a:cxn ang="0">
                    <a:pos x="76" y="64"/>
                  </a:cxn>
                </a:cxnLst>
                <a:rect l="0" t="0" r="r" b="b"/>
                <a:pathLst>
                  <a:path w="76" h="100">
                    <a:moveTo>
                      <a:pt x="68" y="100"/>
                    </a:moveTo>
                    <a:lnTo>
                      <a:pt x="64" y="60"/>
                    </a:lnTo>
                    <a:lnTo>
                      <a:pt x="44" y="44"/>
                    </a:lnTo>
                    <a:lnTo>
                      <a:pt x="0" y="56"/>
                    </a:lnTo>
                    <a:lnTo>
                      <a:pt x="8" y="20"/>
                    </a:lnTo>
                    <a:lnTo>
                      <a:pt x="32" y="0"/>
                    </a:lnTo>
                    <a:lnTo>
                      <a:pt x="68" y="8"/>
                    </a:lnTo>
                    <a:lnTo>
                      <a:pt x="76" y="36"/>
                    </a:lnTo>
                    <a:lnTo>
                      <a:pt x="76" y="64"/>
                    </a:lnTo>
                  </a:path>
                </a:pathLst>
              </a:custGeom>
              <a:solidFill>
                <a:srgbClr val="EF1F1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Freeform 52"/>
              <p:cNvSpPr>
                <a:spLocks/>
              </p:cNvSpPr>
              <p:nvPr/>
            </p:nvSpPr>
            <p:spPr bwMode="auto">
              <a:xfrm flipH="1">
                <a:off x="910" y="1680"/>
                <a:ext cx="82" cy="86"/>
              </a:xfrm>
              <a:custGeom>
                <a:avLst/>
                <a:gdLst/>
                <a:ahLst/>
                <a:cxnLst>
                  <a:cxn ang="0">
                    <a:pos x="68" y="100"/>
                  </a:cxn>
                  <a:cxn ang="0">
                    <a:pos x="64" y="60"/>
                  </a:cxn>
                  <a:cxn ang="0">
                    <a:pos x="44" y="44"/>
                  </a:cxn>
                  <a:cxn ang="0">
                    <a:pos x="0" y="56"/>
                  </a:cxn>
                  <a:cxn ang="0">
                    <a:pos x="8" y="20"/>
                  </a:cxn>
                  <a:cxn ang="0">
                    <a:pos x="32" y="0"/>
                  </a:cxn>
                  <a:cxn ang="0">
                    <a:pos x="68" y="8"/>
                  </a:cxn>
                  <a:cxn ang="0">
                    <a:pos x="76" y="36"/>
                  </a:cxn>
                  <a:cxn ang="0">
                    <a:pos x="76" y="64"/>
                  </a:cxn>
                </a:cxnLst>
                <a:rect l="0" t="0" r="r" b="b"/>
                <a:pathLst>
                  <a:path w="76" h="100">
                    <a:moveTo>
                      <a:pt x="68" y="100"/>
                    </a:moveTo>
                    <a:lnTo>
                      <a:pt x="64" y="60"/>
                    </a:lnTo>
                    <a:lnTo>
                      <a:pt x="44" y="44"/>
                    </a:lnTo>
                    <a:lnTo>
                      <a:pt x="0" y="56"/>
                    </a:lnTo>
                    <a:lnTo>
                      <a:pt x="8" y="20"/>
                    </a:lnTo>
                    <a:lnTo>
                      <a:pt x="32" y="0"/>
                    </a:lnTo>
                    <a:lnTo>
                      <a:pt x="68" y="8"/>
                    </a:lnTo>
                    <a:lnTo>
                      <a:pt x="76" y="36"/>
                    </a:lnTo>
                    <a:lnTo>
                      <a:pt x="76" y="64"/>
                    </a:lnTo>
                  </a:path>
                </a:pathLst>
              </a:custGeom>
              <a:solidFill>
                <a:srgbClr val="EF1F1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3" name="Text Box 53"/>
            <p:cNvSpPr txBox="1">
              <a:spLocks noChangeArrowheads="1"/>
            </p:cNvSpPr>
            <p:nvPr/>
          </p:nvSpPr>
          <p:spPr bwMode="auto">
            <a:xfrm>
              <a:off x="1440" y="2195"/>
              <a:ext cx="134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 dirty="0">
                  <a:solidFill>
                    <a:schemeClr val="tx2"/>
                  </a:solidFill>
                </a:rPr>
                <a:t>Induction gap</a:t>
              </a:r>
            </a:p>
          </p:txBody>
        </p:sp>
        <p:sp>
          <p:nvSpPr>
            <p:cNvPr id="64" name="Text Box 54"/>
            <p:cNvSpPr txBox="1">
              <a:spLocks noChangeArrowheads="1"/>
            </p:cNvSpPr>
            <p:nvPr/>
          </p:nvSpPr>
          <p:spPr bwMode="auto">
            <a:xfrm>
              <a:off x="879" y="2357"/>
              <a:ext cx="406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 b="1" i="1">
                  <a:solidFill>
                    <a:srgbClr val="1A11FF"/>
                  </a:solidFill>
                </a:rPr>
                <a:t> </a:t>
              </a:r>
              <a:r>
                <a:rPr lang="en-US" sz="1400" b="1" i="1">
                  <a:solidFill>
                    <a:srgbClr val="1A11FF"/>
                  </a:solidFill>
                </a:rPr>
                <a:t>e</a:t>
              </a:r>
              <a:r>
                <a:rPr lang="en-US" sz="1400" b="1" i="1" baseline="30000">
                  <a:solidFill>
                    <a:srgbClr val="1A11FF"/>
                  </a:solidFill>
                </a:rPr>
                <a:t>-</a:t>
              </a:r>
              <a:endParaRPr lang="en-US" sz="1400" b="1" i="1">
                <a:solidFill>
                  <a:srgbClr val="1A11FF"/>
                </a:solidFill>
              </a:endParaRPr>
            </a:p>
          </p:txBody>
        </p:sp>
        <p:sp>
          <p:nvSpPr>
            <p:cNvPr id="65" name="Text Box 55"/>
            <p:cNvSpPr txBox="1">
              <a:spLocks noChangeArrowheads="1"/>
            </p:cNvSpPr>
            <p:nvPr/>
          </p:nvSpPr>
          <p:spPr bwMode="auto">
            <a:xfrm>
              <a:off x="720" y="1427"/>
              <a:ext cx="406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 b="1" i="1">
                  <a:solidFill>
                    <a:srgbClr val="1A11FF"/>
                  </a:solidFill>
                </a:rPr>
                <a:t> </a:t>
              </a:r>
              <a:r>
                <a:rPr lang="en-US" sz="1400" b="1" i="1">
                  <a:solidFill>
                    <a:srgbClr val="1A11FF"/>
                  </a:solidFill>
                </a:rPr>
                <a:t>e</a:t>
              </a:r>
              <a:r>
                <a:rPr lang="en-US" sz="1400" b="1" i="1" baseline="30000">
                  <a:solidFill>
                    <a:srgbClr val="1A11FF"/>
                  </a:solidFill>
                </a:rPr>
                <a:t>-</a:t>
              </a:r>
              <a:endParaRPr lang="en-US" sz="1400" b="1" i="1">
                <a:solidFill>
                  <a:srgbClr val="1A11FF"/>
                </a:solidFill>
              </a:endParaRPr>
            </a:p>
          </p:txBody>
        </p:sp>
        <p:sp>
          <p:nvSpPr>
            <p:cNvPr id="66" name="Text Box 56"/>
            <p:cNvSpPr txBox="1">
              <a:spLocks noChangeArrowheads="1"/>
            </p:cNvSpPr>
            <p:nvPr/>
          </p:nvSpPr>
          <p:spPr bwMode="auto">
            <a:xfrm>
              <a:off x="1152" y="968"/>
              <a:ext cx="300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 i="1">
                  <a:solidFill>
                    <a:srgbClr val="FF301B"/>
                  </a:solidFill>
                </a:rPr>
                <a:t>I</a:t>
              </a:r>
              <a:r>
                <a:rPr lang="en-US" sz="1400" b="1" i="1" baseline="30000">
                  <a:solidFill>
                    <a:srgbClr val="FF301B"/>
                  </a:solidFill>
                </a:rPr>
                <a:t>+</a:t>
              </a:r>
              <a:endParaRPr lang="en-US" sz="1400" b="1" i="1">
                <a:solidFill>
                  <a:srgbClr val="FF301B"/>
                </a:solidFill>
              </a:endParaRPr>
            </a:p>
          </p:txBody>
        </p:sp>
        <p:sp>
          <p:nvSpPr>
            <p:cNvPr id="67" name="Line 57"/>
            <p:cNvSpPr>
              <a:spLocks noChangeShapeType="1"/>
            </p:cNvSpPr>
            <p:nvPr/>
          </p:nvSpPr>
          <p:spPr bwMode="auto">
            <a:xfrm>
              <a:off x="1104" y="2208"/>
              <a:ext cx="0" cy="528"/>
            </a:xfrm>
            <a:prstGeom prst="line">
              <a:avLst/>
            </a:prstGeom>
            <a:noFill/>
            <a:ln w="9525">
              <a:solidFill>
                <a:srgbClr val="1A11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Line 58"/>
            <p:cNvSpPr>
              <a:spLocks noChangeShapeType="1"/>
            </p:cNvSpPr>
            <p:nvPr/>
          </p:nvSpPr>
          <p:spPr bwMode="auto">
            <a:xfrm flipV="1">
              <a:off x="1136" y="816"/>
              <a:ext cx="0" cy="576"/>
            </a:xfrm>
            <a:prstGeom prst="line">
              <a:avLst/>
            </a:prstGeom>
            <a:noFill/>
            <a:ln w="9525">
              <a:solidFill>
                <a:srgbClr val="FF0817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960" y="1445"/>
              <a:ext cx="144" cy="86"/>
            </a:xfrm>
            <a:custGeom>
              <a:avLst/>
              <a:gdLst/>
              <a:ahLst/>
              <a:cxnLst>
                <a:cxn ang="0">
                  <a:pos x="144" y="43"/>
                </a:cxn>
                <a:cxn ang="0">
                  <a:pos x="96" y="86"/>
                </a:cxn>
                <a:cxn ang="0">
                  <a:pos x="32" y="64"/>
                </a:cxn>
                <a:cxn ang="0">
                  <a:pos x="0" y="0"/>
                </a:cxn>
              </a:cxnLst>
              <a:rect l="0" t="0" r="r" b="b"/>
              <a:pathLst>
                <a:path w="144" h="86">
                  <a:moveTo>
                    <a:pt x="144" y="43"/>
                  </a:moveTo>
                  <a:lnTo>
                    <a:pt x="96" y="86"/>
                  </a:lnTo>
                  <a:lnTo>
                    <a:pt x="32" y="64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1A11FF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60"/>
          <p:cNvGrpSpPr>
            <a:grpSpLocks/>
          </p:cNvGrpSpPr>
          <p:nvPr/>
        </p:nvGrpSpPr>
        <p:grpSpPr bwMode="auto">
          <a:xfrm>
            <a:off x="6691313" y="1447800"/>
            <a:ext cx="2452687" cy="1550988"/>
            <a:chOff x="2064" y="576"/>
            <a:chExt cx="3969" cy="3326"/>
          </a:xfrm>
        </p:grpSpPr>
        <p:pic>
          <p:nvPicPr>
            <p:cNvPr id="73" name="Picture 6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64" y="576"/>
              <a:ext cx="2880" cy="2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4" name="Line 62"/>
            <p:cNvSpPr>
              <a:spLocks noChangeShapeType="1"/>
            </p:cNvSpPr>
            <p:nvPr/>
          </p:nvSpPr>
          <p:spPr bwMode="auto">
            <a:xfrm>
              <a:off x="2688" y="1056"/>
              <a:ext cx="0" cy="240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63"/>
            <p:cNvSpPr>
              <a:spLocks noChangeShapeType="1"/>
            </p:cNvSpPr>
            <p:nvPr/>
          </p:nvSpPr>
          <p:spPr bwMode="auto">
            <a:xfrm>
              <a:off x="4512" y="1008"/>
              <a:ext cx="0" cy="240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64"/>
            <p:cNvSpPr>
              <a:spLocks noChangeShapeType="1"/>
            </p:cNvSpPr>
            <p:nvPr/>
          </p:nvSpPr>
          <p:spPr bwMode="auto">
            <a:xfrm>
              <a:off x="3024" y="1776"/>
              <a:ext cx="0" cy="120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Line 65"/>
            <p:cNvSpPr>
              <a:spLocks noChangeShapeType="1"/>
            </p:cNvSpPr>
            <p:nvPr/>
          </p:nvSpPr>
          <p:spPr bwMode="auto">
            <a:xfrm>
              <a:off x="4192" y="1728"/>
              <a:ext cx="0" cy="1248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Text Box 66"/>
            <p:cNvSpPr txBox="1">
              <a:spLocks noChangeArrowheads="1"/>
            </p:cNvSpPr>
            <p:nvPr/>
          </p:nvSpPr>
          <p:spPr bwMode="auto">
            <a:xfrm>
              <a:off x="3456" y="3313"/>
              <a:ext cx="986" cy="58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>
                  <a:solidFill>
                    <a:srgbClr val="140AFF"/>
                  </a:solidFill>
                </a:rPr>
                <a:t>70 µm</a:t>
              </a:r>
            </a:p>
          </p:txBody>
        </p:sp>
        <p:sp>
          <p:nvSpPr>
            <p:cNvPr id="79" name="Text Box 67"/>
            <p:cNvSpPr txBox="1">
              <a:spLocks noChangeArrowheads="1"/>
            </p:cNvSpPr>
            <p:nvPr/>
          </p:nvSpPr>
          <p:spPr bwMode="auto">
            <a:xfrm>
              <a:off x="3456" y="2942"/>
              <a:ext cx="986" cy="58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>
                  <a:solidFill>
                    <a:srgbClr val="140AFF"/>
                  </a:solidFill>
                </a:rPr>
                <a:t>55 µm</a:t>
              </a:r>
            </a:p>
          </p:txBody>
        </p:sp>
        <p:sp>
          <p:nvSpPr>
            <p:cNvPr id="80" name="Line 68"/>
            <p:cNvSpPr>
              <a:spLocks noChangeShapeType="1"/>
            </p:cNvSpPr>
            <p:nvPr/>
          </p:nvSpPr>
          <p:spPr bwMode="auto">
            <a:xfrm>
              <a:off x="4752" y="960"/>
              <a:ext cx="432" cy="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69"/>
            <p:cNvSpPr>
              <a:spLocks noChangeShapeType="1"/>
            </p:cNvSpPr>
            <p:nvPr/>
          </p:nvSpPr>
          <p:spPr bwMode="auto">
            <a:xfrm>
              <a:off x="4752" y="1104"/>
              <a:ext cx="432" cy="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70"/>
            <p:cNvSpPr>
              <a:spLocks noChangeShapeType="1"/>
            </p:cNvSpPr>
            <p:nvPr/>
          </p:nvSpPr>
          <p:spPr bwMode="auto">
            <a:xfrm>
              <a:off x="4672" y="2272"/>
              <a:ext cx="432" cy="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Text Box 71"/>
            <p:cNvSpPr txBox="1">
              <a:spLocks noChangeArrowheads="1"/>
            </p:cNvSpPr>
            <p:nvPr/>
          </p:nvSpPr>
          <p:spPr bwMode="auto">
            <a:xfrm>
              <a:off x="5182" y="1070"/>
              <a:ext cx="851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>
                  <a:solidFill>
                    <a:srgbClr val="140AFF"/>
                  </a:solidFill>
                </a:rPr>
                <a:t>5 µm</a:t>
              </a:r>
            </a:p>
          </p:txBody>
        </p:sp>
        <p:sp>
          <p:nvSpPr>
            <p:cNvPr id="84" name="Text Box 72"/>
            <p:cNvSpPr txBox="1">
              <a:spLocks noChangeArrowheads="1"/>
            </p:cNvSpPr>
            <p:nvPr/>
          </p:nvSpPr>
          <p:spPr bwMode="auto">
            <a:xfrm>
              <a:off x="4992" y="1740"/>
              <a:ext cx="986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>
                  <a:solidFill>
                    <a:srgbClr val="140AFF"/>
                  </a:solidFill>
                </a:rPr>
                <a:t>50 µm</a:t>
              </a:r>
            </a:p>
          </p:txBody>
        </p:sp>
      </p:grpSp>
      <p:pic>
        <p:nvPicPr>
          <p:cNvPr id="85" name="Picture 7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114800"/>
            <a:ext cx="1506538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6" name="Text Box 77"/>
          <p:cNvSpPr txBox="1">
            <a:spLocks noChangeArrowheads="1"/>
          </p:cNvSpPr>
          <p:nvPr/>
        </p:nvSpPr>
        <p:spPr bwMode="auto">
          <a:xfrm>
            <a:off x="4267200" y="3276600"/>
            <a:ext cx="452078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Тонкая металлизированная полиамидная</a:t>
            </a:r>
          </a:p>
          <a:p>
            <a:r>
              <a:rPr lang="fr-FR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фольга с перфорированными</a:t>
            </a:r>
            <a:r>
              <a:rPr lang="fr-FR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отверстиями</a:t>
            </a:r>
            <a:endParaRPr lang="fr-FR" sz="1600" dirty="0">
              <a:latin typeface="Comic Sans MS" pitchFamily="66" charset="0"/>
            </a:endParaRPr>
          </a:p>
          <a:p>
            <a:r>
              <a:rPr lang="ru-RU" sz="1600" dirty="0" smtClean="0">
                <a:latin typeface="Comic Sans MS" pitchFamily="66" charset="0"/>
              </a:rPr>
              <a:t>(высокая плотность дырочек). 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87" name="Rectangle 78"/>
          <p:cNvSpPr>
            <a:spLocks noChangeArrowheads="1"/>
          </p:cNvSpPr>
          <p:nvPr/>
        </p:nvSpPr>
        <p:spPr bwMode="auto">
          <a:xfrm>
            <a:off x="2819400" y="4724400"/>
            <a:ext cx="624562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Электроны</a:t>
            </a:r>
            <a:r>
              <a:rPr lang="ru-RU" sz="1600" dirty="0" smtClean="0">
                <a:latin typeface="Comic Sans MS" pitchFamily="66" charset="0"/>
              </a:rPr>
              <a:t> собираются на считывающих электродах</a:t>
            </a:r>
            <a:r>
              <a:rPr lang="en-US" sz="1600" dirty="0" smtClean="0">
                <a:latin typeface="Comic Sans MS" pitchFamily="66" charset="0"/>
              </a:rPr>
              <a:t>. </a:t>
            </a:r>
            <a:endParaRPr lang="en-US" sz="1600" dirty="0">
              <a:latin typeface="Comic Sans MS" pitchFamily="66" charset="0"/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</a:rPr>
              <a:t>Быстрый сигнал можно зарегистрировать на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GEM </a:t>
            </a:r>
            <a:r>
              <a:rPr lang="ru-RU" sz="1600" dirty="0" smtClean="0">
                <a:latin typeface="Comic Sans MS" pitchFamily="66" charset="0"/>
              </a:rPr>
              <a:t>электроде</a:t>
            </a:r>
            <a:r>
              <a:rPr lang="en-US" sz="1600" dirty="0" smtClean="0">
                <a:latin typeface="Comic Sans MS" pitchFamily="66" charset="0"/>
              </a:rPr>
              <a:t> </a:t>
            </a:r>
            <a:endParaRPr lang="en-US" sz="1600" dirty="0">
              <a:latin typeface="Comic Sans MS" pitchFamily="66" charset="0"/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</a:rPr>
              <a:t>для использования в триггере.</a:t>
            </a:r>
            <a:r>
              <a:rPr lang="en-US" sz="1600" dirty="0" smtClean="0">
                <a:latin typeface="Comic Sans MS" pitchFamily="66" charset="0"/>
              </a:rPr>
              <a:t> </a:t>
            </a:r>
            <a:endParaRPr lang="en-US" sz="1600" dirty="0">
              <a:latin typeface="Comic Sans MS" pitchFamily="66" charset="0"/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</a:rPr>
              <a:t>Считывающие электроды заземлены</a:t>
            </a:r>
            <a:r>
              <a:rPr lang="en-US" sz="1600" dirty="0" smtClean="0">
                <a:latin typeface="Comic Sans MS" pitchFamily="66" charset="0"/>
              </a:rPr>
              <a:t>.</a:t>
            </a:r>
            <a:endParaRPr lang="en-US" sz="1600" dirty="0">
              <a:latin typeface="Comic Sans MS" pitchFamily="66" charset="0"/>
            </a:endParaRP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Ионы</a:t>
            </a:r>
            <a:r>
              <a:rPr lang="ru-RU" sz="1600" dirty="0" smtClean="0">
                <a:latin typeface="Comic Sans MS" pitchFamily="66" charset="0"/>
              </a:rPr>
              <a:t> также частично собираются на</a:t>
            </a:r>
            <a:r>
              <a:rPr lang="en-US" sz="1600" dirty="0" smtClean="0">
                <a:latin typeface="Comic Sans MS" pitchFamily="66" charset="0"/>
              </a:rPr>
              <a:t> GEM </a:t>
            </a:r>
            <a:r>
              <a:rPr lang="ru-RU" sz="1600" dirty="0" smtClean="0">
                <a:latin typeface="Comic Sans MS" pitchFamily="66" charset="0"/>
              </a:rPr>
              <a:t>электроде.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54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75335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 eaLnBrk="1" hangingPunct="1"/>
            <a:r>
              <a:rPr lang="en-US" sz="2400" dirty="0" smtClean="0">
                <a:solidFill>
                  <a:schemeClr val="accent2"/>
                </a:solidFill>
                <a:latin typeface="Comic Sans MS" pitchFamily="66" charset="0"/>
              </a:rPr>
              <a:t>GEM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94</a:t>
            </a:fld>
            <a:endParaRPr lang="de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75335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l" eaLnBrk="1" hangingPunct="1"/>
            <a:r>
              <a:rPr lang="en-US" sz="2400" dirty="0" smtClean="0">
                <a:solidFill>
                  <a:schemeClr val="accent2"/>
                </a:solidFill>
                <a:latin typeface="Comic Sans MS" pitchFamily="66" charset="0"/>
              </a:rPr>
              <a:t>GEM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52400" y="114300"/>
            <a:ext cx="495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2305050" cy="1922463"/>
          </a:xfrm>
          <a:prstGeom prst="rect">
            <a:avLst/>
          </a:prstGeom>
          <a:noFill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2133600"/>
            <a:ext cx="1871663" cy="1443038"/>
          </a:xfrm>
          <a:prstGeom prst="rect">
            <a:avLst/>
          </a:prstGeom>
          <a:noFill/>
        </p:spPr>
      </p:pic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0" y="2971800"/>
            <a:ext cx="32480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000">
                <a:solidFill>
                  <a:schemeClr val="tx1"/>
                </a:solidFill>
              </a:rPr>
              <a:t>A. Bressan et al, Nucl. Instr. and Meth. A425(1999)254</a:t>
            </a:r>
          </a:p>
        </p:txBody>
      </p:sp>
      <p:pic>
        <p:nvPicPr>
          <p:cNvPr id="15" name="Picture 8" descr="exampl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5029200"/>
            <a:ext cx="1728788" cy="1500188"/>
          </a:xfrm>
          <a:prstGeom prst="rect">
            <a:avLst/>
          </a:prstGeom>
          <a:noFill/>
        </p:spPr>
      </p:pic>
      <p:pic>
        <p:nvPicPr>
          <p:cNvPr id="16" name="Picture 9" descr="beam_prototyp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3581400"/>
            <a:ext cx="2160588" cy="1927225"/>
          </a:xfrm>
          <a:prstGeom prst="rect">
            <a:avLst/>
          </a:prstGeom>
          <a:noFill/>
        </p:spPr>
      </p:pic>
      <p:pic>
        <p:nvPicPr>
          <p:cNvPr id="17" name="Picture 10" descr="compass_triple_gem3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3505200"/>
            <a:ext cx="2447925" cy="1943100"/>
          </a:xfrm>
          <a:prstGeom prst="rect">
            <a:avLst/>
          </a:prstGeom>
          <a:noFill/>
        </p:spPr>
      </p:pic>
      <p:pic>
        <p:nvPicPr>
          <p:cNvPr id="18" name="Picture 11" descr="hex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3581400"/>
            <a:ext cx="1728788" cy="1422400"/>
          </a:xfrm>
          <a:prstGeom prst="rect">
            <a:avLst/>
          </a:prstGeom>
          <a:noFill/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0400" y="685800"/>
            <a:ext cx="1752600" cy="1471613"/>
          </a:xfrm>
          <a:prstGeom prst="rect">
            <a:avLst/>
          </a:prstGeom>
          <a:noFill/>
        </p:spPr>
      </p:pic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2667000" y="914400"/>
            <a:ext cx="403507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Полное разделение структур газового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усиления и считывающих электродов</a:t>
            </a:r>
            <a:r>
              <a:rPr lang="fr-FR" sz="1600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endParaRPr lang="ru-RU" sz="16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fr-FR" sz="1600" dirty="0">
              <a:latin typeface="Comic Sans MS" pitchFamily="66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Обе структуры могут быть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оптимизированы независимо</a:t>
            </a:r>
            <a:r>
              <a:rPr lang="fr-FR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fr-FR" sz="1600" dirty="0">
                <a:solidFill>
                  <a:srgbClr val="002060"/>
                </a:solidFill>
                <a:latin typeface="Comic Sans MS" pitchFamily="66" charset="0"/>
              </a:rPr>
              <a:t>!</a:t>
            </a:r>
            <a:endParaRPr lang="en-GB" sz="1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517525" y="5526088"/>
            <a:ext cx="10414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Compass</a:t>
            </a:r>
            <a:endParaRPr lang="en-GB"/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3565525" y="5449888"/>
            <a:ext cx="7604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/>
              <a:t>Totem</a:t>
            </a:r>
            <a:endParaRPr lang="en-GB"/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136525" y="5830888"/>
            <a:ext cx="68531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Оба детектора используют</a:t>
            </a:r>
            <a:r>
              <a:rPr lang="fr-FR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latin typeface="Comic Sans MS" pitchFamily="66" charset="0"/>
              </a:rPr>
              <a:t>3</a:t>
            </a:r>
            <a:r>
              <a:rPr lang="fr-FR" sz="1600" dirty="0" smtClean="0">
                <a:latin typeface="Comic Sans MS" pitchFamily="66" charset="0"/>
              </a:rPr>
              <a:t> GEM</a:t>
            </a:r>
            <a:r>
              <a:rPr lang="ru-RU" sz="1600" dirty="0" smtClean="0">
                <a:latin typeface="Comic Sans MS" pitchFamily="66" charset="0"/>
              </a:rPr>
              <a:t>-фольги для </a:t>
            </a:r>
            <a:r>
              <a:rPr lang="ru-RU" sz="1600" dirty="0" smtClean="0">
                <a:latin typeface="Comic Sans MS" pitchFamily="66" charset="0"/>
              </a:rPr>
              <a:t>усиления в </a:t>
            </a:r>
            <a:r>
              <a:rPr lang="ru-RU" sz="1600" dirty="0" smtClean="0">
                <a:latin typeface="Comic Sans MS" pitchFamily="66" charset="0"/>
              </a:rPr>
              <a:t>каскаде,</a:t>
            </a:r>
            <a:endParaRPr lang="fr-FR" sz="1600" dirty="0">
              <a:latin typeface="Comic Sans MS" pitchFamily="66" charset="0"/>
            </a:endParaRPr>
          </a:p>
          <a:p>
            <a:r>
              <a:rPr lang="ru-RU" sz="1600" dirty="0" smtClean="0">
                <a:latin typeface="Comic Sans MS" pitchFamily="66" charset="0"/>
              </a:rPr>
              <a:t>уменьшая вероятность пробоя уменьшением велечины поля</a:t>
            </a:r>
            <a:r>
              <a:rPr lang="fr-FR" sz="1600" dirty="0" smtClean="0">
                <a:latin typeface="Comic Sans MS" pitchFamily="66" charset="0"/>
              </a:rPr>
              <a:t>.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7086600" y="1447800"/>
            <a:ext cx="155416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400" b="1" dirty="0" err="1">
                <a:solidFill>
                  <a:schemeClr val="bg1"/>
                </a:solidFill>
              </a:rPr>
              <a:t>Cartesian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</a:p>
          <a:p>
            <a:r>
              <a:rPr lang="fr-FR" sz="1400" b="1" dirty="0" err="1">
                <a:solidFill>
                  <a:schemeClr val="bg1"/>
                </a:solidFill>
              </a:rPr>
              <a:t>Compass</a:t>
            </a:r>
            <a:r>
              <a:rPr lang="fr-FR" sz="1400" b="1" dirty="0">
                <a:solidFill>
                  <a:schemeClr val="bg1"/>
                </a:solidFill>
              </a:rPr>
              <a:t>, </a:t>
            </a:r>
            <a:r>
              <a:rPr lang="fr-FR" sz="1400" b="1" dirty="0" err="1">
                <a:solidFill>
                  <a:schemeClr val="bg1"/>
                </a:solidFill>
              </a:rPr>
              <a:t>LHCb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7239000" y="2971800"/>
            <a:ext cx="1169988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Small angle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6" name="Text Box 19"/>
          <p:cNvSpPr txBox="1">
            <a:spLocks noChangeArrowheads="1"/>
          </p:cNvSpPr>
          <p:nvPr/>
        </p:nvSpPr>
        <p:spPr bwMode="auto">
          <a:xfrm>
            <a:off x="7086600" y="4267200"/>
            <a:ext cx="161131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fr-FR" sz="1400" b="1" dirty="0" err="1">
                <a:solidFill>
                  <a:schemeClr val="bg1"/>
                </a:solidFill>
              </a:rPr>
              <a:t>Hexaboard</a:t>
            </a:r>
            <a:r>
              <a:rPr lang="fr-FR" sz="1400" b="1" dirty="0">
                <a:solidFill>
                  <a:schemeClr val="bg1"/>
                </a:solidFill>
              </a:rPr>
              <a:t>, pads</a:t>
            </a:r>
          </a:p>
          <a:p>
            <a:r>
              <a:rPr lang="fr-FR" sz="1400" b="1" dirty="0">
                <a:solidFill>
                  <a:schemeClr val="bg1"/>
                </a:solidFill>
              </a:rPr>
              <a:t>MICE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7620000" y="5791200"/>
            <a:ext cx="71596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Mixed</a:t>
            </a:r>
          </a:p>
          <a:p>
            <a:r>
              <a:rPr lang="fr-FR" sz="1400" b="1" dirty="0">
                <a:solidFill>
                  <a:schemeClr val="bg1"/>
                </a:solidFill>
              </a:rPr>
              <a:t>Totem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8" name="Line 22"/>
          <p:cNvSpPr>
            <a:spLocks noChangeShapeType="1"/>
          </p:cNvSpPr>
          <p:nvPr/>
        </p:nvSpPr>
        <p:spPr bwMode="auto">
          <a:xfrm>
            <a:off x="914400" y="3962400"/>
            <a:ext cx="1143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9" name="Text Box 23"/>
          <p:cNvSpPr txBox="1">
            <a:spLocks noChangeArrowheads="1"/>
          </p:cNvSpPr>
          <p:nvPr/>
        </p:nvSpPr>
        <p:spPr bwMode="auto">
          <a:xfrm>
            <a:off x="1203325" y="3651250"/>
            <a:ext cx="66675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1400">
                <a:solidFill>
                  <a:schemeClr val="bg1"/>
                </a:solidFill>
              </a:rPr>
              <a:t>33 cm</a:t>
            </a:r>
            <a:endParaRPr lang="en-GB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95</a:t>
            </a:fld>
            <a:endParaRPr lang="de-CH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2667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Газовые детекторы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7" name="Picture 6" descr="Picture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57200"/>
            <a:ext cx="8610600" cy="6160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2931</TotalTime>
  <Words>4815</Words>
  <Application>Microsoft Office PowerPoint</Application>
  <PresentationFormat>On-screen Show (4:3)</PresentationFormat>
  <Paragraphs>1364</Paragraphs>
  <Slides>95</Slides>
  <Notes>57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13</vt:i4>
      </vt:variant>
      <vt:variant>
        <vt:lpstr>Slide Titles</vt:lpstr>
      </vt:variant>
      <vt:variant>
        <vt:i4>95</vt:i4>
      </vt:variant>
    </vt:vector>
  </HeadingPairs>
  <TitlesOfParts>
    <vt:vector size="109" baseType="lpstr">
      <vt:lpstr>Office Theme</vt:lpstr>
      <vt:lpstr>Clip</vt:lpstr>
      <vt:lpstr>Equation</vt:lpstr>
      <vt:lpstr>Ulead Image Editor Image</vt:lpstr>
      <vt:lpstr>Microsoft Equation 3.0</vt:lpstr>
      <vt:lpstr>Designer Drawing</vt:lpstr>
      <vt:lpstr>Designer 4.0 Drawing</vt:lpstr>
      <vt:lpstr>Формула</vt:lpstr>
      <vt:lpstr>Bitmap Image</vt:lpstr>
      <vt:lpstr>Chart</vt:lpstr>
      <vt:lpstr>Bitmap</vt:lpstr>
      <vt:lpstr>Document</vt:lpstr>
      <vt:lpstr>Worksheet</vt:lpstr>
      <vt:lpstr>Micrografx Designer 7 Drawing</vt:lpstr>
      <vt:lpstr>Регистрация (детектирование) частиц</vt:lpstr>
      <vt:lpstr>                   Регистрация (Детектирование)  – очень емкие слова     Определение (извлечение)  какой-либо информации об   элементарной частице посредством проведений (косвенных)   измерений с помощью «детекторов» частиц </vt:lpstr>
      <vt:lpstr>Slide 3</vt:lpstr>
      <vt:lpstr>Slide 4</vt:lpstr>
      <vt:lpstr>Slide 5</vt:lpstr>
      <vt:lpstr>Slide 6</vt:lpstr>
      <vt:lpstr>Slide 7</vt:lpstr>
      <vt:lpstr>Электрон-Протон-Нейтрон  Первая античастица – позитрон  Первые частицы другого поколения мюоны   Первые составные частицы-мезоны пионы и каоны     (Кварковая теория)  «Зоопарк»  частиц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Введение</vt:lpstr>
      <vt:lpstr>Slide 79</vt:lpstr>
      <vt:lpstr>Заряженные частицы</vt:lpstr>
      <vt:lpstr>Заряженные частицы</vt:lpstr>
      <vt:lpstr>Заряженные частицы</vt:lpstr>
      <vt:lpstr>Заряженные частицы</vt:lpstr>
      <vt:lpstr>Заряженные частицы</vt:lpstr>
      <vt:lpstr>Взаимодействие частиц с веществом</vt:lpstr>
      <vt:lpstr>Фотоны</vt:lpstr>
      <vt:lpstr>Фотоны</vt:lpstr>
      <vt:lpstr>Фотоны</vt:lpstr>
      <vt:lpstr>Фотоны</vt:lpstr>
      <vt:lpstr>Фотоны</vt:lpstr>
      <vt:lpstr>Заряженные частицы и фотоны</vt:lpstr>
      <vt:lpstr>Slide 92</vt:lpstr>
      <vt:lpstr>GEM</vt:lpstr>
      <vt:lpstr>GEM</vt:lpstr>
      <vt:lpstr>Slide 95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zimin</dc:creator>
  <cp:lastModifiedBy>zimin</cp:lastModifiedBy>
  <cp:revision>506</cp:revision>
  <dcterms:created xsi:type="dcterms:W3CDTF">2010-10-21T13:27:34Z</dcterms:created>
  <dcterms:modified xsi:type="dcterms:W3CDTF">2014-09-30T16:52:48Z</dcterms:modified>
</cp:coreProperties>
</file>