
<file path=[Content_Types].xml><?xml version="1.0" encoding="utf-8"?>
<Types xmlns="http://schemas.openxmlformats.org/package/2006/content-types">
  <Default Extension="jpg" ContentType="image/jpeg"/>
  <Default Extension="emf" ContentType="image/x-emf"/>
  <Default Extension="xls" ContentType="application/vnd.ms-excel"/>
  <Default Extension="jpeg" ContentType="image/jpeg"/>
  <Default Extension="xml" ContentType="application/xml"/>
  <Default Extension="vml" ContentType="application/vnd.openxmlformats-officedocument.vmlDrawing"/>
  <Default Extension="bin" ContentType="application/vnd.openxmlformats-officedocument.presentationml.printerSettings"/>
  <Default Extension="wdp" ContentType="image/vnd.ms-photo"/>
  <Default Extension="png" ContentType="image/png"/>
  <Default Extension="wmf" ContentType="image/x-wmf"/>
  <Default Extension="rels" ContentType="application/vnd.openxmlformats-package.relationships+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embeddings/oleObject1.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3.xml" ContentType="application/vnd.openxmlformats-officedocument.drawingml.chart+xml"/>
  <Override PartName="/ppt/theme/themeOverride1.xml" ContentType="application/vnd.openxmlformats-officedocument.themeOverr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68"/>
  </p:notesMasterIdLst>
  <p:handoutMasterIdLst>
    <p:handoutMasterId r:id="rId69"/>
  </p:handoutMasterIdLst>
  <p:sldIdLst>
    <p:sldId id="256" r:id="rId2"/>
    <p:sldId id="257" r:id="rId3"/>
    <p:sldId id="547" r:id="rId4"/>
    <p:sldId id="538" r:id="rId5"/>
    <p:sldId id="448" r:id="rId6"/>
    <p:sldId id="462" r:id="rId7"/>
    <p:sldId id="546" r:id="rId8"/>
    <p:sldId id="539" r:id="rId9"/>
    <p:sldId id="551" r:id="rId10"/>
    <p:sldId id="548" r:id="rId11"/>
    <p:sldId id="553" r:id="rId12"/>
    <p:sldId id="537" r:id="rId13"/>
    <p:sldId id="452" r:id="rId14"/>
    <p:sldId id="454" r:id="rId15"/>
    <p:sldId id="540" r:id="rId16"/>
    <p:sldId id="541" r:id="rId17"/>
    <p:sldId id="472" r:id="rId18"/>
    <p:sldId id="561" r:id="rId19"/>
    <p:sldId id="499" r:id="rId20"/>
    <p:sldId id="450" r:id="rId21"/>
    <p:sldId id="529" r:id="rId22"/>
    <p:sldId id="536" r:id="rId23"/>
    <p:sldId id="562" r:id="rId24"/>
    <p:sldId id="543" r:id="rId25"/>
    <p:sldId id="544" r:id="rId26"/>
    <p:sldId id="545" r:id="rId27"/>
    <p:sldId id="555" r:id="rId28"/>
    <p:sldId id="528" r:id="rId29"/>
    <p:sldId id="471" r:id="rId30"/>
    <p:sldId id="500" r:id="rId31"/>
    <p:sldId id="497" r:id="rId32"/>
    <p:sldId id="467" r:id="rId33"/>
    <p:sldId id="468" r:id="rId34"/>
    <p:sldId id="556" r:id="rId35"/>
    <p:sldId id="494" r:id="rId36"/>
    <p:sldId id="475" r:id="rId37"/>
    <p:sldId id="530" r:id="rId38"/>
    <p:sldId id="531" r:id="rId39"/>
    <p:sldId id="563" r:id="rId40"/>
    <p:sldId id="476" r:id="rId41"/>
    <p:sldId id="557" r:id="rId42"/>
    <p:sldId id="558" r:id="rId43"/>
    <p:sldId id="559" r:id="rId44"/>
    <p:sldId id="564" r:id="rId45"/>
    <p:sldId id="501" r:id="rId46"/>
    <p:sldId id="569" r:id="rId47"/>
    <p:sldId id="570" r:id="rId48"/>
    <p:sldId id="571" r:id="rId49"/>
    <p:sldId id="573" r:id="rId50"/>
    <p:sldId id="507" r:id="rId51"/>
    <p:sldId id="508" r:id="rId52"/>
    <p:sldId id="509" r:id="rId53"/>
    <p:sldId id="565" r:id="rId54"/>
    <p:sldId id="517" r:id="rId55"/>
    <p:sldId id="566" r:id="rId56"/>
    <p:sldId id="567" r:id="rId57"/>
    <p:sldId id="524" r:id="rId58"/>
    <p:sldId id="525" r:id="rId59"/>
    <p:sldId id="574" r:id="rId60"/>
    <p:sldId id="575" r:id="rId61"/>
    <p:sldId id="576" r:id="rId62"/>
    <p:sldId id="577" r:id="rId63"/>
    <p:sldId id="578" r:id="rId64"/>
    <p:sldId id="579" r:id="rId65"/>
    <p:sldId id="580" r:id="rId66"/>
    <p:sldId id="568" r:id="rId6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589129"/>
    <a:srgbClr val="633863"/>
    <a:srgbClr val="3C631D"/>
    <a:srgbClr val="085400"/>
    <a:srgbClr val="00009A"/>
    <a:srgbClr val="FF8753"/>
    <a:srgbClr val="F53423"/>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6" autoAdjust="0"/>
    <p:restoredTop sz="93986" autoAdjust="0"/>
  </p:normalViewPr>
  <p:slideViewPr>
    <p:cSldViewPr snapToGrid="0" snapToObjects="1">
      <p:cViewPr>
        <p:scale>
          <a:sx n="100" d="100"/>
          <a:sy n="100" d="100"/>
        </p:scale>
        <p:origin x="-640" y="-80"/>
      </p:cViewPr>
      <p:guideLst>
        <p:guide orient="horz" pos="2160"/>
        <p:guide pos="2880"/>
      </p:guideLst>
    </p:cSldViewPr>
  </p:slideViewPr>
  <p:outlineViewPr>
    <p:cViewPr>
      <p:scale>
        <a:sx n="33" d="100"/>
        <a:sy n="33" d="100"/>
      </p:scale>
      <p:origin x="0" y="968"/>
    </p:cViewPr>
  </p:outlineViewPr>
  <p:notesTextViewPr>
    <p:cViewPr>
      <p:scale>
        <a:sx n="100" d="100"/>
        <a:sy n="100" d="100"/>
      </p:scale>
      <p:origin x="0" y="0"/>
    </p:cViewPr>
  </p:notesTextViewPr>
  <p:sorterViewPr>
    <p:cViewPr>
      <p:scale>
        <a:sx n="66" d="100"/>
        <a:sy n="66" d="100"/>
      </p:scale>
      <p:origin x="0" y="602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notesMaster" Target="notesMasters/notesMaster1.xml"/><Relationship Id="rId69" Type="http://schemas.openxmlformats.org/officeDocument/2006/relationships/handoutMaster" Target="handoutMasters/handoutMaster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printerSettings" Target="printerSettings/printerSettings1.bin"/><Relationship Id="rId71" Type="http://schemas.openxmlformats.org/officeDocument/2006/relationships/presProps" Target="presProps.xml"/><Relationship Id="rId72"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theme" Target="theme/theme1.xml"/><Relationship Id="rId74"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o\obarring\Documents\CF\Procurement\inventory\inventory-2010052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o\obarring\Documents\CF\Procurement\inventory\inventory-20100525.xlsx"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pbuncic:Desktop:HL-LHc.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dLbls>
            <c:dLblPos val="bestFit"/>
            <c:showLegendKey val="0"/>
            <c:showVal val="0"/>
            <c:showCatName val="1"/>
            <c:showSerName val="0"/>
            <c:showPercent val="1"/>
            <c:showBubbleSize val="0"/>
            <c:showLeaderLines val="1"/>
          </c:dLbls>
          <c:cat>
            <c:strRef>
              <c:f>'Processors and cores'!$A$5:$A$169</c:f>
              <c:strCache>
                <c:ptCount val="9"/>
                <c:pt idx="0">
                  <c:v>Xeon 5150</c:v>
                </c:pt>
                <c:pt idx="1">
                  <c:v>Xeon 5160</c:v>
                </c:pt>
                <c:pt idx="2">
                  <c:v>Xeon E5335</c:v>
                </c:pt>
                <c:pt idx="3">
                  <c:v>Xeon E5345</c:v>
                </c:pt>
                <c:pt idx="4">
                  <c:v>Xeon E5405</c:v>
                </c:pt>
                <c:pt idx="5">
                  <c:v>Xeon E5410</c:v>
                </c:pt>
                <c:pt idx="6">
                  <c:v>Xeon L5420</c:v>
                </c:pt>
                <c:pt idx="7">
                  <c:v>Xeon L5520</c:v>
                </c:pt>
                <c:pt idx="8">
                  <c:v>Xeon 3GHz</c:v>
                </c:pt>
              </c:strCache>
            </c:strRef>
          </c:cat>
          <c:val>
            <c:numRef>
              <c:f>'Processors and cores'!$B$5:$B$169</c:f>
              <c:numCache>
                <c:formatCode>General</c:formatCode>
                <c:ptCount val="9"/>
                <c:pt idx="0">
                  <c:v>220.0</c:v>
                </c:pt>
                <c:pt idx="1">
                  <c:v>1288.0</c:v>
                </c:pt>
                <c:pt idx="2">
                  <c:v>934.0</c:v>
                </c:pt>
                <c:pt idx="3">
                  <c:v>1910.0</c:v>
                </c:pt>
                <c:pt idx="4">
                  <c:v>866.0</c:v>
                </c:pt>
                <c:pt idx="5">
                  <c:v>2167.0</c:v>
                </c:pt>
                <c:pt idx="6">
                  <c:v>1138.0</c:v>
                </c:pt>
                <c:pt idx="7">
                  <c:v>4453.0</c:v>
                </c:pt>
                <c:pt idx="8">
                  <c:v>498.0</c:v>
                </c:pt>
              </c:numCache>
            </c:numRef>
          </c:val>
        </c:ser>
        <c:dLbls>
          <c:showLegendKey val="0"/>
          <c:showVal val="0"/>
          <c:showCatName val="1"/>
          <c:showSerName val="0"/>
          <c:showPercent val="1"/>
          <c:showBubbleSize val="0"/>
          <c:showLeaderLines val="1"/>
        </c:dLbls>
      </c:pie3DChart>
    </c:plotArea>
    <c:plotVisOnly val="1"/>
    <c:dispBlanksAs val="gap"/>
    <c:showDLblsOverMax val="0"/>
  </c:chart>
  <c:spPr>
    <a:noFill/>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pie3DChart>
        <c:varyColors val="1"/>
        <c:ser>
          <c:idx val="0"/>
          <c:order val="0"/>
          <c:explosion val="25"/>
          <c:dLbls>
            <c:dLbl>
              <c:idx val="5"/>
              <c:layout>
                <c:manualLayout>
                  <c:x val="0.0587884115435691"/>
                  <c:y val="0.264976174094748"/>
                </c:manualLayout>
              </c:layout>
              <c:tx>
                <c:rich>
                  <a:bodyPr/>
                  <a:lstStyle/>
                  <a:p>
                    <a:r>
                      <a:rPr lang="en-US"/>
                      <a:t> </a:t>
                    </a:r>
                    <a:r>
                      <a:rPr lang="en-US" smtClean="0"/>
                      <a:t>Western Digital</a:t>
                    </a:r>
                    <a:r>
                      <a:rPr lang="en-US" dirty="0"/>
                      <a:t>
59%</a:t>
                    </a:r>
                  </a:p>
                </c:rich>
              </c:tx>
              <c:showLegendKey val="0"/>
              <c:showVal val="0"/>
              <c:showCatName val="1"/>
              <c:showSerName val="0"/>
              <c:showPercent val="1"/>
              <c:showBubbleSize val="0"/>
            </c:dLbl>
            <c:txPr>
              <a:bodyPr/>
              <a:lstStyle/>
              <a:p>
                <a:pPr>
                  <a:defRPr sz="800" b="1"/>
                </a:pPr>
                <a:endParaRPr lang="en-US"/>
              </a:p>
            </c:txPr>
            <c:showLegendKey val="0"/>
            <c:showVal val="0"/>
            <c:showCatName val="1"/>
            <c:showSerName val="0"/>
            <c:showPercent val="1"/>
            <c:showBubbleSize val="0"/>
            <c:showLeaderLines val="1"/>
          </c:dLbls>
          <c:cat>
            <c:strRef>
              <c:f>'Disks raw space'!$A$34:$A$626</c:f>
              <c:strCache>
                <c:ptCount val="7"/>
                <c:pt idx="0">
                  <c:v> Fujitsu</c:v>
                </c:pt>
                <c:pt idx="1">
                  <c:v> Hitachi</c:v>
                </c:pt>
                <c:pt idx="2">
                  <c:v> HP</c:v>
                </c:pt>
                <c:pt idx="3">
                  <c:v> Maxtor</c:v>
                </c:pt>
                <c:pt idx="4">
                  <c:v> Seagate</c:v>
                </c:pt>
                <c:pt idx="5">
                  <c:v> WDC</c:v>
                </c:pt>
                <c:pt idx="6">
                  <c:v>Other</c:v>
                </c:pt>
              </c:strCache>
            </c:strRef>
          </c:cat>
          <c:val>
            <c:numRef>
              <c:f>'Disks raw space'!$B$34:$B$626</c:f>
              <c:numCache>
                <c:formatCode>General</c:formatCode>
                <c:ptCount val="7"/>
                <c:pt idx="0">
                  <c:v>1562.0</c:v>
                </c:pt>
                <c:pt idx="1">
                  <c:v>12389.0</c:v>
                </c:pt>
                <c:pt idx="2">
                  <c:v>32.0</c:v>
                </c:pt>
                <c:pt idx="3">
                  <c:v>30.0</c:v>
                </c:pt>
                <c:pt idx="4">
                  <c:v>8072.0</c:v>
                </c:pt>
                <c:pt idx="5">
                  <c:v>31561.0</c:v>
                </c:pt>
                <c:pt idx="6">
                  <c:v>82.0</c:v>
                </c:pt>
              </c:numCache>
            </c:numRef>
          </c:val>
        </c:ser>
        <c:dLbls>
          <c:showLegendKey val="0"/>
          <c:showVal val="0"/>
          <c:showCatName val="1"/>
          <c:showSerName val="0"/>
          <c:showPercent val="1"/>
          <c:showBubbleSize val="0"/>
          <c:showLeaderLines val="1"/>
        </c:dLbls>
      </c:pie3DChart>
    </c:plotArea>
    <c:plotVisOnly val="1"/>
    <c:dispBlanksAs val="gap"/>
    <c:showDLblsOverMax val="0"/>
  </c:chart>
  <c:spPr>
    <a:noFill/>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'[HL-LHc.xlsx]Sheet1'!$H$56</c:f>
              <c:strCache>
                <c:ptCount val="1"/>
                <c:pt idx="0">
                  <c:v>LHCb</c:v>
                </c:pt>
              </c:strCache>
            </c:strRef>
          </c:tx>
          <c:invertIfNegative val="0"/>
          <c:cat>
            <c:strRef>
              <c:f>'[HL-LHc.xlsx]Sheet1'!$I$55:$L$55</c:f>
              <c:strCache>
                <c:ptCount val="4"/>
                <c:pt idx="0">
                  <c:v>Run 1</c:v>
                </c:pt>
                <c:pt idx="1">
                  <c:v>Run 2</c:v>
                </c:pt>
                <c:pt idx="2">
                  <c:v>Run 3</c:v>
                </c:pt>
                <c:pt idx="3">
                  <c:v>Run 4</c:v>
                </c:pt>
              </c:strCache>
            </c:strRef>
          </c:cat>
          <c:val>
            <c:numRef>
              <c:f>'[HL-LHc.xlsx]Sheet1'!$I$56:$L$56</c:f>
              <c:numCache>
                <c:formatCode>0.0</c:formatCode>
                <c:ptCount val="4"/>
                <c:pt idx="0">
                  <c:v>1.3</c:v>
                </c:pt>
                <c:pt idx="1">
                  <c:v>2.757575757575757</c:v>
                </c:pt>
                <c:pt idx="2">
                  <c:v>9.191919191919148</c:v>
                </c:pt>
                <c:pt idx="3">
                  <c:v>9.191919191919148</c:v>
                </c:pt>
              </c:numCache>
            </c:numRef>
          </c:val>
        </c:ser>
        <c:ser>
          <c:idx val="1"/>
          <c:order val="1"/>
          <c:tx>
            <c:strRef>
              <c:f>'[HL-LHc.xlsx]Sheet1'!$H$57</c:f>
              <c:strCache>
                <c:ptCount val="1"/>
                <c:pt idx="0">
                  <c:v>ALICE</c:v>
                </c:pt>
              </c:strCache>
            </c:strRef>
          </c:tx>
          <c:spPr>
            <a:solidFill>
              <a:srgbClr val="FF6600"/>
            </a:solidFill>
          </c:spPr>
          <c:invertIfNegative val="0"/>
          <c:cat>
            <c:strRef>
              <c:f>'[HL-LHc.xlsx]Sheet1'!$I$55:$L$55</c:f>
              <c:strCache>
                <c:ptCount val="4"/>
                <c:pt idx="0">
                  <c:v>Run 1</c:v>
                </c:pt>
                <c:pt idx="1">
                  <c:v>Run 2</c:v>
                </c:pt>
                <c:pt idx="2">
                  <c:v>Run 3</c:v>
                </c:pt>
                <c:pt idx="3">
                  <c:v>Run 4</c:v>
                </c:pt>
              </c:strCache>
            </c:strRef>
          </c:cat>
          <c:val>
            <c:numRef>
              <c:f>'[HL-LHc.xlsx]Sheet1'!$I$57:$L$57</c:f>
              <c:numCache>
                <c:formatCode>0.0</c:formatCode>
                <c:ptCount val="4"/>
                <c:pt idx="0">
                  <c:v>3.4725</c:v>
                </c:pt>
                <c:pt idx="1">
                  <c:v>4.63</c:v>
                </c:pt>
                <c:pt idx="2">
                  <c:v>92.60000000000001</c:v>
                </c:pt>
                <c:pt idx="3">
                  <c:v>92.60000000000001</c:v>
                </c:pt>
              </c:numCache>
            </c:numRef>
          </c:val>
        </c:ser>
        <c:ser>
          <c:idx val="2"/>
          <c:order val="2"/>
          <c:tx>
            <c:strRef>
              <c:f>'[HL-LHc.xlsx]Sheet1'!$H$58</c:f>
              <c:strCache>
                <c:ptCount val="1"/>
                <c:pt idx="0">
                  <c:v>ATLAS</c:v>
                </c:pt>
              </c:strCache>
            </c:strRef>
          </c:tx>
          <c:spPr>
            <a:solidFill>
              <a:srgbClr val="008000"/>
            </a:solidFill>
          </c:spPr>
          <c:invertIfNegative val="0"/>
          <c:cat>
            <c:strRef>
              <c:f>'[HL-LHc.xlsx]Sheet1'!$I$55:$L$55</c:f>
              <c:strCache>
                <c:ptCount val="4"/>
                <c:pt idx="0">
                  <c:v>Run 1</c:v>
                </c:pt>
                <c:pt idx="1">
                  <c:v>Run 2</c:v>
                </c:pt>
                <c:pt idx="2">
                  <c:v>Run 3</c:v>
                </c:pt>
                <c:pt idx="3">
                  <c:v>Run 4</c:v>
                </c:pt>
              </c:strCache>
            </c:strRef>
          </c:cat>
          <c:val>
            <c:numRef>
              <c:f>'[HL-LHc.xlsx]Sheet1'!$I$58:$L$58</c:f>
              <c:numCache>
                <c:formatCode>0.0</c:formatCode>
                <c:ptCount val="4"/>
                <c:pt idx="0">
                  <c:v>2.4</c:v>
                </c:pt>
                <c:pt idx="1">
                  <c:v>7.070707070707071</c:v>
                </c:pt>
                <c:pt idx="2">
                  <c:v>7.070707070707071</c:v>
                </c:pt>
                <c:pt idx="3">
                  <c:v>101.010101010101</c:v>
                </c:pt>
              </c:numCache>
            </c:numRef>
          </c:val>
        </c:ser>
        <c:ser>
          <c:idx val="3"/>
          <c:order val="3"/>
          <c:tx>
            <c:strRef>
              <c:f>'[HL-LHc.xlsx]Sheet1'!$H$59</c:f>
              <c:strCache>
                <c:ptCount val="1"/>
                <c:pt idx="0">
                  <c:v>CMS</c:v>
                </c:pt>
              </c:strCache>
            </c:strRef>
          </c:tx>
          <c:invertIfNegative val="0"/>
          <c:cat>
            <c:strRef>
              <c:f>'[HL-LHc.xlsx]Sheet1'!$I$55:$L$55</c:f>
              <c:strCache>
                <c:ptCount val="4"/>
                <c:pt idx="0">
                  <c:v>Run 1</c:v>
                </c:pt>
                <c:pt idx="1">
                  <c:v>Run 2</c:v>
                </c:pt>
                <c:pt idx="2">
                  <c:v>Run 3</c:v>
                </c:pt>
                <c:pt idx="3">
                  <c:v>Run 4</c:v>
                </c:pt>
              </c:strCache>
            </c:strRef>
          </c:cat>
          <c:val>
            <c:numRef>
              <c:f>'[HL-LHc.xlsx]Sheet1'!$I$59:$L$59</c:f>
              <c:numCache>
                <c:formatCode>0.0</c:formatCode>
                <c:ptCount val="4"/>
                <c:pt idx="0">
                  <c:v>1.2</c:v>
                </c:pt>
                <c:pt idx="1">
                  <c:v>6.649999999999998</c:v>
                </c:pt>
                <c:pt idx="2">
                  <c:v>6.649999999999998</c:v>
                </c:pt>
                <c:pt idx="3">
                  <c:v>200.0</c:v>
                </c:pt>
              </c:numCache>
            </c:numRef>
          </c:val>
        </c:ser>
        <c:dLbls>
          <c:showLegendKey val="0"/>
          <c:showVal val="0"/>
          <c:showCatName val="0"/>
          <c:showSerName val="0"/>
          <c:showPercent val="0"/>
          <c:showBubbleSize val="0"/>
        </c:dLbls>
        <c:gapWidth val="55"/>
        <c:overlap val="100"/>
        <c:axId val="-2109901960"/>
        <c:axId val="2122604344"/>
      </c:barChart>
      <c:catAx>
        <c:axId val="-2109901960"/>
        <c:scaling>
          <c:orientation val="minMax"/>
        </c:scaling>
        <c:delete val="0"/>
        <c:axPos val="b"/>
        <c:majorTickMark val="none"/>
        <c:minorTickMark val="none"/>
        <c:tickLblPos val="nextTo"/>
        <c:crossAx val="2122604344"/>
        <c:crosses val="autoZero"/>
        <c:auto val="1"/>
        <c:lblAlgn val="ctr"/>
        <c:lblOffset val="100"/>
        <c:noMultiLvlLbl val="0"/>
      </c:catAx>
      <c:valAx>
        <c:axId val="2122604344"/>
        <c:scaling>
          <c:orientation val="minMax"/>
        </c:scaling>
        <c:delete val="0"/>
        <c:axPos val="l"/>
        <c:majorGridlines/>
        <c:numFmt formatCode="0.0" sourceLinked="1"/>
        <c:majorTickMark val="none"/>
        <c:minorTickMark val="none"/>
        <c:tickLblPos val="nextTo"/>
        <c:crossAx val="-2109901960"/>
        <c:crosses val="autoZero"/>
        <c:crossBetween val="between"/>
      </c:valAx>
    </c:plotArea>
    <c:legend>
      <c:legendPos val="r"/>
      <c:layout/>
      <c:overlay val="0"/>
    </c:legend>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BE9405-6749-2446-9B04-A808849C5A0A}" type="doc">
      <dgm:prSet loTypeId="urn:microsoft.com/office/officeart/2005/8/layout/arrow2" loCatId="" qsTypeId="urn:microsoft.com/office/officeart/2005/8/quickstyle/simple4" qsCatId="simple" csTypeId="urn:microsoft.com/office/officeart/2005/8/colors/accent1_2" csCatId="accent1" phldr="1"/>
      <dgm:spPr/>
    </dgm:pt>
    <dgm:pt modelId="{767C31D5-427F-AF43-8A4D-1287C9C8BF5B}">
      <dgm:prSet phldrT="[Text]" custT="1"/>
      <dgm:spPr/>
      <dgm:t>
        <a:bodyPr/>
        <a:lstStyle/>
        <a:p>
          <a:r>
            <a:rPr lang="en-US" sz="2300" dirty="0" smtClean="0"/>
            <a:t>Run1 : </a:t>
          </a:r>
        </a:p>
        <a:p>
          <a:r>
            <a:rPr lang="en-US" sz="1600" dirty="0" smtClean="0"/>
            <a:t>2009 - 2013</a:t>
          </a:r>
          <a:endParaRPr lang="en-US" sz="1600" dirty="0"/>
        </a:p>
      </dgm:t>
    </dgm:pt>
    <dgm:pt modelId="{DDB20B70-7250-F042-B9EA-1F5793E372E2}" type="parTrans" cxnId="{6A6AA161-9D23-C442-A526-6466CDE47CE5}">
      <dgm:prSet/>
      <dgm:spPr/>
      <dgm:t>
        <a:bodyPr/>
        <a:lstStyle/>
        <a:p>
          <a:endParaRPr lang="en-US"/>
        </a:p>
      </dgm:t>
    </dgm:pt>
    <dgm:pt modelId="{315C24D0-A08E-1647-A830-A096A4365AB9}" type="sibTrans" cxnId="{6A6AA161-9D23-C442-A526-6466CDE47CE5}">
      <dgm:prSet/>
      <dgm:spPr/>
      <dgm:t>
        <a:bodyPr/>
        <a:lstStyle/>
        <a:p>
          <a:endParaRPr lang="en-US"/>
        </a:p>
      </dgm:t>
    </dgm:pt>
    <dgm:pt modelId="{FBAF5008-BD6E-E342-850A-0D01EF4595AE}">
      <dgm:prSet phldrT="[Text]" custT="1"/>
      <dgm:spPr/>
      <dgm:t>
        <a:bodyPr/>
        <a:lstStyle/>
        <a:p>
          <a:r>
            <a:rPr lang="en-US" sz="2400" dirty="0" smtClean="0"/>
            <a:t>Run2 :</a:t>
          </a:r>
        </a:p>
        <a:p>
          <a:r>
            <a:rPr lang="en-US" sz="1600" dirty="0" smtClean="0"/>
            <a:t>2015 - 2017</a:t>
          </a:r>
          <a:endParaRPr lang="en-US" sz="1600" dirty="0"/>
        </a:p>
      </dgm:t>
    </dgm:pt>
    <dgm:pt modelId="{EA2AA682-B31E-D14E-A5FE-95FD21CBF3CB}" type="parTrans" cxnId="{91B74D0F-C526-1548-9B19-9EAD2CAFD7FC}">
      <dgm:prSet/>
      <dgm:spPr/>
      <dgm:t>
        <a:bodyPr/>
        <a:lstStyle/>
        <a:p>
          <a:endParaRPr lang="en-US"/>
        </a:p>
      </dgm:t>
    </dgm:pt>
    <dgm:pt modelId="{2BD584AD-189E-014E-980D-1A6A083150EB}" type="sibTrans" cxnId="{91B74D0F-C526-1548-9B19-9EAD2CAFD7FC}">
      <dgm:prSet/>
      <dgm:spPr/>
      <dgm:t>
        <a:bodyPr/>
        <a:lstStyle/>
        <a:p>
          <a:endParaRPr lang="en-US"/>
        </a:p>
      </dgm:t>
    </dgm:pt>
    <dgm:pt modelId="{51F21F3F-2B39-8C43-BEA7-6B5DF1C6774A}">
      <dgm:prSet phldrT="[Text]" custT="1"/>
      <dgm:spPr/>
      <dgm:t>
        <a:bodyPr/>
        <a:lstStyle/>
        <a:p>
          <a:pPr algn="l">
            <a:spcAft>
              <a:spcPct val="35000"/>
            </a:spcAft>
          </a:pPr>
          <a:r>
            <a:rPr lang="en-US" sz="2400" dirty="0" smtClean="0"/>
            <a:t>Run4</a:t>
          </a:r>
        </a:p>
        <a:p>
          <a:pPr algn="ctr">
            <a:spcAft>
              <a:spcPts val="186"/>
            </a:spcAft>
          </a:pPr>
          <a:r>
            <a:rPr lang="en-US" sz="2700" b="1" dirty="0" smtClean="0">
              <a:solidFill>
                <a:srgbClr val="589129"/>
              </a:solidFill>
            </a:rPr>
            <a:t>ATLAS</a:t>
          </a:r>
        </a:p>
        <a:p>
          <a:pPr algn="ctr">
            <a:spcAft>
              <a:spcPts val="186"/>
            </a:spcAft>
          </a:pPr>
          <a:r>
            <a:rPr lang="en-US" sz="2700" b="1" dirty="0" smtClean="0">
              <a:solidFill>
                <a:srgbClr val="0000FF"/>
              </a:solidFill>
            </a:rPr>
            <a:t>+</a:t>
          </a:r>
        </a:p>
        <a:p>
          <a:pPr algn="ctr">
            <a:spcAft>
              <a:spcPts val="186"/>
            </a:spcAft>
          </a:pPr>
          <a:r>
            <a:rPr lang="en-US" sz="2700" b="1" dirty="0" smtClean="0">
              <a:solidFill>
                <a:srgbClr val="633863"/>
              </a:solidFill>
            </a:rPr>
            <a:t>CMS</a:t>
          </a:r>
        </a:p>
      </dgm:t>
    </dgm:pt>
    <dgm:pt modelId="{48AC8600-2EC0-E942-80BD-F44B3DF42BF3}" type="parTrans" cxnId="{87B163FA-C2A0-824B-B619-BA4D1EDF7070}">
      <dgm:prSet/>
      <dgm:spPr/>
      <dgm:t>
        <a:bodyPr/>
        <a:lstStyle/>
        <a:p>
          <a:endParaRPr lang="en-US"/>
        </a:p>
      </dgm:t>
    </dgm:pt>
    <dgm:pt modelId="{182ADE95-56FF-BF40-B11A-FE4F27CE8325}" type="sibTrans" cxnId="{87B163FA-C2A0-824B-B619-BA4D1EDF7070}">
      <dgm:prSet/>
      <dgm:spPr/>
      <dgm:t>
        <a:bodyPr/>
        <a:lstStyle/>
        <a:p>
          <a:endParaRPr lang="en-US"/>
        </a:p>
      </dgm:t>
    </dgm:pt>
    <dgm:pt modelId="{C3082B16-BBE5-E047-BB16-983085579EDA}">
      <dgm:prSet phldrT="[Text]" custT="1"/>
      <dgm:spPr/>
      <dgm:t>
        <a:bodyPr/>
        <a:lstStyle/>
        <a:p>
          <a:pPr algn="l">
            <a:spcAft>
              <a:spcPct val="35000"/>
            </a:spcAft>
          </a:pPr>
          <a:r>
            <a:rPr lang="en-US" sz="2400" dirty="0" smtClean="0"/>
            <a:t>Run3</a:t>
          </a:r>
        </a:p>
        <a:p>
          <a:pPr algn="l">
            <a:spcAft>
              <a:spcPct val="35000"/>
            </a:spcAft>
          </a:pPr>
          <a:r>
            <a:rPr lang="en-US" sz="1600" dirty="0" smtClean="0"/>
            <a:t>2019-2021</a:t>
          </a:r>
        </a:p>
        <a:p>
          <a:pPr algn="ctr">
            <a:spcAft>
              <a:spcPts val="186"/>
            </a:spcAft>
          </a:pPr>
          <a:r>
            <a:rPr lang="en-US" sz="1900" b="1" dirty="0" smtClean="0">
              <a:solidFill>
                <a:srgbClr val="FF6600"/>
              </a:solidFill>
            </a:rPr>
            <a:t>ALICE</a:t>
          </a:r>
        </a:p>
        <a:p>
          <a:pPr algn="ctr">
            <a:spcAft>
              <a:spcPts val="186"/>
            </a:spcAft>
          </a:pPr>
          <a:r>
            <a:rPr lang="en-US" sz="1900" b="1" dirty="0" smtClean="0">
              <a:solidFill>
                <a:srgbClr val="FF6600"/>
              </a:solidFill>
            </a:rPr>
            <a:t>+</a:t>
          </a:r>
        </a:p>
        <a:p>
          <a:pPr algn="ctr">
            <a:spcAft>
              <a:spcPts val="186"/>
            </a:spcAft>
          </a:pPr>
          <a:r>
            <a:rPr lang="en-US" sz="1900" b="1" dirty="0" err="1" smtClean="0">
              <a:solidFill>
                <a:schemeClr val="accent5">
                  <a:lumMod val="50000"/>
                </a:schemeClr>
              </a:solidFill>
            </a:rPr>
            <a:t>LHCb</a:t>
          </a:r>
          <a:endParaRPr lang="en-US" sz="1900" b="1" dirty="0">
            <a:solidFill>
              <a:schemeClr val="accent5">
                <a:lumMod val="50000"/>
              </a:schemeClr>
            </a:solidFill>
          </a:endParaRPr>
        </a:p>
      </dgm:t>
    </dgm:pt>
    <dgm:pt modelId="{EA569C8B-E251-2E4D-93A4-11507BBD3ED1}" type="sibTrans" cxnId="{6B5B0111-1A55-B241-B292-02CE736502DC}">
      <dgm:prSet/>
      <dgm:spPr/>
      <dgm:t>
        <a:bodyPr/>
        <a:lstStyle/>
        <a:p>
          <a:endParaRPr lang="en-US"/>
        </a:p>
      </dgm:t>
    </dgm:pt>
    <dgm:pt modelId="{BB5D5C5A-834F-7B40-B030-EC22228CCA9D}" type="parTrans" cxnId="{6B5B0111-1A55-B241-B292-02CE736502DC}">
      <dgm:prSet/>
      <dgm:spPr/>
      <dgm:t>
        <a:bodyPr/>
        <a:lstStyle/>
        <a:p>
          <a:endParaRPr lang="en-US"/>
        </a:p>
      </dgm:t>
    </dgm:pt>
    <dgm:pt modelId="{190189AA-4915-5248-87EE-BCB18433AA3B}" type="pres">
      <dgm:prSet presAssocID="{A4BE9405-6749-2446-9B04-A808849C5A0A}" presName="arrowDiagram" presStyleCnt="0">
        <dgm:presLayoutVars>
          <dgm:chMax val="5"/>
          <dgm:dir/>
          <dgm:resizeHandles val="exact"/>
        </dgm:presLayoutVars>
      </dgm:prSet>
      <dgm:spPr/>
    </dgm:pt>
    <dgm:pt modelId="{985A8730-3E32-404B-9D3A-AEB195113179}" type="pres">
      <dgm:prSet presAssocID="{A4BE9405-6749-2446-9B04-A808849C5A0A}" presName="arrow" presStyleLbl="bgShp" presStyleIdx="0" presStyleCnt="1" custLinFactNeighborX="-29425" custLinFactNeighborY="18734"/>
      <dgm:spPr/>
    </dgm:pt>
    <dgm:pt modelId="{A3F576BC-78BC-E645-9137-BB65A88B35E9}" type="pres">
      <dgm:prSet presAssocID="{A4BE9405-6749-2446-9B04-A808849C5A0A}" presName="arrowDiagram4" presStyleCnt="0"/>
      <dgm:spPr/>
    </dgm:pt>
    <dgm:pt modelId="{DC484BD3-9A5E-3F4A-A372-0D22F7F0FDB7}" type="pres">
      <dgm:prSet presAssocID="{767C31D5-427F-AF43-8A4D-1287C9C8BF5B}" presName="bullet4a" presStyleLbl="node1" presStyleIdx="0" presStyleCnt="4"/>
      <dgm:spPr/>
    </dgm:pt>
    <dgm:pt modelId="{DDBFC33F-D13A-394F-A2BB-81057E2704F1}" type="pres">
      <dgm:prSet presAssocID="{767C31D5-427F-AF43-8A4D-1287C9C8BF5B}" presName="textBox4a" presStyleLbl="revTx" presStyleIdx="0" presStyleCnt="4" custScaleX="159656">
        <dgm:presLayoutVars>
          <dgm:bulletEnabled val="1"/>
        </dgm:presLayoutVars>
      </dgm:prSet>
      <dgm:spPr/>
      <dgm:t>
        <a:bodyPr/>
        <a:lstStyle/>
        <a:p>
          <a:endParaRPr lang="en-US"/>
        </a:p>
      </dgm:t>
    </dgm:pt>
    <dgm:pt modelId="{56AE7972-02F4-5A44-9454-400D050A09A3}" type="pres">
      <dgm:prSet presAssocID="{FBAF5008-BD6E-E342-850A-0D01EF4595AE}" presName="bullet4b" presStyleLbl="node1" presStyleIdx="1" presStyleCnt="4"/>
      <dgm:spPr/>
    </dgm:pt>
    <dgm:pt modelId="{8E0AC782-2296-C84C-A6CD-A680671C1965}" type="pres">
      <dgm:prSet presAssocID="{FBAF5008-BD6E-E342-850A-0D01EF4595AE}" presName="textBox4b" presStyleLbl="revTx" presStyleIdx="1" presStyleCnt="4" custLinFactNeighborX="1825" custLinFactNeighborY="0">
        <dgm:presLayoutVars>
          <dgm:bulletEnabled val="1"/>
        </dgm:presLayoutVars>
      </dgm:prSet>
      <dgm:spPr/>
      <dgm:t>
        <a:bodyPr/>
        <a:lstStyle/>
        <a:p>
          <a:endParaRPr lang="en-US"/>
        </a:p>
      </dgm:t>
    </dgm:pt>
    <dgm:pt modelId="{3A5E36E7-98EE-7342-946B-D9476A46F878}" type="pres">
      <dgm:prSet presAssocID="{C3082B16-BBE5-E047-BB16-983085579EDA}" presName="bullet4c" presStyleLbl="node1" presStyleIdx="2" presStyleCnt="4"/>
      <dgm:spPr/>
    </dgm:pt>
    <dgm:pt modelId="{0B5EB815-642F-B149-83AE-EF63C076482C}" type="pres">
      <dgm:prSet presAssocID="{C3082B16-BBE5-E047-BB16-983085579EDA}" presName="textBox4c" presStyleLbl="revTx" presStyleIdx="2" presStyleCnt="4">
        <dgm:presLayoutVars>
          <dgm:bulletEnabled val="1"/>
        </dgm:presLayoutVars>
      </dgm:prSet>
      <dgm:spPr/>
      <dgm:t>
        <a:bodyPr/>
        <a:lstStyle/>
        <a:p>
          <a:endParaRPr lang="en-US"/>
        </a:p>
      </dgm:t>
    </dgm:pt>
    <dgm:pt modelId="{AB2A2E3B-1DBE-1146-AAA2-B081A8ED3C7D}" type="pres">
      <dgm:prSet presAssocID="{51F21F3F-2B39-8C43-BEA7-6B5DF1C6774A}" presName="bullet4d" presStyleLbl="node1" presStyleIdx="3" presStyleCnt="4"/>
      <dgm:spPr/>
    </dgm:pt>
    <dgm:pt modelId="{399A3E6E-33B1-2946-88C1-C95D60955F47}" type="pres">
      <dgm:prSet presAssocID="{51F21F3F-2B39-8C43-BEA7-6B5DF1C6774A}" presName="textBox4d" presStyleLbl="revTx" presStyleIdx="3" presStyleCnt="4">
        <dgm:presLayoutVars>
          <dgm:bulletEnabled val="1"/>
        </dgm:presLayoutVars>
      </dgm:prSet>
      <dgm:spPr/>
      <dgm:t>
        <a:bodyPr/>
        <a:lstStyle/>
        <a:p>
          <a:endParaRPr lang="en-US"/>
        </a:p>
      </dgm:t>
    </dgm:pt>
  </dgm:ptLst>
  <dgm:cxnLst>
    <dgm:cxn modelId="{06E5206D-659E-664A-A09B-99F6F1B1264F}" type="presOf" srcId="{C3082B16-BBE5-E047-BB16-983085579EDA}" destId="{0B5EB815-642F-B149-83AE-EF63C076482C}" srcOrd="0" destOrd="0" presId="urn:microsoft.com/office/officeart/2005/8/layout/arrow2"/>
    <dgm:cxn modelId="{E48CF7E8-F442-6548-9E44-BAFB49BEE84A}" type="presOf" srcId="{51F21F3F-2B39-8C43-BEA7-6B5DF1C6774A}" destId="{399A3E6E-33B1-2946-88C1-C95D60955F47}" srcOrd="0" destOrd="0" presId="urn:microsoft.com/office/officeart/2005/8/layout/arrow2"/>
    <dgm:cxn modelId="{87B163FA-C2A0-824B-B619-BA4D1EDF7070}" srcId="{A4BE9405-6749-2446-9B04-A808849C5A0A}" destId="{51F21F3F-2B39-8C43-BEA7-6B5DF1C6774A}" srcOrd="3" destOrd="0" parTransId="{48AC8600-2EC0-E942-80BD-F44B3DF42BF3}" sibTransId="{182ADE95-56FF-BF40-B11A-FE4F27CE8325}"/>
    <dgm:cxn modelId="{8BBBB9A1-42C4-4642-9278-34C80A64C042}" type="presOf" srcId="{A4BE9405-6749-2446-9B04-A808849C5A0A}" destId="{190189AA-4915-5248-87EE-BCB18433AA3B}" srcOrd="0" destOrd="0" presId="urn:microsoft.com/office/officeart/2005/8/layout/arrow2"/>
    <dgm:cxn modelId="{161C0161-E55A-2340-A80B-5BAE98C658E7}" type="presOf" srcId="{FBAF5008-BD6E-E342-850A-0D01EF4595AE}" destId="{8E0AC782-2296-C84C-A6CD-A680671C1965}" srcOrd="0" destOrd="0" presId="urn:microsoft.com/office/officeart/2005/8/layout/arrow2"/>
    <dgm:cxn modelId="{71E9FDA8-EB87-694E-B23E-C8B1775C6575}" type="presOf" srcId="{767C31D5-427F-AF43-8A4D-1287C9C8BF5B}" destId="{DDBFC33F-D13A-394F-A2BB-81057E2704F1}" srcOrd="0" destOrd="0" presId="urn:microsoft.com/office/officeart/2005/8/layout/arrow2"/>
    <dgm:cxn modelId="{91B74D0F-C526-1548-9B19-9EAD2CAFD7FC}" srcId="{A4BE9405-6749-2446-9B04-A808849C5A0A}" destId="{FBAF5008-BD6E-E342-850A-0D01EF4595AE}" srcOrd="1" destOrd="0" parTransId="{EA2AA682-B31E-D14E-A5FE-95FD21CBF3CB}" sibTransId="{2BD584AD-189E-014E-980D-1A6A083150EB}"/>
    <dgm:cxn modelId="{6A6AA161-9D23-C442-A526-6466CDE47CE5}" srcId="{A4BE9405-6749-2446-9B04-A808849C5A0A}" destId="{767C31D5-427F-AF43-8A4D-1287C9C8BF5B}" srcOrd="0" destOrd="0" parTransId="{DDB20B70-7250-F042-B9EA-1F5793E372E2}" sibTransId="{315C24D0-A08E-1647-A830-A096A4365AB9}"/>
    <dgm:cxn modelId="{6B5B0111-1A55-B241-B292-02CE736502DC}" srcId="{A4BE9405-6749-2446-9B04-A808849C5A0A}" destId="{C3082B16-BBE5-E047-BB16-983085579EDA}" srcOrd="2" destOrd="0" parTransId="{BB5D5C5A-834F-7B40-B030-EC22228CCA9D}" sibTransId="{EA569C8B-E251-2E4D-93A4-11507BBD3ED1}"/>
    <dgm:cxn modelId="{69B42814-5107-5346-AFB8-A7610E894605}" type="presParOf" srcId="{190189AA-4915-5248-87EE-BCB18433AA3B}" destId="{985A8730-3E32-404B-9D3A-AEB195113179}" srcOrd="0" destOrd="0" presId="urn:microsoft.com/office/officeart/2005/8/layout/arrow2"/>
    <dgm:cxn modelId="{946FA1EA-1D1C-3945-ACB5-8501FF804042}" type="presParOf" srcId="{190189AA-4915-5248-87EE-BCB18433AA3B}" destId="{A3F576BC-78BC-E645-9137-BB65A88B35E9}" srcOrd="1" destOrd="0" presId="urn:microsoft.com/office/officeart/2005/8/layout/arrow2"/>
    <dgm:cxn modelId="{3AEBE196-FD65-5F4C-B803-2E7E581899D5}" type="presParOf" srcId="{A3F576BC-78BC-E645-9137-BB65A88B35E9}" destId="{DC484BD3-9A5E-3F4A-A372-0D22F7F0FDB7}" srcOrd="0" destOrd="0" presId="urn:microsoft.com/office/officeart/2005/8/layout/arrow2"/>
    <dgm:cxn modelId="{C336B47A-8D3A-B94D-A6FF-48EC2DC16EBA}" type="presParOf" srcId="{A3F576BC-78BC-E645-9137-BB65A88B35E9}" destId="{DDBFC33F-D13A-394F-A2BB-81057E2704F1}" srcOrd="1" destOrd="0" presId="urn:microsoft.com/office/officeart/2005/8/layout/arrow2"/>
    <dgm:cxn modelId="{4FA42811-2BB9-9B48-81AE-49725CEC4B81}" type="presParOf" srcId="{A3F576BC-78BC-E645-9137-BB65A88B35E9}" destId="{56AE7972-02F4-5A44-9454-400D050A09A3}" srcOrd="2" destOrd="0" presId="urn:microsoft.com/office/officeart/2005/8/layout/arrow2"/>
    <dgm:cxn modelId="{5429C3D7-6F05-7B42-8C8C-CD5E4B42A355}" type="presParOf" srcId="{A3F576BC-78BC-E645-9137-BB65A88B35E9}" destId="{8E0AC782-2296-C84C-A6CD-A680671C1965}" srcOrd="3" destOrd="0" presId="urn:microsoft.com/office/officeart/2005/8/layout/arrow2"/>
    <dgm:cxn modelId="{9435A298-5C7F-8540-9864-54D8CB5EAFD7}" type="presParOf" srcId="{A3F576BC-78BC-E645-9137-BB65A88B35E9}" destId="{3A5E36E7-98EE-7342-946B-D9476A46F878}" srcOrd="4" destOrd="0" presId="urn:microsoft.com/office/officeart/2005/8/layout/arrow2"/>
    <dgm:cxn modelId="{5820FF09-45FC-0742-BAD1-003FE3801F6E}" type="presParOf" srcId="{A3F576BC-78BC-E645-9137-BB65A88B35E9}" destId="{0B5EB815-642F-B149-83AE-EF63C076482C}" srcOrd="5" destOrd="0" presId="urn:microsoft.com/office/officeart/2005/8/layout/arrow2"/>
    <dgm:cxn modelId="{CA3105A5-B262-E243-98E0-6AA9920C90DB}" type="presParOf" srcId="{A3F576BC-78BC-E645-9137-BB65A88B35E9}" destId="{AB2A2E3B-1DBE-1146-AAA2-B081A8ED3C7D}" srcOrd="6" destOrd="0" presId="urn:microsoft.com/office/officeart/2005/8/layout/arrow2"/>
    <dgm:cxn modelId="{6BAF86A1-07F5-954E-9CDA-E6A81B6294F1}" type="presParOf" srcId="{A3F576BC-78BC-E645-9137-BB65A88B35E9}" destId="{399A3E6E-33B1-2946-88C1-C95D60955F47}"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B0F275-2C4C-458F-949F-0F909D166713}" type="doc">
      <dgm:prSet loTypeId="urn:microsoft.com/office/officeart/2005/8/layout/process3" loCatId="process" qsTypeId="urn:microsoft.com/office/officeart/2005/8/quickstyle/simple1" qsCatId="simple" csTypeId="urn:microsoft.com/office/officeart/2005/8/colors/accent1_2" csCatId="accent1" phldr="1"/>
      <dgm:spPr/>
    </dgm:pt>
    <dgm:pt modelId="{3BCD0F6C-F180-4640-9C5A-1C92C12612B9}">
      <dgm:prSet phldrT="[Text]"/>
      <dgm:spPr>
        <a:solidFill>
          <a:schemeClr val="accent1">
            <a:lumMod val="50000"/>
          </a:schemeClr>
        </a:solidFill>
      </dgm:spPr>
      <dgm:t>
        <a:bodyPr/>
        <a:lstStyle/>
        <a:p>
          <a:r>
            <a:rPr lang="en-US" dirty="0" smtClean="0"/>
            <a:t>Site Status Board</a:t>
          </a:r>
          <a:endParaRPr lang="ru-RU" dirty="0"/>
        </a:p>
      </dgm:t>
    </dgm:pt>
    <dgm:pt modelId="{34BF6D0A-4FC8-46F6-8012-D952CEC25392}" type="parTrans" cxnId="{538C8D7B-E82F-4CAF-8C57-AA63904FFD23}">
      <dgm:prSet/>
      <dgm:spPr/>
      <dgm:t>
        <a:bodyPr/>
        <a:lstStyle/>
        <a:p>
          <a:endParaRPr lang="ru-RU"/>
        </a:p>
      </dgm:t>
    </dgm:pt>
    <dgm:pt modelId="{7493D08D-A204-4682-888C-847396D23DA0}" type="sibTrans" cxnId="{538C8D7B-E82F-4CAF-8C57-AA63904FFD23}">
      <dgm:prSet/>
      <dgm:spPr>
        <a:solidFill>
          <a:schemeClr val="accent1">
            <a:lumMod val="50000"/>
          </a:schemeClr>
        </a:solidFill>
      </dgm:spPr>
      <dgm:t>
        <a:bodyPr/>
        <a:lstStyle/>
        <a:p>
          <a:endParaRPr lang="ru-RU"/>
        </a:p>
      </dgm:t>
    </dgm:pt>
    <dgm:pt modelId="{999D0CCA-DA7A-496A-8827-3A6A08BB6BB6}">
      <dgm:prSet phldrT="[Text]"/>
      <dgm:spPr>
        <a:solidFill>
          <a:schemeClr val="accent1">
            <a:lumMod val="50000"/>
          </a:schemeClr>
        </a:solidFill>
      </dgm:spPr>
      <dgm:t>
        <a:bodyPr/>
        <a:lstStyle/>
        <a:p>
          <a:r>
            <a:rPr lang="en-US" dirty="0" smtClean="0"/>
            <a:t>Grid Information </a:t>
          </a:r>
        </a:p>
        <a:p>
          <a:r>
            <a:rPr lang="en-US" dirty="0" smtClean="0"/>
            <a:t>System</a:t>
          </a:r>
          <a:endParaRPr lang="ru-RU" dirty="0"/>
        </a:p>
      </dgm:t>
    </dgm:pt>
    <dgm:pt modelId="{C27D87D4-EB8D-42AF-BD49-03E32ED765C9}" type="parTrans" cxnId="{8446AFD2-582A-44AC-B02C-FDFF69629603}">
      <dgm:prSet/>
      <dgm:spPr/>
      <dgm:t>
        <a:bodyPr/>
        <a:lstStyle/>
        <a:p>
          <a:endParaRPr lang="ru-RU"/>
        </a:p>
      </dgm:t>
    </dgm:pt>
    <dgm:pt modelId="{221C5E41-A1A8-491F-9B27-A1BC79D5E8E7}" type="sibTrans" cxnId="{8446AFD2-582A-44AC-B02C-FDFF69629603}">
      <dgm:prSet/>
      <dgm:spPr>
        <a:solidFill>
          <a:schemeClr val="accent1">
            <a:lumMod val="50000"/>
          </a:schemeClr>
        </a:solidFill>
      </dgm:spPr>
      <dgm:t>
        <a:bodyPr/>
        <a:lstStyle/>
        <a:p>
          <a:endParaRPr lang="ru-RU"/>
        </a:p>
      </dgm:t>
    </dgm:pt>
    <dgm:pt modelId="{61A24BDA-36FD-46B4-9DAB-882192DFA793}">
      <dgm:prSet phldrT="[Text]"/>
      <dgm:spPr>
        <a:solidFill>
          <a:schemeClr val="accent1">
            <a:lumMod val="50000"/>
          </a:schemeClr>
        </a:solidFill>
      </dgm:spPr>
      <dgm:t>
        <a:bodyPr/>
        <a:lstStyle/>
        <a:p>
          <a:r>
            <a:rPr lang="en-US" dirty="0" smtClean="0"/>
            <a:t>SchedConfigDB</a:t>
          </a:r>
          <a:endParaRPr lang="ru-RU" dirty="0"/>
        </a:p>
      </dgm:t>
    </dgm:pt>
    <dgm:pt modelId="{C2EF0FB1-CB2A-41B3-81AE-ADD7FF6C7AC6}" type="parTrans" cxnId="{424B4243-CF99-4251-95BC-F408944E0C71}">
      <dgm:prSet/>
      <dgm:spPr/>
      <dgm:t>
        <a:bodyPr/>
        <a:lstStyle/>
        <a:p>
          <a:endParaRPr lang="ru-RU"/>
        </a:p>
      </dgm:t>
    </dgm:pt>
    <dgm:pt modelId="{F24CD572-6F59-4179-83E0-C0DDE4DD9008}" type="sibTrans" cxnId="{424B4243-CF99-4251-95BC-F408944E0C71}">
      <dgm:prSet/>
      <dgm:spPr>
        <a:solidFill>
          <a:schemeClr val="accent1">
            <a:lumMod val="50000"/>
          </a:schemeClr>
        </a:solidFill>
      </dgm:spPr>
      <dgm:t>
        <a:bodyPr/>
        <a:lstStyle/>
        <a:p>
          <a:endParaRPr lang="ru-RU"/>
        </a:p>
      </dgm:t>
    </dgm:pt>
    <dgm:pt modelId="{856A31FA-E15D-4437-8D9A-9A557633E870}">
      <dgm:prSet phldrT="[Text]"/>
      <dgm:spPr/>
      <dgm:t>
        <a:bodyPr/>
        <a:lstStyle/>
        <a:p>
          <a:r>
            <a:rPr lang="en-US" dirty="0" smtClean="0"/>
            <a:t> Raw data, historical data</a:t>
          </a:r>
          <a:endParaRPr lang="ru-RU" dirty="0"/>
        </a:p>
      </dgm:t>
    </dgm:pt>
    <dgm:pt modelId="{DA0C2B2E-3678-43EE-904A-9B5A74BEB429}" type="parTrans" cxnId="{0999B71F-F642-4C7B-B631-87A9B7401B18}">
      <dgm:prSet/>
      <dgm:spPr/>
      <dgm:t>
        <a:bodyPr/>
        <a:lstStyle/>
        <a:p>
          <a:endParaRPr lang="ru-RU"/>
        </a:p>
      </dgm:t>
    </dgm:pt>
    <dgm:pt modelId="{8C8DCE65-15A5-4700-97F5-8D286B99BCCF}" type="sibTrans" cxnId="{0999B71F-F642-4C7B-B631-87A9B7401B18}">
      <dgm:prSet/>
      <dgm:spPr/>
      <dgm:t>
        <a:bodyPr/>
        <a:lstStyle/>
        <a:p>
          <a:endParaRPr lang="ru-RU"/>
        </a:p>
      </dgm:t>
    </dgm:pt>
    <dgm:pt modelId="{5D6C8652-4131-49B0-AA0A-7BE8BCE8DF78}">
      <dgm:prSet phldrT="[Text]"/>
      <dgm:spPr/>
      <dgm:t>
        <a:bodyPr/>
        <a:lstStyle/>
        <a:p>
          <a:r>
            <a:rPr lang="en-US" dirty="0" smtClean="0"/>
            <a:t> Averaged network data for atlas sites</a:t>
          </a:r>
          <a:endParaRPr lang="ru-RU" dirty="0"/>
        </a:p>
      </dgm:t>
    </dgm:pt>
    <dgm:pt modelId="{4CB2A550-B5FF-42DE-B316-41749F3746C9}" type="parTrans" cxnId="{CBC8E103-0E6B-4659-B958-9BACCEEBAA38}">
      <dgm:prSet/>
      <dgm:spPr/>
      <dgm:t>
        <a:bodyPr/>
        <a:lstStyle/>
        <a:p>
          <a:endParaRPr lang="ru-RU"/>
        </a:p>
      </dgm:t>
    </dgm:pt>
    <dgm:pt modelId="{333BAC89-A609-4513-805A-20B0CB710802}" type="sibTrans" cxnId="{CBC8E103-0E6B-4659-B958-9BACCEEBAA38}">
      <dgm:prSet/>
      <dgm:spPr/>
      <dgm:t>
        <a:bodyPr/>
        <a:lstStyle/>
        <a:p>
          <a:endParaRPr lang="ru-RU"/>
        </a:p>
      </dgm:t>
    </dgm:pt>
    <dgm:pt modelId="{8BF96C7C-0BC6-40C5-86CF-BE19604E9342}">
      <dgm:prSet phldrT="[Text]"/>
      <dgm:spPr/>
      <dgm:t>
        <a:bodyPr/>
        <a:lstStyle/>
        <a:p>
          <a:r>
            <a:rPr lang="en-US" dirty="0" smtClean="0"/>
            <a:t> Averaged network data </a:t>
          </a:r>
          <a:r>
            <a:rPr lang="en-US" smtClean="0"/>
            <a:t>for panda </a:t>
          </a:r>
          <a:r>
            <a:rPr lang="en-US" dirty="0" smtClean="0"/>
            <a:t>sites</a:t>
          </a:r>
          <a:endParaRPr lang="ru-RU" dirty="0"/>
        </a:p>
      </dgm:t>
    </dgm:pt>
    <dgm:pt modelId="{91179497-AC55-4587-8155-19B85ED73B27}" type="parTrans" cxnId="{00D9039F-4390-4C0E-9ADB-688766D21AB8}">
      <dgm:prSet/>
      <dgm:spPr/>
      <dgm:t>
        <a:bodyPr/>
        <a:lstStyle/>
        <a:p>
          <a:endParaRPr lang="ru-RU"/>
        </a:p>
      </dgm:t>
    </dgm:pt>
    <dgm:pt modelId="{236B1893-E30E-42E9-9ACA-972C985FAE18}" type="sibTrans" cxnId="{00D9039F-4390-4C0E-9ADB-688766D21AB8}">
      <dgm:prSet/>
      <dgm:spPr/>
      <dgm:t>
        <a:bodyPr/>
        <a:lstStyle/>
        <a:p>
          <a:endParaRPr lang="ru-RU"/>
        </a:p>
      </dgm:t>
    </dgm:pt>
    <dgm:pt modelId="{40C11530-7B4D-4C49-8585-67160EE53B9C}">
      <dgm:prSet/>
      <dgm:spPr>
        <a:solidFill>
          <a:schemeClr val="accent1">
            <a:lumMod val="50000"/>
          </a:schemeClr>
        </a:solidFill>
      </dgm:spPr>
      <dgm:t>
        <a:bodyPr/>
        <a:lstStyle/>
        <a:p>
          <a:r>
            <a:rPr lang="en-US" dirty="0" smtClean="0"/>
            <a:t>Brokerage</a:t>
          </a:r>
          <a:endParaRPr lang="ru-RU" dirty="0"/>
        </a:p>
      </dgm:t>
    </dgm:pt>
    <dgm:pt modelId="{612487B4-23D4-4410-8548-F5D41D58799F}" type="parTrans" cxnId="{8C23CA2C-02D4-44AF-A6BD-F55450260CA6}">
      <dgm:prSet/>
      <dgm:spPr/>
      <dgm:t>
        <a:bodyPr/>
        <a:lstStyle/>
        <a:p>
          <a:endParaRPr lang="ru-RU"/>
        </a:p>
      </dgm:t>
    </dgm:pt>
    <dgm:pt modelId="{4301997E-0FA0-4D27-B22D-986B9C18773B}" type="sibTrans" cxnId="{8C23CA2C-02D4-44AF-A6BD-F55450260CA6}">
      <dgm:prSet/>
      <dgm:spPr/>
      <dgm:t>
        <a:bodyPr/>
        <a:lstStyle/>
        <a:p>
          <a:endParaRPr lang="ru-RU"/>
        </a:p>
      </dgm:t>
    </dgm:pt>
    <dgm:pt modelId="{91DDB983-658F-4187-B035-5A327D992473}">
      <dgm:prSet/>
      <dgm:spPr/>
      <dgm:t>
        <a:bodyPr/>
        <a:lstStyle/>
        <a:p>
          <a:r>
            <a:rPr lang="en-US" dirty="0" smtClean="0"/>
            <a:t> Site selection module</a:t>
          </a:r>
          <a:endParaRPr lang="ru-RU" dirty="0"/>
        </a:p>
      </dgm:t>
    </dgm:pt>
    <dgm:pt modelId="{1D09CBE4-BC1A-436F-8D36-154B8F59CB56}" type="parTrans" cxnId="{765C6838-6030-465A-B624-DE7C094BD761}">
      <dgm:prSet/>
      <dgm:spPr/>
      <dgm:t>
        <a:bodyPr/>
        <a:lstStyle/>
        <a:p>
          <a:endParaRPr lang="ru-RU"/>
        </a:p>
      </dgm:t>
    </dgm:pt>
    <dgm:pt modelId="{AA34F3BB-B6DF-4ED3-A314-4FEA47E607D3}" type="sibTrans" cxnId="{765C6838-6030-465A-B624-DE7C094BD761}">
      <dgm:prSet/>
      <dgm:spPr/>
      <dgm:t>
        <a:bodyPr/>
        <a:lstStyle/>
        <a:p>
          <a:endParaRPr lang="ru-RU"/>
        </a:p>
      </dgm:t>
    </dgm:pt>
    <dgm:pt modelId="{32C51C0B-6A6C-4C10-A360-D8B30933FF38}">
      <dgm:prSet/>
      <dgm:spPr>
        <a:solidFill>
          <a:schemeClr val="accent5">
            <a:lumMod val="50000"/>
          </a:schemeClr>
        </a:solidFill>
      </dgm:spPr>
      <dgm:t>
        <a:bodyPr/>
        <a:lstStyle/>
        <a:p>
          <a:r>
            <a:rPr lang="en-US" dirty="0" smtClean="0">
              <a:solidFill>
                <a:schemeClr val="accent6"/>
              </a:solidFill>
            </a:rPr>
            <a:t>Measurement sources</a:t>
          </a:r>
          <a:endParaRPr lang="ru-RU" dirty="0">
            <a:solidFill>
              <a:schemeClr val="accent6"/>
            </a:solidFill>
          </a:endParaRPr>
        </a:p>
      </dgm:t>
    </dgm:pt>
    <dgm:pt modelId="{E048CCFC-24B8-4744-B4EE-1F131C725AFB}" type="parTrans" cxnId="{451CB15F-E668-4D99-BA1A-72BFB740D6E9}">
      <dgm:prSet/>
      <dgm:spPr/>
      <dgm:t>
        <a:bodyPr/>
        <a:lstStyle/>
        <a:p>
          <a:endParaRPr lang="ru-RU"/>
        </a:p>
      </dgm:t>
    </dgm:pt>
    <dgm:pt modelId="{18DACD30-A6A9-4B7B-90BC-C696876A6B7D}" type="sibTrans" cxnId="{451CB15F-E668-4D99-BA1A-72BFB740D6E9}">
      <dgm:prSet/>
      <dgm:spPr>
        <a:solidFill>
          <a:schemeClr val="accent1">
            <a:lumMod val="50000"/>
          </a:schemeClr>
        </a:solidFill>
      </dgm:spPr>
      <dgm:t>
        <a:bodyPr/>
        <a:lstStyle/>
        <a:p>
          <a:endParaRPr lang="ru-RU"/>
        </a:p>
      </dgm:t>
    </dgm:pt>
    <dgm:pt modelId="{D5D941FB-1EC7-4F93-80F3-DF980D57E29C}">
      <dgm:prSet/>
      <dgm:spPr/>
      <dgm:t>
        <a:bodyPr/>
        <a:lstStyle/>
        <a:p>
          <a:r>
            <a:rPr lang="en-US" dirty="0" smtClean="0"/>
            <a:t> Sonar</a:t>
          </a:r>
          <a:endParaRPr lang="ru-RU" dirty="0"/>
        </a:p>
      </dgm:t>
    </dgm:pt>
    <dgm:pt modelId="{ECCECE36-63AD-496E-88D0-9D75C6939751}" type="parTrans" cxnId="{0A60E524-980C-4E12-9F20-CEE26E93BB9A}">
      <dgm:prSet/>
      <dgm:spPr/>
      <dgm:t>
        <a:bodyPr/>
        <a:lstStyle/>
        <a:p>
          <a:endParaRPr lang="ru-RU"/>
        </a:p>
      </dgm:t>
    </dgm:pt>
    <dgm:pt modelId="{BE4EF730-F2B4-43C6-B78D-32940172929F}" type="sibTrans" cxnId="{0A60E524-980C-4E12-9F20-CEE26E93BB9A}">
      <dgm:prSet/>
      <dgm:spPr/>
      <dgm:t>
        <a:bodyPr/>
        <a:lstStyle/>
        <a:p>
          <a:endParaRPr lang="ru-RU"/>
        </a:p>
      </dgm:t>
    </dgm:pt>
    <dgm:pt modelId="{E8B148A1-AB54-4C09-B7DC-D4D252D5606E}">
      <dgm:prSet/>
      <dgm:spPr/>
      <dgm:t>
        <a:bodyPr/>
        <a:lstStyle/>
        <a:p>
          <a:r>
            <a:rPr lang="en-US" dirty="0" smtClean="0"/>
            <a:t> PerfSonar</a:t>
          </a:r>
          <a:endParaRPr lang="ru-RU" dirty="0"/>
        </a:p>
      </dgm:t>
    </dgm:pt>
    <dgm:pt modelId="{677FD5E0-2BE5-4297-8CEA-93C261130148}" type="parTrans" cxnId="{5232A5B6-E98A-4744-8337-5B3317B8DD20}">
      <dgm:prSet/>
      <dgm:spPr/>
      <dgm:t>
        <a:bodyPr/>
        <a:lstStyle/>
        <a:p>
          <a:endParaRPr lang="ru-RU"/>
        </a:p>
      </dgm:t>
    </dgm:pt>
    <dgm:pt modelId="{143665BC-029E-4027-8F6B-6E529B8A2690}" type="sibTrans" cxnId="{5232A5B6-E98A-4744-8337-5B3317B8DD20}">
      <dgm:prSet/>
      <dgm:spPr/>
      <dgm:t>
        <a:bodyPr/>
        <a:lstStyle/>
        <a:p>
          <a:endParaRPr lang="ru-RU"/>
        </a:p>
      </dgm:t>
    </dgm:pt>
    <dgm:pt modelId="{68BE4A68-3E5A-4AE8-9FA9-E5909923AFBF}">
      <dgm:prSet/>
      <dgm:spPr/>
      <dgm:t>
        <a:bodyPr/>
        <a:lstStyle/>
        <a:p>
          <a:r>
            <a:rPr lang="en-US" dirty="0" smtClean="0"/>
            <a:t> XRootD</a:t>
          </a:r>
          <a:endParaRPr lang="ru-RU" dirty="0"/>
        </a:p>
      </dgm:t>
    </dgm:pt>
    <dgm:pt modelId="{B0743601-5EBF-4371-8223-AE7A31D593E5}" type="parTrans" cxnId="{2B906D10-DE03-4177-B026-B870FC758BED}">
      <dgm:prSet/>
      <dgm:spPr/>
      <dgm:t>
        <a:bodyPr/>
        <a:lstStyle/>
        <a:p>
          <a:endParaRPr lang="ru-RU"/>
        </a:p>
      </dgm:t>
    </dgm:pt>
    <dgm:pt modelId="{CD87E1C7-0485-4C1F-90C2-306D29383B74}" type="sibTrans" cxnId="{2B906D10-DE03-4177-B026-B870FC758BED}">
      <dgm:prSet/>
      <dgm:spPr/>
      <dgm:t>
        <a:bodyPr/>
        <a:lstStyle/>
        <a:p>
          <a:endParaRPr lang="ru-RU"/>
        </a:p>
      </dgm:t>
    </dgm:pt>
    <dgm:pt modelId="{69B1ADDB-3C52-4CA1-B6BC-8259B40DFC91}" type="pres">
      <dgm:prSet presAssocID="{37B0F275-2C4C-458F-949F-0F909D166713}" presName="linearFlow" presStyleCnt="0">
        <dgm:presLayoutVars>
          <dgm:dir/>
          <dgm:animLvl val="lvl"/>
          <dgm:resizeHandles val="exact"/>
        </dgm:presLayoutVars>
      </dgm:prSet>
      <dgm:spPr/>
    </dgm:pt>
    <dgm:pt modelId="{D7CAB882-1929-4B83-AE23-77534719623D}" type="pres">
      <dgm:prSet presAssocID="{32C51C0B-6A6C-4C10-A360-D8B30933FF38}" presName="composite" presStyleCnt="0"/>
      <dgm:spPr/>
    </dgm:pt>
    <dgm:pt modelId="{F942B30B-D76A-4833-8D2E-6060FC48CC43}" type="pres">
      <dgm:prSet presAssocID="{32C51C0B-6A6C-4C10-A360-D8B30933FF38}" presName="parTx" presStyleLbl="node1" presStyleIdx="0" presStyleCnt="5">
        <dgm:presLayoutVars>
          <dgm:chMax val="0"/>
          <dgm:chPref val="0"/>
          <dgm:bulletEnabled val="1"/>
        </dgm:presLayoutVars>
      </dgm:prSet>
      <dgm:spPr/>
      <dgm:t>
        <a:bodyPr/>
        <a:lstStyle/>
        <a:p>
          <a:endParaRPr lang="ru-RU"/>
        </a:p>
      </dgm:t>
    </dgm:pt>
    <dgm:pt modelId="{A030C005-2A9C-45E7-98AE-6D48205F60A3}" type="pres">
      <dgm:prSet presAssocID="{32C51C0B-6A6C-4C10-A360-D8B30933FF38}" presName="parSh" presStyleLbl="node1" presStyleIdx="0" presStyleCnt="5"/>
      <dgm:spPr/>
      <dgm:t>
        <a:bodyPr/>
        <a:lstStyle/>
        <a:p>
          <a:endParaRPr lang="ru-RU"/>
        </a:p>
      </dgm:t>
    </dgm:pt>
    <dgm:pt modelId="{555A715A-E4F7-4BA0-8DCF-68596447750E}" type="pres">
      <dgm:prSet presAssocID="{32C51C0B-6A6C-4C10-A360-D8B30933FF38}" presName="desTx" presStyleLbl="fgAcc1" presStyleIdx="0" presStyleCnt="5">
        <dgm:presLayoutVars>
          <dgm:bulletEnabled val="1"/>
        </dgm:presLayoutVars>
      </dgm:prSet>
      <dgm:spPr/>
      <dgm:t>
        <a:bodyPr/>
        <a:lstStyle/>
        <a:p>
          <a:endParaRPr lang="ru-RU"/>
        </a:p>
      </dgm:t>
    </dgm:pt>
    <dgm:pt modelId="{783B8A47-A9AE-450A-8A8E-C58C176B0AE4}" type="pres">
      <dgm:prSet presAssocID="{18DACD30-A6A9-4B7B-90BC-C696876A6B7D}" presName="sibTrans" presStyleLbl="sibTrans2D1" presStyleIdx="0" presStyleCnt="4"/>
      <dgm:spPr/>
      <dgm:t>
        <a:bodyPr/>
        <a:lstStyle/>
        <a:p>
          <a:endParaRPr lang="en-US"/>
        </a:p>
      </dgm:t>
    </dgm:pt>
    <dgm:pt modelId="{5D2EE881-AD9D-4260-8D95-75CFB46C1633}" type="pres">
      <dgm:prSet presAssocID="{18DACD30-A6A9-4B7B-90BC-C696876A6B7D}" presName="connTx" presStyleLbl="sibTrans2D1" presStyleIdx="0" presStyleCnt="4"/>
      <dgm:spPr/>
      <dgm:t>
        <a:bodyPr/>
        <a:lstStyle/>
        <a:p>
          <a:endParaRPr lang="en-US"/>
        </a:p>
      </dgm:t>
    </dgm:pt>
    <dgm:pt modelId="{D2B0F531-3C69-4B79-AD8B-A781A59C7BC2}" type="pres">
      <dgm:prSet presAssocID="{3BCD0F6C-F180-4640-9C5A-1C92C12612B9}" presName="composite" presStyleCnt="0"/>
      <dgm:spPr/>
    </dgm:pt>
    <dgm:pt modelId="{9413C553-93FF-431D-891F-1306952DDDBC}" type="pres">
      <dgm:prSet presAssocID="{3BCD0F6C-F180-4640-9C5A-1C92C12612B9}" presName="parTx" presStyleLbl="node1" presStyleIdx="0" presStyleCnt="5">
        <dgm:presLayoutVars>
          <dgm:chMax val="0"/>
          <dgm:chPref val="0"/>
          <dgm:bulletEnabled val="1"/>
        </dgm:presLayoutVars>
      </dgm:prSet>
      <dgm:spPr/>
      <dgm:t>
        <a:bodyPr/>
        <a:lstStyle/>
        <a:p>
          <a:endParaRPr lang="ru-RU"/>
        </a:p>
      </dgm:t>
    </dgm:pt>
    <dgm:pt modelId="{681D3724-E8FC-4054-B333-88B68CBB997E}" type="pres">
      <dgm:prSet presAssocID="{3BCD0F6C-F180-4640-9C5A-1C92C12612B9}" presName="parSh" presStyleLbl="node1" presStyleIdx="1" presStyleCnt="5"/>
      <dgm:spPr/>
      <dgm:t>
        <a:bodyPr/>
        <a:lstStyle/>
        <a:p>
          <a:endParaRPr lang="ru-RU"/>
        </a:p>
      </dgm:t>
    </dgm:pt>
    <dgm:pt modelId="{8278BF5C-2222-4F9D-8A10-0C1E9D6DAD2F}" type="pres">
      <dgm:prSet presAssocID="{3BCD0F6C-F180-4640-9C5A-1C92C12612B9}" presName="desTx" presStyleLbl="fgAcc1" presStyleIdx="1" presStyleCnt="5">
        <dgm:presLayoutVars>
          <dgm:bulletEnabled val="1"/>
        </dgm:presLayoutVars>
      </dgm:prSet>
      <dgm:spPr/>
      <dgm:t>
        <a:bodyPr/>
        <a:lstStyle/>
        <a:p>
          <a:endParaRPr lang="ru-RU"/>
        </a:p>
      </dgm:t>
    </dgm:pt>
    <dgm:pt modelId="{1D27BEB9-27F7-4B41-B8C3-D88B4BACB283}" type="pres">
      <dgm:prSet presAssocID="{7493D08D-A204-4682-888C-847396D23DA0}" presName="sibTrans" presStyleLbl="sibTrans2D1" presStyleIdx="1" presStyleCnt="4"/>
      <dgm:spPr/>
      <dgm:t>
        <a:bodyPr/>
        <a:lstStyle/>
        <a:p>
          <a:endParaRPr lang="en-US"/>
        </a:p>
      </dgm:t>
    </dgm:pt>
    <dgm:pt modelId="{D5184537-324C-4C5B-BA6B-2018E6F3C672}" type="pres">
      <dgm:prSet presAssocID="{7493D08D-A204-4682-888C-847396D23DA0}" presName="connTx" presStyleLbl="sibTrans2D1" presStyleIdx="1" presStyleCnt="4"/>
      <dgm:spPr/>
      <dgm:t>
        <a:bodyPr/>
        <a:lstStyle/>
        <a:p>
          <a:endParaRPr lang="en-US"/>
        </a:p>
      </dgm:t>
    </dgm:pt>
    <dgm:pt modelId="{C09FDD78-3F29-47C6-950C-04E74FE84AA0}" type="pres">
      <dgm:prSet presAssocID="{999D0CCA-DA7A-496A-8827-3A6A08BB6BB6}" presName="composite" presStyleCnt="0"/>
      <dgm:spPr/>
    </dgm:pt>
    <dgm:pt modelId="{6EBB55B9-74F7-4F6B-AC03-D6F469D57539}" type="pres">
      <dgm:prSet presAssocID="{999D0CCA-DA7A-496A-8827-3A6A08BB6BB6}" presName="parTx" presStyleLbl="node1" presStyleIdx="1" presStyleCnt="5">
        <dgm:presLayoutVars>
          <dgm:chMax val="0"/>
          <dgm:chPref val="0"/>
          <dgm:bulletEnabled val="1"/>
        </dgm:presLayoutVars>
      </dgm:prSet>
      <dgm:spPr/>
      <dgm:t>
        <a:bodyPr/>
        <a:lstStyle/>
        <a:p>
          <a:endParaRPr lang="ru-RU"/>
        </a:p>
      </dgm:t>
    </dgm:pt>
    <dgm:pt modelId="{8F00554D-2F02-4F0F-91D6-888D1F361DDF}" type="pres">
      <dgm:prSet presAssocID="{999D0CCA-DA7A-496A-8827-3A6A08BB6BB6}" presName="parSh" presStyleLbl="node1" presStyleIdx="2" presStyleCnt="5"/>
      <dgm:spPr/>
      <dgm:t>
        <a:bodyPr/>
        <a:lstStyle/>
        <a:p>
          <a:endParaRPr lang="ru-RU"/>
        </a:p>
      </dgm:t>
    </dgm:pt>
    <dgm:pt modelId="{E9247A55-78CD-4CF6-808F-16EA1BCDB9BF}" type="pres">
      <dgm:prSet presAssocID="{999D0CCA-DA7A-496A-8827-3A6A08BB6BB6}" presName="desTx" presStyleLbl="fgAcc1" presStyleIdx="2" presStyleCnt="5">
        <dgm:presLayoutVars>
          <dgm:bulletEnabled val="1"/>
        </dgm:presLayoutVars>
      </dgm:prSet>
      <dgm:spPr/>
      <dgm:t>
        <a:bodyPr/>
        <a:lstStyle/>
        <a:p>
          <a:endParaRPr lang="ru-RU"/>
        </a:p>
      </dgm:t>
    </dgm:pt>
    <dgm:pt modelId="{FDE5DB38-DAC2-4576-9E7F-A1B07334FC11}" type="pres">
      <dgm:prSet presAssocID="{221C5E41-A1A8-491F-9B27-A1BC79D5E8E7}" presName="sibTrans" presStyleLbl="sibTrans2D1" presStyleIdx="2" presStyleCnt="4"/>
      <dgm:spPr/>
      <dgm:t>
        <a:bodyPr/>
        <a:lstStyle/>
        <a:p>
          <a:endParaRPr lang="en-US"/>
        </a:p>
      </dgm:t>
    </dgm:pt>
    <dgm:pt modelId="{585CFD53-389A-4B00-8808-343CE80303DD}" type="pres">
      <dgm:prSet presAssocID="{221C5E41-A1A8-491F-9B27-A1BC79D5E8E7}" presName="connTx" presStyleLbl="sibTrans2D1" presStyleIdx="2" presStyleCnt="4"/>
      <dgm:spPr/>
      <dgm:t>
        <a:bodyPr/>
        <a:lstStyle/>
        <a:p>
          <a:endParaRPr lang="en-US"/>
        </a:p>
      </dgm:t>
    </dgm:pt>
    <dgm:pt modelId="{4D32B9B9-C459-4E20-BDC6-CA9D558DC054}" type="pres">
      <dgm:prSet presAssocID="{61A24BDA-36FD-46B4-9DAB-882192DFA793}" presName="composite" presStyleCnt="0"/>
      <dgm:spPr/>
    </dgm:pt>
    <dgm:pt modelId="{9F59CBF2-B115-4E49-8C62-99F038256B46}" type="pres">
      <dgm:prSet presAssocID="{61A24BDA-36FD-46B4-9DAB-882192DFA793}" presName="parTx" presStyleLbl="node1" presStyleIdx="2" presStyleCnt="5">
        <dgm:presLayoutVars>
          <dgm:chMax val="0"/>
          <dgm:chPref val="0"/>
          <dgm:bulletEnabled val="1"/>
        </dgm:presLayoutVars>
      </dgm:prSet>
      <dgm:spPr/>
      <dgm:t>
        <a:bodyPr/>
        <a:lstStyle/>
        <a:p>
          <a:endParaRPr lang="ru-RU"/>
        </a:p>
      </dgm:t>
    </dgm:pt>
    <dgm:pt modelId="{4FE438B2-4C03-447D-900F-2FE77178842D}" type="pres">
      <dgm:prSet presAssocID="{61A24BDA-36FD-46B4-9DAB-882192DFA793}" presName="parSh" presStyleLbl="node1" presStyleIdx="3" presStyleCnt="5"/>
      <dgm:spPr/>
      <dgm:t>
        <a:bodyPr/>
        <a:lstStyle/>
        <a:p>
          <a:endParaRPr lang="ru-RU"/>
        </a:p>
      </dgm:t>
    </dgm:pt>
    <dgm:pt modelId="{8F0F8D29-2FD0-4D71-923B-AE780D832FF1}" type="pres">
      <dgm:prSet presAssocID="{61A24BDA-36FD-46B4-9DAB-882192DFA793}" presName="desTx" presStyleLbl="fgAcc1" presStyleIdx="3" presStyleCnt="5">
        <dgm:presLayoutVars>
          <dgm:bulletEnabled val="1"/>
        </dgm:presLayoutVars>
      </dgm:prSet>
      <dgm:spPr/>
      <dgm:t>
        <a:bodyPr/>
        <a:lstStyle/>
        <a:p>
          <a:endParaRPr lang="ru-RU"/>
        </a:p>
      </dgm:t>
    </dgm:pt>
    <dgm:pt modelId="{1A990A1B-2BF8-4326-A90F-BC50F2F207CF}" type="pres">
      <dgm:prSet presAssocID="{F24CD572-6F59-4179-83E0-C0DDE4DD9008}" presName="sibTrans" presStyleLbl="sibTrans2D1" presStyleIdx="3" presStyleCnt="4"/>
      <dgm:spPr/>
      <dgm:t>
        <a:bodyPr/>
        <a:lstStyle/>
        <a:p>
          <a:endParaRPr lang="en-US"/>
        </a:p>
      </dgm:t>
    </dgm:pt>
    <dgm:pt modelId="{520012C9-C2C3-4A3B-8E85-9DF63C9638A0}" type="pres">
      <dgm:prSet presAssocID="{F24CD572-6F59-4179-83E0-C0DDE4DD9008}" presName="connTx" presStyleLbl="sibTrans2D1" presStyleIdx="3" presStyleCnt="4"/>
      <dgm:spPr/>
      <dgm:t>
        <a:bodyPr/>
        <a:lstStyle/>
        <a:p>
          <a:endParaRPr lang="en-US"/>
        </a:p>
      </dgm:t>
    </dgm:pt>
    <dgm:pt modelId="{A95AE0CA-209B-48A8-A86E-2FE4A15EECB1}" type="pres">
      <dgm:prSet presAssocID="{40C11530-7B4D-4C49-8585-67160EE53B9C}" presName="composite" presStyleCnt="0"/>
      <dgm:spPr/>
    </dgm:pt>
    <dgm:pt modelId="{36F066A6-9B64-4C04-92DE-03F357775C63}" type="pres">
      <dgm:prSet presAssocID="{40C11530-7B4D-4C49-8585-67160EE53B9C}" presName="parTx" presStyleLbl="node1" presStyleIdx="3" presStyleCnt="5">
        <dgm:presLayoutVars>
          <dgm:chMax val="0"/>
          <dgm:chPref val="0"/>
          <dgm:bulletEnabled val="1"/>
        </dgm:presLayoutVars>
      </dgm:prSet>
      <dgm:spPr/>
      <dgm:t>
        <a:bodyPr/>
        <a:lstStyle/>
        <a:p>
          <a:endParaRPr lang="ru-RU"/>
        </a:p>
      </dgm:t>
    </dgm:pt>
    <dgm:pt modelId="{49EEE82D-95B1-4908-894B-5F57C7E3D63D}" type="pres">
      <dgm:prSet presAssocID="{40C11530-7B4D-4C49-8585-67160EE53B9C}" presName="parSh" presStyleLbl="node1" presStyleIdx="4" presStyleCnt="5"/>
      <dgm:spPr/>
      <dgm:t>
        <a:bodyPr/>
        <a:lstStyle/>
        <a:p>
          <a:endParaRPr lang="ru-RU"/>
        </a:p>
      </dgm:t>
    </dgm:pt>
    <dgm:pt modelId="{FCD8AF20-4E51-4AEF-B655-0D0F38F1288D}" type="pres">
      <dgm:prSet presAssocID="{40C11530-7B4D-4C49-8585-67160EE53B9C}" presName="desTx" presStyleLbl="fgAcc1" presStyleIdx="4" presStyleCnt="5">
        <dgm:presLayoutVars>
          <dgm:bulletEnabled val="1"/>
        </dgm:presLayoutVars>
      </dgm:prSet>
      <dgm:spPr/>
      <dgm:t>
        <a:bodyPr/>
        <a:lstStyle/>
        <a:p>
          <a:endParaRPr lang="ru-RU"/>
        </a:p>
      </dgm:t>
    </dgm:pt>
  </dgm:ptLst>
  <dgm:cxnLst>
    <dgm:cxn modelId="{13630220-1EA1-0B45-8903-11C2BDC58149}" type="presOf" srcId="{18DACD30-A6A9-4B7B-90BC-C696876A6B7D}" destId="{783B8A47-A9AE-450A-8A8E-C58C176B0AE4}" srcOrd="0" destOrd="0" presId="urn:microsoft.com/office/officeart/2005/8/layout/process3"/>
    <dgm:cxn modelId="{D08FEF12-D317-D94E-8EF6-7755E207D1B2}" type="presOf" srcId="{37B0F275-2C4C-458F-949F-0F909D166713}" destId="{69B1ADDB-3C52-4CA1-B6BC-8259B40DFC91}" srcOrd="0" destOrd="0" presId="urn:microsoft.com/office/officeart/2005/8/layout/process3"/>
    <dgm:cxn modelId="{CBC8E103-0E6B-4659-B958-9BACCEEBAA38}" srcId="{999D0CCA-DA7A-496A-8827-3A6A08BB6BB6}" destId="{5D6C8652-4131-49B0-AA0A-7BE8BCE8DF78}" srcOrd="0" destOrd="0" parTransId="{4CB2A550-B5FF-42DE-B316-41749F3746C9}" sibTransId="{333BAC89-A609-4513-805A-20B0CB710802}"/>
    <dgm:cxn modelId="{2BFCADD7-7753-2246-9477-BB6FF954990E}" type="presOf" srcId="{999D0CCA-DA7A-496A-8827-3A6A08BB6BB6}" destId="{6EBB55B9-74F7-4F6B-AC03-D6F469D57539}" srcOrd="0" destOrd="0" presId="urn:microsoft.com/office/officeart/2005/8/layout/process3"/>
    <dgm:cxn modelId="{4988CA4A-4927-7C4C-8283-8A93119170F9}" type="presOf" srcId="{7493D08D-A204-4682-888C-847396D23DA0}" destId="{1D27BEB9-27F7-4B41-B8C3-D88B4BACB283}" srcOrd="0" destOrd="0" presId="urn:microsoft.com/office/officeart/2005/8/layout/process3"/>
    <dgm:cxn modelId="{424B4243-CF99-4251-95BC-F408944E0C71}" srcId="{37B0F275-2C4C-458F-949F-0F909D166713}" destId="{61A24BDA-36FD-46B4-9DAB-882192DFA793}" srcOrd="3" destOrd="0" parTransId="{C2EF0FB1-CB2A-41B3-81AE-ADD7FF6C7AC6}" sibTransId="{F24CD572-6F59-4179-83E0-C0DDE4DD9008}"/>
    <dgm:cxn modelId="{00D9039F-4390-4C0E-9ADB-688766D21AB8}" srcId="{61A24BDA-36FD-46B4-9DAB-882192DFA793}" destId="{8BF96C7C-0BC6-40C5-86CF-BE19604E9342}" srcOrd="0" destOrd="0" parTransId="{91179497-AC55-4587-8155-19B85ED73B27}" sibTransId="{236B1893-E30E-42E9-9ACA-972C985FAE18}"/>
    <dgm:cxn modelId="{E2421E91-D915-5148-AC30-9AB57C7C5A8B}" type="presOf" srcId="{D5D941FB-1EC7-4F93-80F3-DF980D57E29C}" destId="{555A715A-E4F7-4BA0-8DCF-68596447750E}" srcOrd="0" destOrd="0" presId="urn:microsoft.com/office/officeart/2005/8/layout/process3"/>
    <dgm:cxn modelId="{6800DAC1-61BA-104F-9648-90F9EFF65150}" type="presOf" srcId="{3BCD0F6C-F180-4640-9C5A-1C92C12612B9}" destId="{9413C553-93FF-431D-891F-1306952DDDBC}" srcOrd="0" destOrd="0" presId="urn:microsoft.com/office/officeart/2005/8/layout/process3"/>
    <dgm:cxn modelId="{4DD676E9-0D0D-DD46-9E19-B6B224847D83}" type="presOf" srcId="{5D6C8652-4131-49B0-AA0A-7BE8BCE8DF78}" destId="{E9247A55-78CD-4CF6-808F-16EA1BCDB9BF}" srcOrd="0" destOrd="0" presId="urn:microsoft.com/office/officeart/2005/8/layout/process3"/>
    <dgm:cxn modelId="{0999B71F-F642-4C7B-B631-87A9B7401B18}" srcId="{3BCD0F6C-F180-4640-9C5A-1C92C12612B9}" destId="{856A31FA-E15D-4437-8D9A-9A557633E870}" srcOrd="0" destOrd="0" parTransId="{DA0C2B2E-3678-43EE-904A-9B5A74BEB429}" sibTransId="{8C8DCE65-15A5-4700-97F5-8D286B99BCCF}"/>
    <dgm:cxn modelId="{94398C50-0E1B-9342-9712-AB3D068BEA02}" type="presOf" srcId="{221C5E41-A1A8-491F-9B27-A1BC79D5E8E7}" destId="{FDE5DB38-DAC2-4576-9E7F-A1B07334FC11}" srcOrd="0" destOrd="0" presId="urn:microsoft.com/office/officeart/2005/8/layout/process3"/>
    <dgm:cxn modelId="{8C23CA2C-02D4-44AF-A6BD-F55450260CA6}" srcId="{37B0F275-2C4C-458F-949F-0F909D166713}" destId="{40C11530-7B4D-4C49-8585-67160EE53B9C}" srcOrd="4" destOrd="0" parTransId="{612487B4-23D4-4410-8548-F5D41D58799F}" sibTransId="{4301997E-0FA0-4D27-B22D-986B9C18773B}"/>
    <dgm:cxn modelId="{9D08215F-E0F4-3541-A94B-55621D008772}" type="presOf" srcId="{32C51C0B-6A6C-4C10-A360-D8B30933FF38}" destId="{F942B30B-D76A-4833-8D2E-6060FC48CC43}" srcOrd="0" destOrd="0" presId="urn:microsoft.com/office/officeart/2005/8/layout/process3"/>
    <dgm:cxn modelId="{451CB15F-E668-4D99-BA1A-72BFB740D6E9}" srcId="{37B0F275-2C4C-458F-949F-0F909D166713}" destId="{32C51C0B-6A6C-4C10-A360-D8B30933FF38}" srcOrd="0" destOrd="0" parTransId="{E048CCFC-24B8-4744-B4EE-1F131C725AFB}" sibTransId="{18DACD30-A6A9-4B7B-90BC-C696876A6B7D}"/>
    <dgm:cxn modelId="{0821AEBC-DBAA-6D47-96B7-0B07563C580E}" type="presOf" srcId="{F24CD572-6F59-4179-83E0-C0DDE4DD9008}" destId="{520012C9-C2C3-4A3B-8E85-9DF63C9638A0}" srcOrd="1" destOrd="0" presId="urn:microsoft.com/office/officeart/2005/8/layout/process3"/>
    <dgm:cxn modelId="{6F090599-059B-8749-B875-26E801A9DB0D}" type="presOf" srcId="{91DDB983-658F-4187-B035-5A327D992473}" destId="{FCD8AF20-4E51-4AEF-B655-0D0F38F1288D}" srcOrd="0" destOrd="0" presId="urn:microsoft.com/office/officeart/2005/8/layout/process3"/>
    <dgm:cxn modelId="{41CF2FB3-9D14-F445-8BEA-7D120AC7E6D1}" type="presOf" srcId="{999D0CCA-DA7A-496A-8827-3A6A08BB6BB6}" destId="{8F00554D-2F02-4F0F-91D6-888D1F361DDF}" srcOrd="1" destOrd="0" presId="urn:microsoft.com/office/officeart/2005/8/layout/process3"/>
    <dgm:cxn modelId="{5232A5B6-E98A-4744-8337-5B3317B8DD20}" srcId="{32C51C0B-6A6C-4C10-A360-D8B30933FF38}" destId="{E8B148A1-AB54-4C09-B7DC-D4D252D5606E}" srcOrd="1" destOrd="0" parTransId="{677FD5E0-2BE5-4297-8CEA-93C261130148}" sibTransId="{143665BC-029E-4027-8F6B-6E529B8A2690}"/>
    <dgm:cxn modelId="{E0C8DB83-EA89-CE43-8EBA-6886C225F344}" type="presOf" srcId="{221C5E41-A1A8-491F-9B27-A1BC79D5E8E7}" destId="{585CFD53-389A-4B00-8808-343CE80303DD}" srcOrd="1" destOrd="0" presId="urn:microsoft.com/office/officeart/2005/8/layout/process3"/>
    <dgm:cxn modelId="{41D46B56-7BB3-624A-A050-34729D4B0306}" type="presOf" srcId="{40C11530-7B4D-4C49-8585-67160EE53B9C}" destId="{49EEE82D-95B1-4908-894B-5F57C7E3D63D}" srcOrd="1" destOrd="0" presId="urn:microsoft.com/office/officeart/2005/8/layout/process3"/>
    <dgm:cxn modelId="{8B1B6E78-E540-6D47-AC87-CE1EA0D47468}" type="presOf" srcId="{3BCD0F6C-F180-4640-9C5A-1C92C12612B9}" destId="{681D3724-E8FC-4054-B333-88B68CBB997E}" srcOrd="1" destOrd="0" presId="urn:microsoft.com/office/officeart/2005/8/layout/process3"/>
    <dgm:cxn modelId="{765C6838-6030-465A-B624-DE7C094BD761}" srcId="{40C11530-7B4D-4C49-8585-67160EE53B9C}" destId="{91DDB983-658F-4187-B035-5A327D992473}" srcOrd="0" destOrd="0" parTransId="{1D09CBE4-BC1A-436F-8D36-154B8F59CB56}" sibTransId="{AA34F3BB-B6DF-4ED3-A314-4FEA47E607D3}"/>
    <dgm:cxn modelId="{2B906D10-DE03-4177-B026-B870FC758BED}" srcId="{32C51C0B-6A6C-4C10-A360-D8B30933FF38}" destId="{68BE4A68-3E5A-4AE8-9FA9-E5909923AFBF}" srcOrd="2" destOrd="0" parTransId="{B0743601-5EBF-4371-8223-AE7A31D593E5}" sibTransId="{CD87E1C7-0485-4C1F-90C2-306D29383B74}"/>
    <dgm:cxn modelId="{A760F9A7-86B1-0B48-8697-AF2B6B0F349D}" type="presOf" srcId="{61A24BDA-36FD-46B4-9DAB-882192DFA793}" destId="{4FE438B2-4C03-447D-900F-2FE77178842D}" srcOrd="1" destOrd="0" presId="urn:microsoft.com/office/officeart/2005/8/layout/process3"/>
    <dgm:cxn modelId="{538C8D7B-E82F-4CAF-8C57-AA63904FFD23}" srcId="{37B0F275-2C4C-458F-949F-0F909D166713}" destId="{3BCD0F6C-F180-4640-9C5A-1C92C12612B9}" srcOrd="1" destOrd="0" parTransId="{34BF6D0A-4FC8-46F6-8012-D952CEC25392}" sibTransId="{7493D08D-A204-4682-888C-847396D23DA0}"/>
    <dgm:cxn modelId="{9F1B04AB-DBEE-5A4E-B80B-93C5EA46ABE5}" type="presOf" srcId="{E8B148A1-AB54-4C09-B7DC-D4D252D5606E}" destId="{555A715A-E4F7-4BA0-8DCF-68596447750E}" srcOrd="0" destOrd="1" presId="urn:microsoft.com/office/officeart/2005/8/layout/process3"/>
    <dgm:cxn modelId="{084E067C-AF3B-1F44-98E6-B3A901DD8E7E}" type="presOf" srcId="{8BF96C7C-0BC6-40C5-86CF-BE19604E9342}" destId="{8F0F8D29-2FD0-4D71-923B-AE780D832FF1}" srcOrd="0" destOrd="0" presId="urn:microsoft.com/office/officeart/2005/8/layout/process3"/>
    <dgm:cxn modelId="{2F5C50F4-B07A-BD43-90E5-CB5DB6B09604}" type="presOf" srcId="{32C51C0B-6A6C-4C10-A360-D8B30933FF38}" destId="{A030C005-2A9C-45E7-98AE-6D48205F60A3}" srcOrd="1" destOrd="0" presId="urn:microsoft.com/office/officeart/2005/8/layout/process3"/>
    <dgm:cxn modelId="{CB6A31A5-8809-7B44-9F0E-6DA3E090ED7B}" type="presOf" srcId="{F24CD572-6F59-4179-83E0-C0DDE4DD9008}" destId="{1A990A1B-2BF8-4326-A90F-BC50F2F207CF}" srcOrd="0" destOrd="0" presId="urn:microsoft.com/office/officeart/2005/8/layout/process3"/>
    <dgm:cxn modelId="{DF7EA78C-A082-B545-BD76-7AD521B4B9F0}" type="presOf" srcId="{18DACD30-A6A9-4B7B-90BC-C696876A6B7D}" destId="{5D2EE881-AD9D-4260-8D95-75CFB46C1633}" srcOrd="1" destOrd="0" presId="urn:microsoft.com/office/officeart/2005/8/layout/process3"/>
    <dgm:cxn modelId="{D8BF526B-BAE8-F54E-B9D1-4608FF33B557}" type="presOf" srcId="{7493D08D-A204-4682-888C-847396D23DA0}" destId="{D5184537-324C-4C5B-BA6B-2018E6F3C672}" srcOrd="1" destOrd="0" presId="urn:microsoft.com/office/officeart/2005/8/layout/process3"/>
    <dgm:cxn modelId="{D35F8A52-2D24-5747-AB59-B3DD6815D6EC}" type="presOf" srcId="{68BE4A68-3E5A-4AE8-9FA9-E5909923AFBF}" destId="{555A715A-E4F7-4BA0-8DCF-68596447750E}" srcOrd="0" destOrd="2" presId="urn:microsoft.com/office/officeart/2005/8/layout/process3"/>
    <dgm:cxn modelId="{C6E5961E-1539-7A43-81B9-26C7488D38BD}" type="presOf" srcId="{61A24BDA-36FD-46B4-9DAB-882192DFA793}" destId="{9F59CBF2-B115-4E49-8C62-99F038256B46}" srcOrd="0" destOrd="0" presId="urn:microsoft.com/office/officeart/2005/8/layout/process3"/>
    <dgm:cxn modelId="{5CCDA409-CEAB-2D4E-8BAE-9E9AD5A92B53}" type="presOf" srcId="{856A31FA-E15D-4437-8D9A-9A557633E870}" destId="{8278BF5C-2222-4F9D-8A10-0C1E9D6DAD2F}" srcOrd="0" destOrd="0" presId="urn:microsoft.com/office/officeart/2005/8/layout/process3"/>
    <dgm:cxn modelId="{96B070BB-96F5-BE4D-AB0D-FC07CBB07D35}" type="presOf" srcId="{40C11530-7B4D-4C49-8585-67160EE53B9C}" destId="{36F066A6-9B64-4C04-92DE-03F357775C63}" srcOrd="0" destOrd="0" presId="urn:microsoft.com/office/officeart/2005/8/layout/process3"/>
    <dgm:cxn modelId="{8446AFD2-582A-44AC-B02C-FDFF69629603}" srcId="{37B0F275-2C4C-458F-949F-0F909D166713}" destId="{999D0CCA-DA7A-496A-8827-3A6A08BB6BB6}" srcOrd="2" destOrd="0" parTransId="{C27D87D4-EB8D-42AF-BD49-03E32ED765C9}" sibTransId="{221C5E41-A1A8-491F-9B27-A1BC79D5E8E7}"/>
    <dgm:cxn modelId="{0A60E524-980C-4E12-9F20-CEE26E93BB9A}" srcId="{32C51C0B-6A6C-4C10-A360-D8B30933FF38}" destId="{D5D941FB-1EC7-4F93-80F3-DF980D57E29C}" srcOrd="0" destOrd="0" parTransId="{ECCECE36-63AD-496E-88D0-9D75C6939751}" sibTransId="{BE4EF730-F2B4-43C6-B78D-32940172929F}"/>
    <dgm:cxn modelId="{67539485-72A9-2B4C-B4C7-4610D59FC47D}" type="presParOf" srcId="{69B1ADDB-3C52-4CA1-B6BC-8259B40DFC91}" destId="{D7CAB882-1929-4B83-AE23-77534719623D}" srcOrd="0" destOrd="0" presId="urn:microsoft.com/office/officeart/2005/8/layout/process3"/>
    <dgm:cxn modelId="{EFA7B4A5-FB1B-6343-B2F1-0452D43208FB}" type="presParOf" srcId="{D7CAB882-1929-4B83-AE23-77534719623D}" destId="{F942B30B-D76A-4833-8D2E-6060FC48CC43}" srcOrd="0" destOrd="0" presId="urn:microsoft.com/office/officeart/2005/8/layout/process3"/>
    <dgm:cxn modelId="{0BB3A816-1770-E14E-9C07-9760F87C9159}" type="presParOf" srcId="{D7CAB882-1929-4B83-AE23-77534719623D}" destId="{A030C005-2A9C-45E7-98AE-6D48205F60A3}" srcOrd="1" destOrd="0" presId="urn:microsoft.com/office/officeart/2005/8/layout/process3"/>
    <dgm:cxn modelId="{E613DD17-182A-0C40-8482-98FD6F2D2D83}" type="presParOf" srcId="{D7CAB882-1929-4B83-AE23-77534719623D}" destId="{555A715A-E4F7-4BA0-8DCF-68596447750E}" srcOrd="2" destOrd="0" presId="urn:microsoft.com/office/officeart/2005/8/layout/process3"/>
    <dgm:cxn modelId="{89AF7D84-C5F7-CF41-84E9-8A321913513F}" type="presParOf" srcId="{69B1ADDB-3C52-4CA1-B6BC-8259B40DFC91}" destId="{783B8A47-A9AE-450A-8A8E-C58C176B0AE4}" srcOrd="1" destOrd="0" presId="urn:microsoft.com/office/officeart/2005/8/layout/process3"/>
    <dgm:cxn modelId="{0513954D-8EDB-D644-A5A1-5F9691124AB2}" type="presParOf" srcId="{783B8A47-A9AE-450A-8A8E-C58C176B0AE4}" destId="{5D2EE881-AD9D-4260-8D95-75CFB46C1633}" srcOrd="0" destOrd="0" presId="urn:microsoft.com/office/officeart/2005/8/layout/process3"/>
    <dgm:cxn modelId="{14C1ECFD-9ECC-BF44-9344-1F49AE305E62}" type="presParOf" srcId="{69B1ADDB-3C52-4CA1-B6BC-8259B40DFC91}" destId="{D2B0F531-3C69-4B79-AD8B-A781A59C7BC2}" srcOrd="2" destOrd="0" presId="urn:microsoft.com/office/officeart/2005/8/layout/process3"/>
    <dgm:cxn modelId="{55C56F21-4834-9D44-A0C7-3FD322E7E650}" type="presParOf" srcId="{D2B0F531-3C69-4B79-AD8B-A781A59C7BC2}" destId="{9413C553-93FF-431D-891F-1306952DDDBC}" srcOrd="0" destOrd="0" presId="urn:microsoft.com/office/officeart/2005/8/layout/process3"/>
    <dgm:cxn modelId="{10A38BD3-A4B2-CA41-894C-E8E58D69E70A}" type="presParOf" srcId="{D2B0F531-3C69-4B79-AD8B-A781A59C7BC2}" destId="{681D3724-E8FC-4054-B333-88B68CBB997E}" srcOrd="1" destOrd="0" presId="urn:microsoft.com/office/officeart/2005/8/layout/process3"/>
    <dgm:cxn modelId="{D8B68891-A854-EE49-9DB4-0432E8F47DFA}" type="presParOf" srcId="{D2B0F531-3C69-4B79-AD8B-A781A59C7BC2}" destId="{8278BF5C-2222-4F9D-8A10-0C1E9D6DAD2F}" srcOrd="2" destOrd="0" presId="urn:microsoft.com/office/officeart/2005/8/layout/process3"/>
    <dgm:cxn modelId="{31407877-6427-124F-B91C-3C1593675987}" type="presParOf" srcId="{69B1ADDB-3C52-4CA1-B6BC-8259B40DFC91}" destId="{1D27BEB9-27F7-4B41-B8C3-D88B4BACB283}" srcOrd="3" destOrd="0" presId="urn:microsoft.com/office/officeart/2005/8/layout/process3"/>
    <dgm:cxn modelId="{22935829-DC17-644F-B102-98AC380A6191}" type="presParOf" srcId="{1D27BEB9-27F7-4B41-B8C3-D88B4BACB283}" destId="{D5184537-324C-4C5B-BA6B-2018E6F3C672}" srcOrd="0" destOrd="0" presId="urn:microsoft.com/office/officeart/2005/8/layout/process3"/>
    <dgm:cxn modelId="{7BEC3FF2-8C5E-CF4F-99F1-EEF9B21A2259}" type="presParOf" srcId="{69B1ADDB-3C52-4CA1-B6BC-8259B40DFC91}" destId="{C09FDD78-3F29-47C6-950C-04E74FE84AA0}" srcOrd="4" destOrd="0" presId="urn:microsoft.com/office/officeart/2005/8/layout/process3"/>
    <dgm:cxn modelId="{81BE09A2-7801-164F-A92C-56C539C79863}" type="presParOf" srcId="{C09FDD78-3F29-47C6-950C-04E74FE84AA0}" destId="{6EBB55B9-74F7-4F6B-AC03-D6F469D57539}" srcOrd="0" destOrd="0" presId="urn:microsoft.com/office/officeart/2005/8/layout/process3"/>
    <dgm:cxn modelId="{1408CCF0-E9FA-C945-894F-6CC0A37307A4}" type="presParOf" srcId="{C09FDD78-3F29-47C6-950C-04E74FE84AA0}" destId="{8F00554D-2F02-4F0F-91D6-888D1F361DDF}" srcOrd="1" destOrd="0" presId="urn:microsoft.com/office/officeart/2005/8/layout/process3"/>
    <dgm:cxn modelId="{2ED7F155-7EDF-2A4B-9EA5-80DAB7241681}" type="presParOf" srcId="{C09FDD78-3F29-47C6-950C-04E74FE84AA0}" destId="{E9247A55-78CD-4CF6-808F-16EA1BCDB9BF}" srcOrd="2" destOrd="0" presId="urn:microsoft.com/office/officeart/2005/8/layout/process3"/>
    <dgm:cxn modelId="{54119823-7405-4544-9DCA-33EBFCA93FF9}" type="presParOf" srcId="{69B1ADDB-3C52-4CA1-B6BC-8259B40DFC91}" destId="{FDE5DB38-DAC2-4576-9E7F-A1B07334FC11}" srcOrd="5" destOrd="0" presId="urn:microsoft.com/office/officeart/2005/8/layout/process3"/>
    <dgm:cxn modelId="{D0C1C39E-B313-7C45-82B7-FF389C48B69D}" type="presParOf" srcId="{FDE5DB38-DAC2-4576-9E7F-A1B07334FC11}" destId="{585CFD53-389A-4B00-8808-343CE80303DD}" srcOrd="0" destOrd="0" presId="urn:microsoft.com/office/officeart/2005/8/layout/process3"/>
    <dgm:cxn modelId="{72525A85-3F5D-FD47-A607-6A1436969148}" type="presParOf" srcId="{69B1ADDB-3C52-4CA1-B6BC-8259B40DFC91}" destId="{4D32B9B9-C459-4E20-BDC6-CA9D558DC054}" srcOrd="6" destOrd="0" presId="urn:microsoft.com/office/officeart/2005/8/layout/process3"/>
    <dgm:cxn modelId="{101FEAB4-F091-124A-A3B6-79B48AE8E3D2}" type="presParOf" srcId="{4D32B9B9-C459-4E20-BDC6-CA9D558DC054}" destId="{9F59CBF2-B115-4E49-8C62-99F038256B46}" srcOrd="0" destOrd="0" presId="urn:microsoft.com/office/officeart/2005/8/layout/process3"/>
    <dgm:cxn modelId="{DE897BD0-0548-4E42-AC58-C80A3C4907BA}" type="presParOf" srcId="{4D32B9B9-C459-4E20-BDC6-CA9D558DC054}" destId="{4FE438B2-4C03-447D-900F-2FE77178842D}" srcOrd="1" destOrd="0" presId="urn:microsoft.com/office/officeart/2005/8/layout/process3"/>
    <dgm:cxn modelId="{2B0B748B-A0B3-FE49-8522-94A68A2D255F}" type="presParOf" srcId="{4D32B9B9-C459-4E20-BDC6-CA9D558DC054}" destId="{8F0F8D29-2FD0-4D71-923B-AE780D832FF1}" srcOrd="2" destOrd="0" presId="urn:microsoft.com/office/officeart/2005/8/layout/process3"/>
    <dgm:cxn modelId="{7CBC7942-087D-5749-AEEA-4C6A842ACEE1}" type="presParOf" srcId="{69B1ADDB-3C52-4CA1-B6BC-8259B40DFC91}" destId="{1A990A1B-2BF8-4326-A90F-BC50F2F207CF}" srcOrd="7" destOrd="0" presId="urn:microsoft.com/office/officeart/2005/8/layout/process3"/>
    <dgm:cxn modelId="{5FABDD55-5E0A-7041-B590-8EEA79A51ED2}" type="presParOf" srcId="{1A990A1B-2BF8-4326-A90F-BC50F2F207CF}" destId="{520012C9-C2C3-4A3B-8E85-9DF63C9638A0}" srcOrd="0" destOrd="0" presId="urn:microsoft.com/office/officeart/2005/8/layout/process3"/>
    <dgm:cxn modelId="{180FE58C-94F7-0C43-B0D9-3E809524CAD5}" type="presParOf" srcId="{69B1ADDB-3C52-4CA1-B6BC-8259B40DFC91}" destId="{A95AE0CA-209B-48A8-A86E-2FE4A15EECB1}" srcOrd="8" destOrd="0" presId="urn:microsoft.com/office/officeart/2005/8/layout/process3"/>
    <dgm:cxn modelId="{9B6B21EC-66C8-864E-B3C7-876701E7F207}" type="presParOf" srcId="{A95AE0CA-209B-48A8-A86E-2FE4A15EECB1}" destId="{36F066A6-9B64-4C04-92DE-03F357775C63}" srcOrd="0" destOrd="0" presId="urn:microsoft.com/office/officeart/2005/8/layout/process3"/>
    <dgm:cxn modelId="{5C5BA646-5B31-FB49-84E3-833E0DD3A63A}" type="presParOf" srcId="{A95AE0CA-209B-48A8-A86E-2FE4A15EECB1}" destId="{49EEE82D-95B1-4908-894B-5F57C7E3D63D}" srcOrd="1" destOrd="0" presId="urn:microsoft.com/office/officeart/2005/8/layout/process3"/>
    <dgm:cxn modelId="{BD28B632-9891-5A49-B47D-D7DD7C172846}" type="presParOf" srcId="{A95AE0CA-209B-48A8-A86E-2FE4A15EECB1}" destId="{FCD8AF20-4E51-4AEF-B655-0D0F38F1288D}"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5A8730-3E32-404B-9D3A-AEB195113179}">
      <dsp:nvSpPr>
        <dsp:cNvPr id="0" name=""/>
        <dsp:cNvSpPr/>
      </dsp:nvSpPr>
      <dsp:spPr>
        <a:xfrm>
          <a:off x="0" y="0"/>
          <a:ext cx="6626112" cy="4141320"/>
        </a:xfrm>
        <a:prstGeom prst="swooshArrow">
          <a:avLst>
            <a:gd name="adj1" fmla="val 25000"/>
            <a:gd name="adj2" fmla="val 25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C484BD3-9A5E-3F4A-A372-0D22F7F0FDB7}">
      <dsp:nvSpPr>
        <dsp:cNvPr id="0" name=""/>
        <dsp:cNvSpPr/>
      </dsp:nvSpPr>
      <dsp:spPr>
        <a:xfrm>
          <a:off x="878464" y="3079485"/>
          <a:ext cx="152400" cy="15240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DBFC33F-D13A-394F-A2BB-81057E2704F1}">
      <dsp:nvSpPr>
        <dsp:cNvPr id="0" name=""/>
        <dsp:cNvSpPr/>
      </dsp:nvSpPr>
      <dsp:spPr>
        <a:xfrm>
          <a:off x="616693" y="3155685"/>
          <a:ext cx="1809006" cy="985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754" tIns="0" rIns="0" bIns="0" numCol="1" spcCol="1270" anchor="t" anchorCtr="0">
          <a:noAutofit/>
        </a:bodyPr>
        <a:lstStyle/>
        <a:p>
          <a:pPr lvl="0" algn="l" defTabSz="1022350">
            <a:lnSpc>
              <a:spcPct val="90000"/>
            </a:lnSpc>
            <a:spcBef>
              <a:spcPct val="0"/>
            </a:spcBef>
            <a:spcAft>
              <a:spcPct val="35000"/>
            </a:spcAft>
          </a:pPr>
          <a:r>
            <a:rPr lang="en-US" sz="2300" kern="1200" dirty="0" smtClean="0"/>
            <a:t>Run1 : </a:t>
          </a:r>
        </a:p>
        <a:p>
          <a:pPr lvl="0" algn="l" defTabSz="1022350">
            <a:lnSpc>
              <a:spcPct val="90000"/>
            </a:lnSpc>
            <a:spcBef>
              <a:spcPct val="0"/>
            </a:spcBef>
            <a:spcAft>
              <a:spcPct val="35000"/>
            </a:spcAft>
          </a:pPr>
          <a:r>
            <a:rPr lang="en-US" sz="1600" kern="1200" dirty="0" smtClean="0"/>
            <a:t>2009 - 2013</a:t>
          </a:r>
          <a:endParaRPr lang="en-US" sz="1600" kern="1200" dirty="0"/>
        </a:p>
      </dsp:txBody>
      <dsp:txXfrm>
        <a:off x="616693" y="3155685"/>
        <a:ext cx="1809006" cy="985634"/>
      </dsp:txXfrm>
    </dsp:sp>
    <dsp:sp modelId="{56AE7972-02F4-5A44-9454-400D050A09A3}">
      <dsp:nvSpPr>
        <dsp:cNvPr id="0" name=""/>
        <dsp:cNvSpPr/>
      </dsp:nvSpPr>
      <dsp:spPr>
        <a:xfrm>
          <a:off x="1955207" y="2116214"/>
          <a:ext cx="265044" cy="26504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E0AC782-2296-C84C-A6CD-A680671C1965}">
      <dsp:nvSpPr>
        <dsp:cNvPr id="0" name=""/>
        <dsp:cNvSpPr/>
      </dsp:nvSpPr>
      <dsp:spPr>
        <a:xfrm>
          <a:off x="2113124" y="2248736"/>
          <a:ext cx="1391483" cy="18925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442" tIns="0" rIns="0" bIns="0" numCol="1" spcCol="1270" anchor="t" anchorCtr="0">
          <a:noAutofit/>
        </a:bodyPr>
        <a:lstStyle/>
        <a:p>
          <a:pPr lvl="0" algn="l" defTabSz="1066800">
            <a:lnSpc>
              <a:spcPct val="90000"/>
            </a:lnSpc>
            <a:spcBef>
              <a:spcPct val="0"/>
            </a:spcBef>
            <a:spcAft>
              <a:spcPct val="35000"/>
            </a:spcAft>
          </a:pPr>
          <a:r>
            <a:rPr lang="en-US" sz="2400" kern="1200" dirty="0" smtClean="0"/>
            <a:t>Run2 :</a:t>
          </a:r>
        </a:p>
        <a:p>
          <a:pPr lvl="0" algn="l" defTabSz="1066800">
            <a:lnSpc>
              <a:spcPct val="90000"/>
            </a:lnSpc>
            <a:spcBef>
              <a:spcPct val="0"/>
            </a:spcBef>
            <a:spcAft>
              <a:spcPct val="35000"/>
            </a:spcAft>
          </a:pPr>
          <a:r>
            <a:rPr lang="en-US" sz="1600" kern="1200" dirty="0" smtClean="0"/>
            <a:t>2015 - 2017</a:t>
          </a:r>
          <a:endParaRPr lang="en-US" sz="1600" kern="1200" dirty="0"/>
        </a:p>
      </dsp:txBody>
      <dsp:txXfrm>
        <a:off x="2113124" y="2248736"/>
        <a:ext cx="1391483" cy="1892583"/>
      </dsp:txXfrm>
    </dsp:sp>
    <dsp:sp modelId="{3A5E36E7-98EE-7342-946B-D9476A46F878}">
      <dsp:nvSpPr>
        <dsp:cNvPr id="0" name=""/>
        <dsp:cNvSpPr/>
      </dsp:nvSpPr>
      <dsp:spPr>
        <a:xfrm>
          <a:off x="3330125" y="1406392"/>
          <a:ext cx="351183" cy="35118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B5EB815-642F-B149-83AE-EF63C076482C}">
      <dsp:nvSpPr>
        <dsp:cNvPr id="0" name=""/>
        <dsp:cNvSpPr/>
      </dsp:nvSpPr>
      <dsp:spPr>
        <a:xfrm>
          <a:off x="3505717" y="1581984"/>
          <a:ext cx="1391483" cy="25593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085" tIns="0" rIns="0" bIns="0" numCol="1" spcCol="1270" anchor="t" anchorCtr="0">
          <a:noAutofit/>
        </a:bodyPr>
        <a:lstStyle/>
        <a:p>
          <a:pPr lvl="0" algn="l" defTabSz="1066800">
            <a:lnSpc>
              <a:spcPct val="90000"/>
            </a:lnSpc>
            <a:spcBef>
              <a:spcPct val="0"/>
            </a:spcBef>
            <a:spcAft>
              <a:spcPct val="35000"/>
            </a:spcAft>
          </a:pPr>
          <a:r>
            <a:rPr lang="en-US" sz="2400" kern="1200" dirty="0" smtClean="0"/>
            <a:t>Run3</a:t>
          </a:r>
        </a:p>
        <a:p>
          <a:pPr lvl="0" algn="l" defTabSz="1066800">
            <a:lnSpc>
              <a:spcPct val="90000"/>
            </a:lnSpc>
            <a:spcBef>
              <a:spcPct val="0"/>
            </a:spcBef>
            <a:spcAft>
              <a:spcPct val="35000"/>
            </a:spcAft>
          </a:pPr>
          <a:r>
            <a:rPr lang="en-US" sz="1600" kern="1200" dirty="0" smtClean="0"/>
            <a:t>2019-2021</a:t>
          </a:r>
        </a:p>
        <a:p>
          <a:pPr lvl="0" algn="ctr" defTabSz="1066800">
            <a:lnSpc>
              <a:spcPct val="90000"/>
            </a:lnSpc>
            <a:spcBef>
              <a:spcPct val="0"/>
            </a:spcBef>
            <a:spcAft>
              <a:spcPts val="186"/>
            </a:spcAft>
          </a:pPr>
          <a:r>
            <a:rPr lang="en-US" sz="1900" b="1" kern="1200" dirty="0" smtClean="0">
              <a:solidFill>
                <a:srgbClr val="FF6600"/>
              </a:solidFill>
            </a:rPr>
            <a:t>ALICE</a:t>
          </a:r>
        </a:p>
        <a:p>
          <a:pPr lvl="0" algn="ctr" defTabSz="1066800">
            <a:lnSpc>
              <a:spcPct val="90000"/>
            </a:lnSpc>
            <a:spcBef>
              <a:spcPct val="0"/>
            </a:spcBef>
            <a:spcAft>
              <a:spcPts val="186"/>
            </a:spcAft>
          </a:pPr>
          <a:r>
            <a:rPr lang="en-US" sz="1900" b="1" kern="1200" dirty="0" smtClean="0">
              <a:solidFill>
                <a:srgbClr val="FF6600"/>
              </a:solidFill>
            </a:rPr>
            <a:t>+</a:t>
          </a:r>
        </a:p>
        <a:p>
          <a:pPr lvl="0" algn="ctr" defTabSz="1066800">
            <a:lnSpc>
              <a:spcPct val="90000"/>
            </a:lnSpc>
            <a:spcBef>
              <a:spcPct val="0"/>
            </a:spcBef>
            <a:spcAft>
              <a:spcPts val="186"/>
            </a:spcAft>
          </a:pPr>
          <a:r>
            <a:rPr lang="en-US" sz="1900" b="1" kern="1200" dirty="0" err="1" smtClean="0">
              <a:solidFill>
                <a:schemeClr val="accent5">
                  <a:lumMod val="50000"/>
                </a:schemeClr>
              </a:solidFill>
            </a:rPr>
            <a:t>LHCb</a:t>
          </a:r>
          <a:endParaRPr lang="en-US" sz="1900" b="1" kern="1200" dirty="0">
            <a:solidFill>
              <a:schemeClr val="accent5">
                <a:lumMod val="50000"/>
              </a:schemeClr>
            </a:solidFill>
          </a:endParaRPr>
        </a:p>
      </dsp:txBody>
      <dsp:txXfrm>
        <a:off x="3505717" y="1581984"/>
        <a:ext cx="1391483" cy="2559335"/>
      </dsp:txXfrm>
    </dsp:sp>
    <dsp:sp modelId="{AB2A2E3B-1DBE-1146-AAA2-B081A8ED3C7D}">
      <dsp:nvSpPr>
        <dsp:cNvPr id="0" name=""/>
        <dsp:cNvSpPr/>
      </dsp:nvSpPr>
      <dsp:spPr>
        <a:xfrm>
          <a:off x="4827626" y="936766"/>
          <a:ext cx="470453" cy="47045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99A3E6E-33B1-2946-88C1-C95D60955F47}">
      <dsp:nvSpPr>
        <dsp:cNvPr id="0" name=""/>
        <dsp:cNvSpPr/>
      </dsp:nvSpPr>
      <dsp:spPr>
        <a:xfrm>
          <a:off x="5062853" y="1171993"/>
          <a:ext cx="1391483" cy="29693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284" tIns="0" rIns="0" bIns="0" numCol="1" spcCol="1270" anchor="t" anchorCtr="0">
          <a:noAutofit/>
        </a:bodyPr>
        <a:lstStyle/>
        <a:p>
          <a:pPr lvl="0" algn="l" defTabSz="1066800">
            <a:lnSpc>
              <a:spcPct val="90000"/>
            </a:lnSpc>
            <a:spcBef>
              <a:spcPct val="0"/>
            </a:spcBef>
            <a:spcAft>
              <a:spcPct val="35000"/>
            </a:spcAft>
          </a:pPr>
          <a:r>
            <a:rPr lang="en-US" sz="2400" kern="1200" dirty="0" smtClean="0"/>
            <a:t>Run4</a:t>
          </a:r>
        </a:p>
        <a:p>
          <a:pPr lvl="0" algn="ctr" defTabSz="1066800">
            <a:lnSpc>
              <a:spcPct val="90000"/>
            </a:lnSpc>
            <a:spcBef>
              <a:spcPct val="0"/>
            </a:spcBef>
            <a:spcAft>
              <a:spcPts val="186"/>
            </a:spcAft>
          </a:pPr>
          <a:r>
            <a:rPr lang="en-US" sz="2700" b="1" kern="1200" dirty="0" smtClean="0">
              <a:solidFill>
                <a:srgbClr val="589129"/>
              </a:solidFill>
            </a:rPr>
            <a:t>ATLAS</a:t>
          </a:r>
        </a:p>
        <a:p>
          <a:pPr lvl="0" algn="ctr" defTabSz="1066800">
            <a:lnSpc>
              <a:spcPct val="90000"/>
            </a:lnSpc>
            <a:spcBef>
              <a:spcPct val="0"/>
            </a:spcBef>
            <a:spcAft>
              <a:spcPts val="186"/>
            </a:spcAft>
          </a:pPr>
          <a:r>
            <a:rPr lang="en-US" sz="2700" b="1" kern="1200" dirty="0" smtClean="0">
              <a:solidFill>
                <a:srgbClr val="0000FF"/>
              </a:solidFill>
            </a:rPr>
            <a:t>+</a:t>
          </a:r>
        </a:p>
        <a:p>
          <a:pPr lvl="0" algn="ctr" defTabSz="1066800">
            <a:lnSpc>
              <a:spcPct val="90000"/>
            </a:lnSpc>
            <a:spcBef>
              <a:spcPct val="0"/>
            </a:spcBef>
            <a:spcAft>
              <a:spcPts val="186"/>
            </a:spcAft>
          </a:pPr>
          <a:r>
            <a:rPr lang="en-US" sz="2700" b="1" kern="1200" dirty="0" smtClean="0">
              <a:solidFill>
                <a:srgbClr val="633863"/>
              </a:solidFill>
            </a:rPr>
            <a:t>CMS</a:t>
          </a:r>
        </a:p>
      </dsp:txBody>
      <dsp:txXfrm>
        <a:off x="5062853" y="1171993"/>
        <a:ext cx="1391483" cy="29693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30C005-2A9C-45E7-98AE-6D48205F60A3}">
      <dsp:nvSpPr>
        <dsp:cNvPr id="0" name=""/>
        <dsp:cNvSpPr/>
      </dsp:nvSpPr>
      <dsp:spPr>
        <a:xfrm>
          <a:off x="4597" y="913977"/>
          <a:ext cx="1037382" cy="595735"/>
        </a:xfrm>
        <a:prstGeom prst="roundRect">
          <a:avLst>
            <a:gd name="adj" fmla="val 10000"/>
          </a:avLst>
        </a:prstGeom>
        <a:solidFill>
          <a:schemeClr val="accent5">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lvl="0" algn="l" defTabSz="400050">
            <a:lnSpc>
              <a:spcPct val="90000"/>
            </a:lnSpc>
            <a:spcBef>
              <a:spcPct val="0"/>
            </a:spcBef>
            <a:spcAft>
              <a:spcPct val="35000"/>
            </a:spcAft>
          </a:pPr>
          <a:r>
            <a:rPr lang="en-US" sz="900" kern="1200" dirty="0" smtClean="0">
              <a:solidFill>
                <a:schemeClr val="accent6"/>
              </a:solidFill>
            </a:rPr>
            <a:t>Measurement sources</a:t>
          </a:r>
          <a:endParaRPr lang="ru-RU" sz="900" kern="1200" dirty="0">
            <a:solidFill>
              <a:schemeClr val="accent6"/>
            </a:solidFill>
          </a:endParaRPr>
        </a:p>
      </dsp:txBody>
      <dsp:txXfrm>
        <a:off x="4597" y="913977"/>
        <a:ext cx="1037382" cy="397157"/>
      </dsp:txXfrm>
    </dsp:sp>
    <dsp:sp modelId="{555A715A-E4F7-4BA0-8DCF-68596447750E}">
      <dsp:nvSpPr>
        <dsp:cNvPr id="0" name=""/>
        <dsp:cNvSpPr/>
      </dsp:nvSpPr>
      <dsp:spPr>
        <a:xfrm>
          <a:off x="217073" y="1311134"/>
          <a:ext cx="1037382" cy="5832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 Sonar</a:t>
          </a:r>
          <a:endParaRPr lang="ru-RU" sz="900" kern="1200" dirty="0"/>
        </a:p>
        <a:p>
          <a:pPr marL="57150" lvl="1" indent="-57150" algn="l" defTabSz="400050">
            <a:lnSpc>
              <a:spcPct val="90000"/>
            </a:lnSpc>
            <a:spcBef>
              <a:spcPct val="0"/>
            </a:spcBef>
            <a:spcAft>
              <a:spcPct val="15000"/>
            </a:spcAft>
            <a:buChar char="••"/>
          </a:pPr>
          <a:r>
            <a:rPr lang="en-US" sz="900" kern="1200" dirty="0" smtClean="0"/>
            <a:t> PerfSonar</a:t>
          </a:r>
          <a:endParaRPr lang="ru-RU" sz="900" kern="1200" dirty="0"/>
        </a:p>
        <a:p>
          <a:pPr marL="57150" lvl="1" indent="-57150" algn="l" defTabSz="400050">
            <a:lnSpc>
              <a:spcPct val="90000"/>
            </a:lnSpc>
            <a:spcBef>
              <a:spcPct val="0"/>
            </a:spcBef>
            <a:spcAft>
              <a:spcPct val="15000"/>
            </a:spcAft>
            <a:buChar char="••"/>
          </a:pPr>
          <a:r>
            <a:rPr lang="en-US" sz="900" kern="1200" dirty="0" smtClean="0"/>
            <a:t> XRootD</a:t>
          </a:r>
          <a:endParaRPr lang="ru-RU" sz="900" kern="1200" dirty="0"/>
        </a:p>
      </dsp:txBody>
      <dsp:txXfrm>
        <a:off x="234154" y="1328215"/>
        <a:ext cx="1003220" cy="549038"/>
      </dsp:txXfrm>
    </dsp:sp>
    <dsp:sp modelId="{783B8A47-A9AE-450A-8A8E-C58C176B0AE4}">
      <dsp:nvSpPr>
        <dsp:cNvPr id="0" name=""/>
        <dsp:cNvSpPr/>
      </dsp:nvSpPr>
      <dsp:spPr>
        <a:xfrm>
          <a:off x="1199243" y="983416"/>
          <a:ext cx="333398" cy="258278"/>
        </a:xfrm>
        <a:prstGeom prst="rightArrow">
          <a:avLst>
            <a:gd name="adj1" fmla="val 60000"/>
            <a:gd name="adj2" fmla="val 50000"/>
          </a:avLst>
        </a:prstGeom>
        <a:solidFill>
          <a:schemeClr val="accent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ru-RU" sz="700" kern="1200"/>
        </a:p>
      </dsp:txBody>
      <dsp:txXfrm>
        <a:off x="1199243" y="1035072"/>
        <a:ext cx="255915" cy="154966"/>
      </dsp:txXfrm>
    </dsp:sp>
    <dsp:sp modelId="{681D3724-E8FC-4054-B333-88B68CBB997E}">
      <dsp:nvSpPr>
        <dsp:cNvPr id="0" name=""/>
        <dsp:cNvSpPr/>
      </dsp:nvSpPr>
      <dsp:spPr>
        <a:xfrm>
          <a:off x="1671034" y="913977"/>
          <a:ext cx="1037382" cy="595735"/>
        </a:xfrm>
        <a:prstGeom prst="roundRect">
          <a:avLst>
            <a:gd name="adj" fmla="val 10000"/>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lvl="0" algn="l" defTabSz="400050">
            <a:lnSpc>
              <a:spcPct val="90000"/>
            </a:lnSpc>
            <a:spcBef>
              <a:spcPct val="0"/>
            </a:spcBef>
            <a:spcAft>
              <a:spcPct val="35000"/>
            </a:spcAft>
          </a:pPr>
          <a:r>
            <a:rPr lang="en-US" sz="900" kern="1200" dirty="0" smtClean="0"/>
            <a:t>Site Status Board</a:t>
          </a:r>
          <a:endParaRPr lang="ru-RU" sz="900" kern="1200" dirty="0"/>
        </a:p>
      </dsp:txBody>
      <dsp:txXfrm>
        <a:off x="1671034" y="913977"/>
        <a:ext cx="1037382" cy="397157"/>
      </dsp:txXfrm>
    </dsp:sp>
    <dsp:sp modelId="{8278BF5C-2222-4F9D-8A10-0C1E9D6DAD2F}">
      <dsp:nvSpPr>
        <dsp:cNvPr id="0" name=""/>
        <dsp:cNvSpPr/>
      </dsp:nvSpPr>
      <dsp:spPr>
        <a:xfrm>
          <a:off x="1883510" y="1311134"/>
          <a:ext cx="1037382" cy="5832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 Raw data, historical data</a:t>
          </a:r>
          <a:endParaRPr lang="ru-RU" sz="900" kern="1200" dirty="0"/>
        </a:p>
      </dsp:txBody>
      <dsp:txXfrm>
        <a:off x="1900591" y="1328215"/>
        <a:ext cx="1003220" cy="549038"/>
      </dsp:txXfrm>
    </dsp:sp>
    <dsp:sp modelId="{1D27BEB9-27F7-4B41-B8C3-D88B4BACB283}">
      <dsp:nvSpPr>
        <dsp:cNvPr id="0" name=""/>
        <dsp:cNvSpPr/>
      </dsp:nvSpPr>
      <dsp:spPr>
        <a:xfrm>
          <a:off x="2865680" y="983416"/>
          <a:ext cx="333398" cy="258278"/>
        </a:xfrm>
        <a:prstGeom prst="rightArrow">
          <a:avLst>
            <a:gd name="adj1" fmla="val 60000"/>
            <a:gd name="adj2" fmla="val 50000"/>
          </a:avLst>
        </a:prstGeom>
        <a:solidFill>
          <a:schemeClr val="accent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ru-RU" sz="700" kern="1200"/>
        </a:p>
      </dsp:txBody>
      <dsp:txXfrm>
        <a:off x="2865680" y="1035072"/>
        <a:ext cx="255915" cy="154966"/>
      </dsp:txXfrm>
    </dsp:sp>
    <dsp:sp modelId="{8F00554D-2F02-4F0F-91D6-888D1F361DDF}">
      <dsp:nvSpPr>
        <dsp:cNvPr id="0" name=""/>
        <dsp:cNvSpPr/>
      </dsp:nvSpPr>
      <dsp:spPr>
        <a:xfrm>
          <a:off x="3337470" y="913977"/>
          <a:ext cx="1037382" cy="595735"/>
        </a:xfrm>
        <a:prstGeom prst="roundRect">
          <a:avLst>
            <a:gd name="adj" fmla="val 10000"/>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lvl="0" algn="l" defTabSz="400050">
            <a:lnSpc>
              <a:spcPct val="90000"/>
            </a:lnSpc>
            <a:spcBef>
              <a:spcPct val="0"/>
            </a:spcBef>
            <a:spcAft>
              <a:spcPct val="35000"/>
            </a:spcAft>
          </a:pPr>
          <a:r>
            <a:rPr lang="en-US" sz="900" kern="1200" dirty="0" smtClean="0"/>
            <a:t>Grid Information </a:t>
          </a:r>
        </a:p>
        <a:p>
          <a:pPr lvl="0" algn="l" defTabSz="400050">
            <a:lnSpc>
              <a:spcPct val="90000"/>
            </a:lnSpc>
            <a:spcBef>
              <a:spcPct val="0"/>
            </a:spcBef>
            <a:spcAft>
              <a:spcPct val="35000"/>
            </a:spcAft>
          </a:pPr>
          <a:r>
            <a:rPr lang="en-US" sz="900" kern="1200" dirty="0" smtClean="0"/>
            <a:t>System</a:t>
          </a:r>
          <a:endParaRPr lang="ru-RU" sz="900" kern="1200" dirty="0"/>
        </a:p>
      </dsp:txBody>
      <dsp:txXfrm>
        <a:off x="3337470" y="913977"/>
        <a:ext cx="1037382" cy="397157"/>
      </dsp:txXfrm>
    </dsp:sp>
    <dsp:sp modelId="{E9247A55-78CD-4CF6-808F-16EA1BCDB9BF}">
      <dsp:nvSpPr>
        <dsp:cNvPr id="0" name=""/>
        <dsp:cNvSpPr/>
      </dsp:nvSpPr>
      <dsp:spPr>
        <a:xfrm>
          <a:off x="3549946" y="1311134"/>
          <a:ext cx="1037382" cy="5832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 Averaged network data for atlas sites</a:t>
          </a:r>
          <a:endParaRPr lang="ru-RU" sz="900" kern="1200" dirty="0"/>
        </a:p>
      </dsp:txBody>
      <dsp:txXfrm>
        <a:off x="3567027" y="1328215"/>
        <a:ext cx="1003220" cy="549038"/>
      </dsp:txXfrm>
    </dsp:sp>
    <dsp:sp modelId="{FDE5DB38-DAC2-4576-9E7F-A1B07334FC11}">
      <dsp:nvSpPr>
        <dsp:cNvPr id="0" name=""/>
        <dsp:cNvSpPr/>
      </dsp:nvSpPr>
      <dsp:spPr>
        <a:xfrm>
          <a:off x="4532116" y="983416"/>
          <a:ext cx="333398" cy="258278"/>
        </a:xfrm>
        <a:prstGeom prst="rightArrow">
          <a:avLst>
            <a:gd name="adj1" fmla="val 60000"/>
            <a:gd name="adj2" fmla="val 50000"/>
          </a:avLst>
        </a:prstGeom>
        <a:solidFill>
          <a:schemeClr val="accent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ru-RU" sz="700" kern="1200"/>
        </a:p>
      </dsp:txBody>
      <dsp:txXfrm>
        <a:off x="4532116" y="1035072"/>
        <a:ext cx="255915" cy="154966"/>
      </dsp:txXfrm>
    </dsp:sp>
    <dsp:sp modelId="{4FE438B2-4C03-447D-900F-2FE77178842D}">
      <dsp:nvSpPr>
        <dsp:cNvPr id="0" name=""/>
        <dsp:cNvSpPr/>
      </dsp:nvSpPr>
      <dsp:spPr>
        <a:xfrm>
          <a:off x="5003907" y="913977"/>
          <a:ext cx="1037382" cy="595735"/>
        </a:xfrm>
        <a:prstGeom prst="roundRect">
          <a:avLst>
            <a:gd name="adj" fmla="val 10000"/>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lvl="0" algn="l" defTabSz="400050">
            <a:lnSpc>
              <a:spcPct val="90000"/>
            </a:lnSpc>
            <a:spcBef>
              <a:spcPct val="0"/>
            </a:spcBef>
            <a:spcAft>
              <a:spcPct val="35000"/>
            </a:spcAft>
          </a:pPr>
          <a:r>
            <a:rPr lang="en-US" sz="900" kern="1200" dirty="0" smtClean="0"/>
            <a:t>SchedConfigDB</a:t>
          </a:r>
          <a:endParaRPr lang="ru-RU" sz="900" kern="1200" dirty="0"/>
        </a:p>
      </dsp:txBody>
      <dsp:txXfrm>
        <a:off x="5003907" y="913977"/>
        <a:ext cx="1037382" cy="397157"/>
      </dsp:txXfrm>
    </dsp:sp>
    <dsp:sp modelId="{8F0F8D29-2FD0-4D71-923B-AE780D832FF1}">
      <dsp:nvSpPr>
        <dsp:cNvPr id="0" name=""/>
        <dsp:cNvSpPr/>
      </dsp:nvSpPr>
      <dsp:spPr>
        <a:xfrm>
          <a:off x="5216383" y="1311134"/>
          <a:ext cx="1037382" cy="5832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 Averaged network data </a:t>
          </a:r>
          <a:r>
            <a:rPr lang="en-US" sz="900" kern="1200" smtClean="0"/>
            <a:t>for panda </a:t>
          </a:r>
          <a:r>
            <a:rPr lang="en-US" sz="900" kern="1200" dirty="0" smtClean="0"/>
            <a:t>sites</a:t>
          </a:r>
          <a:endParaRPr lang="ru-RU" sz="900" kern="1200" dirty="0"/>
        </a:p>
      </dsp:txBody>
      <dsp:txXfrm>
        <a:off x="5233464" y="1328215"/>
        <a:ext cx="1003220" cy="549038"/>
      </dsp:txXfrm>
    </dsp:sp>
    <dsp:sp modelId="{1A990A1B-2BF8-4326-A90F-BC50F2F207CF}">
      <dsp:nvSpPr>
        <dsp:cNvPr id="0" name=""/>
        <dsp:cNvSpPr/>
      </dsp:nvSpPr>
      <dsp:spPr>
        <a:xfrm>
          <a:off x="6198553" y="983416"/>
          <a:ext cx="333398" cy="258278"/>
        </a:xfrm>
        <a:prstGeom prst="rightArrow">
          <a:avLst>
            <a:gd name="adj1" fmla="val 60000"/>
            <a:gd name="adj2" fmla="val 50000"/>
          </a:avLst>
        </a:prstGeom>
        <a:solidFill>
          <a:schemeClr val="accent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ru-RU" sz="700" kern="1200"/>
        </a:p>
      </dsp:txBody>
      <dsp:txXfrm>
        <a:off x="6198553" y="1035072"/>
        <a:ext cx="255915" cy="154966"/>
      </dsp:txXfrm>
    </dsp:sp>
    <dsp:sp modelId="{49EEE82D-95B1-4908-894B-5F57C7E3D63D}">
      <dsp:nvSpPr>
        <dsp:cNvPr id="0" name=""/>
        <dsp:cNvSpPr/>
      </dsp:nvSpPr>
      <dsp:spPr>
        <a:xfrm>
          <a:off x="6670343" y="913977"/>
          <a:ext cx="1037382" cy="595735"/>
        </a:xfrm>
        <a:prstGeom prst="roundRect">
          <a:avLst>
            <a:gd name="adj" fmla="val 10000"/>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lvl="0" algn="l" defTabSz="400050">
            <a:lnSpc>
              <a:spcPct val="90000"/>
            </a:lnSpc>
            <a:spcBef>
              <a:spcPct val="0"/>
            </a:spcBef>
            <a:spcAft>
              <a:spcPct val="35000"/>
            </a:spcAft>
          </a:pPr>
          <a:r>
            <a:rPr lang="en-US" sz="900" kern="1200" dirty="0" smtClean="0"/>
            <a:t>Brokerage</a:t>
          </a:r>
          <a:endParaRPr lang="ru-RU" sz="900" kern="1200" dirty="0"/>
        </a:p>
      </dsp:txBody>
      <dsp:txXfrm>
        <a:off x="6670343" y="913977"/>
        <a:ext cx="1037382" cy="397157"/>
      </dsp:txXfrm>
    </dsp:sp>
    <dsp:sp modelId="{FCD8AF20-4E51-4AEF-B655-0D0F38F1288D}">
      <dsp:nvSpPr>
        <dsp:cNvPr id="0" name=""/>
        <dsp:cNvSpPr/>
      </dsp:nvSpPr>
      <dsp:spPr>
        <a:xfrm>
          <a:off x="6882819" y="1311134"/>
          <a:ext cx="1037382" cy="5832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64008" bIns="64008" numCol="1" spcCol="1270" anchor="t" anchorCtr="0">
          <a:noAutofit/>
        </a:bodyPr>
        <a:lstStyle/>
        <a:p>
          <a:pPr marL="57150" lvl="1" indent="-57150" algn="l" defTabSz="400050">
            <a:lnSpc>
              <a:spcPct val="90000"/>
            </a:lnSpc>
            <a:spcBef>
              <a:spcPct val="0"/>
            </a:spcBef>
            <a:spcAft>
              <a:spcPct val="15000"/>
            </a:spcAft>
            <a:buChar char="••"/>
          </a:pPr>
          <a:r>
            <a:rPr lang="en-US" sz="900" kern="1200" dirty="0" smtClean="0"/>
            <a:t> Site selection module</a:t>
          </a:r>
          <a:endParaRPr lang="ru-RU" sz="900" kern="1200" dirty="0"/>
        </a:p>
      </dsp:txBody>
      <dsp:txXfrm>
        <a:off x="6899900" y="1328215"/>
        <a:ext cx="1003220" cy="549038"/>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A0682E8-44FC-3F4A-9E37-72EC034198CF}" type="datetimeFigureOut">
              <a:rPr lang="en-US" smtClean="0"/>
              <a:t>10/1/14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F3124A4-36AA-6F40-A90B-E78B1D2B3A60}" type="slidenum">
              <a:rPr lang="en-US" smtClean="0"/>
              <a:t>‹#›</a:t>
            </a:fld>
            <a:endParaRPr lang="en-US"/>
          </a:p>
        </p:txBody>
      </p:sp>
    </p:spTree>
    <p:extLst>
      <p:ext uri="{BB962C8B-B14F-4D97-AF65-F5344CB8AC3E}">
        <p14:creationId xmlns:p14="http://schemas.microsoft.com/office/powerpoint/2010/main" val="25963465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60A71C-DFEB-B049-85AC-E52A12A63BFE}" type="datetimeFigureOut">
              <a:rPr lang="en-US" smtClean="0"/>
              <a:t>10/1/14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553557-DBB1-4749-82B8-71C03E6F2724}" type="slidenum">
              <a:rPr lang="en-US" smtClean="0"/>
              <a:t>‹#›</a:t>
            </a:fld>
            <a:endParaRPr lang="en-US"/>
          </a:p>
        </p:txBody>
      </p:sp>
    </p:spTree>
    <p:extLst>
      <p:ext uri="{BB962C8B-B14F-4D97-AF65-F5344CB8AC3E}">
        <p14:creationId xmlns:p14="http://schemas.microsoft.com/office/powerpoint/2010/main" val="175291507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prstClr val="black"/>
                </a:solidFill>
              </a:rPr>
              <a:pPr/>
              <a:t>4</a:t>
            </a:fld>
            <a:endParaRPr lang="en-GB" dirty="0">
              <a:solidFill>
                <a:prstClr val="black"/>
              </a:solidFill>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defTabSz="914400" eaLnBrk="0" fontAlgn="base" hangingPunct="0">
              <a:spcBef>
                <a:spcPct val="0"/>
              </a:spcBef>
              <a:spcAft>
                <a:spcPct val="0"/>
              </a:spcAft>
            </a:pPr>
            <a:fld id="{B68E2002-60AE-2145-B876-134F9FFAC958}" type="slidenum">
              <a:rPr lang="en-GB" sz="1200">
                <a:solidFill>
                  <a:prstClr val="black"/>
                </a:solidFill>
                <a:latin typeface="Arial" charset="0"/>
                <a:ea typeface="ＭＳ Ｐゴシック" charset="-128"/>
              </a:rPr>
              <a:pPr algn="r" defTabSz="914400" eaLnBrk="0" fontAlgn="base" hangingPunct="0">
                <a:spcBef>
                  <a:spcPct val="0"/>
                </a:spcBef>
                <a:spcAft>
                  <a:spcPct val="0"/>
                </a:spcAft>
              </a:pPr>
              <a:t>4</a:t>
            </a:fld>
            <a:endParaRPr lang="en-GB" sz="1200" dirty="0">
              <a:solidFill>
                <a:prstClr val="black"/>
              </a:solidFill>
              <a:latin typeface="Arial" charset="0"/>
              <a:ea typeface="ＭＳ Ｐゴシック" charset="-128"/>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3839CD-098B-46C9-8151-7B476F17EF73}" type="slidenum">
              <a:rPr lang="en-GB">
                <a:solidFill>
                  <a:prstClr val="black"/>
                </a:solidFill>
              </a:rPr>
              <a:pPr/>
              <a:t>5</a:t>
            </a:fld>
            <a:endParaRPr lang="en-GB">
              <a:solidFill>
                <a:prstClr val="black"/>
              </a:solidFill>
            </a:endParaRPr>
          </a:p>
        </p:txBody>
      </p:sp>
      <p:sp>
        <p:nvSpPr>
          <p:cNvPr id="1375234" name="Rectangle 2"/>
          <p:cNvSpPr>
            <a:spLocks noGrp="1" noRot="1" noChangeAspect="1" noChangeArrowheads="1" noTextEdit="1"/>
          </p:cNvSpPr>
          <p:nvPr>
            <p:ph type="sldImg"/>
          </p:nvPr>
        </p:nvSpPr>
        <p:spPr>
          <a:xfrm>
            <a:off x="1143000" y="684213"/>
            <a:ext cx="4573588" cy="3430587"/>
          </a:xfrm>
          <a:ln/>
        </p:spPr>
      </p:sp>
      <p:sp>
        <p:nvSpPr>
          <p:cNvPr id="1375235" name="Rectangle 3"/>
          <p:cNvSpPr>
            <a:spLocks noGrp="1" noChangeArrowheads="1"/>
          </p:cNvSpPr>
          <p:nvPr>
            <p:ph type="body" idx="1"/>
          </p:nvPr>
        </p:nvSpPr>
        <p:spPr>
          <a:xfrm>
            <a:off x="915479" y="4344469"/>
            <a:ext cx="5027043" cy="4114726"/>
          </a:xfrm>
        </p:spPr>
        <p:txBody>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B00827F-57F0-45EA-95B8-0A2DADC10921}" type="slidenum">
              <a:rPr lang="en-GB">
                <a:solidFill>
                  <a:srgbClr val="000000"/>
                </a:solidFill>
                <a:latin typeface="Arial" charset="0"/>
                <a:ea typeface="ＭＳ Ｐゴシック" pitchFamily="-65" charset="-128"/>
              </a:rPr>
              <a:pPr/>
              <a:t>13</a:t>
            </a:fld>
            <a:endParaRPr lang="en-GB">
              <a:solidFill>
                <a:srgbClr val="000000"/>
              </a:solidFill>
              <a:latin typeface="Arial" charset="0"/>
              <a:ea typeface="ＭＳ Ｐゴシック" pitchFamily="-65" charset="-128"/>
            </a:endParaRPr>
          </a:p>
        </p:txBody>
      </p:sp>
      <p:sp>
        <p:nvSpPr>
          <p:cNvPr id="38915"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3891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E629104-4BC6-4B3E-B417-48A764698374}" type="slidenum">
              <a:rPr lang="en-US" smtClean="0">
                <a:solidFill>
                  <a:srgbClr val="C0504D"/>
                </a:solidFill>
                <a:latin typeface="Calibri"/>
              </a:rPr>
              <a:pPr/>
              <a:t>15</a:t>
            </a:fld>
            <a:endParaRPr lang="en-US">
              <a:solidFill>
                <a:srgbClr val="C0504D"/>
              </a:solidFill>
              <a:latin typeface="Calibri"/>
            </a:endParaRPr>
          </a:p>
        </p:txBody>
      </p:sp>
    </p:spTree>
    <p:extLst>
      <p:ext uri="{BB962C8B-B14F-4D97-AF65-F5344CB8AC3E}">
        <p14:creationId xmlns:p14="http://schemas.microsoft.com/office/powerpoint/2010/main" val="569449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www.wired.com</a:t>
            </a:r>
            <a:r>
              <a:rPr lang="en-US" dirty="0" smtClean="0"/>
              <a:t>/magazine/2013/04/</a:t>
            </a:r>
            <a:r>
              <a:rPr lang="en-US" dirty="0" err="1" smtClean="0"/>
              <a:t>bigdata</a:t>
            </a:r>
            <a:r>
              <a:rPr lang="en-US" dirty="0" smtClean="0"/>
              <a:t>/</a:t>
            </a:r>
            <a:endParaRPr lang="en-US" dirty="0"/>
          </a:p>
        </p:txBody>
      </p:sp>
      <p:sp>
        <p:nvSpPr>
          <p:cNvPr id="4" name="Slide Number Placeholder 3"/>
          <p:cNvSpPr>
            <a:spLocks noGrp="1"/>
          </p:cNvSpPr>
          <p:nvPr>
            <p:ph type="sldNum" sz="quarter" idx="10"/>
          </p:nvPr>
        </p:nvSpPr>
        <p:spPr/>
        <p:txBody>
          <a:bodyPr/>
          <a:lstStyle/>
          <a:p>
            <a:fld id="{B4413C61-1AC0-9D4B-933F-BDAE4C3E15F2}" type="slidenum">
              <a:rPr lang="en-US" smtClean="0"/>
              <a:t>17</a:t>
            </a:fld>
            <a:endParaRPr lang="en-US"/>
          </a:p>
        </p:txBody>
      </p:sp>
    </p:spTree>
    <p:extLst>
      <p:ext uri="{BB962C8B-B14F-4D97-AF65-F5344CB8AC3E}">
        <p14:creationId xmlns:p14="http://schemas.microsoft.com/office/powerpoint/2010/main" val="2627084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EE56B6-57E6-4F9A-A5FC-DF8B6084F5EB}" type="slidenum">
              <a:rPr lang="en-US" smtClean="0"/>
              <a:pPr/>
              <a:t>18</a:t>
            </a:fld>
            <a:endParaRPr lang="en-US"/>
          </a:p>
        </p:txBody>
      </p:sp>
    </p:spTree>
    <p:extLst>
      <p:ext uri="{BB962C8B-B14F-4D97-AF65-F5344CB8AC3E}">
        <p14:creationId xmlns:p14="http://schemas.microsoft.com/office/powerpoint/2010/main" val="2200003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3A7531BB-71E5-4BD0-9F25-F2A2668EB4CC}" type="slidenum">
              <a:rPr lang="en-GB"/>
              <a:pPr/>
              <a:t>19</a:t>
            </a:fld>
            <a:endParaRPr lang="en-GB"/>
          </a:p>
        </p:txBody>
      </p:sp>
      <p:sp>
        <p:nvSpPr>
          <p:cNvPr id="69635" name="Rectangle 2"/>
          <p:cNvSpPr>
            <a:spLocks noGrp="1" noRot="1" noChangeAspect="1" noChangeArrowheads="1" noTextEdit="1"/>
          </p:cNvSpPr>
          <p:nvPr>
            <p:ph type="sldImg"/>
          </p:nvPr>
        </p:nvSpPr>
        <p:spPr>
          <a:xfrm>
            <a:off x="1144588" y="693738"/>
            <a:ext cx="4567237" cy="3427412"/>
          </a:xfrm>
          <a:ln/>
        </p:spPr>
      </p:sp>
      <p:sp>
        <p:nvSpPr>
          <p:cNvPr id="69636" name="Rectangle 3"/>
          <p:cNvSpPr>
            <a:spLocks noGrp="1" noChangeArrowheads="1"/>
          </p:cNvSpPr>
          <p:nvPr>
            <p:ph type="body" idx="1"/>
          </p:nvPr>
        </p:nvSpPr>
        <p:spPr>
          <a:xfrm>
            <a:off x="914400" y="4343400"/>
            <a:ext cx="5029200" cy="4114800"/>
          </a:xfrm>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p:spPr>
        <p:txBody>
          <a:bodyPr/>
          <a:lstStyle/>
          <a:p>
            <a:r>
              <a:rPr lang="en-GB" dirty="0" smtClean="0">
                <a:latin typeface="Arial" pitchFamily="34" charset="0"/>
              </a:rPr>
              <a:t>The Tier 0 centre at CERN stores the primary copy of all the data.  A second copy is distributed between the 11 so-called Tier 1 centres.  These are large computer centres in different geographical regions of the world, that also have a responsibility for long term guardianship of the data.  The data is sent from CERN to the Tier 1s in real time over dedicated network connections.  </a:t>
            </a:r>
          </a:p>
          <a:p>
            <a:endParaRPr lang="en-GB" dirty="0" smtClean="0">
              <a:latin typeface="Arial" pitchFamily="34" charset="0"/>
            </a:endParaRPr>
          </a:p>
          <a:p>
            <a:r>
              <a:rPr lang="en-GB" dirty="0" smtClean="0">
                <a:latin typeface="Arial" pitchFamily="34" charset="0"/>
              </a:rPr>
              <a:t>In order to keep up with the data coming from the experiments this transfer must be capable of running at around 1.3 GB/s continuously.  This is equivalent to a full DVD every 3 seconds.</a:t>
            </a:r>
          </a:p>
          <a:p>
            <a:endParaRPr lang="en-GB" dirty="0" smtClean="0">
              <a:latin typeface="Arial" pitchFamily="34" charset="0"/>
            </a:endParaRPr>
          </a:p>
          <a:p>
            <a:r>
              <a:rPr lang="en-GB" dirty="0" smtClean="0">
                <a:latin typeface="Arial" pitchFamily="34" charset="0"/>
              </a:rPr>
              <a:t>The Tier 1 sites also provide the second level of data processing and produce data sets which can be used to perform the physics analysis.  These data sets are sent from the Tier 1 sites to the around 130 Tier 2 sites.</a:t>
            </a:r>
          </a:p>
          <a:p>
            <a:endParaRPr lang="en-GB" dirty="0" smtClean="0">
              <a:latin typeface="Arial" pitchFamily="34" charset="0"/>
            </a:endParaRPr>
          </a:p>
          <a:p>
            <a:r>
              <a:rPr lang="en-GB" dirty="0" smtClean="0">
                <a:latin typeface="Arial" pitchFamily="34" charset="0"/>
              </a:rPr>
              <a:t>A Tier 2 is typically a university department or physics laboratories and are located all over the world in most of the countries that participate in the LHC experiments.  Often, Tier 2s are associated to a Tier 1 site in their region.  It is at the Tier 2s that the real physics analysis is performed.</a:t>
            </a:r>
          </a:p>
        </p:txBody>
      </p:sp>
      <p:sp>
        <p:nvSpPr>
          <p:cNvPr id="97284" name="Slide Number Placeholder 3"/>
          <p:cNvSpPr>
            <a:spLocks noGrp="1"/>
          </p:cNvSpPr>
          <p:nvPr>
            <p:ph type="sldNum" sz="quarter" idx="5"/>
          </p:nvPr>
        </p:nvSpPr>
        <p:spPr>
          <a:noFill/>
        </p:spPr>
        <p:txBody>
          <a:bodyPr/>
          <a:lstStyle/>
          <a:p>
            <a:fld id="{19710A16-D0A4-47CF-9644-AA934EF90934}" type="slidenum">
              <a:rPr lang="en-GB">
                <a:solidFill>
                  <a:srgbClr val="000000"/>
                </a:solidFill>
              </a:rPr>
              <a:pPr/>
              <a:t>22</a:t>
            </a:fld>
            <a:endParaRPr lang="en-GB">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Slide Number Placeholder 6"/>
          <p:cNvSpPr>
            <a:spLocks noGrp="1" noChangeArrowheads="1"/>
          </p:cNvSpPr>
          <p:nvPr>
            <p:ph type="sldNum" sz="quarter"/>
          </p:nvPr>
        </p:nvSpPr>
        <p:spPr/>
        <p:txBody>
          <a:bodyPr/>
          <a:lstStyle/>
          <a:p>
            <a:pPr>
              <a:defRPr/>
            </a:pPr>
            <a:fld id="{2FE953F6-3E0B-D345-9735-5BFBAB0583B1}" type="slidenum">
              <a:rPr lang="en-US"/>
              <a:pPr>
                <a:defRPr/>
              </a:pPr>
              <a:t>33</a:t>
            </a:fld>
            <a:endParaRPr lang="en-US"/>
          </a:p>
        </p:txBody>
      </p:sp>
      <p:sp>
        <p:nvSpPr>
          <p:cNvPr id="48129" name="Text Box 1"/>
          <p:cNvSpPr txBox="1">
            <a:spLocks noGrp="1" noRot="1" noChangeAspect="1" noChangeArrowheads="1"/>
          </p:cNvSpPr>
          <p:nvPr>
            <p:ph type="sldImg"/>
          </p:nvPr>
        </p:nvSpPr>
        <p:spPr>
          <a:xfrm>
            <a:off x="1143000" y="695325"/>
            <a:ext cx="4570413" cy="3427413"/>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48130" name="Text Box 2"/>
          <p:cNvSpPr txBox="1">
            <a:spLocks noGrp="1" noChangeArrowheads="1"/>
          </p:cNvSpPr>
          <p:nvPr>
            <p:ph type="body" idx="1"/>
          </p:nvPr>
        </p:nvSpPr>
        <p:spPr>
          <a:xfrm>
            <a:off x="685512" y="4343230"/>
            <a:ext cx="5486976" cy="4115139"/>
          </a:xfrm>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mtClean="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3.png"/><Relationship Id="rId5" Type="http://schemas.openxmlformats.org/officeDocument/2006/relationships/image" Target="../media/image1.png"/><Relationship Id="rId6" Type="http://schemas.openxmlformats.org/officeDocument/2006/relationships/image" Target="../media/image4.png"/><Relationship Id="rId1" Type="http://schemas.openxmlformats.org/officeDocument/2006/relationships/vmlDrawing" Target="../drawings/vmlDrawing1.v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tiff"/><Relationship Id="rId5" Type="http://schemas.openxmlformats.org/officeDocument/2006/relationships/image" Target="../media/image8.jpeg"/><Relationship Id="rId6" Type="http://schemas.openxmlformats.org/officeDocument/2006/relationships/image" Target="../media/image9.tiff"/><Relationship Id="rId7" Type="http://schemas.openxmlformats.org/officeDocument/2006/relationships/image" Target="../media/image10.jpeg"/><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395412"/>
            <a:ext cx="90678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69784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588968" cy="8382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8"/>
          <p:cNvSpPr>
            <a:spLocks noGrp="1"/>
          </p:cNvSpPr>
          <p:nvPr>
            <p:ph type="dt" sz="half" idx="10"/>
          </p:nvPr>
        </p:nvSpPr>
        <p:spPr>
          <a:xfrm>
            <a:off x="1371600" y="6597653"/>
            <a:ext cx="1219200" cy="260350"/>
          </a:xfrm>
        </p:spPr>
        <p:txBody>
          <a:bodyPr/>
          <a:lstStyle/>
          <a:p>
            <a:r>
              <a:rPr lang="en-US" dirty="0" smtClean="0"/>
              <a:t>9/2/2014</a:t>
            </a:r>
            <a:endParaRPr lang="en-US" dirty="0"/>
          </a:p>
        </p:txBody>
      </p:sp>
      <p:sp>
        <p:nvSpPr>
          <p:cNvPr id="10" name="Footer Placeholder 9"/>
          <p:cNvSpPr>
            <a:spLocks noGrp="1"/>
          </p:cNvSpPr>
          <p:nvPr>
            <p:ph type="ftr" sz="quarter" idx="11"/>
          </p:nvPr>
        </p:nvSpPr>
        <p:spPr>
          <a:xfrm>
            <a:off x="3848100" y="6604005"/>
            <a:ext cx="2844800" cy="260349"/>
          </a:xfrm>
        </p:spPr>
        <p:txBody>
          <a:bodyPr/>
          <a:lstStyle/>
          <a:p>
            <a:r>
              <a:rPr lang="en-US" dirty="0" smtClean="0"/>
              <a:t>ACAT 2014</a:t>
            </a:r>
            <a:endParaRPr lang="en-US" dirty="0"/>
          </a:p>
        </p:txBody>
      </p:sp>
      <p:sp>
        <p:nvSpPr>
          <p:cNvPr id="11" name="Slide Number Placeholder 10"/>
          <p:cNvSpPr>
            <a:spLocks noGrp="1"/>
          </p:cNvSpPr>
          <p:nvPr>
            <p:ph type="sldNum" sz="quarter" idx="12"/>
          </p:nvPr>
        </p:nvSpPr>
        <p:spPr>
          <a:xfrm>
            <a:off x="7884368" y="6604006"/>
            <a:ext cx="1031032" cy="260349"/>
          </a:xfrm>
        </p:spPr>
        <p:txBody>
          <a:bodyPr/>
          <a:lstStyle/>
          <a:p>
            <a:fld id="{D20C419B-111C-DB41-8F07-40F1B41CAFB5}" type="slidenum">
              <a:rPr lang="en-US" smtClean="0"/>
              <a:t>‹#›</a:t>
            </a:fld>
            <a:endParaRPr lang="en-US"/>
          </a:p>
        </p:txBody>
      </p:sp>
    </p:spTree>
    <p:extLst>
      <p:ext uri="{BB962C8B-B14F-4D97-AF65-F5344CB8AC3E}">
        <p14:creationId xmlns:p14="http://schemas.microsoft.com/office/powerpoint/2010/main" val="2729088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aphicFrame>
        <p:nvGraphicFramePr>
          <p:cNvPr id="8" name="Object 35"/>
          <p:cNvGraphicFramePr>
            <a:graphicFrameLocks noChangeAspect="1"/>
          </p:cNvGraphicFramePr>
          <p:nvPr/>
        </p:nvGraphicFramePr>
        <p:xfrm>
          <a:off x="0" y="0"/>
          <a:ext cx="1190625" cy="6019800"/>
        </p:xfrm>
        <a:graphic>
          <a:graphicData uri="http://schemas.openxmlformats.org/presentationml/2006/ole">
            <mc:AlternateContent xmlns:mc="http://schemas.openxmlformats.org/markup-compatibility/2006">
              <mc:Choice xmlns:v="urn:schemas-microsoft-com:vml" Requires="v">
                <p:oleObj spid="_x0000_s4486" name="Image" r:id="rId3" imgW="2006349" imgH="10158730" progId="">
                  <p:embed/>
                </p:oleObj>
              </mc:Choice>
              <mc:Fallback>
                <p:oleObj name="Image" r:id="rId3" imgW="2006349" imgH="1015873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190625"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Rectangle 2"/>
          <p:cNvSpPr txBox="1">
            <a:spLocks noChangeArrowheads="1"/>
          </p:cNvSpPr>
          <p:nvPr userDrawn="1"/>
        </p:nvSpPr>
        <p:spPr bwMode="auto">
          <a:xfrm>
            <a:off x="1295400" y="0"/>
            <a:ext cx="7620000" cy="1066800"/>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a:lstStyle>
          <a:p>
            <a:r>
              <a:rPr lang="en-US" smtClean="0"/>
              <a:t>Click to edit Master title style</a:t>
            </a:r>
            <a:endParaRPr lang="en-US" dirty="0" smtClean="0"/>
          </a:p>
        </p:txBody>
      </p:sp>
      <p:pic>
        <p:nvPicPr>
          <p:cNvPr id="11" name="Picture 10" descr="Screen shot 2012-07-06 at 12.49.28 PM.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1295400" cy="6781800"/>
          </a:xfrm>
          <a:prstGeom prst="rect">
            <a:avLst/>
          </a:prstGeom>
        </p:spPr>
      </p:pic>
      <p:pic>
        <p:nvPicPr>
          <p:cNvPr id="12" name="Picture 11"/>
          <p:cNvPicPr>
            <a:picLocks noChangeAspect="1"/>
          </p:cNvPicPr>
          <p:nvPr userDrawn="1"/>
        </p:nvPicPr>
        <p:blipFill>
          <a:blip r:embed="rId6"/>
          <a:stretch>
            <a:fillRect/>
          </a:stretch>
        </p:blipFill>
        <p:spPr>
          <a:xfrm>
            <a:off x="7874000" y="1"/>
            <a:ext cx="1270000" cy="1104348"/>
          </a:xfrm>
          <a:prstGeom prst="rect">
            <a:avLst/>
          </a:prstGeom>
        </p:spPr>
      </p:pic>
      <p:sp>
        <p:nvSpPr>
          <p:cNvPr id="13" name="TextBox 12"/>
          <p:cNvSpPr txBox="1"/>
          <p:nvPr userDrawn="1"/>
        </p:nvSpPr>
        <p:spPr>
          <a:xfrm>
            <a:off x="0" y="6381690"/>
            <a:ext cx="1133644" cy="400110"/>
          </a:xfrm>
          <a:prstGeom prst="rect">
            <a:avLst/>
          </a:prstGeom>
          <a:noFill/>
        </p:spPr>
        <p:txBody>
          <a:bodyPr wrap="none" rtlCol="0">
            <a:spAutoFit/>
          </a:bodyPr>
          <a:lstStyle/>
          <a:p>
            <a:r>
              <a:rPr lang="en-US" sz="1000" dirty="0" smtClean="0">
                <a:solidFill>
                  <a:schemeClr val="bg1"/>
                </a:solidFill>
              </a:rPr>
              <a:t>Alexei Klimentov</a:t>
            </a:r>
          </a:p>
          <a:p>
            <a:r>
              <a:rPr lang="en-US" sz="1000" dirty="0" smtClean="0">
                <a:solidFill>
                  <a:schemeClr val="bg1"/>
                </a:solidFill>
              </a:rPr>
              <a:t>BNL/PAS</a:t>
            </a:r>
            <a:endParaRPr lang="en-US" sz="1000" dirty="0">
              <a:solidFill>
                <a:schemeClr val="bg1"/>
              </a:solidFill>
            </a:endParaRPr>
          </a:p>
        </p:txBody>
      </p:sp>
    </p:spTree>
    <p:extLst>
      <p:ext uri="{BB962C8B-B14F-4D97-AF65-F5344CB8AC3E}">
        <p14:creationId xmlns:p14="http://schemas.microsoft.com/office/powerpoint/2010/main" val="2930236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Rectangle 2"/>
          <p:cNvSpPr txBox="1">
            <a:spLocks noChangeArrowheads="1"/>
          </p:cNvSpPr>
          <p:nvPr userDrawn="1"/>
        </p:nvSpPr>
        <p:spPr bwMode="auto">
          <a:xfrm>
            <a:off x="1295400" y="0"/>
            <a:ext cx="7620000" cy="1066800"/>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a:lstStyle>
          <a:p>
            <a:r>
              <a:rPr lang="en-US" smtClean="0"/>
              <a:t>Click to edit Master title style</a:t>
            </a:r>
            <a:endParaRPr lang="en-US" dirty="0" smtClean="0"/>
          </a:p>
        </p:txBody>
      </p:sp>
      <p:pic>
        <p:nvPicPr>
          <p:cNvPr id="9" name="Picture 8" descr="Screen shot 2012-07-06 at 12.49.28 P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95400" cy="6781800"/>
          </a:xfrm>
          <a:prstGeom prst="rect">
            <a:avLst/>
          </a:prstGeom>
        </p:spPr>
      </p:pic>
      <p:pic>
        <p:nvPicPr>
          <p:cNvPr id="10" name="Picture 9"/>
          <p:cNvPicPr>
            <a:picLocks noChangeAspect="1"/>
          </p:cNvPicPr>
          <p:nvPr userDrawn="1"/>
        </p:nvPicPr>
        <p:blipFill>
          <a:blip r:embed="rId3"/>
          <a:stretch>
            <a:fillRect/>
          </a:stretch>
        </p:blipFill>
        <p:spPr>
          <a:xfrm>
            <a:off x="7874000" y="1"/>
            <a:ext cx="1270000" cy="1104348"/>
          </a:xfrm>
          <a:prstGeom prst="rect">
            <a:avLst/>
          </a:prstGeom>
        </p:spPr>
      </p:pic>
    </p:spTree>
    <p:extLst>
      <p:ext uri="{BB962C8B-B14F-4D97-AF65-F5344CB8AC3E}">
        <p14:creationId xmlns:p14="http://schemas.microsoft.com/office/powerpoint/2010/main" val="1713637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ru-RU" smtClean="0"/>
              <a:t>7/17/12</a:t>
            </a:r>
            <a:endParaRPr lang="en-US" dirty="0"/>
          </a:p>
        </p:txBody>
      </p:sp>
      <p:sp>
        <p:nvSpPr>
          <p:cNvPr id="3" name="Footer Placeholder 2"/>
          <p:cNvSpPr>
            <a:spLocks noGrp="1"/>
          </p:cNvSpPr>
          <p:nvPr>
            <p:ph type="ftr" idx="11"/>
          </p:nvPr>
        </p:nvSpPr>
        <p:spPr/>
        <p:txBody>
          <a:bodyPr/>
          <a:lstStyle>
            <a:lvl1pPr>
              <a:defRPr/>
            </a:lvl1pPr>
          </a:lstStyle>
          <a:p>
            <a:r>
              <a:rPr lang="en-US" smtClean="0"/>
              <a:t>Grid2012 Conference. Dubna</a:t>
            </a:r>
            <a:endParaRPr lang="en-US" dirty="0"/>
          </a:p>
        </p:txBody>
      </p:sp>
      <p:sp>
        <p:nvSpPr>
          <p:cNvPr id="4" name="Slide Number Placeholder 3"/>
          <p:cNvSpPr>
            <a:spLocks noGrp="1"/>
          </p:cNvSpPr>
          <p:nvPr>
            <p:ph type="sldNum" idx="12"/>
          </p:nvPr>
        </p:nvSpPr>
        <p:spPr/>
        <p:txBody>
          <a:bodyPr/>
          <a:lstStyle>
            <a:lvl1pPr>
              <a:defRPr/>
            </a:lvl1pPr>
          </a:lstStyle>
          <a:p>
            <a:fld id="{4FDDF927-7743-7F43-8F6C-DACC8E6E376F}" type="slidenum">
              <a:rPr lang="en-US"/>
              <a:pPr/>
              <a:t>‹#›</a:t>
            </a:fld>
            <a:endParaRPr lang="en-US"/>
          </a:p>
        </p:txBody>
      </p:sp>
    </p:spTree>
    <p:extLst>
      <p:ext uri="{BB962C8B-B14F-4D97-AF65-F5344CB8AC3E}">
        <p14:creationId xmlns:p14="http://schemas.microsoft.com/office/powerpoint/2010/main" val="3788223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Two Content">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0000FF"/>
                </a:solidFill>
                <a:latin typeface="+mn-lt"/>
                <a:ea typeface="+mn-ea"/>
                <a:cs typeface="+mn-cs"/>
              </a:defRPr>
            </a:lvl1pPr>
            <a:lvl2pPr>
              <a:defRPr lang="en-US" sz="2800" kern="1200" dirty="0" smtClean="0">
                <a:solidFill>
                  <a:schemeClr val="accent6">
                    <a:lumMod val="50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3352800" y="6356350"/>
            <a:ext cx="2895600" cy="365125"/>
          </a:xfrm>
        </p:spPr>
        <p:txBody>
          <a:bodyPr/>
          <a:lstStyle/>
          <a:p>
            <a:r>
              <a:rPr lang="en-US" smtClean="0">
                <a:solidFill>
                  <a:prstClr val="black">
                    <a:tint val="75000"/>
                  </a:prstClr>
                </a:solidFill>
                <a:latin typeface="Calibri"/>
              </a:rPr>
              <a:t>Ian.Bird@cern.ch </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6781800" y="6356350"/>
            <a:ext cx="21336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latin typeface="Calibri"/>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a:solidFill>
                <a:prstClr val="white"/>
              </a:solidFill>
              <a:latin typeface="Calibri"/>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93134378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9"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bwMode="auto">
          <a:xfrm>
            <a:off x="1295400" y="0"/>
            <a:ext cx="7620000" cy="1066800"/>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2054" name="Rectangle 3"/>
          <p:cNvSpPr>
            <a:spLocks noGrp="1" noChangeArrowheads="1"/>
          </p:cNvSpPr>
          <p:nvPr>
            <p:ph type="body" idx="1"/>
          </p:nvPr>
        </p:nvSpPr>
        <p:spPr bwMode="auto">
          <a:xfrm>
            <a:off x="1371600" y="1066800"/>
            <a:ext cx="7543800" cy="53148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7" name="Picture 6" descr="Screen shot 2012-07-06 at 12.49.28 PM.png"/>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1295400" cy="6781800"/>
          </a:xfrm>
          <a:prstGeom prst="rect">
            <a:avLst/>
          </a:prstGeom>
        </p:spPr>
      </p:pic>
      <p:sp>
        <p:nvSpPr>
          <p:cNvPr id="8" name="TextBox 7"/>
          <p:cNvSpPr txBox="1"/>
          <p:nvPr userDrawn="1"/>
        </p:nvSpPr>
        <p:spPr>
          <a:xfrm>
            <a:off x="0" y="6381690"/>
            <a:ext cx="1133644" cy="400110"/>
          </a:xfrm>
          <a:prstGeom prst="rect">
            <a:avLst/>
          </a:prstGeom>
          <a:noFill/>
        </p:spPr>
        <p:txBody>
          <a:bodyPr wrap="none" rtlCol="0">
            <a:spAutoFit/>
          </a:bodyPr>
          <a:lstStyle/>
          <a:p>
            <a:r>
              <a:rPr lang="en-US" sz="1000" dirty="0" smtClean="0">
                <a:solidFill>
                  <a:schemeClr val="bg1"/>
                </a:solidFill>
              </a:rPr>
              <a:t>Alexei Klimentov</a:t>
            </a:r>
          </a:p>
          <a:p>
            <a:r>
              <a:rPr lang="en-US" sz="1000" dirty="0" smtClean="0">
                <a:solidFill>
                  <a:schemeClr val="bg1"/>
                </a:solidFill>
              </a:rPr>
              <a:t>BNL/PAS</a:t>
            </a:r>
            <a:endParaRPr lang="en-US" sz="1000" dirty="0">
              <a:solidFill>
                <a:schemeClr val="bg1"/>
              </a:solidFill>
            </a:endParaRPr>
          </a:p>
        </p:txBody>
      </p:sp>
      <p:sp>
        <p:nvSpPr>
          <p:cNvPr id="10" name="Slide Number Placeholder 9"/>
          <p:cNvSpPr>
            <a:spLocks noGrp="1"/>
          </p:cNvSpPr>
          <p:nvPr>
            <p:ph type="sldNum" sz="quarter" idx="4"/>
          </p:nvPr>
        </p:nvSpPr>
        <p:spPr>
          <a:xfrm>
            <a:off x="7454900" y="6597650"/>
            <a:ext cx="1460500" cy="222251"/>
          </a:xfrm>
          <a:prstGeom prst="rect">
            <a:avLst/>
          </a:prstGeom>
        </p:spPr>
        <p:txBody>
          <a:bodyPr vert="horz" lIns="91440" tIns="45720" rIns="91440" bIns="45720" rtlCol="0" anchor="ctr"/>
          <a:lstStyle>
            <a:lvl1pPr algn="r">
              <a:defRPr sz="1200">
                <a:solidFill>
                  <a:schemeClr val="tx1">
                    <a:tint val="75000"/>
                  </a:schemeClr>
                </a:solidFill>
              </a:defRPr>
            </a:lvl1pPr>
          </a:lstStyle>
          <a:p>
            <a:fld id="{D20C419B-111C-DB41-8F07-40F1B41CAFB5}" type="slidenum">
              <a:rPr lang="en-US" smtClean="0"/>
              <a:t>‹#›</a:t>
            </a:fld>
            <a:endParaRPr lang="en-US"/>
          </a:p>
        </p:txBody>
      </p:sp>
      <p:sp>
        <p:nvSpPr>
          <p:cNvPr id="11" name="Footer Placeholder 10"/>
          <p:cNvSpPr>
            <a:spLocks noGrp="1"/>
          </p:cNvSpPr>
          <p:nvPr>
            <p:ph type="ftr" sz="quarter" idx="3"/>
          </p:nvPr>
        </p:nvSpPr>
        <p:spPr>
          <a:xfrm>
            <a:off x="3530600" y="6572254"/>
            <a:ext cx="2489200" cy="2413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NSA Sep 2014</a:t>
            </a:r>
            <a:endParaRPr lang="en-US" dirty="0"/>
          </a:p>
        </p:txBody>
      </p:sp>
      <p:sp>
        <p:nvSpPr>
          <p:cNvPr id="12" name="Date Placeholder 11"/>
          <p:cNvSpPr>
            <a:spLocks noGrp="1"/>
          </p:cNvSpPr>
          <p:nvPr>
            <p:ph type="dt" sz="half" idx="2"/>
          </p:nvPr>
        </p:nvSpPr>
        <p:spPr>
          <a:xfrm>
            <a:off x="1371600" y="6597650"/>
            <a:ext cx="1219200" cy="260350"/>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9</a:t>
            </a:r>
            <a:r>
              <a:rPr lang="ru-RU" dirty="0" smtClean="0"/>
              <a:t>/</a:t>
            </a:r>
            <a:r>
              <a:rPr lang="en-US" dirty="0" smtClean="0"/>
              <a:t>25</a:t>
            </a:r>
            <a:r>
              <a:rPr lang="ru-RU" dirty="0" smtClean="0"/>
              <a:t>/1</a:t>
            </a:r>
            <a:r>
              <a:rPr lang="en-US" dirty="0" smtClean="0"/>
              <a:t>4</a:t>
            </a:r>
            <a:endParaRPr lang="en-US" dirty="0"/>
          </a:p>
        </p:txBody>
      </p:sp>
      <p:pic>
        <p:nvPicPr>
          <p:cNvPr id="13" name="Picture 2" descr="https://lh6.googleusercontent.com/-ggm7lDssQ16niyfsIX5aJryd65ebDbpAFsVZq6pmjVjXyjCzjtJHSYKFWwQU7HdddNkASlu8vK8Sh8nddvxXSztA4locVB2uwTLvpHNrc-K5vlEutOT_4lHKS_RSKGc"/>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7810500" y="12700"/>
            <a:ext cx="1104900" cy="106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23889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5" r:id="rId3"/>
    <p:sldLayoutId id="2147483666" r:id="rId4"/>
    <p:sldLayoutId id="2147483667" r:id="rId5"/>
    <p:sldLayoutId id="2147483668" r:id="rId6"/>
  </p:sldLayoutIdLst>
  <p:hf hdr="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14.wmf"/><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microsoft.com/office/2007/relationships/hdphoto" Target="../media/hdphoto1.wdp"/><Relationship Id="rId7" Type="http://schemas.microsoft.com/office/2007/relationships/hdphoto" Target="../media/hdphoto2.wdp"/><Relationship Id="rId8" Type="http://schemas.openxmlformats.org/officeDocument/2006/relationships/image" Target="../media/image39.jpeg"/><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jpeg"/></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hyperlink" Target="http://www.wired.com/magazine/2013/04/bigdata/" TargetMode="External"/><Relationship Id="rId5"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7.gif"/></Relationships>
</file>

<file path=ppt/slides/_rels/slide19.xml.rels><?xml version="1.0" encoding="UTF-8" standalone="yes"?>
<Relationships xmlns="http://schemas.openxmlformats.org/package/2006/relationships"><Relationship Id="rId3" Type="http://schemas.openxmlformats.org/officeDocument/2006/relationships/image" Target="../media/image48.jpeg"/><Relationship Id="rId4" Type="http://schemas.openxmlformats.org/officeDocument/2006/relationships/image" Target="../media/image49.jpeg"/><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 Id="rId3" Type="http://schemas.openxmlformats.org/officeDocument/2006/relationships/image" Target="../media/image5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jpeg"/><Relationship Id="rId6" Type="http://schemas.openxmlformats.org/officeDocument/2006/relationships/image" Target="../media/image55.jpeg"/><Relationship Id="rId7" Type="http://schemas.openxmlformats.org/officeDocument/2006/relationships/image" Target="../media/image56.png"/><Relationship Id="rId8" Type="http://schemas.openxmlformats.org/officeDocument/2006/relationships/image" Target="../media/image57.png"/><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23.xml.rels><?xml version="1.0" encoding="UTF-8" standalone="yes"?>
<Relationships xmlns="http://schemas.openxmlformats.org/package/2006/relationships"><Relationship Id="rId11" Type="http://schemas.openxmlformats.org/officeDocument/2006/relationships/image" Target="../media/image67.jpeg"/><Relationship Id="rId12" Type="http://schemas.openxmlformats.org/officeDocument/2006/relationships/image" Target="../media/image68.jpeg"/><Relationship Id="rId13" Type="http://schemas.openxmlformats.org/officeDocument/2006/relationships/image" Target="../media/image69.jpeg"/><Relationship Id="rId1" Type="http://schemas.openxmlformats.org/officeDocument/2006/relationships/slideLayout" Target="../slideLayouts/slideLayout4.xml"/><Relationship Id="rId2" Type="http://schemas.openxmlformats.org/officeDocument/2006/relationships/image" Target="../media/image58.jpeg"/><Relationship Id="rId3" Type="http://schemas.openxmlformats.org/officeDocument/2006/relationships/image" Target="../media/image59.jpeg"/><Relationship Id="rId4" Type="http://schemas.openxmlformats.org/officeDocument/2006/relationships/image" Target="../media/image60.jpeg"/><Relationship Id="rId5" Type="http://schemas.openxmlformats.org/officeDocument/2006/relationships/image" Target="../media/image61.jpeg"/><Relationship Id="rId6" Type="http://schemas.openxmlformats.org/officeDocument/2006/relationships/image" Target="../media/image62.jpeg"/><Relationship Id="rId7" Type="http://schemas.openxmlformats.org/officeDocument/2006/relationships/image" Target="../media/image63.jpeg"/><Relationship Id="rId8" Type="http://schemas.openxmlformats.org/officeDocument/2006/relationships/image" Target="../media/image64.jpeg"/><Relationship Id="rId9" Type="http://schemas.openxmlformats.org/officeDocument/2006/relationships/image" Target="../media/image65.jpeg"/><Relationship Id="rId10" Type="http://schemas.openxmlformats.org/officeDocument/2006/relationships/image" Target="../media/image66.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0.png"/><Relationship Id="rId3" Type="http://schemas.openxmlformats.org/officeDocument/2006/relationships/image" Target="../media/image7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27.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76.png"/><Relationship Id="rId5" Type="http://schemas.openxmlformats.org/officeDocument/2006/relationships/image" Target="../media/image77.png"/><Relationship Id="rId1" Type="http://schemas.openxmlformats.org/officeDocument/2006/relationships/slideLayout" Target="../slideLayouts/slideLayout6.xml"/><Relationship Id="rId2" Type="http://schemas.openxmlformats.org/officeDocument/2006/relationships/image" Target="../media/image7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8.png"/><Relationship Id="rId3" Type="http://schemas.openxmlformats.org/officeDocument/2006/relationships/image" Target="../media/image7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0.pn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wmf"/><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jpeg"/><Relationship Id="rId5" Type="http://schemas.openxmlformats.org/officeDocument/2006/relationships/image" Target="../media/image83.png"/><Relationship Id="rId6" Type="http://schemas.openxmlformats.org/officeDocument/2006/relationships/image" Target="../media/image84.jpeg"/><Relationship Id="rId7"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34.xml.rels><?xml version="1.0" encoding="UTF-8" standalone="yes"?>
<Relationships xmlns="http://schemas.openxmlformats.org/package/2006/relationships"><Relationship Id="rId3" Type="http://schemas.openxmlformats.org/officeDocument/2006/relationships/image" Target="../media/image86.jpg"/><Relationship Id="rId4" Type="http://schemas.openxmlformats.org/officeDocument/2006/relationships/image" Target="../media/image87.png"/><Relationship Id="rId1" Type="http://schemas.openxmlformats.org/officeDocument/2006/relationships/slideLayout" Target="../slideLayouts/slideLayout4.xml"/><Relationship Id="rId2" Type="http://schemas.openxmlformats.org/officeDocument/2006/relationships/image" Target="../media/image8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8.png"/></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chart" Target="../charts/chart3.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9.png"/><Relationship Id="rId3" Type="http://schemas.openxmlformats.org/officeDocument/2006/relationships/image" Target="../media/image90.png"/></Relationships>
</file>

<file path=ppt/slides/_rels/slide38.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93.png"/><Relationship Id="rId1" Type="http://schemas.openxmlformats.org/officeDocument/2006/relationships/slideLayout" Target="../slideLayouts/slideLayout4.xml"/><Relationship Id="rId2" Type="http://schemas.openxmlformats.org/officeDocument/2006/relationships/image" Target="../media/image91.emf"/></Relationships>
</file>

<file path=ppt/slides/_rels/slide39.xml.rels><?xml version="1.0" encoding="UTF-8" standalone="yes"?>
<Relationships xmlns="http://schemas.openxmlformats.org/package/2006/relationships"><Relationship Id="rId3" Type="http://schemas.openxmlformats.org/officeDocument/2006/relationships/image" Target="../media/image95.png"/><Relationship Id="rId4" Type="http://schemas.openxmlformats.org/officeDocument/2006/relationships/image" Target="../media/image96.png"/><Relationship Id="rId5" Type="http://schemas.openxmlformats.org/officeDocument/2006/relationships/image" Target="../media/image97.png"/><Relationship Id="rId1" Type="http://schemas.openxmlformats.org/officeDocument/2006/relationships/slideLayout" Target="../slideLayouts/slideLayout4.xml"/><Relationship Id="rId2" Type="http://schemas.openxmlformats.org/officeDocument/2006/relationships/image" Target="../media/image94.png"/></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jpeg"/><Relationship Id="rId9" Type="http://schemas.openxmlformats.org/officeDocument/2006/relationships/image" Target="../media/image21.png"/><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9.png"/></Relationships>
</file>

<file path=ppt/slides/_rels/slide43.xml.rels><?xml version="1.0" encoding="UTF-8" standalone="yes"?>
<Relationships xmlns="http://schemas.openxmlformats.org/package/2006/relationships"><Relationship Id="rId3" Type="http://schemas.openxmlformats.org/officeDocument/2006/relationships/oleObject" Target="../embeddings/Microsoft_Excel_97_-_2004_Worksheet1.xls"/><Relationship Id="rId4" Type="http://schemas.openxmlformats.org/officeDocument/2006/relationships/image" Target="../media/image100.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dashb-atlas-ssb.cern.ch/dashboard/request.py/siteview%23currentView=Sonar&amp;highlight=false" TargetMode="External"/><Relationship Id="rId3" Type="http://schemas.openxmlformats.org/officeDocument/2006/relationships/image" Target="../media/image102.png"/></Relationships>
</file>

<file path=ppt/slides/_rels/slide5.xml.rels><?xml version="1.0" encoding="UTF-8" standalone="yes"?>
<Relationships xmlns="http://schemas.openxmlformats.org/package/2006/relationships"><Relationship Id="rId3" Type="http://schemas.openxmlformats.org/officeDocument/2006/relationships/image" Target="../media/image22.wmf"/><Relationship Id="rId4" Type="http://schemas.openxmlformats.org/officeDocument/2006/relationships/image" Target="../media/image14.wmf"/><Relationship Id="rId5" Type="http://schemas.openxmlformats.org/officeDocument/2006/relationships/image" Target="../media/image23.png"/><Relationship Id="rId6" Type="http://schemas.openxmlformats.org/officeDocument/2006/relationships/image" Target="../media/image24.pn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4.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05.png"/><Relationship Id="rId4" Type="http://schemas.openxmlformats.org/officeDocument/2006/relationships/image" Target="../media/image106.png"/><Relationship Id="rId5" Type="http://schemas.openxmlformats.org/officeDocument/2006/relationships/image" Target="../media/image107.png"/><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08.png"/></Relationships>
</file>

<file path=ppt/slides/_rels/slide55.xml.rels><?xml version="1.0" encoding="UTF-8" standalone="yes"?>
<Relationships xmlns="http://schemas.openxmlformats.org/package/2006/relationships"><Relationship Id="rId3" Type="http://schemas.openxmlformats.org/officeDocument/2006/relationships/hyperlink" Target="http://www.ogf.org/documents/GFD.90.pdf" TargetMode="External"/><Relationship Id="rId4" Type="http://schemas.openxmlformats.org/officeDocument/2006/relationships/image" Target="../media/image109.png"/><Relationship Id="rId1" Type="http://schemas.openxmlformats.org/officeDocument/2006/relationships/slideLayout" Target="../slideLayouts/slideLayout2.xml"/><Relationship Id="rId2" Type="http://schemas.openxmlformats.org/officeDocument/2006/relationships/hyperlink" Target="http://saga-project.github.io/saga-python/"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wmf"/><Relationship Id="rId7" Type="http://schemas.openxmlformats.org/officeDocument/2006/relationships/hyperlink" Target="http://en.wikipedia.org/wiki/Particle_detector" TargetMode="External"/><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1.png"/></Relationships>
</file>

<file path=ppt/slides/_rels/slide62.xml.rels><?xml version="1.0" encoding="UTF-8" standalone="yes"?>
<Relationships xmlns="http://schemas.openxmlformats.org/package/2006/relationships"><Relationship Id="rId3" Type="http://schemas.openxmlformats.org/officeDocument/2006/relationships/image" Target="../media/image112.png"/><Relationship Id="rId4" Type="http://schemas.openxmlformats.org/officeDocument/2006/relationships/image" Target="../media/image113.jpeg"/><Relationship Id="rId5" Type="http://schemas.openxmlformats.org/officeDocument/2006/relationships/image" Target="../media/image114.png"/><Relationship Id="rId6" Type="http://schemas.openxmlformats.org/officeDocument/2006/relationships/image" Target="../media/image115.png"/><Relationship Id="rId7" Type="http://schemas.openxmlformats.org/officeDocument/2006/relationships/image" Target="../media/image116.pn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9"/>
          <p:cNvSpPr>
            <a:spLocks noGrp="1"/>
          </p:cNvSpPr>
          <p:nvPr>
            <p:ph type="ftr" sz="quarter" idx="4294967295"/>
          </p:nvPr>
        </p:nvSpPr>
        <p:spPr>
          <a:xfrm>
            <a:off x="1588439" y="5816600"/>
            <a:ext cx="6477000" cy="457200"/>
          </a:xfrm>
          <a:prstGeom prst="rect">
            <a:avLst/>
          </a:prstGeom>
        </p:spPr>
        <p:txBody>
          <a:bodyPr/>
          <a:lstStyle/>
          <a:p>
            <a:pPr>
              <a:defRPr/>
            </a:pPr>
            <a:r>
              <a:rPr lang="en-US" sz="1800" b="1" dirty="0" smtClean="0"/>
              <a:t>2  October   2014</a:t>
            </a:r>
            <a:endParaRPr lang="en-US" sz="1800" b="1" dirty="0"/>
          </a:p>
        </p:txBody>
      </p:sp>
      <p:sp>
        <p:nvSpPr>
          <p:cNvPr id="4" name="Rectangle 3"/>
          <p:cNvSpPr/>
          <p:nvPr/>
        </p:nvSpPr>
        <p:spPr>
          <a:xfrm>
            <a:off x="1" y="3254232"/>
            <a:ext cx="9143999" cy="1200328"/>
          </a:xfrm>
          <a:prstGeom prst="rect">
            <a:avLst/>
          </a:prstGeom>
        </p:spPr>
        <p:txBody>
          <a:bodyPr wrap="square">
            <a:spAutoFit/>
          </a:bodyPr>
          <a:lstStyle/>
          <a:p>
            <a:r>
              <a:rPr lang="en-US" sz="2400" dirty="0" smtClean="0"/>
              <a:t>						  CERN-CNIR-JINR </a:t>
            </a:r>
          </a:p>
          <a:p>
            <a:r>
              <a:rPr lang="en-US" sz="2400" dirty="0" smtClean="0"/>
              <a:t>		‘</a:t>
            </a:r>
            <a:r>
              <a:rPr lang="en-US" sz="2400" dirty="0"/>
              <a:t>Introduction to Accelerators and Particle Physics’ </a:t>
            </a:r>
            <a:endParaRPr lang="en-US" sz="2400" dirty="0" smtClean="0"/>
          </a:p>
          <a:p>
            <a:r>
              <a:rPr lang="en-US" sz="2400" dirty="0" smtClean="0"/>
              <a:t>								course </a:t>
            </a:r>
            <a:r>
              <a:rPr lang="en-US" sz="2200" dirty="0" smtClean="0"/>
              <a:t> </a:t>
            </a:r>
            <a:endParaRPr lang="en-US" sz="2200" dirty="0"/>
          </a:p>
        </p:txBody>
      </p:sp>
      <p:sp>
        <p:nvSpPr>
          <p:cNvPr id="5" name="Title 4"/>
          <p:cNvSpPr>
            <a:spLocks noGrp="1"/>
          </p:cNvSpPr>
          <p:nvPr>
            <p:ph type="ctrTitle"/>
          </p:nvPr>
        </p:nvSpPr>
        <p:spPr>
          <a:xfrm>
            <a:off x="1295400" y="1395412"/>
            <a:ext cx="7848600" cy="1470025"/>
          </a:xfrm>
        </p:spPr>
        <p:txBody>
          <a:bodyPr/>
          <a:lstStyle/>
          <a:p>
            <a:endParaRPr lang="en-US" dirty="0"/>
          </a:p>
        </p:txBody>
      </p:sp>
      <p:sp>
        <p:nvSpPr>
          <p:cNvPr id="7" name="Title 1"/>
          <p:cNvSpPr txBox="1">
            <a:spLocks/>
          </p:cNvSpPr>
          <p:nvPr/>
        </p:nvSpPr>
        <p:spPr bwMode="auto">
          <a:xfrm>
            <a:off x="1" y="1395412"/>
            <a:ext cx="9143999" cy="1470025"/>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a:lstStyle>
          <a:p>
            <a:pPr algn="ctr"/>
            <a:r>
              <a:rPr lang="en-US" dirty="0" smtClean="0"/>
              <a:t>  LHC : Big Data </a:t>
            </a:r>
            <a:r>
              <a:rPr lang="en-US" dirty="0" smtClean="0"/>
              <a:t>and </a:t>
            </a:r>
            <a:r>
              <a:rPr lang="en-US" dirty="0" smtClean="0"/>
              <a:t>Computing Challenges</a:t>
            </a:r>
          </a:p>
        </p:txBody>
      </p:sp>
      <p:pic>
        <p:nvPicPr>
          <p:cNvPr id="8" name="Picture 4"/>
          <p:cNvPicPr>
            <a:picLocks noChangeAspect="1"/>
          </p:cNvPicPr>
          <p:nvPr/>
        </p:nvPicPr>
        <p:blipFill>
          <a:blip r:embed="rId2"/>
          <a:srcRect/>
          <a:stretch>
            <a:fillRect/>
          </a:stretch>
        </p:blipFill>
        <p:spPr bwMode="auto">
          <a:xfrm>
            <a:off x="1" y="6273800"/>
            <a:ext cx="2255838" cy="587375"/>
          </a:xfrm>
          <a:prstGeom prst="rect">
            <a:avLst/>
          </a:prstGeom>
          <a:noFill/>
          <a:ln w="9525">
            <a:noFill/>
            <a:miter lim="800000"/>
            <a:headEnd/>
            <a:tailEnd/>
          </a:ln>
        </p:spPr>
      </p:pic>
      <p:sp>
        <p:nvSpPr>
          <p:cNvPr id="9" name="Subtitle 2"/>
          <p:cNvSpPr txBox="1">
            <a:spLocks/>
          </p:cNvSpPr>
          <p:nvPr/>
        </p:nvSpPr>
        <p:spPr bwMode="auto">
          <a:xfrm>
            <a:off x="1588439" y="4772060"/>
            <a:ext cx="6400800" cy="87944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0" indent="0" algn="ctr" rtl="0" eaLnBrk="0" fontAlgn="base" hangingPunct="0">
              <a:spcBef>
                <a:spcPct val="20000"/>
              </a:spcBef>
              <a:spcAft>
                <a:spcPct val="0"/>
              </a:spcAft>
              <a:buClr>
                <a:srgbClr val="3861AA"/>
              </a:buClr>
              <a:buNone/>
              <a:defRPr sz="2400" b="1">
                <a:solidFill>
                  <a:schemeClr val="tx1"/>
                </a:solidFill>
                <a:latin typeface="+mn-lt"/>
                <a:ea typeface="+mn-ea"/>
                <a:cs typeface="+mn-cs"/>
              </a:defRPr>
            </a:lvl1pPr>
            <a:lvl2pPr marL="457200" indent="0" algn="ctr" rtl="0" eaLnBrk="0" fontAlgn="base" hangingPunct="0">
              <a:spcBef>
                <a:spcPct val="20000"/>
              </a:spcBef>
              <a:spcAft>
                <a:spcPct val="0"/>
              </a:spcAft>
              <a:buClr>
                <a:schemeClr val="accent2"/>
              </a:buClr>
              <a:buFont typeface="Arial" charset="0"/>
              <a:buNone/>
              <a:defRPr sz="2000">
                <a:solidFill>
                  <a:schemeClr val="tx1"/>
                </a:solidFill>
                <a:latin typeface="+mn-lt"/>
              </a:defRPr>
            </a:lvl2pPr>
            <a:lvl3pPr marL="914400" indent="0" algn="ctr" rtl="0" eaLnBrk="0" fontAlgn="base" hangingPunct="0">
              <a:spcBef>
                <a:spcPct val="20000"/>
              </a:spcBef>
              <a:spcAft>
                <a:spcPct val="0"/>
              </a:spcAft>
              <a:buNone/>
              <a:defRPr sz="20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eaLnBrk="0" fontAlgn="base" hangingPunct="0">
              <a:spcBef>
                <a:spcPct val="20000"/>
              </a:spcBef>
              <a:spcAft>
                <a:spcPct val="0"/>
              </a:spcAft>
              <a:buNone/>
              <a:defRPr sz="2000">
                <a:solidFill>
                  <a:schemeClr val="tx1"/>
                </a:solidFill>
                <a:latin typeface="+mn-lt"/>
              </a:defRPr>
            </a:lvl6pPr>
            <a:lvl7pPr marL="2743200" indent="0" algn="ctr" rtl="0" eaLnBrk="0" fontAlgn="base" hangingPunct="0">
              <a:spcBef>
                <a:spcPct val="20000"/>
              </a:spcBef>
              <a:spcAft>
                <a:spcPct val="0"/>
              </a:spcAft>
              <a:buNone/>
              <a:defRPr sz="2000">
                <a:solidFill>
                  <a:schemeClr val="tx1"/>
                </a:solidFill>
                <a:latin typeface="+mn-lt"/>
              </a:defRPr>
            </a:lvl7pPr>
            <a:lvl8pPr marL="3200400" indent="0" algn="ctr" rtl="0" eaLnBrk="0" fontAlgn="base" hangingPunct="0">
              <a:spcBef>
                <a:spcPct val="20000"/>
              </a:spcBef>
              <a:spcAft>
                <a:spcPct val="0"/>
              </a:spcAft>
              <a:buNone/>
              <a:defRPr sz="2000">
                <a:solidFill>
                  <a:schemeClr val="tx1"/>
                </a:solidFill>
                <a:latin typeface="+mn-lt"/>
              </a:defRPr>
            </a:lvl8pPr>
            <a:lvl9pPr marL="3657600" indent="0" algn="ctr" rtl="0" eaLnBrk="0" fontAlgn="base" hangingPunct="0">
              <a:spcBef>
                <a:spcPct val="20000"/>
              </a:spcBef>
              <a:spcAft>
                <a:spcPct val="0"/>
              </a:spcAft>
              <a:buNone/>
              <a:defRPr sz="2000">
                <a:solidFill>
                  <a:schemeClr val="tx1"/>
                </a:solidFill>
                <a:latin typeface="+mn-lt"/>
              </a:defRPr>
            </a:lvl9pPr>
          </a:lstStyle>
          <a:p>
            <a:r>
              <a:rPr lang="en-US" dirty="0" smtClean="0"/>
              <a:t>Alexei Klimentov</a:t>
            </a:r>
          </a:p>
          <a:p>
            <a:r>
              <a:rPr lang="en-US" dirty="0" smtClean="0"/>
              <a:t>Brookhaven National Laboratory</a:t>
            </a:r>
          </a:p>
        </p:txBody>
      </p:sp>
    </p:spTree>
    <p:extLst>
      <p:ext uri="{BB962C8B-B14F-4D97-AF65-F5344CB8AC3E}">
        <p14:creationId xmlns:p14="http://schemas.microsoft.com/office/powerpoint/2010/main" val="219522227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Slide Number Placeholder 3"/>
          <p:cNvSpPr>
            <a:spLocks noGrp="1"/>
          </p:cNvSpPr>
          <p:nvPr>
            <p:ph type="sldNum" sz="quarter" idx="10"/>
          </p:nvPr>
        </p:nvSpPr>
        <p:spPr>
          <a:noFill/>
        </p:spPr>
        <p:txBody>
          <a:bodyPr/>
          <a:lstStyle/>
          <a:p>
            <a:fld id="{9D1AD58F-AFCD-A64B-971A-7B97B70CE27B}" type="slidenum">
              <a:rPr lang="en-US" smtClean="0"/>
              <a:pPr/>
              <a:t>10</a:t>
            </a:fld>
            <a:endParaRPr lang="en-US" smtClean="0"/>
          </a:p>
        </p:txBody>
      </p:sp>
      <p:sp>
        <p:nvSpPr>
          <p:cNvPr id="9217" name="AutoShape 1"/>
          <p:cNvSpPr>
            <a:spLocks/>
          </p:cNvSpPr>
          <p:nvPr/>
        </p:nvSpPr>
        <p:spPr bwMode="auto">
          <a:xfrm rot="1607368">
            <a:off x="1022449" y="2762622"/>
            <a:ext cx="6331148" cy="1785938"/>
          </a:xfrm>
          <a:prstGeom prst="rightArrow">
            <a:avLst>
              <a:gd name="adj1" fmla="val 43157"/>
              <a:gd name="adj2" fmla="val 65254"/>
            </a:avLst>
          </a:prstGeom>
          <a:gradFill rotWithShape="0">
            <a:gsLst>
              <a:gs pos="0">
                <a:srgbClr val="E3E3E3">
                  <a:alpha val="12405"/>
                </a:srgbClr>
              </a:gs>
              <a:gs pos="100000">
                <a:srgbClr val="FFFFFF">
                  <a:alpha val="12405"/>
                </a:srgbClr>
              </a:gs>
            </a:gsLst>
            <a:lin ang="1440000" scaled="1"/>
          </a:gradFill>
          <a:ln w="12700" cap="flat">
            <a:solidFill>
              <a:schemeClr val="tx1">
                <a:alpha val="12405"/>
              </a:schemeClr>
            </a:solidFill>
            <a:prstDash val="solid"/>
            <a:round/>
            <a:headEnd type="none" w="med" len="med"/>
            <a:tailEnd type="none" w="med" len="med"/>
          </a:ln>
          <a:effectLst>
            <a:outerShdw blurRad="127000" dist="12700" dir="2700000" algn="ctr" rotWithShape="0">
              <a:schemeClr val="bg2">
                <a:alpha val="75000"/>
              </a:schemeClr>
            </a:outerShdw>
          </a:effectLst>
        </p:spPr>
        <p:txBody>
          <a:bodyPr lIns="0" tIns="0" rIns="0" bIns="0">
            <a:prstTxWarp prst="textNoShape">
              <a:avLst/>
            </a:prstTxWarp>
          </a:bodyPr>
          <a:lstStyle/>
          <a:p>
            <a:pPr>
              <a:defRPr/>
            </a:pPr>
            <a:endParaRPr lang="en-US"/>
          </a:p>
        </p:txBody>
      </p:sp>
      <p:sp>
        <p:nvSpPr>
          <p:cNvPr id="43012" name="Rectangle 2"/>
          <p:cNvSpPr>
            <a:spLocks noGrp="1" noChangeArrowheads="1"/>
          </p:cNvSpPr>
          <p:nvPr>
            <p:ph type="title"/>
          </p:nvPr>
        </p:nvSpPr>
        <p:spPr>
          <a:xfrm>
            <a:off x="776883" y="-455877"/>
            <a:ext cx="8233172" cy="1526977"/>
          </a:xfrm>
        </p:spPr>
        <p:txBody>
          <a:bodyPr rIns="134853"/>
          <a:lstStyle/>
          <a:p>
            <a:r>
              <a:rPr lang="en-US" dirty="0"/>
              <a:t>Data Analysis Chain</a:t>
            </a:r>
          </a:p>
        </p:txBody>
      </p:sp>
      <p:sp>
        <p:nvSpPr>
          <p:cNvPr id="9219" name="Rectangle 3"/>
          <p:cNvSpPr>
            <a:spLocks noGrp="1" noChangeArrowheads="1"/>
          </p:cNvSpPr>
          <p:nvPr>
            <p:ph type="body" idx="1"/>
          </p:nvPr>
        </p:nvSpPr>
        <p:spPr>
          <a:xfrm>
            <a:off x="1524000" y="1085452"/>
            <a:ext cx="7227466" cy="5328047"/>
          </a:xfrm>
        </p:spPr>
        <p:txBody>
          <a:bodyPr rIns="134853">
            <a:normAutofit fontScale="92500" lnSpcReduction="10000"/>
          </a:bodyPr>
          <a:lstStyle/>
          <a:p>
            <a:pPr eaLnBrk="1" hangingPunct="1">
              <a:spcBef>
                <a:spcPct val="0"/>
              </a:spcBef>
              <a:buFontTx/>
              <a:buBlip>
                <a:blip r:embed="rId2"/>
              </a:buBlip>
            </a:pPr>
            <a:r>
              <a:rPr lang="en-US" sz="2600" dirty="0"/>
              <a:t>Have to collect data from many channels on many sub-detectors (millions)</a:t>
            </a:r>
          </a:p>
          <a:p>
            <a:pPr>
              <a:spcBef>
                <a:spcPts val="1406"/>
              </a:spcBef>
              <a:buBlip>
                <a:blip r:embed="rId2"/>
              </a:buBlip>
            </a:pPr>
            <a:r>
              <a:rPr lang="en-US" sz="2600" dirty="0"/>
              <a:t>Decide to read out everything or throw event away (Trigger)</a:t>
            </a:r>
          </a:p>
          <a:p>
            <a:pPr>
              <a:spcBef>
                <a:spcPts val="1406"/>
              </a:spcBef>
              <a:buBlip>
                <a:blip r:embed="rId2"/>
              </a:buBlip>
            </a:pPr>
            <a:r>
              <a:rPr lang="en-US" sz="2600" dirty="0"/>
              <a:t>Build the event (put info together)</a:t>
            </a:r>
          </a:p>
          <a:p>
            <a:pPr>
              <a:spcBef>
                <a:spcPts val="1406"/>
              </a:spcBef>
              <a:buBlip>
                <a:blip r:embed="rId2"/>
              </a:buBlip>
            </a:pPr>
            <a:r>
              <a:rPr lang="en-US" sz="2600" dirty="0"/>
              <a:t>Store the data</a:t>
            </a:r>
          </a:p>
          <a:p>
            <a:pPr>
              <a:spcBef>
                <a:spcPts val="1406"/>
              </a:spcBef>
              <a:buBlip>
                <a:blip r:embed="rId2"/>
              </a:buBlip>
            </a:pPr>
            <a:r>
              <a:rPr lang="en-US" sz="2600" dirty="0"/>
              <a:t>Analyze them </a:t>
            </a:r>
          </a:p>
          <a:p>
            <a:pPr marL="783552" lvl="1">
              <a:spcBef>
                <a:spcPts val="562"/>
              </a:spcBef>
              <a:buBlip>
                <a:blip r:embed="rId3"/>
              </a:buBlip>
            </a:pPr>
            <a:r>
              <a:rPr lang="en-US" sz="2200" dirty="0"/>
              <a:t>reconstruction, user analysis algorithms, </a:t>
            </a:r>
            <a:br>
              <a:rPr lang="en-US" sz="2200" dirty="0"/>
            </a:br>
            <a:r>
              <a:rPr lang="en-US" sz="2200" dirty="0"/>
              <a:t>data volume reduction</a:t>
            </a:r>
          </a:p>
          <a:p>
            <a:pPr>
              <a:spcBef>
                <a:spcPts val="1406"/>
              </a:spcBef>
              <a:buBlip>
                <a:blip r:embed="rId2"/>
              </a:buBlip>
            </a:pPr>
            <a:r>
              <a:rPr lang="en-US" sz="2600" dirty="0"/>
              <a:t>do the same with a simulation</a:t>
            </a:r>
          </a:p>
          <a:p>
            <a:pPr marL="783552" lvl="1">
              <a:spcBef>
                <a:spcPts val="422"/>
              </a:spcBef>
              <a:buBlip>
                <a:blip r:embed="rId3"/>
              </a:buBlip>
            </a:pPr>
            <a:r>
              <a:rPr lang="en-US" sz="2200" dirty="0"/>
              <a:t>correct data for detector effects</a:t>
            </a:r>
            <a:endParaRPr lang="en-US" sz="2600" dirty="0"/>
          </a:p>
          <a:p>
            <a:pPr>
              <a:spcBef>
                <a:spcPts val="1406"/>
              </a:spcBef>
              <a:buBlip>
                <a:blip r:embed="rId2"/>
              </a:buBlip>
            </a:pPr>
            <a:r>
              <a:rPr lang="en-US" sz="2600" dirty="0"/>
              <a:t>Compare data and theory</a:t>
            </a:r>
          </a:p>
        </p:txBody>
      </p:sp>
      <p:pic>
        <p:nvPicPr>
          <p:cNvPr id="9221" name="Picture 5"/>
          <p:cNvPicPr>
            <a:picLocks noChangeAspect="1" noChangeArrowheads="1"/>
          </p:cNvPicPr>
          <p:nvPr/>
        </p:nvPicPr>
        <p:blipFill>
          <a:blip r:embed="rId4"/>
          <a:srcRect/>
          <a:stretch>
            <a:fillRect/>
          </a:stretch>
        </p:blipFill>
        <p:spPr bwMode="auto">
          <a:xfrm>
            <a:off x="7065615" y="5156894"/>
            <a:ext cx="1643063" cy="1553766"/>
          </a:xfrm>
          <a:prstGeom prst="rect">
            <a:avLst/>
          </a:prstGeom>
          <a:noFill/>
          <a:ln w="12700" cap="flat">
            <a:solidFill>
              <a:schemeClr val="tx1"/>
            </a:solidFill>
            <a:prstDash val="solid"/>
            <a:round/>
            <a:headEnd/>
            <a:tailEnd/>
          </a:ln>
          <a:effectLst>
            <a:outerShdw blurRad="127000" dist="76199" dir="2700000" algn="ctr" rotWithShape="0">
              <a:schemeClr val="bg2">
                <a:alpha val="75000"/>
              </a:schemeClr>
            </a:outerShdw>
          </a:effectLst>
        </p:spPr>
      </p:pic>
      <p:pic>
        <p:nvPicPr>
          <p:cNvPr id="13" name="Picture 4"/>
          <p:cNvPicPr>
            <a:picLocks noChangeAspect="1" noChangeArrowheads="1"/>
          </p:cNvPicPr>
          <p:nvPr/>
        </p:nvPicPr>
        <p:blipFill>
          <a:blip r:embed="rId5" cstate="print"/>
          <a:srcRect/>
          <a:stretch>
            <a:fillRect/>
          </a:stretch>
        </p:blipFill>
        <p:spPr bwMode="auto">
          <a:xfrm>
            <a:off x="76200" y="685800"/>
            <a:ext cx="1447800" cy="1229265"/>
          </a:xfrm>
          <a:prstGeom prst="rect">
            <a:avLst/>
          </a:prstGeom>
          <a:noFill/>
          <a:ln w="9525">
            <a:noFill/>
            <a:miter lim="800000"/>
            <a:headEnd/>
            <a:tailEnd/>
          </a:ln>
          <a:effectLst/>
        </p:spPr>
      </p:pic>
      <p:sp>
        <p:nvSpPr>
          <p:cNvPr id="2" name="Date Placeholder 1"/>
          <p:cNvSpPr>
            <a:spLocks noGrp="1"/>
          </p:cNvSpPr>
          <p:nvPr>
            <p:ph type="dt" sz="half" idx="10"/>
          </p:nvPr>
        </p:nvSpPr>
        <p:spPr>
          <a:xfrm>
            <a:off x="7010400" y="6400800"/>
            <a:ext cx="2133600" cy="365125"/>
          </a:xfrm>
        </p:spPr>
        <p:txBody>
          <a:bodyPr/>
          <a:lstStyle/>
          <a:p>
            <a:r>
              <a:rPr lang="en-US" dirty="0" smtClean="0"/>
              <a:t>9/30/2011</a:t>
            </a:r>
            <a:endParaRPr lang="en-US" dirty="0"/>
          </a:p>
        </p:txBody>
      </p:sp>
      <p:sp>
        <p:nvSpPr>
          <p:cNvPr id="3" name="Footer Placeholder 2"/>
          <p:cNvSpPr>
            <a:spLocks noGrp="1"/>
          </p:cNvSpPr>
          <p:nvPr>
            <p:ph type="ftr" sz="quarter" idx="11"/>
          </p:nvPr>
        </p:nvSpPr>
        <p:spPr/>
        <p:txBody>
          <a:bodyPr/>
          <a:lstStyle/>
          <a:p>
            <a:r>
              <a:rPr lang="en-US" smtClean="0"/>
              <a:t>Alexei Klimentov – Computing in HEP </a:t>
            </a:r>
            <a:endParaRPr lang="en-US" dirty="0"/>
          </a:p>
        </p:txBody>
      </p:sp>
    </p:spTree>
    <p:extLst>
      <p:ext uri="{BB962C8B-B14F-4D97-AF65-F5344CB8AC3E}">
        <p14:creationId xmlns:p14="http://schemas.microsoft.com/office/powerpoint/2010/main" val="279165653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921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9219">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9219">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9219">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9219">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921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Oval 4"/>
          <p:cNvSpPr>
            <a:spLocks noChangeArrowheads="1"/>
          </p:cNvSpPr>
          <p:nvPr/>
        </p:nvSpPr>
        <p:spPr bwMode="auto">
          <a:xfrm>
            <a:off x="-612576" y="-315416"/>
            <a:ext cx="3103563" cy="2362200"/>
          </a:xfrm>
          <a:prstGeom prst="ellipse">
            <a:avLst/>
          </a:prstGeom>
          <a:solidFill>
            <a:schemeClr val="accent1">
              <a:lumMod val="90000"/>
            </a:schemeClr>
          </a:solidFill>
          <a:ln w="9525">
            <a:noFill/>
            <a:round/>
            <a:headEnd/>
            <a:tailEnd/>
          </a:ln>
        </p:spPr>
        <p:txBody>
          <a:bodyPr wrap="none" lIns="92075" tIns="46038" rIns="92075" bIns="46038" anchor="ctr"/>
          <a:lstStyle/>
          <a:p>
            <a:pPr algn="ctr" eaLnBrk="0" hangingPunct="0">
              <a:lnSpc>
                <a:spcPct val="90000"/>
              </a:lnSpc>
            </a:pPr>
            <a:r>
              <a:rPr lang="en-US" sz="2000">
                <a:solidFill>
                  <a:prstClr val="black"/>
                </a:solidFill>
                <a:latin typeface="Calibri"/>
              </a:rPr>
              <a:t>Online</a:t>
            </a:r>
            <a:endParaRPr lang="en-US" sz="2400">
              <a:solidFill>
                <a:srgbClr val="CC3300"/>
              </a:solidFill>
              <a:latin typeface="Calibri"/>
            </a:endParaRPr>
          </a:p>
        </p:txBody>
      </p:sp>
      <p:sp>
        <p:nvSpPr>
          <p:cNvPr id="27651" name="Title 1"/>
          <p:cNvSpPr>
            <a:spLocks noGrp="1"/>
          </p:cNvSpPr>
          <p:nvPr>
            <p:ph type="title"/>
          </p:nvPr>
        </p:nvSpPr>
        <p:spPr>
          <a:xfrm>
            <a:off x="2463800" y="8750"/>
            <a:ext cx="6680232" cy="981850"/>
          </a:xfrm>
        </p:spPr>
        <p:txBody>
          <a:bodyPr>
            <a:noAutofit/>
          </a:bodyPr>
          <a:lstStyle/>
          <a:p>
            <a:pPr>
              <a:lnSpc>
                <a:spcPct val="80000"/>
              </a:lnSpc>
            </a:pPr>
            <a:r>
              <a:rPr lang="en-US" sz="3200" b="1" dirty="0" smtClean="0">
                <a:latin typeface="Franklin Gothic Demi" pitchFamily="34" charset="0"/>
              </a:rPr>
              <a:t>Data Handling and Computation 	for Physics Analysis</a:t>
            </a:r>
          </a:p>
        </p:txBody>
      </p:sp>
      <p:sp>
        <p:nvSpPr>
          <p:cNvPr id="7" name="Oval 3"/>
          <p:cNvSpPr>
            <a:spLocks noChangeArrowheads="1"/>
          </p:cNvSpPr>
          <p:nvPr/>
        </p:nvSpPr>
        <p:spPr bwMode="auto">
          <a:xfrm>
            <a:off x="222932" y="903516"/>
            <a:ext cx="5137150" cy="4114800"/>
          </a:xfrm>
          <a:prstGeom prst="ellipse">
            <a:avLst/>
          </a:prstGeom>
          <a:solidFill>
            <a:srgbClr val="DE9A50"/>
          </a:solidFill>
          <a:ln w="9525">
            <a:noFill/>
            <a:round/>
            <a:headEnd/>
            <a:tailEnd/>
          </a:ln>
        </p:spPr>
        <p:txBody>
          <a:bodyPr wrap="none" lIns="92075" tIns="46038" rIns="92075" bIns="46038" anchor="ctr"/>
          <a:lstStyle/>
          <a:p>
            <a:pPr algn="ctr" eaLnBrk="0" hangingPunct="0">
              <a:lnSpc>
                <a:spcPct val="90000"/>
              </a:lnSpc>
            </a:pPr>
            <a:r>
              <a:rPr lang="en-US" sz="2400" b="1" dirty="0">
                <a:solidFill>
                  <a:srgbClr val="C00000"/>
                </a:solidFill>
                <a:latin typeface="Calibri"/>
              </a:rPr>
              <a:t>Offline Reconstruction</a:t>
            </a:r>
          </a:p>
          <a:p>
            <a:pPr algn="ctr" eaLnBrk="0" hangingPunct="0">
              <a:lnSpc>
                <a:spcPct val="90000"/>
              </a:lnSpc>
            </a:pPr>
            <a:endParaRPr lang="en-US" sz="2400" dirty="0">
              <a:solidFill>
                <a:srgbClr val="CC3300"/>
              </a:solidFill>
              <a:latin typeface="Calibri"/>
            </a:endParaRPr>
          </a:p>
          <a:p>
            <a:pPr algn="ctr" eaLnBrk="0" hangingPunct="0">
              <a:lnSpc>
                <a:spcPct val="90000"/>
              </a:lnSpc>
            </a:pPr>
            <a:endParaRPr lang="en-US" i="1" dirty="0">
              <a:solidFill>
                <a:prstClr val="black"/>
              </a:solidFill>
              <a:latin typeface="Calibri"/>
            </a:endParaRPr>
          </a:p>
          <a:p>
            <a:pPr algn="ctr" eaLnBrk="0" hangingPunct="0">
              <a:lnSpc>
                <a:spcPct val="90000"/>
              </a:lnSpc>
            </a:pPr>
            <a:endParaRPr lang="en-US" i="1" dirty="0">
              <a:solidFill>
                <a:prstClr val="black"/>
              </a:solidFill>
              <a:latin typeface="Calibri"/>
            </a:endParaRPr>
          </a:p>
          <a:p>
            <a:pPr algn="ctr" eaLnBrk="0" hangingPunct="0">
              <a:lnSpc>
                <a:spcPct val="90000"/>
              </a:lnSpc>
            </a:pPr>
            <a:endParaRPr lang="en-US" i="1" dirty="0">
              <a:solidFill>
                <a:prstClr val="black"/>
              </a:solidFill>
              <a:latin typeface="Calibri"/>
            </a:endParaRPr>
          </a:p>
          <a:p>
            <a:pPr algn="ctr" eaLnBrk="0" hangingPunct="0">
              <a:lnSpc>
                <a:spcPct val="90000"/>
              </a:lnSpc>
            </a:pPr>
            <a:endParaRPr lang="en-US" i="1" dirty="0">
              <a:solidFill>
                <a:prstClr val="black"/>
              </a:solidFill>
              <a:latin typeface="Calibri"/>
            </a:endParaRPr>
          </a:p>
        </p:txBody>
      </p:sp>
      <p:sp>
        <p:nvSpPr>
          <p:cNvPr id="8" name="Oval 4"/>
          <p:cNvSpPr>
            <a:spLocks noChangeArrowheads="1"/>
          </p:cNvSpPr>
          <p:nvPr/>
        </p:nvSpPr>
        <p:spPr bwMode="auto">
          <a:xfrm>
            <a:off x="125413" y="4495800"/>
            <a:ext cx="3870325" cy="2362200"/>
          </a:xfrm>
          <a:prstGeom prst="ellipse">
            <a:avLst/>
          </a:prstGeom>
          <a:solidFill>
            <a:srgbClr val="D54A3B"/>
          </a:solidFill>
          <a:ln w="9525">
            <a:noFill/>
            <a:round/>
            <a:headEnd/>
            <a:tailEnd/>
          </a:ln>
        </p:spPr>
        <p:txBody>
          <a:bodyPr wrap="none" lIns="92075" tIns="46038" rIns="92075" bIns="46038" anchor="ctr"/>
          <a:lstStyle/>
          <a:p>
            <a:pPr algn="ctr" eaLnBrk="0" hangingPunct="0">
              <a:lnSpc>
                <a:spcPct val="90000"/>
              </a:lnSpc>
            </a:pPr>
            <a:r>
              <a:rPr lang="en-US" sz="2000" dirty="0">
                <a:solidFill>
                  <a:prstClr val="black"/>
                </a:solidFill>
                <a:latin typeface="Calibri"/>
              </a:rPr>
              <a:t>              </a:t>
            </a:r>
          </a:p>
          <a:p>
            <a:pPr algn="ctr" eaLnBrk="0" hangingPunct="0">
              <a:lnSpc>
                <a:spcPct val="90000"/>
              </a:lnSpc>
            </a:pPr>
            <a:endParaRPr lang="en-US" sz="2000" dirty="0">
              <a:solidFill>
                <a:srgbClr val="CC3300"/>
              </a:solidFill>
              <a:latin typeface="Calibri"/>
            </a:endParaRPr>
          </a:p>
          <a:p>
            <a:pPr algn="ctr" eaLnBrk="0" hangingPunct="0">
              <a:lnSpc>
                <a:spcPct val="90000"/>
              </a:lnSpc>
            </a:pPr>
            <a:r>
              <a:rPr lang="en-US" sz="2400" b="1" dirty="0">
                <a:solidFill>
                  <a:prstClr val="white"/>
                </a:solidFill>
                <a:latin typeface="Calibri"/>
              </a:rPr>
              <a:t>Offline Simulation</a:t>
            </a:r>
            <a:br>
              <a:rPr lang="en-US" sz="2400" b="1" dirty="0">
                <a:solidFill>
                  <a:prstClr val="white"/>
                </a:solidFill>
                <a:latin typeface="Calibri"/>
              </a:rPr>
            </a:br>
            <a:r>
              <a:rPr lang="en-US" sz="2400" b="1" dirty="0">
                <a:solidFill>
                  <a:prstClr val="white"/>
                </a:solidFill>
                <a:latin typeface="Calibri"/>
              </a:rPr>
              <a:t>w/GEANT4</a:t>
            </a:r>
          </a:p>
        </p:txBody>
      </p:sp>
      <p:sp>
        <p:nvSpPr>
          <p:cNvPr id="9" name="Oval 5"/>
          <p:cNvSpPr>
            <a:spLocks noChangeArrowheads="1"/>
          </p:cNvSpPr>
          <p:nvPr/>
        </p:nvSpPr>
        <p:spPr bwMode="auto">
          <a:xfrm>
            <a:off x="3791744" y="2613061"/>
            <a:ext cx="5767388" cy="4495800"/>
          </a:xfrm>
          <a:prstGeom prst="ellipse">
            <a:avLst/>
          </a:prstGeom>
          <a:solidFill>
            <a:srgbClr val="DCE048"/>
          </a:solidFill>
          <a:ln w="9525">
            <a:noFill/>
            <a:round/>
            <a:headEnd/>
            <a:tailEnd/>
          </a:ln>
        </p:spPr>
        <p:txBody>
          <a:bodyPr wrap="none" lIns="92075" tIns="46038" rIns="92075" bIns="46038" anchor="ctr"/>
          <a:lstStyle/>
          <a:p>
            <a:pPr eaLnBrk="0" hangingPunct="0">
              <a:lnSpc>
                <a:spcPct val="90000"/>
              </a:lnSpc>
            </a:pPr>
            <a:r>
              <a:rPr lang="en-US" sz="2400" b="1" dirty="0">
                <a:solidFill>
                  <a:srgbClr val="C00000"/>
                </a:solidFill>
                <a:latin typeface="Calibri"/>
              </a:rPr>
              <a:t>Offline Analysis w/ROOT</a:t>
            </a:r>
            <a:r>
              <a:rPr lang="en-US" sz="2400" dirty="0">
                <a:solidFill>
                  <a:prstClr val="black"/>
                </a:solidFill>
                <a:latin typeface="Calibri"/>
              </a:rPr>
              <a:t>                             </a:t>
            </a:r>
          </a:p>
          <a:p>
            <a:pPr algn="ctr" eaLnBrk="0" hangingPunct="0">
              <a:lnSpc>
                <a:spcPct val="90000"/>
              </a:lnSpc>
            </a:pPr>
            <a:endParaRPr lang="en-US" dirty="0">
              <a:solidFill>
                <a:prstClr val="black"/>
              </a:solidFill>
              <a:latin typeface="Calibri"/>
            </a:endParaRPr>
          </a:p>
        </p:txBody>
      </p:sp>
      <p:sp>
        <p:nvSpPr>
          <p:cNvPr id="10" name="AutoShape 6"/>
          <p:cNvSpPr>
            <a:spLocks noChangeArrowheads="1"/>
          </p:cNvSpPr>
          <p:nvPr/>
        </p:nvSpPr>
        <p:spPr bwMode="auto">
          <a:xfrm>
            <a:off x="8291513" y="5154613"/>
            <a:ext cx="427037" cy="273050"/>
          </a:xfrm>
          <a:prstGeom prst="can">
            <a:avLst>
              <a:gd name="adj"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lIns="92075" tIns="46038" rIns="92075" bIns="46038" anchor="ctr"/>
          <a:lstStyle/>
          <a:p>
            <a:pPr>
              <a:defRPr/>
            </a:pPr>
            <a:endParaRPr lang="en-US">
              <a:solidFill>
                <a:prstClr val="white"/>
              </a:solidFill>
              <a:latin typeface="Calibri"/>
            </a:endParaRPr>
          </a:p>
        </p:txBody>
      </p:sp>
      <p:sp>
        <p:nvSpPr>
          <p:cNvPr id="12" name="AutoShape 8"/>
          <p:cNvSpPr>
            <a:spLocks noChangeArrowheads="1"/>
          </p:cNvSpPr>
          <p:nvPr/>
        </p:nvSpPr>
        <p:spPr bwMode="auto">
          <a:xfrm>
            <a:off x="5724128" y="3212976"/>
            <a:ext cx="1317625" cy="901700"/>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a:solidFill>
                  <a:prstClr val="black"/>
                </a:solidFill>
                <a:latin typeface="Calibri"/>
              </a:rPr>
              <a:t>Batch</a:t>
            </a:r>
          </a:p>
          <a:p>
            <a:pPr algn="ctr" eaLnBrk="0" hangingPunct="0">
              <a:defRPr/>
            </a:pPr>
            <a:r>
              <a:rPr lang="en-GB" b="1" dirty="0">
                <a:solidFill>
                  <a:prstClr val="black"/>
                </a:solidFill>
                <a:latin typeface="Calibri"/>
              </a:rPr>
              <a:t>physics</a:t>
            </a:r>
          </a:p>
          <a:p>
            <a:pPr algn="ctr" eaLnBrk="0" hangingPunct="0">
              <a:defRPr/>
            </a:pPr>
            <a:r>
              <a:rPr lang="en-GB" b="1" dirty="0">
                <a:solidFill>
                  <a:prstClr val="black"/>
                </a:solidFill>
                <a:latin typeface="Calibri"/>
              </a:rPr>
              <a:t>analysis</a:t>
            </a:r>
          </a:p>
        </p:txBody>
      </p:sp>
      <p:sp>
        <p:nvSpPr>
          <p:cNvPr id="27664" name="Rectangle 9"/>
          <p:cNvSpPr>
            <a:spLocks noChangeArrowheads="1"/>
          </p:cNvSpPr>
          <p:nvPr/>
        </p:nvSpPr>
        <p:spPr bwMode="auto">
          <a:xfrm>
            <a:off x="0" y="1143000"/>
            <a:ext cx="725488" cy="274638"/>
          </a:xfrm>
          <a:prstGeom prst="rect">
            <a:avLst/>
          </a:prstGeom>
          <a:noFill/>
          <a:ln w="9525">
            <a:noFill/>
            <a:miter lim="800000"/>
            <a:headEnd/>
            <a:tailEnd/>
          </a:ln>
        </p:spPr>
        <p:txBody>
          <a:bodyPr wrap="none" lIns="92075" tIns="46038" rIns="92075" bIns="46038">
            <a:spAutoFit/>
          </a:bodyPr>
          <a:lstStyle/>
          <a:p>
            <a:pPr eaLnBrk="0" hangingPunct="0"/>
            <a:r>
              <a:rPr lang="en-GB" sz="1200" b="1">
                <a:solidFill>
                  <a:prstClr val="black"/>
                </a:solidFill>
                <a:latin typeface="Calibri"/>
              </a:rPr>
              <a:t>detector</a:t>
            </a:r>
          </a:p>
        </p:txBody>
      </p:sp>
      <p:sp>
        <p:nvSpPr>
          <p:cNvPr id="27665" name="Arc 10"/>
          <p:cNvSpPr>
            <a:spLocks/>
          </p:cNvSpPr>
          <p:nvPr/>
        </p:nvSpPr>
        <p:spPr bwMode="auto">
          <a:xfrm>
            <a:off x="1098550" y="1658938"/>
            <a:ext cx="757238" cy="67627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87"/>
                  <a:pt x="9645" y="23"/>
                  <a:pt x="21558" y="0"/>
                </a:cubicBezTo>
              </a:path>
              <a:path w="21600" h="21600" stroke="0" extrusionOk="0">
                <a:moveTo>
                  <a:pt x="0" y="21600"/>
                </a:moveTo>
                <a:cubicBezTo>
                  <a:pt x="0" y="9687"/>
                  <a:pt x="9645" y="23"/>
                  <a:pt x="21558" y="0"/>
                </a:cubicBezTo>
                <a:lnTo>
                  <a:pt x="21600" y="21600"/>
                </a:lnTo>
                <a:close/>
              </a:path>
            </a:pathLst>
          </a:custGeom>
          <a:noFill/>
          <a:ln w="57150" cap="rnd" cmpd="tri">
            <a:solidFill>
              <a:srgbClr val="FF0000"/>
            </a:solidFill>
            <a:round/>
            <a:headEnd type="none" w="sm" len="sm"/>
            <a:tailEnd type="none" w="sm" len="sm"/>
          </a:ln>
        </p:spPr>
        <p:txBody>
          <a:bodyPr wrap="none" anchor="ctr"/>
          <a:lstStyle/>
          <a:p>
            <a:endParaRPr lang="en-GB">
              <a:solidFill>
                <a:prstClr val="black"/>
              </a:solidFill>
              <a:latin typeface="Calibri"/>
            </a:endParaRPr>
          </a:p>
        </p:txBody>
      </p:sp>
      <p:grpSp>
        <p:nvGrpSpPr>
          <p:cNvPr id="2" name="Group 11"/>
          <p:cNvGrpSpPr>
            <a:grpSpLocks/>
          </p:cNvGrpSpPr>
          <p:nvPr/>
        </p:nvGrpSpPr>
        <p:grpSpPr bwMode="auto">
          <a:xfrm>
            <a:off x="3859213" y="2473325"/>
            <a:ext cx="968375" cy="901700"/>
            <a:chOff x="2633" y="1558"/>
            <a:chExt cx="660" cy="568"/>
          </a:xfrm>
        </p:grpSpPr>
        <p:sp>
          <p:nvSpPr>
            <p:cNvPr id="16" name="Oval 12"/>
            <p:cNvSpPr>
              <a:spLocks noChangeArrowheads="1"/>
            </p:cNvSpPr>
            <p:nvPr/>
          </p:nvSpPr>
          <p:spPr bwMode="auto">
            <a:xfrm>
              <a:off x="2637" y="1765"/>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7742" name="Line 13"/>
            <p:cNvSpPr>
              <a:spLocks noChangeShapeType="1"/>
            </p:cNvSpPr>
            <p:nvPr/>
          </p:nvSpPr>
          <p:spPr bwMode="auto">
            <a:xfrm>
              <a:off x="2633" y="1589"/>
              <a:ext cx="0" cy="218"/>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7743" name="Line 14"/>
            <p:cNvSpPr>
              <a:spLocks noChangeShapeType="1"/>
            </p:cNvSpPr>
            <p:nvPr/>
          </p:nvSpPr>
          <p:spPr bwMode="auto">
            <a:xfrm>
              <a:off x="3005" y="1600"/>
              <a:ext cx="0" cy="196"/>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19" name="Rectangle 15"/>
            <p:cNvSpPr>
              <a:spLocks noChangeArrowheads="1"/>
            </p:cNvSpPr>
            <p:nvPr/>
          </p:nvSpPr>
          <p:spPr bwMode="auto">
            <a:xfrm>
              <a:off x="2643" y="1586"/>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0" name="Oval 16"/>
            <p:cNvSpPr>
              <a:spLocks noChangeArrowheads="1"/>
            </p:cNvSpPr>
            <p:nvPr/>
          </p:nvSpPr>
          <p:spPr bwMode="auto">
            <a:xfrm>
              <a:off x="2637" y="1558"/>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1" name="Oval 17"/>
            <p:cNvSpPr>
              <a:spLocks noChangeArrowheads="1"/>
            </p:cNvSpPr>
            <p:nvPr/>
          </p:nvSpPr>
          <p:spPr bwMode="auto">
            <a:xfrm>
              <a:off x="2733" y="1861"/>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7753" name="Line 18"/>
            <p:cNvSpPr>
              <a:spLocks noChangeShapeType="1"/>
            </p:cNvSpPr>
            <p:nvPr/>
          </p:nvSpPr>
          <p:spPr bwMode="auto">
            <a:xfrm>
              <a:off x="2729" y="1685"/>
              <a:ext cx="0" cy="218"/>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7754" name="Line 19"/>
            <p:cNvSpPr>
              <a:spLocks noChangeShapeType="1"/>
            </p:cNvSpPr>
            <p:nvPr/>
          </p:nvSpPr>
          <p:spPr bwMode="auto">
            <a:xfrm>
              <a:off x="3101" y="1696"/>
              <a:ext cx="0" cy="196"/>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4" name="Rectangle 20"/>
            <p:cNvSpPr>
              <a:spLocks noChangeArrowheads="1"/>
            </p:cNvSpPr>
            <p:nvPr/>
          </p:nvSpPr>
          <p:spPr bwMode="auto">
            <a:xfrm>
              <a:off x="2739" y="1682"/>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5" name="Oval 21"/>
            <p:cNvSpPr>
              <a:spLocks noChangeArrowheads="1"/>
            </p:cNvSpPr>
            <p:nvPr/>
          </p:nvSpPr>
          <p:spPr bwMode="auto">
            <a:xfrm>
              <a:off x="2733" y="1654"/>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6" name="Oval 22"/>
            <p:cNvSpPr>
              <a:spLocks noChangeArrowheads="1"/>
            </p:cNvSpPr>
            <p:nvPr/>
          </p:nvSpPr>
          <p:spPr bwMode="auto">
            <a:xfrm>
              <a:off x="2829" y="1957"/>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7764" name="Line 23"/>
            <p:cNvSpPr>
              <a:spLocks noChangeShapeType="1"/>
            </p:cNvSpPr>
            <p:nvPr/>
          </p:nvSpPr>
          <p:spPr bwMode="auto">
            <a:xfrm>
              <a:off x="2825" y="1781"/>
              <a:ext cx="0" cy="218"/>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7765" name="Line 24"/>
            <p:cNvSpPr>
              <a:spLocks noChangeShapeType="1"/>
            </p:cNvSpPr>
            <p:nvPr/>
          </p:nvSpPr>
          <p:spPr bwMode="auto">
            <a:xfrm>
              <a:off x="3197" y="1792"/>
              <a:ext cx="0" cy="196"/>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9" name="Rectangle 25"/>
            <p:cNvSpPr>
              <a:spLocks noChangeArrowheads="1"/>
            </p:cNvSpPr>
            <p:nvPr/>
          </p:nvSpPr>
          <p:spPr bwMode="auto">
            <a:xfrm>
              <a:off x="2835" y="1778"/>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30" name="Oval 26"/>
            <p:cNvSpPr>
              <a:spLocks noChangeArrowheads="1"/>
            </p:cNvSpPr>
            <p:nvPr/>
          </p:nvSpPr>
          <p:spPr bwMode="auto">
            <a:xfrm>
              <a:off x="2829" y="1750"/>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31" name="Oval 27"/>
            <p:cNvSpPr>
              <a:spLocks noChangeArrowheads="1"/>
            </p:cNvSpPr>
            <p:nvPr/>
          </p:nvSpPr>
          <p:spPr bwMode="auto">
            <a:xfrm>
              <a:off x="2925" y="2053"/>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27775" name="Line 28"/>
            <p:cNvSpPr>
              <a:spLocks noChangeShapeType="1"/>
            </p:cNvSpPr>
            <p:nvPr/>
          </p:nvSpPr>
          <p:spPr bwMode="auto">
            <a:xfrm>
              <a:off x="2921" y="1877"/>
              <a:ext cx="0" cy="218"/>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27776" name="Line 29"/>
            <p:cNvSpPr>
              <a:spLocks noChangeShapeType="1"/>
            </p:cNvSpPr>
            <p:nvPr/>
          </p:nvSpPr>
          <p:spPr bwMode="auto">
            <a:xfrm>
              <a:off x="3293" y="1888"/>
              <a:ext cx="0" cy="196"/>
            </a:xfrm>
            <a:prstGeom prst="line">
              <a:avLst/>
            </a:prstGeom>
            <a:noFill/>
            <a:ln w="12700">
              <a:solidFill>
                <a:schemeClr val="tx1"/>
              </a:solidFill>
              <a:round/>
              <a:headEnd type="none" w="sm" len="sm"/>
              <a:tailEnd type="none" w="sm" len="sm"/>
            </a:ln>
          </p:spPr>
          <p:txBody>
            <a:bodyPr wrap="none" anchor="ctr"/>
            <a:lstStyle/>
            <a:p>
              <a:endParaRPr lang="en-GB">
                <a:solidFill>
                  <a:prstClr val="black"/>
                </a:solidFill>
                <a:latin typeface="Calibri"/>
              </a:endParaRPr>
            </a:p>
          </p:txBody>
        </p:sp>
        <p:sp>
          <p:nvSpPr>
            <p:cNvPr id="34" name="Rectangle 30"/>
            <p:cNvSpPr>
              <a:spLocks noChangeArrowheads="1"/>
            </p:cNvSpPr>
            <p:nvPr/>
          </p:nvSpPr>
          <p:spPr bwMode="auto">
            <a:xfrm>
              <a:off x="2931" y="1874"/>
              <a:ext cx="348" cy="216"/>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sp>
          <p:nvSpPr>
            <p:cNvPr id="35" name="Oval 31"/>
            <p:cNvSpPr>
              <a:spLocks noChangeArrowheads="1"/>
            </p:cNvSpPr>
            <p:nvPr/>
          </p:nvSpPr>
          <p:spPr bwMode="auto">
            <a:xfrm>
              <a:off x="2925" y="1846"/>
              <a:ext cx="364" cy="73"/>
            </a:xfrm>
            <a:prstGeom prst="ellipse">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defRPr/>
              </a:pPr>
              <a:endParaRPr lang="en-US">
                <a:solidFill>
                  <a:prstClr val="white"/>
                </a:solidFill>
                <a:latin typeface="Calibri"/>
              </a:endParaRPr>
            </a:p>
          </p:txBody>
        </p:sp>
      </p:grpSp>
      <p:sp>
        <p:nvSpPr>
          <p:cNvPr id="27668" name="Arc 45"/>
          <p:cNvSpPr>
            <a:spLocks/>
          </p:cNvSpPr>
          <p:nvPr/>
        </p:nvSpPr>
        <p:spPr bwMode="auto">
          <a:xfrm>
            <a:off x="1098550" y="2286000"/>
            <a:ext cx="546100" cy="85725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57150" cap="rnd" cmpd="tri">
            <a:solidFill>
              <a:srgbClr val="FF0000"/>
            </a:solidFill>
            <a:round/>
            <a:headEnd type="stealth" w="med" len="lg"/>
            <a:tailEnd type="none" w="sm" len="sm"/>
          </a:ln>
        </p:spPr>
        <p:txBody>
          <a:bodyPr wrap="none" anchor="ctr"/>
          <a:lstStyle/>
          <a:p>
            <a:endParaRPr lang="en-GB">
              <a:solidFill>
                <a:prstClr val="black"/>
              </a:solidFill>
              <a:latin typeface="Calibri"/>
            </a:endParaRPr>
          </a:p>
        </p:txBody>
      </p:sp>
      <p:sp>
        <p:nvSpPr>
          <p:cNvPr id="27669" name="Arc 46"/>
          <p:cNvSpPr>
            <a:spLocks/>
          </p:cNvSpPr>
          <p:nvPr/>
        </p:nvSpPr>
        <p:spPr bwMode="auto">
          <a:xfrm>
            <a:off x="3347864" y="1556792"/>
            <a:ext cx="1179513" cy="1123950"/>
          </a:xfrm>
          <a:custGeom>
            <a:avLst/>
            <a:gdLst>
              <a:gd name="T0" fmla="*/ 0 w 21627"/>
              <a:gd name="T1" fmla="*/ 0 h 21600"/>
              <a:gd name="T2" fmla="*/ 2147483647 w 21627"/>
              <a:gd name="T3" fmla="*/ 2147483647 h 21600"/>
              <a:gd name="T4" fmla="*/ 2147483647 w 21627"/>
              <a:gd name="T5" fmla="*/ 2147483647 h 21600"/>
              <a:gd name="T6" fmla="*/ 0 60000 65536"/>
              <a:gd name="T7" fmla="*/ 0 60000 65536"/>
              <a:gd name="T8" fmla="*/ 0 60000 65536"/>
              <a:gd name="T9" fmla="*/ 0 w 21627"/>
              <a:gd name="T10" fmla="*/ 0 h 21600"/>
              <a:gd name="T11" fmla="*/ 21627 w 21627"/>
              <a:gd name="T12" fmla="*/ 21600 h 21600"/>
            </a:gdLst>
            <a:ahLst/>
            <a:cxnLst>
              <a:cxn ang="T6">
                <a:pos x="T0" y="T1"/>
              </a:cxn>
              <a:cxn ang="T7">
                <a:pos x="T2" y="T3"/>
              </a:cxn>
              <a:cxn ang="T8">
                <a:pos x="T4" y="T5"/>
              </a:cxn>
            </a:cxnLst>
            <a:rect l="T9" t="T10" r="T11" b="T12"/>
            <a:pathLst>
              <a:path w="21627" h="21600" fill="none" extrusionOk="0">
                <a:moveTo>
                  <a:pt x="0" y="0"/>
                </a:moveTo>
                <a:cubicBezTo>
                  <a:pt x="9" y="0"/>
                  <a:pt x="18" y="-1"/>
                  <a:pt x="27" y="0"/>
                </a:cubicBezTo>
                <a:cubicBezTo>
                  <a:pt x="11956" y="0"/>
                  <a:pt x="21627" y="9670"/>
                  <a:pt x="21627" y="21600"/>
                </a:cubicBezTo>
              </a:path>
              <a:path w="21627" h="21600" stroke="0" extrusionOk="0">
                <a:moveTo>
                  <a:pt x="0" y="0"/>
                </a:moveTo>
                <a:cubicBezTo>
                  <a:pt x="9" y="0"/>
                  <a:pt x="18" y="-1"/>
                  <a:pt x="27" y="0"/>
                </a:cubicBezTo>
                <a:cubicBezTo>
                  <a:pt x="11956" y="0"/>
                  <a:pt x="21627" y="9670"/>
                  <a:pt x="21627" y="21600"/>
                </a:cubicBezTo>
                <a:lnTo>
                  <a:pt x="27" y="21600"/>
                </a:lnTo>
                <a:close/>
              </a:path>
            </a:pathLst>
          </a:custGeom>
          <a:noFill/>
          <a:ln w="57150" cap="rnd" cmpd="tri">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27670" name="Rectangle 47"/>
          <p:cNvSpPr>
            <a:spLocks noChangeArrowheads="1"/>
          </p:cNvSpPr>
          <p:nvPr/>
        </p:nvSpPr>
        <p:spPr bwMode="auto">
          <a:xfrm>
            <a:off x="4408488" y="2389188"/>
            <a:ext cx="1083630" cy="608116"/>
          </a:xfrm>
          <a:prstGeom prst="rect">
            <a:avLst/>
          </a:prstGeom>
          <a:noFill/>
          <a:ln w="9525">
            <a:noFill/>
            <a:miter lim="800000"/>
            <a:headEnd/>
            <a:tailEnd/>
          </a:ln>
        </p:spPr>
        <p:txBody>
          <a:bodyPr wrap="none" lIns="92075" tIns="46038" rIns="92075" bIns="46038">
            <a:spAutoFit/>
          </a:bodyPr>
          <a:lstStyle/>
          <a:p>
            <a:pPr eaLnBrk="0" hangingPunct="0"/>
            <a:r>
              <a:rPr lang="en-GB" sz="1200" b="1">
                <a:solidFill>
                  <a:prstClr val="black"/>
                </a:solidFill>
                <a:latin typeface="Calibri"/>
              </a:rPr>
              <a:t>Event </a:t>
            </a:r>
          </a:p>
          <a:p>
            <a:pPr eaLnBrk="0" hangingPunct="0"/>
            <a:r>
              <a:rPr lang="en-GB" sz="1200" b="1">
                <a:solidFill>
                  <a:prstClr val="black"/>
                </a:solidFill>
                <a:latin typeface="Calibri"/>
              </a:rPr>
              <a:t>     summary</a:t>
            </a:r>
          </a:p>
          <a:p>
            <a:pPr eaLnBrk="0" hangingPunct="0"/>
            <a:r>
              <a:rPr lang="en-GB" sz="1200" b="1">
                <a:solidFill>
                  <a:prstClr val="black"/>
                </a:solidFill>
                <a:latin typeface="Calibri"/>
              </a:rPr>
              <a:t>            data</a:t>
            </a:r>
          </a:p>
        </p:txBody>
      </p:sp>
      <p:sp>
        <p:nvSpPr>
          <p:cNvPr id="27671" name="Rectangle 48"/>
          <p:cNvSpPr>
            <a:spLocks noChangeArrowheads="1"/>
          </p:cNvSpPr>
          <p:nvPr/>
        </p:nvSpPr>
        <p:spPr bwMode="auto">
          <a:xfrm>
            <a:off x="1057275" y="3084513"/>
            <a:ext cx="501740" cy="436403"/>
          </a:xfrm>
          <a:prstGeom prst="rect">
            <a:avLst/>
          </a:prstGeom>
          <a:noFill/>
          <a:ln w="9525">
            <a:noFill/>
            <a:miter lim="800000"/>
            <a:headEnd/>
            <a:tailEnd/>
          </a:ln>
        </p:spPr>
        <p:txBody>
          <a:bodyPr wrap="none" lIns="92075" tIns="46038" rIns="92075" bIns="46038">
            <a:spAutoFit/>
          </a:bodyPr>
          <a:lstStyle/>
          <a:p>
            <a:pPr eaLnBrk="0" hangingPunct="0"/>
            <a:r>
              <a:rPr lang="en-GB" sz="1200" b="1">
                <a:solidFill>
                  <a:prstClr val="black"/>
                </a:solidFill>
                <a:latin typeface="Calibri"/>
              </a:rPr>
              <a:t>Raw</a:t>
            </a:r>
          </a:p>
          <a:p>
            <a:pPr eaLnBrk="0" hangingPunct="0"/>
            <a:r>
              <a:rPr lang="en-GB" sz="1200" b="1">
                <a:solidFill>
                  <a:prstClr val="black"/>
                </a:solidFill>
                <a:latin typeface="Calibri"/>
              </a:rPr>
              <a:t>data</a:t>
            </a:r>
          </a:p>
        </p:txBody>
      </p:sp>
      <p:sp>
        <p:nvSpPr>
          <p:cNvPr id="27672" name="Arc 49"/>
          <p:cNvSpPr>
            <a:spLocks/>
          </p:cNvSpPr>
          <p:nvPr/>
        </p:nvSpPr>
        <p:spPr bwMode="auto">
          <a:xfrm>
            <a:off x="923925" y="4333875"/>
            <a:ext cx="773113" cy="1143000"/>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57150" cap="rnd" cmpd="tri">
            <a:solidFill>
              <a:srgbClr val="FF0000"/>
            </a:solidFill>
            <a:round/>
            <a:headEnd type="none" w="sm" len="sm"/>
            <a:tailEnd type="none" w="sm" len="sm"/>
          </a:ln>
        </p:spPr>
        <p:txBody>
          <a:bodyPr wrap="none" anchor="ctr"/>
          <a:lstStyle/>
          <a:p>
            <a:endParaRPr lang="en-GB">
              <a:solidFill>
                <a:prstClr val="black"/>
              </a:solidFill>
              <a:latin typeface="Calibri"/>
            </a:endParaRPr>
          </a:p>
        </p:txBody>
      </p:sp>
      <p:sp>
        <p:nvSpPr>
          <p:cNvPr id="27673" name="Arc 50"/>
          <p:cNvSpPr>
            <a:spLocks/>
          </p:cNvSpPr>
          <p:nvPr/>
        </p:nvSpPr>
        <p:spPr bwMode="auto">
          <a:xfrm>
            <a:off x="923925" y="3563938"/>
            <a:ext cx="711200" cy="79057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87"/>
                  <a:pt x="9643" y="24"/>
                  <a:pt x="21556" y="0"/>
                </a:cubicBezTo>
              </a:path>
              <a:path w="21600" h="21600" stroke="0" extrusionOk="0">
                <a:moveTo>
                  <a:pt x="0" y="21600"/>
                </a:moveTo>
                <a:cubicBezTo>
                  <a:pt x="0" y="9687"/>
                  <a:pt x="9643" y="24"/>
                  <a:pt x="21556" y="0"/>
                </a:cubicBezTo>
                <a:lnTo>
                  <a:pt x="21600" y="21600"/>
                </a:lnTo>
                <a:close/>
              </a:path>
            </a:pathLst>
          </a:custGeom>
          <a:noFill/>
          <a:ln w="57150" cap="rnd" cmpd="tri">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27674" name="Arc 51"/>
          <p:cNvSpPr>
            <a:spLocks/>
          </p:cNvSpPr>
          <p:nvPr/>
        </p:nvSpPr>
        <p:spPr bwMode="auto">
          <a:xfrm>
            <a:off x="3030538" y="3219450"/>
            <a:ext cx="628650" cy="666750"/>
          </a:xfrm>
          <a:custGeom>
            <a:avLst/>
            <a:gdLst>
              <a:gd name="T0" fmla="*/ 2147483647 w 21600"/>
              <a:gd name="T1" fmla="*/ 2147483647 h 17923"/>
              <a:gd name="T2" fmla="*/ 0 w 21600"/>
              <a:gd name="T3" fmla="*/ 0 h 17923"/>
              <a:gd name="T4" fmla="*/ 2147483647 w 21600"/>
              <a:gd name="T5" fmla="*/ 0 h 17923"/>
              <a:gd name="T6" fmla="*/ 0 60000 65536"/>
              <a:gd name="T7" fmla="*/ 0 60000 65536"/>
              <a:gd name="T8" fmla="*/ 0 60000 65536"/>
              <a:gd name="T9" fmla="*/ 0 w 21600"/>
              <a:gd name="T10" fmla="*/ 0 h 17923"/>
              <a:gd name="T11" fmla="*/ 21600 w 21600"/>
              <a:gd name="T12" fmla="*/ 17923 h 17923"/>
            </a:gdLst>
            <a:ahLst/>
            <a:cxnLst>
              <a:cxn ang="T6">
                <a:pos x="T0" y="T1"/>
              </a:cxn>
              <a:cxn ang="T7">
                <a:pos x="T2" y="T3"/>
              </a:cxn>
              <a:cxn ang="T8">
                <a:pos x="T4" y="T5"/>
              </a:cxn>
            </a:cxnLst>
            <a:rect l="T9" t="T10" r="T11" b="T12"/>
            <a:pathLst>
              <a:path w="21600" h="17923" fill="none" extrusionOk="0">
                <a:moveTo>
                  <a:pt x="9544" y="17923"/>
                </a:moveTo>
                <a:cubicBezTo>
                  <a:pt x="3578" y="13909"/>
                  <a:pt x="0" y="7190"/>
                  <a:pt x="0" y="0"/>
                </a:cubicBezTo>
              </a:path>
              <a:path w="21600" h="17923" stroke="0" extrusionOk="0">
                <a:moveTo>
                  <a:pt x="9544" y="17923"/>
                </a:moveTo>
                <a:cubicBezTo>
                  <a:pt x="3578" y="13909"/>
                  <a:pt x="0" y="7190"/>
                  <a:pt x="0" y="0"/>
                </a:cubicBezTo>
                <a:lnTo>
                  <a:pt x="21600" y="0"/>
                </a:lnTo>
                <a:close/>
              </a:path>
            </a:pathLst>
          </a:custGeom>
          <a:noFill/>
          <a:ln w="57150" cap="rnd" cmpd="tri">
            <a:solidFill>
              <a:srgbClr val="FF0000"/>
            </a:solidFill>
            <a:round/>
            <a:headEnd type="none" w="sm" len="sm"/>
            <a:tailEnd type="none" w="sm" len="sm"/>
          </a:ln>
        </p:spPr>
        <p:txBody>
          <a:bodyPr wrap="none" anchor="ctr"/>
          <a:lstStyle/>
          <a:p>
            <a:endParaRPr lang="en-GB">
              <a:solidFill>
                <a:prstClr val="black"/>
              </a:solidFill>
              <a:latin typeface="Calibri"/>
            </a:endParaRPr>
          </a:p>
        </p:txBody>
      </p:sp>
      <p:sp>
        <p:nvSpPr>
          <p:cNvPr id="27675" name="Arc 52"/>
          <p:cNvSpPr>
            <a:spLocks/>
          </p:cNvSpPr>
          <p:nvPr/>
        </p:nvSpPr>
        <p:spPr bwMode="auto">
          <a:xfrm>
            <a:off x="3025775" y="2763838"/>
            <a:ext cx="896938" cy="457200"/>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684"/>
                  <a:pt x="9649" y="19"/>
                  <a:pt x="21565" y="0"/>
                </a:cubicBezTo>
              </a:path>
              <a:path w="21600" h="21600" stroke="0" extrusionOk="0">
                <a:moveTo>
                  <a:pt x="0" y="21600"/>
                </a:moveTo>
                <a:cubicBezTo>
                  <a:pt x="0" y="9684"/>
                  <a:pt x="9649" y="19"/>
                  <a:pt x="21565" y="0"/>
                </a:cubicBezTo>
                <a:lnTo>
                  <a:pt x="21600" y="21600"/>
                </a:lnTo>
                <a:close/>
              </a:path>
            </a:pathLst>
          </a:custGeom>
          <a:noFill/>
          <a:ln w="57150" cap="rnd" cmpd="tri">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27679" name="Arc 54"/>
          <p:cNvSpPr>
            <a:spLocks/>
          </p:cNvSpPr>
          <p:nvPr/>
        </p:nvSpPr>
        <p:spPr bwMode="auto">
          <a:xfrm>
            <a:off x="1770063" y="3867150"/>
            <a:ext cx="1398587" cy="403225"/>
          </a:xfrm>
          <a:custGeom>
            <a:avLst/>
            <a:gdLst>
              <a:gd name="T0" fmla="*/ 2147483647 w 21600"/>
              <a:gd name="T1" fmla="*/ 2147483647 h 18831"/>
              <a:gd name="T2" fmla="*/ 0 w 21600"/>
              <a:gd name="T3" fmla="*/ 0 h 18831"/>
              <a:gd name="T4" fmla="*/ 2147483647 w 21600"/>
              <a:gd name="T5" fmla="*/ 0 h 18831"/>
              <a:gd name="T6" fmla="*/ 0 60000 65536"/>
              <a:gd name="T7" fmla="*/ 0 60000 65536"/>
              <a:gd name="T8" fmla="*/ 0 60000 65536"/>
              <a:gd name="T9" fmla="*/ 0 w 21600"/>
              <a:gd name="T10" fmla="*/ 0 h 18831"/>
              <a:gd name="T11" fmla="*/ 21600 w 21600"/>
              <a:gd name="T12" fmla="*/ 18831 h 18831"/>
            </a:gdLst>
            <a:ahLst/>
            <a:cxnLst>
              <a:cxn ang="T6">
                <a:pos x="T0" y="T1"/>
              </a:cxn>
              <a:cxn ang="T7">
                <a:pos x="T2" y="T3"/>
              </a:cxn>
              <a:cxn ang="T8">
                <a:pos x="T4" y="T5"/>
              </a:cxn>
            </a:cxnLst>
            <a:rect l="T9" t="T10" r="T11" b="T12"/>
            <a:pathLst>
              <a:path w="21600" h="18831" fill="none" extrusionOk="0">
                <a:moveTo>
                  <a:pt x="11019" y="18830"/>
                </a:moveTo>
                <a:cubicBezTo>
                  <a:pt x="4212" y="15006"/>
                  <a:pt x="0" y="7807"/>
                  <a:pt x="0" y="0"/>
                </a:cubicBezTo>
              </a:path>
              <a:path w="21600" h="18831" stroke="0" extrusionOk="0">
                <a:moveTo>
                  <a:pt x="11019" y="18830"/>
                </a:moveTo>
                <a:cubicBezTo>
                  <a:pt x="4212" y="15006"/>
                  <a:pt x="0" y="7807"/>
                  <a:pt x="0" y="0"/>
                </a:cubicBezTo>
                <a:lnTo>
                  <a:pt x="21600" y="0"/>
                </a:lnTo>
                <a:close/>
              </a:path>
            </a:pathLst>
          </a:custGeom>
          <a:noFill/>
          <a:ln w="57150" cap="rnd" cmpd="tri">
            <a:solidFill>
              <a:srgbClr val="FF0000"/>
            </a:solidFill>
            <a:round/>
            <a:headEnd type="stealth" w="med" len="lg"/>
            <a:tailEnd type="none" w="sm" len="sm"/>
          </a:ln>
        </p:spPr>
        <p:txBody>
          <a:bodyPr wrap="none" anchor="ctr"/>
          <a:lstStyle/>
          <a:p>
            <a:endParaRPr lang="en-GB">
              <a:solidFill>
                <a:prstClr val="black"/>
              </a:solidFill>
              <a:latin typeface="Calibri"/>
            </a:endParaRPr>
          </a:p>
        </p:txBody>
      </p:sp>
      <p:sp>
        <p:nvSpPr>
          <p:cNvPr id="27680" name="Arc 55"/>
          <p:cNvSpPr>
            <a:spLocks/>
          </p:cNvSpPr>
          <p:nvPr/>
        </p:nvSpPr>
        <p:spPr bwMode="auto">
          <a:xfrm>
            <a:off x="6956425" y="4135438"/>
            <a:ext cx="423863" cy="552450"/>
          </a:xfrm>
          <a:custGeom>
            <a:avLst/>
            <a:gdLst>
              <a:gd name="T0" fmla="*/ 0 w 21675"/>
              <a:gd name="T1" fmla="*/ 0 h 21600"/>
              <a:gd name="T2" fmla="*/ 2147483647 w 21675"/>
              <a:gd name="T3" fmla="*/ 2147483647 h 21600"/>
              <a:gd name="T4" fmla="*/ 2147483647 w 21675"/>
              <a:gd name="T5" fmla="*/ 2147483647 h 21600"/>
              <a:gd name="T6" fmla="*/ 0 60000 65536"/>
              <a:gd name="T7" fmla="*/ 0 60000 65536"/>
              <a:gd name="T8" fmla="*/ 0 60000 65536"/>
              <a:gd name="T9" fmla="*/ 0 w 21675"/>
              <a:gd name="T10" fmla="*/ 0 h 21600"/>
              <a:gd name="T11" fmla="*/ 21675 w 21675"/>
              <a:gd name="T12" fmla="*/ 21600 h 21600"/>
            </a:gdLst>
            <a:ahLst/>
            <a:cxnLst>
              <a:cxn ang="T6">
                <a:pos x="T0" y="T1"/>
              </a:cxn>
              <a:cxn ang="T7">
                <a:pos x="T2" y="T3"/>
              </a:cxn>
              <a:cxn ang="T8">
                <a:pos x="T4" y="T5"/>
              </a:cxn>
            </a:cxnLst>
            <a:rect l="T9" t="T10" r="T11" b="T12"/>
            <a:pathLst>
              <a:path w="21675" h="21600" fill="none" extrusionOk="0">
                <a:moveTo>
                  <a:pt x="0" y="0"/>
                </a:moveTo>
                <a:cubicBezTo>
                  <a:pt x="25" y="0"/>
                  <a:pt x="50" y="-1"/>
                  <a:pt x="75" y="0"/>
                </a:cubicBezTo>
                <a:cubicBezTo>
                  <a:pt x="12004" y="0"/>
                  <a:pt x="21675" y="9670"/>
                  <a:pt x="21675" y="21600"/>
                </a:cubicBezTo>
              </a:path>
              <a:path w="21675" h="21600" stroke="0" extrusionOk="0">
                <a:moveTo>
                  <a:pt x="0" y="0"/>
                </a:moveTo>
                <a:cubicBezTo>
                  <a:pt x="25" y="0"/>
                  <a:pt x="50" y="-1"/>
                  <a:pt x="75" y="0"/>
                </a:cubicBezTo>
                <a:cubicBezTo>
                  <a:pt x="12004" y="0"/>
                  <a:pt x="21675" y="9670"/>
                  <a:pt x="21675" y="21600"/>
                </a:cubicBezTo>
                <a:lnTo>
                  <a:pt x="75" y="21600"/>
                </a:lnTo>
                <a:close/>
              </a:path>
            </a:pathLst>
          </a:custGeom>
          <a:noFill/>
          <a:ln w="38100" cap="rnd" cmpd="dbl">
            <a:solidFill>
              <a:srgbClr val="FF0000"/>
            </a:solidFill>
            <a:round/>
            <a:headEnd type="none" w="sm" len="sm"/>
            <a:tailEnd type="none" w="sm" len="sm"/>
          </a:ln>
        </p:spPr>
        <p:txBody>
          <a:bodyPr wrap="none" anchor="ctr"/>
          <a:lstStyle/>
          <a:p>
            <a:endParaRPr lang="en-GB">
              <a:solidFill>
                <a:prstClr val="black"/>
              </a:solidFill>
              <a:latin typeface="Calibri"/>
            </a:endParaRPr>
          </a:p>
        </p:txBody>
      </p:sp>
      <p:sp>
        <p:nvSpPr>
          <p:cNvPr id="60" name="AutoShape 56"/>
          <p:cNvSpPr>
            <a:spLocks noChangeArrowheads="1"/>
          </p:cNvSpPr>
          <p:nvPr/>
        </p:nvSpPr>
        <p:spPr bwMode="auto">
          <a:xfrm>
            <a:off x="357158" y="4643446"/>
            <a:ext cx="1317625" cy="901700"/>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a:solidFill>
                  <a:prstClr val="black"/>
                </a:solidFill>
                <a:latin typeface="Calibri"/>
              </a:rPr>
              <a:t>Event</a:t>
            </a:r>
          </a:p>
          <a:p>
            <a:pPr algn="ctr" eaLnBrk="0" hangingPunct="0">
              <a:defRPr/>
            </a:pPr>
            <a:r>
              <a:rPr lang="en-GB" b="1" dirty="0">
                <a:solidFill>
                  <a:prstClr val="black"/>
                </a:solidFill>
                <a:latin typeface="Calibri"/>
              </a:rPr>
              <a:t>simulation</a:t>
            </a:r>
          </a:p>
        </p:txBody>
      </p:sp>
      <p:sp>
        <p:nvSpPr>
          <p:cNvPr id="27685" name="Arc 58"/>
          <p:cNvSpPr>
            <a:spLocks/>
          </p:cNvSpPr>
          <p:nvPr/>
        </p:nvSpPr>
        <p:spPr bwMode="auto">
          <a:xfrm>
            <a:off x="5294313" y="5240338"/>
            <a:ext cx="342900" cy="27622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6"/>
                  <a:pt x="9614" y="50"/>
                  <a:pt x="21508" y="0"/>
                </a:cubicBezTo>
              </a:path>
              <a:path w="21600" h="21600" stroke="0" extrusionOk="0">
                <a:moveTo>
                  <a:pt x="0" y="21600"/>
                </a:moveTo>
                <a:cubicBezTo>
                  <a:pt x="0" y="9706"/>
                  <a:pt x="9614" y="50"/>
                  <a:pt x="21508" y="0"/>
                </a:cubicBezTo>
                <a:lnTo>
                  <a:pt x="21600" y="21600"/>
                </a:lnTo>
                <a:close/>
              </a:path>
            </a:pathLst>
          </a:custGeom>
          <a:noFill/>
          <a:ln w="38100" cap="rnd" cmpd="dbl">
            <a:solidFill>
              <a:schemeClr val="tx1"/>
            </a:solidFill>
            <a:round/>
            <a:headEnd type="stealth" w="med" len="lg"/>
            <a:tailEnd type="none" w="sm" len="sm"/>
          </a:ln>
        </p:spPr>
        <p:txBody>
          <a:bodyPr wrap="none" anchor="ctr"/>
          <a:lstStyle/>
          <a:p>
            <a:endParaRPr lang="en-GB">
              <a:solidFill>
                <a:prstClr val="black"/>
              </a:solidFill>
              <a:latin typeface="Calibri"/>
            </a:endParaRPr>
          </a:p>
        </p:txBody>
      </p:sp>
      <p:sp>
        <p:nvSpPr>
          <p:cNvPr id="27687" name="Arc 60"/>
          <p:cNvSpPr>
            <a:spLocks/>
          </p:cNvSpPr>
          <p:nvPr/>
        </p:nvSpPr>
        <p:spPr bwMode="auto">
          <a:xfrm>
            <a:off x="6332538" y="5688013"/>
            <a:ext cx="342900" cy="27622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6"/>
                  <a:pt x="9614" y="50"/>
                  <a:pt x="21508" y="0"/>
                </a:cubicBezTo>
              </a:path>
              <a:path w="21600" h="21600" stroke="0" extrusionOk="0">
                <a:moveTo>
                  <a:pt x="0" y="21600"/>
                </a:moveTo>
                <a:cubicBezTo>
                  <a:pt x="0" y="9706"/>
                  <a:pt x="9614" y="50"/>
                  <a:pt x="21508" y="0"/>
                </a:cubicBezTo>
                <a:lnTo>
                  <a:pt x="21600" y="21600"/>
                </a:lnTo>
                <a:close/>
              </a:path>
            </a:pathLst>
          </a:custGeom>
          <a:noFill/>
          <a:ln w="38100" cap="rnd" cmpd="dbl">
            <a:solidFill>
              <a:srgbClr val="FF0000"/>
            </a:solidFill>
            <a:round/>
            <a:headEnd type="stealth" w="med" len="lg"/>
            <a:tailEnd type="none" w="sm" len="sm"/>
          </a:ln>
        </p:spPr>
        <p:txBody>
          <a:bodyPr wrap="none" anchor="ctr"/>
          <a:lstStyle/>
          <a:p>
            <a:endParaRPr lang="en-GB">
              <a:solidFill>
                <a:prstClr val="black"/>
              </a:solidFill>
              <a:latin typeface="Calibri"/>
            </a:endParaRPr>
          </a:p>
        </p:txBody>
      </p:sp>
      <p:sp>
        <p:nvSpPr>
          <p:cNvPr id="27689" name="Arc 62"/>
          <p:cNvSpPr>
            <a:spLocks/>
          </p:cNvSpPr>
          <p:nvPr/>
        </p:nvSpPr>
        <p:spPr bwMode="auto">
          <a:xfrm>
            <a:off x="7951788" y="5249863"/>
            <a:ext cx="342900" cy="276225"/>
          </a:xfrm>
          <a:custGeom>
            <a:avLst/>
            <a:gdLst>
              <a:gd name="T0" fmla="*/ 0 w 21600"/>
              <a:gd name="T1" fmla="*/ 2147483647 h 21600"/>
              <a:gd name="T2" fmla="*/ 2147483647 w 21600"/>
              <a:gd name="T3" fmla="*/ 0 h 21600"/>
              <a:gd name="T4" fmla="*/ 2147483647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21600"/>
                </a:moveTo>
                <a:cubicBezTo>
                  <a:pt x="0" y="9706"/>
                  <a:pt x="9614" y="50"/>
                  <a:pt x="21508" y="0"/>
                </a:cubicBezTo>
              </a:path>
              <a:path w="21600" h="21600" stroke="0" extrusionOk="0">
                <a:moveTo>
                  <a:pt x="0" y="21600"/>
                </a:moveTo>
                <a:cubicBezTo>
                  <a:pt x="0" y="9706"/>
                  <a:pt x="9614" y="50"/>
                  <a:pt x="21508" y="0"/>
                </a:cubicBezTo>
                <a:lnTo>
                  <a:pt x="21600" y="21600"/>
                </a:lnTo>
                <a:close/>
              </a:path>
            </a:pathLst>
          </a:custGeom>
          <a:noFill/>
          <a:ln w="38100" cap="rnd" cmpd="dbl">
            <a:solidFill>
              <a:schemeClr val="tx1"/>
            </a:solidFill>
            <a:round/>
            <a:headEnd type="stealth" w="med" len="lg"/>
            <a:tailEnd type="none" w="sm" len="sm"/>
          </a:ln>
        </p:spPr>
        <p:txBody>
          <a:bodyPr wrap="none" anchor="ctr"/>
          <a:lstStyle/>
          <a:p>
            <a:endParaRPr lang="en-GB">
              <a:solidFill>
                <a:prstClr val="black"/>
              </a:solidFill>
              <a:latin typeface="Calibri"/>
            </a:endParaRPr>
          </a:p>
        </p:txBody>
      </p:sp>
      <p:sp>
        <p:nvSpPr>
          <p:cNvPr id="27690" name="Arc 63"/>
          <p:cNvSpPr>
            <a:spLocks/>
          </p:cNvSpPr>
          <p:nvPr/>
        </p:nvSpPr>
        <p:spPr bwMode="auto">
          <a:xfrm>
            <a:off x="7026275" y="5105400"/>
            <a:ext cx="360363" cy="533400"/>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cmpd="dbl">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27691" name="Arc 64"/>
          <p:cNvSpPr>
            <a:spLocks/>
          </p:cNvSpPr>
          <p:nvPr/>
        </p:nvSpPr>
        <p:spPr bwMode="auto">
          <a:xfrm>
            <a:off x="6981825" y="3973513"/>
            <a:ext cx="1592263" cy="1266825"/>
          </a:xfrm>
          <a:custGeom>
            <a:avLst/>
            <a:gdLst>
              <a:gd name="T0" fmla="*/ 0 w 21620"/>
              <a:gd name="T1" fmla="*/ 0 h 21600"/>
              <a:gd name="T2" fmla="*/ 2147483647 w 21620"/>
              <a:gd name="T3" fmla="*/ 2147483647 h 21600"/>
              <a:gd name="T4" fmla="*/ 2147483647 w 21620"/>
              <a:gd name="T5" fmla="*/ 2147483647 h 21600"/>
              <a:gd name="T6" fmla="*/ 0 60000 65536"/>
              <a:gd name="T7" fmla="*/ 0 60000 65536"/>
              <a:gd name="T8" fmla="*/ 0 60000 65536"/>
              <a:gd name="T9" fmla="*/ 0 w 21620"/>
              <a:gd name="T10" fmla="*/ 0 h 21600"/>
              <a:gd name="T11" fmla="*/ 21620 w 21620"/>
              <a:gd name="T12" fmla="*/ 21600 h 21600"/>
            </a:gdLst>
            <a:ahLst/>
            <a:cxnLst>
              <a:cxn ang="T6">
                <a:pos x="T0" y="T1"/>
              </a:cxn>
              <a:cxn ang="T7">
                <a:pos x="T2" y="T3"/>
              </a:cxn>
              <a:cxn ang="T8">
                <a:pos x="T4" y="T5"/>
              </a:cxn>
            </a:cxnLst>
            <a:rect l="T9" t="T10" r="T11" b="T12"/>
            <a:pathLst>
              <a:path w="21620" h="21600" fill="none" extrusionOk="0">
                <a:moveTo>
                  <a:pt x="0" y="0"/>
                </a:moveTo>
                <a:cubicBezTo>
                  <a:pt x="6" y="0"/>
                  <a:pt x="13" y="-1"/>
                  <a:pt x="20" y="0"/>
                </a:cubicBezTo>
                <a:cubicBezTo>
                  <a:pt x="11949" y="0"/>
                  <a:pt x="21620" y="9670"/>
                  <a:pt x="21620" y="21600"/>
                </a:cubicBezTo>
              </a:path>
              <a:path w="21620" h="21600" stroke="0" extrusionOk="0">
                <a:moveTo>
                  <a:pt x="0" y="0"/>
                </a:moveTo>
                <a:cubicBezTo>
                  <a:pt x="6" y="0"/>
                  <a:pt x="13" y="-1"/>
                  <a:pt x="20" y="0"/>
                </a:cubicBezTo>
                <a:cubicBezTo>
                  <a:pt x="11949" y="0"/>
                  <a:pt x="21620" y="9670"/>
                  <a:pt x="21620" y="21600"/>
                </a:cubicBezTo>
                <a:lnTo>
                  <a:pt x="20" y="21600"/>
                </a:lnTo>
                <a:close/>
              </a:path>
            </a:pathLst>
          </a:custGeom>
          <a:noFill/>
          <a:ln w="38100" cap="rnd" cmpd="dbl">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27692" name="Rectangle 65"/>
          <p:cNvSpPr>
            <a:spLocks noChangeArrowheads="1"/>
          </p:cNvSpPr>
          <p:nvPr/>
        </p:nvSpPr>
        <p:spPr bwMode="auto">
          <a:xfrm>
            <a:off x="6182566" y="4876800"/>
            <a:ext cx="2047034" cy="436403"/>
          </a:xfrm>
          <a:prstGeom prst="rect">
            <a:avLst/>
          </a:prstGeom>
          <a:noFill/>
          <a:ln w="9525">
            <a:noFill/>
            <a:miter lim="800000"/>
            <a:headEnd/>
            <a:tailEnd/>
          </a:ln>
        </p:spPr>
        <p:txBody>
          <a:bodyPr wrap="none" lIns="92075" tIns="46038" rIns="92075" bIns="46038">
            <a:spAutoFit/>
          </a:bodyPr>
          <a:lstStyle/>
          <a:p>
            <a:pPr algn="ctr" eaLnBrk="0" hangingPunct="0"/>
            <a:r>
              <a:rPr lang="en-GB" sz="1200" b="1" dirty="0">
                <a:solidFill>
                  <a:prstClr val="black"/>
                </a:solidFill>
                <a:latin typeface="Calibri"/>
              </a:rPr>
              <a:t>Analysis objects</a:t>
            </a:r>
          </a:p>
          <a:p>
            <a:pPr algn="ctr" eaLnBrk="0" hangingPunct="0"/>
            <a:r>
              <a:rPr lang="en-GB" sz="1200" dirty="0">
                <a:solidFill>
                  <a:prstClr val="black"/>
                </a:solidFill>
                <a:latin typeface="Calibri"/>
              </a:rPr>
              <a:t>(extracted by physics topic)</a:t>
            </a:r>
          </a:p>
        </p:txBody>
      </p:sp>
      <p:sp>
        <p:nvSpPr>
          <p:cNvPr id="27693" name="Arc 66"/>
          <p:cNvSpPr>
            <a:spLocks/>
          </p:cNvSpPr>
          <p:nvPr/>
        </p:nvSpPr>
        <p:spPr bwMode="auto">
          <a:xfrm>
            <a:off x="6022975" y="4295775"/>
            <a:ext cx="544513" cy="962025"/>
          </a:xfrm>
          <a:custGeom>
            <a:avLst/>
            <a:gdLst>
              <a:gd name="T0" fmla="*/ 2147483647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38100" cap="rnd" cmpd="dbl">
            <a:solidFill>
              <a:srgbClr val="FF0000"/>
            </a:solidFill>
            <a:round/>
            <a:headEnd type="none" w="sm" len="sm"/>
            <a:tailEnd type="stealth" w="med" len="lg"/>
          </a:ln>
        </p:spPr>
        <p:txBody>
          <a:bodyPr wrap="none" anchor="ctr"/>
          <a:lstStyle/>
          <a:p>
            <a:endParaRPr lang="en-GB">
              <a:solidFill>
                <a:prstClr val="black"/>
              </a:solidFill>
              <a:latin typeface="Calibri"/>
            </a:endParaRPr>
          </a:p>
        </p:txBody>
      </p:sp>
      <p:sp>
        <p:nvSpPr>
          <p:cNvPr id="72" name="AutoShape 68"/>
          <p:cNvSpPr>
            <a:spLocks noChangeArrowheads="1"/>
          </p:cNvSpPr>
          <p:nvPr/>
        </p:nvSpPr>
        <p:spPr bwMode="auto">
          <a:xfrm>
            <a:off x="2000232" y="1000108"/>
            <a:ext cx="2408256" cy="830262"/>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smtClean="0">
                <a:solidFill>
                  <a:prstClr val="black"/>
                </a:solidFill>
                <a:latin typeface="Calibri"/>
              </a:rPr>
              <a:t>High Level Trigger</a:t>
            </a:r>
          </a:p>
          <a:p>
            <a:pPr algn="ctr" eaLnBrk="0" hangingPunct="0">
              <a:defRPr/>
            </a:pPr>
            <a:r>
              <a:rPr lang="en-GB" b="1" dirty="0" smtClean="0">
                <a:solidFill>
                  <a:prstClr val="black"/>
                </a:solidFill>
                <a:latin typeface="Calibri"/>
              </a:rPr>
              <a:t>Selection </a:t>
            </a:r>
            <a:r>
              <a:rPr lang="en-GB" b="1" dirty="0">
                <a:solidFill>
                  <a:prstClr val="black"/>
                </a:solidFill>
                <a:latin typeface="Calibri"/>
              </a:rPr>
              <a:t>&amp;</a:t>
            </a:r>
          </a:p>
          <a:p>
            <a:pPr algn="ctr" eaLnBrk="0" hangingPunct="0">
              <a:defRPr/>
            </a:pPr>
            <a:r>
              <a:rPr lang="en-GB" b="1" dirty="0" smtClean="0">
                <a:solidFill>
                  <a:prstClr val="black"/>
                </a:solidFill>
                <a:latin typeface="Calibri"/>
              </a:rPr>
              <a:t>Offline reconstruction</a:t>
            </a:r>
            <a:endParaRPr lang="en-GB" b="1" dirty="0">
              <a:solidFill>
                <a:prstClr val="black"/>
              </a:solidFill>
              <a:latin typeface="Calibri"/>
            </a:endParaRPr>
          </a:p>
        </p:txBody>
      </p:sp>
      <p:sp>
        <p:nvSpPr>
          <p:cNvPr id="27698" name="Arc 82"/>
          <p:cNvSpPr>
            <a:spLocks/>
          </p:cNvSpPr>
          <p:nvPr/>
        </p:nvSpPr>
        <p:spPr bwMode="auto">
          <a:xfrm>
            <a:off x="5410200" y="2347913"/>
            <a:ext cx="1819275" cy="457200"/>
          </a:xfrm>
          <a:custGeom>
            <a:avLst/>
            <a:gdLst>
              <a:gd name="T0" fmla="*/ 0 w 20998"/>
              <a:gd name="T1" fmla="*/ 2147483647 h 21600"/>
              <a:gd name="T2" fmla="*/ 2147483647 w 20998"/>
              <a:gd name="T3" fmla="*/ 0 h 21600"/>
              <a:gd name="T4" fmla="*/ 2147483647 w 20998"/>
              <a:gd name="T5" fmla="*/ 2147483647 h 21600"/>
              <a:gd name="T6" fmla="*/ 0 60000 65536"/>
              <a:gd name="T7" fmla="*/ 0 60000 65536"/>
              <a:gd name="T8" fmla="*/ 0 60000 65536"/>
              <a:gd name="T9" fmla="*/ 0 w 20998"/>
              <a:gd name="T10" fmla="*/ 0 h 21600"/>
              <a:gd name="T11" fmla="*/ 20998 w 20998"/>
              <a:gd name="T12" fmla="*/ 21600 h 21600"/>
            </a:gdLst>
            <a:ahLst/>
            <a:cxnLst>
              <a:cxn ang="T6">
                <a:pos x="T0" y="T1"/>
              </a:cxn>
              <a:cxn ang="T7">
                <a:pos x="T2" y="T3"/>
              </a:cxn>
              <a:cxn ang="T8">
                <a:pos x="T4" y="T5"/>
              </a:cxn>
            </a:cxnLst>
            <a:rect l="T9" t="T10" r="T11" b="T12"/>
            <a:pathLst>
              <a:path w="20998" h="21600" fill="none" extrusionOk="0">
                <a:moveTo>
                  <a:pt x="-1" y="16536"/>
                </a:moveTo>
                <a:cubicBezTo>
                  <a:pt x="2335" y="6848"/>
                  <a:pt x="10997" y="16"/>
                  <a:pt x="20963" y="0"/>
                </a:cubicBezTo>
              </a:path>
              <a:path w="20998" h="21600" stroke="0" extrusionOk="0">
                <a:moveTo>
                  <a:pt x="-1" y="16536"/>
                </a:moveTo>
                <a:cubicBezTo>
                  <a:pt x="2335" y="6848"/>
                  <a:pt x="10997" y="16"/>
                  <a:pt x="20963" y="0"/>
                </a:cubicBezTo>
                <a:lnTo>
                  <a:pt x="20998" y="21600"/>
                </a:lnTo>
                <a:close/>
              </a:path>
            </a:pathLst>
          </a:custGeom>
          <a:noFill/>
          <a:ln w="57150" cap="rnd" cmpd="tri">
            <a:solidFill>
              <a:srgbClr val="FF0000"/>
            </a:solidFill>
            <a:round/>
            <a:headEnd type="stealth" w="med" len="med"/>
            <a:tailEnd type="stealth" w="med" len="med"/>
          </a:ln>
        </p:spPr>
        <p:txBody>
          <a:bodyPr wrap="none" anchor="ctr"/>
          <a:lstStyle/>
          <a:p>
            <a:endParaRPr lang="en-GB">
              <a:solidFill>
                <a:prstClr val="black"/>
              </a:solidFill>
              <a:latin typeface="Calibri"/>
            </a:endParaRPr>
          </a:p>
        </p:txBody>
      </p:sp>
      <p:sp>
        <p:nvSpPr>
          <p:cNvPr id="27699" name="Rectangle 83"/>
          <p:cNvSpPr>
            <a:spLocks noChangeArrowheads="1"/>
          </p:cNvSpPr>
          <p:nvPr/>
        </p:nvSpPr>
        <p:spPr bwMode="auto">
          <a:xfrm>
            <a:off x="7157562" y="1381852"/>
            <a:ext cx="1395254" cy="462307"/>
          </a:xfrm>
          <a:prstGeom prst="rect">
            <a:avLst/>
          </a:prstGeom>
          <a:noFill/>
          <a:ln w="9525">
            <a:noFill/>
            <a:miter lim="800000"/>
            <a:headEnd/>
            <a:tailEnd/>
          </a:ln>
        </p:spPr>
        <p:txBody>
          <a:bodyPr wrap="none" lIns="92075" tIns="46038" rIns="92075" bIns="46038">
            <a:spAutoFit/>
          </a:bodyPr>
          <a:lstStyle/>
          <a:p>
            <a:pPr eaLnBrk="0" hangingPunct="0"/>
            <a:r>
              <a:rPr lang="en-GB" sz="1200" b="1" dirty="0">
                <a:solidFill>
                  <a:prstClr val="black"/>
                </a:solidFill>
                <a:latin typeface="Calibri"/>
              </a:rPr>
              <a:t>Processed</a:t>
            </a:r>
          </a:p>
          <a:p>
            <a:pPr eaLnBrk="0" hangingPunct="0"/>
            <a:r>
              <a:rPr lang="en-GB" sz="1200" b="1" dirty="0">
                <a:solidFill>
                  <a:prstClr val="black"/>
                </a:solidFill>
                <a:latin typeface="Calibri"/>
              </a:rPr>
              <a:t>Data (Active tapes)</a:t>
            </a:r>
          </a:p>
        </p:txBody>
      </p:sp>
      <p:sp>
        <p:nvSpPr>
          <p:cNvPr id="27700" name="Arc 84"/>
          <p:cNvSpPr>
            <a:spLocks/>
          </p:cNvSpPr>
          <p:nvPr/>
        </p:nvSpPr>
        <p:spPr bwMode="auto">
          <a:xfrm>
            <a:off x="4600575" y="3278188"/>
            <a:ext cx="1160463" cy="436562"/>
          </a:xfrm>
          <a:custGeom>
            <a:avLst/>
            <a:gdLst>
              <a:gd name="T0" fmla="*/ 2147483647 w 21600"/>
              <a:gd name="T1" fmla="*/ 2147483647 h 21600"/>
              <a:gd name="T2" fmla="*/ 0 w 21600"/>
              <a:gd name="T3" fmla="*/ 0 h 21600"/>
              <a:gd name="T4" fmla="*/ 2147483647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57150" cap="rnd" cmpd="tri">
            <a:solidFill>
              <a:srgbClr val="FF0000"/>
            </a:solidFill>
            <a:round/>
            <a:headEnd type="stealth" w="med" len="med"/>
            <a:tailEnd type="stealth" w="med" len="med"/>
          </a:ln>
        </p:spPr>
        <p:txBody>
          <a:bodyPr wrap="none" anchor="ctr"/>
          <a:lstStyle/>
          <a:p>
            <a:endParaRPr lang="en-GB">
              <a:solidFill>
                <a:prstClr val="black"/>
              </a:solidFill>
              <a:latin typeface="Calibri"/>
            </a:endParaRPr>
          </a:p>
        </p:txBody>
      </p:sp>
      <p:sp>
        <p:nvSpPr>
          <p:cNvPr id="89" name="AutoShape 86"/>
          <p:cNvSpPr>
            <a:spLocks noChangeArrowheads="1"/>
          </p:cNvSpPr>
          <p:nvPr/>
        </p:nvSpPr>
        <p:spPr bwMode="auto">
          <a:xfrm>
            <a:off x="5624513" y="5164138"/>
            <a:ext cx="427037" cy="273050"/>
          </a:xfrm>
          <a:prstGeom prst="can">
            <a:avLst>
              <a:gd name="adj"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lIns="92075" tIns="46038" rIns="92075" bIns="46038" anchor="ctr"/>
          <a:lstStyle/>
          <a:p>
            <a:pPr>
              <a:defRPr/>
            </a:pPr>
            <a:endParaRPr lang="en-US">
              <a:solidFill>
                <a:prstClr val="white"/>
              </a:solidFill>
              <a:latin typeface="Calibri"/>
            </a:endParaRPr>
          </a:p>
        </p:txBody>
      </p:sp>
      <p:sp>
        <p:nvSpPr>
          <p:cNvPr id="90" name="AutoShape 87"/>
          <p:cNvSpPr>
            <a:spLocks noChangeArrowheads="1"/>
          </p:cNvSpPr>
          <p:nvPr/>
        </p:nvSpPr>
        <p:spPr bwMode="auto">
          <a:xfrm>
            <a:off x="6642100" y="5554663"/>
            <a:ext cx="430213" cy="273050"/>
          </a:xfrm>
          <a:prstGeom prst="can">
            <a:avLst>
              <a:gd name="adj" fmla="val 25000"/>
            </a:avLst>
          </a:prstGeom>
          <a:ln>
            <a:headEnd/>
            <a:tailEnd/>
          </a:ln>
        </p:spPr>
        <p:style>
          <a:lnRef idx="0">
            <a:schemeClr val="accent2"/>
          </a:lnRef>
          <a:fillRef idx="3">
            <a:schemeClr val="accent2"/>
          </a:fillRef>
          <a:effectRef idx="3">
            <a:schemeClr val="accent2"/>
          </a:effectRef>
          <a:fontRef idx="minor">
            <a:schemeClr val="lt1"/>
          </a:fontRef>
        </p:style>
        <p:txBody>
          <a:bodyPr wrap="none" lIns="92075" tIns="46038" rIns="92075" bIns="46038" anchor="ctr"/>
          <a:lstStyle/>
          <a:p>
            <a:pPr>
              <a:defRPr/>
            </a:pPr>
            <a:endParaRPr lang="en-US">
              <a:solidFill>
                <a:prstClr val="white"/>
              </a:solidFill>
              <a:latin typeface="Calibri"/>
            </a:endParaRPr>
          </a:p>
        </p:txBody>
      </p:sp>
      <p:sp>
        <p:nvSpPr>
          <p:cNvPr id="27708" name="Text Box 90"/>
          <p:cNvSpPr txBox="1">
            <a:spLocks noChangeArrowheads="1"/>
          </p:cNvSpPr>
          <p:nvPr/>
        </p:nvSpPr>
        <p:spPr bwMode="auto">
          <a:xfrm>
            <a:off x="381000" y="3200400"/>
            <a:ext cx="685800" cy="301677"/>
          </a:xfrm>
          <a:prstGeom prst="rect">
            <a:avLst/>
          </a:prstGeom>
          <a:noFill/>
          <a:ln w="9525">
            <a:solidFill>
              <a:schemeClr val="tx1"/>
            </a:solidFill>
            <a:miter lim="800000"/>
            <a:headEnd/>
            <a:tailEnd/>
          </a:ln>
        </p:spPr>
        <p:txBody>
          <a:bodyPr lIns="36000" tIns="36000" rIns="36000" bIns="36000">
            <a:spAutoFit/>
          </a:bodyPr>
          <a:lstStyle/>
          <a:p>
            <a:pPr algn="ctr"/>
            <a:r>
              <a:rPr lang="en-US" sz="1600" dirty="0">
                <a:solidFill>
                  <a:prstClr val="black"/>
                </a:solidFill>
                <a:latin typeface="Tahoma" pitchFamily="34" charset="0"/>
              </a:rPr>
              <a:t>100%</a:t>
            </a:r>
          </a:p>
        </p:txBody>
      </p:sp>
      <p:sp>
        <p:nvSpPr>
          <p:cNvPr id="27709" name="Text Box 91"/>
          <p:cNvSpPr txBox="1">
            <a:spLocks noChangeArrowheads="1"/>
          </p:cNvSpPr>
          <p:nvPr/>
        </p:nvSpPr>
        <p:spPr bwMode="auto">
          <a:xfrm>
            <a:off x="4848294" y="2971800"/>
            <a:ext cx="609461" cy="321306"/>
          </a:xfrm>
          <a:prstGeom prst="rect">
            <a:avLst/>
          </a:prstGeom>
          <a:noFill/>
          <a:ln w="9525">
            <a:solidFill>
              <a:schemeClr val="tx1"/>
            </a:solidFill>
            <a:miter lim="800000"/>
            <a:headEnd/>
            <a:tailEnd/>
          </a:ln>
        </p:spPr>
        <p:txBody>
          <a:bodyPr wrap="none">
            <a:spAutoFit/>
          </a:bodyPr>
          <a:lstStyle/>
          <a:p>
            <a:pPr algn="ctr"/>
            <a:r>
              <a:rPr lang="en-US" sz="1600">
                <a:solidFill>
                  <a:prstClr val="black"/>
                </a:solidFill>
                <a:latin typeface="Tahoma" pitchFamily="34" charset="0"/>
              </a:rPr>
              <a:t>10%</a:t>
            </a:r>
          </a:p>
        </p:txBody>
      </p:sp>
      <p:sp>
        <p:nvSpPr>
          <p:cNvPr id="27710" name="Text Box 92"/>
          <p:cNvSpPr txBox="1">
            <a:spLocks noChangeArrowheads="1"/>
          </p:cNvSpPr>
          <p:nvPr/>
        </p:nvSpPr>
        <p:spPr bwMode="auto">
          <a:xfrm>
            <a:off x="7884368" y="3717032"/>
            <a:ext cx="536575" cy="349250"/>
          </a:xfrm>
          <a:prstGeom prst="rect">
            <a:avLst/>
          </a:prstGeom>
          <a:noFill/>
          <a:ln w="9525">
            <a:solidFill>
              <a:schemeClr val="tx1"/>
            </a:solidFill>
            <a:miter lim="800000"/>
            <a:headEnd/>
            <a:tailEnd/>
          </a:ln>
        </p:spPr>
        <p:txBody>
          <a:bodyPr wrap="none">
            <a:spAutoFit/>
          </a:bodyPr>
          <a:lstStyle/>
          <a:p>
            <a:r>
              <a:rPr lang="en-US">
                <a:solidFill>
                  <a:prstClr val="black"/>
                </a:solidFill>
                <a:latin typeface="Tahoma" pitchFamily="34" charset="0"/>
              </a:rPr>
              <a:t>1%</a:t>
            </a:r>
          </a:p>
        </p:txBody>
      </p:sp>
      <p:sp>
        <p:nvSpPr>
          <p:cNvPr id="117" name="AutoShape 68"/>
          <p:cNvSpPr>
            <a:spLocks noChangeArrowheads="1"/>
          </p:cNvSpPr>
          <p:nvPr/>
        </p:nvSpPr>
        <p:spPr bwMode="auto">
          <a:xfrm>
            <a:off x="0" y="928670"/>
            <a:ext cx="1514475" cy="901700"/>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a:solidFill>
                  <a:prstClr val="black"/>
                </a:solidFill>
                <a:latin typeface="Calibri"/>
              </a:rPr>
              <a:t>Online trigger</a:t>
            </a:r>
            <a:br>
              <a:rPr lang="en-GB" b="1" dirty="0">
                <a:solidFill>
                  <a:prstClr val="black"/>
                </a:solidFill>
                <a:latin typeface="Calibri"/>
              </a:rPr>
            </a:br>
            <a:r>
              <a:rPr lang="en-GB" b="1" dirty="0">
                <a:solidFill>
                  <a:prstClr val="black"/>
                </a:solidFill>
                <a:latin typeface="Calibri"/>
              </a:rPr>
              <a:t>and filtering</a:t>
            </a:r>
          </a:p>
        </p:txBody>
      </p:sp>
      <p:sp>
        <p:nvSpPr>
          <p:cNvPr id="119" name="Arc 46"/>
          <p:cNvSpPr>
            <a:spLocks/>
          </p:cNvSpPr>
          <p:nvPr/>
        </p:nvSpPr>
        <p:spPr bwMode="auto">
          <a:xfrm>
            <a:off x="827584" y="116632"/>
            <a:ext cx="1179513" cy="1123950"/>
          </a:xfrm>
          <a:custGeom>
            <a:avLst/>
            <a:gdLst>
              <a:gd name="T0" fmla="*/ 0 w 21627"/>
              <a:gd name="T1" fmla="*/ 0 h 21600"/>
              <a:gd name="T2" fmla="*/ 2147483647 w 21627"/>
              <a:gd name="T3" fmla="*/ 2147483647 h 21600"/>
              <a:gd name="T4" fmla="*/ 2147483647 w 21627"/>
              <a:gd name="T5" fmla="*/ 2147483647 h 21600"/>
              <a:gd name="T6" fmla="*/ 0 60000 65536"/>
              <a:gd name="T7" fmla="*/ 0 60000 65536"/>
              <a:gd name="T8" fmla="*/ 0 60000 65536"/>
              <a:gd name="T9" fmla="*/ 0 w 21627"/>
              <a:gd name="T10" fmla="*/ 0 h 21600"/>
              <a:gd name="T11" fmla="*/ 21627 w 21627"/>
              <a:gd name="T12" fmla="*/ 21600 h 21600"/>
            </a:gdLst>
            <a:ahLst/>
            <a:cxnLst>
              <a:cxn ang="T6">
                <a:pos x="T0" y="T1"/>
              </a:cxn>
              <a:cxn ang="T7">
                <a:pos x="T2" y="T3"/>
              </a:cxn>
              <a:cxn ang="T8">
                <a:pos x="T4" y="T5"/>
              </a:cxn>
            </a:cxnLst>
            <a:rect l="T9" t="T10" r="T11" b="T12"/>
            <a:pathLst>
              <a:path w="21627" h="21600" fill="none" extrusionOk="0">
                <a:moveTo>
                  <a:pt x="0" y="0"/>
                </a:moveTo>
                <a:cubicBezTo>
                  <a:pt x="9" y="0"/>
                  <a:pt x="18" y="-1"/>
                  <a:pt x="27" y="0"/>
                </a:cubicBezTo>
                <a:cubicBezTo>
                  <a:pt x="11956" y="0"/>
                  <a:pt x="21627" y="9670"/>
                  <a:pt x="21627" y="21600"/>
                </a:cubicBezTo>
              </a:path>
              <a:path w="21627" h="21600" stroke="0" extrusionOk="0">
                <a:moveTo>
                  <a:pt x="0" y="0"/>
                </a:moveTo>
                <a:cubicBezTo>
                  <a:pt x="9" y="0"/>
                  <a:pt x="18" y="-1"/>
                  <a:pt x="27" y="0"/>
                </a:cubicBezTo>
                <a:cubicBezTo>
                  <a:pt x="11956" y="0"/>
                  <a:pt x="21627" y="9670"/>
                  <a:pt x="21627" y="21600"/>
                </a:cubicBezTo>
                <a:lnTo>
                  <a:pt x="27" y="21600"/>
                </a:lnTo>
                <a:close/>
              </a:path>
            </a:pathLst>
          </a:custGeom>
          <a:noFill/>
          <a:ln w="57150" cap="rnd" cmpd="tri">
            <a:solidFill>
              <a:srgbClr val="FF0000"/>
            </a:solidFill>
            <a:round/>
            <a:headEnd type="none" w="sm" len="sm"/>
            <a:tailEnd type="stealth" w="med" len="lg"/>
          </a:ln>
        </p:spPr>
        <p:txBody>
          <a:bodyPr wrap="none" anchor="ctr"/>
          <a:lstStyle/>
          <a:p>
            <a:endParaRPr lang="en-GB">
              <a:solidFill>
                <a:prstClr val="black"/>
              </a:solidFill>
              <a:latin typeface="Calibri"/>
            </a:endParaRPr>
          </a:p>
        </p:txBody>
      </p:sp>
      <p:pic>
        <p:nvPicPr>
          <p:cNvPr id="6" name="Picture 2"/>
          <p:cNvPicPr>
            <a:picLocks noChangeAspect="1" noChangeArrowheads="1"/>
          </p:cNvPicPr>
          <p:nvPr/>
        </p:nvPicPr>
        <p:blipFill>
          <a:blip r:embed="rId2" cstate="print"/>
          <a:srcRect/>
          <a:stretch>
            <a:fillRect/>
          </a:stretch>
        </p:blipFill>
        <p:spPr bwMode="auto">
          <a:xfrm>
            <a:off x="152400" y="-68263"/>
            <a:ext cx="1477962" cy="1058863"/>
          </a:xfrm>
          <a:prstGeom prst="rect">
            <a:avLst/>
          </a:prstGeom>
          <a:ln>
            <a:noFill/>
          </a:ln>
          <a:effectLst>
            <a:softEdge rad="112500"/>
          </a:effectLst>
        </p:spPr>
      </p:pic>
      <p:sp>
        <p:nvSpPr>
          <p:cNvPr id="120" name="AutoShape 8"/>
          <p:cNvSpPr>
            <a:spLocks noChangeArrowheads="1"/>
          </p:cNvSpPr>
          <p:nvPr/>
        </p:nvSpPr>
        <p:spPr bwMode="auto">
          <a:xfrm>
            <a:off x="6182566" y="6231095"/>
            <a:ext cx="1368027" cy="794155"/>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a:solidFill>
                  <a:prstClr val="black"/>
                </a:solidFill>
                <a:latin typeface="Calibri"/>
              </a:rPr>
              <a:t>Interactive</a:t>
            </a:r>
          </a:p>
          <a:p>
            <a:pPr algn="ctr" eaLnBrk="0" hangingPunct="0">
              <a:defRPr/>
            </a:pPr>
            <a:r>
              <a:rPr lang="en-GB" b="1" dirty="0">
                <a:solidFill>
                  <a:prstClr val="black"/>
                </a:solidFill>
                <a:latin typeface="Calibri"/>
              </a:rPr>
              <a:t>analysis</a:t>
            </a:r>
          </a:p>
        </p:txBody>
      </p:sp>
      <p:pic>
        <p:nvPicPr>
          <p:cNvPr id="15" name="Picture 14"/>
          <p:cNvPicPr>
            <a:picLocks noChangeAspect="1"/>
          </p:cNvPicPr>
          <p:nvPr/>
        </p:nvPicPr>
        <p:blipFill>
          <a:blip r:embed="rId3"/>
          <a:stretch>
            <a:fillRect/>
          </a:stretch>
        </p:blipFill>
        <p:spPr>
          <a:xfrm>
            <a:off x="1514475" y="2974975"/>
            <a:ext cx="1545595" cy="819165"/>
          </a:xfrm>
          <a:prstGeom prst="rect">
            <a:avLst/>
          </a:prstGeom>
        </p:spPr>
      </p:pic>
      <p:sp>
        <p:nvSpPr>
          <p:cNvPr id="57" name="AutoShape 53"/>
          <p:cNvSpPr>
            <a:spLocks noChangeArrowheads="1"/>
          </p:cNvSpPr>
          <p:nvPr/>
        </p:nvSpPr>
        <p:spPr bwMode="auto">
          <a:xfrm>
            <a:off x="2463799" y="3505200"/>
            <a:ext cx="1531939" cy="849313"/>
          </a:xfrm>
          <a:prstGeom prst="roundRect">
            <a:avLst>
              <a:gd name="adj" fmla="val 12495"/>
            </a:avLst>
          </a:prstGeom>
          <a:solidFill>
            <a:schemeClr val="bg1">
              <a:lumMod val="95000"/>
            </a:schemeClr>
          </a:solidFill>
          <a:effectLst>
            <a:glow rad="228600">
              <a:schemeClr val="accent5">
                <a:satMod val="175000"/>
                <a:alpha val="40000"/>
              </a:schemeClr>
            </a:glow>
            <a:outerShdw blurRad="50800" dist="38100" dir="18900000" algn="bl"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eaLnBrk="0" hangingPunct="0">
              <a:defRPr/>
            </a:pPr>
            <a:r>
              <a:rPr lang="en-GB" b="1" dirty="0">
                <a:solidFill>
                  <a:prstClr val="black"/>
                </a:solidFill>
                <a:latin typeface="Calibri"/>
              </a:rPr>
              <a:t>Event</a:t>
            </a:r>
          </a:p>
          <a:p>
            <a:pPr algn="ctr" eaLnBrk="0" hangingPunct="0">
              <a:defRPr/>
            </a:pPr>
            <a:r>
              <a:rPr lang="en-GB" b="1" dirty="0">
                <a:solidFill>
                  <a:prstClr val="black"/>
                </a:solidFill>
                <a:latin typeface="Calibri"/>
              </a:rPr>
              <a:t>reprocessing</a:t>
            </a:r>
          </a:p>
        </p:txBody>
      </p:sp>
      <p:pic>
        <p:nvPicPr>
          <p:cNvPr id="121" name="Picture 120"/>
          <p:cNvPicPr>
            <a:picLocks noChangeAspect="1"/>
          </p:cNvPicPr>
          <p:nvPr/>
        </p:nvPicPr>
        <p:blipFill>
          <a:blip r:embed="rId3"/>
          <a:stretch>
            <a:fillRect/>
          </a:stretch>
        </p:blipFill>
        <p:spPr>
          <a:xfrm>
            <a:off x="7211305" y="1985948"/>
            <a:ext cx="1827152" cy="968390"/>
          </a:xfrm>
          <a:prstGeom prst="rect">
            <a:avLst/>
          </a:prstGeom>
        </p:spPr>
      </p:pic>
      <p:pic>
        <p:nvPicPr>
          <p:cNvPr id="17" name="Picture 16"/>
          <p:cNvPicPr>
            <a:picLocks noChangeAspect="1"/>
          </p:cNvPicPr>
          <p:nvPr/>
        </p:nvPicPr>
        <p:blipFill rotWithShape="1">
          <a:blip r:embed="rId4"/>
          <a:srcRect l="40893" t="10023" r="29874" b="13033"/>
          <a:stretch/>
        </p:blipFill>
        <p:spPr>
          <a:xfrm>
            <a:off x="4827588" y="5003205"/>
            <a:ext cx="382082" cy="1508526"/>
          </a:xfrm>
          <a:prstGeom prst="rect">
            <a:avLst/>
          </a:prstGeom>
        </p:spPr>
      </p:pic>
      <p:pic>
        <p:nvPicPr>
          <p:cNvPr id="18" name="Picture 17"/>
          <p:cNvPicPr>
            <a:picLocks noChangeAspect="1"/>
          </p:cNvPicPr>
          <p:nvPr/>
        </p:nvPicPr>
        <p:blipFill>
          <a:blip r:embed="rId5">
            <a:extLst>
              <a:ext uri="{BEBA8EAE-BF5A-486C-A8C5-ECC9F3942E4B}">
                <a14:imgProps xmlns:a14="http://schemas.microsoft.com/office/drawing/2010/main">
                  <a14:imgLayer r:embed="rId6">
                    <a14:imgEffect>
                      <a14:backgroundRemoval t="10000" b="90000" l="10000" r="90000"/>
                    </a14:imgEffect>
                  </a14:imgLayer>
                </a14:imgProps>
              </a:ext>
            </a:extLst>
          </a:blip>
          <a:stretch>
            <a:fillRect/>
          </a:stretch>
        </p:blipFill>
        <p:spPr>
          <a:xfrm>
            <a:off x="5469016" y="5363333"/>
            <a:ext cx="1247706" cy="1091743"/>
          </a:xfrm>
          <a:prstGeom prst="rect">
            <a:avLst/>
          </a:prstGeom>
        </p:spPr>
      </p:pic>
      <p:pic>
        <p:nvPicPr>
          <p:cNvPr id="122" name="Picture 121"/>
          <p:cNvPicPr>
            <a:picLocks noChangeAspect="1"/>
          </p:cNvPicPr>
          <p:nvPr/>
        </p:nvPicPr>
        <p:blipFill>
          <a:blip r:embed="rId5">
            <a:extLst>
              <a:ext uri="{BEBA8EAE-BF5A-486C-A8C5-ECC9F3942E4B}">
                <a14:imgProps xmlns:a14="http://schemas.microsoft.com/office/drawing/2010/main">
                  <a14:imgLayer r:embed="rId7">
                    <a14:imgEffect>
                      <a14:backgroundRemoval t="10000" b="90000" l="10000" r="90000"/>
                    </a14:imgEffect>
                  </a14:imgLayer>
                </a14:imgProps>
              </a:ext>
            </a:extLst>
          </a:blip>
          <a:stretch>
            <a:fillRect/>
          </a:stretch>
        </p:blipFill>
        <p:spPr>
          <a:xfrm>
            <a:off x="7201462" y="5247928"/>
            <a:ext cx="1247706" cy="1091743"/>
          </a:xfrm>
          <a:prstGeom prst="rect">
            <a:avLst/>
          </a:prstGeom>
        </p:spPr>
      </p:pic>
      <p:grpSp>
        <p:nvGrpSpPr>
          <p:cNvPr id="5" name="Group 115"/>
          <p:cNvGrpSpPr>
            <a:grpSpLocks/>
          </p:cNvGrpSpPr>
          <p:nvPr/>
        </p:nvGrpSpPr>
        <p:grpSpPr bwMode="auto">
          <a:xfrm>
            <a:off x="7702582" y="5516586"/>
            <a:ext cx="1441450" cy="1341438"/>
            <a:chOff x="5266" y="3492"/>
            <a:chExt cx="984" cy="845"/>
          </a:xfrm>
          <a:solidFill>
            <a:schemeClr val="bg1"/>
          </a:solidFill>
        </p:grpSpPr>
        <p:grpSp>
          <p:nvGrpSpPr>
            <p:cNvPr id="11" name="Group 116"/>
            <p:cNvGrpSpPr>
              <a:grpSpLocks/>
            </p:cNvGrpSpPr>
            <p:nvPr/>
          </p:nvGrpSpPr>
          <p:grpSpPr bwMode="auto">
            <a:xfrm>
              <a:off x="5264" y="3586"/>
              <a:ext cx="759" cy="755"/>
              <a:chOff x="3832" y="3376"/>
              <a:chExt cx="915" cy="899"/>
            </a:xfrm>
            <a:grpFill/>
          </p:grpSpPr>
          <p:pic>
            <p:nvPicPr>
              <p:cNvPr id="100" name="Picture 117" descr="people_scale"/>
              <p:cNvPicPr>
                <a:picLocks noChangeAspect="1" noChangeArrowheads="1"/>
              </p:cNvPicPr>
              <p:nvPr/>
            </p:nvPicPr>
            <p:blipFill>
              <a:blip r:embed="rId8" cstate="print"/>
              <a:srcRect/>
              <a:stretch>
                <a:fillRect/>
              </a:stretch>
            </p:blipFill>
            <p:spPr bwMode="auto">
              <a:xfrm>
                <a:off x="4280" y="3856"/>
                <a:ext cx="237" cy="163"/>
              </a:xfrm>
              <a:prstGeom prst="rect">
                <a:avLst/>
              </a:prstGeom>
              <a:grpFill/>
              <a:ln w="9525">
                <a:noFill/>
                <a:miter lim="800000"/>
                <a:headEnd/>
                <a:tailEnd/>
              </a:ln>
            </p:spPr>
          </p:pic>
          <p:pic>
            <p:nvPicPr>
              <p:cNvPr id="101" name="Picture 118" descr="people_scale"/>
              <p:cNvPicPr>
                <a:picLocks noChangeAspect="1" noChangeArrowheads="1"/>
              </p:cNvPicPr>
              <p:nvPr/>
            </p:nvPicPr>
            <p:blipFill>
              <a:blip r:embed="rId8" cstate="print"/>
              <a:srcRect/>
              <a:stretch>
                <a:fillRect/>
              </a:stretch>
            </p:blipFill>
            <p:spPr bwMode="auto">
              <a:xfrm>
                <a:off x="4176" y="3376"/>
                <a:ext cx="307" cy="211"/>
              </a:xfrm>
              <a:prstGeom prst="rect">
                <a:avLst/>
              </a:prstGeom>
              <a:grpFill/>
              <a:ln w="9525">
                <a:noFill/>
                <a:miter lim="800000"/>
                <a:headEnd/>
                <a:tailEnd/>
              </a:ln>
            </p:spPr>
          </p:pic>
          <p:pic>
            <p:nvPicPr>
              <p:cNvPr id="102" name="Picture 119" descr="people_scale"/>
              <p:cNvPicPr>
                <a:picLocks noChangeAspect="1" noChangeArrowheads="1"/>
              </p:cNvPicPr>
              <p:nvPr/>
            </p:nvPicPr>
            <p:blipFill>
              <a:blip r:embed="rId8" cstate="print"/>
              <a:srcRect/>
              <a:stretch>
                <a:fillRect/>
              </a:stretch>
            </p:blipFill>
            <p:spPr bwMode="auto">
              <a:xfrm>
                <a:off x="4272" y="3472"/>
                <a:ext cx="307" cy="211"/>
              </a:xfrm>
              <a:prstGeom prst="rect">
                <a:avLst/>
              </a:prstGeom>
              <a:grpFill/>
              <a:ln w="9525">
                <a:noFill/>
                <a:miter lim="800000"/>
                <a:headEnd/>
                <a:tailEnd/>
              </a:ln>
            </p:spPr>
          </p:pic>
          <p:pic>
            <p:nvPicPr>
              <p:cNvPr id="103" name="Picture 120" descr="people_scale"/>
              <p:cNvPicPr>
                <a:picLocks noChangeAspect="1" noChangeArrowheads="1"/>
              </p:cNvPicPr>
              <p:nvPr/>
            </p:nvPicPr>
            <p:blipFill>
              <a:blip r:embed="rId8" cstate="print"/>
              <a:srcRect/>
              <a:stretch>
                <a:fillRect/>
              </a:stretch>
            </p:blipFill>
            <p:spPr bwMode="auto">
              <a:xfrm>
                <a:off x="4368" y="3568"/>
                <a:ext cx="307" cy="211"/>
              </a:xfrm>
              <a:prstGeom prst="rect">
                <a:avLst/>
              </a:prstGeom>
              <a:grpFill/>
              <a:ln w="9525">
                <a:noFill/>
                <a:miter lim="800000"/>
                <a:headEnd/>
                <a:tailEnd/>
              </a:ln>
            </p:spPr>
          </p:pic>
          <p:pic>
            <p:nvPicPr>
              <p:cNvPr id="104" name="Picture 121" descr="people_scale"/>
              <p:cNvPicPr>
                <a:picLocks noChangeAspect="1" noChangeArrowheads="1"/>
              </p:cNvPicPr>
              <p:nvPr/>
            </p:nvPicPr>
            <p:blipFill>
              <a:blip r:embed="rId8" cstate="print"/>
              <a:srcRect/>
              <a:stretch>
                <a:fillRect/>
              </a:stretch>
            </p:blipFill>
            <p:spPr bwMode="auto">
              <a:xfrm>
                <a:off x="4304" y="3856"/>
                <a:ext cx="307" cy="211"/>
              </a:xfrm>
              <a:prstGeom prst="rect">
                <a:avLst/>
              </a:prstGeom>
              <a:grpFill/>
              <a:ln w="9525">
                <a:noFill/>
                <a:miter lim="800000"/>
                <a:headEnd/>
                <a:tailEnd/>
              </a:ln>
            </p:spPr>
          </p:pic>
          <p:pic>
            <p:nvPicPr>
              <p:cNvPr id="105" name="Picture 122" descr="people_scale"/>
              <p:cNvPicPr>
                <a:picLocks noChangeAspect="1" noChangeArrowheads="1"/>
              </p:cNvPicPr>
              <p:nvPr/>
            </p:nvPicPr>
            <p:blipFill>
              <a:blip r:embed="rId8" cstate="print"/>
              <a:srcRect/>
              <a:stretch>
                <a:fillRect/>
              </a:stretch>
            </p:blipFill>
            <p:spPr bwMode="auto">
              <a:xfrm>
                <a:off x="4040" y="3640"/>
                <a:ext cx="307" cy="211"/>
              </a:xfrm>
              <a:prstGeom prst="rect">
                <a:avLst/>
              </a:prstGeom>
              <a:grpFill/>
              <a:ln w="9525">
                <a:noFill/>
                <a:miter lim="800000"/>
                <a:headEnd/>
                <a:tailEnd/>
              </a:ln>
            </p:spPr>
          </p:pic>
          <p:pic>
            <p:nvPicPr>
              <p:cNvPr id="106" name="Picture 123" descr="people_scale"/>
              <p:cNvPicPr>
                <a:picLocks noChangeAspect="1" noChangeArrowheads="1"/>
              </p:cNvPicPr>
              <p:nvPr/>
            </p:nvPicPr>
            <p:blipFill>
              <a:blip r:embed="rId8" cstate="print"/>
              <a:srcRect/>
              <a:stretch>
                <a:fillRect/>
              </a:stretch>
            </p:blipFill>
            <p:spPr bwMode="auto">
              <a:xfrm>
                <a:off x="4088" y="3760"/>
                <a:ext cx="307" cy="211"/>
              </a:xfrm>
              <a:prstGeom prst="rect">
                <a:avLst/>
              </a:prstGeom>
              <a:grpFill/>
              <a:ln w="9525">
                <a:noFill/>
                <a:miter lim="800000"/>
                <a:headEnd/>
                <a:tailEnd/>
              </a:ln>
            </p:spPr>
          </p:pic>
          <p:pic>
            <p:nvPicPr>
              <p:cNvPr id="107" name="Picture 124" descr="people_scale"/>
              <p:cNvPicPr>
                <a:picLocks noChangeAspect="1" noChangeArrowheads="1"/>
              </p:cNvPicPr>
              <p:nvPr/>
            </p:nvPicPr>
            <p:blipFill>
              <a:blip r:embed="rId8" cstate="print"/>
              <a:srcRect/>
              <a:stretch>
                <a:fillRect/>
              </a:stretch>
            </p:blipFill>
            <p:spPr bwMode="auto">
              <a:xfrm>
                <a:off x="4400" y="3952"/>
                <a:ext cx="307" cy="211"/>
              </a:xfrm>
              <a:prstGeom prst="rect">
                <a:avLst/>
              </a:prstGeom>
              <a:grpFill/>
              <a:ln w="9525">
                <a:noFill/>
                <a:miter lim="800000"/>
                <a:headEnd/>
                <a:tailEnd/>
              </a:ln>
            </p:spPr>
          </p:pic>
          <p:pic>
            <p:nvPicPr>
              <p:cNvPr id="108" name="Picture 125" descr="people_scale"/>
              <p:cNvPicPr>
                <a:picLocks noChangeAspect="1" noChangeArrowheads="1"/>
              </p:cNvPicPr>
              <p:nvPr/>
            </p:nvPicPr>
            <p:blipFill>
              <a:blip r:embed="rId8" cstate="print"/>
              <a:srcRect/>
              <a:stretch>
                <a:fillRect/>
              </a:stretch>
            </p:blipFill>
            <p:spPr bwMode="auto">
              <a:xfrm>
                <a:off x="3864" y="3968"/>
                <a:ext cx="307" cy="211"/>
              </a:xfrm>
              <a:prstGeom prst="rect">
                <a:avLst/>
              </a:prstGeom>
              <a:grpFill/>
              <a:ln w="9525">
                <a:noFill/>
                <a:miter lim="800000"/>
                <a:headEnd/>
                <a:tailEnd/>
              </a:ln>
            </p:spPr>
          </p:pic>
          <p:pic>
            <p:nvPicPr>
              <p:cNvPr id="109" name="Picture 126" descr="people_scale"/>
              <p:cNvPicPr>
                <a:picLocks noChangeAspect="1" noChangeArrowheads="1"/>
              </p:cNvPicPr>
              <p:nvPr/>
            </p:nvPicPr>
            <p:blipFill>
              <a:blip r:embed="rId8" cstate="print"/>
              <a:srcRect/>
              <a:stretch>
                <a:fillRect/>
              </a:stretch>
            </p:blipFill>
            <p:spPr bwMode="auto">
              <a:xfrm>
                <a:off x="4440" y="3736"/>
                <a:ext cx="307" cy="211"/>
              </a:xfrm>
              <a:prstGeom prst="rect">
                <a:avLst/>
              </a:prstGeom>
              <a:grpFill/>
              <a:ln w="9525">
                <a:noFill/>
                <a:miter lim="800000"/>
                <a:headEnd/>
                <a:tailEnd/>
              </a:ln>
            </p:spPr>
          </p:pic>
          <p:pic>
            <p:nvPicPr>
              <p:cNvPr id="110" name="Picture 127" descr="people_scale"/>
              <p:cNvPicPr>
                <a:picLocks noChangeAspect="1" noChangeArrowheads="1"/>
              </p:cNvPicPr>
              <p:nvPr/>
            </p:nvPicPr>
            <p:blipFill>
              <a:blip r:embed="rId8" cstate="print"/>
              <a:srcRect/>
              <a:stretch>
                <a:fillRect/>
              </a:stretch>
            </p:blipFill>
            <p:spPr bwMode="auto">
              <a:xfrm>
                <a:off x="3848" y="3520"/>
                <a:ext cx="307" cy="211"/>
              </a:xfrm>
              <a:prstGeom prst="rect">
                <a:avLst/>
              </a:prstGeom>
              <a:grpFill/>
              <a:ln w="9525">
                <a:noFill/>
                <a:miter lim="800000"/>
                <a:headEnd/>
                <a:tailEnd/>
              </a:ln>
            </p:spPr>
          </p:pic>
          <p:pic>
            <p:nvPicPr>
              <p:cNvPr id="111" name="Picture 128" descr="people_scale"/>
              <p:cNvPicPr>
                <a:picLocks noChangeAspect="1" noChangeArrowheads="1"/>
              </p:cNvPicPr>
              <p:nvPr/>
            </p:nvPicPr>
            <p:blipFill>
              <a:blip r:embed="rId8" cstate="print"/>
              <a:srcRect/>
              <a:stretch>
                <a:fillRect/>
              </a:stretch>
            </p:blipFill>
            <p:spPr bwMode="auto">
              <a:xfrm>
                <a:off x="3832" y="3800"/>
                <a:ext cx="307" cy="211"/>
              </a:xfrm>
              <a:prstGeom prst="rect">
                <a:avLst/>
              </a:prstGeom>
              <a:grpFill/>
              <a:ln w="9525">
                <a:noFill/>
                <a:miter lim="800000"/>
                <a:headEnd/>
                <a:tailEnd/>
              </a:ln>
            </p:spPr>
          </p:pic>
          <p:pic>
            <p:nvPicPr>
              <p:cNvPr id="112" name="Picture 129" descr="people_scale"/>
              <p:cNvPicPr>
                <a:picLocks noChangeAspect="1" noChangeArrowheads="1"/>
              </p:cNvPicPr>
              <p:nvPr/>
            </p:nvPicPr>
            <p:blipFill>
              <a:blip r:embed="rId8" cstate="print"/>
              <a:srcRect/>
              <a:stretch>
                <a:fillRect/>
              </a:stretch>
            </p:blipFill>
            <p:spPr bwMode="auto">
              <a:xfrm>
                <a:off x="3960" y="4064"/>
                <a:ext cx="307" cy="211"/>
              </a:xfrm>
              <a:prstGeom prst="rect">
                <a:avLst/>
              </a:prstGeom>
              <a:grpFill/>
              <a:ln w="9525">
                <a:noFill/>
                <a:miter lim="800000"/>
                <a:headEnd/>
                <a:tailEnd/>
              </a:ln>
            </p:spPr>
          </p:pic>
          <p:pic>
            <p:nvPicPr>
              <p:cNvPr id="113" name="Picture 130" descr="people_scale"/>
              <p:cNvPicPr>
                <a:picLocks noChangeAspect="1" noChangeArrowheads="1"/>
              </p:cNvPicPr>
              <p:nvPr/>
            </p:nvPicPr>
            <p:blipFill>
              <a:blip r:embed="rId8" cstate="print"/>
              <a:srcRect/>
              <a:stretch>
                <a:fillRect/>
              </a:stretch>
            </p:blipFill>
            <p:spPr bwMode="auto">
              <a:xfrm>
                <a:off x="3888" y="3757"/>
                <a:ext cx="307" cy="211"/>
              </a:xfrm>
              <a:prstGeom prst="rect">
                <a:avLst/>
              </a:prstGeom>
              <a:grpFill/>
              <a:ln w="9525">
                <a:noFill/>
                <a:miter lim="800000"/>
                <a:headEnd/>
                <a:tailEnd/>
              </a:ln>
            </p:spPr>
          </p:pic>
          <p:pic>
            <p:nvPicPr>
              <p:cNvPr id="114" name="Picture 131" descr="people_scale"/>
              <p:cNvPicPr>
                <a:picLocks noChangeAspect="1" noChangeArrowheads="1"/>
              </p:cNvPicPr>
              <p:nvPr/>
            </p:nvPicPr>
            <p:blipFill>
              <a:blip r:embed="rId8" cstate="print"/>
              <a:srcRect/>
              <a:stretch>
                <a:fillRect/>
              </a:stretch>
            </p:blipFill>
            <p:spPr bwMode="auto">
              <a:xfrm>
                <a:off x="4000" y="3621"/>
                <a:ext cx="307" cy="211"/>
              </a:xfrm>
              <a:prstGeom prst="rect">
                <a:avLst/>
              </a:prstGeom>
              <a:grpFill/>
              <a:ln w="9525">
                <a:noFill/>
                <a:miter lim="800000"/>
                <a:headEnd/>
                <a:tailEnd/>
              </a:ln>
            </p:spPr>
          </p:pic>
          <p:pic>
            <p:nvPicPr>
              <p:cNvPr id="115" name="Picture 132" descr="people_scale"/>
              <p:cNvPicPr>
                <a:picLocks noChangeAspect="1" noChangeArrowheads="1"/>
              </p:cNvPicPr>
              <p:nvPr/>
            </p:nvPicPr>
            <p:blipFill>
              <a:blip r:embed="rId8" cstate="print"/>
              <a:srcRect/>
              <a:stretch>
                <a:fillRect/>
              </a:stretch>
            </p:blipFill>
            <p:spPr bwMode="auto">
              <a:xfrm>
                <a:off x="4184" y="3856"/>
                <a:ext cx="307" cy="211"/>
              </a:xfrm>
              <a:prstGeom prst="rect">
                <a:avLst/>
              </a:prstGeom>
              <a:grpFill/>
              <a:ln w="9525">
                <a:noFill/>
                <a:miter lim="800000"/>
                <a:headEnd/>
                <a:tailEnd/>
              </a:ln>
            </p:spPr>
          </p:pic>
          <p:pic>
            <p:nvPicPr>
              <p:cNvPr id="116" name="Picture 133" descr="people_scale"/>
              <p:cNvPicPr>
                <a:picLocks noChangeAspect="1" noChangeArrowheads="1"/>
              </p:cNvPicPr>
              <p:nvPr/>
            </p:nvPicPr>
            <p:blipFill>
              <a:blip r:embed="rId8" cstate="print"/>
              <a:srcRect/>
              <a:stretch>
                <a:fillRect/>
              </a:stretch>
            </p:blipFill>
            <p:spPr bwMode="auto">
              <a:xfrm>
                <a:off x="4424" y="3976"/>
                <a:ext cx="307" cy="211"/>
              </a:xfrm>
              <a:prstGeom prst="rect">
                <a:avLst/>
              </a:prstGeom>
              <a:grpFill/>
              <a:ln w="9525">
                <a:noFill/>
                <a:miter lim="800000"/>
                <a:headEnd/>
                <a:tailEnd/>
              </a:ln>
            </p:spPr>
          </p:pic>
        </p:grpSp>
        <p:grpSp>
          <p:nvGrpSpPr>
            <p:cNvPr id="13" name="Group 134"/>
            <p:cNvGrpSpPr>
              <a:grpSpLocks/>
            </p:cNvGrpSpPr>
            <p:nvPr/>
          </p:nvGrpSpPr>
          <p:grpSpPr bwMode="auto">
            <a:xfrm>
              <a:off x="5855" y="3492"/>
              <a:ext cx="395" cy="556"/>
              <a:chOff x="256" y="1424"/>
              <a:chExt cx="520" cy="728"/>
            </a:xfrm>
            <a:grpFill/>
          </p:grpSpPr>
          <p:sp>
            <p:nvSpPr>
              <p:cNvPr id="98" name="AutoShape 135"/>
              <p:cNvSpPr>
                <a:spLocks noChangeArrowheads="1"/>
              </p:cNvSpPr>
              <p:nvPr/>
            </p:nvSpPr>
            <p:spPr bwMode="auto">
              <a:xfrm>
                <a:off x="320" y="1856"/>
                <a:ext cx="456" cy="296"/>
              </a:xfrm>
              <a:prstGeom prst="curvedUpArrow">
                <a:avLst>
                  <a:gd name="adj1" fmla="val 30811"/>
                  <a:gd name="adj2" fmla="val 61622"/>
                  <a:gd name="adj3" fmla="val 33333"/>
                </a:avLst>
              </a:prstGeom>
              <a:grpFill/>
              <a:ln w="9525">
                <a:solidFill>
                  <a:schemeClr val="tx1"/>
                </a:solidFill>
                <a:miter lim="800000"/>
                <a:headEnd/>
                <a:tailEnd/>
              </a:ln>
            </p:spPr>
            <p:txBody>
              <a:bodyPr wrap="none" anchor="ctr"/>
              <a:lstStyle/>
              <a:p>
                <a:pPr>
                  <a:defRPr/>
                </a:pPr>
                <a:endParaRPr lang="en-GB">
                  <a:solidFill>
                    <a:prstClr val="black"/>
                  </a:solidFill>
                  <a:latin typeface="Calibri"/>
                </a:endParaRPr>
              </a:p>
            </p:txBody>
          </p:sp>
          <p:sp>
            <p:nvSpPr>
              <p:cNvPr id="99" name="AutoShape 136"/>
              <p:cNvSpPr>
                <a:spLocks noChangeArrowheads="1"/>
              </p:cNvSpPr>
              <p:nvPr/>
            </p:nvSpPr>
            <p:spPr bwMode="auto">
              <a:xfrm flipH="1">
                <a:off x="256" y="1424"/>
                <a:ext cx="488" cy="328"/>
              </a:xfrm>
              <a:prstGeom prst="curvedDownArrow">
                <a:avLst>
                  <a:gd name="adj1" fmla="val 29756"/>
                  <a:gd name="adj2" fmla="val 59512"/>
                  <a:gd name="adj3" fmla="val 33333"/>
                </a:avLst>
              </a:prstGeom>
              <a:grpFill/>
              <a:ln w="9525">
                <a:solidFill>
                  <a:schemeClr val="tx1"/>
                </a:solidFill>
                <a:miter lim="800000"/>
                <a:headEnd/>
                <a:tailEnd/>
              </a:ln>
            </p:spPr>
            <p:txBody>
              <a:bodyPr wrap="none" anchor="ctr"/>
              <a:lstStyle/>
              <a:p>
                <a:pPr>
                  <a:defRPr/>
                </a:pPr>
                <a:endParaRPr lang="en-GB">
                  <a:solidFill>
                    <a:prstClr val="black"/>
                  </a:solidFill>
                  <a:latin typeface="Calibri"/>
                </a:endParaRPr>
              </a:p>
            </p:txBody>
          </p:sp>
        </p:grpSp>
      </p:grpSp>
    </p:spTree>
    <p:extLst>
      <p:ext uri="{BB962C8B-B14F-4D97-AF65-F5344CB8AC3E}">
        <p14:creationId xmlns:p14="http://schemas.microsoft.com/office/powerpoint/2010/main" val="14987970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lstStyle/>
          <a:p>
            <a:r>
              <a:rPr lang="en-US" dirty="0" smtClean="0"/>
              <a:t>HEP Online. Reduce the data volume in stages.</a:t>
            </a:r>
            <a:endParaRPr lang="en-US" dirty="0"/>
          </a:p>
        </p:txBody>
      </p:sp>
      <p:sp>
        <p:nvSpPr>
          <p:cNvPr id="4" name="Date Placeholder 3"/>
          <p:cNvSpPr>
            <a:spLocks noGrp="1"/>
          </p:cNvSpPr>
          <p:nvPr>
            <p:ph type="dt" sz="half" idx="10"/>
          </p:nvPr>
        </p:nvSpPr>
        <p:spPr/>
        <p:txBody>
          <a:bodyPr/>
          <a:lstStyle/>
          <a:p>
            <a:r>
              <a:rPr lang="en-US" smtClean="0"/>
              <a:t>8</a:t>
            </a:r>
            <a:r>
              <a:rPr lang="ru-RU" smtClean="0"/>
              <a:t>/</a:t>
            </a:r>
            <a:r>
              <a:rPr lang="en-US" smtClean="0"/>
              <a:t>6</a:t>
            </a:r>
            <a:r>
              <a:rPr lang="ru-RU" smtClean="0"/>
              <a:t>/1</a:t>
            </a:r>
            <a:r>
              <a:rPr lang="en-US" smtClean="0"/>
              <a:t>3</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12</a:t>
            </a:fld>
            <a:endParaRPr lang="en-US"/>
          </a:p>
        </p:txBody>
      </p:sp>
      <p:pic>
        <p:nvPicPr>
          <p:cNvPr id="9" name="Picture 8" descr="Screen Shot 2013-08-03 at 8.33.1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8200"/>
            <a:ext cx="3035300" cy="5930900"/>
          </a:xfrm>
          <a:prstGeom prst="rect">
            <a:avLst/>
          </a:prstGeom>
        </p:spPr>
      </p:pic>
      <p:pic>
        <p:nvPicPr>
          <p:cNvPr id="10" name="Picture 9" descr="Screen Shot 2013-08-03 at 8.35.42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8660" y="850900"/>
            <a:ext cx="3501040" cy="1892299"/>
          </a:xfrm>
          <a:prstGeom prst="rect">
            <a:avLst/>
          </a:prstGeom>
        </p:spPr>
      </p:pic>
      <p:pic>
        <p:nvPicPr>
          <p:cNvPr id="11" name="Picture 10" descr="Screen Shot 2013-08-03 at 8.37.03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82949" y="2743199"/>
            <a:ext cx="2844463" cy="2261887"/>
          </a:xfrm>
          <a:prstGeom prst="rect">
            <a:avLst/>
          </a:prstGeom>
          <a:ln w="12700">
            <a:solidFill>
              <a:srgbClr val="FF0000"/>
            </a:solidFill>
          </a:ln>
        </p:spPr>
      </p:pic>
      <p:pic>
        <p:nvPicPr>
          <p:cNvPr id="12" name="Picture 11" descr="Screen Shot 2013-08-03 at 8.37.19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3600" y="4127239"/>
            <a:ext cx="3200400" cy="2254514"/>
          </a:xfrm>
          <a:prstGeom prst="rect">
            <a:avLst/>
          </a:prstGeom>
        </p:spPr>
      </p:pic>
      <p:sp>
        <p:nvSpPr>
          <p:cNvPr id="13" name="TextBox 12"/>
          <p:cNvSpPr txBox="1"/>
          <p:nvPr/>
        </p:nvSpPr>
        <p:spPr>
          <a:xfrm>
            <a:off x="1590725" y="831334"/>
            <a:ext cx="3572087" cy="369332"/>
          </a:xfrm>
          <a:prstGeom prst="rect">
            <a:avLst/>
          </a:prstGeom>
          <a:noFill/>
        </p:spPr>
        <p:txBody>
          <a:bodyPr wrap="none" rtlCol="0">
            <a:spAutoFit/>
          </a:bodyPr>
          <a:lstStyle/>
          <a:p>
            <a:r>
              <a:rPr lang="en-US" dirty="0" smtClean="0">
                <a:solidFill>
                  <a:srgbClr val="FF8753"/>
                </a:solidFill>
              </a:rPr>
              <a:t>Higgs Selection using the Trigger </a:t>
            </a:r>
            <a:endParaRPr lang="en-US" dirty="0">
              <a:solidFill>
                <a:srgbClr val="FF8753"/>
              </a:solidFill>
            </a:endParaRPr>
          </a:p>
        </p:txBody>
      </p:sp>
      <p:sp>
        <p:nvSpPr>
          <p:cNvPr id="14" name="TextBox 13"/>
          <p:cNvSpPr txBox="1"/>
          <p:nvPr/>
        </p:nvSpPr>
        <p:spPr>
          <a:xfrm>
            <a:off x="3168649" y="1207700"/>
            <a:ext cx="2044963" cy="1200329"/>
          </a:xfrm>
          <a:prstGeom prst="rect">
            <a:avLst/>
          </a:prstGeom>
          <a:noFill/>
        </p:spPr>
        <p:txBody>
          <a:bodyPr wrap="none" rtlCol="0">
            <a:spAutoFit/>
          </a:bodyPr>
          <a:lstStyle/>
          <a:p>
            <a:r>
              <a:rPr lang="en-US" dirty="0" smtClean="0">
                <a:solidFill>
                  <a:srgbClr val="FF8753"/>
                </a:solidFill>
              </a:rPr>
              <a:t>Level 1</a:t>
            </a:r>
            <a:r>
              <a:rPr lang="en-US" dirty="0" smtClean="0"/>
              <a:t>:</a:t>
            </a:r>
          </a:p>
          <a:p>
            <a:r>
              <a:rPr lang="en-US" dirty="0" smtClean="0"/>
              <a:t>Not all information </a:t>
            </a:r>
          </a:p>
          <a:p>
            <a:r>
              <a:rPr lang="en-US" dirty="0"/>
              <a:t>a</a:t>
            </a:r>
            <a:r>
              <a:rPr lang="en-US" dirty="0" smtClean="0"/>
              <a:t>vailable, coarse </a:t>
            </a:r>
          </a:p>
          <a:p>
            <a:r>
              <a:rPr lang="en-US" dirty="0" smtClean="0"/>
              <a:t>granularity </a:t>
            </a:r>
            <a:endParaRPr lang="en-US" dirty="0"/>
          </a:p>
        </p:txBody>
      </p:sp>
      <p:sp>
        <p:nvSpPr>
          <p:cNvPr id="15" name="TextBox 14"/>
          <p:cNvSpPr txBox="1"/>
          <p:nvPr/>
        </p:nvSpPr>
        <p:spPr>
          <a:xfrm>
            <a:off x="6292849" y="2833300"/>
            <a:ext cx="2686402" cy="1200329"/>
          </a:xfrm>
          <a:prstGeom prst="rect">
            <a:avLst/>
          </a:prstGeom>
          <a:noFill/>
        </p:spPr>
        <p:txBody>
          <a:bodyPr wrap="none" rtlCol="0">
            <a:spAutoFit/>
          </a:bodyPr>
          <a:lstStyle/>
          <a:p>
            <a:r>
              <a:rPr lang="en-US" dirty="0" smtClean="0">
                <a:solidFill>
                  <a:srgbClr val="FF8753"/>
                </a:solidFill>
              </a:rPr>
              <a:t>Level 2</a:t>
            </a:r>
            <a:r>
              <a:rPr lang="en-US" dirty="0" smtClean="0"/>
              <a:t>:</a:t>
            </a:r>
          </a:p>
          <a:p>
            <a:r>
              <a:rPr lang="en-US" dirty="0" smtClean="0"/>
              <a:t>Reconstruct events </a:t>
            </a:r>
          </a:p>
          <a:p>
            <a:r>
              <a:rPr lang="en-US" dirty="0" smtClean="0"/>
              <a:t>Improved ability to reject </a:t>
            </a:r>
          </a:p>
          <a:p>
            <a:r>
              <a:rPr lang="en-US" dirty="0" smtClean="0"/>
              <a:t>events</a:t>
            </a:r>
            <a:endParaRPr lang="en-US" dirty="0"/>
          </a:p>
        </p:txBody>
      </p:sp>
      <p:sp>
        <p:nvSpPr>
          <p:cNvPr id="16" name="TextBox 15"/>
          <p:cNvSpPr txBox="1"/>
          <p:nvPr/>
        </p:nvSpPr>
        <p:spPr>
          <a:xfrm>
            <a:off x="3035300" y="5033161"/>
            <a:ext cx="3199689" cy="1200329"/>
          </a:xfrm>
          <a:prstGeom prst="rect">
            <a:avLst/>
          </a:prstGeom>
          <a:noFill/>
        </p:spPr>
        <p:txBody>
          <a:bodyPr wrap="none" rtlCol="0">
            <a:spAutoFit/>
          </a:bodyPr>
          <a:lstStyle/>
          <a:p>
            <a:r>
              <a:rPr lang="en-US" dirty="0" smtClean="0">
                <a:solidFill>
                  <a:srgbClr val="FF8753"/>
                </a:solidFill>
              </a:rPr>
              <a:t>Level 3</a:t>
            </a:r>
            <a:r>
              <a:rPr lang="en-US" dirty="0" smtClean="0"/>
              <a:t>:</a:t>
            </a:r>
          </a:p>
          <a:p>
            <a:r>
              <a:rPr lang="en-US" dirty="0" smtClean="0"/>
              <a:t>High </a:t>
            </a:r>
            <a:r>
              <a:rPr lang="en-US" dirty="0"/>
              <a:t>q</a:t>
            </a:r>
            <a:r>
              <a:rPr lang="en-US" dirty="0" smtClean="0"/>
              <a:t>uality reconstruction</a:t>
            </a:r>
          </a:p>
          <a:p>
            <a:r>
              <a:rPr lang="en-US" dirty="0" smtClean="0"/>
              <a:t>algorithms, using information</a:t>
            </a:r>
          </a:p>
          <a:p>
            <a:r>
              <a:rPr lang="en-US" dirty="0"/>
              <a:t>f</a:t>
            </a:r>
            <a:r>
              <a:rPr lang="en-US" dirty="0" smtClean="0"/>
              <a:t>rom all detectors </a:t>
            </a:r>
          </a:p>
        </p:txBody>
      </p:sp>
      <p:sp>
        <p:nvSpPr>
          <p:cNvPr id="3" name="TextBox 2"/>
          <p:cNvSpPr txBox="1"/>
          <p:nvPr/>
        </p:nvSpPr>
        <p:spPr>
          <a:xfrm>
            <a:off x="1968924" y="5705856"/>
            <a:ext cx="918210" cy="353943"/>
          </a:xfrm>
          <a:prstGeom prst="rect">
            <a:avLst/>
          </a:prstGeom>
          <a:solidFill>
            <a:schemeClr val="bg1"/>
          </a:solidFill>
        </p:spPr>
        <p:txBody>
          <a:bodyPr wrap="square" rtlCol="0">
            <a:spAutoFit/>
          </a:bodyPr>
          <a:lstStyle/>
          <a:p>
            <a:r>
              <a:rPr lang="en-US" sz="1700" b="1" dirty="0" smtClean="0"/>
              <a:t>400 Hz</a:t>
            </a:r>
            <a:endParaRPr lang="en-US" sz="1700" b="1" dirty="0"/>
          </a:p>
        </p:txBody>
      </p:sp>
      <p:sp>
        <p:nvSpPr>
          <p:cNvPr id="7" name="TextBox 6"/>
          <p:cNvSpPr txBox="1"/>
          <p:nvPr/>
        </p:nvSpPr>
        <p:spPr>
          <a:xfrm>
            <a:off x="427168" y="6197087"/>
            <a:ext cx="4933377" cy="369332"/>
          </a:xfrm>
          <a:prstGeom prst="rect">
            <a:avLst/>
          </a:prstGeom>
          <a:noFill/>
        </p:spPr>
        <p:txBody>
          <a:bodyPr wrap="none" rtlCol="0">
            <a:spAutoFit/>
          </a:bodyPr>
          <a:lstStyle/>
          <a:p>
            <a:r>
              <a:rPr lang="en-US" b="1" i="1" dirty="0" smtClean="0">
                <a:solidFill>
                  <a:schemeClr val="accent2">
                    <a:lumMod val="75000"/>
                  </a:schemeClr>
                </a:solidFill>
              </a:rPr>
              <a:t>400 Hz. Run1 ATLAS RAW data rate to tape</a:t>
            </a:r>
            <a:endParaRPr lang="en-US" b="1" i="1" dirty="0">
              <a:solidFill>
                <a:schemeClr val="accent2">
                  <a:lumMod val="75000"/>
                </a:schemeClr>
              </a:solidFill>
            </a:endParaRPr>
          </a:p>
        </p:txBody>
      </p:sp>
      <p:sp>
        <p:nvSpPr>
          <p:cNvPr id="8" name="TextBox 7"/>
          <p:cNvSpPr txBox="1"/>
          <p:nvPr/>
        </p:nvSpPr>
        <p:spPr>
          <a:xfrm>
            <a:off x="1478946" y="1200666"/>
            <a:ext cx="891590" cy="411480"/>
          </a:xfrm>
          <a:prstGeom prst="rect">
            <a:avLst/>
          </a:prstGeom>
          <a:solidFill>
            <a:schemeClr val="bg1"/>
          </a:solidFill>
          <a:ln>
            <a:solidFill>
              <a:schemeClr val="tx1"/>
            </a:solidFill>
          </a:ln>
        </p:spPr>
        <p:txBody>
          <a:bodyPr wrap="none" rtlCol="0">
            <a:spAutoFit/>
          </a:bodyPr>
          <a:lstStyle/>
          <a:p>
            <a:r>
              <a:rPr lang="en-US" sz="1600" b="1" dirty="0" smtClean="0"/>
              <a:t>20 MHz</a:t>
            </a:r>
          </a:p>
        </p:txBody>
      </p:sp>
      <p:cxnSp>
        <p:nvCxnSpPr>
          <p:cNvPr id="18" name="Straight Connector 17"/>
          <p:cNvCxnSpPr>
            <a:stCxn id="10" idx="2"/>
            <a:endCxn id="10" idx="3"/>
          </p:cNvCxnSpPr>
          <p:nvPr/>
        </p:nvCxnSpPr>
        <p:spPr>
          <a:xfrm flipV="1">
            <a:off x="7279180" y="1797050"/>
            <a:ext cx="1750520" cy="946149"/>
          </a:xfrm>
          <a:prstGeom prst="line">
            <a:avLst/>
          </a:prstGeom>
          <a:ln w="127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7279180" y="1797050"/>
            <a:ext cx="1750520" cy="946149"/>
          </a:xfrm>
          <a:prstGeom prst="line">
            <a:avLst/>
          </a:prstGeom>
          <a:ln w="127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a:stCxn id="11" idx="0"/>
            <a:endCxn id="11" idx="3"/>
          </p:cNvCxnSpPr>
          <p:nvPr/>
        </p:nvCxnSpPr>
        <p:spPr>
          <a:xfrm>
            <a:off x="4705181" y="2743199"/>
            <a:ext cx="1422231" cy="1130944"/>
          </a:xfrm>
          <a:prstGeom prst="line">
            <a:avLst/>
          </a:prstGeom>
          <a:ln w="127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4705181" y="2743199"/>
            <a:ext cx="1422231" cy="1130944"/>
          </a:xfrm>
          <a:prstGeom prst="straightConnector1">
            <a:avLst/>
          </a:prstGeom>
          <a:ln>
            <a:solidFill>
              <a:srgbClr val="FF0000"/>
            </a:solidFill>
            <a:tailEnd type="none"/>
          </a:ln>
        </p:spPr>
        <p:style>
          <a:lnRef idx="2">
            <a:schemeClr val="accent1"/>
          </a:lnRef>
          <a:fillRef idx="0">
            <a:schemeClr val="accent1"/>
          </a:fillRef>
          <a:effectRef idx="1">
            <a:schemeClr val="accent1"/>
          </a:effectRef>
          <a:fontRef idx="minor">
            <a:schemeClr val="tx1"/>
          </a:fontRef>
        </p:style>
      </p:cxnSp>
      <p:pic>
        <p:nvPicPr>
          <p:cNvPr id="21" name="Picture 2" descr="http://www.atlas.ch/photos/atlas_photos/selected-photos/full-detector/Atlas_Gold_display.jpg"/>
          <p:cNvPicPr>
            <a:picLocks noChangeAspect="1" noChangeArrowheads="1"/>
          </p:cNvPicPr>
          <p:nvPr/>
        </p:nvPicPr>
        <p:blipFill>
          <a:blip r:embed="rId6">
            <a:extLst>
              <a:ext uri="{28A0092B-C50C-407E-A947-70E740481C1C}">
                <a14:useLocalDpi xmlns:a14="http://schemas.microsoft.com/office/drawing/2010/main" val="0"/>
              </a:ext>
            </a:extLst>
          </a:blip>
          <a:srcRect t="14999" b="17500"/>
          <a:stretch>
            <a:fillRect/>
          </a:stretch>
        </p:blipFill>
        <p:spPr bwMode="auto">
          <a:xfrm>
            <a:off x="0" y="1066800"/>
            <a:ext cx="1371600" cy="124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05880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2000" fill="hold"/>
                                        <p:tgtEl>
                                          <p:spTgt spid="21"/>
                                        </p:tgtEl>
                                        <p:attrNameLst>
                                          <p:attrName>ppt_x</p:attrName>
                                        </p:attrNameLst>
                                      </p:cBhvr>
                                      <p:tavLst>
                                        <p:tav tm="0">
                                          <p:val>
                                            <p:strVal val="0-#ppt_w/2"/>
                                          </p:val>
                                        </p:tav>
                                        <p:tav tm="100000">
                                          <p:val>
                                            <p:strVal val="#ppt_x"/>
                                          </p:val>
                                        </p:tav>
                                      </p:tavLst>
                                    </p:anim>
                                    <p:anim calcmode="lin" valueType="num">
                                      <p:cBhvr additive="base">
                                        <p:cTn id="8" dur="20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a:xfrm>
            <a:off x="0" y="0"/>
            <a:ext cx="9144000" cy="1003300"/>
          </a:xfrm>
        </p:spPr>
        <p:txBody>
          <a:bodyPr/>
          <a:lstStyle/>
          <a:p>
            <a:pPr eaLnBrk="1" hangingPunct="1"/>
            <a:r>
              <a:rPr lang="en-US" sz="2900" dirty="0" smtClean="0">
                <a:solidFill>
                  <a:srgbClr val="FFFFFF"/>
                </a:solidFill>
              </a:rPr>
              <a:t>HEP Offline. Data and Algorithms.</a:t>
            </a:r>
          </a:p>
        </p:txBody>
      </p:sp>
      <p:sp>
        <p:nvSpPr>
          <p:cNvPr id="37894" name="Rectangle 3"/>
          <p:cNvSpPr>
            <a:spLocks noGrp="1" noChangeArrowheads="1"/>
          </p:cNvSpPr>
          <p:nvPr>
            <p:ph idx="1"/>
          </p:nvPr>
        </p:nvSpPr>
        <p:spPr>
          <a:xfrm>
            <a:off x="0" y="1003300"/>
            <a:ext cx="3644900" cy="5854700"/>
          </a:xfrm>
          <a:solidFill>
            <a:schemeClr val="accent5">
              <a:lumMod val="50000"/>
            </a:schemeClr>
          </a:solidFill>
        </p:spPr>
        <p:txBody>
          <a:bodyPr>
            <a:normAutofit fontScale="92500" lnSpcReduction="20000"/>
          </a:bodyPr>
          <a:lstStyle/>
          <a:p>
            <a:pPr eaLnBrk="1" hangingPunct="1"/>
            <a:r>
              <a:rPr lang="en-US" sz="2000" dirty="0" smtClean="0">
                <a:solidFill>
                  <a:srgbClr val="FFFFFF"/>
                </a:solidFill>
              </a:rPr>
              <a:t>HEP data are organized as </a:t>
            </a:r>
            <a:r>
              <a:rPr lang="en-US" sz="2000" i="1" dirty="0" smtClean="0">
                <a:solidFill>
                  <a:srgbClr val="FFFFFF"/>
                </a:solidFill>
              </a:rPr>
              <a:t>Events</a:t>
            </a:r>
            <a:r>
              <a:rPr lang="en-US" sz="2000" dirty="0" smtClean="0">
                <a:solidFill>
                  <a:srgbClr val="FFFFFF"/>
                </a:solidFill>
              </a:rPr>
              <a:t> (particle collisions)</a:t>
            </a:r>
          </a:p>
          <a:p>
            <a:pPr eaLnBrk="1" hangingPunct="1"/>
            <a:r>
              <a:rPr lang="en-US" sz="2000" dirty="0" smtClean="0">
                <a:solidFill>
                  <a:srgbClr val="FFFFFF"/>
                </a:solidFill>
              </a:rPr>
              <a:t>Simulation, Reconstruction and Analysis programs process “one event at a time” </a:t>
            </a:r>
          </a:p>
          <a:p>
            <a:pPr lvl="1" eaLnBrk="1" hangingPunct="1"/>
            <a:r>
              <a:rPr lang="en-US" sz="1800" dirty="0" smtClean="0">
                <a:solidFill>
                  <a:srgbClr val="FFFFFF"/>
                </a:solidFill>
              </a:rPr>
              <a:t>Events are fairly independent  </a:t>
            </a:r>
            <a:r>
              <a:rPr lang="en-US" sz="1800" dirty="0" smtClean="0">
                <a:solidFill>
                  <a:srgbClr val="FFFFFF"/>
                </a:solidFill>
                <a:sym typeface="Wingdings" pitchFamily="2" charset="2"/>
              </a:rPr>
              <a:t> </a:t>
            </a:r>
            <a:r>
              <a:rPr lang="en-US" sz="1800" dirty="0" smtClean="0">
                <a:solidFill>
                  <a:srgbClr val="FFFFFF"/>
                </a:solidFill>
              </a:rPr>
              <a:t>Trivial parallel processing</a:t>
            </a:r>
          </a:p>
          <a:p>
            <a:pPr eaLnBrk="1" hangingPunct="1"/>
            <a:r>
              <a:rPr lang="en-US" sz="2000" dirty="0" smtClean="0">
                <a:solidFill>
                  <a:srgbClr val="FFFFFF"/>
                </a:solidFill>
              </a:rPr>
              <a:t>Event processing programs are composed of a number of Algorithms selecting and transforming “raw” event data into “processed” (reconstructed) event data and statistics</a:t>
            </a:r>
          </a:p>
          <a:p>
            <a:pPr>
              <a:spcBef>
                <a:spcPts val="1758"/>
              </a:spcBef>
              <a:buFontTx/>
              <a:buBlip>
                <a:blip r:embed="rId3"/>
              </a:buBlip>
            </a:pPr>
            <a:r>
              <a:rPr lang="en-US" sz="1900" i="1" dirty="0">
                <a:solidFill>
                  <a:srgbClr val="800000"/>
                </a:solidFill>
              </a:rPr>
              <a:t>~4 million lines of code (reconstruction and simulation)</a:t>
            </a:r>
          </a:p>
          <a:p>
            <a:pPr lvl="1">
              <a:spcBef>
                <a:spcPts val="1758"/>
              </a:spcBef>
              <a:buFontTx/>
              <a:buBlip>
                <a:blip r:embed="rId3"/>
              </a:buBlip>
            </a:pPr>
            <a:r>
              <a:rPr lang="en-US" sz="1900" b="1" i="1" dirty="0">
                <a:solidFill>
                  <a:srgbClr val="800000"/>
                </a:solidFill>
              </a:rPr>
              <a:t>~1000 software developers on ATLAS</a:t>
            </a:r>
          </a:p>
          <a:p>
            <a:pPr eaLnBrk="1" hangingPunct="1"/>
            <a:endParaRPr lang="en-US" sz="2000" dirty="0" smtClean="0">
              <a:solidFill>
                <a:srgbClr val="FFFFFF"/>
              </a:solidFill>
            </a:endParaRPr>
          </a:p>
        </p:txBody>
      </p:sp>
      <p:grpSp>
        <p:nvGrpSpPr>
          <p:cNvPr id="7" name="Group 6"/>
          <p:cNvGrpSpPr/>
          <p:nvPr/>
        </p:nvGrpSpPr>
        <p:grpSpPr>
          <a:xfrm>
            <a:off x="3869096" y="1227483"/>
            <a:ext cx="5122177" cy="5286412"/>
            <a:chOff x="3869096" y="1227483"/>
            <a:chExt cx="5122177" cy="5286412"/>
          </a:xfrm>
        </p:grpSpPr>
        <p:sp>
          <p:nvSpPr>
            <p:cNvPr id="51" name="Rounded Rectangle 50"/>
            <p:cNvSpPr/>
            <p:nvPr/>
          </p:nvSpPr>
          <p:spPr>
            <a:xfrm>
              <a:off x="3869096" y="1227483"/>
              <a:ext cx="5122177" cy="5286412"/>
            </a:xfrm>
            <a:prstGeom prst="roundRect">
              <a:avLst/>
            </a:prstGeom>
            <a:solidFill>
              <a:srgbClr val="FFFFFF"/>
            </a:solidFill>
            <a:ln w="25400" cap="flat" cmpd="sng" algn="ctr">
              <a:solidFill>
                <a:srgbClr val="C0504D"/>
              </a:solidFill>
              <a:prstDash val="solid"/>
            </a:ln>
            <a:effectLst/>
          </p:spPr>
          <p:txBody>
            <a:bodyPr rtlCol="0" anchor="ctr"/>
            <a:lstStyle/>
            <a:p>
              <a:pPr algn="ctr" fontAlgn="base">
                <a:spcBef>
                  <a:spcPct val="0"/>
                </a:spcBef>
                <a:spcAft>
                  <a:spcPct val="0"/>
                </a:spcAft>
                <a:defRPr/>
              </a:pPr>
              <a:endParaRPr lang="en-GB" kern="0">
                <a:solidFill>
                  <a:prstClr val="black"/>
                </a:solidFill>
                <a:latin typeface="Calibri"/>
              </a:endParaRPr>
            </a:p>
          </p:txBody>
        </p:sp>
        <p:sp>
          <p:nvSpPr>
            <p:cNvPr id="52" name="Text Box 12"/>
            <p:cNvSpPr txBox="1">
              <a:spLocks noChangeArrowheads="1"/>
            </p:cNvSpPr>
            <p:nvPr/>
          </p:nvSpPr>
          <p:spPr bwMode="auto">
            <a:xfrm>
              <a:off x="6821059" y="2794266"/>
              <a:ext cx="2154436" cy="462307"/>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200" kern="0" dirty="0" smtClean="0">
                  <a:solidFill>
                    <a:srgbClr val="000000"/>
                  </a:solidFill>
                  <a:latin typeface="Arial" charset="0"/>
                  <a:ea typeface="ＭＳ Ｐゴシック" pitchFamily="-65" charset="-128"/>
                </a:rPr>
                <a:t>Pseudo-physical information:</a:t>
              </a:r>
            </a:p>
            <a:p>
              <a:pPr eaLnBrk="0" fontAlgn="base" hangingPunct="0">
                <a:spcBef>
                  <a:spcPct val="0"/>
                </a:spcBef>
                <a:spcAft>
                  <a:spcPct val="0"/>
                </a:spcAft>
                <a:defRPr/>
              </a:pPr>
              <a:r>
                <a:rPr lang="en-US" altLang="ja-JP" sz="1200" kern="0" dirty="0" smtClean="0">
                  <a:solidFill>
                    <a:srgbClr val="000000"/>
                  </a:solidFill>
                  <a:latin typeface="Arial" charset="0"/>
                  <a:ea typeface="ＭＳ Ｐゴシック" pitchFamily="-65" charset="-128"/>
                </a:rPr>
                <a:t>Clusters, track candidates </a:t>
              </a:r>
              <a:endParaRPr lang="en-US" altLang="ja-JP" sz="1200" kern="0" dirty="0">
                <a:solidFill>
                  <a:srgbClr val="000000"/>
                </a:solidFill>
                <a:latin typeface="Arial" charset="0"/>
                <a:ea typeface="ＭＳ Ｐゴシック" pitchFamily="-65" charset="-128"/>
              </a:endParaRPr>
            </a:p>
          </p:txBody>
        </p:sp>
        <p:sp>
          <p:nvSpPr>
            <p:cNvPr id="53" name="Text Box 18"/>
            <p:cNvSpPr txBox="1">
              <a:spLocks noChangeArrowheads="1"/>
            </p:cNvSpPr>
            <p:nvPr/>
          </p:nvSpPr>
          <p:spPr bwMode="auto">
            <a:xfrm>
              <a:off x="6824013" y="4013470"/>
              <a:ext cx="2167260" cy="831639"/>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Physical information</a:t>
              </a:r>
              <a:r>
                <a:rPr lang="it-IT" altLang="ja-JP" sz="1200" kern="0" dirty="0">
                  <a:solidFill>
                    <a:srgbClr val="000000"/>
                  </a:solidFill>
                  <a:latin typeface="Arial" charset="0"/>
                  <a:ea typeface="ＭＳ Ｐゴシック" pitchFamily="-65" charset="-128"/>
                </a:rPr>
                <a:t>:</a:t>
              </a:r>
              <a:endParaRPr lang="en-US" altLang="ja-JP" sz="1200" kern="0" dirty="0">
                <a:solidFill>
                  <a:srgbClr val="000000"/>
                </a:solidFill>
                <a:latin typeface="Arial" charset="0"/>
                <a:ea typeface="ＭＳ Ｐゴシック" pitchFamily="-65" charset="-128"/>
              </a:endParaRPr>
            </a:p>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Transverse momentum, </a:t>
              </a:r>
            </a:p>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Association of particles, jets, </a:t>
              </a:r>
            </a:p>
            <a:p>
              <a:pPr eaLnBrk="0" fontAlgn="base" hangingPunct="0">
                <a:spcBef>
                  <a:spcPct val="0"/>
                </a:spcBef>
                <a:spcAft>
                  <a:spcPct val="0"/>
                </a:spcAft>
                <a:defRPr/>
              </a:pPr>
              <a:r>
                <a:rPr lang="en-US" altLang="ja-JP" sz="1200" kern="0" dirty="0" smtClean="0">
                  <a:solidFill>
                    <a:srgbClr val="000000"/>
                  </a:solidFill>
                  <a:latin typeface="Arial" charset="0"/>
                  <a:ea typeface="ＭＳ Ｐゴシック" pitchFamily="-65" charset="-128"/>
                </a:rPr>
                <a:t>id </a:t>
              </a:r>
              <a:r>
                <a:rPr lang="en-US" altLang="ja-JP" sz="1200" kern="0" dirty="0">
                  <a:solidFill>
                    <a:srgbClr val="000000"/>
                  </a:solidFill>
                  <a:latin typeface="Arial" charset="0"/>
                  <a:ea typeface="ＭＳ Ｐゴシック" pitchFamily="-65" charset="-128"/>
                </a:rPr>
                <a:t>of </a:t>
              </a:r>
              <a:r>
                <a:rPr lang="en-US" altLang="ja-JP" sz="1200" kern="0" dirty="0" smtClean="0">
                  <a:solidFill>
                    <a:srgbClr val="000000"/>
                  </a:solidFill>
                  <a:latin typeface="Arial" charset="0"/>
                  <a:ea typeface="ＭＳ Ｐゴシック" pitchFamily="-65" charset="-128"/>
                </a:rPr>
                <a:t>particles</a:t>
              </a:r>
              <a:endParaRPr lang="en-US" altLang="ja-JP" sz="1200" kern="0" dirty="0">
                <a:solidFill>
                  <a:srgbClr val="000000"/>
                </a:solidFill>
                <a:latin typeface="Arial" charset="0"/>
                <a:ea typeface="ＭＳ Ｐゴシック" pitchFamily="-65" charset="-128"/>
              </a:endParaRPr>
            </a:p>
          </p:txBody>
        </p:sp>
        <p:sp>
          <p:nvSpPr>
            <p:cNvPr id="54" name="Oval 5"/>
            <p:cNvSpPr>
              <a:spLocks noChangeArrowheads="1"/>
            </p:cNvSpPr>
            <p:nvPr/>
          </p:nvSpPr>
          <p:spPr bwMode="auto">
            <a:xfrm>
              <a:off x="3967412" y="13512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dirty="0">
                  <a:solidFill>
                    <a:srgbClr val="000099"/>
                  </a:solidFill>
                  <a:latin typeface="Arial" charset="0"/>
                  <a:ea typeface="ＭＳ Ｐゴシック" pitchFamily="-65" charset="-128"/>
                </a:rPr>
                <a:t>RAW</a:t>
              </a:r>
            </a:p>
          </p:txBody>
        </p:sp>
        <p:sp>
          <p:nvSpPr>
            <p:cNvPr id="55" name="Text Box 7"/>
            <p:cNvSpPr txBox="1">
              <a:spLocks noChangeArrowheads="1"/>
            </p:cNvSpPr>
            <p:nvPr/>
          </p:nvSpPr>
          <p:spPr bwMode="auto">
            <a:xfrm>
              <a:off x="6821098" y="1581415"/>
              <a:ext cx="1532471" cy="277641"/>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200" kern="0" dirty="0">
                  <a:solidFill>
                    <a:srgbClr val="000000"/>
                  </a:solidFill>
                  <a:latin typeface="Arial" charset="0"/>
                  <a:ea typeface="ＭＳ Ｐゴシック" pitchFamily="-65" charset="-128"/>
                </a:rPr>
                <a:t>Detector </a:t>
              </a:r>
              <a:r>
                <a:rPr lang="en-US" altLang="ja-JP" sz="1200" kern="0" dirty="0" err="1">
                  <a:solidFill>
                    <a:srgbClr val="000000"/>
                  </a:solidFill>
                  <a:latin typeface="Arial" charset="0"/>
                  <a:ea typeface="ＭＳ Ｐゴシック" pitchFamily="-65" charset="-128"/>
                </a:rPr>
                <a:t>digiti</a:t>
              </a:r>
              <a:r>
                <a:rPr lang="it-IT" altLang="ja-JP" sz="1200" kern="0" dirty="0">
                  <a:solidFill>
                    <a:srgbClr val="000000"/>
                  </a:solidFill>
                  <a:latin typeface="Arial" charset="0"/>
                  <a:ea typeface="ＭＳ Ｐゴシック" pitchFamily="-65" charset="-128"/>
                </a:rPr>
                <a:t>s</a:t>
              </a:r>
              <a:r>
                <a:rPr lang="en-US" altLang="ja-JP" sz="1200" kern="0" dirty="0" err="1">
                  <a:solidFill>
                    <a:srgbClr val="000000"/>
                  </a:solidFill>
                  <a:latin typeface="Arial" charset="0"/>
                  <a:ea typeface="ＭＳ Ｐゴシック" pitchFamily="-65" charset="-128"/>
                </a:rPr>
                <a:t>ation</a:t>
              </a:r>
              <a:endParaRPr lang="en-US" altLang="ja-JP" sz="1200" kern="0" dirty="0">
                <a:solidFill>
                  <a:srgbClr val="000000"/>
                </a:solidFill>
                <a:latin typeface="Arial" charset="0"/>
                <a:ea typeface="ＭＳ Ｐゴシック" pitchFamily="-65" charset="-128"/>
              </a:endParaRPr>
            </a:p>
          </p:txBody>
        </p:sp>
        <p:sp>
          <p:nvSpPr>
            <p:cNvPr id="56" name="Text Box 8"/>
            <p:cNvSpPr txBox="1">
              <a:spLocks noChangeArrowheads="1"/>
            </p:cNvSpPr>
            <p:nvPr/>
          </p:nvSpPr>
          <p:spPr bwMode="auto">
            <a:xfrm>
              <a:off x="4062083" y="1941768"/>
              <a:ext cx="896630" cy="339196"/>
            </a:xfrm>
            <a:prstGeom prst="rect">
              <a:avLst/>
            </a:prstGeom>
            <a:noFill/>
            <a:ln w="25400">
              <a:noFill/>
              <a:miter lim="800000"/>
              <a:headEnd/>
              <a:tailEnd/>
            </a:ln>
          </p:spPr>
          <p:txBody>
            <a:bodyPr wrap="none" lIns="92075" tIns="46038" rIns="92075" bIns="46038">
              <a:spAutoFit/>
            </a:bodyPr>
            <a:lstStyle/>
            <a:p>
              <a:pPr algn="ct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~2 MB/event</a:t>
              </a:r>
            </a:p>
          </p:txBody>
        </p:sp>
        <p:sp>
          <p:nvSpPr>
            <p:cNvPr id="57" name="Oval 10"/>
            <p:cNvSpPr>
              <a:spLocks noChangeArrowheads="1"/>
            </p:cNvSpPr>
            <p:nvPr/>
          </p:nvSpPr>
          <p:spPr bwMode="auto">
            <a:xfrm>
              <a:off x="3967412" y="26466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a:solidFill>
                    <a:srgbClr val="000099"/>
                  </a:solidFill>
                  <a:latin typeface="Arial" charset="0"/>
                  <a:ea typeface="ＭＳ Ｐゴシック" pitchFamily="-65" charset="-128"/>
                </a:rPr>
                <a:t>ESD/RECO</a:t>
              </a:r>
            </a:p>
          </p:txBody>
        </p:sp>
        <p:cxnSp>
          <p:nvCxnSpPr>
            <p:cNvPr id="58" name="AutoShape 11"/>
            <p:cNvCxnSpPr>
              <a:cxnSpLocks noChangeShapeType="1"/>
              <a:stCxn id="54" idx="4"/>
              <a:endCxn id="57" idx="0"/>
            </p:cNvCxnSpPr>
            <p:nvPr/>
          </p:nvCxnSpPr>
          <p:spPr bwMode="auto">
            <a:xfrm>
              <a:off x="4530127" y="2189428"/>
              <a:ext cx="0" cy="457200"/>
            </a:xfrm>
            <a:prstGeom prst="straightConnector1">
              <a:avLst/>
            </a:prstGeom>
            <a:solidFill>
              <a:srgbClr val="FFFFFF"/>
            </a:solidFill>
            <a:ln w="25400">
              <a:solidFill>
                <a:srgbClr val="0000FF"/>
              </a:solidFill>
              <a:round/>
              <a:headEnd/>
              <a:tailEnd type="triangle" w="med" len="med"/>
            </a:ln>
          </p:spPr>
        </p:cxnSp>
        <p:sp>
          <p:nvSpPr>
            <p:cNvPr id="59" name="Text Box 14"/>
            <p:cNvSpPr txBox="1">
              <a:spLocks noChangeArrowheads="1"/>
            </p:cNvSpPr>
            <p:nvPr/>
          </p:nvSpPr>
          <p:spPr bwMode="auto">
            <a:xfrm>
              <a:off x="3990645" y="3227652"/>
              <a:ext cx="1002430" cy="339196"/>
            </a:xfrm>
            <a:prstGeom prst="rect">
              <a:avLst/>
            </a:prstGeom>
            <a:no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~100 </a:t>
              </a:r>
              <a:r>
                <a:rPr lang="en-US" altLang="ja-JP" sz="1600" kern="0" dirty="0" err="1">
                  <a:solidFill>
                    <a:srgbClr val="006600"/>
                  </a:solidFill>
                  <a:latin typeface="Arial" charset="0"/>
                  <a:ea typeface="ＭＳ Ｐゴシック" pitchFamily="-65" charset="-128"/>
                </a:rPr>
                <a:t>kB</a:t>
              </a:r>
              <a:r>
                <a:rPr lang="en-US" altLang="ja-JP" sz="1600" kern="0" dirty="0">
                  <a:solidFill>
                    <a:srgbClr val="006600"/>
                  </a:solidFill>
                  <a:latin typeface="Arial" charset="0"/>
                  <a:ea typeface="ＭＳ Ｐゴシック" pitchFamily="-65" charset="-128"/>
                </a:rPr>
                <a:t>/event</a:t>
              </a:r>
            </a:p>
          </p:txBody>
        </p:sp>
        <p:sp>
          <p:nvSpPr>
            <p:cNvPr id="60" name="Oval 16"/>
            <p:cNvSpPr>
              <a:spLocks noChangeArrowheads="1"/>
            </p:cNvSpPr>
            <p:nvPr/>
          </p:nvSpPr>
          <p:spPr bwMode="auto">
            <a:xfrm>
              <a:off x="3967412" y="40182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dirty="0" smtClean="0">
                  <a:solidFill>
                    <a:srgbClr val="000099"/>
                  </a:solidFill>
                  <a:latin typeface="Arial" charset="0"/>
                  <a:ea typeface="ＭＳ Ｐゴシック" pitchFamily="-65" charset="-128"/>
                </a:rPr>
                <a:t>(D)AOD</a:t>
              </a:r>
              <a:endParaRPr lang="en-US" altLang="ja-JP" kern="0" dirty="0">
                <a:solidFill>
                  <a:srgbClr val="000099"/>
                </a:solidFill>
                <a:latin typeface="Arial" charset="0"/>
                <a:ea typeface="ＭＳ Ｐゴシック" pitchFamily="-65" charset="-128"/>
              </a:endParaRPr>
            </a:p>
          </p:txBody>
        </p:sp>
        <p:cxnSp>
          <p:nvCxnSpPr>
            <p:cNvPr id="61" name="AutoShape 17"/>
            <p:cNvCxnSpPr>
              <a:cxnSpLocks noChangeShapeType="1"/>
              <a:stCxn id="57" idx="4"/>
              <a:endCxn id="60" idx="0"/>
            </p:cNvCxnSpPr>
            <p:nvPr/>
          </p:nvCxnSpPr>
          <p:spPr bwMode="auto">
            <a:xfrm>
              <a:off x="4530127" y="3484828"/>
              <a:ext cx="0" cy="533400"/>
            </a:xfrm>
            <a:prstGeom prst="straightConnector1">
              <a:avLst/>
            </a:prstGeom>
            <a:solidFill>
              <a:srgbClr val="FFFFFF"/>
            </a:solidFill>
            <a:ln w="25400">
              <a:solidFill>
                <a:srgbClr val="0000FF"/>
              </a:solidFill>
              <a:round/>
              <a:headEnd/>
              <a:tailEnd type="triangle" w="med" len="med"/>
            </a:ln>
          </p:spPr>
        </p:cxnSp>
        <p:sp>
          <p:nvSpPr>
            <p:cNvPr id="62" name="Text Box 20"/>
            <p:cNvSpPr txBox="1">
              <a:spLocks noChangeArrowheads="1"/>
            </p:cNvSpPr>
            <p:nvPr/>
          </p:nvSpPr>
          <p:spPr bwMode="auto">
            <a:xfrm>
              <a:off x="4062083" y="4584974"/>
              <a:ext cx="926553" cy="339196"/>
            </a:xfrm>
            <a:prstGeom prst="rect">
              <a:avLst/>
            </a:prstGeom>
            <a:no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~10 </a:t>
              </a:r>
              <a:r>
                <a:rPr lang="en-US" altLang="ja-JP" sz="1600" kern="0" dirty="0" err="1">
                  <a:solidFill>
                    <a:srgbClr val="006600"/>
                  </a:solidFill>
                  <a:latin typeface="Arial" charset="0"/>
                  <a:ea typeface="ＭＳ Ｐゴシック" pitchFamily="-65" charset="-128"/>
                </a:rPr>
                <a:t>kB</a:t>
              </a:r>
              <a:r>
                <a:rPr lang="en-US" altLang="ja-JP" sz="1600" kern="0" dirty="0">
                  <a:solidFill>
                    <a:srgbClr val="006600"/>
                  </a:solidFill>
                  <a:latin typeface="Arial" charset="0"/>
                  <a:ea typeface="ＭＳ Ｐゴシック" pitchFamily="-65" charset="-128"/>
                </a:rPr>
                <a:t>/event</a:t>
              </a:r>
            </a:p>
          </p:txBody>
        </p:sp>
        <p:sp>
          <p:nvSpPr>
            <p:cNvPr id="63" name="Oval 22"/>
            <p:cNvSpPr>
              <a:spLocks noChangeArrowheads="1"/>
            </p:cNvSpPr>
            <p:nvPr/>
          </p:nvSpPr>
          <p:spPr bwMode="auto">
            <a:xfrm>
              <a:off x="3967412" y="5313628"/>
              <a:ext cx="1125436" cy="838200"/>
            </a:xfrm>
            <a:prstGeom prst="ellipse">
              <a:avLst/>
            </a:prstGeom>
            <a:solidFill>
              <a:srgbClr val="FFFF00"/>
            </a:solidFill>
            <a:ln w="25400">
              <a:noFill/>
              <a:round/>
              <a:headEnd/>
              <a:tailEnd/>
            </a:ln>
          </p:spPr>
          <p:txBody>
            <a:bodyPr wrap="none" lIns="92075" tIns="46038" rIns="92075" bIns="46038" anchor="ctr"/>
            <a:lstStyle/>
            <a:p>
              <a:pPr algn="ctr" eaLnBrk="0" fontAlgn="base" hangingPunct="0">
                <a:spcBef>
                  <a:spcPct val="0"/>
                </a:spcBef>
                <a:spcAft>
                  <a:spcPct val="0"/>
                </a:spcAft>
                <a:defRPr/>
              </a:pPr>
              <a:r>
                <a:rPr lang="en-US" altLang="ja-JP" kern="0">
                  <a:solidFill>
                    <a:srgbClr val="000099"/>
                  </a:solidFill>
                  <a:latin typeface="Arial" charset="0"/>
                  <a:ea typeface="ＭＳ Ｐゴシック" pitchFamily="-65" charset="-128"/>
                </a:rPr>
                <a:t>TAG</a:t>
              </a:r>
            </a:p>
          </p:txBody>
        </p:sp>
        <p:cxnSp>
          <p:nvCxnSpPr>
            <p:cNvPr id="64" name="AutoShape 23"/>
            <p:cNvCxnSpPr>
              <a:cxnSpLocks noChangeShapeType="1"/>
              <a:stCxn id="60" idx="4"/>
              <a:endCxn id="63" idx="0"/>
            </p:cNvCxnSpPr>
            <p:nvPr/>
          </p:nvCxnSpPr>
          <p:spPr bwMode="auto">
            <a:xfrm>
              <a:off x="4530127" y="4856428"/>
              <a:ext cx="0" cy="457200"/>
            </a:xfrm>
            <a:prstGeom prst="straightConnector1">
              <a:avLst/>
            </a:prstGeom>
            <a:solidFill>
              <a:srgbClr val="FFFFFF"/>
            </a:solidFill>
            <a:ln w="25400">
              <a:solidFill>
                <a:srgbClr val="0000FF"/>
              </a:solidFill>
              <a:round/>
              <a:headEnd/>
              <a:tailEnd type="triangle" w="med" len="med"/>
            </a:ln>
          </p:spPr>
        </p:cxnSp>
        <p:sp>
          <p:nvSpPr>
            <p:cNvPr id="65" name="Text Box 25"/>
            <p:cNvSpPr txBox="1">
              <a:spLocks noChangeArrowheads="1"/>
            </p:cNvSpPr>
            <p:nvPr/>
          </p:nvSpPr>
          <p:spPr bwMode="auto">
            <a:xfrm>
              <a:off x="4133521" y="5942296"/>
              <a:ext cx="850676" cy="339196"/>
            </a:xfrm>
            <a:prstGeom prst="rect">
              <a:avLst/>
            </a:prstGeom>
            <a:no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en-US" altLang="ja-JP" sz="1600" kern="0" dirty="0">
                  <a:solidFill>
                    <a:srgbClr val="006600"/>
                  </a:solidFill>
                  <a:latin typeface="Arial" charset="0"/>
                  <a:ea typeface="ＭＳ Ｐゴシック" pitchFamily="-65" charset="-128"/>
                </a:rPr>
                <a:t>~1 </a:t>
              </a:r>
              <a:r>
                <a:rPr lang="en-US" altLang="ja-JP" sz="1600" kern="0" dirty="0" err="1">
                  <a:solidFill>
                    <a:srgbClr val="006600"/>
                  </a:solidFill>
                  <a:latin typeface="Arial" charset="0"/>
                  <a:ea typeface="ＭＳ Ｐゴシック" pitchFamily="-65" charset="-128"/>
                </a:rPr>
                <a:t>kB</a:t>
              </a:r>
              <a:r>
                <a:rPr lang="en-US" altLang="ja-JP" sz="1600" kern="0" dirty="0">
                  <a:solidFill>
                    <a:srgbClr val="006600"/>
                  </a:solidFill>
                  <a:latin typeface="Arial" charset="0"/>
                  <a:ea typeface="ＭＳ Ｐゴシック" pitchFamily="-65" charset="-128"/>
                </a:rPr>
                <a:t>/event</a:t>
              </a:r>
            </a:p>
          </p:txBody>
        </p:sp>
        <p:sp>
          <p:nvSpPr>
            <p:cNvPr id="66" name="Text Box 26"/>
            <p:cNvSpPr txBox="1">
              <a:spLocks noChangeArrowheads="1"/>
            </p:cNvSpPr>
            <p:nvPr/>
          </p:nvSpPr>
          <p:spPr bwMode="auto">
            <a:xfrm>
              <a:off x="6848165" y="5513668"/>
              <a:ext cx="1723229" cy="462307"/>
            </a:xfrm>
            <a:prstGeom prst="rect">
              <a:avLst/>
            </a:prstGeom>
            <a:solidFill>
              <a:srgbClr val="FFFFFF"/>
            </a:solidFill>
            <a:ln w="25400">
              <a:noFill/>
              <a:miter lim="800000"/>
              <a:headEnd/>
              <a:tailEnd/>
            </a:ln>
          </p:spPr>
          <p:txBody>
            <a:bodyPr wrap="none" lIns="92075" tIns="46038" rIns="92075" bIns="46038">
              <a:spAutoFit/>
            </a:bodyPr>
            <a:lstStyle/>
            <a:p>
              <a:pPr eaLnBrk="0" fontAlgn="base" hangingPunct="0">
                <a:spcBef>
                  <a:spcPct val="0"/>
                </a:spcBef>
                <a:spcAft>
                  <a:spcPct val="0"/>
                </a:spcAft>
                <a:defRPr/>
              </a:pPr>
              <a:r>
                <a:rPr lang="it-IT" altLang="ja-JP" sz="1200" kern="0" dirty="0">
                  <a:solidFill>
                    <a:srgbClr val="000000"/>
                  </a:solidFill>
                  <a:latin typeface="Arial" charset="0"/>
                  <a:ea typeface="ＭＳ Ｐゴシック" pitchFamily="-65" charset="-128"/>
                </a:rPr>
                <a:t>Relevant information </a:t>
              </a:r>
            </a:p>
            <a:p>
              <a:pPr eaLnBrk="0" fontAlgn="base" hangingPunct="0">
                <a:spcBef>
                  <a:spcPct val="0"/>
                </a:spcBef>
                <a:spcAft>
                  <a:spcPct val="0"/>
                </a:spcAft>
                <a:defRPr/>
              </a:pPr>
              <a:r>
                <a:rPr lang="it-IT" altLang="ja-JP" sz="1200" kern="0" dirty="0">
                  <a:solidFill>
                    <a:srgbClr val="000000"/>
                  </a:solidFill>
                  <a:latin typeface="Arial" charset="0"/>
                  <a:ea typeface="ＭＳ Ｐゴシック" pitchFamily="-65" charset="-128"/>
                </a:rPr>
                <a:t>for fast event selection</a:t>
              </a:r>
              <a:endParaRPr lang="en-US" altLang="ja-JP" sz="1200" kern="0" dirty="0">
                <a:solidFill>
                  <a:srgbClr val="000000"/>
                </a:solidFill>
                <a:latin typeface="Arial" charset="0"/>
                <a:ea typeface="ＭＳ Ｐゴシック" pitchFamily="-65" charset="-128"/>
              </a:endParaRPr>
            </a:p>
          </p:txBody>
        </p:sp>
        <p:sp>
          <p:nvSpPr>
            <p:cNvPr id="67" name="Rectangle 29"/>
            <p:cNvSpPr>
              <a:spLocks noChangeArrowheads="1"/>
            </p:cNvSpPr>
            <p:nvPr/>
          </p:nvSpPr>
          <p:spPr bwMode="auto">
            <a:xfrm>
              <a:off x="5358573" y="1498865"/>
              <a:ext cx="1346716" cy="646331"/>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Triggered events</a:t>
              </a:r>
              <a:endParaRPr lang="en-GB" sz="1200" kern="0" dirty="0">
                <a:solidFill>
                  <a:srgbClr val="3333FF"/>
                </a:solidFill>
                <a:latin typeface="Arial" charset="0"/>
                <a:ea typeface="ＭＳ Ｐゴシック" pitchFamily="-65" charset="-128"/>
              </a:endParaRP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recorded by DAQ</a:t>
              </a:r>
            </a:p>
          </p:txBody>
        </p:sp>
        <p:sp>
          <p:nvSpPr>
            <p:cNvPr id="68" name="Rectangle 30"/>
            <p:cNvSpPr>
              <a:spLocks noChangeArrowheads="1"/>
            </p:cNvSpPr>
            <p:nvPr/>
          </p:nvSpPr>
          <p:spPr bwMode="auto">
            <a:xfrm>
              <a:off x="5347967" y="2870462"/>
              <a:ext cx="1203839" cy="461665"/>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Reconstructed </a:t>
              </a: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information</a:t>
              </a:r>
            </a:p>
          </p:txBody>
        </p:sp>
        <p:sp>
          <p:nvSpPr>
            <p:cNvPr id="69" name="Rectangle 31"/>
            <p:cNvSpPr>
              <a:spLocks noChangeArrowheads="1"/>
            </p:cNvSpPr>
            <p:nvPr/>
          </p:nvSpPr>
          <p:spPr bwMode="auto">
            <a:xfrm>
              <a:off x="5419405" y="4227784"/>
              <a:ext cx="989526" cy="461665"/>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Analysis </a:t>
              </a: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information</a:t>
              </a:r>
            </a:p>
          </p:txBody>
        </p:sp>
        <p:sp>
          <p:nvSpPr>
            <p:cNvPr id="70" name="Rectangle 32"/>
            <p:cNvSpPr>
              <a:spLocks noChangeArrowheads="1"/>
            </p:cNvSpPr>
            <p:nvPr/>
          </p:nvSpPr>
          <p:spPr bwMode="auto">
            <a:xfrm>
              <a:off x="5347967" y="5442230"/>
              <a:ext cx="1132402" cy="461665"/>
            </a:xfrm>
            <a:prstGeom prst="rect">
              <a:avLst/>
            </a:prstGeom>
            <a:solidFill>
              <a:srgbClr val="FFFFFF"/>
            </a:solidFill>
            <a:ln w="9525">
              <a:noFill/>
              <a:miter lim="800000"/>
              <a:headEnd/>
              <a:tailEnd/>
            </a:ln>
          </p:spPr>
          <p:txBody>
            <a:bodyPr wrap="square">
              <a:spAutoFit/>
            </a:bodyPr>
            <a:lstStyle/>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Classification </a:t>
              </a:r>
            </a:p>
            <a:p>
              <a:pPr fontAlgn="base">
                <a:spcBef>
                  <a:spcPct val="0"/>
                </a:spcBef>
                <a:spcAft>
                  <a:spcPct val="0"/>
                </a:spcAft>
                <a:defRPr/>
              </a:pPr>
              <a:r>
                <a:rPr lang="en-US" altLang="ja-JP" sz="1200" kern="0" dirty="0">
                  <a:solidFill>
                    <a:srgbClr val="3333FF"/>
                  </a:solidFill>
                  <a:latin typeface="Arial" charset="0"/>
                  <a:ea typeface="ＭＳ Ｐゴシック" pitchFamily="-65" charset="-128"/>
                </a:rPr>
                <a:t>information</a:t>
              </a:r>
            </a:p>
          </p:txBody>
        </p:sp>
      </p:grpSp>
    </p:spTree>
    <p:extLst>
      <p:ext uri="{BB962C8B-B14F-4D97-AF65-F5344CB8AC3E}">
        <p14:creationId xmlns:p14="http://schemas.microsoft.com/office/powerpoint/2010/main" val="362216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dirty="0" smtClean="0"/>
              <a:t>Some history of the scale… </a:t>
            </a:r>
            <a:endParaRPr lang="en-US" dirty="0"/>
          </a:p>
        </p:txBody>
      </p:sp>
      <p:sp>
        <p:nvSpPr>
          <p:cNvPr id="4" name="Date Placeholder 3"/>
          <p:cNvSpPr>
            <a:spLocks noGrp="1"/>
          </p:cNvSpPr>
          <p:nvPr>
            <p:ph type="dt" sz="half" idx="10"/>
          </p:nvPr>
        </p:nvSpPr>
        <p:spPr/>
        <p:txBody>
          <a:bodyPr/>
          <a:lstStyle/>
          <a:p>
            <a:r>
              <a:rPr lang="en-US" dirty="0"/>
              <a:t>9</a:t>
            </a:r>
            <a:r>
              <a:rPr lang="en-US" dirty="0" smtClean="0"/>
              <a:t>/25/2014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14</a:t>
            </a:fld>
            <a:endParaRPr lang="en-US"/>
          </a:p>
        </p:txBody>
      </p:sp>
      <p:graphicFrame>
        <p:nvGraphicFramePr>
          <p:cNvPr id="7" name="Content Placeholder 5"/>
          <p:cNvGraphicFramePr>
            <a:graphicFrameLocks/>
          </p:cNvGraphicFramePr>
          <p:nvPr>
            <p:extLst>
              <p:ext uri="{D42A27DB-BD31-4B8C-83A1-F6EECF244321}">
                <p14:modId xmlns:p14="http://schemas.microsoft.com/office/powerpoint/2010/main" val="1142784087"/>
              </p:ext>
            </p:extLst>
          </p:nvPr>
        </p:nvGraphicFramePr>
        <p:xfrm>
          <a:off x="1357321" y="1206385"/>
          <a:ext cx="6978299" cy="3139439"/>
        </p:xfrm>
        <a:graphic>
          <a:graphicData uri="http://schemas.openxmlformats.org/drawingml/2006/table">
            <a:tbl>
              <a:tblPr firstRow="1" bandRow="1">
                <a:tableStyleId>{5C22544A-7EE6-4342-B048-85BDC9FD1C3A}</a:tableStyleId>
              </a:tblPr>
              <a:tblGrid>
                <a:gridCol w="1416353"/>
                <a:gridCol w="2145948"/>
                <a:gridCol w="3415998"/>
              </a:tblGrid>
              <a:tr h="370840">
                <a:tc>
                  <a:txBody>
                    <a:bodyPr/>
                    <a:lstStyle/>
                    <a:p>
                      <a:r>
                        <a:rPr lang="en-GB" dirty="0" smtClean="0">
                          <a:solidFill>
                            <a:schemeClr val="accent2">
                              <a:lumMod val="50000"/>
                            </a:schemeClr>
                          </a:solidFill>
                        </a:rPr>
                        <a:t>Date</a:t>
                      </a:r>
                      <a:endParaRPr lang="en-GB" dirty="0">
                        <a:solidFill>
                          <a:schemeClr val="accent2">
                            <a:lumMod val="50000"/>
                          </a:schemeClr>
                        </a:solidFill>
                      </a:endParaRPr>
                    </a:p>
                  </a:txBody>
                  <a:tcPr/>
                </a:tc>
                <a:tc>
                  <a:txBody>
                    <a:bodyPr/>
                    <a:lstStyle/>
                    <a:p>
                      <a:pPr algn="ctr"/>
                      <a:r>
                        <a:rPr lang="en-GB" dirty="0" smtClean="0">
                          <a:solidFill>
                            <a:schemeClr val="accent2">
                              <a:lumMod val="50000"/>
                            </a:schemeClr>
                          </a:solidFill>
                        </a:rPr>
                        <a:t>HEP Collaboration sizes</a:t>
                      </a:r>
                      <a:endParaRPr lang="en-GB" dirty="0">
                        <a:solidFill>
                          <a:schemeClr val="accent2">
                            <a:lumMod val="50000"/>
                          </a:schemeClr>
                        </a:solidFill>
                      </a:endParaRPr>
                    </a:p>
                  </a:txBody>
                  <a:tcPr/>
                </a:tc>
                <a:tc>
                  <a:txBody>
                    <a:bodyPr/>
                    <a:lstStyle/>
                    <a:p>
                      <a:r>
                        <a:rPr lang="en-GB" dirty="0" smtClean="0">
                          <a:solidFill>
                            <a:schemeClr val="accent2">
                              <a:lumMod val="50000"/>
                            </a:schemeClr>
                          </a:solidFill>
                        </a:rPr>
                        <a:t>Data volume, archive technology</a:t>
                      </a:r>
                      <a:endParaRPr lang="en-GB" dirty="0">
                        <a:solidFill>
                          <a:schemeClr val="accent2">
                            <a:lumMod val="50000"/>
                          </a:schemeClr>
                        </a:solidFill>
                      </a:endParaRPr>
                    </a:p>
                  </a:txBody>
                  <a:tcPr/>
                </a:tc>
              </a:tr>
              <a:tr h="370840">
                <a:tc>
                  <a:txBody>
                    <a:bodyPr/>
                    <a:lstStyle/>
                    <a:p>
                      <a:r>
                        <a:rPr lang="en-GB" dirty="0" smtClean="0"/>
                        <a:t>Late</a:t>
                      </a:r>
                      <a:r>
                        <a:rPr lang="en-GB" baseline="0" dirty="0" smtClean="0"/>
                        <a:t> 1950’s</a:t>
                      </a:r>
                      <a:endParaRPr lang="en-GB" dirty="0"/>
                    </a:p>
                  </a:txBody>
                  <a:tcPr/>
                </a:tc>
                <a:tc>
                  <a:txBody>
                    <a:bodyPr/>
                    <a:lstStyle/>
                    <a:p>
                      <a:pPr algn="ctr"/>
                      <a:r>
                        <a:rPr lang="en-GB" dirty="0" smtClean="0"/>
                        <a:t>2-3 </a:t>
                      </a:r>
                      <a:endParaRPr lang="en-GB" dirty="0"/>
                    </a:p>
                  </a:txBody>
                  <a:tcPr/>
                </a:tc>
                <a:tc>
                  <a:txBody>
                    <a:bodyPr/>
                    <a:lstStyle/>
                    <a:p>
                      <a:r>
                        <a:rPr lang="en-GB" dirty="0" smtClean="0"/>
                        <a:t>Kilobits, notebooks</a:t>
                      </a:r>
                      <a:endParaRPr lang="en-GB" dirty="0"/>
                    </a:p>
                  </a:txBody>
                  <a:tcPr/>
                </a:tc>
              </a:tr>
              <a:tr h="370840">
                <a:tc>
                  <a:txBody>
                    <a:bodyPr/>
                    <a:lstStyle/>
                    <a:p>
                      <a:r>
                        <a:rPr lang="en-GB" dirty="0" smtClean="0"/>
                        <a:t>1960’s</a:t>
                      </a:r>
                      <a:endParaRPr lang="en-GB" dirty="0"/>
                    </a:p>
                  </a:txBody>
                  <a:tcPr/>
                </a:tc>
                <a:tc>
                  <a:txBody>
                    <a:bodyPr/>
                    <a:lstStyle/>
                    <a:p>
                      <a:pPr algn="ctr"/>
                      <a:r>
                        <a:rPr lang="en-GB" dirty="0" smtClean="0"/>
                        <a:t>10-15</a:t>
                      </a:r>
                      <a:endParaRPr lang="en-GB" dirty="0"/>
                    </a:p>
                  </a:txBody>
                  <a:tcPr/>
                </a:tc>
                <a:tc>
                  <a:txBody>
                    <a:bodyPr/>
                    <a:lstStyle/>
                    <a:p>
                      <a:r>
                        <a:rPr lang="en-GB" dirty="0" err="1" smtClean="0"/>
                        <a:t>kB</a:t>
                      </a:r>
                      <a:r>
                        <a:rPr lang="en-GB" dirty="0" smtClean="0"/>
                        <a:t>, </a:t>
                      </a:r>
                      <a:r>
                        <a:rPr lang="en-GB" dirty="0" err="1" smtClean="0"/>
                        <a:t>punchcards</a:t>
                      </a:r>
                      <a:endParaRPr lang="en-GB" dirty="0" smtClean="0"/>
                    </a:p>
                  </a:txBody>
                  <a:tcPr/>
                </a:tc>
              </a:tr>
              <a:tr h="370840">
                <a:tc>
                  <a:txBody>
                    <a:bodyPr/>
                    <a:lstStyle/>
                    <a:p>
                      <a:r>
                        <a:rPr lang="en-GB" dirty="0" smtClean="0"/>
                        <a:t>1970’s</a:t>
                      </a:r>
                      <a:endParaRPr lang="en-GB" dirty="0"/>
                    </a:p>
                  </a:txBody>
                  <a:tcPr/>
                </a:tc>
                <a:tc>
                  <a:txBody>
                    <a:bodyPr/>
                    <a:lstStyle/>
                    <a:p>
                      <a:pPr algn="ctr"/>
                      <a:r>
                        <a:rPr lang="en-GB" dirty="0" smtClean="0"/>
                        <a:t>~35</a:t>
                      </a:r>
                      <a:endParaRPr lang="en-GB" dirty="0"/>
                    </a:p>
                  </a:txBody>
                  <a:tcPr/>
                </a:tc>
                <a:tc>
                  <a:txBody>
                    <a:bodyPr/>
                    <a:lstStyle/>
                    <a:p>
                      <a:r>
                        <a:rPr lang="en-GB" dirty="0" smtClean="0"/>
                        <a:t>MB, tape</a:t>
                      </a:r>
                      <a:endParaRPr lang="en-GB" dirty="0"/>
                    </a:p>
                  </a:txBody>
                  <a:tcPr/>
                </a:tc>
              </a:tr>
              <a:tr h="370840">
                <a:tc>
                  <a:txBody>
                    <a:bodyPr/>
                    <a:lstStyle/>
                    <a:p>
                      <a:r>
                        <a:rPr lang="en-GB" dirty="0" smtClean="0"/>
                        <a:t>1980’s</a:t>
                      </a:r>
                      <a:endParaRPr lang="en-GB" dirty="0"/>
                    </a:p>
                  </a:txBody>
                  <a:tcPr/>
                </a:tc>
                <a:tc>
                  <a:txBody>
                    <a:bodyPr/>
                    <a:lstStyle/>
                    <a:p>
                      <a:pPr algn="ctr"/>
                      <a:r>
                        <a:rPr lang="en-GB" dirty="0" smtClean="0"/>
                        <a:t>~100</a:t>
                      </a:r>
                      <a:endParaRPr lang="en-GB" dirty="0"/>
                    </a:p>
                  </a:txBody>
                  <a:tcPr/>
                </a:tc>
                <a:tc>
                  <a:txBody>
                    <a:bodyPr/>
                    <a:lstStyle/>
                    <a:p>
                      <a:r>
                        <a:rPr lang="en-GB" dirty="0" smtClean="0"/>
                        <a:t>GB, tape, disk</a:t>
                      </a:r>
                      <a:endParaRPr lang="en-GB" dirty="0"/>
                    </a:p>
                  </a:txBody>
                  <a:tcPr/>
                </a:tc>
              </a:tr>
              <a:tr h="370840">
                <a:tc>
                  <a:txBody>
                    <a:bodyPr/>
                    <a:lstStyle/>
                    <a:p>
                      <a:r>
                        <a:rPr lang="en-GB" dirty="0" smtClean="0"/>
                        <a:t>1990’s</a:t>
                      </a:r>
                      <a:endParaRPr lang="en-GB" dirty="0"/>
                    </a:p>
                  </a:txBody>
                  <a:tcPr/>
                </a:tc>
                <a:tc>
                  <a:txBody>
                    <a:bodyPr/>
                    <a:lstStyle/>
                    <a:p>
                      <a:pPr algn="ctr"/>
                      <a:r>
                        <a:rPr lang="en-GB" dirty="0" smtClean="0"/>
                        <a:t>700-800</a:t>
                      </a:r>
                      <a:endParaRPr lang="en-GB" dirty="0"/>
                    </a:p>
                  </a:txBody>
                  <a:tcPr/>
                </a:tc>
                <a:tc>
                  <a:txBody>
                    <a:bodyPr/>
                    <a:lstStyle/>
                    <a:p>
                      <a:r>
                        <a:rPr lang="en-GB" dirty="0" smtClean="0"/>
                        <a:t>TB, tape, disk : LEP</a:t>
                      </a:r>
                      <a:endParaRPr lang="en-GB" dirty="0"/>
                    </a:p>
                  </a:txBody>
                  <a:tcPr/>
                </a:tc>
              </a:tr>
              <a:tr h="370840">
                <a:tc>
                  <a:txBody>
                    <a:bodyPr/>
                    <a:lstStyle/>
                    <a:p>
                      <a:r>
                        <a:rPr lang="en-GB" dirty="0" smtClean="0"/>
                        <a:t>2010’s</a:t>
                      </a:r>
                      <a:endParaRPr lang="en-GB" dirty="0"/>
                    </a:p>
                  </a:txBody>
                  <a:tcPr/>
                </a:tc>
                <a:tc>
                  <a:txBody>
                    <a:bodyPr/>
                    <a:lstStyle/>
                    <a:p>
                      <a:pPr algn="ctr"/>
                      <a:r>
                        <a:rPr lang="en-GB" dirty="0" smtClean="0"/>
                        <a:t>~3000</a:t>
                      </a:r>
                      <a:endParaRPr lang="en-GB" dirty="0"/>
                    </a:p>
                  </a:txBody>
                  <a:tcPr/>
                </a:tc>
                <a:tc>
                  <a:txBody>
                    <a:bodyPr/>
                    <a:lstStyle/>
                    <a:p>
                      <a:r>
                        <a:rPr lang="en-GB" dirty="0" smtClean="0"/>
                        <a:t>PB, tape, disk : LHC</a:t>
                      </a:r>
                      <a:endParaRPr lang="en-GB" dirty="0"/>
                    </a:p>
                  </a:txBody>
                  <a:tcPr/>
                </a:tc>
              </a:tr>
            </a:tbl>
          </a:graphicData>
        </a:graphic>
      </p:graphicFrame>
      <p:sp>
        <p:nvSpPr>
          <p:cNvPr id="8" name="TextBox 7"/>
          <p:cNvSpPr txBox="1"/>
          <p:nvPr/>
        </p:nvSpPr>
        <p:spPr>
          <a:xfrm>
            <a:off x="5547796" y="4454357"/>
            <a:ext cx="3390672" cy="1477328"/>
          </a:xfrm>
          <a:prstGeom prst="rect">
            <a:avLst/>
          </a:prstGeom>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wrap="none" rtlCol="0">
            <a:spAutoFit/>
          </a:bodyPr>
          <a:lstStyle/>
          <a:p>
            <a:r>
              <a:rPr lang="en-GB" u="sng" dirty="0" smtClean="0">
                <a:solidFill>
                  <a:prstClr val="black"/>
                </a:solidFill>
                <a:latin typeface="Calibri"/>
              </a:rPr>
              <a:t>For comparison</a:t>
            </a:r>
            <a:r>
              <a:rPr lang="en-GB" dirty="0" smtClean="0">
                <a:solidFill>
                  <a:prstClr val="black"/>
                </a:solidFill>
                <a:latin typeface="Calibri"/>
              </a:rPr>
              <a:t>:</a:t>
            </a:r>
          </a:p>
          <a:p>
            <a:r>
              <a:rPr lang="en-GB" dirty="0" smtClean="0">
                <a:solidFill>
                  <a:prstClr val="black"/>
                </a:solidFill>
                <a:latin typeface="Calibri"/>
              </a:rPr>
              <a:t>1990’s: Total LEP data set ~few TB</a:t>
            </a:r>
          </a:p>
          <a:p>
            <a:r>
              <a:rPr lang="en-GB" dirty="0" smtClean="0">
                <a:solidFill>
                  <a:prstClr val="black"/>
                </a:solidFill>
                <a:latin typeface="Calibri"/>
              </a:rPr>
              <a:t>Would fit on 1 tape today</a:t>
            </a:r>
          </a:p>
          <a:p>
            <a:endParaRPr lang="en-GB" dirty="0">
              <a:solidFill>
                <a:prstClr val="black"/>
              </a:solidFill>
              <a:latin typeface="Calibri"/>
            </a:endParaRPr>
          </a:p>
          <a:p>
            <a:r>
              <a:rPr lang="en-GB" dirty="0" smtClean="0">
                <a:solidFill>
                  <a:prstClr val="black"/>
                </a:solidFill>
                <a:latin typeface="Calibri"/>
              </a:rPr>
              <a:t>Today: 1 year of LHC data ~25 PB</a:t>
            </a:r>
            <a:endParaRPr lang="en-GB" dirty="0">
              <a:solidFill>
                <a:prstClr val="black"/>
              </a:solidFill>
              <a:latin typeface="Calibri"/>
            </a:endParaRPr>
          </a:p>
        </p:txBody>
      </p:sp>
      <p:sp>
        <p:nvSpPr>
          <p:cNvPr id="9" name="TextBox 8"/>
          <p:cNvSpPr txBox="1"/>
          <p:nvPr/>
        </p:nvSpPr>
        <p:spPr>
          <a:xfrm>
            <a:off x="1295400" y="6228321"/>
            <a:ext cx="6244017" cy="307777"/>
          </a:xfrm>
          <a:prstGeom prst="rect">
            <a:avLst/>
          </a:prstGeom>
          <a:noFill/>
        </p:spPr>
        <p:txBody>
          <a:bodyPr wrap="none" rtlCol="0">
            <a:spAutoFit/>
          </a:bodyPr>
          <a:lstStyle/>
          <a:p>
            <a:r>
              <a:rPr lang="en-US" sz="1400" i="1" dirty="0" smtClean="0"/>
              <a:t>LEP – Large Electron-Positron Collider. e+/e- collider at CERN in 1989-2000</a:t>
            </a:r>
            <a:endParaRPr lang="en-US" sz="1400" i="1" dirty="0"/>
          </a:p>
        </p:txBody>
      </p:sp>
    </p:spTree>
    <p:extLst>
      <p:ext uri="{BB962C8B-B14F-4D97-AF65-F5344CB8AC3E}">
        <p14:creationId xmlns:p14="http://schemas.microsoft.com/office/powerpoint/2010/main" val="15709389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1295400" y="0"/>
            <a:ext cx="7848600" cy="1000108"/>
          </a:xfrm>
        </p:spPr>
        <p:txBody>
          <a:bodyPr/>
          <a:lstStyle/>
          <a:p>
            <a:r>
              <a:rPr lang="en-GB" sz="3200" dirty="0"/>
              <a:t>The CERN Data Centre in Numbers</a:t>
            </a:r>
            <a:endParaRPr lang="en-US" sz="3200" dirty="0"/>
          </a:p>
        </p:txBody>
      </p:sp>
      <p:sp>
        <p:nvSpPr>
          <p:cNvPr id="3" name="Content Placeholder 2"/>
          <p:cNvSpPr>
            <a:spLocks noGrp="1"/>
          </p:cNvSpPr>
          <p:nvPr>
            <p:ph idx="1"/>
          </p:nvPr>
        </p:nvSpPr>
        <p:spPr>
          <a:xfrm>
            <a:off x="1285852" y="1000108"/>
            <a:ext cx="7705748" cy="5629292"/>
          </a:xfrm>
        </p:spPr>
        <p:txBody>
          <a:bodyPr/>
          <a:lstStyle/>
          <a:p>
            <a:r>
              <a:rPr lang="en-GB" sz="1800" dirty="0"/>
              <a:t>Data Centre Operations (Tier 0)</a:t>
            </a:r>
          </a:p>
          <a:p>
            <a:pPr lvl="1">
              <a:buClrTx/>
            </a:pPr>
            <a:r>
              <a:rPr lang="en-GB" sz="1600" dirty="0"/>
              <a:t>24x7 operator support and System Administration services to support 24x7 operation of all IT services.</a:t>
            </a:r>
          </a:p>
          <a:p>
            <a:pPr lvl="1">
              <a:buClrTx/>
            </a:pPr>
            <a:r>
              <a:rPr lang="en-GB" sz="1600" dirty="0"/>
              <a:t>Hardware installation &amp; retirement</a:t>
            </a:r>
          </a:p>
          <a:p>
            <a:pPr lvl="2"/>
            <a:r>
              <a:rPr lang="en-GB" sz="1200" dirty="0"/>
              <a:t>~7,000 hardware movements/year; ~1800 disk failures/year</a:t>
            </a:r>
          </a:p>
          <a:p>
            <a:pPr lvl="1">
              <a:buClrTx/>
            </a:pPr>
            <a:r>
              <a:rPr lang="en-GB" sz="1600" dirty="0"/>
              <a:t>Management and Automation framework for large scale Linux clusters</a:t>
            </a:r>
            <a:endParaRPr lang="en-GB" sz="2200" dirty="0"/>
          </a:p>
          <a:p>
            <a:pPr lvl="1"/>
            <a:endParaRPr lang="en-GB" sz="1800" dirty="0"/>
          </a:p>
          <a:p>
            <a:pPr>
              <a:buNone/>
            </a:pPr>
            <a:endParaRPr lang="en-GB" sz="2200" dirty="0"/>
          </a:p>
        </p:txBody>
      </p:sp>
      <p:graphicFrame>
        <p:nvGraphicFramePr>
          <p:cNvPr id="8" name="Chart 7"/>
          <p:cNvGraphicFramePr/>
          <p:nvPr/>
        </p:nvGraphicFramePr>
        <p:xfrm>
          <a:off x="1295400" y="4191000"/>
          <a:ext cx="2636366" cy="225246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p:nvPr/>
        </p:nvGraphicFramePr>
        <p:xfrm>
          <a:off x="3810000" y="4191000"/>
          <a:ext cx="2673350" cy="196215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451480791"/>
              </p:ext>
            </p:extLst>
          </p:nvPr>
        </p:nvGraphicFramePr>
        <p:xfrm>
          <a:off x="6553200" y="3886200"/>
          <a:ext cx="2327920" cy="2063245"/>
        </p:xfrm>
        <a:graphic>
          <a:graphicData uri="http://schemas.openxmlformats.org/drawingml/2006/table">
            <a:tbl>
              <a:tblPr bandRow="1">
                <a:tableStyleId>{5C22544A-7EE6-4342-B048-85BDC9FD1C3A}</a:tableStyleId>
              </a:tblPr>
              <a:tblGrid>
                <a:gridCol w="1392477"/>
                <a:gridCol w="935443"/>
              </a:tblGrid>
              <a:tr h="578358">
                <a:tc>
                  <a:txBody>
                    <a:bodyPr/>
                    <a:lstStyle/>
                    <a:p>
                      <a:pPr marL="0" marR="0" algn="l">
                        <a:lnSpc>
                          <a:spcPct val="115000"/>
                        </a:lnSpc>
                        <a:spcBef>
                          <a:spcPts val="0"/>
                        </a:spcBef>
                        <a:spcAft>
                          <a:spcPts val="1000"/>
                        </a:spcAft>
                      </a:pPr>
                      <a:r>
                        <a:rPr lang="en-US" sz="1100" b="1" dirty="0" smtClean="0">
                          <a:solidFill>
                            <a:schemeClr val="tx1"/>
                          </a:solidFill>
                          <a:latin typeface="Calibri"/>
                          <a:ea typeface="Calibri"/>
                          <a:cs typeface="Times New Roman"/>
                        </a:rPr>
                        <a:t>High Speed Routers</a:t>
                      </a:r>
                      <a:r>
                        <a:rPr lang="en-US" sz="1100" b="1" dirty="0">
                          <a:solidFill>
                            <a:schemeClr val="tx1"/>
                          </a:solidFill>
                          <a:latin typeface="Calibri"/>
                          <a:ea typeface="Calibri"/>
                          <a:cs typeface="Times New Roman"/>
                        </a:rPr>
                        <a:t/>
                      </a:r>
                      <a:br>
                        <a:rPr lang="en-US" sz="1100" b="1" dirty="0">
                          <a:solidFill>
                            <a:schemeClr val="tx1"/>
                          </a:solidFill>
                          <a:latin typeface="Calibri"/>
                          <a:ea typeface="Calibri"/>
                          <a:cs typeface="Times New Roman"/>
                        </a:rPr>
                      </a:br>
                      <a:r>
                        <a:rPr lang="en-US" sz="1100" b="1" dirty="0" smtClean="0">
                          <a:solidFill>
                            <a:schemeClr val="tx1"/>
                          </a:solidFill>
                          <a:latin typeface="Calibri"/>
                          <a:ea typeface="Calibri"/>
                          <a:cs typeface="Times New Roman"/>
                        </a:rPr>
                        <a:t>(640</a:t>
                      </a:r>
                      <a:r>
                        <a:rPr lang="en-US" sz="1100" b="1" baseline="0" dirty="0" smtClean="0">
                          <a:solidFill>
                            <a:schemeClr val="tx1"/>
                          </a:solidFill>
                          <a:latin typeface="Calibri"/>
                          <a:ea typeface="Calibri"/>
                          <a:cs typeface="Times New Roman"/>
                        </a:rPr>
                        <a:t> Mbps → 10 Tbps)</a:t>
                      </a:r>
                      <a:endParaRPr lang="en-US" sz="1100" b="1" dirty="0" smtClean="0">
                        <a:solidFill>
                          <a:schemeClr val="tx1"/>
                        </a:solidFill>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solidFill>
                            <a:schemeClr val="tx1"/>
                          </a:solidFill>
                          <a:latin typeface="Calibri"/>
                          <a:ea typeface="Calibri"/>
                          <a:cs typeface="Times New Roman"/>
                        </a:rPr>
                        <a:t>25</a:t>
                      </a:r>
                      <a:endParaRPr lang="en-US" sz="1100" b="1" dirty="0">
                        <a:solidFill>
                          <a:schemeClr val="tx1"/>
                        </a:solidFill>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solidFill>
                            <a:schemeClr val="tx1"/>
                          </a:solidFill>
                          <a:latin typeface="Calibri"/>
                          <a:ea typeface="Calibri"/>
                          <a:cs typeface="Times New Roman"/>
                        </a:rPr>
                        <a:t>Ethernet Switches</a:t>
                      </a:r>
                      <a:endParaRPr lang="en-US" sz="1100" b="1" dirty="0">
                        <a:solidFill>
                          <a:schemeClr val="tx1"/>
                        </a:solidFill>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solidFill>
                            <a:schemeClr val="tx1"/>
                          </a:solidFill>
                          <a:latin typeface="Calibri"/>
                          <a:ea typeface="Calibri"/>
                          <a:cs typeface="Times New Roman"/>
                        </a:rPr>
                        <a:t>500</a:t>
                      </a:r>
                      <a:endParaRPr lang="en-US" sz="1100" b="1" dirty="0">
                        <a:solidFill>
                          <a:schemeClr val="tx1"/>
                        </a:solidFill>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solidFill>
                            <a:schemeClr val="tx1"/>
                          </a:solidFill>
                          <a:latin typeface="Calibri"/>
                          <a:ea typeface="Calibri"/>
                          <a:cs typeface="Times New Roman"/>
                        </a:rPr>
                        <a:t>10 </a:t>
                      </a:r>
                      <a:r>
                        <a:rPr lang="en-US" sz="1100" b="1" dirty="0" err="1" smtClean="0">
                          <a:solidFill>
                            <a:schemeClr val="tx1"/>
                          </a:solidFill>
                          <a:latin typeface="Calibri"/>
                          <a:ea typeface="Calibri"/>
                          <a:cs typeface="Times New Roman"/>
                        </a:rPr>
                        <a:t>Gbps</a:t>
                      </a:r>
                      <a:r>
                        <a:rPr lang="en-US" sz="1100" b="1" dirty="0" smtClean="0">
                          <a:solidFill>
                            <a:schemeClr val="tx1"/>
                          </a:solidFill>
                          <a:latin typeface="Calibri"/>
                          <a:ea typeface="Calibri"/>
                          <a:cs typeface="Times New Roman"/>
                        </a:rPr>
                        <a:t>/100Gbps ports</a:t>
                      </a:r>
                      <a:endParaRPr lang="en-US" sz="1100" b="1" dirty="0">
                        <a:solidFill>
                          <a:schemeClr val="tx1"/>
                        </a:solidFill>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solidFill>
                            <a:schemeClr val="tx1"/>
                          </a:solidFill>
                          <a:latin typeface="Calibri"/>
                          <a:ea typeface="Calibri"/>
                          <a:cs typeface="Calibri"/>
                        </a:rPr>
                        <a:t>1200/50</a:t>
                      </a:r>
                      <a:endParaRPr lang="en-US" sz="1100" b="1" dirty="0">
                        <a:solidFill>
                          <a:schemeClr val="tx1"/>
                        </a:solidFill>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solidFill>
                            <a:schemeClr val="tx1"/>
                          </a:solidFill>
                          <a:latin typeface="Calibri"/>
                          <a:ea typeface="Calibri"/>
                          <a:cs typeface="Times New Roman"/>
                        </a:rPr>
                        <a:t>Switching Capacity</a:t>
                      </a:r>
                      <a:endParaRPr lang="en-US" sz="1100" b="1" dirty="0">
                        <a:solidFill>
                          <a:schemeClr val="tx1"/>
                        </a:solidFill>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baseline="0" dirty="0" smtClean="0">
                          <a:solidFill>
                            <a:schemeClr val="tx1"/>
                          </a:solidFill>
                          <a:latin typeface="Calibri"/>
                          <a:ea typeface="Calibri"/>
                          <a:cs typeface="Times New Roman"/>
                        </a:rPr>
                        <a:t>6 </a:t>
                      </a:r>
                      <a:r>
                        <a:rPr lang="en-US" sz="1100" b="1" baseline="0" dirty="0" err="1" smtClean="0">
                          <a:solidFill>
                            <a:schemeClr val="tx1"/>
                          </a:solidFill>
                          <a:latin typeface="Calibri"/>
                          <a:ea typeface="Calibri"/>
                          <a:cs typeface="Times New Roman"/>
                        </a:rPr>
                        <a:t>Tbps</a:t>
                      </a:r>
                      <a:endParaRPr lang="en-US" sz="1100" b="1" dirty="0">
                        <a:solidFill>
                          <a:schemeClr val="tx1"/>
                        </a:solidFill>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1 Gbps ports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GB" sz="1100" b="1" dirty="0" smtClean="0"/>
                        <a:t>16,041</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10 Gbps ports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GB" sz="1100" b="1" dirty="0" smtClean="0"/>
                        <a:t>1,884</a:t>
                      </a:r>
                      <a:endParaRPr lang="en-US" sz="1100" b="1" dirty="0">
                        <a:latin typeface="Calibri"/>
                        <a:ea typeface="Calibri"/>
                        <a:cs typeface="Times New Roman"/>
                      </a:endParaRPr>
                    </a:p>
                  </a:txBody>
                  <a:tcPr marL="36195" marR="36195" marT="0" marB="0" anchor="ct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223542606"/>
              </p:ext>
            </p:extLst>
          </p:nvPr>
        </p:nvGraphicFramePr>
        <p:xfrm>
          <a:off x="1524000" y="2743203"/>
          <a:ext cx="2327920" cy="1374145"/>
        </p:xfrm>
        <a:graphic>
          <a:graphicData uri="http://schemas.openxmlformats.org/drawingml/2006/table">
            <a:tbl>
              <a:tblPr bandRow="1">
                <a:tableStyleId>{5C22544A-7EE6-4342-B048-85BDC9FD1C3A}</a:tableStyleId>
              </a:tblPr>
              <a:tblGrid>
                <a:gridCol w="1392477"/>
                <a:gridCol w="935443"/>
              </a:tblGrid>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Racks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828</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Servers</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8,750</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Processors</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15,694</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a:latin typeface="Calibri"/>
                          <a:ea typeface="Calibri"/>
                          <a:cs typeface="Times New Roman"/>
                        </a:rPr>
                        <a:t>Cores</a:t>
                      </a:r>
                      <a:endParaRPr lang="en-US" sz="110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solidFill>
                            <a:srgbClr val="000000"/>
                          </a:solidFill>
                          <a:latin typeface="+mn-lt"/>
                          <a:ea typeface="Calibri"/>
                          <a:cs typeface="Calibri"/>
                        </a:rPr>
                        <a:t>68,443</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HEPSpec06</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482,507</a:t>
                      </a:r>
                      <a:endParaRPr lang="en-US" sz="1100" dirty="0">
                        <a:latin typeface="Calibri"/>
                        <a:ea typeface="Calibri"/>
                        <a:cs typeface="Times New Roman"/>
                      </a:endParaRPr>
                    </a:p>
                  </a:txBody>
                  <a:tcPr marL="36195" marR="36195" marT="0" marB="0" anchor="ct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273962766"/>
              </p:ext>
            </p:extLst>
          </p:nvPr>
        </p:nvGraphicFramePr>
        <p:xfrm>
          <a:off x="4038600" y="2740655"/>
          <a:ext cx="2327920" cy="1374145"/>
        </p:xfrm>
        <a:graphic>
          <a:graphicData uri="http://schemas.openxmlformats.org/drawingml/2006/table">
            <a:tbl>
              <a:tblPr bandRow="1">
                <a:tableStyleId>{5C22544A-7EE6-4342-B048-85BDC9FD1C3A}</a:tableStyleId>
              </a:tblPr>
              <a:tblGrid>
                <a:gridCol w="1447800"/>
                <a:gridCol w="880120"/>
              </a:tblGrid>
              <a:tr h="274829">
                <a:tc>
                  <a:txBody>
                    <a:bodyPr/>
                    <a:lstStyle/>
                    <a:p>
                      <a:pPr marL="0" marR="0">
                        <a:lnSpc>
                          <a:spcPct val="115000"/>
                        </a:lnSpc>
                        <a:spcBef>
                          <a:spcPts val="0"/>
                        </a:spcBef>
                        <a:spcAft>
                          <a:spcPts val="1000"/>
                        </a:spcAft>
                      </a:pPr>
                      <a:r>
                        <a:rPr lang="en-US" sz="1100" b="1" dirty="0">
                          <a:latin typeface="Calibri"/>
                          <a:ea typeface="Calibri"/>
                          <a:cs typeface="Times New Roman"/>
                        </a:rPr>
                        <a:t>Disks</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67,320</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Raw disk capacity (</a:t>
                      </a:r>
                      <a:r>
                        <a:rPr lang="en-US" sz="1100" b="1" dirty="0" err="1" smtClean="0">
                          <a:latin typeface="Calibri"/>
                          <a:ea typeface="Calibri"/>
                          <a:cs typeface="Times New Roman"/>
                        </a:rPr>
                        <a:t>TiB</a:t>
                      </a:r>
                      <a:r>
                        <a:rPr lang="en-US" sz="1100" b="1" dirty="0">
                          <a:latin typeface="Calibri"/>
                          <a:ea typeface="Calibri"/>
                          <a:cs typeface="Times New Roman"/>
                        </a:rPr>
                        <a:t>)</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97,096</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Memory modules</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52,377</a:t>
                      </a:r>
                      <a:endParaRPr lang="en-US" sz="1100"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Memory capacity (</a:t>
                      </a:r>
                      <a:r>
                        <a:rPr lang="en-US" sz="1100" b="1" dirty="0" err="1" smtClean="0">
                          <a:latin typeface="Calibri"/>
                          <a:ea typeface="Calibri"/>
                          <a:cs typeface="Times New Roman"/>
                        </a:rPr>
                        <a:t>TiB</a:t>
                      </a:r>
                      <a:r>
                        <a:rPr lang="en-US" sz="1100" b="1" dirty="0" smtClean="0">
                          <a:latin typeface="Calibri"/>
                          <a:ea typeface="Calibri"/>
                          <a:cs typeface="Times New Roman"/>
                        </a:rPr>
                        <a:t>)</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205</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a:latin typeface="Calibri"/>
                          <a:ea typeface="Calibri"/>
                          <a:cs typeface="Times New Roman"/>
                        </a:rPr>
                        <a:t>RAID controllers</a:t>
                      </a:r>
                      <a:endParaRPr lang="en-US" sz="1100"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mn-lt"/>
                          <a:ea typeface="Calibri"/>
                          <a:cs typeface="Times New Roman"/>
                        </a:rPr>
                        <a:t>3,749</a:t>
                      </a:r>
                      <a:endParaRPr lang="en-US" sz="1100" dirty="0">
                        <a:latin typeface="Calibri"/>
                        <a:ea typeface="Calibri"/>
                        <a:cs typeface="Times New Roman"/>
                      </a:endParaRPr>
                    </a:p>
                  </a:txBody>
                  <a:tcPr marL="36195" marR="36195" marT="0" marB="0" anchor="ct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2504322822"/>
              </p:ext>
            </p:extLst>
          </p:nvPr>
        </p:nvGraphicFramePr>
        <p:xfrm>
          <a:off x="6553200" y="2743200"/>
          <a:ext cx="2327920" cy="1099316"/>
        </p:xfrm>
        <a:graphic>
          <a:graphicData uri="http://schemas.openxmlformats.org/drawingml/2006/table">
            <a:tbl>
              <a:tblPr bandRow="1">
                <a:tableStyleId>{5C22544A-7EE6-4342-B048-85BDC9FD1C3A}</a:tableStyleId>
              </a:tblPr>
              <a:tblGrid>
                <a:gridCol w="1392477"/>
                <a:gridCol w="935443"/>
              </a:tblGrid>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Tape Drives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160</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Tape Cartridges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45000</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Tape slots</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56000</a:t>
                      </a:r>
                      <a:endParaRPr lang="en-US" sz="1100" b="1" dirty="0">
                        <a:latin typeface="Calibri"/>
                        <a:ea typeface="Calibri"/>
                        <a:cs typeface="Times New Roman"/>
                      </a:endParaRPr>
                    </a:p>
                  </a:txBody>
                  <a:tcPr marL="36195" marR="36195" marT="0" marB="0" anchor="ctr"/>
                </a:tc>
              </a:tr>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Data on Tape (</a:t>
                      </a:r>
                      <a:r>
                        <a:rPr lang="en-US" sz="1100" b="1" dirty="0" err="1" smtClean="0">
                          <a:latin typeface="Calibri"/>
                          <a:ea typeface="Calibri"/>
                          <a:cs typeface="Times New Roman"/>
                        </a:rPr>
                        <a:t>PiB</a:t>
                      </a:r>
                      <a:r>
                        <a:rPr lang="en-US" sz="1100" b="1" dirty="0" smtClean="0">
                          <a:latin typeface="Calibri"/>
                          <a:ea typeface="Calibri"/>
                          <a:cs typeface="Times New Roman"/>
                        </a:rPr>
                        <a:t>)</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65</a:t>
                      </a:r>
                      <a:endParaRPr lang="en-US" sz="1100" b="1" dirty="0">
                        <a:latin typeface="Calibri"/>
                        <a:ea typeface="Calibri"/>
                        <a:cs typeface="Times New Roman"/>
                      </a:endParaRPr>
                    </a:p>
                  </a:txBody>
                  <a:tcPr marL="36195" marR="36195" marT="0" marB="0" anchor="ct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2285681851"/>
              </p:ext>
            </p:extLst>
          </p:nvPr>
        </p:nvGraphicFramePr>
        <p:xfrm>
          <a:off x="6324600" y="6003542"/>
          <a:ext cx="2556520" cy="549658"/>
        </p:xfrm>
        <a:graphic>
          <a:graphicData uri="http://schemas.openxmlformats.org/drawingml/2006/table">
            <a:tbl>
              <a:tblPr bandRow="1">
                <a:tableStyleId>{5C22544A-7EE6-4342-B048-85BDC9FD1C3A}</a:tableStyleId>
              </a:tblPr>
              <a:tblGrid>
                <a:gridCol w="1757338"/>
                <a:gridCol w="799182"/>
              </a:tblGrid>
              <a:tr h="274829">
                <a:tc>
                  <a:txBody>
                    <a:bodyPr/>
                    <a:lstStyle/>
                    <a:p>
                      <a:pPr marL="0" marR="0">
                        <a:lnSpc>
                          <a:spcPct val="115000"/>
                        </a:lnSpc>
                        <a:spcBef>
                          <a:spcPts val="0"/>
                        </a:spcBef>
                        <a:spcAft>
                          <a:spcPts val="1000"/>
                        </a:spcAft>
                      </a:pPr>
                      <a:r>
                        <a:rPr lang="en-US" sz="1100" b="1" dirty="0" smtClean="0">
                          <a:latin typeface="Calibri"/>
                          <a:ea typeface="Calibri"/>
                          <a:cs typeface="Times New Roman"/>
                        </a:rPr>
                        <a:t>IT Power Consumption</a:t>
                      </a:r>
                      <a:endParaRPr lang="en-US" sz="1100" b="1" dirty="0">
                        <a:latin typeface="Calibri"/>
                        <a:ea typeface="Calibri"/>
                        <a:cs typeface="Times New Roman"/>
                      </a:endParaRP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2456 KW</a:t>
                      </a:r>
                      <a:endParaRPr lang="en-US" sz="1100" b="1" dirty="0">
                        <a:latin typeface="Calibri"/>
                        <a:ea typeface="Calibri"/>
                        <a:cs typeface="Times New Roman"/>
                      </a:endParaRPr>
                    </a:p>
                  </a:txBody>
                  <a:tcPr marL="36195" marR="36195" marT="0" marB="0" anchor="ctr"/>
                </a:tc>
              </a:tr>
              <a:tr h="274829">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en-US" sz="1100" b="1" dirty="0" smtClean="0">
                          <a:latin typeface="Calibri"/>
                          <a:ea typeface="Calibri"/>
                          <a:cs typeface="Times New Roman"/>
                        </a:rPr>
                        <a:t>Total</a:t>
                      </a:r>
                      <a:r>
                        <a:rPr lang="en-US" sz="1100" b="1" baseline="0" dirty="0" smtClean="0">
                          <a:latin typeface="Calibri"/>
                          <a:ea typeface="Calibri"/>
                          <a:cs typeface="Times New Roman"/>
                        </a:rPr>
                        <a:t> </a:t>
                      </a:r>
                      <a:r>
                        <a:rPr lang="en-US" sz="1100" b="1" dirty="0" smtClean="0">
                          <a:latin typeface="+mn-lt"/>
                          <a:ea typeface="Calibri"/>
                          <a:cs typeface="Times New Roman"/>
                        </a:rPr>
                        <a:t>Power Consumption</a:t>
                      </a:r>
                    </a:p>
                  </a:txBody>
                  <a:tcPr marL="36195" marR="36195" marT="0" marB="0" anchor="ctr"/>
                </a:tc>
                <a:tc>
                  <a:txBody>
                    <a:bodyPr/>
                    <a:lstStyle/>
                    <a:p>
                      <a:pPr marL="0" marR="0" algn="r">
                        <a:lnSpc>
                          <a:spcPct val="115000"/>
                        </a:lnSpc>
                        <a:spcBef>
                          <a:spcPts val="0"/>
                        </a:spcBef>
                        <a:spcAft>
                          <a:spcPts val="1000"/>
                        </a:spcAft>
                      </a:pPr>
                      <a:r>
                        <a:rPr lang="en-US" sz="1100" b="1" dirty="0" smtClean="0">
                          <a:latin typeface="Calibri"/>
                          <a:ea typeface="Calibri"/>
                          <a:cs typeface="Times New Roman"/>
                        </a:rPr>
                        <a:t>3890 KW</a:t>
                      </a:r>
                      <a:endParaRPr lang="en-US" sz="1100" b="1" dirty="0">
                        <a:latin typeface="Calibri"/>
                        <a:ea typeface="Calibri"/>
                        <a:cs typeface="Times New Roman"/>
                      </a:endParaRPr>
                    </a:p>
                  </a:txBody>
                  <a:tcPr marL="36195" marR="36195" marT="0" marB="0" anchor="ctr"/>
                </a:tc>
              </a:tr>
            </a:tbl>
          </a:graphicData>
        </a:graphic>
      </p:graphicFrame>
      <p:sp>
        <p:nvSpPr>
          <p:cNvPr id="2" name="Slide Number Placeholder 1"/>
          <p:cNvSpPr>
            <a:spLocks noGrp="1"/>
          </p:cNvSpPr>
          <p:nvPr>
            <p:ph type="sldNum" sz="quarter" idx="12"/>
          </p:nvPr>
        </p:nvSpPr>
        <p:spPr/>
        <p:txBody>
          <a:bodyPr/>
          <a:lstStyle/>
          <a:p>
            <a:fld id="{22C406CC-7824-435D-914E-09617D0B4A11}" type="slidenum">
              <a:rPr lang="en-GB" smtClean="0">
                <a:latin typeface="Calibri"/>
              </a:rPr>
              <a:pPr/>
              <a:t>15</a:t>
            </a:fld>
            <a:endParaRPr lang="en-GB">
              <a:latin typeface="Calibri"/>
            </a:endParaRPr>
          </a:p>
        </p:txBody>
      </p:sp>
    </p:spTree>
    <p:extLst>
      <p:ext uri="{BB962C8B-B14F-4D97-AF65-F5344CB8AC3E}">
        <p14:creationId xmlns:p14="http://schemas.microsoft.com/office/powerpoint/2010/main" val="97914821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990600"/>
          </a:xfrm>
        </p:spPr>
        <p:txBody>
          <a:bodyPr/>
          <a:lstStyle/>
          <a:p>
            <a:r>
              <a:rPr lang="en-US" dirty="0" smtClean="0"/>
              <a:t>    ATLAS . Big Data Experiment</a:t>
            </a:r>
            <a:endParaRPr lang="en-US" dirty="0"/>
          </a:p>
        </p:txBody>
      </p:sp>
      <p:sp>
        <p:nvSpPr>
          <p:cNvPr id="4" name="Date Placeholder 3"/>
          <p:cNvSpPr>
            <a:spLocks noGrp="1"/>
          </p:cNvSpPr>
          <p:nvPr>
            <p:ph type="dt" sz="half" idx="10"/>
          </p:nvPr>
        </p:nvSpPr>
        <p:spPr/>
        <p:txBody>
          <a:bodyPr/>
          <a:lstStyle/>
          <a:p>
            <a:r>
              <a:rPr lang="en-US" smtClean="0"/>
              <a:t>8</a:t>
            </a:r>
            <a:r>
              <a:rPr lang="ru-RU" smtClean="0"/>
              <a:t>/</a:t>
            </a:r>
            <a:r>
              <a:rPr lang="en-US" smtClean="0"/>
              <a:t>6</a:t>
            </a:r>
            <a:r>
              <a:rPr lang="ru-RU" smtClean="0"/>
              <a:t>/1</a:t>
            </a:r>
            <a:r>
              <a:rPr lang="en-US" smtClean="0"/>
              <a:t>3</a:t>
            </a:r>
            <a:endParaRPr lang="en-US" dirty="0"/>
          </a:p>
        </p:txBody>
      </p:sp>
      <p:sp>
        <p:nvSpPr>
          <p:cNvPr id="5" name="Footer Placeholder 4"/>
          <p:cNvSpPr>
            <a:spLocks noGrp="1"/>
          </p:cNvSpPr>
          <p:nvPr>
            <p:ph type="ftr" sz="quarter" idx="4294967295"/>
          </p:nvPr>
        </p:nvSpPr>
        <p:spPr>
          <a:xfrm>
            <a:off x="3848100" y="6604005"/>
            <a:ext cx="2844800" cy="260349"/>
          </a:xfrm>
          <a:prstGeom prst="rect">
            <a:avLst/>
          </a:prstGeom>
        </p:spPr>
        <p:txBody>
          <a:bodyPr/>
          <a:lstStyle/>
          <a:p>
            <a:r>
              <a:rPr lang="en-US" smtClean="0"/>
              <a:t>Big Data Workshop</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16</a:t>
            </a:fld>
            <a:endParaRPr lang="en-US"/>
          </a:p>
        </p:txBody>
      </p:sp>
      <p:pic>
        <p:nvPicPr>
          <p:cNvPr id="7" name="Picture 6" descr="0711021_01-A4-at-144-dpi.jpg"/>
          <p:cNvPicPr>
            <a:picLocks noChangeAspect="1"/>
          </p:cNvPicPr>
          <p:nvPr/>
        </p:nvPicPr>
        <p:blipFill>
          <a:blip r:embed="rId2"/>
          <a:stretch>
            <a:fillRect/>
          </a:stretch>
        </p:blipFill>
        <p:spPr>
          <a:xfrm>
            <a:off x="1184245" y="990600"/>
            <a:ext cx="7959756" cy="5867400"/>
          </a:xfrm>
          <a:prstGeom prst="rect">
            <a:avLst/>
          </a:prstGeom>
        </p:spPr>
      </p:pic>
      <p:sp>
        <p:nvSpPr>
          <p:cNvPr id="8" name="Text Box 4"/>
          <p:cNvSpPr txBox="1">
            <a:spLocks noChangeArrowheads="1"/>
          </p:cNvSpPr>
          <p:nvPr/>
        </p:nvSpPr>
        <p:spPr bwMode="auto">
          <a:xfrm>
            <a:off x="1006476" y="1143000"/>
            <a:ext cx="8137525" cy="5109091"/>
          </a:xfrm>
          <a:prstGeom prst="rect">
            <a:avLst/>
          </a:prstGeom>
          <a:noFill/>
          <a:ln w="9525">
            <a:noFill/>
            <a:miter lim="800000"/>
            <a:headEnd/>
            <a:tailEnd/>
          </a:ln>
        </p:spPr>
        <p:txBody>
          <a:bodyPr lIns="0" tIns="0" rIns="0" bIns="0">
            <a:spAutoFit/>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n-GB"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endParaRPr lang="en-GB"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r>
              <a:rPr lang="en-GB" sz="4400" b="1" dirty="0">
                <a:ln w="11430"/>
                <a:solidFill>
                  <a:srgbClr val="FFFF00"/>
                </a:solidFill>
                <a:effectLst>
                  <a:innerShdw blurRad="114300">
                    <a:prstClr val="black"/>
                  </a:innerShdw>
                </a:effectLst>
              </a:rPr>
              <a:t>150 million sensors deliver dat</a:t>
            </a:r>
            <a:r>
              <a:rPr lang="en-GB" sz="4400" b="1" dirty="0">
                <a:ln w="11430"/>
                <a:solidFill>
                  <a:srgbClr val="FFFF00"/>
                </a:solidFill>
                <a:effectLst>
                  <a:outerShdw blurRad="80000" dist="40000" dir="5040000" algn="tl">
                    <a:srgbClr val="000000">
                      <a:alpha val="30000"/>
                    </a:srgbClr>
                  </a:outerShdw>
                </a:effectLst>
              </a:rPr>
              <a:t>a …</a:t>
            </a:r>
          </a:p>
          <a:p>
            <a:pPr algn="ctr"/>
            <a:endParaRPr lang="en-GB"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endParaRPr lang="en-GB"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r>
              <a:rPr lang="en-GB"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en-GB"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en-GB"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endParaRPr lang="en-GB" sz="3600" b="1" dirty="0">
              <a:ln w="11430"/>
              <a:solidFill>
                <a:srgbClr val="FFFF00"/>
              </a:solidFill>
              <a:effectLst>
                <a:outerShdw blurRad="80000" dist="40000" dir="5040000" algn="tl">
                  <a:srgbClr val="000000">
                    <a:alpha val="30000"/>
                  </a:srgbClr>
                </a:outerShdw>
              </a:effectLst>
            </a:endParaRPr>
          </a:p>
          <a:p>
            <a:pPr algn="ctr"/>
            <a:endParaRPr lang="en-GB"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9863141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459509" y="1214728"/>
            <a:ext cx="6162401" cy="5045679"/>
          </a:xfrm>
          <a:prstGeom prst="rect">
            <a:avLst/>
          </a:prstGeom>
        </p:spPr>
      </p:pic>
      <p:sp>
        <p:nvSpPr>
          <p:cNvPr id="6" name="TextBox 5"/>
          <p:cNvSpPr txBox="1"/>
          <p:nvPr/>
        </p:nvSpPr>
        <p:spPr>
          <a:xfrm>
            <a:off x="1226969" y="1411388"/>
            <a:ext cx="1892165" cy="1077218"/>
          </a:xfrm>
          <a:prstGeom prst="rect">
            <a:avLst/>
          </a:prstGeom>
          <a:noFill/>
        </p:spPr>
        <p:txBody>
          <a:bodyPr wrap="none" rtlCol="0">
            <a:spAutoFit/>
          </a:bodyPr>
          <a:lstStyle/>
          <a:p>
            <a:pPr algn="ctr"/>
            <a:r>
              <a:rPr lang="en-US" sz="1600" dirty="0" smtClean="0">
                <a:solidFill>
                  <a:srgbClr val="FFFFFF"/>
                </a:solidFill>
              </a:rPr>
              <a:t>Business emails sent</a:t>
            </a:r>
          </a:p>
          <a:p>
            <a:pPr algn="ctr"/>
            <a:r>
              <a:rPr lang="en-US" sz="1600" dirty="0" smtClean="0">
                <a:solidFill>
                  <a:srgbClr val="FFFFFF"/>
                </a:solidFill>
              </a:rPr>
              <a:t>3000PB/year</a:t>
            </a:r>
          </a:p>
          <a:p>
            <a:pPr algn="ctr"/>
            <a:r>
              <a:rPr lang="en-US" sz="1600" dirty="0" smtClean="0">
                <a:solidFill>
                  <a:srgbClr val="FFFFFF"/>
                </a:solidFill>
              </a:rPr>
              <a:t>(Not managed as</a:t>
            </a:r>
          </a:p>
          <a:p>
            <a:pPr algn="ctr"/>
            <a:r>
              <a:rPr lang="en-US" sz="1600" dirty="0">
                <a:solidFill>
                  <a:srgbClr val="FFFFFF"/>
                </a:solidFill>
              </a:rPr>
              <a:t>a</a:t>
            </a:r>
            <a:r>
              <a:rPr lang="en-US" sz="1600" dirty="0" smtClean="0">
                <a:solidFill>
                  <a:srgbClr val="FFFFFF"/>
                </a:solidFill>
              </a:rPr>
              <a:t> coherent data set)</a:t>
            </a:r>
            <a:endParaRPr lang="en-US" sz="1600" dirty="0">
              <a:solidFill>
                <a:srgbClr val="FFFFFF"/>
              </a:solidFill>
            </a:endParaRPr>
          </a:p>
        </p:txBody>
      </p:sp>
      <p:sp>
        <p:nvSpPr>
          <p:cNvPr id="7" name="TextBox 6"/>
          <p:cNvSpPr txBox="1"/>
          <p:nvPr/>
        </p:nvSpPr>
        <p:spPr>
          <a:xfrm>
            <a:off x="1917386" y="4616269"/>
            <a:ext cx="1369385" cy="584776"/>
          </a:xfrm>
          <a:prstGeom prst="rect">
            <a:avLst/>
          </a:prstGeom>
          <a:noFill/>
        </p:spPr>
        <p:txBody>
          <a:bodyPr wrap="none" rtlCol="0">
            <a:spAutoFit/>
          </a:bodyPr>
          <a:lstStyle/>
          <a:p>
            <a:pPr algn="ctr"/>
            <a:r>
              <a:rPr lang="en-US" sz="1600" dirty="0" smtClean="0"/>
              <a:t>Google search</a:t>
            </a:r>
          </a:p>
          <a:p>
            <a:pPr algn="ctr"/>
            <a:r>
              <a:rPr lang="en-US" sz="1600" dirty="0" smtClean="0"/>
              <a:t>100PB</a:t>
            </a:r>
            <a:endParaRPr lang="en-US" sz="1600" dirty="0"/>
          </a:p>
        </p:txBody>
      </p:sp>
      <p:sp>
        <p:nvSpPr>
          <p:cNvPr id="8" name="TextBox 7"/>
          <p:cNvSpPr txBox="1"/>
          <p:nvPr/>
        </p:nvSpPr>
        <p:spPr>
          <a:xfrm>
            <a:off x="4205666" y="3281348"/>
            <a:ext cx="1687181" cy="584776"/>
          </a:xfrm>
          <a:prstGeom prst="rect">
            <a:avLst/>
          </a:prstGeom>
          <a:noFill/>
        </p:spPr>
        <p:txBody>
          <a:bodyPr wrap="none" rtlCol="0">
            <a:spAutoFit/>
          </a:bodyPr>
          <a:lstStyle/>
          <a:p>
            <a:pPr algn="ctr"/>
            <a:r>
              <a:rPr lang="en-US" sz="1600" dirty="0" smtClean="0"/>
              <a:t>Facebook uploads</a:t>
            </a:r>
          </a:p>
          <a:p>
            <a:pPr algn="ctr"/>
            <a:r>
              <a:rPr lang="en-US" sz="1600" dirty="0" smtClean="0"/>
              <a:t>180PB/year</a:t>
            </a:r>
            <a:endParaRPr lang="en-US" sz="1600" dirty="0"/>
          </a:p>
        </p:txBody>
      </p:sp>
      <p:sp>
        <p:nvSpPr>
          <p:cNvPr id="9" name="TextBox 8"/>
          <p:cNvSpPr txBox="1"/>
          <p:nvPr/>
        </p:nvSpPr>
        <p:spPr>
          <a:xfrm>
            <a:off x="4943812" y="5211753"/>
            <a:ext cx="1214996" cy="830997"/>
          </a:xfrm>
          <a:prstGeom prst="rect">
            <a:avLst/>
          </a:prstGeom>
          <a:noFill/>
        </p:spPr>
        <p:txBody>
          <a:bodyPr wrap="none" rtlCol="0">
            <a:spAutoFit/>
          </a:bodyPr>
          <a:lstStyle/>
          <a:p>
            <a:pPr algn="ctr"/>
            <a:r>
              <a:rPr lang="en-US" sz="1600" dirty="0" smtClean="0"/>
              <a:t>Kaiser</a:t>
            </a:r>
          </a:p>
          <a:p>
            <a:pPr algn="ctr"/>
            <a:r>
              <a:rPr lang="en-US" sz="1600" dirty="0" smtClean="0"/>
              <a:t>Permanente</a:t>
            </a:r>
          </a:p>
          <a:p>
            <a:pPr algn="ctr"/>
            <a:r>
              <a:rPr lang="en-US" sz="1600" dirty="0" smtClean="0"/>
              <a:t>30PB</a:t>
            </a:r>
            <a:endParaRPr lang="en-US" sz="1600" dirty="0"/>
          </a:p>
        </p:txBody>
      </p:sp>
      <p:sp>
        <p:nvSpPr>
          <p:cNvPr id="10" name="TextBox 9"/>
          <p:cNvSpPr txBox="1"/>
          <p:nvPr/>
        </p:nvSpPr>
        <p:spPr>
          <a:xfrm>
            <a:off x="415530" y="4485315"/>
            <a:ext cx="1085253" cy="584776"/>
          </a:xfrm>
          <a:prstGeom prst="rect">
            <a:avLst/>
          </a:prstGeom>
          <a:noFill/>
        </p:spPr>
        <p:txBody>
          <a:bodyPr wrap="none" rtlCol="0">
            <a:spAutoFit/>
          </a:bodyPr>
          <a:lstStyle/>
          <a:p>
            <a:pPr algn="ctr"/>
            <a:r>
              <a:rPr lang="en-US" sz="1600" b="1" dirty="0" smtClean="0">
                <a:solidFill>
                  <a:schemeClr val="bg1"/>
                </a:solidFill>
              </a:rPr>
              <a:t>LHC data</a:t>
            </a:r>
          </a:p>
          <a:p>
            <a:pPr algn="ctr"/>
            <a:r>
              <a:rPr lang="en-US" sz="1600" b="1" dirty="0" smtClean="0">
                <a:solidFill>
                  <a:schemeClr val="bg1"/>
                </a:solidFill>
              </a:rPr>
              <a:t>25 PB/</a:t>
            </a:r>
            <a:r>
              <a:rPr lang="en-US" sz="1600" b="1" dirty="0" err="1" smtClean="0">
                <a:solidFill>
                  <a:schemeClr val="bg1"/>
                </a:solidFill>
              </a:rPr>
              <a:t>yr</a:t>
            </a:r>
            <a:endParaRPr lang="en-US" sz="1600" b="1" dirty="0">
              <a:solidFill>
                <a:schemeClr val="bg1"/>
              </a:solidFill>
            </a:endParaRPr>
          </a:p>
        </p:txBody>
      </p:sp>
      <p:sp>
        <p:nvSpPr>
          <p:cNvPr id="11" name="TextBox 10"/>
          <p:cNvSpPr txBox="1"/>
          <p:nvPr/>
        </p:nvSpPr>
        <p:spPr>
          <a:xfrm>
            <a:off x="3992691" y="5151730"/>
            <a:ext cx="918340" cy="584776"/>
          </a:xfrm>
          <a:prstGeom prst="rect">
            <a:avLst/>
          </a:prstGeom>
          <a:noFill/>
        </p:spPr>
        <p:txBody>
          <a:bodyPr wrap="none" rtlCol="0">
            <a:spAutoFit/>
          </a:bodyPr>
          <a:lstStyle/>
          <a:p>
            <a:pPr algn="ctr"/>
            <a:r>
              <a:rPr lang="en-US" sz="1600" dirty="0" smtClean="0"/>
              <a:t>YouTube</a:t>
            </a:r>
          </a:p>
          <a:p>
            <a:pPr algn="ctr"/>
            <a:r>
              <a:rPr lang="en-US" sz="1600" dirty="0" smtClean="0"/>
              <a:t>15PB/</a:t>
            </a:r>
            <a:r>
              <a:rPr lang="en-US" sz="1600" dirty="0" err="1" smtClean="0"/>
              <a:t>yr</a:t>
            </a:r>
            <a:endParaRPr lang="en-US" sz="1600" dirty="0"/>
          </a:p>
        </p:txBody>
      </p:sp>
      <p:sp>
        <p:nvSpPr>
          <p:cNvPr id="12" name="TextBox 11"/>
          <p:cNvSpPr txBox="1"/>
          <p:nvPr/>
        </p:nvSpPr>
        <p:spPr>
          <a:xfrm>
            <a:off x="1028846" y="5145807"/>
            <a:ext cx="588641" cy="430887"/>
          </a:xfrm>
          <a:prstGeom prst="rect">
            <a:avLst/>
          </a:prstGeom>
          <a:noFill/>
        </p:spPr>
        <p:txBody>
          <a:bodyPr wrap="none" rtlCol="0">
            <a:spAutoFit/>
          </a:bodyPr>
          <a:lstStyle/>
          <a:p>
            <a:pPr algn="ctr"/>
            <a:r>
              <a:rPr lang="en-US" sz="1100" dirty="0" smtClean="0">
                <a:solidFill>
                  <a:srgbClr val="FFFFFF"/>
                </a:solidFill>
              </a:rPr>
              <a:t>US</a:t>
            </a:r>
          </a:p>
          <a:p>
            <a:pPr algn="ctr"/>
            <a:r>
              <a:rPr lang="en-US" sz="1100" dirty="0" smtClean="0">
                <a:solidFill>
                  <a:srgbClr val="FFFFFF"/>
                </a:solidFill>
              </a:rPr>
              <a:t>Census</a:t>
            </a:r>
            <a:endParaRPr lang="en-US" sz="1100" dirty="0">
              <a:solidFill>
                <a:srgbClr val="FFFFFF"/>
              </a:solidFill>
            </a:endParaRPr>
          </a:p>
        </p:txBody>
      </p:sp>
      <p:sp>
        <p:nvSpPr>
          <p:cNvPr id="13" name="TextBox 12"/>
          <p:cNvSpPr txBox="1"/>
          <p:nvPr/>
        </p:nvSpPr>
        <p:spPr>
          <a:xfrm>
            <a:off x="4321286" y="1315852"/>
            <a:ext cx="704496" cy="430887"/>
          </a:xfrm>
          <a:prstGeom prst="rect">
            <a:avLst/>
          </a:prstGeom>
          <a:noFill/>
        </p:spPr>
        <p:txBody>
          <a:bodyPr wrap="none" rtlCol="0">
            <a:spAutoFit/>
          </a:bodyPr>
          <a:lstStyle/>
          <a:p>
            <a:pPr algn="ctr"/>
            <a:r>
              <a:rPr lang="en-US" sz="1100" dirty="0" smtClean="0">
                <a:solidFill>
                  <a:srgbClr val="FFFFFF"/>
                </a:solidFill>
              </a:rPr>
              <a:t>Lib of</a:t>
            </a:r>
          </a:p>
          <a:p>
            <a:pPr algn="ctr"/>
            <a:r>
              <a:rPr lang="en-US" sz="1100" dirty="0" smtClean="0">
                <a:solidFill>
                  <a:srgbClr val="FFFFFF"/>
                </a:solidFill>
              </a:rPr>
              <a:t>Congress</a:t>
            </a:r>
            <a:endParaRPr lang="en-US" sz="1100" dirty="0">
              <a:solidFill>
                <a:srgbClr val="FFFFFF"/>
              </a:solidFill>
            </a:endParaRPr>
          </a:p>
        </p:txBody>
      </p:sp>
      <p:sp>
        <p:nvSpPr>
          <p:cNvPr id="14" name="TextBox 13"/>
          <p:cNvSpPr txBox="1"/>
          <p:nvPr/>
        </p:nvSpPr>
        <p:spPr>
          <a:xfrm>
            <a:off x="2776424" y="3244911"/>
            <a:ext cx="662110" cy="461665"/>
          </a:xfrm>
          <a:prstGeom prst="rect">
            <a:avLst/>
          </a:prstGeom>
          <a:noFill/>
        </p:spPr>
        <p:txBody>
          <a:bodyPr wrap="none" rtlCol="0">
            <a:spAutoFit/>
          </a:bodyPr>
          <a:lstStyle/>
          <a:p>
            <a:pPr algn="ctr"/>
            <a:r>
              <a:rPr lang="en-US" sz="1200" dirty="0" smtClean="0"/>
              <a:t>Climate</a:t>
            </a:r>
          </a:p>
          <a:p>
            <a:pPr algn="ctr"/>
            <a:r>
              <a:rPr lang="en-US" sz="1200" dirty="0" smtClean="0"/>
              <a:t>DB</a:t>
            </a:r>
            <a:endParaRPr lang="en-US" sz="1200" dirty="0"/>
          </a:p>
        </p:txBody>
      </p:sp>
      <p:sp>
        <p:nvSpPr>
          <p:cNvPr id="15" name="TextBox 14"/>
          <p:cNvSpPr txBox="1"/>
          <p:nvPr/>
        </p:nvSpPr>
        <p:spPr>
          <a:xfrm>
            <a:off x="3667417" y="4772197"/>
            <a:ext cx="614264" cy="261610"/>
          </a:xfrm>
          <a:prstGeom prst="rect">
            <a:avLst/>
          </a:prstGeom>
          <a:noFill/>
        </p:spPr>
        <p:txBody>
          <a:bodyPr wrap="none" rtlCol="0">
            <a:spAutoFit/>
          </a:bodyPr>
          <a:lstStyle/>
          <a:p>
            <a:pPr algn="ctr"/>
            <a:r>
              <a:rPr lang="en-US" sz="1100" dirty="0" err="1" smtClean="0">
                <a:solidFill>
                  <a:srgbClr val="FFFFFF"/>
                </a:solidFill>
              </a:rPr>
              <a:t>Nasdaq</a:t>
            </a:r>
            <a:endParaRPr lang="en-US" sz="1100" dirty="0">
              <a:solidFill>
                <a:srgbClr val="FFFFFF"/>
              </a:solidFill>
            </a:endParaRPr>
          </a:p>
        </p:txBody>
      </p:sp>
      <p:sp>
        <p:nvSpPr>
          <p:cNvPr id="16" name="TextBox 15"/>
          <p:cNvSpPr txBox="1"/>
          <p:nvPr/>
        </p:nvSpPr>
        <p:spPr>
          <a:xfrm>
            <a:off x="489495" y="5873473"/>
            <a:ext cx="1877002" cy="338554"/>
          </a:xfrm>
          <a:prstGeom prst="rect">
            <a:avLst/>
          </a:prstGeom>
          <a:noFill/>
        </p:spPr>
        <p:txBody>
          <a:bodyPr wrap="square" rtlCol="0">
            <a:spAutoFit/>
          </a:bodyPr>
          <a:lstStyle/>
          <a:p>
            <a:r>
              <a:rPr lang="en-US" sz="1600" dirty="0" smtClean="0"/>
              <a:t>Wired 4/2013</a:t>
            </a:r>
            <a:endParaRPr lang="en-US" sz="1600" dirty="0"/>
          </a:p>
        </p:txBody>
      </p:sp>
      <p:sp>
        <p:nvSpPr>
          <p:cNvPr id="18" name="Oval 17"/>
          <p:cNvSpPr/>
          <p:nvPr/>
        </p:nvSpPr>
        <p:spPr>
          <a:xfrm>
            <a:off x="6158808" y="3570933"/>
            <a:ext cx="2756592" cy="291703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a:solidFill>
                  <a:schemeClr val="accent5">
                    <a:lumMod val="50000"/>
                  </a:schemeClr>
                </a:solidFill>
              </a:rPr>
              <a:t>Current ATLAS data set, all data products: </a:t>
            </a:r>
            <a:r>
              <a:rPr lang="en-US" b="1" dirty="0" smtClean="0">
                <a:solidFill>
                  <a:schemeClr val="accent5">
                    <a:lumMod val="50000"/>
                  </a:schemeClr>
                </a:solidFill>
              </a:rPr>
              <a:t>160 PB</a:t>
            </a:r>
          </a:p>
          <a:p>
            <a:pPr algn="ctr"/>
            <a:endParaRPr lang="en-US" b="1" dirty="0" smtClean="0">
              <a:solidFill>
                <a:schemeClr val="accent5">
                  <a:lumMod val="50000"/>
                </a:schemeClr>
              </a:solidFill>
            </a:endParaRPr>
          </a:p>
          <a:p>
            <a:pPr algn="ctr"/>
            <a:r>
              <a:rPr lang="en-US" sz="1600" dirty="0" smtClean="0">
                <a:solidFill>
                  <a:schemeClr val="accent5">
                    <a:lumMod val="50000"/>
                  </a:schemeClr>
                </a:solidFill>
              </a:rPr>
              <a:t>1M files transferred per day</a:t>
            </a:r>
            <a:endParaRPr lang="en-US" sz="1600" dirty="0">
              <a:solidFill>
                <a:schemeClr val="accent5">
                  <a:lumMod val="50000"/>
                </a:schemeClr>
              </a:solidFill>
            </a:endParaRPr>
          </a:p>
        </p:txBody>
      </p:sp>
      <p:sp>
        <p:nvSpPr>
          <p:cNvPr id="22" name="TextBox 21"/>
          <p:cNvSpPr txBox="1"/>
          <p:nvPr/>
        </p:nvSpPr>
        <p:spPr>
          <a:xfrm>
            <a:off x="1697962" y="6166914"/>
            <a:ext cx="4096770" cy="307777"/>
          </a:xfrm>
          <a:prstGeom prst="rect">
            <a:avLst/>
          </a:prstGeom>
          <a:noFill/>
        </p:spPr>
        <p:txBody>
          <a:bodyPr wrap="none" rtlCol="0">
            <a:spAutoFit/>
          </a:bodyPr>
          <a:lstStyle/>
          <a:p>
            <a:r>
              <a:rPr lang="en-US" sz="1400" dirty="0">
                <a:solidFill>
                  <a:srgbClr val="3366FF"/>
                </a:solidFill>
                <a:hlinkClick r:id="rId4"/>
              </a:rPr>
              <a:t>http://www.wired.com/magazine/2013/04/bigdata/</a:t>
            </a:r>
            <a:r>
              <a:rPr lang="en-US" sz="1400" dirty="0">
                <a:solidFill>
                  <a:srgbClr val="3366FF"/>
                </a:solidFill>
              </a:rPr>
              <a:t> </a:t>
            </a:r>
          </a:p>
        </p:txBody>
      </p:sp>
      <p:sp>
        <p:nvSpPr>
          <p:cNvPr id="23" name="TextBox 22"/>
          <p:cNvSpPr txBox="1"/>
          <p:nvPr/>
        </p:nvSpPr>
        <p:spPr>
          <a:xfrm>
            <a:off x="4297982" y="1949997"/>
            <a:ext cx="2270713" cy="954107"/>
          </a:xfrm>
          <a:prstGeom prst="rect">
            <a:avLst/>
          </a:prstGeom>
          <a:solidFill>
            <a:schemeClr val="bg2"/>
          </a:solidFill>
          <a:ln>
            <a:solidFill>
              <a:schemeClr val="tx1"/>
            </a:solidFill>
          </a:ln>
          <a:effectLst>
            <a:outerShdw blurRad="50800" dist="38100" dir="2700000" algn="tl" rotWithShape="0">
              <a:srgbClr val="000000">
                <a:alpha val="43000"/>
              </a:srgbClr>
            </a:outerShdw>
          </a:effectLst>
        </p:spPr>
        <p:txBody>
          <a:bodyPr wrap="square" rtlCol="0">
            <a:spAutoFit/>
          </a:bodyPr>
          <a:lstStyle/>
          <a:p>
            <a:pPr algn="ctr"/>
            <a:r>
              <a:rPr lang="en-US" sz="2800" dirty="0" smtClean="0"/>
              <a:t>Big Data in 2013</a:t>
            </a:r>
            <a:endParaRPr lang="en-US" sz="2800" dirty="0"/>
          </a:p>
        </p:txBody>
      </p:sp>
      <p:sp>
        <p:nvSpPr>
          <p:cNvPr id="25" name="Title 1"/>
          <p:cNvSpPr>
            <a:spLocks noGrp="1"/>
          </p:cNvSpPr>
          <p:nvPr>
            <p:ph type="title"/>
          </p:nvPr>
        </p:nvSpPr>
        <p:spPr>
          <a:xfrm>
            <a:off x="0" y="20638"/>
            <a:ext cx="9144000" cy="1020762"/>
          </a:xfrm>
        </p:spPr>
        <p:txBody>
          <a:bodyPr/>
          <a:lstStyle/>
          <a:p>
            <a:r>
              <a:rPr lang="en-US" sz="2200" dirty="0" smtClean="0"/>
              <a:t>Big Data: often just a buzz word, but not when it comes to ATLAS…</a:t>
            </a:r>
            <a:endParaRPr lang="en-US" sz="2200" dirty="0"/>
          </a:p>
        </p:txBody>
      </p:sp>
      <p:pic>
        <p:nvPicPr>
          <p:cNvPr id="19" name="Picture 18"/>
          <p:cNvPicPr>
            <a:picLocks noChangeAspect="1"/>
          </p:cNvPicPr>
          <p:nvPr/>
        </p:nvPicPr>
        <p:blipFill>
          <a:blip r:embed="rId5"/>
          <a:stretch>
            <a:fillRect/>
          </a:stretch>
        </p:blipFill>
        <p:spPr>
          <a:xfrm>
            <a:off x="6621910" y="1646839"/>
            <a:ext cx="2522090" cy="1924094"/>
          </a:xfrm>
          <a:prstGeom prst="rect">
            <a:avLst/>
          </a:prstGeom>
        </p:spPr>
      </p:pic>
      <p:sp>
        <p:nvSpPr>
          <p:cNvPr id="26" name="TextBox 25"/>
          <p:cNvSpPr txBox="1"/>
          <p:nvPr/>
        </p:nvSpPr>
        <p:spPr>
          <a:xfrm>
            <a:off x="7977738" y="1746739"/>
            <a:ext cx="847407" cy="584776"/>
          </a:xfrm>
          <a:prstGeom prst="rect">
            <a:avLst/>
          </a:prstGeom>
          <a:noFill/>
        </p:spPr>
        <p:txBody>
          <a:bodyPr wrap="none" rtlCol="0">
            <a:spAutoFit/>
          </a:bodyPr>
          <a:lstStyle/>
          <a:p>
            <a:pPr algn="ctr"/>
            <a:r>
              <a:rPr lang="en-US" sz="1600" dirty="0" smtClean="0"/>
              <a:t>ATLAS</a:t>
            </a:r>
          </a:p>
          <a:p>
            <a:pPr algn="ctr"/>
            <a:r>
              <a:rPr lang="en-US" sz="1600" dirty="0" smtClean="0"/>
              <a:t>data</a:t>
            </a:r>
            <a:endParaRPr lang="en-US" sz="1600" dirty="0"/>
          </a:p>
        </p:txBody>
      </p:sp>
      <p:sp>
        <p:nvSpPr>
          <p:cNvPr id="2" name="Slide Number Placeholder 1"/>
          <p:cNvSpPr>
            <a:spLocks noGrp="1"/>
          </p:cNvSpPr>
          <p:nvPr>
            <p:ph type="sldNum" sz="quarter" idx="12"/>
          </p:nvPr>
        </p:nvSpPr>
        <p:spPr/>
        <p:txBody>
          <a:bodyPr/>
          <a:lstStyle/>
          <a:p>
            <a:pPr>
              <a:defRPr/>
            </a:pPr>
            <a:fld id="{05A0CD88-40EB-914F-A82F-1649746D7941}" type="slidenum">
              <a:rPr lang="en-US" smtClean="0"/>
              <a:pPr>
                <a:defRPr/>
              </a:pPr>
              <a:t>17</a:t>
            </a:fld>
            <a:endParaRPr lang="en-US"/>
          </a:p>
        </p:txBody>
      </p:sp>
    </p:spTree>
    <p:extLst>
      <p:ext uri="{BB962C8B-B14F-4D97-AF65-F5344CB8AC3E}">
        <p14:creationId xmlns:p14="http://schemas.microsoft.com/office/powerpoint/2010/main" val="37746779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914399"/>
          </a:xfrm>
        </p:spPr>
        <p:txBody>
          <a:bodyPr/>
          <a:lstStyle/>
          <a:p>
            <a:pPr algn="ctr"/>
            <a:r>
              <a:rPr lang="en-US" dirty="0" smtClean="0"/>
              <a:t>Higgs Boson Discovery </a:t>
            </a:r>
            <a:endParaRPr lang="en-US" dirty="0"/>
          </a:p>
        </p:txBody>
      </p:sp>
      <p:pic>
        <p:nvPicPr>
          <p:cNvPr id="6" name="Content Placeholder 5" descr="Higgs_plot_animated.gif"/>
          <p:cNvPicPr>
            <a:picLocks noGrp="1" noChangeAspect="1"/>
          </p:cNvPicPr>
          <p:nvPr>
            <p:ph idx="1"/>
          </p:nvPr>
        </p:nvPicPr>
        <p:blipFill>
          <a:blip r:embed="rId3" cstate="print">
            <a:alphaModFix/>
            <a:extLst>
              <a:ext uri="{28A0092B-C50C-407E-A947-70E740481C1C}">
                <a14:useLocalDpi xmlns:a14="http://schemas.microsoft.com/office/drawing/2010/main" val="0"/>
              </a:ext>
            </a:extLst>
          </a:blip>
          <a:srcRect l="-27223" r="-27223"/>
          <a:stretch>
            <a:fillRect/>
          </a:stretch>
        </p:blipFill>
        <p:spPr>
          <a:xfrm>
            <a:off x="45132" y="914398"/>
            <a:ext cx="9098868" cy="5943601"/>
          </a:xfrm>
          <a:solidFill>
            <a:schemeClr val="bg1"/>
          </a:solidFill>
        </p:spPr>
      </p:pic>
      <p:sp>
        <p:nvSpPr>
          <p:cNvPr id="3" name="Slide Number Placeholder 2"/>
          <p:cNvSpPr>
            <a:spLocks noGrp="1"/>
          </p:cNvSpPr>
          <p:nvPr>
            <p:ph type="sldNum" sz="quarter" idx="10"/>
          </p:nvPr>
        </p:nvSpPr>
        <p:spPr/>
        <p:txBody>
          <a:bodyPr/>
          <a:lstStyle/>
          <a:p>
            <a:fld id="{EE624ECC-9C76-462F-80B5-F15B6762A6BE}" type="slidenum">
              <a:rPr lang="en-US" smtClean="0"/>
              <a:pPr/>
              <a:t>18</a:t>
            </a:fld>
            <a:endParaRPr lang="en-US"/>
          </a:p>
        </p:txBody>
      </p:sp>
    </p:spTree>
    <p:extLst>
      <p:ext uri="{BB962C8B-B14F-4D97-AF65-F5344CB8AC3E}">
        <p14:creationId xmlns:p14="http://schemas.microsoft.com/office/powerpoint/2010/main" val="381392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p:cNvSpPr txBox="1">
            <a:spLocks noChangeArrowheads="1"/>
          </p:cNvSpPr>
          <p:nvPr/>
        </p:nvSpPr>
        <p:spPr bwMode="auto">
          <a:xfrm>
            <a:off x="3494088" y="1249372"/>
            <a:ext cx="2951162" cy="369275"/>
          </a:xfrm>
          <a:prstGeom prst="rect">
            <a:avLst/>
          </a:prstGeom>
          <a:noFill/>
          <a:ln w="9525">
            <a:noFill/>
            <a:miter lim="800000"/>
            <a:headEnd/>
            <a:tailEnd/>
          </a:ln>
        </p:spPr>
        <p:txBody>
          <a:bodyPr lIns="91380" tIns="45692" rIns="91380" bIns="45692">
            <a:spAutoFit/>
          </a:bodyPr>
          <a:lstStyle/>
          <a:p>
            <a:r>
              <a:rPr lang="en-US" dirty="0"/>
              <a:t>Starting from this event… </a:t>
            </a:r>
          </a:p>
        </p:txBody>
      </p:sp>
      <p:pic>
        <p:nvPicPr>
          <p:cNvPr id="66563" name="Picture 3" descr="prima"/>
          <p:cNvPicPr>
            <a:picLocks noChangeAspect="1" noChangeArrowheads="1"/>
          </p:cNvPicPr>
          <p:nvPr/>
        </p:nvPicPr>
        <p:blipFill>
          <a:blip r:embed="rId3" cstate="print"/>
          <a:srcRect/>
          <a:stretch>
            <a:fillRect/>
          </a:stretch>
        </p:blipFill>
        <p:spPr bwMode="auto">
          <a:xfrm>
            <a:off x="3494088" y="1066800"/>
            <a:ext cx="5562600" cy="1867354"/>
          </a:xfrm>
          <a:prstGeom prst="rect">
            <a:avLst/>
          </a:prstGeom>
          <a:noFill/>
          <a:ln w="9525">
            <a:noFill/>
            <a:miter lim="800000"/>
            <a:headEnd/>
            <a:tailEnd/>
          </a:ln>
        </p:spPr>
      </p:pic>
      <p:pic>
        <p:nvPicPr>
          <p:cNvPr id="66564" name="Picture 4" descr="dopo"/>
          <p:cNvPicPr>
            <a:picLocks noChangeAspect="1" noChangeArrowheads="1"/>
          </p:cNvPicPr>
          <p:nvPr/>
        </p:nvPicPr>
        <p:blipFill>
          <a:blip r:embed="rId4" cstate="print"/>
          <a:srcRect/>
          <a:stretch>
            <a:fillRect/>
          </a:stretch>
        </p:blipFill>
        <p:spPr bwMode="auto">
          <a:xfrm>
            <a:off x="3460756" y="4038600"/>
            <a:ext cx="5486400" cy="1822743"/>
          </a:xfrm>
          <a:prstGeom prst="rect">
            <a:avLst/>
          </a:prstGeom>
          <a:noFill/>
          <a:ln w="9525">
            <a:noFill/>
            <a:miter lim="800000"/>
            <a:headEnd/>
            <a:tailEnd/>
          </a:ln>
        </p:spPr>
      </p:pic>
      <p:sp>
        <p:nvSpPr>
          <p:cNvPr id="66565" name="Text Box 5"/>
          <p:cNvSpPr txBox="1">
            <a:spLocks noChangeArrowheads="1"/>
          </p:cNvSpPr>
          <p:nvPr/>
        </p:nvSpPr>
        <p:spPr bwMode="auto">
          <a:xfrm>
            <a:off x="3536950" y="3644909"/>
            <a:ext cx="3852863" cy="369275"/>
          </a:xfrm>
          <a:prstGeom prst="rect">
            <a:avLst/>
          </a:prstGeom>
          <a:noFill/>
          <a:ln w="9525">
            <a:noFill/>
            <a:miter lim="800000"/>
            <a:headEnd/>
            <a:tailEnd/>
          </a:ln>
        </p:spPr>
        <p:txBody>
          <a:bodyPr lIns="91380" tIns="45692" rIns="91380" bIns="45692">
            <a:spAutoFit/>
          </a:bodyPr>
          <a:lstStyle/>
          <a:p>
            <a:r>
              <a:rPr lang="en-US" dirty="0"/>
              <a:t>We are looking for this “signature”</a:t>
            </a:r>
          </a:p>
        </p:txBody>
      </p:sp>
      <p:sp>
        <p:nvSpPr>
          <p:cNvPr id="66566" name="Text Box 6"/>
          <p:cNvSpPr txBox="1">
            <a:spLocks noChangeArrowheads="1"/>
          </p:cNvSpPr>
          <p:nvPr/>
        </p:nvSpPr>
        <p:spPr bwMode="auto">
          <a:xfrm>
            <a:off x="152400" y="3836131"/>
            <a:ext cx="3201988" cy="2031269"/>
          </a:xfrm>
          <a:prstGeom prst="rect">
            <a:avLst/>
          </a:prstGeom>
          <a:solidFill>
            <a:schemeClr val="accent1">
              <a:lumMod val="20000"/>
              <a:lumOff val="80000"/>
            </a:schemeClr>
          </a:solidFill>
          <a:ln w="19050">
            <a:noFill/>
            <a:miter lim="800000"/>
            <a:headEnd/>
            <a:tailEnd/>
          </a:ln>
        </p:spPr>
        <p:txBody>
          <a:bodyPr lIns="91380" tIns="45692" rIns="91380" bIns="45692">
            <a:spAutoFit/>
          </a:bodyPr>
          <a:lstStyle/>
          <a:p>
            <a:r>
              <a:rPr lang="en-US" dirty="0">
                <a:solidFill>
                  <a:schemeClr val="accent2"/>
                </a:solidFill>
              </a:rPr>
              <a:t>Selectivity: 1 in 10</a:t>
            </a:r>
            <a:r>
              <a:rPr lang="en-US" baseline="30000" dirty="0">
                <a:solidFill>
                  <a:schemeClr val="accent2"/>
                </a:solidFill>
              </a:rPr>
              <a:t>13 </a:t>
            </a:r>
          </a:p>
          <a:p>
            <a:endParaRPr lang="en-US" dirty="0">
              <a:solidFill>
                <a:schemeClr val="hlink"/>
              </a:solidFill>
            </a:endParaRPr>
          </a:p>
          <a:p>
            <a:r>
              <a:rPr lang="en-US" dirty="0"/>
              <a:t>Like looking for 1 person in a thousand world populations</a:t>
            </a:r>
          </a:p>
          <a:p>
            <a:endParaRPr lang="en-US" dirty="0"/>
          </a:p>
          <a:p>
            <a:r>
              <a:rPr lang="en-US" dirty="0"/>
              <a:t>Or for a needle in 20 million haystacks!</a:t>
            </a:r>
          </a:p>
        </p:txBody>
      </p:sp>
      <p:sp>
        <p:nvSpPr>
          <p:cNvPr id="46090" name="Text Box 7"/>
          <p:cNvSpPr txBox="1">
            <a:spLocks noChangeArrowheads="1"/>
          </p:cNvSpPr>
          <p:nvPr/>
        </p:nvSpPr>
        <p:spPr bwMode="auto">
          <a:xfrm>
            <a:off x="4151687" y="209555"/>
            <a:ext cx="4179514" cy="1015606"/>
          </a:xfrm>
          <a:prstGeom prst="rect">
            <a:avLst/>
          </a:prstGeom>
          <a:noFill/>
          <a:ln w="9525">
            <a:noFill/>
            <a:miter lim="800000"/>
            <a:headEnd/>
            <a:tailEnd/>
          </a:ln>
        </p:spPr>
        <p:txBody>
          <a:bodyPr wrap="square" lIns="91380" tIns="45692" rIns="91380" bIns="45692">
            <a:spAutoFit/>
          </a:bodyPr>
          <a:lstStyle/>
          <a:p>
            <a:pPr algn="r"/>
            <a:r>
              <a:rPr lang="en-US" sz="2800" b="1" dirty="0">
                <a:solidFill>
                  <a:schemeClr val="bg1"/>
                </a:solidFill>
              </a:rPr>
              <a:t>The ATLAS Data Challenge</a:t>
            </a:r>
            <a:r>
              <a:rPr lang="en-US" sz="3200" dirty="0">
                <a:solidFill>
                  <a:schemeClr val="bg1"/>
                </a:solidFill>
              </a:rPr>
              <a:t> </a:t>
            </a:r>
          </a:p>
        </p:txBody>
      </p:sp>
      <p:sp>
        <p:nvSpPr>
          <p:cNvPr id="46091" name="Rectangle 9"/>
          <p:cNvSpPr>
            <a:spLocks noChangeArrowheads="1"/>
          </p:cNvSpPr>
          <p:nvPr/>
        </p:nvSpPr>
        <p:spPr bwMode="auto">
          <a:xfrm>
            <a:off x="139706" y="1066800"/>
            <a:ext cx="3206750" cy="1754270"/>
          </a:xfrm>
          <a:prstGeom prst="rect">
            <a:avLst/>
          </a:prstGeom>
          <a:solidFill>
            <a:schemeClr val="accent1">
              <a:lumMod val="20000"/>
              <a:lumOff val="80000"/>
            </a:schemeClr>
          </a:solidFill>
          <a:ln w="19050">
            <a:noFill/>
            <a:miter lim="800000"/>
            <a:headEnd/>
            <a:tailEnd/>
          </a:ln>
        </p:spPr>
        <p:txBody>
          <a:bodyPr lIns="91380" tIns="45692" rIns="91380" bIns="45692">
            <a:spAutoFit/>
          </a:bodyPr>
          <a:lstStyle/>
          <a:p>
            <a:pPr marL="342686" indent="-342686">
              <a:buFontTx/>
              <a:buChar char="•"/>
            </a:pPr>
            <a:r>
              <a:rPr lang="en-GB" dirty="0" smtClean="0"/>
              <a:t>800,000,000 proton-proton interactions per second</a:t>
            </a:r>
          </a:p>
          <a:p>
            <a:pPr marL="342686" indent="-342686">
              <a:buFontTx/>
              <a:buChar char="•"/>
            </a:pPr>
            <a:r>
              <a:rPr lang="en-GB" dirty="0" smtClean="0">
                <a:sym typeface="Symbol" pitchFamily="18" charset="2"/>
              </a:rPr>
              <a:t>0.0002 Higgs per second</a:t>
            </a:r>
          </a:p>
          <a:p>
            <a:pPr marL="342686" indent="-342686">
              <a:buFontTx/>
              <a:buChar char="•"/>
            </a:pPr>
            <a:r>
              <a:rPr lang="en-GB" dirty="0" smtClean="0"/>
              <a:t>~</a:t>
            </a:r>
            <a:r>
              <a:rPr lang="en-GB" dirty="0"/>
              <a:t>150,000,000 electronic </a:t>
            </a:r>
            <a:r>
              <a:rPr lang="en-GB" dirty="0" smtClean="0"/>
              <a:t>channels</a:t>
            </a:r>
            <a:endParaRPr lang="en-GB" dirty="0"/>
          </a:p>
        </p:txBody>
      </p:sp>
      <p:sp>
        <p:nvSpPr>
          <p:cNvPr id="2" name="TextBox 1"/>
          <p:cNvSpPr txBox="1"/>
          <p:nvPr/>
        </p:nvSpPr>
        <p:spPr>
          <a:xfrm>
            <a:off x="139706" y="0"/>
            <a:ext cx="9004294" cy="769441"/>
          </a:xfrm>
          <a:prstGeom prst="rect">
            <a:avLst/>
          </a:prstGeom>
          <a:solidFill>
            <a:schemeClr val="bg1"/>
          </a:solidFill>
        </p:spPr>
        <p:txBody>
          <a:bodyPr wrap="square" rtlCol="0" anchor="ctr" anchorCtr="1">
            <a:spAutoFit/>
          </a:bodyPr>
          <a:lstStyle/>
          <a:p>
            <a:r>
              <a:rPr lang="en-US" sz="4400" dirty="0" smtClean="0">
                <a:latin typeface="+mj-lt"/>
              </a:rPr>
              <a:t>ATLAS Data Challenge</a:t>
            </a:r>
            <a:endParaRPr lang="en-US" sz="4400" dirty="0">
              <a:latin typeface="+mj-lt"/>
            </a:endParaRPr>
          </a:p>
        </p:txBody>
      </p:sp>
      <p:sp>
        <p:nvSpPr>
          <p:cNvPr id="3" name="Slide Number Placeholder 2"/>
          <p:cNvSpPr>
            <a:spLocks noGrp="1"/>
          </p:cNvSpPr>
          <p:nvPr>
            <p:ph type="sldNum" sz="quarter" idx="10"/>
          </p:nvPr>
        </p:nvSpPr>
        <p:spPr/>
        <p:txBody>
          <a:bodyPr/>
          <a:lstStyle/>
          <a:p>
            <a:fld id="{C6570D26-BD34-4EC7-8753-34529D94635A}" type="slidenum">
              <a:rPr lang="en-US" smtClean="0"/>
              <a:pPr/>
              <a:t>19</a:t>
            </a:fld>
            <a:endParaRPr lang="en-US" dirty="0"/>
          </a:p>
        </p:txBody>
      </p:sp>
    </p:spTree>
    <p:extLst>
      <p:ext uri="{BB962C8B-B14F-4D97-AF65-F5344CB8AC3E}">
        <p14:creationId xmlns:p14="http://schemas.microsoft.com/office/powerpoint/2010/main" val="2940225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656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656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656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65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5" grpId="0"/>
      <p:bldP spid="6656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pPr algn="ctr"/>
            <a:r>
              <a:rPr lang="en-US" dirty="0" smtClean="0"/>
              <a:t>Main topics</a:t>
            </a:r>
            <a:endParaRPr lang="en-US" dirty="0"/>
          </a:p>
        </p:txBody>
      </p:sp>
      <p:sp>
        <p:nvSpPr>
          <p:cNvPr id="4" name="Footer Placeholder 3"/>
          <p:cNvSpPr>
            <a:spLocks noGrp="1"/>
          </p:cNvSpPr>
          <p:nvPr>
            <p:ph type="ftr" sz="quarter" idx="11"/>
          </p:nvPr>
        </p:nvSpPr>
        <p:spPr>
          <a:xfrm>
            <a:off x="3187700" y="6610418"/>
            <a:ext cx="2565400" cy="253937"/>
          </a:xfrm>
          <a:prstGeom prst="rect">
            <a:avLst/>
          </a:prstGeom>
        </p:spPr>
        <p:txBody>
          <a:bodyPr/>
          <a:lstStyle/>
          <a:p>
            <a:pPr>
              <a:defRPr/>
            </a:pPr>
            <a:endParaRPr lang="en-US" dirty="0"/>
          </a:p>
        </p:txBody>
      </p:sp>
      <p:sp>
        <p:nvSpPr>
          <p:cNvPr id="5" name="Date Placeholder 4"/>
          <p:cNvSpPr>
            <a:spLocks noGrp="1"/>
          </p:cNvSpPr>
          <p:nvPr>
            <p:ph type="dt" sz="half" idx="10"/>
          </p:nvPr>
        </p:nvSpPr>
        <p:spPr/>
        <p:txBody>
          <a:bodyPr/>
          <a:lstStyle/>
          <a:p>
            <a:r>
              <a:rPr lang="en-US" dirty="0"/>
              <a:t>9</a:t>
            </a:r>
            <a:r>
              <a:rPr lang="en-US" dirty="0" smtClean="0"/>
              <a:t>/25/2014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2</a:t>
            </a:fld>
            <a:endParaRPr lang="en-US"/>
          </a:p>
        </p:txBody>
      </p:sp>
      <p:sp>
        <p:nvSpPr>
          <p:cNvPr id="9" name="Content Placeholder 2"/>
          <p:cNvSpPr>
            <a:spLocks noGrp="1"/>
          </p:cNvSpPr>
          <p:nvPr>
            <p:ph idx="1"/>
          </p:nvPr>
        </p:nvSpPr>
        <p:spPr>
          <a:xfrm>
            <a:off x="1371600" y="1066800"/>
            <a:ext cx="7772400" cy="5314890"/>
          </a:xfrm>
        </p:spPr>
        <p:txBody>
          <a:bodyPr>
            <a:normAutofit fontScale="92500" lnSpcReduction="20000"/>
          </a:bodyPr>
          <a:lstStyle/>
          <a:p>
            <a:r>
              <a:rPr lang="en-US" dirty="0" smtClean="0"/>
              <a:t>Introduction</a:t>
            </a:r>
          </a:p>
          <a:p>
            <a:pPr lvl="1"/>
            <a:r>
              <a:rPr lang="en-US" dirty="0" smtClean="0"/>
              <a:t>CERN and Large Hadron Collider (LHC)</a:t>
            </a:r>
          </a:p>
          <a:p>
            <a:pPr lvl="1"/>
            <a:r>
              <a:rPr lang="en-US" dirty="0" smtClean="0"/>
              <a:t>LHC data processing challenges </a:t>
            </a:r>
          </a:p>
          <a:p>
            <a:pPr lvl="1"/>
            <a:r>
              <a:rPr lang="en-US" dirty="0" smtClean="0"/>
              <a:t>Evolution of LHC computing model</a:t>
            </a:r>
          </a:p>
          <a:p>
            <a:pPr lvl="1"/>
            <a:r>
              <a:rPr lang="en-US" dirty="0" smtClean="0"/>
              <a:t>Workload Management System core ideas.</a:t>
            </a:r>
          </a:p>
          <a:p>
            <a:r>
              <a:rPr lang="en-US" dirty="0" smtClean="0"/>
              <a:t>Workload Management System - </a:t>
            </a:r>
            <a:r>
              <a:rPr lang="en-US" dirty="0" err="1" smtClean="0"/>
              <a:t>PanDA</a:t>
            </a:r>
            <a:endParaRPr lang="en-US" dirty="0" smtClean="0"/>
          </a:p>
          <a:p>
            <a:r>
              <a:rPr lang="en-US" dirty="0" smtClean="0"/>
              <a:t>LHC Computing needs for Run2+ (2015-2018)</a:t>
            </a:r>
          </a:p>
          <a:p>
            <a:r>
              <a:rPr lang="en-US" dirty="0" smtClean="0"/>
              <a:t>Next Generation Workload Management System. </a:t>
            </a:r>
            <a:r>
              <a:rPr lang="en-US" dirty="0" err="1" smtClean="0"/>
              <a:t>BigPanDA</a:t>
            </a:r>
            <a:r>
              <a:rPr lang="en-US" dirty="0" smtClean="0"/>
              <a:t> project</a:t>
            </a:r>
            <a:r>
              <a:rPr lang="ru-RU" dirty="0" smtClean="0"/>
              <a:t> :</a:t>
            </a:r>
            <a:endParaRPr lang="en-US" dirty="0" smtClean="0"/>
          </a:p>
          <a:p>
            <a:pPr lvl="1"/>
            <a:r>
              <a:rPr lang="en-US" dirty="0" smtClean="0"/>
              <a:t>Expanding </a:t>
            </a:r>
            <a:r>
              <a:rPr lang="en-US" dirty="0" err="1" smtClean="0"/>
              <a:t>PanDA</a:t>
            </a:r>
            <a:r>
              <a:rPr lang="en-US" dirty="0" smtClean="0"/>
              <a:t> beyond the Grid and High Energy Physics (HEP)</a:t>
            </a:r>
          </a:p>
          <a:p>
            <a:pPr lvl="1"/>
            <a:r>
              <a:rPr lang="en-US" dirty="0" err="1" smtClean="0"/>
              <a:t>PanDA</a:t>
            </a:r>
            <a:r>
              <a:rPr lang="en-US" dirty="0" smtClean="0"/>
              <a:t> at Oak Ridge Leadership Computing Facilities</a:t>
            </a:r>
          </a:p>
          <a:p>
            <a:r>
              <a:rPr lang="en-US" dirty="0" smtClean="0"/>
              <a:t>Summary</a:t>
            </a:r>
          </a:p>
          <a:p>
            <a:pPr marL="0" indent="0">
              <a:buNone/>
            </a:pPr>
            <a:endParaRPr lang="en-US" dirty="0" smtClean="0"/>
          </a:p>
          <a:p>
            <a:r>
              <a:rPr lang="en-US" dirty="0" smtClean="0"/>
              <a:t>Russian Federation Government Grants and </a:t>
            </a:r>
            <a:r>
              <a:rPr lang="en-US" dirty="0" smtClean="0"/>
              <a:t>“</a:t>
            </a:r>
            <a:r>
              <a:rPr lang="en-US" dirty="0" err="1" smtClean="0"/>
              <a:t>BigData</a:t>
            </a:r>
            <a:r>
              <a:rPr lang="en-US" dirty="0" smtClean="0"/>
              <a:t> Technologies for </a:t>
            </a:r>
            <a:r>
              <a:rPr lang="en-US" dirty="0" err="1" smtClean="0"/>
              <a:t>megaScience</a:t>
            </a:r>
            <a:r>
              <a:rPr lang="en-US" dirty="0" smtClean="0"/>
              <a:t>” project</a:t>
            </a:r>
            <a:endParaRPr lang="en-US" dirty="0" smtClean="0"/>
          </a:p>
          <a:p>
            <a:pPr lvl="1"/>
            <a:endParaRPr lang="en-US" dirty="0" smtClean="0"/>
          </a:p>
          <a:p>
            <a:pPr lvl="1"/>
            <a:endParaRPr lang="en-US" dirty="0" smtClean="0"/>
          </a:p>
          <a:p>
            <a:endParaRPr lang="en-US" dirty="0" smtClean="0"/>
          </a:p>
        </p:txBody>
      </p:sp>
    </p:spTree>
    <p:extLst>
      <p:ext uri="{BB962C8B-B14F-4D97-AF65-F5344CB8AC3E}">
        <p14:creationId xmlns:p14="http://schemas.microsoft.com/office/powerpoint/2010/main" val="52000982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a:t>8</a:t>
            </a:r>
            <a:r>
              <a:rPr lang="en-US" dirty="0" smtClean="0"/>
              <a:t>/6/2013</a:t>
            </a:r>
            <a:endParaRPr lang="en-US" dirty="0"/>
          </a:p>
        </p:txBody>
      </p:sp>
      <p:sp>
        <p:nvSpPr>
          <p:cNvPr id="5" name="Footer Placeholder 4"/>
          <p:cNvSpPr>
            <a:spLocks noGrp="1"/>
          </p:cNvSpPr>
          <p:nvPr>
            <p:ph type="ftr" sz="quarter" idx="11"/>
          </p:nvPr>
        </p:nvSpPr>
        <p:spPr/>
        <p:txBody>
          <a:bodyPr/>
          <a:lstStyle/>
          <a:p>
            <a:r>
              <a:rPr lang="en-US"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20</a:t>
            </a:fld>
            <a:endParaRPr lang="en-US"/>
          </a:p>
        </p:txBody>
      </p:sp>
      <p:pic>
        <p:nvPicPr>
          <p:cNvPr id="7" name="Picture 6" descr="Screen shot 2011-09-08 at 10.55.41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48100" y="38101"/>
            <a:ext cx="5327162" cy="6248400"/>
          </a:xfrm>
          <a:prstGeom prst="rect">
            <a:avLst/>
          </a:prstGeom>
        </p:spPr>
      </p:pic>
      <p:pic>
        <p:nvPicPr>
          <p:cNvPr id="8" name="Picture 7" descr="Screen shot 2011-09-08 at 10.56.4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1"/>
            <a:ext cx="3350055" cy="2781299"/>
          </a:xfrm>
          <a:prstGeom prst="rect">
            <a:avLst/>
          </a:prstGeom>
        </p:spPr>
      </p:pic>
      <p:sp>
        <p:nvSpPr>
          <p:cNvPr id="9" name="Content Placeholder 2"/>
          <p:cNvSpPr>
            <a:spLocks noGrp="1"/>
          </p:cNvSpPr>
          <p:nvPr>
            <p:ph idx="1"/>
          </p:nvPr>
        </p:nvSpPr>
        <p:spPr>
          <a:xfrm>
            <a:off x="0" y="2819400"/>
            <a:ext cx="3848100" cy="4038600"/>
          </a:xfrm>
          <a:solidFill>
            <a:schemeClr val="bg1"/>
          </a:solidFill>
        </p:spPr>
        <p:txBody>
          <a:bodyPr>
            <a:normAutofit/>
          </a:bodyPr>
          <a:lstStyle/>
          <a:p>
            <a:pPr marL="0" indent="0">
              <a:buNone/>
            </a:pPr>
            <a:r>
              <a:rPr lang="en-US" sz="2000" dirty="0" smtClean="0">
                <a:solidFill>
                  <a:srgbClr val="0000FF"/>
                </a:solidFill>
              </a:rPr>
              <a:t>New physics rate ~ 0.00001 Hz</a:t>
            </a:r>
          </a:p>
          <a:p>
            <a:pPr marL="0" indent="0">
              <a:buNone/>
            </a:pPr>
            <a:endParaRPr lang="en-US" dirty="0" smtClean="0">
              <a:solidFill>
                <a:srgbClr val="0000FF"/>
              </a:solidFill>
            </a:endParaRPr>
          </a:p>
          <a:p>
            <a:pPr marL="0" indent="0">
              <a:buNone/>
            </a:pPr>
            <a:r>
              <a:rPr lang="en-US" dirty="0" smtClean="0">
                <a:solidFill>
                  <a:srgbClr val="0000FF"/>
                </a:solidFill>
              </a:rPr>
              <a:t>Event Selection :</a:t>
            </a:r>
          </a:p>
          <a:p>
            <a:pPr marL="0" indent="0">
              <a:buNone/>
            </a:pPr>
            <a:r>
              <a:rPr lang="en-US" dirty="0" smtClean="0">
                <a:solidFill>
                  <a:srgbClr val="0000FF"/>
                </a:solidFill>
              </a:rPr>
              <a:t> 1 in </a:t>
            </a:r>
            <a:r>
              <a:rPr lang="en-US" dirty="0" smtClean="0">
                <a:solidFill>
                  <a:srgbClr val="F53423"/>
                </a:solidFill>
              </a:rPr>
              <a:t>10,000,000,000,000</a:t>
            </a:r>
          </a:p>
          <a:p>
            <a:pPr marL="0" indent="0">
              <a:buNone/>
            </a:pPr>
            <a:endParaRPr lang="en-US" dirty="0" smtClean="0"/>
          </a:p>
          <a:p>
            <a:pPr marL="0" indent="0">
              <a:buNone/>
            </a:pPr>
            <a:r>
              <a:rPr lang="en-US" dirty="0" smtClean="0"/>
              <a:t>Like looking for a single drop of water from th</a:t>
            </a:r>
            <a:r>
              <a:rPr lang="en-US" dirty="0"/>
              <a:t>e</a:t>
            </a:r>
            <a:r>
              <a:rPr lang="en-US" dirty="0" smtClean="0"/>
              <a:t> </a:t>
            </a:r>
            <a:r>
              <a:rPr lang="en-US" dirty="0" err="1" smtClean="0"/>
              <a:t>Geneve</a:t>
            </a:r>
            <a:r>
              <a:rPr lang="en-US" dirty="0" smtClean="0"/>
              <a:t> Jet </a:t>
            </a:r>
            <a:r>
              <a:rPr lang="en-US" dirty="0" err="1" smtClean="0"/>
              <a:t>d’Eau</a:t>
            </a:r>
            <a:r>
              <a:rPr lang="en-US" dirty="0" smtClean="0"/>
              <a:t> over 2+ days</a:t>
            </a:r>
            <a:endParaRPr lang="en-US" dirty="0"/>
          </a:p>
        </p:txBody>
      </p:sp>
    </p:spTree>
    <p:extLst>
      <p:ext uri="{BB962C8B-B14F-4D97-AF65-F5344CB8AC3E}">
        <p14:creationId xmlns:p14="http://schemas.microsoft.com/office/powerpoint/2010/main" val="169123581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smtClean="0"/>
              <a:t>Offline Computing in High Energy Physics</a:t>
            </a:r>
            <a:endParaRPr lang="en-US" sz="2700" dirty="0"/>
          </a:p>
        </p:txBody>
      </p:sp>
      <p:sp>
        <p:nvSpPr>
          <p:cNvPr id="3" name="Content Placeholder 2"/>
          <p:cNvSpPr>
            <a:spLocks noGrp="1"/>
          </p:cNvSpPr>
          <p:nvPr>
            <p:ph idx="1"/>
          </p:nvPr>
        </p:nvSpPr>
        <p:spPr/>
        <p:txBody>
          <a:bodyPr>
            <a:normAutofit/>
          </a:bodyPr>
          <a:lstStyle/>
          <a:p>
            <a:r>
              <a:rPr lang="en-US" dirty="0"/>
              <a:t>Offline computing in HEP</a:t>
            </a:r>
          </a:p>
          <a:p>
            <a:pPr lvl="1"/>
            <a:r>
              <a:rPr lang="en-US" dirty="0"/>
              <a:t>Has changed and evolved dramatically over the past </a:t>
            </a:r>
            <a:r>
              <a:rPr lang="en-US" dirty="0" smtClean="0"/>
              <a:t>decades</a:t>
            </a:r>
            <a:endParaRPr lang="en-US" dirty="0"/>
          </a:p>
          <a:p>
            <a:pPr lvl="1"/>
            <a:r>
              <a:rPr lang="en-US" dirty="0">
                <a:solidFill>
                  <a:srgbClr val="F04A01"/>
                </a:solidFill>
              </a:rPr>
              <a:t>Especially for the biggest experiments – at the LHC</a:t>
            </a:r>
          </a:p>
          <a:p>
            <a:r>
              <a:rPr lang="en-US" dirty="0" smtClean="0"/>
              <a:t>The situation ~15 years ago</a:t>
            </a:r>
          </a:p>
          <a:p>
            <a:pPr lvl="1"/>
            <a:r>
              <a:rPr lang="en-US" dirty="0" smtClean="0">
                <a:solidFill>
                  <a:srgbClr val="F04A01"/>
                </a:solidFill>
              </a:rPr>
              <a:t>Data </a:t>
            </a:r>
            <a:r>
              <a:rPr lang="en-US" dirty="0">
                <a:solidFill>
                  <a:srgbClr val="F04A01"/>
                </a:solidFill>
              </a:rPr>
              <a:t>processing was performed in large computing centers</a:t>
            </a:r>
            <a:r>
              <a:rPr lang="en-US" dirty="0"/>
              <a:t> using local batch systems with dedicated shares</a:t>
            </a:r>
          </a:p>
          <a:p>
            <a:pPr lvl="1"/>
            <a:r>
              <a:rPr lang="en-US" dirty="0">
                <a:solidFill>
                  <a:srgbClr val="008000"/>
                </a:solidFill>
              </a:rPr>
              <a:t>A few satellite centers did simulations, occasionally </a:t>
            </a:r>
            <a:r>
              <a:rPr lang="en-US" dirty="0" smtClean="0">
                <a:solidFill>
                  <a:srgbClr val="008000"/>
                </a:solidFill>
              </a:rPr>
              <a:t>data reprocessing</a:t>
            </a:r>
            <a:endParaRPr lang="en-US" dirty="0">
              <a:solidFill>
                <a:srgbClr val="008000"/>
              </a:solidFill>
            </a:endParaRPr>
          </a:p>
          <a:p>
            <a:pPr lvl="1"/>
            <a:r>
              <a:rPr lang="en-US" dirty="0">
                <a:solidFill>
                  <a:srgbClr val="F04A01"/>
                </a:solidFill>
              </a:rPr>
              <a:t>Users were mostly located near large computing centers</a:t>
            </a:r>
            <a:r>
              <a:rPr lang="en-US" dirty="0"/>
              <a:t>, usually at the laboratory where the experiment was located, and used a combination of desktops and batch systems for analysis</a:t>
            </a:r>
          </a:p>
          <a:p>
            <a:pPr lvl="1"/>
            <a:r>
              <a:rPr lang="en-US" dirty="0"/>
              <a:t>Final </a:t>
            </a:r>
            <a:r>
              <a:rPr lang="en-US" dirty="0" smtClean="0"/>
              <a:t>Data Summary Files versions </a:t>
            </a:r>
            <a:r>
              <a:rPr lang="en-US" dirty="0"/>
              <a:t>were </a:t>
            </a:r>
            <a:r>
              <a:rPr lang="en-US" dirty="0">
                <a:solidFill>
                  <a:srgbClr val="F04A01"/>
                </a:solidFill>
              </a:rPr>
              <a:t>physically shipped</a:t>
            </a:r>
            <a:r>
              <a:rPr lang="en-US" dirty="0"/>
              <a:t> for remote analysis</a:t>
            </a:r>
          </a:p>
          <a:p>
            <a:endParaRPr lang="en-US" dirty="0"/>
          </a:p>
        </p:txBody>
      </p:sp>
      <p:sp>
        <p:nvSpPr>
          <p:cNvPr id="4" name="Date Placeholder 3"/>
          <p:cNvSpPr>
            <a:spLocks noGrp="1"/>
          </p:cNvSpPr>
          <p:nvPr>
            <p:ph type="dt" sz="half" idx="10"/>
          </p:nvPr>
        </p:nvSpPr>
        <p:spPr/>
        <p:txBody>
          <a:bodyPr/>
          <a:lstStyle/>
          <a:p>
            <a:r>
              <a:rPr lang="en-US" dirty="0" smtClean="0"/>
              <a:t>9/25/2014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21</a:t>
            </a:fld>
            <a:endParaRPr lang="en-US"/>
          </a:p>
        </p:txBody>
      </p:sp>
    </p:spTree>
    <p:extLst>
      <p:ext uri="{BB962C8B-B14F-4D97-AF65-F5344CB8AC3E}">
        <p14:creationId xmlns:p14="http://schemas.microsoft.com/office/powerpoint/2010/main" val="401900506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1" y="0"/>
            <a:ext cx="9143999" cy="1066800"/>
          </a:xfrm>
        </p:spPr>
        <p:txBody>
          <a:bodyPr>
            <a:normAutofit/>
          </a:bodyPr>
          <a:lstStyle/>
          <a:p>
            <a:pPr algn="ctr"/>
            <a:r>
              <a:rPr lang="en-GB" sz="3600" dirty="0" smtClean="0"/>
              <a:t>World-wide LHC Computing Grid</a:t>
            </a:r>
            <a:endParaRPr lang="en-GB" sz="3600" dirty="0" smtClean="0">
              <a:solidFill>
                <a:schemeClr val="bg1"/>
              </a:solidFill>
            </a:endParaRPr>
          </a:p>
        </p:txBody>
      </p:sp>
      <p:sp>
        <p:nvSpPr>
          <p:cNvPr id="64516" name="Slide Number Placeholder 5"/>
          <p:cNvSpPr>
            <a:spLocks noGrp="1"/>
          </p:cNvSpPr>
          <p:nvPr>
            <p:ph type="sldNum" sz="quarter" idx="4294967295"/>
          </p:nvPr>
        </p:nvSpPr>
        <p:spPr bwMode="auto">
          <a:xfrm>
            <a:off x="6553200" y="6356350"/>
            <a:ext cx="2133600" cy="365125"/>
          </a:xfrm>
          <a:prstGeom prst="rect">
            <a:avLst/>
          </a:prstGeom>
          <a:noFill/>
          <a:ln>
            <a:miter lim="800000"/>
            <a:headEnd/>
            <a:tailEnd/>
          </a:ln>
        </p:spPr>
        <p:txBody>
          <a:bodyPr/>
          <a:lstStyle/>
          <a:p>
            <a:fld id="{5244C9B1-4159-4F09-9C38-313094BDCB70}" type="slidenum">
              <a:rPr lang="en-GB"/>
              <a:pPr/>
              <a:t>22</a:t>
            </a:fld>
            <a:endParaRPr lang="en-GB"/>
          </a:p>
        </p:txBody>
      </p:sp>
      <p:pic>
        <p:nvPicPr>
          <p:cNvPr id="64517" name="Picture 3"/>
          <p:cNvPicPr>
            <a:picLocks noChangeAspect="1" noChangeArrowheads="1"/>
          </p:cNvPicPr>
          <p:nvPr/>
        </p:nvPicPr>
        <p:blipFill>
          <a:blip r:embed="rId3"/>
          <a:srcRect/>
          <a:stretch>
            <a:fillRect/>
          </a:stretch>
        </p:blipFill>
        <p:spPr bwMode="auto">
          <a:xfrm>
            <a:off x="-76200" y="1579562"/>
            <a:ext cx="7524750" cy="4973638"/>
          </a:xfrm>
          <a:prstGeom prst="rect">
            <a:avLst/>
          </a:prstGeom>
          <a:noFill/>
          <a:ln w="9525">
            <a:noFill/>
            <a:miter lim="800000"/>
            <a:headEnd/>
            <a:tailEnd/>
          </a:ln>
        </p:spPr>
      </p:pic>
      <p:sp>
        <p:nvSpPr>
          <p:cNvPr id="11" name="Oval 3"/>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12" name="Oval 4"/>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13" name="Oval 5"/>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14" name="Oval 6"/>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15" name="Oval 7"/>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16" name="Oval 8"/>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17" name="Oval 9"/>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18" name="Oval 10"/>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19" name="Oval 11"/>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20" name="Oval 12"/>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21" name="Oval 13"/>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64529" name="Oval 14"/>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64530" name="Oval 15"/>
          <p:cNvSpPr>
            <a:spLocks noChangeArrowheads="1"/>
          </p:cNvSpPr>
          <p:nvPr/>
        </p:nvSpPr>
        <p:spPr bwMode="auto">
          <a:xfrm>
            <a:off x="3781425" y="4219575"/>
            <a:ext cx="88900" cy="88900"/>
          </a:xfrm>
          <a:prstGeom prst="ellipse">
            <a:avLst/>
          </a:prstGeom>
          <a:solidFill>
            <a:schemeClr val="accent1"/>
          </a:solidFill>
          <a:ln w="9525">
            <a:solidFill>
              <a:schemeClr val="tx1"/>
            </a:solidFill>
            <a:round/>
            <a:headEnd/>
            <a:tailEnd/>
          </a:ln>
        </p:spPr>
        <p:txBody>
          <a:bodyPr wrap="none" anchor="ctr"/>
          <a:lstStyle/>
          <a:p>
            <a:endParaRPr lang="en-GB">
              <a:solidFill>
                <a:srgbClr val="000000"/>
              </a:solidFill>
            </a:endParaRPr>
          </a:p>
        </p:txBody>
      </p:sp>
      <p:sp>
        <p:nvSpPr>
          <p:cNvPr id="24" name="Oval 16"/>
          <p:cNvSpPr>
            <a:spLocks noChangeArrowheads="1"/>
          </p:cNvSpPr>
          <p:nvPr/>
        </p:nvSpPr>
        <p:spPr bwMode="auto">
          <a:xfrm>
            <a:off x="3144838" y="4857750"/>
            <a:ext cx="88900" cy="88900"/>
          </a:xfrm>
          <a:prstGeom prst="ellipse">
            <a:avLst/>
          </a:prstGeom>
          <a:solidFill>
            <a:srgbClr val="FF3300"/>
          </a:solidFill>
          <a:ln w="9525">
            <a:solidFill>
              <a:srgbClr val="FF3300"/>
            </a:solidFill>
            <a:round/>
            <a:headEnd/>
            <a:tailEnd/>
          </a:ln>
        </p:spPr>
        <p:txBody>
          <a:bodyPr wrap="none" anchor="ctr"/>
          <a:lstStyle/>
          <a:p>
            <a:endParaRPr lang="en-GB">
              <a:solidFill>
                <a:srgbClr val="000000"/>
              </a:solidFill>
            </a:endParaRPr>
          </a:p>
        </p:txBody>
      </p:sp>
      <p:sp>
        <p:nvSpPr>
          <p:cNvPr id="25" name="Oval 17"/>
          <p:cNvSpPr>
            <a:spLocks noChangeArrowheads="1"/>
          </p:cNvSpPr>
          <p:nvPr/>
        </p:nvSpPr>
        <p:spPr bwMode="auto">
          <a:xfrm>
            <a:off x="3328988" y="6294438"/>
            <a:ext cx="88900" cy="88900"/>
          </a:xfrm>
          <a:prstGeom prst="ellipse">
            <a:avLst/>
          </a:prstGeom>
          <a:solidFill>
            <a:srgbClr val="FFFF00"/>
          </a:solidFill>
          <a:ln w="9525">
            <a:solidFill>
              <a:srgbClr val="FFFF00"/>
            </a:solidFill>
            <a:round/>
            <a:headEnd/>
            <a:tailEnd/>
          </a:ln>
        </p:spPr>
        <p:txBody>
          <a:bodyPr wrap="none" anchor="ctr"/>
          <a:lstStyle/>
          <a:p>
            <a:endParaRPr lang="en-GB">
              <a:solidFill>
                <a:srgbClr val="000000"/>
              </a:solidFill>
            </a:endParaRPr>
          </a:p>
        </p:txBody>
      </p:sp>
      <p:sp>
        <p:nvSpPr>
          <p:cNvPr id="26" name="Oval 18"/>
          <p:cNvSpPr>
            <a:spLocks noChangeArrowheads="1"/>
          </p:cNvSpPr>
          <p:nvPr/>
        </p:nvSpPr>
        <p:spPr bwMode="auto">
          <a:xfrm>
            <a:off x="1857375" y="3349625"/>
            <a:ext cx="88900" cy="88900"/>
          </a:xfrm>
          <a:prstGeom prst="ellipse">
            <a:avLst/>
          </a:prstGeom>
          <a:solidFill>
            <a:srgbClr val="FFFF00"/>
          </a:solidFill>
          <a:ln w="9525">
            <a:solidFill>
              <a:srgbClr val="FFFF00"/>
            </a:solidFill>
            <a:round/>
            <a:headEnd/>
            <a:tailEnd/>
          </a:ln>
        </p:spPr>
        <p:txBody>
          <a:bodyPr wrap="none" anchor="ctr"/>
          <a:lstStyle/>
          <a:p>
            <a:endParaRPr lang="en-GB">
              <a:solidFill>
                <a:srgbClr val="000000"/>
              </a:solidFill>
            </a:endParaRPr>
          </a:p>
        </p:txBody>
      </p:sp>
      <p:sp>
        <p:nvSpPr>
          <p:cNvPr id="27" name="Oval 20"/>
          <p:cNvSpPr>
            <a:spLocks noChangeArrowheads="1"/>
          </p:cNvSpPr>
          <p:nvPr/>
        </p:nvSpPr>
        <p:spPr bwMode="auto">
          <a:xfrm>
            <a:off x="3144838" y="4857750"/>
            <a:ext cx="88900" cy="88900"/>
          </a:xfrm>
          <a:prstGeom prst="ellipse">
            <a:avLst/>
          </a:prstGeom>
          <a:solidFill>
            <a:srgbClr val="FF3300"/>
          </a:solidFill>
          <a:ln w="9525">
            <a:solidFill>
              <a:srgbClr val="FF3300"/>
            </a:solidFill>
            <a:round/>
            <a:headEnd/>
            <a:tailEnd/>
          </a:ln>
        </p:spPr>
        <p:txBody>
          <a:bodyPr wrap="none" anchor="ctr"/>
          <a:lstStyle/>
          <a:p>
            <a:endParaRPr lang="en-GB">
              <a:solidFill>
                <a:srgbClr val="000000"/>
              </a:solidFill>
            </a:endParaRPr>
          </a:p>
        </p:txBody>
      </p:sp>
      <p:sp>
        <p:nvSpPr>
          <p:cNvPr id="28" name="Oval 21"/>
          <p:cNvSpPr>
            <a:spLocks noChangeArrowheads="1"/>
          </p:cNvSpPr>
          <p:nvPr/>
        </p:nvSpPr>
        <p:spPr bwMode="auto">
          <a:xfrm>
            <a:off x="3144838" y="4857750"/>
            <a:ext cx="88900" cy="88900"/>
          </a:xfrm>
          <a:prstGeom prst="ellipse">
            <a:avLst/>
          </a:prstGeom>
          <a:solidFill>
            <a:srgbClr val="FF3300"/>
          </a:solidFill>
          <a:ln w="9525">
            <a:solidFill>
              <a:srgbClr val="FF3300"/>
            </a:solidFill>
            <a:round/>
            <a:headEnd/>
            <a:tailEnd/>
          </a:ln>
        </p:spPr>
        <p:txBody>
          <a:bodyPr wrap="none" anchor="ctr"/>
          <a:lstStyle/>
          <a:p>
            <a:endParaRPr lang="en-GB">
              <a:solidFill>
                <a:srgbClr val="000000"/>
              </a:solidFill>
            </a:endParaRPr>
          </a:p>
        </p:txBody>
      </p:sp>
      <p:sp>
        <p:nvSpPr>
          <p:cNvPr id="29" name="Oval 22"/>
          <p:cNvSpPr>
            <a:spLocks noChangeArrowheads="1"/>
          </p:cNvSpPr>
          <p:nvPr/>
        </p:nvSpPr>
        <p:spPr bwMode="auto">
          <a:xfrm>
            <a:off x="3144838" y="4857750"/>
            <a:ext cx="88900" cy="88900"/>
          </a:xfrm>
          <a:prstGeom prst="ellipse">
            <a:avLst/>
          </a:prstGeom>
          <a:solidFill>
            <a:srgbClr val="FF3300"/>
          </a:solidFill>
          <a:ln w="9525">
            <a:solidFill>
              <a:srgbClr val="FF3300"/>
            </a:solidFill>
            <a:round/>
            <a:headEnd/>
            <a:tailEnd/>
          </a:ln>
        </p:spPr>
        <p:txBody>
          <a:bodyPr wrap="none" anchor="ctr"/>
          <a:lstStyle/>
          <a:p>
            <a:endParaRPr lang="en-GB">
              <a:solidFill>
                <a:srgbClr val="000000"/>
              </a:solidFill>
            </a:endParaRPr>
          </a:p>
        </p:txBody>
      </p:sp>
      <p:sp>
        <p:nvSpPr>
          <p:cNvPr id="30" name="Oval 23"/>
          <p:cNvSpPr>
            <a:spLocks noChangeArrowheads="1"/>
          </p:cNvSpPr>
          <p:nvPr/>
        </p:nvSpPr>
        <p:spPr bwMode="auto">
          <a:xfrm>
            <a:off x="3144838" y="4857750"/>
            <a:ext cx="88900" cy="88900"/>
          </a:xfrm>
          <a:prstGeom prst="ellipse">
            <a:avLst/>
          </a:prstGeom>
          <a:solidFill>
            <a:srgbClr val="FF3300"/>
          </a:solidFill>
          <a:ln w="9525">
            <a:solidFill>
              <a:srgbClr val="FF3300"/>
            </a:solidFill>
            <a:round/>
            <a:headEnd/>
            <a:tailEnd/>
          </a:ln>
        </p:spPr>
        <p:txBody>
          <a:bodyPr wrap="none" anchor="ctr"/>
          <a:lstStyle/>
          <a:p>
            <a:endParaRPr lang="en-GB">
              <a:solidFill>
                <a:srgbClr val="000000"/>
              </a:solidFill>
            </a:endParaRPr>
          </a:p>
        </p:txBody>
      </p:sp>
      <p:sp>
        <p:nvSpPr>
          <p:cNvPr id="31" name="Oval 24"/>
          <p:cNvSpPr>
            <a:spLocks noChangeArrowheads="1"/>
          </p:cNvSpPr>
          <p:nvPr/>
        </p:nvSpPr>
        <p:spPr bwMode="auto">
          <a:xfrm>
            <a:off x="1857375" y="3351213"/>
            <a:ext cx="88900" cy="88900"/>
          </a:xfrm>
          <a:prstGeom prst="ellipse">
            <a:avLst/>
          </a:prstGeom>
          <a:solidFill>
            <a:srgbClr val="FFFF00"/>
          </a:solidFill>
          <a:ln w="9525">
            <a:solidFill>
              <a:srgbClr val="FFFF00"/>
            </a:solidFill>
            <a:round/>
            <a:headEnd/>
            <a:tailEnd/>
          </a:ln>
        </p:spPr>
        <p:txBody>
          <a:bodyPr wrap="none" anchor="ctr"/>
          <a:lstStyle/>
          <a:p>
            <a:endParaRPr lang="en-GB">
              <a:solidFill>
                <a:srgbClr val="000000"/>
              </a:solidFill>
            </a:endParaRPr>
          </a:p>
        </p:txBody>
      </p:sp>
      <p:sp>
        <p:nvSpPr>
          <p:cNvPr id="32" name="Oval 25"/>
          <p:cNvSpPr>
            <a:spLocks noChangeArrowheads="1"/>
          </p:cNvSpPr>
          <p:nvPr/>
        </p:nvSpPr>
        <p:spPr bwMode="auto">
          <a:xfrm>
            <a:off x="3328988" y="6292850"/>
            <a:ext cx="88900" cy="88900"/>
          </a:xfrm>
          <a:prstGeom prst="ellipse">
            <a:avLst/>
          </a:prstGeom>
          <a:solidFill>
            <a:srgbClr val="FFFF00"/>
          </a:solidFill>
          <a:ln w="9525">
            <a:solidFill>
              <a:srgbClr val="FFFF00"/>
            </a:solidFill>
            <a:round/>
            <a:headEnd/>
            <a:tailEnd/>
          </a:ln>
        </p:spPr>
        <p:txBody>
          <a:bodyPr wrap="none" anchor="ctr"/>
          <a:lstStyle/>
          <a:p>
            <a:endParaRPr lang="en-GB">
              <a:solidFill>
                <a:srgbClr val="000000"/>
              </a:solidFill>
            </a:endParaRPr>
          </a:p>
        </p:txBody>
      </p:sp>
      <p:sp>
        <p:nvSpPr>
          <p:cNvPr id="33" name="Oval 26"/>
          <p:cNvSpPr>
            <a:spLocks noChangeArrowheads="1"/>
          </p:cNvSpPr>
          <p:nvPr/>
        </p:nvSpPr>
        <p:spPr bwMode="auto">
          <a:xfrm>
            <a:off x="3328988" y="6292850"/>
            <a:ext cx="88900" cy="88900"/>
          </a:xfrm>
          <a:prstGeom prst="ellipse">
            <a:avLst/>
          </a:prstGeom>
          <a:solidFill>
            <a:srgbClr val="FFFF00"/>
          </a:solidFill>
          <a:ln w="9525">
            <a:solidFill>
              <a:srgbClr val="FFFF00"/>
            </a:solidFill>
            <a:round/>
            <a:headEnd/>
            <a:tailEnd/>
          </a:ln>
        </p:spPr>
        <p:txBody>
          <a:bodyPr wrap="none" anchor="ctr"/>
          <a:lstStyle/>
          <a:p>
            <a:endParaRPr lang="en-GB">
              <a:solidFill>
                <a:srgbClr val="000000"/>
              </a:solidFill>
            </a:endParaRPr>
          </a:p>
        </p:txBody>
      </p:sp>
      <p:sp>
        <p:nvSpPr>
          <p:cNvPr id="38" name="Oval Callout 37"/>
          <p:cNvSpPr/>
          <p:nvPr/>
        </p:nvSpPr>
        <p:spPr>
          <a:xfrm>
            <a:off x="5867400" y="5791200"/>
            <a:ext cx="1219200" cy="762000"/>
          </a:xfrm>
          <a:prstGeom prst="wedgeEllipseCallout">
            <a:avLst>
              <a:gd name="adj1" fmla="val -134784"/>
              <a:gd name="adj2" fmla="val -11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40%</a:t>
            </a:r>
            <a:endParaRPr lang="en-GB" dirty="0"/>
          </a:p>
        </p:txBody>
      </p:sp>
      <p:sp>
        <p:nvSpPr>
          <p:cNvPr id="36" name="Oval Callout 35"/>
          <p:cNvSpPr/>
          <p:nvPr/>
        </p:nvSpPr>
        <p:spPr>
          <a:xfrm>
            <a:off x="457200" y="1905000"/>
            <a:ext cx="1219200" cy="762000"/>
          </a:xfrm>
          <a:prstGeom prst="wedgeEllipseCallout">
            <a:avLst>
              <a:gd name="adj1" fmla="val 220930"/>
              <a:gd name="adj2" fmla="val 22885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15%</a:t>
            </a:r>
            <a:endParaRPr lang="en-GB" dirty="0"/>
          </a:p>
        </p:txBody>
      </p:sp>
      <p:sp>
        <p:nvSpPr>
          <p:cNvPr id="39" name="Oval Callout 38"/>
          <p:cNvSpPr/>
          <p:nvPr/>
        </p:nvSpPr>
        <p:spPr>
          <a:xfrm>
            <a:off x="533400" y="5257800"/>
            <a:ext cx="1219200" cy="762000"/>
          </a:xfrm>
          <a:prstGeom prst="wedgeEllipseCallout">
            <a:avLst>
              <a:gd name="adj1" fmla="val 76620"/>
              <a:gd name="adj2" fmla="val -5290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45%</a:t>
            </a:r>
            <a:endParaRPr lang="en-GB" dirty="0"/>
          </a:p>
        </p:txBody>
      </p:sp>
      <p:pic>
        <p:nvPicPr>
          <p:cNvPr id="41" name="Picture 6" descr="osg2"/>
          <p:cNvPicPr>
            <a:picLocks noChangeAspect="1" noChangeArrowheads="1"/>
          </p:cNvPicPr>
          <p:nvPr/>
        </p:nvPicPr>
        <p:blipFill>
          <a:blip r:embed="rId4"/>
          <a:srcRect/>
          <a:stretch>
            <a:fillRect/>
          </a:stretch>
        </p:blipFill>
        <p:spPr bwMode="auto">
          <a:xfrm>
            <a:off x="2819400" y="842572"/>
            <a:ext cx="1728788" cy="736990"/>
          </a:xfrm>
          <a:prstGeom prst="rect">
            <a:avLst/>
          </a:prstGeom>
          <a:noFill/>
          <a:ln w="9525">
            <a:noFill/>
            <a:miter lim="800000"/>
            <a:headEnd/>
            <a:tailEnd/>
          </a:ln>
        </p:spPr>
      </p:pic>
      <p:grpSp>
        <p:nvGrpSpPr>
          <p:cNvPr id="37" name="Group 36"/>
          <p:cNvGrpSpPr/>
          <p:nvPr/>
        </p:nvGrpSpPr>
        <p:grpSpPr>
          <a:xfrm>
            <a:off x="7086600" y="6172200"/>
            <a:ext cx="2057400" cy="548640"/>
            <a:chOff x="76200" y="6270345"/>
            <a:chExt cx="2057400" cy="548640"/>
          </a:xfrm>
        </p:grpSpPr>
        <p:pic>
          <p:nvPicPr>
            <p:cNvPr id="42" name="Picture 41" descr="WLCG-TextOnly_black.jpg"/>
            <p:cNvPicPr>
              <a:picLocks noChangeAspect="1"/>
            </p:cNvPicPr>
            <p:nvPr/>
          </p:nvPicPr>
          <p:blipFill>
            <a:blip r:embed="rId5" cstate="print">
              <a:clrChange>
                <a:clrFrom>
                  <a:srgbClr val="000000"/>
                </a:clrFrom>
                <a:clrTo>
                  <a:srgbClr val="000000">
                    <a:alpha val="0"/>
                  </a:srgbClr>
                </a:clrTo>
              </a:clrChange>
            </a:blip>
            <a:srcRect l="2464" t="16667" r="4985" b="16667"/>
            <a:stretch>
              <a:fillRect/>
            </a:stretch>
          </p:blipFill>
          <p:spPr>
            <a:xfrm>
              <a:off x="381000" y="6270345"/>
              <a:ext cx="1752600" cy="548640"/>
            </a:xfrm>
            <a:prstGeom prst="rect">
              <a:avLst/>
            </a:prstGeom>
          </p:spPr>
        </p:pic>
        <p:pic>
          <p:nvPicPr>
            <p:cNvPr id="43" name="Picture 42" descr="WLCG-logo.jpg"/>
            <p:cNvPicPr>
              <a:picLocks noChangeAspect="1"/>
            </p:cNvPicPr>
            <p:nvPr/>
          </p:nvPicPr>
          <p:blipFill>
            <a:blip r:embed="rId6" cstate="print"/>
            <a:stretch>
              <a:fillRect/>
            </a:stretch>
          </p:blipFill>
          <p:spPr>
            <a:xfrm>
              <a:off x="76200" y="6324600"/>
              <a:ext cx="457200" cy="457200"/>
            </a:xfrm>
            <a:prstGeom prst="rect">
              <a:avLst/>
            </a:prstGeom>
          </p:spPr>
        </p:pic>
      </p:grpSp>
      <p:pic>
        <p:nvPicPr>
          <p:cNvPr id="2" name="Picture 1" descr="Screen shot 2011-05-17 at 1.50.19 A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52600" y="921213"/>
            <a:ext cx="990600" cy="658349"/>
          </a:xfrm>
          <a:prstGeom prst="rect">
            <a:avLst/>
          </a:prstGeom>
        </p:spPr>
      </p:pic>
      <p:sp>
        <p:nvSpPr>
          <p:cNvPr id="8" name="TextBox 7"/>
          <p:cNvSpPr txBox="1"/>
          <p:nvPr/>
        </p:nvSpPr>
        <p:spPr>
          <a:xfrm>
            <a:off x="6134100" y="1427182"/>
            <a:ext cx="2971800" cy="4247317"/>
          </a:xfrm>
          <a:prstGeom prst="rect">
            <a:avLst/>
          </a:prstGeom>
          <a:solidFill>
            <a:srgbClr val="000000">
              <a:lumMod val="85000"/>
              <a:lumOff val="15000"/>
            </a:srgbClr>
          </a:solidFill>
          <a:scene3d>
            <a:camera prst="orthographicFront"/>
            <a:lightRig rig="threePt" dir="t"/>
          </a:scene3d>
          <a:sp3d>
            <a:bevelT/>
          </a:sp3d>
        </p:spPr>
        <p:txBody>
          <a:bodyPr wrap="square">
            <a:spAutoFit/>
          </a:bodyPr>
          <a:lstStyle/>
          <a:p>
            <a:r>
              <a:rPr lang="en-US" b="1" dirty="0" smtClean="0">
                <a:solidFill>
                  <a:srgbClr val="FFFFFF"/>
                </a:solidFill>
              </a:rPr>
              <a:t>Tier</a:t>
            </a:r>
            <a:r>
              <a:rPr lang="en-US" b="1" dirty="0">
                <a:solidFill>
                  <a:srgbClr val="FFFFFF"/>
                </a:solidFill>
              </a:rPr>
              <a:t>-0 (CERN)</a:t>
            </a:r>
            <a:r>
              <a:rPr lang="en-US" b="1" dirty="0" smtClean="0">
                <a:solidFill>
                  <a:srgbClr val="FFFFFF"/>
                </a:solidFill>
              </a:rPr>
              <a:t>: (15%)</a:t>
            </a:r>
          </a:p>
          <a:p>
            <a:pPr marL="179388" lvl="1" indent="-96838">
              <a:buFont typeface="Arial" pitchFamily="34" charset="0"/>
              <a:buChar char="•"/>
            </a:pPr>
            <a:r>
              <a:rPr lang="en-US" dirty="0">
                <a:solidFill>
                  <a:srgbClr val="FFFF00"/>
                </a:solidFill>
              </a:rPr>
              <a:t>Data recording</a:t>
            </a:r>
          </a:p>
          <a:p>
            <a:pPr marL="179388" lvl="1" indent="-96838">
              <a:buFont typeface="Arial" pitchFamily="34" charset="0"/>
              <a:buChar char="•"/>
            </a:pPr>
            <a:r>
              <a:rPr lang="en-US" dirty="0">
                <a:solidFill>
                  <a:srgbClr val="FFFF00"/>
                </a:solidFill>
              </a:rPr>
              <a:t>Initial data reconstruction</a:t>
            </a:r>
          </a:p>
          <a:p>
            <a:pPr marL="179388" lvl="1" indent="-96838">
              <a:buFont typeface="Arial" pitchFamily="34" charset="0"/>
              <a:buChar char="•"/>
            </a:pPr>
            <a:r>
              <a:rPr lang="en-US" dirty="0">
                <a:solidFill>
                  <a:srgbClr val="FFFF00"/>
                </a:solidFill>
              </a:rPr>
              <a:t>Data distribution</a:t>
            </a:r>
          </a:p>
          <a:p>
            <a:r>
              <a:rPr lang="en-US" b="1" dirty="0" smtClean="0">
                <a:solidFill>
                  <a:srgbClr val="FFFFFF"/>
                </a:solidFill>
              </a:rPr>
              <a:t>Tier</a:t>
            </a:r>
            <a:r>
              <a:rPr lang="en-US" b="1" dirty="0">
                <a:solidFill>
                  <a:srgbClr val="FFFFFF"/>
                </a:solidFill>
              </a:rPr>
              <a:t>-1 (11 </a:t>
            </a:r>
            <a:r>
              <a:rPr lang="en-US" b="1" dirty="0" err="1" smtClean="0">
                <a:solidFill>
                  <a:srgbClr val="FFFFFF"/>
                </a:solidFill>
              </a:rPr>
              <a:t>centres</a:t>
            </a:r>
            <a:r>
              <a:rPr lang="en-US" b="1" dirty="0" smtClean="0">
                <a:solidFill>
                  <a:srgbClr val="FFFFFF"/>
                </a:solidFill>
              </a:rPr>
              <a:t>; 2 in USA – BNL, FNAL): (40%)</a:t>
            </a:r>
          </a:p>
          <a:p>
            <a:pPr>
              <a:buFont typeface="Arial" pitchFamily="34" charset="0"/>
              <a:buChar char="•"/>
            </a:pPr>
            <a:r>
              <a:rPr lang="en-US" dirty="0">
                <a:solidFill>
                  <a:srgbClr val="FFFF00"/>
                </a:solidFill>
              </a:rPr>
              <a:t>Permanent storage</a:t>
            </a:r>
          </a:p>
          <a:p>
            <a:pPr>
              <a:buFont typeface="Arial" pitchFamily="34" charset="0"/>
              <a:buChar char="•"/>
            </a:pPr>
            <a:r>
              <a:rPr lang="en-US" dirty="0">
                <a:solidFill>
                  <a:srgbClr val="FFFF00"/>
                </a:solidFill>
              </a:rPr>
              <a:t>Re-processing</a:t>
            </a:r>
          </a:p>
          <a:p>
            <a:pPr>
              <a:buFont typeface="Arial" pitchFamily="34" charset="0"/>
              <a:buChar char="•"/>
            </a:pPr>
            <a:r>
              <a:rPr lang="en-US" dirty="0" smtClean="0">
                <a:solidFill>
                  <a:srgbClr val="FFFF00"/>
                </a:solidFill>
              </a:rPr>
              <a:t>Analysis</a:t>
            </a:r>
          </a:p>
          <a:p>
            <a:pPr>
              <a:buFont typeface="Arial" pitchFamily="34" charset="0"/>
              <a:buChar char="•"/>
            </a:pPr>
            <a:r>
              <a:rPr lang="en-US" dirty="0" smtClean="0">
                <a:solidFill>
                  <a:srgbClr val="FFFF00"/>
                </a:solidFill>
              </a:rPr>
              <a:t>Connected by direct  Gb/s network  links</a:t>
            </a:r>
            <a:endParaRPr lang="en-US" dirty="0">
              <a:solidFill>
                <a:srgbClr val="FFFF00"/>
              </a:solidFill>
            </a:endParaRPr>
          </a:p>
          <a:p>
            <a:r>
              <a:rPr lang="en-US" b="1" dirty="0" smtClean="0">
                <a:solidFill>
                  <a:srgbClr val="FFFFFF"/>
                </a:solidFill>
              </a:rPr>
              <a:t>Tier</a:t>
            </a:r>
            <a:r>
              <a:rPr lang="en-US" b="1" dirty="0">
                <a:solidFill>
                  <a:srgbClr val="FFFFFF"/>
                </a:solidFill>
              </a:rPr>
              <a:t>-2  (</a:t>
            </a:r>
            <a:r>
              <a:rPr lang="en-US" b="1" dirty="0" smtClean="0">
                <a:solidFill>
                  <a:srgbClr val="FFFFFF"/>
                </a:solidFill>
              </a:rPr>
              <a:t>~140 </a:t>
            </a:r>
            <a:r>
              <a:rPr lang="en-US" b="1" dirty="0" err="1">
                <a:solidFill>
                  <a:srgbClr val="FFFFFF"/>
                </a:solidFill>
              </a:rPr>
              <a:t>centres</a:t>
            </a:r>
            <a:r>
              <a:rPr lang="en-US" b="1" dirty="0">
                <a:solidFill>
                  <a:srgbClr val="FFFFFF"/>
                </a:solidFill>
              </a:rPr>
              <a:t>)</a:t>
            </a:r>
            <a:r>
              <a:rPr lang="en-US" b="1" dirty="0" smtClean="0">
                <a:solidFill>
                  <a:srgbClr val="FFFFFF"/>
                </a:solidFill>
              </a:rPr>
              <a:t>: (45%)</a:t>
            </a:r>
          </a:p>
          <a:p>
            <a:pPr>
              <a:buFont typeface="Arial" pitchFamily="34" charset="0"/>
              <a:buChar char="•"/>
            </a:pPr>
            <a:r>
              <a:rPr lang="en-US" dirty="0">
                <a:solidFill>
                  <a:srgbClr val="FFFF00"/>
                </a:solidFill>
              </a:rPr>
              <a:t> Simulation</a:t>
            </a:r>
          </a:p>
          <a:p>
            <a:pPr>
              <a:buFont typeface="Arial" pitchFamily="34" charset="0"/>
              <a:buChar char="•"/>
            </a:pPr>
            <a:r>
              <a:rPr lang="en-US" dirty="0">
                <a:solidFill>
                  <a:srgbClr val="FFFF00"/>
                </a:solidFill>
              </a:rPr>
              <a:t> End-user analysis</a:t>
            </a:r>
          </a:p>
        </p:txBody>
      </p:sp>
      <p:pic>
        <p:nvPicPr>
          <p:cNvPr id="4" name="Picture 3"/>
          <p:cNvPicPr>
            <a:picLocks noChangeAspect="1"/>
          </p:cNvPicPr>
          <p:nvPr/>
        </p:nvPicPr>
        <p:blipFill>
          <a:blip r:embed="rId8"/>
          <a:stretch>
            <a:fillRect/>
          </a:stretch>
        </p:blipFill>
        <p:spPr>
          <a:xfrm>
            <a:off x="1" y="842572"/>
            <a:ext cx="1752600" cy="736990"/>
          </a:xfrm>
          <a:prstGeom prst="rect">
            <a:avLst/>
          </a:prstGeom>
        </p:spPr>
      </p:pic>
    </p:spTree>
    <p:extLst>
      <p:ext uri="{BB962C8B-B14F-4D97-AF65-F5344CB8AC3E}">
        <p14:creationId xmlns:p14="http://schemas.microsoft.com/office/powerpoint/2010/main" val="42050347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par>
                          <p:cTn id="27" fill="hold">
                            <p:stCondLst>
                              <p:cond delay="0"/>
                            </p:stCondLst>
                            <p:childTnLst>
                              <p:par>
                                <p:cTn id="28" presetID="0" presetClass="path" presetSubtype="0" repeatCount="indefinite" accel="50000" decel="50000" fill="remove" grpId="1" nodeType="afterEffect">
                                  <p:stCondLst>
                                    <p:cond delay="0"/>
                                  </p:stCondLst>
                                  <p:childTnLst>
                                    <p:animMotion origin="layout" path="M -0.00295 0.00047 L -0.06962 0.09306 " pathEditMode="relative" rAng="0" ptsTypes="AA">
                                      <p:cBhvr>
                                        <p:cTn id="29" dur="1000" fill="hold"/>
                                        <p:tgtEl>
                                          <p:spTgt spid="11"/>
                                        </p:tgtEl>
                                        <p:attrNameLst>
                                          <p:attrName>ppt_x</p:attrName>
                                          <p:attrName>ppt_y</p:attrName>
                                        </p:attrNameLst>
                                      </p:cBhvr>
                                      <p:rCtr x="-3300" y="4600"/>
                                    </p:animMotion>
                                  </p:childTnLst>
                                </p:cTn>
                              </p:par>
                              <p:par>
                                <p:cTn id="30" presetID="0" presetClass="path" presetSubtype="0" repeatCount="indefinite" accel="50000" decel="50000" fill="remove" nodeType="withEffect">
                                  <p:stCondLst>
                                    <p:cond delay="0"/>
                                  </p:stCondLst>
                                  <p:childTnLst>
                                    <p:animMotion origin="layout" path="M 3.88889E-6 2.22222E-6 L -0.1 0.03171 " pathEditMode="relative" rAng="0" ptsTypes="AA">
                                      <p:cBhvr>
                                        <p:cTn id="31" dur="1000" fill="hold"/>
                                        <p:tgtEl>
                                          <p:spTgt spid="12"/>
                                        </p:tgtEl>
                                        <p:attrNameLst>
                                          <p:attrName>ppt_x</p:attrName>
                                          <p:attrName>ppt_y</p:attrName>
                                        </p:attrNameLst>
                                      </p:cBhvr>
                                      <p:rCtr x="-5000" y="1600"/>
                                    </p:animMotion>
                                  </p:childTnLst>
                                </p:cTn>
                              </p:par>
                              <p:par>
                                <p:cTn id="32" presetID="0" presetClass="path" presetSubtype="0" repeatCount="indefinite" accel="50000" decel="50000" fill="remove" nodeType="withEffect">
                                  <p:stCondLst>
                                    <p:cond delay="0"/>
                                  </p:stCondLst>
                                  <p:childTnLst>
                                    <p:animMotion origin="layout" path="M 3.88889E-6 2.22222E-6 L -0.10556 -0.04213 " pathEditMode="relative" rAng="0" ptsTypes="AA">
                                      <p:cBhvr>
                                        <p:cTn id="33" dur="1000" fill="hold"/>
                                        <p:tgtEl>
                                          <p:spTgt spid="13"/>
                                        </p:tgtEl>
                                        <p:attrNameLst>
                                          <p:attrName>ppt_x</p:attrName>
                                          <p:attrName>ppt_y</p:attrName>
                                        </p:attrNameLst>
                                      </p:cBhvr>
                                      <p:rCtr x="-5300" y="-2100"/>
                                    </p:animMotion>
                                  </p:childTnLst>
                                </p:cTn>
                              </p:par>
                              <p:par>
                                <p:cTn id="34" presetID="0" presetClass="path" presetSubtype="0" repeatCount="indefinite" accel="50000" decel="50000" fill="remove" nodeType="withEffect">
                                  <p:stCondLst>
                                    <p:cond delay="0"/>
                                  </p:stCondLst>
                                  <p:childTnLst>
                                    <p:animMotion origin="layout" path="M 3.88889E-6 2.22222E-6 L -0.07118 -0.1044 " pathEditMode="relative" rAng="0" ptsTypes="AA">
                                      <p:cBhvr>
                                        <p:cTn id="35" dur="1000" fill="hold"/>
                                        <p:tgtEl>
                                          <p:spTgt spid="14"/>
                                        </p:tgtEl>
                                        <p:attrNameLst>
                                          <p:attrName>ppt_x</p:attrName>
                                          <p:attrName>ppt_y</p:attrName>
                                        </p:attrNameLst>
                                      </p:cBhvr>
                                      <p:rCtr x="-3600" y="-5200"/>
                                    </p:animMotion>
                                  </p:childTnLst>
                                </p:cTn>
                              </p:par>
                              <p:par>
                                <p:cTn id="36" presetID="0" presetClass="path" presetSubtype="0" repeatCount="indefinite" accel="50000" decel="50000" fill="remove" nodeType="withEffect">
                                  <p:stCondLst>
                                    <p:cond delay="0"/>
                                  </p:stCondLst>
                                  <p:childTnLst>
                                    <p:animMotion origin="layout" path="M -0.00122 -0.0044 L 0.03663 0.11921 " pathEditMode="relative" rAng="0" ptsTypes="AA">
                                      <p:cBhvr>
                                        <p:cTn id="37" dur="1000" fill="hold"/>
                                        <p:tgtEl>
                                          <p:spTgt spid="15"/>
                                        </p:tgtEl>
                                        <p:attrNameLst>
                                          <p:attrName>ppt_x</p:attrName>
                                          <p:attrName>ppt_y</p:attrName>
                                        </p:attrNameLst>
                                      </p:cBhvr>
                                      <p:rCtr x="1900" y="6200"/>
                                    </p:animMotion>
                                  </p:childTnLst>
                                </p:cTn>
                              </p:par>
                              <p:par>
                                <p:cTn id="38" presetID="0" presetClass="path" presetSubtype="0" repeatCount="indefinite" accel="50000" decel="50000" fill="remove" nodeType="withEffect">
                                  <p:stCondLst>
                                    <p:cond delay="0"/>
                                  </p:stCondLst>
                                  <p:childTnLst>
                                    <p:animMotion origin="layout" path="M 3.88889E-6 2.22222E-6 L -0.01893 0.12523 " pathEditMode="relative" rAng="0" ptsTypes="AA">
                                      <p:cBhvr>
                                        <p:cTn id="39" dur="1000" fill="hold"/>
                                        <p:tgtEl>
                                          <p:spTgt spid="16"/>
                                        </p:tgtEl>
                                        <p:attrNameLst>
                                          <p:attrName>ppt_x</p:attrName>
                                          <p:attrName>ppt_y</p:attrName>
                                        </p:attrNameLst>
                                      </p:cBhvr>
                                      <p:rCtr x="-1000" y="6300"/>
                                    </p:animMotion>
                                  </p:childTnLst>
                                </p:cTn>
                              </p:par>
                              <p:par>
                                <p:cTn id="40" presetID="0" presetClass="path" presetSubtype="0" repeatCount="indefinite" accel="50000" decel="50000" fill="remove" nodeType="withEffect">
                                  <p:stCondLst>
                                    <p:cond delay="0"/>
                                  </p:stCondLst>
                                  <p:childTnLst>
                                    <p:animMotion origin="layout" path="M 3.88889E-6 2.22222E-6 L 0.08559 0.07176 " pathEditMode="relative" rAng="0" ptsTypes="AA">
                                      <p:cBhvr>
                                        <p:cTn id="41" dur="1000" fill="hold"/>
                                        <p:tgtEl>
                                          <p:spTgt spid="17"/>
                                        </p:tgtEl>
                                        <p:attrNameLst>
                                          <p:attrName>ppt_x</p:attrName>
                                          <p:attrName>ppt_y</p:attrName>
                                        </p:attrNameLst>
                                      </p:cBhvr>
                                      <p:rCtr x="4300" y="3600"/>
                                    </p:animMotion>
                                  </p:childTnLst>
                                </p:cTn>
                              </p:par>
                              <p:par>
                                <p:cTn id="42" presetID="0" presetClass="path" presetSubtype="0" repeatCount="indefinite" accel="50000" decel="50000" fill="remove" nodeType="withEffect">
                                  <p:stCondLst>
                                    <p:cond delay="0"/>
                                  </p:stCondLst>
                                  <p:childTnLst>
                                    <p:animMotion origin="layout" path="M 3.88889E-6 2.22222E-6 L 0.09218 -0.00232 " pathEditMode="relative" rAng="0" ptsTypes="AA">
                                      <p:cBhvr>
                                        <p:cTn id="43" dur="1000" fill="hold"/>
                                        <p:tgtEl>
                                          <p:spTgt spid="18"/>
                                        </p:tgtEl>
                                        <p:attrNameLst>
                                          <p:attrName>ppt_x</p:attrName>
                                          <p:attrName>ppt_y</p:attrName>
                                        </p:attrNameLst>
                                      </p:cBhvr>
                                      <p:rCtr x="4600" y="-100"/>
                                    </p:animMotion>
                                  </p:childTnLst>
                                </p:cTn>
                              </p:par>
                              <p:par>
                                <p:cTn id="44" presetID="0" presetClass="path" presetSubtype="0" repeatCount="indefinite" accel="50000" decel="50000" fill="remove" nodeType="withEffect">
                                  <p:stCondLst>
                                    <p:cond delay="0"/>
                                  </p:stCondLst>
                                  <p:childTnLst>
                                    <p:animMotion origin="layout" path="M 3.88889E-6 2.22222E-6 L 0.07326 -0.06736 " pathEditMode="relative" rAng="0" ptsTypes="AA">
                                      <p:cBhvr>
                                        <p:cTn id="45" dur="1000" fill="hold"/>
                                        <p:tgtEl>
                                          <p:spTgt spid="19"/>
                                        </p:tgtEl>
                                        <p:attrNameLst>
                                          <p:attrName>ppt_x</p:attrName>
                                          <p:attrName>ppt_y</p:attrName>
                                        </p:attrNameLst>
                                      </p:cBhvr>
                                      <p:rCtr x="3700" y="-3400"/>
                                    </p:animMotion>
                                  </p:childTnLst>
                                </p:cTn>
                              </p:par>
                              <p:par>
                                <p:cTn id="46" presetID="0" presetClass="path" presetSubtype="0" repeatCount="indefinite" accel="50000" decel="50000" fill="remove" nodeType="withEffect">
                                  <p:stCondLst>
                                    <p:cond delay="0"/>
                                  </p:stCondLst>
                                  <p:childTnLst>
                                    <p:animMotion origin="layout" path="M 3.88889E-6 2.22222E-6 L 0.03663 -0.1206 " pathEditMode="relative" rAng="0" ptsTypes="AA">
                                      <p:cBhvr>
                                        <p:cTn id="47" dur="1000" fill="hold"/>
                                        <p:tgtEl>
                                          <p:spTgt spid="20"/>
                                        </p:tgtEl>
                                        <p:attrNameLst>
                                          <p:attrName>ppt_x</p:attrName>
                                          <p:attrName>ppt_y</p:attrName>
                                        </p:attrNameLst>
                                      </p:cBhvr>
                                      <p:rCtr x="1800" y="-6000"/>
                                    </p:animMotion>
                                  </p:childTnLst>
                                </p:cTn>
                              </p:par>
                              <p:par>
                                <p:cTn id="48" presetID="0" presetClass="path" presetSubtype="0" repeatCount="indefinite" accel="50000" decel="50000" fill="remove" nodeType="withEffect">
                                  <p:stCondLst>
                                    <p:cond delay="0"/>
                                  </p:stCondLst>
                                  <p:childTnLst>
                                    <p:animMotion origin="layout" path="M 3.88889E-6 2.22222E-6 L -0.01667 -0.11783 " pathEditMode="relative" rAng="0" ptsTypes="AA">
                                      <p:cBhvr>
                                        <p:cTn id="49" dur="1000" fill="hold"/>
                                        <p:tgtEl>
                                          <p:spTgt spid="21"/>
                                        </p:tgtEl>
                                        <p:attrNameLst>
                                          <p:attrName>ppt_x</p:attrName>
                                          <p:attrName>ppt_y</p:attrName>
                                        </p:attrNameLst>
                                      </p:cBhvr>
                                      <p:rCtr x="-800" y="-5900"/>
                                    </p:animMotion>
                                  </p:childTnLst>
                                </p:cTn>
                              </p:par>
                              <p:par>
                                <p:cTn id="50" presetID="1" presetClass="entr" presetSubtype="0" fill="hold" nodeType="withEffect">
                                  <p:stCondLst>
                                    <p:cond delay="1000"/>
                                  </p:stCondLst>
                                  <p:childTnLst>
                                    <p:set>
                                      <p:cBhvr>
                                        <p:cTn id="51" dur="1" fill="hold">
                                          <p:stCondLst>
                                            <p:cond delay="0"/>
                                          </p:stCondLst>
                                        </p:cTn>
                                        <p:tgtEl>
                                          <p:spTgt spid="25"/>
                                        </p:tgtEl>
                                        <p:attrNameLst>
                                          <p:attrName>style.visibility</p:attrName>
                                        </p:attrNameLst>
                                      </p:cBhvr>
                                      <p:to>
                                        <p:strVal val="visible"/>
                                      </p:to>
                                    </p:set>
                                  </p:childTnLst>
                                </p:cTn>
                              </p:par>
                              <p:par>
                                <p:cTn id="52" presetID="1" presetClass="entr" presetSubtype="0" fill="hold" nodeType="withEffect">
                                  <p:stCondLst>
                                    <p:cond delay="1500"/>
                                  </p:stCondLst>
                                  <p:childTnLst>
                                    <p:set>
                                      <p:cBhvr>
                                        <p:cTn id="53" dur="1" fill="hold">
                                          <p:stCondLst>
                                            <p:cond delay="0"/>
                                          </p:stCondLst>
                                        </p:cTn>
                                        <p:tgtEl>
                                          <p:spTgt spid="26"/>
                                        </p:tgtEl>
                                        <p:attrNameLst>
                                          <p:attrName>style.visibility</p:attrName>
                                        </p:attrNameLst>
                                      </p:cBhvr>
                                      <p:to>
                                        <p:strVal val="visible"/>
                                      </p:to>
                                    </p:set>
                                  </p:childTnLst>
                                </p:cTn>
                              </p:par>
                              <p:par>
                                <p:cTn id="54" presetID="0" presetClass="path" presetSubtype="0" repeatCount="indefinite" accel="50000" decel="50000" fill="remove" nodeType="withEffect">
                                  <p:stCondLst>
                                    <p:cond delay="1500"/>
                                  </p:stCondLst>
                                  <p:endCondLst>
                                    <p:cond evt="onNext" delay="0">
                                      <p:tgtEl>
                                        <p:sldTgt/>
                                      </p:tgtEl>
                                    </p:cond>
                                  </p:endCondLst>
                                  <p:childTnLst>
                                    <p:animMotion origin="layout" path="M -7.5E-6 4.07407E-6 C 0.02482 -0.02662 0.04965 -0.05301 0.06666 -0.07847 C 0.08368 -0.10394 0.09635 -0.14028 0.10225 -0.15255 " pathEditMode="relative" ptsTypes="aaA">
                                      <p:cBhvr>
                                        <p:cTn id="55" dur="1000" fill="hold"/>
                                        <p:tgtEl>
                                          <p:spTgt spid="26"/>
                                        </p:tgtEl>
                                        <p:attrNameLst>
                                          <p:attrName>ppt_x</p:attrName>
                                          <p:attrName>ppt_y</p:attrName>
                                        </p:attrNameLst>
                                      </p:cBhvr>
                                    </p:animMotion>
                                  </p:childTnLst>
                                </p:cTn>
                              </p:par>
                              <p:par>
                                <p:cTn id="56" presetID="1" presetClass="entr" presetSubtype="0" fill="hold" nodeType="withEffect">
                                  <p:stCondLst>
                                    <p:cond delay="1500"/>
                                  </p:stCondLst>
                                  <p:childTnLst>
                                    <p:set>
                                      <p:cBhvr>
                                        <p:cTn id="57" dur="1" fill="hold">
                                          <p:stCondLst>
                                            <p:cond delay="0"/>
                                          </p:stCondLst>
                                        </p:cTn>
                                        <p:tgtEl>
                                          <p:spTgt spid="24"/>
                                        </p:tgtEl>
                                        <p:attrNameLst>
                                          <p:attrName>style.visibility</p:attrName>
                                        </p:attrNameLst>
                                      </p:cBhvr>
                                      <p:to>
                                        <p:strVal val="visible"/>
                                      </p:to>
                                    </p:set>
                                  </p:childTnLst>
                                </p:cTn>
                              </p:par>
                              <p:par>
                                <p:cTn id="58" presetID="0" presetClass="path" presetSubtype="0" repeatCount="indefinite" accel="50000" decel="50000" fill="hold" nodeType="withEffect">
                                  <p:stCondLst>
                                    <p:cond delay="1500"/>
                                  </p:stCondLst>
                                  <p:endCondLst>
                                    <p:cond evt="onNext" delay="0">
                                      <p:tgtEl>
                                        <p:sldTgt/>
                                      </p:tgtEl>
                                    </p:cond>
                                  </p:endCondLst>
                                  <p:childTnLst>
                                    <p:animMotion origin="layout" path="M 1.94444E-6 -3.33333E-6 C 0.06597 0.01297 0.13212 0.02616 0.15885 0.02385 C 0.18559 0.02153 0.15989 -0.00694 0.16007 -0.01319 " pathEditMode="relative" rAng="0" ptsTypes="aaA">
                                      <p:cBhvr>
                                        <p:cTn id="59" dur="1000" fill="hold"/>
                                        <p:tgtEl>
                                          <p:spTgt spid="24"/>
                                        </p:tgtEl>
                                        <p:attrNameLst>
                                          <p:attrName>ppt_x</p:attrName>
                                          <p:attrName>ppt_y</p:attrName>
                                        </p:attrNameLst>
                                      </p:cBhvr>
                                      <p:rCtr x="9300" y="600"/>
                                    </p:animMotion>
                                  </p:childTnLst>
                                </p:cTn>
                              </p:par>
                              <p:par>
                                <p:cTn id="60" presetID="1" presetClass="entr" presetSubtype="0" fill="hold" nodeType="withEffect">
                                  <p:stCondLst>
                                    <p:cond delay="1000"/>
                                  </p:stCondLst>
                                  <p:childTnLst>
                                    <p:set>
                                      <p:cBhvr>
                                        <p:cTn id="61" dur="1" fill="hold">
                                          <p:stCondLst>
                                            <p:cond delay="0"/>
                                          </p:stCondLst>
                                        </p:cTn>
                                        <p:tgtEl>
                                          <p:spTgt spid="27"/>
                                        </p:tgtEl>
                                        <p:attrNameLst>
                                          <p:attrName>style.visibility</p:attrName>
                                        </p:attrNameLst>
                                      </p:cBhvr>
                                      <p:to>
                                        <p:strVal val="visible"/>
                                      </p:to>
                                    </p:set>
                                  </p:childTnLst>
                                </p:cTn>
                              </p:par>
                              <p:par>
                                <p:cTn id="62" presetID="0" presetClass="path" presetSubtype="0" repeatCount="indefinite" accel="50000" decel="50000" fill="remove" nodeType="withEffect">
                                  <p:stCondLst>
                                    <p:cond delay="1500"/>
                                  </p:stCondLst>
                                  <p:endCondLst>
                                    <p:cond evt="onNext" delay="0">
                                      <p:tgtEl>
                                        <p:sldTgt/>
                                      </p:tgtEl>
                                    </p:cond>
                                  </p:endCondLst>
                                  <p:childTnLst>
                                    <p:animMotion origin="layout" path="M 1.94444E-6 -3.33333E-6 C -0.0191 0.00764 -0.03802 0.01551 -0.06337 0.01644 C -0.08872 0.01736 -0.1375 0.00787 -0.15226 0.00602 " pathEditMode="relative" rAng="0" ptsTypes="aaA">
                                      <p:cBhvr>
                                        <p:cTn id="63" dur="1000" fill="hold"/>
                                        <p:tgtEl>
                                          <p:spTgt spid="27"/>
                                        </p:tgtEl>
                                        <p:attrNameLst>
                                          <p:attrName>ppt_x</p:attrName>
                                          <p:attrName>ppt_y</p:attrName>
                                        </p:attrNameLst>
                                      </p:cBhvr>
                                      <p:rCtr x="-7600" y="900"/>
                                    </p:animMotion>
                                  </p:childTnLst>
                                </p:cTn>
                              </p:par>
                              <p:par>
                                <p:cTn id="64" presetID="1" presetClass="entr" presetSubtype="0" fill="hold" nodeType="withEffect">
                                  <p:stCondLst>
                                    <p:cond delay="1000"/>
                                  </p:stCondLst>
                                  <p:childTnLst>
                                    <p:set>
                                      <p:cBhvr>
                                        <p:cTn id="65" dur="1" fill="hold">
                                          <p:stCondLst>
                                            <p:cond delay="0"/>
                                          </p:stCondLst>
                                        </p:cTn>
                                        <p:tgtEl>
                                          <p:spTgt spid="28"/>
                                        </p:tgtEl>
                                        <p:attrNameLst>
                                          <p:attrName>style.visibility</p:attrName>
                                        </p:attrNameLst>
                                      </p:cBhvr>
                                      <p:to>
                                        <p:strVal val="visible"/>
                                      </p:to>
                                    </p:set>
                                  </p:childTnLst>
                                </p:cTn>
                              </p:par>
                              <p:par>
                                <p:cTn id="66" presetID="0" presetClass="path" presetSubtype="0" repeatCount="indefinite" accel="50000" decel="50000" fill="remove" nodeType="withEffect">
                                  <p:stCondLst>
                                    <p:cond delay="1500"/>
                                  </p:stCondLst>
                                  <p:endCondLst>
                                    <p:cond evt="onNext" delay="0">
                                      <p:tgtEl>
                                        <p:sldTgt/>
                                      </p:tgtEl>
                                    </p:cond>
                                  </p:endCondLst>
                                  <p:childTnLst>
                                    <p:animMotion origin="layout" path="M 4.44444E-6 1.48148E-6 C 4.44444E-6 -0.00602 4.44444E-6 -0.01181 4.44444E-6 -0.0257 C 4.44444E-6 -0.03935 -0.00243 -0.06273 4.44444E-6 -0.08218 C 0.0026 -0.10185 0.00382 -0.12778 0.01493 -0.14283 C 0.02604 -0.1581 0.04913 -0.1625 0.06736 -0.17384 C 0.08576 -0.18519 0.11562 -0.20533 0.12517 -0.21158 " pathEditMode="relative" rAng="0" ptsTypes="aaaaaA">
                                      <p:cBhvr>
                                        <p:cTn id="67" dur="1000" fill="hold"/>
                                        <p:tgtEl>
                                          <p:spTgt spid="28"/>
                                        </p:tgtEl>
                                        <p:attrNameLst>
                                          <p:attrName>ppt_x</p:attrName>
                                          <p:attrName>ppt_y</p:attrName>
                                        </p:attrNameLst>
                                      </p:cBhvr>
                                      <p:rCtr x="6100" y="-10600"/>
                                    </p:animMotion>
                                  </p:childTnLst>
                                </p:cTn>
                              </p:par>
                              <p:par>
                                <p:cTn id="68" presetID="1" presetClass="entr" presetSubtype="0" fill="hold" nodeType="withEffect">
                                  <p:stCondLst>
                                    <p:cond delay="1000"/>
                                  </p:stCondLst>
                                  <p:childTnLst>
                                    <p:set>
                                      <p:cBhvr>
                                        <p:cTn id="69" dur="1" fill="hold">
                                          <p:stCondLst>
                                            <p:cond delay="0"/>
                                          </p:stCondLst>
                                        </p:cTn>
                                        <p:tgtEl>
                                          <p:spTgt spid="29"/>
                                        </p:tgtEl>
                                        <p:attrNameLst>
                                          <p:attrName>style.visibility</p:attrName>
                                        </p:attrNameLst>
                                      </p:cBhvr>
                                      <p:to>
                                        <p:strVal val="visible"/>
                                      </p:to>
                                    </p:set>
                                  </p:childTnLst>
                                </p:cTn>
                              </p:par>
                              <p:par>
                                <p:cTn id="70" presetID="0" presetClass="path" presetSubtype="0" repeatCount="indefinite" accel="50000" decel="50000" fill="hold" nodeType="withEffect">
                                  <p:stCondLst>
                                    <p:cond delay="1500"/>
                                  </p:stCondLst>
                                  <p:endCondLst>
                                    <p:cond evt="onNext" delay="0">
                                      <p:tgtEl>
                                        <p:sldTgt/>
                                      </p:tgtEl>
                                    </p:cond>
                                  </p:endCondLst>
                                  <p:childTnLst>
                                    <p:animMotion origin="layout" path="M -1.94444E-6 7.03704E-6 C -0.02726 -0.0037 -0.05451 -0.00717 -0.07083 -0.01898 C -0.08715 -0.03078 -0.09097 -0.05393 -0.09826 -0.07106 C -0.10556 -0.08819 -0.10417 -0.1111 -0.11493 -0.12222 C -0.12569 -0.13333 -0.14462 -0.13564 -0.16337 -0.13773 " pathEditMode="relative" ptsTypes="aaaaA">
                                      <p:cBhvr>
                                        <p:cTn id="71" dur="1000" fill="hold"/>
                                        <p:tgtEl>
                                          <p:spTgt spid="29"/>
                                        </p:tgtEl>
                                        <p:attrNameLst>
                                          <p:attrName>ppt_x</p:attrName>
                                          <p:attrName>ppt_y</p:attrName>
                                        </p:attrNameLst>
                                      </p:cBhvr>
                                    </p:animMotion>
                                  </p:childTnLst>
                                </p:cTn>
                              </p:par>
                              <p:par>
                                <p:cTn id="72" presetID="1" presetClass="entr" presetSubtype="0" fill="hold" nodeType="withEffect">
                                  <p:stCondLst>
                                    <p:cond delay="1000"/>
                                  </p:stCondLst>
                                  <p:childTnLst>
                                    <p:set>
                                      <p:cBhvr>
                                        <p:cTn id="73" dur="1" fill="hold">
                                          <p:stCondLst>
                                            <p:cond delay="0"/>
                                          </p:stCondLst>
                                        </p:cTn>
                                        <p:tgtEl>
                                          <p:spTgt spid="30"/>
                                        </p:tgtEl>
                                        <p:attrNameLst>
                                          <p:attrName>style.visibility</p:attrName>
                                        </p:attrNameLst>
                                      </p:cBhvr>
                                      <p:to>
                                        <p:strVal val="visible"/>
                                      </p:to>
                                    </p:set>
                                  </p:childTnLst>
                                </p:cTn>
                              </p:par>
                              <p:par>
                                <p:cTn id="74" presetID="0" presetClass="path" presetSubtype="0" repeatCount="indefinite" accel="50000" decel="50000" fill="remove" nodeType="withEffect">
                                  <p:stCondLst>
                                    <p:cond delay="1500"/>
                                  </p:stCondLst>
                                  <p:endCondLst>
                                    <p:cond evt="onNext" delay="0">
                                      <p:tgtEl>
                                        <p:sldTgt/>
                                      </p:tgtEl>
                                    </p:cond>
                                  </p:endCondLst>
                                  <p:childTnLst>
                                    <p:animMotion origin="layout" path="M -1.11111E-6 3.7037E-6 C -0.00156 0.00926 -0.00313 0.01875 -1.11111E-6 0.03565 C 0.00312 0.05255 0.00694 0.08009 0.01892 0.10093 C 0.0309 0.12176 0.04913 0.14792 0.07222 0.16018 C 0.09531 0.17245 0.12656 0.17361 0.15781 0.175 " pathEditMode="relative" ptsTypes="aaaaA">
                                      <p:cBhvr>
                                        <p:cTn id="75" dur="1000" fill="hold"/>
                                        <p:tgtEl>
                                          <p:spTgt spid="30"/>
                                        </p:tgtEl>
                                        <p:attrNameLst>
                                          <p:attrName>ppt_x</p:attrName>
                                          <p:attrName>ppt_y</p:attrName>
                                        </p:attrNameLst>
                                      </p:cBhvr>
                                    </p:animMotion>
                                  </p:childTnLst>
                                </p:cTn>
                              </p:par>
                              <p:par>
                                <p:cTn id="76" presetID="1" presetClass="entr" presetSubtype="0" fill="hold" nodeType="withEffect">
                                  <p:stCondLst>
                                    <p:cond delay="1500"/>
                                  </p:stCondLst>
                                  <p:childTnLst>
                                    <p:set>
                                      <p:cBhvr>
                                        <p:cTn id="77" dur="1" fill="hold">
                                          <p:stCondLst>
                                            <p:cond delay="0"/>
                                          </p:stCondLst>
                                        </p:cTn>
                                        <p:tgtEl>
                                          <p:spTgt spid="31"/>
                                        </p:tgtEl>
                                        <p:attrNameLst>
                                          <p:attrName>style.visibility</p:attrName>
                                        </p:attrNameLst>
                                      </p:cBhvr>
                                      <p:to>
                                        <p:strVal val="visible"/>
                                      </p:to>
                                    </p:set>
                                  </p:childTnLst>
                                </p:cTn>
                              </p:par>
                              <p:par>
                                <p:cTn id="78" presetID="0" presetClass="path" presetSubtype="0" repeatCount="indefinite" accel="50000" decel="50000" fill="hold" nodeType="withEffect">
                                  <p:stCondLst>
                                    <p:cond delay="1500"/>
                                  </p:stCondLst>
                                  <p:endCondLst>
                                    <p:cond evt="onNext" delay="0">
                                      <p:tgtEl>
                                        <p:sldTgt/>
                                      </p:tgtEl>
                                    </p:cond>
                                  </p:endCondLst>
                                  <p:childTnLst>
                                    <p:animMotion origin="layout" path="M -2.5E-6 -7.40741E-6 C 0.00886 -0.00348 0.01771 -0.00695 0.0342 -0.02431 C 0.0507 -0.04167 0.07465 -0.08403 0.09913 -0.1044 C 0.12361 -0.12477 0.15781 -0.13982 0.1809 -0.14653 C 0.204 -0.15325 0.21528 -0.15209 0.2375 -0.14445 C 0.25972 -0.13681 0.29288 -0.11899 0.31424 -0.10116 C 0.33559 -0.08334 0.35156 -0.06042 0.36511 -0.03774 C 0.37865 -0.01505 0.38212 0.01226 0.39497 0.03564 C 0.40781 0.05902 0.42518 0.08124 0.44254 0.10347 " pathEditMode="relative" ptsTypes="aaaaaaaaA">
                                      <p:cBhvr>
                                        <p:cTn id="79" dur="1000" fill="hold"/>
                                        <p:tgtEl>
                                          <p:spTgt spid="31"/>
                                        </p:tgtEl>
                                        <p:attrNameLst>
                                          <p:attrName>ppt_x</p:attrName>
                                          <p:attrName>ppt_y</p:attrName>
                                        </p:attrNameLst>
                                      </p:cBhvr>
                                    </p:animMotion>
                                  </p:childTnLst>
                                </p:cTn>
                              </p:par>
                              <p:par>
                                <p:cTn id="80" presetID="1" presetClass="entr" presetSubtype="0" fill="hold" nodeType="withEffect">
                                  <p:stCondLst>
                                    <p:cond delay="1000"/>
                                  </p:stCondLst>
                                  <p:childTnLst>
                                    <p:set>
                                      <p:cBhvr>
                                        <p:cTn id="81" dur="1" fill="hold">
                                          <p:stCondLst>
                                            <p:cond delay="0"/>
                                          </p:stCondLst>
                                        </p:cTn>
                                        <p:tgtEl>
                                          <p:spTgt spid="32"/>
                                        </p:tgtEl>
                                        <p:attrNameLst>
                                          <p:attrName>style.visibility</p:attrName>
                                        </p:attrNameLst>
                                      </p:cBhvr>
                                      <p:to>
                                        <p:strVal val="visible"/>
                                      </p:to>
                                    </p:set>
                                  </p:childTnLst>
                                </p:cTn>
                              </p:par>
                              <p:par>
                                <p:cTn id="82" presetID="1" presetClass="entr" presetSubtype="0" fill="hold" nodeType="withEffect">
                                  <p:stCondLst>
                                    <p:cond delay="1000"/>
                                  </p:stCondLst>
                                  <p:childTnLst>
                                    <p:set>
                                      <p:cBhvr>
                                        <p:cTn id="83" dur="1" fill="hold">
                                          <p:stCondLst>
                                            <p:cond delay="0"/>
                                          </p:stCondLst>
                                        </p:cTn>
                                        <p:tgtEl>
                                          <p:spTgt spid="33"/>
                                        </p:tgtEl>
                                        <p:attrNameLst>
                                          <p:attrName>style.visibility</p:attrName>
                                        </p:attrNameLst>
                                      </p:cBhvr>
                                      <p:to>
                                        <p:strVal val="visible"/>
                                      </p:to>
                                    </p:set>
                                  </p:childTnLst>
                                </p:cTn>
                              </p:par>
                              <p:par>
                                <p:cTn id="84" presetID="0" presetClass="path" presetSubtype="0" repeatCount="indefinite" accel="50000" decel="50000" fill="hold" nodeType="withEffect">
                                  <p:stCondLst>
                                    <p:cond delay="1500"/>
                                  </p:stCondLst>
                                  <p:endCondLst>
                                    <p:cond evt="onNext" delay="0">
                                      <p:tgtEl>
                                        <p:sldTgt/>
                                      </p:tgtEl>
                                    </p:cond>
                                  </p:endCondLst>
                                  <p:childTnLst>
                                    <p:animMotion origin="layout" path="M -2.5E-6 2.59259E-6 C 0.00799 -0.00208 0.01615 -0.00417 0.02569 -0.01551 C 0.03524 -0.02685 0.04601 -0.04236 0.05746 -0.06782 C 0.06892 -0.09329 0.08142 -0.13125 0.0941 -0.16898 " pathEditMode="relative" ptsTypes="aaaA">
                                      <p:cBhvr>
                                        <p:cTn id="85" dur="1000" fill="hold"/>
                                        <p:tgtEl>
                                          <p:spTgt spid="32"/>
                                        </p:tgtEl>
                                        <p:attrNameLst>
                                          <p:attrName>ppt_x</p:attrName>
                                          <p:attrName>ppt_y</p:attrName>
                                        </p:attrNameLst>
                                      </p:cBhvr>
                                    </p:animMotion>
                                  </p:childTnLst>
                                </p:cTn>
                              </p:par>
                              <p:par>
                                <p:cTn id="86" presetID="0" presetClass="path" presetSubtype="0" repeatCount="indefinite" accel="50000" decel="50000" fill="hold" nodeType="withEffect">
                                  <p:stCondLst>
                                    <p:cond delay="1500"/>
                                  </p:stCondLst>
                                  <p:endCondLst>
                                    <p:cond evt="onNext" delay="0">
                                      <p:tgtEl>
                                        <p:sldTgt/>
                                      </p:tgtEl>
                                    </p:cond>
                                  </p:endCondLst>
                                  <p:childTnLst>
                                    <p:animMotion origin="layout" path="M -4.44444E-6 2.59259E-6 C 0.02969 -0.00972 0.05938 -0.01944 0.0849 -0.03333 C 0.11042 -0.04722 0.13038 -0.05856 0.1533 -0.08333 C 0.17622 -0.1081 0.20781 -0.15116 0.2224 -0.18218 C 0.23698 -0.21319 0.23733 -0.2419 0.2408 -0.26991 C 0.24427 -0.29792 0.24497 -0.32569 0.24323 -0.35 C 0.24149 -0.37431 0.23143 -0.3963 0.23004 -0.41551 C 0.22865 -0.43472 0.23143 -0.45602 0.2349 -0.46551 C 0.23837 -0.475 0.24462 -0.47361 0.25087 -0.47222 " pathEditMode="relative" ptsTypes="aaaaaaaaA">
                                      <p:cBhvr>
                                        <p:cTn id="87" dur="1000" fill="hold"/>
                                        <p:tgtEl>
                                          <p:spTgt spid="33"/>
                                        </p:tgtEl>
                                        <p:attrNameLst>
                                          <p:attrName>ppt_x</p:attrName>
                                          <p:attrName>ppt_y</p:attrName>
                                        </p:attrNameLst>
                                      </p:cBhvr>
                                    </p:animMotion>
                                  </p:childTnLst>
                                </p:cTn>
                              </p:par>
                              <p:par>
                                <p:cTn id="88" presetID="0" presetClass="path" presetSubtype="0" repeatCount="indefinite" accel="50000" decel="50000" fill="hold" nodeType="withEffect">
                                  <p:stCondLst>
                                    <p:cond delay="1500"/>
                                  </p:stCondLst>
                                  <p:endCondLst>
                                    <p:cond evt="onNext" delay="0">
                                      <p:tgtEl>
                                        <p:sldTgt/>
                                      </p:tgtEl>
                                    </p:cond>
                                  </p:endCondLst>
                                  <p:childTnLst>
                                    <p:animMotion origin="layout" path="M 2.77778E-7 -3.7037E-7 C -0.00903 -0.01203 -0.01789 -0.02384 -0.02327 -0.0456 C -0.02865 -0.06736 -0.03334 -0.10578 -0.03247 -0.13101 C -0.0316 -0.15625 -0.025 -0.17662 -0.01841 -0.19675 " pathEditMode="relative" ptsTypes="aaaA">
                                      <p:cBhvr>
                                        <p:cTn id="89" dur="1000" fill="hold"/>
                                        <p:tgtEl>
                                          <p:spTgt spid="2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
          <p:cNvGrpSpPr>
            <a:grpSpLocks/>
          </p:cNvGrpSpPr>
          <p:nvPr/>
        </p:nvGrpSpPr>
        <p:grpSpPr bwMode="auto">
          <a:xfrm>
            <a:off x="4071934" y="5060950"/>
            <a:ext cx="2925763" cy="1797050"/>
            <a:chOff x="5577840" y="4512134"/>
            <a:chExt cx="3566160" cy="2480320"/>
          </a:xfrm>
        </p:grpSpPr>
        <p:pic>
          <p:nvPicPr>
            <p:cNvPr id="105498" name="Picture 18" descr="http://lyon2003.healthgrid.org/images/lyon.jpg"/>
            <p:cNvPicPr>
              <a:picLocks noChangeAspect="1" noChangeArrowheads="1"/>
            </p:cNvPicPr>
            <p:nvPr/>
          </p:nvPicPr>
          <p:blipFill>
            <a:blip r:embed="rId2" cstate="screen"/>
            <a:srcRect/>
            <a:stretch>
              <a:fillRect/>
            </a:stretch>
          </p:blipFill>
          <p:spPr bwMode="auto">
            <a:xfrm>
              <a:off x="5577840" y="4512134"/>
              <a:ext cx="3566160" cy="2345865"/>
            </a:xfrm>
            <a:prstGeom prst="rect">
              <a:avLst/>
            </a:prstGeom>
            <a:noFill/>
            <a:ln w="9525">
              <a:noFill/>
              <a:miter lim="800000"/>
              <a:headEnd/>
              <a:tailEnd/>
            </a:ln>
          </p:spPr>
        </p:pic>
        <p:sp>
          <p:nvSpPr>
            <p:cNvPr id="105499" name="TextBox 19"/>
            <p:cNvSpPr txBox="1">
              <a:spLocks noChangeArrowheads="1"/>
            </p:cNvSpPr>
            <p:nvPr/>
          </p:nvSpPr>
          <p:spPr bwMode="auto">
            <a:xfrm>
              <a:off x="6100287" y="6400799"/>
              <a:ext cx="2467044" cy="591655"/>
            </a:xfrm>
            <a:prstGeom prst="rect">
              <a:avLst/>
            </a:prstGeom>
            <a:noFill/>
            <a:ln w="9525">
              <a:noFill/>
              <a:miter lim="800000"/>
              <a:headEnd/>
              <a:tailEnd/>
            </a:ln>
          </p:spPr>
          <p:txBody>
            <a:bodyPr wrap="none">
              <a:spAutoFit/>
            </a:bodyPr>
            <a:lstStyle/>
            <a:p>
              <a:pPr eaLnBrk="0" hangingPunct="0"/>
              <a:r>
                <a:rPr lang="en-GB" sz="2000" dirty="0">
                  <a:solidFill>
                    <a:srgbClr val="FFFF00"/>
                  </a:solidFill>
                </a:rPr>
                <a:t>Lyon/CCIN2P3</a:t>
              </a:r>
            </a:p>
          </p:txBody>
        </p:sp>
      </p:grpSp>
      <p:pic>
        <p:nvPicPr>
          <p:cNvPr id="56322" name="Picture 2" descr="http://www.lsi.upc.es/~aofa05/pictures/barcelona1.jpg"/>
          <p:cNvPicPr>
            <a:picLocks noChangeAspect="1" noChangeArrowheads="1"/>
          </p:cNvPicPr>
          <p:nvPr/>
        </p:nvPicPr>
        <p:blipFill>
          <a:blip r:embed="rId3" cstate="print"/>
          <a:srcRect r="3030" b="3082"/>
          <a:stretch>
            <a:fillRect/>
          </a:stretch>
        </p:blipFill>
        <p:spPr bwMode="auto">
          <a:xfrm>
            <a:off x="2231195" y="4748921"/>
            <a:ext cx="2144400" cy="2143248"/>
          </a:xfrm>
          <a:prstGeom prst="rect">
            <a:avLst/>
          </a:prstGeom>
          <a:noFill/>
        </p:spPr>
      </p:pic>
      <p:sp>
        <p:nvSpPr>
          <p:cNvPr id="46" name="TextBox 14"/>
          <p:cNvSpPr txBox="1">
            <a:spLocks noChangeArrowheads="1"/>
          </p:cNvSpPr>
          <p:nvPr/>
        </p:nvSpPr>
        <p:spPr bwMode="auto">
          <a:xfrm>
            <a:off x="2500298" y="6286520"/>
            <a:ext cx="1839426" cy="400134"/>
          </a:xfrm>
          <a:prstGeom prst="rect">
            <a:avLst/>
          </a:prstGeom>
          <a:noFill/>
          <a:ln w="9525">
            <a:noFill/>
            <a:miter lim="800000"/>
            <a:headEnd/>
            <a:tailEnd/>
          </a:ln>
        </p:spPr>
        <p:txBody>
          <a:bodyPr wrap="none">
            <a:spAutoFit/>
          </a:bodyPr>
          <a:lstStyle/>
          <a:p>
            <a:pPr algn="l" rtl="0" eaLnBrk="0" fontAlgn="base" hangingPunct="0">
              <a:spcBef>
                <a:spcPct val="0"/>
              </a:spcBef>
              <a:spcAft>
                <a:spcPct val="0"/>
              </a:spcAft>
            </a:pPr>
            <a:r>
              <a:rPr lang="en-GB" sz="2000" kern="1200" dirty="0">
                <a:solidFill>
                  <a:srgbClr val="FFFF00"/>
                </a:solidFill>
                <a:latin typeface="Arial" charset="0"/>
                <a:ea typeface="+mn-ea"/>
                <a:cs typeface="+mn-cs"/>
              </a:rPr>
              <a:t>Barcelona/PIC</a:t>
            </a:r>
          </a:p>
        </p:txBody>
      </p:sp>
      <p:grpSp>
        <p:nvGrpSpPr>
          <p:cNvPr id="3" name="Group 46"/>
          <p:cNvGrpSpPr>
            <a:grpSpLocks/>
          </p:cNvGrpSpPr>
          <p:nvPr/>
        </p:nvGrpSpPr>
        <p:grpSpPr bwMode="auto">
          <a:xfrm>
            <a:off x="0" y="5075239"/>
            <a:ext cx="2574925" cy="1879667"/>
            <a:chOff x="2599373" y="3101886"/>
            <a:chExt cx="3359467" cy="2817418"/>
          </a:xfrm>
        </p:grpSpPr>
        <p:pic>
          <p:nvPicPr>
            <p:cNvPr id="105510" name="Picture 33" descr="http://www.clusterforum.org/images/karlsruhe/FZK_LUFT_min.jpg"/>
            <p:cNvPicPr>
              <a:picLocks noChangeAspect="1" noChangeArrowheads="1"/>
            </p:cNvPicPr>
            <p:nvPr/>
          </p:nvPicPr>
          <p:blipFill>
            <a:blip r:embed="rId4" cstate="screen"/>
            <a:srcRect/>
            <a:stretch>
              <a:fillRect/>
            </a:stretch>
          </p:blipFill>
          <p:spPr bwMode="auto">
            <a:xfrm>
              <a:off x="2599373" y="3101886"/>
              <a:ext cx="3359467" cy="2672169"/>
            </a:xfrm>
            <a:prstGeom prst="rect">
              <a:avLst/>
            </a:prstGeom>
            <a:noFill/>
            <a:ln w="9525">
              <a:noFill/>
              <a:miter lim="800000"/>
              <a:headEnd/>
              <a:tailEnd/>
            </a:ln>
          </p:spPr>
        </p:pic>
        <p:sp>
          <p:nvSpPr>
            <p:cNvPr id="105511" name="TextBox 44"/>
            <p:cNvSpPr txBox="1">
              <a:spLocks noChangeArrowheads="1"/>
            </p:cNvSpPr>
            <p:nvPr/>
          </p:nvSpPr>
          <p:spPr bwMode="auto">
            <a:xfrm>
              <a:off x="3368040" y="5227318"/>
              <a:ext cx="1646362" cy="691986"/>
            </a:xfrm>
            <a:prstGeom prst="rect">
              <a:avLst/>
            </a:prstGeom>
            <a:noFill/>
            <a:ln w="9525">
              <a:noFill/>
              <a:miter lim="800000"/>
              <a:headEnd/>
              <a:tailEnd/>
            </a:ln>
          </p:spPr>
          <p:txBody>
            <a:bodyPr wrap="none">
              <a:spAutoFit/>
            </a:bodyPr>
            <a:lstStyle/>
            <a:p>
              <a:pPr eaLnBrk="0" hangingPunct="0"/>
              <a:r>
                <a:rPr lang="en-GB" sz="2400" dirty="0" smtClean="0">
                  <a:solidFill>
                    <a:srgbClr val="FFFF00"/>
                  </a:solidFill>
                </a:rPr>
                <a:t>De-FZK</a:t>
              </a:r>
              <a:endParaRPr lang="en-GB" sz="2400" dirty="0">
                <a:solidFill>
                  <a:srgbClr val="FFFF00"/>
                </a:solidFill>
              </a:endParaRPr>
            </a:p>
          </p:txBody>
        </p:sp>
      </p:grpSp>
      <p:grpSp>
        <p:nvGrpSpPr>
          <p:cNvPr id="4" name="Group 39"/>
          <p:cNvGrpSpPr>
            <a:grpSpLocks/>
          </p:cNvGrpSpPr>
          <p:nvPr/>
        </p:nvGrpSpPr>
        <p:grpSpPr bwMode="auto">
          <a:xfrm>
            <a:off x="0" y="3571876"/>
            <a:ext cx="2336654" cy="2010405"/>
            <a:chOff x="3300413" y="2512730"/>
            <a:chExt cx="2835696" cy="2297244"/>
          </a:xfrm>
        </p:grpSpPr>
        <p:pic>
          <p:nvPicPr>
            <p:cNvPr id="105508" name="Picture 29" descr="http://www-lc.fnal.gov/lcws2000/fnal99_906_8.jpg"/>
            <p:cNvPicPr>
              <a:picLocks noChangeAspect="1" noChangeArrowheads="1"/>
            </p:cNvPicPr>
            <p:nvPr/>
          </p:nvPicPr>
          <p:blipFill>
            <a:blip r:embed="rId5" cstate="screen"/>
            <a:srcRect/>
            <a:stretch>
              <a:fillRect/>
            </a:stretch>
          </p:blipFill>
          <p:spPr bwMode="auto">
            <a:xfrm>
              <a:off x="3300413" y="2512730"/>
              <a:ext cx="2810827" cy="2247547"/>
            </a:xfrm>
            <a:prstGeom prst="rect">
              <a:avLst/>
            </a:prstGeom>
            <a:noFill/>
            <a:ln w="9525">
              <a:noFill/>
              <a:miter lim="800000"/>
              <a:headEnd/>
              <a:tailEnd/>
            </a:ln>
          </p:spPr>
        </p:pic>
        <p:sp>
          <p:nvSpPr>
            <p:cNvPr id="105509" name="TextBox 38"/>
            <p:cNvSpPr txBox="1">
              <a:spLocks noChangeArrowheads="1"/>
            </p:cNvSpPr>
            <p:nvPr/>
          </p:nvSpPr>
          <p:spPr bwMode="auto">
            <a:xfrm>
              <a:off x="4312920" y="4282440"/>
              <a:ext cx="1823189" cy="527534"/>
            </a:xfrm>
            <a:prstGeom prst="rect">
              <a:avLst/>
            </a:prstGeom>
            <a:noFill/>
            <a:ln w="9525">
              <a:noFill/>
              <a:miter lim="800000"/>
              <a:headEnd/>
              <a:tailEnd/>
            </a:ln>
          </p:spPr>
          <p:txBody>
            <a:bodyPr wrap="none">
              <a:spAutoFit/>
            </a:bodyPr>
            <a:lstStyle/>
            <a:p>
              <a:pPr eaLnBrk="0" hangingPunct="0"/>
              <a:r>
                <a:rPr lang="en-GB" sz="2400" dirty="0" smtClean="0">
                  <a:solidFill>
                    <a:srgbClr val="FFFF00"/>
                  </a:solidFill>
                </a:rPr>
                <a:t>US-FNAL</a:t>
              </a:r>
              <a:endParaRPr lang="en-GB" sz="2400" dirty="0">
                <a:solidFill>
                  <a:srgbClr val="FFFF00"/>
                </a:solidFill>
              </a:endParaRPr>
            </a:p>
          </p:txBody>
        </p:sp>
      </p:grpSp>
      <p:grpSp>
        <p:nvGrpSpPr>
          <p:cNvPr id="5" name="Group 38"/>
          <p:cNvGrpSpPr>
            <a:grpSpLocks/>
          </p:cNvGrpSpPr>
          <p:nvPr/>
        </p:nvGrpSpPr>
        <p:grpSpPr bwMode="auto">
          <a:xfrm>
            <a:off x="0" y="1889125"/>
            <a:ext cx="1768475" cy="1812974"/>
            <a:chOff x="0" y="1889760"/>
            <a:chExt cx="1539875" cy="1609725"/>
          </a:xfrm>
        </p:grpSpPr>
        <p:pic>
          <p:nvPicPr>
            <p:cNvPr id="105506" name="Picture 10" descr="Canada"/>
            <p:cNvPicPr>
              <a:picLocks noChangeAspect="1" noChangeArrowheads="1"/>
            </p:cNvPicPr>
            <p:nvPr/>
          </p:nvPicPr>
          <p:blipFill>
            <a:blip r:embed="rId6" cstate="screen"/>
            <a:srcRect/>
            <a:stretch>
              <a:fillRect/>
            </a:stretch>
          </p:blipFill>
          <p:spPr bwMode="auto">
            <a:xfrm>
              <a:off x="0" y="1889760"/>
              <a:ext cx="1539875" cy="1609725"/>
            </a:xfrm>
            <a:prstGeom prst="rect">
              <a:avLst/>
            </a:prstGeom>
            <a:noFill/>
            <a:ln w="9525">
              <a:noFill/>
              <a:miter lim="800000"/>
              <a:headEnd/>
              <a:tailEnd/>
            </a:ln>
          </p:spPr>
        </p:pic>
        <p:sp>
          <p:nvSpPr>
            <p:cNvPr id="105507" name="TextBox 11"/>
            <p:cNvSpPr txBox="1">
              <a:spLocks noChangeArrowheads="1"/>
            </p:cNvSpPr>
            <p:nvPr/>
          </p:nvSpPr>
          <p:spPr bwMode="auto">
            <a:xfrm>
              <a:off x="186583" y="2242135"/>
              <a:ext cx="920107" cy="573872"/>
            </a:xfrm>
            <a:prstGeom prst="rect">
              <a:avLst/>
            </a:prstGeom>
            <a:noFill/>
            <a:ln w="9525">
              <a:noFill/>
              <a:miter lim="800000"/>
              <a:headEnd/>
              <a:tailEnd/>
            </a:ln>
          </p:spPr>
          <p:txBody>
            <a:bodyPr wrap="none">
              <a:spAutoFit/>
            </a:bodyPr>
            <a:lstStyle/>
            <a:p>
              <a:pPr eaLnBrk="0" hangingPunct="0"/>
              <a:r>
                <a:rPr lang="en-GB" dirty="0" smtClean="0">
                  <a:solidFill>
                    <a:srgbClr val="FFFF00"/>
                  </a:solidFill>
                </a:rPr>
                <a:t>Ca-</a:t>
              </a:r>
              <a:br>
                <a:rPr lang="en-GB" dirty="0" smtClean="0">
                  <a:solidFill>
                    <a:srgbClr val="FFFF00"/>
                  </a:solidFill>
                </a:rPr>
              </a:br>
              <a:r>
                <a:rPr lang="en-GB" dirty="0" smtClean="0">
                  <a:solidFill>
                    <a:srgbClr val="FFFF00"/>
                  </a:solidFill>
                </a:rPr>
                <a:t>TRIUMF</a:t>
              </a:r>
              <a:endParaRPr lang="en-GB" dirty="0">
                <a:solidFill>
                  <a:srgbClr val="FFFF00"/>
                </a:solidFill>
              </a:endParaRPr>
            </a:p>
          </p:txBody>
        </p:sp>
      </p:grpSp>
      <p:grpSp>
        <p:nvGrpSpPr>
          <p:cNvPr id="6" name="Group 26"/>
          <p:cNvGrpSpPr>
            <a:grpSpLocks/>
          </p:cNvGrpSpPr>
          <p:nvPr/>
        </p:nvGrpSpPr>
        <p:grpSpPr bwMode="auto">
          <a:xfrm>
            <a:off x="6215074" y="1071546"/>
            <a:ext cx="2928926" cy="3142279"/>
            <a:chOff x="5983391" y="1133118"/>
            <a:chExt cx="3160609" cy="3459469"/>
          </a:xfrm>
        </p:grpSpPr>
        <p:pic>
          <p:nvPicPr>
            <p:cNvPr id="105504" name="Picture 21"/>
            <p:cNvPicPr>
              <a:picLocks noChangeAspect="1" noChangeArrowheads="1"/>
            </p:cNvPicPr>
            <p:nvPr/>
          </p:nvPicPr>
          <p:blipFill>
            <a:blip r:embed="rId7" cstate="screen"/>
            <a:srcRect/>
            <a:stretch>
              <a:fillRect/>
            </a:stretch>
          </p:blipFill>
          <p:spPr bwMode="auto">
            <a:xfrm>
              <a:off x="5983391" y="1133118"/>
              <a:ext cx="3160609" cy="3331210"/>
            </a:xfrm>
            <a:prstGeom prst="rect">
              <a:avLst/>
            </a:prstGeom>
            <a:noFill/>
            <a:ln w="9525">
              <a:noFill/>
              <a:miter lim="800000"/>
              <a:headEnd/>
              <a:tailEnd/>
            </a:ln>
          </p:spPr>
        </p:pic>
        <p:sp>
          <p:nvSpPr>
            <p:cNvPr id="105505" name="TextBox 25"/>
            <p:cNvSpPr txBox="1">
              <a:spLocks noChangeArrowheads="1"/>
            </p:cNvSpPr>
            <p:nvPr/>
          </p:nvSpPr>
          <p:spPr bwMode="auto">
            <a:xfrm>
              <a:off x="7239000" y="4084320"/>
              <a:ext cx="1140287" cy="508267"/>
            </a:xfrm>
            <a:prstGeom prst="rect">
              <a:avLst/>
            </a:prstGeom>
            <a:noFill/>
            <a:ln w="9525">
              <a:noFill/>
              <a:miter lim="800000"/>
              <a:headEnd/>
              <a:tailEnd/>
            </a:ln>
          </p:spPr>
          <p:txBody>
            <a:bodyPr wrap="none">
              <a:spAutoFit/>
            </a:bodyPr>
            <a:lstStyle/>
            <a:p>
              <a:pPr eaLnBrk="0" hangingPunct="0"/>
              <a:r>
                <a:rPr lang="en-GB" sz="2400" dirty="0" smtClean="0">
                  <a:solidFill>
                    <a:srgbClr val="FFFF00"/>
                  </a:solidFill>
                </a:rPr>
                <a:t>NDGF</a:t>
              </a:r>
              <a:endParaRPr lang="en-GB" sz="2400" dirty="0">
                <a:solidFill>
                  <a:srgbClr val="FFFF00"/>
                </a:solidFill>
              </a:endParaRPr>
            </a:p>
          </p:txBody>
        </p:sp>
      </p:grpSp>
      <p:grpSp>
        <p:nvGrpSpPr>
          <p:cNvPr id="7" name="Group 5"/>
          <p:cNvGrpSpPr>
            <a:grpSpLocks/>
          </p:cNvGrpSpPr>
          <p:nvPr/>
        </p:nvGrpSpPr>
        <p:grpSpPr bwMode="auto">
          <a:xfrm>
            <a:off x="0" y="0"/>
            <a:ext cx="2073275" cy="1858963"/>
            <a:chOff x="0" y="0"/>
            <a:chExt cx="3455140" cy="2363677"/>
          </a:xfrm>
        </p:grpSpPr>
        <p:pic>
          <p:nvPicPr>
            <p:cNvPr id="105502" name="Picture 2" descr="http://nfajw.files.wordpress.com/2008/09/cern1.jpg"/>
            <p:cNvPicPr>
              <a:picLocks noChangeAspect="1" noChangeArrowheads="1"/>
            </p:cNvPicPr>
            <p:nvPr/>
          </p:nvPicPr>
          <p:blipFill>
            <a:blip r:embed="rId8" cstate="screen"/>
            <a:srcRect/>
            <a:stretch>
              <a:fillRect/>
            </a:stretch>
          </p:blipFill>
          <p:spPr bwMode="auto">
            <a:xfrm>
              <a:off x="0" y="0"/>
              <a:ext cx="3455140" cy="2363677"/>
            </a:xfrm>
            <a:prstGeom prst="rect">
              <a:avLst/>
            </a:prstGeom>
            <a:noFill/>
            <a:ln w="9525">
              <a:noFill/>
              <a:miter lim="800000"/>
              <a:headEnd/>
              <a:tailEnd/>
            </a:ln>
          </p:spPr>
        </p:pic>
        <p:sp>
          <p:nvSpPr>
            <p:cNvPr id="105503" name="TextBox 4"/>
            <p:cNvSpPr txBox="1">
              <a:spLocks noChangeArrowheads="1"/>
            </p:cNvSpPr>
            <p:nvPr/>
          </p:nvSpPr>
          <p:spPr bwMode="auto">
            <a:xfrm>
              <a:off x="952366" y="1816642"/>
              <a:ext cx="1058302" cy="461665"/>
            </a:xfrm>
            <a:prstGeom prst="rect">
              <a:avLst/>
            </a:prstGeom>
            <a:noFill/>
            <a:ln w="9525">
              <a:noFill/>
              <a:miter lim="800000"/>
              <a:headEnd/>
              <a:tailEnd/>
            </a:ln>
          </p:spPr>
          <p:txBody>
            <a:bodyPr wrap="none">
              <a:spAutoFit/>
            </a:bodyPr>
            <a:lstStyle/>
            <a:p>
              <a:pPr eaLnBrk="0" hangingPunct="0"/>
              <a:r>
                <a:rPr lang="en-GB" sz="2400" dirty="0">
                  <a:solidFill>
                    <a:srgbClr val="FFFF00"/>
                  </a:solidFill>
                </a:rPr>
                <a:t>CERN</a:t>
              </a:r>
            </a:p>
          </p:txBody>
        </p:sp>
      </p:grpSp>
      <p:sp>
        <p:nvSpPr>
          <p:cNvPr id="105480" name="AutoShape 14" descr="City of Lyon"/>
          <p:cNvSpPr>
            <a:spLocks noChangeAspect="1" noChangeArrowheads="1"/>
          </p:cNvSpPr>
          <p:nvPr/>
        </p:nvSpPr>
        <p:spPr bwMode="auto">
          <a:xfrm>
            <a:off x="176213" y="-182563"/>
            <a:ext cx="304800" cy="304801"/>
          </a:xfrm>
          <a:prstGeom prst="rect">
            <a:avLst/>
          </a:prstGeom>
          <a:noFill/>
          <a:ln w="9525">
            <a:noFill/>
            <a:miter lim="800000"/>
            <a:headEnd/>
            <a:tailEnd/>
          </a:ln>
        </p:spPr>
        <p:txBody>
          <a:bodyPr/>
          <a:lstStyle/>
          <a:p>
            <a:pPr eaLnBrk="0" hangingPunct="0"/>
            <a:endParaRPr lang="en-GB" sz="2400">
              <a:solidFill>
                <a:srgbClr val="000000"/>
              </a:solidFill>
            </a:endParaRPr>
          </a:p>
        </p:txBody>
      </p:sp>
      <p:sp>
        <p:nvSpPr>
          <p:cNvPr id="105481" name="AutoShape 16" descr="City of Lyon"/>
          <p:cNvSpPr>
            <a:spLocks noChangeAspect="1" noChangeArrowheads="1"/>
          </p:cNvSpPr>
          <p:nvPr/>
        </p:nvSpPr>
        <p:spPr bwMode="auto">
          <a:xfrm>
            <a:off x="176213" y="-182563"/>
            <a:ext cx="304800" cy="304801"/>
          </a:xfrm>
          <a:prstGeom prst="rect">
            <a:avLst/>
          </a:prstGeom>
          <a:noFill/>
          <a:ln w="9525">
            <a:noFill/>
            <a:miter lim="800000"/>
            <a:headEnd/>
            <a:tailEnd/>
          </a:ln>
        </p:spPr>
        <p:txBody>
          <a:bodyPr/>
          <a:lstStyle/>
          <a:p>
            <a:pPr eaLnBrk="0" hangingPunct="0"/>
            <a:endParaRPr lang="en-GB" sz="2400">
              <a:solidFill>
                <a:srgbClr val="000000"/>
              </a:solidFill>
            </a:endParaRPr>
          </a:p>
        </p:txBody>
      </p:sp>
      <p:grpSp>
        <p:nvGrpSpPr>
          <p:cNvPr id="8" name="Group 42"/>
          <p:cNvGrpSpPr>
            <a:grpSpLocks/>
          </p:cNvGrpSpPr>
          <p:nvPr/>
        </p:nvGrpSpPr>
        <p:grpSpPr bwMode="auto">
          <a:xfrm>
            <a:off x="1571604" y="0"/>
            <a:ext cx="2239962" cy="1583754"/>
            <a:chOff x="5958839" y="-1081294"/>
            <a:chExt cx="3185161" cy="2364276"/>
          </a:xfrm>
        </p:grpSpPr>
        <p:pic>
          <p:nvPicPr>
            <p:cNvPr id="105492" name="Picture 31" descr="http://upload.wikimedia.org/wikipedia/commons/2/2f/BrookhavenNationalLaboratoryAerialView.jpg"/>
            <p:cNvPicPr>
              <a:picLocks noChangeAspect="1" noChangeArrowheads="1"/>
            </p:cNvPicPr>
            <p:nvPr/>
          </p:nvPicPr>
          <p:blipFill>
            <a:blip r:embed="rId9" cstate="screen"/>
            <a:srcRect/>
            <a:stretch>
              <a:fillRect/>
            </a:stretch>
          </p:blipFill>
          <p:spPr bwMode="auto">
            <a:xfrm>
              <a:off x="5958839" y="-1081294"/>
              <a:ext cx="3185161" cy="2240230"/>
            </a:xfrm>
            <a:prstGeom prst="rect">
              <a:avLst/>
            </a:prstGeom>
            <a:noFill/>
            <a:ln w="9525">
              <a:noFill/>
              <a:miter lim="800000"/>
              <a:headEnd/>
              <a:tailEnd/>
            </a:ln>
          </p:spPr>
        </p:pic>
        <p:sp>
          <p:nvSpPr>
            <p:cNvPr id="105493" name="TextBox 41"/>
            <p:cNvSpPr txBox="1">
              <a:spLocks noChangeArrowheads="1"/>
            </p:cNvSpPr>
            <p:nvPr/>
          </p:nvSpPr>
          <p:spPr bwMode="auto">
            <a:xfrm>
              <a:off x="6771501" y="731632"/>
              <a:ext cx="1466125" cy="551350"/>
            </a:xfrm>
            <a:prstGeom prst="rect">
              <a:avLst/>
            </a:prstGeom>
            <a:noFill/>
            <a:ln w="9525">
              <a:noFill/>
              <a:miter lim="800000"/>
              <a:headEnd/>
              <a:tailEnd/>
            </a:ln>
          </p:spPr>
          <p:txBody>
            <a:bodyPr wrap="none">
              <a:spAutoFit/>
            </a:bodyPr>
            <a:lstStyle/>
            <a:p>
              <a:pPr eaLnBrk="0" hangingPunct="0"/>
              <a:r>
                <a:rPr lang="en-GB" dirty="0" smtClean="0">
                  <a:solidFill>
                    <a:srgbClr val="FFFF00"/>
                  </a:solidFill>
                </a:rPr>
                <a:t>US-BNL</a:t>
              </a:r>
              <a:endParaRPr lang="en-GB" dirty="0">
                <a:solidFill>
                  <a:srgbClr val="FFFF00"/>
                </a:solidFill>
              </a:endParaRPr>
            </a:p>
          </p:txBody>
        </p:sp>
      </p:grpSp>
      <p:grpSp>
        <p:nvGrpSpPr>
          <p:cNvPr id="9" name="Group 36"/>
          <p:cNvGrpSpPr>
            <a:grpSpLocks/>
          </p:cNvGrpSpPr>
          <p:nvPr/>
        </p:nvGrpSpPr>
        <p:grpSpPr bwMode="auto">
          <a:xfrm>
            <a:off x="6357950" y="4357694"/>
            <a:ext cx="2786050" cy="2274255"/>
            <a:chOff x="2315901" y="2621280"/>
            <a:chExt cx="2995726" cy="2351958"/>
          </a:xfrm>
        </p:grpSpPr>
        <p:pic>
          <p:nvPicPr>
            <p:cNvPr id="105490" name="Picture 27" descr="http://www.scitech.ac.uk/resources/image/06EC3818_1000.jpg"/>
            <p:cNvPicPr>
              <a:picLocks noChangeAspect="1" noChangeArrowheads="1"/>
            </p:cNvPicPr>
            <p:nvPr/>
          </p:nvPicPr>
          <p:blipFill>
            <a:blip r:embed="rId10" cstate="screen"/>
            <a:srcRect/>
            <a:stretch>
              <a:fillRect/>
            </a:stretch>
          </p:blipFill>
          <p:spPr bwMode="auto">
            <a:xfrm>
              <a:off x="2315901" y="2621280"/>
              <a:ext cx="2995726" cy="2270761"/>
            </a:xfrm>
            <a:prstGeom prst="rect">
              <a:avLst/>
            </a:prstGeom>
            <a:noFill/>
            <a:ln w="9525">
              <a:noFill/>
              <a:miter lim="800000"/>
              <a:headEnd/>
              <a:tailEnd/>
            </a:ln>
          </p:spPr>
        </p:pic>
        <p:sp>
          <p:nvSpPr>
            <p:cNvPr id="105491" name="TextBox 35"/>
            <p:cNvSpPr txBox="1">
              <a:spLocks noChangeArrowheads="1"/>
            </p:cNvSpPr>
            <p:nvPr/>
          </p:nvSpPr>
          <p:spPr bwMode="auto">
            <a:xfrm>
              <a:off x="3108960" y="4495800"/>
              <a:ext cx="1413734" cy="477438"/>
            </a:xfrm>
            <a:prstGeom prst="rect">
              <a:avLst/>
            </a:prstGeom>
            <a:noFill/>
            <a:ln w="9525">
              <a:noFill/>
              <a:miter lim="800000"/>
              <a:headEnd/>
              <a:tailEnd/>
            </a:ln>
          </p:spPr>
          <p:txBody>
            <a:bodyPr wrap="none">
              <a:spAutoFit/>
            </a:bodyPr>
            <a:lstStyle/>
            <a:p>
              <a:pPr eaLnBrk="0" hangingPunct="0"/>
              <a:r>
                <a:rPr lang="en-GB" sz="2400" dirty="0" smtClean="0">
                  <a:solidFill>
                    <a:srgbClr val="FFFF00"/>
                  </a:solidFill>
                </a:rPr>
                <a:t>UK-RAL</a:t>
              </a:r>
              <a:endParaRPr lang="en-GB" sz="2400" dirty="0">
                <a:solidFill>
                  <a:srgbClr val="FFFF00"/>
                </a:solidFill>
              </a:endParaRPr>
            </a:p>
          </p:txBody>
        </p:sp>
      </p:grpSp>
      <p:grpSp>
        <p:nvGrpSpPr>
          <p:cNvPr id="10" name="Group 33"/>
          <p:cNvGrpSpPr>
            <a:grpSpLocks/>
          </p:cNvGrpSpPr>
          <p:nvPr/>
        </p:nvGrpSpPr>
        <p:grpSpPr bwMode="auto">
          <a:xfrm>
            <a:off x="5000628" y="0"/>
            <a:ext cx="1636713" cy="2944813"/>
            <a:chOff x="3940493" y="1066800"/>
            <a:chExt cx="1637347" cy="2945475"/>
          </a:xfrm>
        </p:grpSpPr>
        <p:pic>
          <p:nvPicPr>
            <p:cNvPr id="105488" name="Picture 25" descr="http://z.about.com/d/architecture/1/7/N/k/Taipei101.jpg"/>
            <p:cNvPicPr>
              <a:picLocks noChangeAspect="1" noChangeArrowheads="1"/>
            </p:cNvPicPr>
            <p:nvPr/>
          </p:nvPicPr>
          <p:blipFill>
            <a:blip r:embed="rId11" cstate="screen"/>
            <a:srcRect/>
            <a:stretch>
              <a:fillRect/>
            </a:stretch>
          </p:blipFill>
          <p:spPr bwMode="auto">
            <a:xfrm>
              <a:off x="3940493" y="1066800"/>
              <a:ext cx="1637347" cy="2945475"/>
            </a:xfrm>
            <a:prstGeom prst="rect">
              <a:avLst/>
            </a:prstGeom>
            <a:noFill/>
            <a:ln w="9525">
              <a:noFill/>
              <a:miter lim="800000"/>
              <a:headEnd/>
              <a:tailEnd/>
            </a:ln>
          </p:spPr>
        </p:pic>
        <p:sp>
          <p:nvSpPr>
            <p:cNvPr id="105489" name="TextBox 31"/>
            <p:cNvSpPr txBox="1">
              <a:spLocks noChangeArrowheads="1"/>
            </p:cNvSpPr>
            <p:nvPr/>
          </p:nvSpPr>
          <p:spPr bwMode="auto">
            <a:xfrm>
              <a:off x="4122960" y="3611880"/>
              <a:ext cx="1317720" cy="307777"/>
            </a:xfrm>
            <a:prstGeom prst="rect">
              <a:avLst/>
            </a:prstGeom>
            <a:noFill/>
            <a:ln w="9525">
              <a:noFill/>
              <a:miter lim="800000"/>
              <a:headEnd/>
              <a:tailEnd/>
            </a:ln>
          </p:spPr>
          <p:txBody>
            <a:bodyPr>
              <a:spAutoFit/>
            </a:bodyPr>
            <a:lstStyle/>
            <a:p>
              <a:pPr eaLnBrk="0" hangingPunct="0"/>
              <a:r>
                <a:rPr lang="en-GB" sz="1400">
                  <a:solidFill>
                    <a:srgbClr val="FFFF00"/>
                  </a:solidFill>
                </a:rPr>
                <a:t>Taipei/ASGC</a:t>
              </a:r>
            </a:p>
          </p:txBody>
        </p:sp>
      </p:grpSp>
      <p:sp>
        <p:nvSpPr>
          <p:cNvPr id="40" name="Date Placeholder 39"/>
          <p:cNvSpPr>
            <a:spLocks noGrp="1"/>
          </p:cNvSpPr>
          <p:nvPr>
            <p:ph type="dt" sz="half" idx="4294967295"/>
          </p:nvPr>
        </p:nvSpPr>
        <p:spPr>
          <a:xfrm>
            <a:off x="457200" y="6356350"/>
            <a:ext cx="2133600" cy="365125"/>
          </a:xfrm>
          <a:prstGeom prst="rect">
            <a:avLst/>
          </a:prstGeom>
        </p:spPr>
        <p:txBody>
          <a:bodyPr/>
          <a:lstStyle/>
          <a:p>
            <a:pPr>
              <a:defRPr/>
            </a:pPr>
            <a:r>
              <a:rPr lang="en-US" sz="1000" smtClean="0">
                <a:solidFill>
                  <a:srgbClr val="D4D2D0">
                    <a:shade val="50000"/>
                  </a:srgbClr>
                </a:solidFill>
                <a:latin typeface="Arial"/>
              </a:rPr>
              <a:t>9/30/2011</a:t>
            </a:r>
            <a:endParaRPr lang="en-GB" sz="1000">
              <a:solidFill>
                <a:srgbClr val="D4D2D0">
                  <a:shade val="50000"/>
                </a:srgbClr>
              </a:solidFill>
              <a:latin typeface="Arial"/>
            </a:endParaRPr>
          </a:p>
        </p:txBody>
      </p:sp>
      <p:sp>
        <p:nvSpPr>
          <p:cNvPr id="42" name="Footer Placeholder 41"/>
          <p:cNvSpPr>
            <a:spLocks noGrp="1"/>
          </p:cNvSpPr>
          <p:nvPr>
            <p:ph type="ftr" sz="quarter" idx="4294967295"/>
          </p:nvPr>
        </p:nvSpPr>
        <p:spPr>
          <a:xfrm>
            <a:off x="3124200" y="6356350"/>
            <a:ext cx="2895600" cy="365125"/>
          </a:xfrm>
          <a:prstGeom prst="rect">
            <a:avLst/>
          </a:prstGeom>
        </p:spPr>
        <p:txBody>
          <a:bodyPr/>
          <a:lstStyle/>
          <a:p>
            <a:pPr>
              <a:defRPr/>
            </a:pPr>
            <a:r>
              <a:rPr lang="en-GB" sz="1000" smtClean="0">
                <a:solidFill>
                  <a:srgbClr val="D4D2D0">
                    <a:shade val="50000"/>
                  </a:srgbClr>
                </a:solidFill>
                <a:latin typeface="Arial"/>
              </a:rPr>
              <a:t>Alexei Klimentov – Computing in HEP </a:t>
            </a:r>
            <a:endParaRPr lang="en-GB" sz="1000" dirty="0">
              <a:solidFill>
                <a:srgbClr val="D4D2D0">
                  <a:shade val="50000"/>
                </a:srgbClr>
              </a:solidFill>
              <a:latin typeface="Arial"/>
            </a:endParaRPr>
          </a:p>
        </p:txBody>
      </p:sp>
      <p:sp>
        <p:nvSpPr>
          <p:cNvPr id="41" name="Slide Number Placeholder 40"/>
          <p:cNvSpPr>
            <a:spLocks noGrp="1"/>
          </p:cNvSpPr>
          <p:nvPr>
            <p:ph type="sldNum" sz="quarter" idx="4294967295"/>
          </p:nvPr>
        </p:nvSpPr>
        <p:spPr>
          <a:xfrm>
            <a:off x="6553200" y="6356350"/>
            <a:ext cx="2133600" cy="365125"/>
          </a:xfrm>
          <a:prstGeom prst="rect">
            <a:avLst/>
          </a:prstGeom>
        </p:spPr>
        <p:txBody>
          <a:bodyPr/>
          <a:lstStyle/>
          <a:p>
            <a:pPr>
              <a:defRPr/>
            </a:pPr>
            <a:fld id="{57C49161-1555-4DBA-A804-9EB42E758A37}" type="slidenum">
              <a:rPr lang="en-GB" sz="1000">
                <a:solidFill>
                  <a:srgbClr val="D4D2D0">
                    <a:shade val="50000"/>
                  </a:srgbClr>
                </a:solidFill>
                <a:latin typeface="Arial"/>
              </a:rPr>
              <a:pPr>
                <a:defRPr/>
              </a:pPr>
              <a:t>23</a:t>
            </a:fld>
            <a:endParaRPr lang="en-GB" sz="1000">
              <a:solidFill>
                <a:srgbClr val="D4D2D0">
                  <a:shade val="50000"/>
                </a:srgbClr>
              </a:solidFill>
              <a:latin typeface="Arial"/>
            </a:endParaRPr>
          </a:p>
        </p:txBody>
      </p:sp>
      <p:sp>
        <p:nvSpPr>
          <p:cNvPr id="44" name="TextBox 43"/>
          <p:cNvSpPr txBox="1"/>
          <p:nvPr/>
        </p:nvSpPr>
        <p:spPr>
          <a:xfrm>
            <a:off x="1571604" y="2786058"/>
            <a:ext cx="5000660" cy="207170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600" dirty="0" smtClean="0">
                <a:solidFill>
                  <a:srgbClr val="002060"/>
                </a:solidFill>
              </a:rPr>
              <a:t>Today we have 49 MoU signatories, representing 34 countries:</a:t>
            </a:r>
          </a:p>
          <a:p>
            <a:pPr lvl="1" algn="just"/>
            <a:endParaRPr lang="en-GB" sz="1600" dirty="0" smtClean="0">
              <a:solidFill>
                <a:srgbClr val="002060"/>
              </a:solidFill>
            </a:endParaRPr>
          </a:p>
          <a:p>
            <a:pPr lvl="1"/>
            <a:r>
              <a:rPr lang="en-GB" sz="1200" dirty="0" smtClean="0">
                <a:solidFill>
                  <a:srgbClr val="002060"/>
                </a:solidFill>
              </a:rPr>
              <a:t>Australia, Austria, Belgium, Brazil, Canada, China, Czech Rep, Denmark, Estonia, Finland, France, Germany, Hungary, Italy, India, Israel, Japan, Rep. Korea, Netherlands, Norway, Pakistan, Poland, Portugal, Romania, Russia, Slovenia, Spain, Sweden, Switzerland, Taipei, Turkey, UK, Ukraine, USA.</a:t>
            </a:r>
          </a:p>
          <a:p>
            <a:r>
              <a:rPr lang="en-GB" sz="1600" dirty="0" smtClean="0">
                <a:solidFill>
                  <a:prstClr val="black"/>
                </a:solidFill>
              </a:rPr>
              <a:t>	</a:t>
            </a:r>
            <a:endParaRPr lang="en-GB" dirty="0">
              <a:solidFill>
                <a:prstClr val="black"/>
              </a:solidFill>
            </a:endParaRPr>
          </a:p>
        </p:txBody>
      </p:sp>
      <p:sp>
        <p:nvSpPr>
          <p:cNvPr id="45" name="TextBox 44"/>
          <p:cNvSpPr txBox="1"/>
          <p:nvPr/>
        </p:nvSpPr>
        <p:spPr>
          <a:xfrm>
            <a:off x="1643042" y="1714488"/>
            <a:ext cx="3714775"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1600" b="1" dirty="0" smtClean="0">
                <a:solidFill>
                  <a:srgbClr val="002060"/>
                </a:solidFill>
              </a:rPr>
              <a:t>WLCG Collaboration Status</a:t>
            </a:r>
            <a:endParaRPr lang="en-GB" sz="1600" dirty="0" smtClean="0">
              <a:solidFill>
                <a:prstClr val="black"/>
              </a:solidFill>
            </a:endParaRPr>
          </a:p>
          <a:p>
            <a:r>
              <a:rPr lang="en-GB" sz="1600" dirty="0" smtClean="0">
                <a:solidFill>
                  <a:srgbClr val="002060"/>
                </a:solidFill>
              </a:rPr>
              <a:t>Tier 0; 11 Tier 1s; 68 Tier 2 federations (140 Tier 2 sites) + many T3 sites </a:t>
            </a:r>
            <a:endParaRPr lang="en-GB" sz="1600" dirty="0">
              <a:solidFill>
                <a:srgbClr val="002060"/>
              </a:solidFill>
            </a:endParaRPr>
          </a:p>
        </p:txBody>
      </p:sp>
      <p:grpSp>
        <p:nvGrpSpPr>
          <p:cNvPr id="11" name="Group 29"/>
          <p:cNvGrpSpPr>
            <a:grpSpLocks/>
          </p:cNvGrpSpPr>
          <p:nvPr/>
        </p:nvGrpSpPr>
        <p:grpSpPr bwMode="auto">
          <a:xfrm>
            <a:off x="3357554" y="0"/>
            <a:ext cx="1949450" cy="1647825"/>
            <a:chOff x="0" y="2778297"/>
            <a:chExt cx="3139440" cy="2085486"/>
          </a:xfrm>
        </p:grpSpPr>
        <p:pic>
          <p:nvPicPr>
            <p:cNvPr id="105494" name="Picture 23" descr="http://weblogs.mozillazine.org/asa/amsterdam_001.jpg"/>
            <p:cNvPicPr>
              <a:picLocks noChangeAspect="1" noChangeArrowheads="1"/>
            </p:cNvPicPr>
            <p:nvPr/>
          </p:nvPicPr>
          <p:blipFill>
            <a:blip r:embed="rId12" cstate="screen"/>
            <a:srcRect/>
            <a:stretch>
              <a:fillRect/>
            </a:stretch>
          </p:blipFill>
          <p:spPr bwMode="auto">
            <a:xfrm>
              <a:off x="0" y="2778297"/>
              <a:ext cx="3139440" cy="2085486"/>
            </a:xfrm>
            <a:prstGeom prst="rect">
              <a:avLst/>
            </a:prstGeom>
            <a:noFill/>
            <a:ln w="9525">
              <a:noFill/>
              <a:miter lim="800000"/>
              <a:headEnd/>
              <a:tailEnd/>
            </a:ln>
          </p:spPr>
        </p:pic>
        <p:sp>
          <p:nvSpPr>
            <p:cNvPr id="105495" name="TextBox 28"/>
            <p:cNvSpPr txBox="1">
              <a:spLocks noChangeArrowheads="1"/>
            </p:cNvSpPr>
            <p:nvPr/>
          </p:nvSpPr>
          <p:spPr bwMode="auto">
            <a:xfrm>
              <a:off x="0" y="4511040"/>
              <a:ext cx="3049881" cy="331048"/>
            </a:xfrm>
            <a:prstGeom prst="rect">
              <a:avLst/>
            </a:prstGeom>
            <a:noFill/>
            <a:ln w="9525">
              <a:noFill/>
              <a:miter lim="800000"/>
              <a:headEnd/>
              <a:tailEnd/>
            </a:ln>
          </p:spPr>
          <p:txBody>
            <a:bodyPr wrap="none">
              <a:spAutoFit/>
            </a:bodyPr>
            <a:lstStyle/>
            <a:p>
              <a:pPr eaLnBrk="0" hangingPunct="0"/>
              <a:r>
                <a:rPr lang="en-GB" sz="1100">
                  <a:solidFill>
                    <a:srgbClr val="FFFF00"/>
                  </a:solidFill>
                </a:rPr>
                <a:t>Amsterdam/NIKHEF-SARA</a:t>
              </a:r>
            </a:p>
          </p:txBody>
        </p:sp>
      </p:grpSp>
      <p:grpSp>
        <p:nvGrpSpPr>
          <p:cNvPr id="12" name="Group 23"/>
          <p:cNvGrpSpPr>
            <a:grpSpLocks/>
          </p:cNvGrpSpPr>
          <p:nvPr/>
        </p:nvGrpSpPr>
        <p:grpSpPr bwMode="auto">
          <a:xfrm>
            <a:off x="6572264" y="1"/>
            <a:ext cx="2571736" cy="1942790"/>
            <a:chOff x="5593080" y="0"/>
            <a:chExt cx="3550920" cy="2352154"/>
          </a:xfrm>
        </p:grpSpPr>
        <p:pic>
          <p:nvPicPr>
            <p:cNvPr id="105496" name="Picture 20" descr="http://dis2001.bo.infn.it/bologna.jpg"/>
            <p:cNvPicPr>
              <a:picLocks noChangeAspect="1" noChangeArrowheads="1"/>
            </p:cNvPicPr>
            <p:nvPr/>
          </p:nvPicPr>
          <p:blipFill>
            <a:blip r:embed="rId13" cstate="screen"/>
            <a:srcRect/>
            <a:stretch>
              <a:fillRect/>
            </a:stretch>
          </p:blipFill>
          <p:spPr bwMode="auto">
            <a:xfrm>
              <a:off x="5593080" y="0"/>
              <a:ext cx="3550920" cy="2330653"/>
            </a:xfrm>
            <a:prstGeom prst="rect">
              <a:avLst/>
            </a:prstGeom>
            <a:noFill/>
            <a:ln w="9525">
              <a:noFill/>
              <a:miter lim="800000"/>
              <a:headEnd/>
              <a:tailEnd/>
            </a:ln>
          </p:spPr>
        </p:pic>
        <p:sp>
          <p:nvSpPr>
            <p:cNvPr id="105497" name="TextBox 22"/>
            <p:cNvSpPr txBox="1">
              <a:spLocks noChangeArrowheads="1"/>
            </p:cNvSpPr>
            <p:nvPr/>
          </p:nvSpPr>
          <p:spPr bwMode="auto">
            <a:xfrm>
              <a:off x="6553200" y="1905000"/>
              <a:ext cx="2379787" cy="447154"/>
            </a:xfrm>
            <a:prstGeom prst="rect">
              <a:avLst/>
            </a:prstGeom>
            <a:noFill/>
            <a:ln w="9525">
              <a:noFill/>
              <a:miter lim="800000"/>
              <a:headEnd/>
              <a:tailEnd/>
            </a:ln>
          </p:spPr>
          <p:txBody>
            <a:bodyPr wrap="none">
              <a:spAutoFit/>
            </a:bodyPr>
            <a:lstStyle/>
            <a:p>
              <a:pPr eaLnBrk="0" hangingPunct="0"/>
              <a:r>
                <a:rPr lang="en-GB" dirty="0" smtClean="0">
                  <a:solidFill>
                    <a:srgbClr val="FFFF00"/>
                  </a:solidFill>
                </a:rPr>
                <a:t>Bologna/CNAF</a:t>
              </a:r>
              <a:endParaRPr lang="en-GB" dirty="0">
                <a:solidFill>
                  <a:srgbClr val="FFFF00"/>
                </a:solidFill>
              </a:endParaRPr>
            </a:p>
          </p:txBody>
        </p:sp>
      </p:grpSp>
    </p:spTree>
    <p:extLst>
      <p:ext uri="{BB962C8B-B14F-4D97-AF65-F5344CB8AC3E}">
        <p14:creationId xmlns:p14="http://schemas.microsoft.com/office/powerpoint/2010/main" val="375732739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1-10-21 at 09.13.32 AM.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5260" y="838200"/>
            <a:ext cx="9108740" cy="5855732"/>
          </a:xfrm>
          <a:prstGeom prst="rect">
            <a:avLst/>
          </a:prstGeom>
        </p:spPr>
      </p:pic>
      <p:sp>
        <p:nvSpPr>
          <p:cNvPr id="9" name="TextBox 8"/>
          <p:cNvSpPr txBox="1"/>
          <p:nvPr/>
        </p:nvSpPr>
        <p:spPr>
          <a:xfrm>
            <a:off x="1295400" y="6324600"/>
            <a:ext cx="1043876" cy="369332"/>
          </a:xfrm>
          <a:prstGeom prst="rect">
            <a:avLst/>
          </a:prstGeom>
          <a:noFill/>
        </p:spPr>
        <p:txBody>
          <a:bodyPr wrap="none" rtlCol="0">
            <a:spAutoFit/>
          </a:bodyPr>
          <a:lstStyle/>
          <a:p>
            <a:pPr marL="285750" indent="-285750" fontAlgn="base">
              <a:spcBef>
                <a:spcPct val="0"/>
              </a:spcBef>
              <a:spcAft>
                <a:spcPct val="0"/>
              </a:spcAft>
              <a:buClr>
                <a:srgbClr val="48D810"/>
              </a:buClr>
              <a:buSzPct val="300000"/>
              <a:buFont typeface="Arial"/>
              <a:buChar char="•"/>
            </a:pPr>
            <a:r>
              <a:rPr lang="en-US" dirty="0">
                <a:solidFill>
                  <a:prstClr val="white"/>
                </a:solidFill>
                <a:latin typeface="Arial" charset="0"/>
                <a:ea typeface="ＭＳ Ｐゴシック" charset="0"/>
              </a:rPr>
              <a:t>Tier 0</a:t>
            </a:r>
          </a:p>
        </p:txBody>
      </p:sp>
      <p:sp>
        <p:nvSpPr>
          <p:cNvPr id="12" name="Title 11"/>
          <p:cNvSpPr>
            <a:spLocks noGrp="1"/>
          </p:cNvSpPr>
          <p:nvPr>
            <p:ph type="title"/>
          </p:nvPr>
        </p:nvSpPr>
        <p:spPr>
          <a:xfrm>
            <a:off x="35260" y="-342900"/>
            <a:ext cx="9108740" cy="1196197"/>
          </a:xfrm>
        </p:spPr>
        <p:txBody>
          <a:bodyPr/>
          <a:lstStyle/>
          <a:p>
            <a:r>
              <a:rPr lang="en-US" dirty="0" smtClean="0">
                <a:solidFill>
                  <a:srgbClr val="FFFFFF"/>
                </a:solidFill>
              </a:rPr>
              <a:t>LHC Computing Grid: A global collaboration…</a:t>
            </a:r>
            <a:endParaRPr lang="en-US" dirty="0">
              <a:solidFill>
                <a:srgbClr val="FFFFFF"/>
              </a:solidFill>
            </a:endParaRPr>
          </a:p>
        </p:txBody>
      </p:sp>
      <p:pic>
        <p:nvPicPr>
          <p:cNvPr id="14" name="Picture 13" descr="Screen Shot 2011-10-21 at 09.31.25 AM.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5260" y="853298"/>
            <a:ext cx="9108739" cy="5207706"/>
          </a:xfrm>
          <a:prstGeom prst="rect">
            <a:avLst/>
          </a:prstGeom>
        </p:spPr>
      </p:pic>
      <p:sp>
        <p:nvSpPr>
          <p:cNvPr id="13" name="Content Placeholder 2"/>
          <p:cNvSpPr>
            <a:spLocks noGrp="1"/>
          </p:cNvSpPr>
          <p:nvPr>
            <p:ph idx="4294967295"/>
          </p:nvPr>
        </p:nvSpPr>
        <p:spPr>
          <a:xfrm>
            <a:off x="6048375" y="5638800"/>
            <a:ext cx="3095625" cy="1079500"/>
          </a:xfrm>
        </p:spPr>
        <p:style>
          <a:lnRef idx="1">
            <a:schemeClr val="accent2"/>
          </a:lnRef>
          <a:fillRef idx="2">
            <a:schemeClr val="accent2"/>
          </a:fillRef>
          <a:effectRef idx="1">
            <a:schemeClr val="accent2"/>
          </a:effectRef>
          <a:fontRef idx="minor">
            <a:schemeClr val="dk1"/>
          </a:fontRef>
        </p:style>
        <p:txBody>
          <a:bodyPr>
            <a:normAutofit fontScale="92500" lnSpcReduction="20000"/>
          </a:bodyPr>
          <a:lstStyle/>
          <a:p>
            <a:r>
              <a:rPr lang="en-GB" dirty="0">
                <a:solidFill>
                  <a:schemeClr val="tx1"/>
                </a:solidFill>
              </a:rPr>
              <a:t>~</a:t>
            </a:r>
            <a:r>
              <a:rPr lang="en-GB" dirty="0" smtClean="0">
                <a:solidFill>
                  <a:schemeClr val="tx1"/>
                </a:solidFill>
              </a:rPr>
              <a:t>150 sites</a:t>
            </a:r>
          </a:p>
          <a:p>
            <a:r>
              <a:rPr lang="en-GB" dirty="0">
                <a:solidFill>
                  <a:schemeClr val="tx1"/>
                </a:solidFill>
              </a:rPr>
              <a:t>&gt;</a:t>
            </a:r>
            <a:r>
              <a:rPr lang="en-GB" dirty="0" smtClean="0">
                <a:solidFill>
                  <a:schemeClr val="tx1"/>
                </a:solidFill>
              </a:rPr>
              <a:t>250k CPU cores</a:t>
            </a:r>
          </a:p>
          <a:p>
            <a:r>
              <a:rPr lang="en-GB" dirty="0">
                <a:solidFill>
                  <a:schemeClr val="tx1"/>
                </a:solidFill>
              </a:rPr>
              <a:t>&gt;</a:t>
            </a:r>
            <a:r>
              <a:rPr lang="en-GB" dirty="0" smtClean="0">
                <a:solidFill>
                  <a:schemeClr val="tx1"/>
                </a:solidFill>
              </a:rPr>
              <a:t>150 PB disk</a:t>
            </a:r>
            <a:endParaRPr lang="en-GB" dirty="0">
              <a:solidFill>
                <a:schemeClr val="tx1"/>
              </a:solidFill>
            </a:endParaRPr>
          </a:p>
        </p:txBody>
      </p:sp>
      <p:sp>
        <p:nvSpPr>
          <p:cNvPr id="15" name="TextBox 14"/>
          <p:cNvSpPr txBox="1"/>
          <p:nvPr/>
        </p:nvSpPr>
        <p:spPr>
          <a:xfrm>
            <a:off x="-5679" y="5183839"/>
            <a:ext cx="2520279" cy="1754327"/>
          </a:xfrm>
          <a:prstGeom prst="rect">
            <a:avLst/>
          </a:prstGeom>
          <a:solidFill>
            <a:srgbClr val="000000">
              <a:lumMod val="85000"/>
              <a:lumOff val="15000"/>
            </a:srgbClr>
          </a:solidFill>
          <a:scene3d>
            <a:camera prst="orthographicFront"/>
            <a:lightRig rig="threePt" dir="t"/>
          </a:scene3d>
          <a:sp3d>
            <a:bevelT/>
          </a:sp3d>
        </p:spPr>
        <p:txBody>
          <a:bodyPr wrap="square">
            <a:spAutoFit/>
          </a:bodyPr>
          <a:lstStyle/>
          <a:p>
            <a:pPr defTabSz="457200" fontAlgn="base">
              <a:spcBef>
                <a:spcPct val="0"/>
              </a:spcBef>
              <a:spcAft>
                <a:spcPct val="0"/>
              </a:spcAft>
            </a:pPr>
            <a:r>
              <a:rPr lang="en-US" sz="1200" b="1" dirty="0">
                <a:solidFill>
                  <a:srgbClr val="00FF00"/>
                </a:solidFill>
                <a:latin typeface="Arial" pitchFamily="34" charset="0"/>
              </a:rPr>
              <a:t>Tier-0 (CERN):</a:t>
            </a:r>
            <a:endParaRPr lang="en-US" sz="1200" b="1" dirty="0">
              <a:solidFill>
                <a:srgbClr val="EAEAEA"/>
              </a:solidFill>
              <a:latin typeface="Arial" pitchFamily="34" charset="0"/>
            </a:endParaRPr>
          </a:p>
          <a:p>
            <a:pPr marL="171450" indent="-171450" defTabSz="457200" fontAlgn="base">
              <a:spcBef>
                <a:spcPct val="0"/>
              </a:spcBef>
              <a:spcAft>
                <a:spcPct val="0"/>
              </a:spcAft>
              <a:buFont typeface="Arial"/>
              <a:buChar char="•"/>
            </a:pPr>
            <a:r>
              <a:rPr lang="en-US" sz="1200" dirty="0">
                <a:solidFill>
                  <a:srgbClr val="EAEAEA"/>
                </a:solidFill>
                <a:latin typeface="Arial" pitchFamily="34" charset="0"/>
              </a:rPr>
              <a:t>Data </a:t>
            </a:r>
            <a:r>
              <a:rPr lang="en-US" sz="1200" dirty="0" smtClean="0">
                <a:solidFill>
                  <a:srgbClr val="EAEAEA"/>
                </a:solidFill>
                <a:latin typeface="Arial" pitchFamily="34" charset="0"/>
              </a:rPr>
              <a:t>recording</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Initial </a:t>
            </a:r>
            <a:r>
              <a:rPr lang="en-US" sz="1200" dirty="0">
                <a:solidFill>
                  <a:srgbClr val="EAEAEA"/>
                </a:solidFill>
                <a:latin typeface="Arial" pitchFamily="34" charset="0"/>
              </a:rPr>
              <a:t>data </a:t>
            </a:r>
            <a:r>
              <a:rPr lang="en-US" sz="1200" dirty="0" smtClean="0">
                <a:solidFill>
                  <a:srgbClr val="EAEAEA"/>
                </a:solidFill>
                <a:latin typeface="Arial" pitchFamily="34" charset="0"/>
              </a:rPr>
              <a:t>reconstruction</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Data </a:t>
            </a:r>
            <a:r>
              <a:rPr lang="en-US" sz="1200" dirty="0">
                <a:solidFill>
                  <a:srgbClr val="EAEAEA"/>
                </a:solidFill>
                <a:latin typeface="Arial" pitchFamily="34" charset="0"/>
              </a:rPr>
              <a:t>distribution</a:t>
            </a:r>
          </a:p>
          <a:p>
            <a:pPr marL="179388" lvl="1" indent="-96838" defTabSz="457200" fontAlgn="base">
              <a:spcBef>
                <a:spcPct val="0"/>
              </a:spcBef>
              <a:spcAft>
                <a:spcPct val="0"/>
              </a:spcAft>
              <a:buFont typeface="Arial" pitchFamily="34" charset="0"/>
              <a:buChar char="•"/>
            </a:pPr>
            <a:endParaRPr lang="en-US" sz="1200" dirty="0">
              <a:solidFill>
                <a:srgbClr val="FFFF00"/>
              </a:solidFill>
              <a:latin typeface="Arial" pitchFamily="34" charset="0"/>
            </a:endParaRPr>
          </a:p>
          <a:p>
            <a:pPr defTabSz="457200" fontAlgn="base">
              <a:spcBef>
                <a:spcPct val="0"/>
              </a:spcBef>
              <a:spcAft>
                <a:spcPct val="0"/>
              </a:spcAft>
            </a:pPr>
            <a:r>
              <a:rPr lang="en-US" sz="1200" b="1" dirty="0">
                <a:solidFill>
                  <a:srgbClr val="FFFF00"/>
                </a:solidFill>
                <a:latin typeface="Arial" pitchFamily="34" charset="0"/>
              </a:rPr>
              <a:t>Tier-1 (11 </a:t>
            </a:r>
            <a:r>
              <a:rPr lang="en-US" sz="1200" b="1" dirty="0" err="1">
                <a:solidFill>
                  <a:srgbClr val="FFFF00"/>
                </a:solidFill>
                <a:latin typeface="Arial" pitchFamily="34" charset="0"/>
              </a:rPr>
              <a:t>centres</a:t>
            </a:r>
            <a:r>
              <a:rPr lang="en-US" sz="1200" b="1" dirty="0">
                <a:solidFill>
                  <a:srgbClr val="FFFF00"/>
                </a:solidFill>
                <a:latin typeface="Arial" pitchFamily="34" charset="0"/>
              </a:rPr>
              <a:t>):</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Permanent storage</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Re</a:t>
            </a:r>
            <a:r>
              <a:rPr lang="en-US" sz="1200" dirty="0">
                <a:solidFill>
                  <a:srgbClr val="EAEAEA"/>
                </a:solidFill>
                <a:latin typeface="Arial" pitchFamily="34" charset="0"/>
              </a:rPr>
              <a:t>-</a:t>
            </a:r>
            <a:r>
              <a:rPr lang="en-US" sz="1200" dirty="0" smtClean="0">
                <a:solidFill>
                  <a:srgbClr val="EAEAEA"/>
                </a:solidFill>
                <a:latin typeface="Arial" pitchFamily="34" charset="0"/>
              </a:rPr>
              <a:t>processing</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Analysis</a:t>
            </a:r>
            <a:endParaRPr lang="en-US" sz="1200" dirty="0">
              <a:solidFill>
                <a:srgbClr val="EAEAEA"/>
              </a:solidFill>
              <a:latin typeface="Arial" pitchFamily="34" charset="0"/>
            </a:endParaRPr>
          </a:p>
        </p:txBody>
      </p:sp>
      <p:sp>
        <p:nvSpPr>
          <p:cNvPr id="16" name="TextBox 15"/>
          <p:cNvSpPr txBox="1"/>
          <p:nvPr/>
        </p:nvSpPr>
        <p:spPr>
          <a:xfrm>
            <a:off x="2943320" y="6192797"/>
            <a:ext cx="2304256" cy="646331"/>
          </a:xfrm>
          <a:prstGeom prst="rect">
            <a:avLst/>
          </a:prstGeom>
          <a:solidFill>
            <a:srgbClr val="000000">
              <a:lumMod val="85000"/>
              <a:lumOff val="15000"/>
            </a:srgbClr>
          </a:solidFill>
          <a:scene3d>
            <a:camera prst="orthographicFront"/>
            <a:lightRig rig="threePt" dir="t"/>
          </a:scene3d>
          <a:sp3d>
            <a:bevelT/>
          </a:sp3d>
        </p:spPr>
        <p:txBody>
          <a:bodyPr wrap="square">
            <a:spAutoFit/>
          </a:bodyPr>
          <a:lstStyle/>
          <a:p>
            <a:pPr defTabSz="457200" fontAlgn="base">
              <a:spcBef>
                <a:spcPct val="0"/>
              </a:spcBef>
              <a:spcAft>
                <a:spcPct val="0"/>
              </a:spcAft>
            </a:pPr>
            <a:r>
              <a:rPr lang="en-US" sz="1200" b="1" dirty="0" smtClean="0">
                <a:solidFill>
                  <a:srgbClr val="003366">
                    <a:lumMod val="60000"/>
                    <a:lumOff val="40000"/>
                  </a:srgbClr>
                </a:solidFill>
                <a:latin typeface="Arial" pitchFamily="34" charset="0"/>
              </a:rPr>
              <a:t>Tier</a:t>
            </a:r>
            <a:r>
              <a:rPr lang="en-US" sz="1200" b="1" dirty="0">
                <a:solidFill>
                  <a:srgbClr val="003366">
                    <a:lumMod val="60000"/>
                    <a:lumOff val="40000"/>
                  </a:srgbClr>
                </a:solidFill>
                <a:latin typeface="Arial" pitchFamily="34" charset="0"/>
              </a:rPr>
              <a:t>-2  (~</a:t>
            </a:r>
            <a:r>
              <a:rPr lang="en-US" sz="1200" b="1" dirty="0" smtClean="0">
                <a:solidFill>
                  <a:srgbClr val="003366">
                    <a:lumMod val="60000"/>
                    <a:lumOff val="40000"/>
                  </a:srgbClr>
                </a:solidFill>
                <a:latin typeface="Arial" pitchFamily="34" charset="0"/>
              </a:rPr>
              <a:t>140 </a:t>
            </a:r>
            <a:r>
              <a:rPr lang="en-US" sz="1200" b="1" dirty="0" err="1">
                <a:solidFill>
                  <a:srgbClr val="003366">
                    <a:lumMod val="60000"/>
                    <a:lumOff val="40000"/>
                  </a:srgbClr>
                </a:solidFill>
                <a:latin typeface="Arial" pitchFamily="34" charset="0"/>
              </a:rPr>
              <a:t>centres</a:t>
            </a:r>
            <a:r>
              <a:rPr lang="en-US" sz="1200" b="1" dirty="0">
                <a:solidFill>
                  <a:srgbClr val="003366">
                    <a:lumMod val="60000"/>
                    <a:lumOff val="40000"/>
                  </a:srgbClr>
                </a:solidFill>
                <a:latin typeface="Arial" pitchFamily="34" charset="0"/>
              </a:rPr>
              <a:t>)</a:t>
            </a:r>
            <a:r>
              <a:rPr lang="en-US" sz="1200" b="1" dirty="0" smtClean="0">
                <a:solidFill>
                  <a:srgbClr val="003366">
                    <a:lumMod val="60000"/>
                    <a:lumOff val="40000"/>
                  </a:srgbClr>
                </a:solidFill>
                <a:latin typeface="Arial" pitchFamily="34" charset="0"/>
              </a:rPr>
              <a:t>:</a:t>
            </a: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Simulation</a:t>
            </a:r>
            <a:endParaRPr lang="en-US" sz="1200" dirty="0">
              <a:solidFill>
                <a:srgbClr val="EAEAEA"/>
              </a:solidFill>
              <a:latin typeface="Arial" pitchFamily="34" charset="0"/>
            </a:endParaRPr>
          </a:p>
          <a:p>
            <a:pPr marL="171450" indent="-171450" defTabSz="457200" fontAlgn="base">
              <a:spcBef>
                <a:spcPct val="0"/>
              </a:spcBef>
              <a:spcAft>
                <a:spcPct val="0"/>
              </a:spcAft>
              <a:buFont typeface="Arial"/>
              <a:buChar char="•"/>
            </a:pPr>
            <a:r>
              <a:rPr lang="en-US" sz="1200" dirty="0" smtClean="0">
                <a:solidFill>
                  <a:srgbClr val="EAEAEA"/>
                </a:solidFill>
                <a:latin typeface="Arial" pitchFamily="34" charset="0"/>
              </a:rPr>
              <a:t>End</a:t>
            </a:r>
            <a:r>
              <a:rPr lang="en-US" sz="1200" dirty="0">
                <a:solidFill>
                  <a:srgbClr val="EAEAEA"/>
                </a:solidFill>
                <a:latin typeface="Arial" pitchFamily="34" charset="0"/>
              </a:rPr>
              <a:t>-user analysis</a:t>
            </a:r>
          </a:p>
        </p:txBody>
      </p:sp>
    </p:spTree>
    <p:extLst>
      <p:ext uri="{BB962C8B-B14F-4D97-AF65-F5344CB8AC3E}">
        <p14:creationId xmlns:p14="http://schemas.microsoft.com/office/powerpoint/2010/main" val="16316565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normAutofit/>
          </a:bodyPr>
          <a:lstStyle/>
          <a:p>
            <a:pPr fontAlgn="auto">
              <a:spcAft>
                <a:spcPts val="0"/>
              </a:spcAft>
              <a:defRPr/>
            </a:pPr>
            <a:r>
              <a:rPr lang="en-US" dirty="0" smtClean="0"/>
              <a:t>Data fans out all over Europe</a:t>
            </a:r>
          </a:p>
        </p:txBody>
      </p:sp>
      <p:pic>
        <p:nvPicPr>
          <p:cNvPr id="31747" name="Picture 2"/>
          <p:cNvPicPr>
            <a:picLocks noGrp="1" noChangeAspect="1" noChangeArrowheads="1"/>
          </p:cNvPicPr>
          <p:nvPr>
            <p:ph idx="1"/>
          </p:nvPr>
        </p:nvPicPr>
        <p:blipFill>
          <a:blip r:embed="rId2" cstate="print"/>
          <a:srcRect/>
          <a:stretch>
            <a:fillRect/>
          </a:stretch>
        </p:blipFill>
        <p:spPr>
          <a:xfrm>
            <a:off x="1295400" y="838200"/>
            <a:ext cx="7773159" cy="5398532"/>
          </a:xfrm>
          <a:noFill/>
        </p:spPr>
      </p:pic>
      <p:sp>
        <p:nvSpPr>
          <p:cNvPr id="31751" name="TextBox 6"/>
          <p:cNvSpPr txBox="1">
            <a:spLocks noChangeArrowheads="1"/>
          </p:cNvSpPr>
          <p:nvPr/>
        </p:nvSpPr>
        <p:spPr bwMode="auto">
          <a:xfrm>
            <a:off x="3651691" y="6236732"/>
            <a:ext cx="5416868" cy="369332"/>
          </a:xfrm>
          <a:prstGeom prst="rect">
            <a:avLst/>
          </a:prstGeom>
          <a:noFill/>
          <a:ln w="9525">
            <a:noFill/>
            <a:miter lim="800000"/>
            <a:headEnd/>
            <a:tailEnd/>
          </a:ln>
        </p:spPr>
        <p:txBody>
          <a:bodyPr wrap="none">
            <a:spAutoFit/>
          </a:bodyPr>
          <a:lstStyle/>
          <a:p>
            <a:r>
              <a:rPr lang="en-US" dirty="0"/>
              <a:t>More than 25 billions bits transferred every </a:t>
            </a:r>
            <a:r>
              <a:rPr lang="en-US" dirty="0" smtClean="0"/>
              <a:t>second</a:t>
            </a:r>
            <a:endParaRPr lang="en-US" dirty="0"/>
          </a:p>
        </p:txBody>
      </p:sp>
    </p:spTree>
    <p:extLst>
      <p:ext uri="{BB962C8B-B14F-4D97-AF65-F5344CB8AC3E}">
        <p14:creationId xmlns:p14="http://schemas.microsoft.com/office/powerpoint/2010/main" val="1550532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smtClean="0"/>
              <a:t>And across the Atlantic</a:t>
            </a:r>
          </a:p>
        </p:txBody>
      </p:sp>
      <p:pic>
        <p:nvPicPr>
          <p:cNvPr id="32771" name="Picture 3"/>
          <p:cNvPicPr>
            <a:picLocks noGrp="1" noChangeAspect="1" noChangeArrowheads="1"/>
          </p:cNvPicPr>
          <p:nvPr>
            <p:ph idx="1"/>
          </p:nvPr>
        </p:nvPicPr>
        <p:blipFill>
          <a:blip r:embed="rId2" cstate="print"/>
          <a:stretch>
            <a:fillRect/>
          </a:stretch>
        </p:blipFill>
        <p:spPr>
          <a:xfrm>
            <a:off x="776889" y="838200"/>
            <a:ext cx="8456011" cy="5892800"/>
          </a:xfrm>
          <a:noFill/>
        </p:spPr>
      </p:pic>
    </p:spTree>
    <p:extLst>
      <p:ext uri="{BB962C8B-B14F-4D97-AF65-F5344CB8AC3E}">
        <p14:creationId xmlns:p14="http://schemas.microsoft.com/office/powerpoint/2010/main" val="2682720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a:xfrm>
            <a:off x="1231900" y="5232400"/>
            <a:ext cx="3844156" cy="1364952"/>
          </a:xfrm>
        </p:spPr>
        <p:txBody>
          <a:bodyPr>
            <a:normAutofit fontScale="62500" lnSpcReduction="20000"/>
          </a:bodyPr>
          <a:lstStyle/>
          <a:p>
            <a:r>
              <a:rPr lang="en-US" dirty="0" smtClean="0"/>
              <a:t>Relies on </a:t>
            </a:r>
          </a:p>
          <a:p>
            <a:pPr lvl="1"/>
            <a:r>
              <a:rPr lang="en-US" dirty="0" smtClean="0"/>
              <a:t>OPN, GEANT, US-</a:t>
            </a:r>
            <a:r>
              <a:rPr lang="en-US" dirty="0" err="1" smtClean="0"/>
              <a:t>LHCNet</a:t>
            </a:r>
            <a:endParaRPr lang="en-US" dirty="0" smtClean="0"/>
          </a:p>
          <a:p>
            <a:pPr lvl="1"/>
            <a:r>
              <a:rPr lang="en-US" dirty="0" smtClean="0"/>
              <a:t>NRENs &amp; other national &amp; international providers</a:t>
            </a:r>
            <a:endParaRPr lang="en-US" dirty="0"/>
          </a:p>
        </p:txBody>
      </p:sp>
      <p:sp>
        <p:nvSpPr>
          <p:cNvPr id="3" name="Footer Placeholder 2"/>
          <p:cNvSpPr>
            <a:spLocks noGrp="1"/>
          </p:cNvSpPr>
          <p:nvPr>
            <p:ph type="ftr" sz="quarter" idx="11"/>
          </p:nvPr>
        </p:nvSpPr>
        <p:spPr/>
        <p:txBody>
          <a:bodyPr/>
          <a:lstStyle/>
          <a:p>
            <a:pPr>
              <a:defRPr/>
            </a:pPr>
            <a:r>
              <a:rPr lang="en-GB" smtClean="0">
                <a:solidFill>
                  <a:prstClr val="black">
                    <a:tint val="75000"/>
                  </a:prstClr>
                </a:solidFill>
                <a:latin typeface="Calibri"/>
              </a:rPr>
              <a:t>Ian.Bird@cern.ch </a:t>
            </a:r>
            <a:endParaRPr lang="en-GB">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pPr>
              <a:defRPr/>
            </a:pPr>
            <a:fld id="{9A0926FF-1421-463B-9348-245BC621DF0F}" type="slidenum">
              <a:rPr lang="en-GB" smtClean="0">
                <a:solidFill>
                  <a:prstClr val="black">
                    <a:tint val="75000"/>
                  </a:prstClr>
                </a:solidFill>
                <a:latin typeface="Calibri"/>
              </a:rPr>
              <a:pPr>
                <a:defRPr/>
              </a:pPr>
              <a:t>27</a:t>
            </a:fld>
            <a:endParaRPr lang="en-GB">
              <a:solidFill>
                <a:prstClr val="black">
                  <a:tint val="75000"/>
                </a:prstClr>
              </a:solidFill>
              <a:latin typeface="Calibri"/>
            </a:endParaRPr>
          </a:p>
        </p:txBody>
      </p:sp>
      <p:sp>
        <p:nvSpPr>
          <p:cNvPr id="5" name="Title 4"/>
          <p:cNvSpPr>
            <a:spLocks noGrp="1"/>
          </p:cNvSpPr>
          <p:nvPr>
            <p:ph type="title"/>
          </p:nvPr>
        </p:nvSpPr>
        <p:spPr>
          <a:xfrm>
            <a:off x="428224" y="0"/>
            <a:ext cx="4026024" cy="762000"/>
          </a:xfrm>
        </p:spPr>
        <p:txBody>
          <a:bodyPr>
            <a:normAutofit/>
          </a:bodyPr>
          <a:lstStyle/>
          <a:p>
            <a:r>
              <a:rPr lang="en-US" dirty="0" smtClean="0"/>
              <a:t>LHC Networking</a:t>
            </a:r>
            <a:endParaRPr lang="en-US" dirty="0"/>
          </a:p>
        </p:txBody>
      </p:sp>
      <p:pic>
        <p:nvPicPr>
          <p:cNvPr id="7" name="Picture 6" descr="map-lhcop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323528" y="692696"/>
            <a:ext cx="4644008" cy="4299087"/>
          </a:xfrm>
          <a:prstGeom prst="rect">
            <a:avLst/>
          </a:prstGeom>
          <a:noFill/>
          <a:ln w="9525">
            <a:noFill/>
            <a:miter lim="800000"/>
            <a:headEnd/>
            <a:tailEnd/>
          </a:ln>
        </p:spPr>
      </p:pic>
      <p:pic>
        <p:nvPicPr>
          <p:cNvPr id="8" name="Picture 3"/>
          <p:cNvPicPr>
            <a:picLocks noChangeAspect="1" noChangeArrowheads="1"/>
          </p:cNvPicPr>
          <p:nvPr/>
        </p:nvPicPr>
        <p:blipFill>
          <a:blip r:embed="rId3" cstate="screen">
            <a:lum bright="-26000" contrast="46000"/>
            <a:extLst>
              <a:ext uri="{28A0092B-C50C-407E-A947-70E740481C1C}">
                <a14:useLocalDpi xmlns:a14="http://schemas.microsoft.com/office/drawing/2010/main"/>
              </a:ext>
            </a:extLst>
          </a:blip>
          <a:srcRect l="1692" t="1579" r="3077" b="789"/>
          <a:stretch>
            <a:fillRect/>
          </a:stretch>
        </p:blipFill>
        <p:spPr bwMode="auto">
          <a:xfrm>
            <a:off x="5022075" y="0"/>
            <a:ext cx="4114046" cy="3631255"/>
          </a:xfrm>
          <a:prstGeom prst="rect">
            <a:avLst/>
          </a:prstGeom>
          <a:noFill/>
          <a:ln w="9525">
            <a:noFill/>
            <a:miter lim="800000"/>
            <a:headEnd/>
            <a:tailEnd/>
          </a:ln>
        </p:spPr>
      </p:pic>
      <p:pic>
        <p:nvPicPr>
          <p:cNvPr id="9" name="Picture 5" descr="C:\Users\Harvey\AppData\Local\Temp\Tier1 pathsBasic.png"/>
          <p:cNvPicPr>
            <a:picLocks noChangeAspect="1" noChangeArrowheads="1"/>
          </p:cNvPicPr>
          <p:nvPr/>
        </p:nvPicPr>
        <p:blipFill>
          <a:blip r:embed="rId4" cstate="screen">
            <a:extLst>
              <a:ext uri="{28A0092B-C50C-407E-A947-70E740481C1C}">
                <a14:useLocalDpi xmlns:a14="http://schemas.microsoft.com/office/drawing/2010/main"/>
              </a:ext>
            </a:extLst>
          </a:blip>
          <a:srcRect b="12112"/>
          <a:stretch>
            <a:fillRect/>
          </a:stretch>
        </p:blipFill>
        <p:spPr bwMode="auto">
          <a:xfrm>
            <a:off x="5004048" y="3645023"/>
            <a:ext cx="4139952" cy="2989965"/>
          </a:xfrm>
          <a:prstGeom prst="rect">
            <a:avLst/>
          </a:prstGeom>
          <a:noFill/>
        </p:spPr>
      </p:pic>
      <p:pic>
        <p:nvPicPr>
          <p:cNvPr id="2" name="Picture 1"/>
          <p:cNvPicPr>
            <a:picLocks noChangeAspect="1"/>
          </p:cNvPicPr>
          <p:nvPr/>
        </p:nvPicPr>
        <p:blipFill>
          <a:blip r:embed="rId5"/>
          <a:stretch>
            <a:fillRect/>
          </a:stretch>
        </p:blipFill>
        <p:spPr>
          <a:xfrm>
            <a:off x="8319" y="689100"/>
            <a:ext cx="7242226" cy="5884310"/>
          </a:xfrm>
          <a:prstGeom prst="rect">
            <a:avLst/>
          </a:prstGeom>
        </p:spPr>
      </p:pic>
    </p:spTree>
    <p:extLst>
      <p:ext uri="{BB962C8B-B14F-4D97-AF65-F5344CB8AC3E}">
        <p14:creationId xmlns:p14="http://schemas.microsoft.com/office/powerpoint/2010/main" val="39075009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sz="2400" dirty="0" smtClean="0"/>
              <a:t>ATLAS Distributed Computing. Distributed Data Transfer </a:t>
            </a:r>
            <a:endParaRPr lang="en-US" sz="2400" dirty="0"/>
          </a:p>
        </p:txBody>
      </p:sp>
      <p:pic>
        <p:nvPicPr>
          <p:cNvPr id="3" name="Picture 2" descr="Screen Shot 2013-08-02 at 11.05.23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066800"/>
            <a:ext cx="7848600" cy="5499100"/>
          </a:xfrm>
          <a:prstGeom prst="rect">
            <a:avLst/>
          </a:prstGeom>
        </p:spPr>
      </p:pic>
      <p:sp>
        <p:nvSpPr>
          <p:cNvPr id="4" name="Text Box 2"/>
          <p:cNvSpPr txBox="1">
            <a:spLocks noChangeArrowheads="1"/>
          </p:cNvSpPr>
          <p:nvPr/>
        </p:nvSpPr>
        <p:spPr bwMode="auto">
          <a:xfrm>
            <a:off x="1295400" y="956734"/>
            <a:ext cx="7848599" cy="618066"/>
          </a:xfrm>
          <a:prstGeom prst="rect">
            <a:avLst/>
          </a:prstGeom>
          <a:solidFill>
            <a:schemeClr val="accent1">
              <a:lumMod val="20000"/>
              <a:lumOff val="80000"/>
            </a:schemeClr>
          </a:solidFill>
          <a:ln>
            <a:noFill/>
          </a:ln>
          <a:effectLst/>
          <a:extLst/>
        </p:spPr>
        <p:txBody>
          <a:bodyPr wrap="none" lIns="81639" tIns="55221" rIns="81639" bIns="40820"/>
          <a:lstStyle>
            <a:lvl1pPr>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1pPr>
            <a:lvl2pPr>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2pPr>
            <a:lvl3pPr>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3pPr>
            <a:lvl4pPr>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4pPr>
            <a:lvl5pPr>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a:solidFill>
                  <a:srgbClr val="000000"/>
                </a:solidFill>
                <a:latin typeface="Arial" charset="0"/>
                <a:ea typeface="ＭＳ Ｐゴシック" charset="0"/>
                <a:cs typeface="DejaVu Sans" charset="0"/>
              </a:defRPr>
            </a:lvl9pPr>
          </a:lstStyle>
          <a:p>
            <a:pPr>
              <a:defRPr/>
            </a:pPr>
            <a:r>
              <a:rPr lang="en-US" dirty="0" smtClean="0"/>
              <a:t>Data Transfer Volume in TB (weekly average). Aug 2012</a:t>
            </a:r>
            <a:r>
              <a:rPr lang="en-US" dirty="0"/>
              <a:t> </a:t>
            </a:r>
            <a:r>
              <a:rPr lang="en-US" dirty="0" smtClean="0"/>
              <a:t>- Aug 2013</a:t>
            </a:r>
          </a:p>
        </p:txBody>
      </p:sp>
      <p:sp>
        <p:nvSpPr>
          <p:cNvPr id="5" name="TextBox 4"/>
          <p:cNvSpPr txBox="1"/>
          <p:nvPr/>
        </p:nvSpPr>
        <p:spPr>
          <a:xfrm>
            <a:off x="3771900" y="1943567"/>
            <a:ext cx="1194261" cy="268422"/>
          </a:xfrm>
          <a:prstGeom prst="rect">
            <a:avLst/>
          </a:prstGeom>
          <a:solidFill>
            <a:schemeClr val="accent1">
              <a:lumMod val="20000"/>
              <a:lumOff val="80000"/>
            </a:schemeClr>
          </a:solidFill>
        </p:spPr>
        <p:txBody>
          <a:bodyPr wrap="square" lIns="82945" tIns="41473" rIns="82945" bIns="41473" rtlCol="0">
            <a:spAutoFit/>
          </a:bodyPr>
          <a:lstStyle/>
          <a:p>
            <a:r>
              <a:rPr lang="en-US" sz="1200" dirty="0" smtClean="0"/>
              <a:t>6 </a:t>
            </a:r>
            <a:r>
              <a:rPr lang="en-US" sz="1200" dirty="0" err="1" smtClean="0"/>
              <a:t>PBytes</a:t>
            </a:r>
            <a:r>
              <a:rPr lang="en-US" sz="1200" dirty="0" smtClean="0"/>
              <a:t>  -&gt;</a:t>
            </a:r>
            <a:endParaRPr lang="en-US" sz="1200" dirty="0"/>
          </a:p>
        </p:txBody>
      </p:sp>
      <p:sp>
        <p:nvSpPr>
          <p:cNvPr id="6" name="TextBox 5"/>
          <p:cNvSpPr txBox="1"/>
          <p:nvPr/>
        </p:nvSpPr>
        <p:spPr>
          <a:xfrm>
            <a:off x="1295400" y="1540934"/>
            <a:ext cx="780028" cy="268422"/>
          </a:xfrm>
          <a:prstGeom prst="rect">
            <a:avLst/>
          </a:prstGeom>
          <a:solidFill>
            <a:schemeClr val="accent1">
              <a:lumMod val="20000"/>
              <a:lumOff val="80000"/>
            </a:schemeClr>
          </a:solidFill>
        </p:spPr>
        <p:txBody>
          <a:bodyPr wrap="square" lIns="82945" tIns="41473" rIns="82945" bIns="41473" rtlCol="0">
            <a:spAutoFit/>
          </a:bodyPr>
          <a:lstStyle/>
          <a:p>
            <a:r>
              <a:rPr lang="en-US" sz="1200" dirty="0" err="1" smtClean="0"/>
              <a:t>TBytes</a:t>
            </a:r>
            <a:endParaRPr lang="en-US" sz="1200" dirty="0"/>
          </a:p>
        </p:txBody>
      </p:sp>
      <p:pic>
        <p:nvPicPr>
          <p:cNvPr id="8" name="Picture 7"/>
          <p:cNvPicPr>
            <a:picLocks noChangeAspect="1"/>
          </p:cNvPicPr>
          <p:nvPr/>
        </p:nvPicPr>
        <p:blipFill>
          <a:blip r:embed="rId3"/>
          <a:stretch>
            <a:fillRect/>
          </a:stretch>
        </p:blipFill>
        <p:spPr>
          <a:xfrm>
            <a:off x="6248400" y="1409700"/>
            <a:ext cx="2667000" cy="1600200"/>
          </a:xfrm>
          <a:prstGeom prst="rect">
            <a:avLst/>
          </a:prstGeom>
        </p:spPr>
      </p:pic>
      <p:sp>
        <p:nvSpPr>
          <p:cNvPr id="9" name="TextBox 8"/>
          <p:cNvSpPr txBox="1"/>
          <p:nvPr/>
        </p:nvSpPr>
        <p:spPr>
          <a:xfrm>
            <a:off x="6629400" y="1638300"/>
            <a:ext cx="2082621" cy="861774"/>
          </a:xfrm>
          <a:prstGeom prst="rect">
            <a:avLst/>
          </a:prstGeom>
          <a:solidFill>
            <a:schemeClr val="bg1"/>
          </a:solidFill>
        </p:spPr>
        <p:txBody>
          <a:bodyPr wrap="none" rtlCol="0">
            <a:spAutoFit/>
          </a:bodyPr>
          <a:lstStyle/>
          <a:p>
            <a:r>
              <a:rPr lang="en-US" sz="1200" dirty="0" smtClean="0"/>
              <a:t>CERN to BNL  data transfer</a:t>
            </a:r>
          </a:p>
          <a:p>
            <a:r>
              <a:rPr lang="en-US" sz="1200" dirty="0" smtClean="0"/>
              <a:t> time .</a:t>
            </a:r>
            <a:r>
              <a:rPr lang="en-US" sz="1200" dirty="0"/>
              <a:t> </a:t>
            </a:r>
            <a:r>
              <a:rPr lang="en-US" sz="1200" dirty="0" smtClean="0"/>
              <a:t>An </a:t>
            </a:r>
            <a:r>
              <a:rPr lang="en-US" sz="1200" dirty="0"/>
              <a:t>average 3.7h </a:t>
            </a:r>
            <a:endParaRPr lang="en-US" sz="1200" dirty="0" smtClean="0"/>
          </a:p>
          <a:p>
            <a:r>
              <a:rPr lang="en-US" sz="1200" dirty="0" smtClean="0"/>
              <a:t>to </a:t>
            </a:r>
            <a:r>
              <a:rPr lang="en-US" sz="1200" dirty="0"/>
              <a:t>export </a:t>
            </a:r>
            <a:r>
              <a:rPr lang="en-US" sz="1200" dirty="0" smtClean="0"/>
              <a:t>data from </a:t>
            </a:r>
            <a:r>
              <a:rPr lang="en-US" sz="1200" dirty="0"/>
              <a:t>CERN</a:t>
            </a:r>
          </a:p>
          <a:p>
            <a:endParaRPr lang="en-US" sz="1400" dirty="0"/>
          </a:p>
        </p:txBody>
      </p:sp>
    </p:spTree>
    <p:extLst>
      <p:ext uri="{BB962C8B-B14F-4D97-AF65-F5344CB8AC3E}">
        <p14:creationId xmlns:p14="http://schemas.microsoft.com/office/powerpoint/2010/main" val="57823661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4-07-18 at 8.54.25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6654" y="1066800"/>
            <a:ext cx="7877346" cy="5695913"/>
          </a:xfrm>
          <a:prstGeom prst="rect">
            <a:avLst/>
          </a:prstGeom>
        </p:spPr>
      </p:pic>
      <p:sp>
        <p:nvSpPr>
          <p:cNvPr id="2" name="Title 1"/>
          <p:cNvSpPr>
            <a:spLocks noGrp="1"/>
          </p:cNvSpPr>
          <p:nvPr>
            <p:ph type="title"/>
          </p:nvPr>
        </p:nvSpPr>
        <p:spPr>
          <a:xfrm>
            <a:off x="1295400" y="0"/>
            <a:ext cx="7848600" cy="1066800"/>
          </a:xfrm>
        </p:spPr>
        <p:txBody>
          <a:bodyPr/>
          <a:lstStyle/>
          <a:p>
            <a:r>
              <a:rPr lang="en-US" dirty="0" smtClean="0"/>
              <a:t>ATLAS Data Volume</a:t>
            </a:r>
            <a:r>
              <a:rPr lang="ru-RU" dirty="0" smtClean="0"/>
              <a:t> </a:t>
            </a:r>
            <a:r>
              <a:rPr lang="en-US" dirty="0" smtClean="0"/>
              <a:t>on the Grid Sites</a:t>
            </a:r>
            <a:endParaRPr lang="en-US" dirty="0"/>
          </a:p>
        </p:txBody>
      </p:sp>
      <p:sp>
        <p:nvSpPr>
          <p:cNvPr id="6" name="TextBox 5"/>
          <p:cNvSpPr txBox="1"/>
          <p:nvPr/>
        </p:nvSpPr>
        <p:spPr>
          <a:xfrm>
            <a:off x="7535333" y="1181334"/>
            <a:ext cx="1365202" cy="369332"/>
          </a:xfrm>
          <a:prstGeom prst="rect">
            <a:avLst/>
          </a:prstGeom>
          <a:noFill/>
        </p:spPr>
        <p:txBody>
          <a:bodyPr wrap="none" rtlCol="0">
            <a:spAutoFit/>
          </a:bodyPr>
          <a:lstStyle/>
          <a:p>
            <a:r>
              <a:rPr lang="en-US" dirty="0" smtClean="0"/>
              <a:t>160 </a:t>
            </a:r>
            <a:r>
              <a:rPr lang="en-US" dirty="0" err="1" smtClean="0"/>
              <a:t>PBytes</a:t>
            </a:r>
            <a:endParaRPr lang="en-US" dirty="0"/>
          </a:p>
        </p:txBody>
      </p:sp>
      <p:cxnSp>
        <p:nvCxnSpPr>
          <p:cNvPr id="8" name="Straight Arrow Connector 7"/>
          <p:cNvCxnSpPr/>
          <p:nvPr/>
        </p:nvCxnSpPr>
        <p:spPr>
          <a:xfrm>
            <a:off x="3429000" y="2159000"/>
            <a:ext cx="702733" cy="846667"/>
          </a:xfrm>
          <a:prstGeom prst="straightConnector1">
            <a:avLst/>
          </a:prstGeom>
          <a:ln w="25400">
            <a:solidFill>
              <a:srgbClr val="0000FF"/>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3429000" y="2159000"/>
            <a:ext cx="0" cy="990600"/>
          </a:xfrm>
          <a:prstGeom prst="straightConnector1">
            <a:avLst/>
          </a:prstGeom>
          <a:ln w="25400">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997200" y="1937266"/>
            <a:ext cx="1185347" cy="292388"/>
          </a:xfrm>
          <a:prstGeom prst="rect">
            <a:avLst/>
          </a:prstGeom>
          <a:noFill/>
        </p:spPr>
        <p:txBody>
          <a:bodyPr wrap="none" rtlCol="0">
            <a:spAutoFit/>
          </a:bodyPr>
          <a:lstStyle/>
          <a:p>
            <a:r>
              <a:rPr lang="en-US" sz="1300" b="1" dirty="0" smtClean="0">
                <a:solidFill>
                  <a:srgbClr val="F53423"/>
                </a:solidFill>
              </a:rPr>
              <a:t>Derived data</a:t>
            </a:r>
            <a:endParaRPr lang="en-US" sz="1300" b="1" dirty="0">
              <a:solidFill>
                <a:srgbClr val="F53423"/>
              </a:solidFill>
            </a:endParaRPr>
          </a:p>
        </p:txBody>
      </p:sp>
      <p:cxnSp>
        <p:nvCxnSpPr>
          <p:cNvPr id="13" name="Straight Arrow Connector 12"/>
          <p:cNvCxnSpPr/>
          <p:nvPr/>
        </p:nvCxnSpPr>
        <p:spPr>
          <a:xfrm>
            <a:off x="2315634" y="2631589"/>
            <a:ext cx="0" cy="1978511"/>
          </a:xfrm>
          <a:prstGeom prst="straightConnector1">
            <a:avLst/>
          </a:prstGeom>
          <a:ln w="25400">
            <a:solidFill>
              <a:schemeClr val="accent3">
                <a:lumMod val="50000"/>
              </a:schemeClr>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046408" y="2339201"/>
            <a:ext cx="916556" cy="292388"/>
          </a:xfrm>
          <a:prstGeom prst="rect">
            <a:avLst/>
          </a:prstGeom>
          <a:noFill/>
        </p:spPr>
        <p:txBody>
          <a:bodyPr wrap="none" rtlCol="0">
            <a:spAutoFit/>
          </a:bodyPr>
          <a:lstStyle/>
          <a:p>
            <a:r>
              <a:rPr lang="en-US" sz="1300" b="1" dirty="0" smtClean="0">
                <a:solidFill>
                  <a:schemeClr val="accent3">
                    <a:lumMod val="50000"/>
                  </a:schemeClr>
                </a:solidFill>
              </a:rPr>
              <a:t>Raw data</a:t>
            </a:r>
            <a:endParaRPr lang="en-US" sz="1300" b="1" dirty="0">
              <a:solidFill>
                <a:schemeClr val="accent3">
                  <a:lumMod val="50000"/>
                </a:schemeClr>
              </a:solidFill>
            </a:endParaRPr>
          </a:p>
        </p:txBody>
      </p:sp>
      <p:sp>
        <p:nvSpPr>
          <p:cNvPr id="20" name="TextBox 19"/>
          <p:cNvSpPr txBox="1"/>
          <p:nvPr/>
        </p:nvSpPr>
        <p:spPr>
          <a:xfrm>
            <a:off x="1266380" y="1066800"/>
            <a:ext cx="780028" cy="299200"/>
          </a:xfrm>
          <a:prstGeom prst="rect">
            <a:avLst/>
          </a:prstGeom>
          <a:solidFill>
            <a:schemeClr val="accent1">
              <a:lumMod val="20000"/>
              <a:lumOff val="80000"/>
            </a:schemeClr>
          </a:solidFill>
        </p:spPr>
        <p:txBody>
          <a:bodyPr wrap="square" lIns="82945" tIns="41473" rIns="82945" bIns="41473" rtlCol="0">
            <a:spAutoFit/>
          </a:bodyPr>
          <a:lstStyle/>
          <a:p>
            <a:r>
              <a:rPr lang="en-US" sz="1400" dirty="0" err="1" smtClean="0"/>
              <a:t>TBytes</a:t>
            </a:r>
            <a:endParaRPr lang="en-US" sz="1400" dirty="0"/>
          </a:p>
        </p:txBody>
      </p:sp>
      <p:sp>
        <p:nvSpPr>
          <p:cNvPr id="22" name="TextBox 21"/>
          <p:cNvSpPr txBox="1"/>
          <p:nvPr/>
        </p:nvSpPr>
        <p:spPr>
          <a:xfrm>
            <a:off x="1447800" y="5109634"/>
            <a:ext cx="780028" cy="268422"/>
          </a:xfrm>
          <a:prstGeom prst="rect">
            <a:avLst/>
          </a:prstGeom>
          <a:solidFill>
            <a:schemeClr val="accent1">
              <a:lumMod val="20000"/>
              <a:lumOff val="80000"/>
            </a:schemeClr>
          </a:solidFill>
        </p:spPr>
        <p:txBody>
          <a:bodyPr wrap="square" lIns="82945" tIns="41473" rIns="82945" bIns="41473" rtlCol="0">
            <a:spAutoFit/>
          </a:bodyPr>
          <a:lstStyle/>
          <a:p>
            <a:r>
              <a:rPr lang="en-US" sz="1200" dirty="0" smtClean="0"/>
              <a:t>Formats</a:t>
            </a:r>
            <a:endParaRPr lang="en-US" sz="1200" dirty="0"/>
          </a:p>
        </p:txBody>
      </p:sp>
      <p:sp>
        <p:nvSpPr>
          <p:cNvPr id="23" name="TextBox 22"/>
          <p:cNvSpPr txBox="1"/>
          <p:nvPr/>
        </p:nvSpPr>
        <p:spPr>
          <a:xfrm>
            <a:off x="1266654" y="5378056"/>
            <a:ext cx="7877346" cy="1815882"/>
          </a:xfrm>
          <a:prstGeom prst="rect">
            <a:avLst/>
          </a:prstGeom>
          <a:solidFill>
            <a:schemeClr val="bg1"/>
          </a:solidFill>
        </p:spPr>
        <p:txBody>
          <a:bodyPr wrap="square" rtlCol="0">
            <a:spAutoFit/>
          </a:bodyPr>
          <a:lstStyle/>
          <a:p>
            <a:endParaRPr lang="en-US" dirty="0" smtClean="0"/>
          </a:p>
          <a:p>
            <a:r>
              <a:rPr lang="en-US" sz="2000" dirty="0" smtClean="0"/>
              <a:t>RAW data volume ~3 PB/year, </a:t>
            </a:r>
          </a:p>
          <a:p>
            <a:r>
              <a:rPr lang="en-US" sz="2000" dirty="0" smtClean="0"/>
              <a:t>Managed Data Volume on Grid sites 160  P</a:t>
            </a:r>
            <a:r>
              <a:rPr lang="en-US" sz="2000" dirty="0"/>
              <a:t>B</a:t>
            </a:r>
            <a:endParaRPr lang="ru-RU" sz="2000" dirty="0" smtClean="0"/>
          </a:p>
          <a:p>
            <a:endParaRPr lang="ru-RU" dirty="0"/>
          </a:p>
          <a:p>
            <a:endParaRPr lang="ru-RU" dirty="0" smtClean="0"/>
          </a:p>
          <a:p>
            <a:endParaRPr lang="en-US" dirty="0"/>
          </a:p>
        </p:txBody>
      </p:sp>
      <p:cxnSp>
        <p:nvCxnSpPr>
          <p:cNvPr id="21" name="Straight Arrow Connector 20"/>
          <p:cNvCxnSpPr/>
          <p:nvPr/>
        </p:nvCxnSpPr>
        <p:spPr>
          <a:xfrm>
            <a:off x="3429000" y="2159000"/>
            <a:ext cx="698112" cy="1676400"/>
          </a:xfrm>
          <a:prstGeom prst="straightConnector1">
            <a:avLst/>
          </a:prstGeom>
          <a:ln w="25400">
            <a:solidFill>
              <a:srgbClr val="FFFF00"/>
            </a:solidFill>
            <a:prstDash val="dash"/>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18428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0"/>
          </p:nvPr>
        </p:nvSpPr>
        <p:spPr>
          <a:noFill/>
        </p:spPr>
        <p:txBody>
          <a:bodyPr/>
          <a:lstStyle/>
          <a:p>
            <a:fld id="{D8B2038A-6837-194F-80A1-FD0B6BC8E8E8}" type="slidenum">
              <a:rPr lang="en-US" smtClean="0"/>
              <a:pPr/>
              <a:t>3</a:t>
            </a:fld>
            <a:endParaRPr lang="en-US" smtClean="0"/>
          </a:p>
        </p:txBody>
      </p:sp>
      <p:sp>
        <p:nvSpPr>
          <p:cNvPr id="52227" name="Rectangle 1"/>
          <p:cNvSpPr>
            <a:spLocks noGrp="1" noChangeArrowheads="1"/>
          </p:cNvSpPr>
          <p:nvPr>
            <p:ph type="title"/>
          </p:nvPr>
        </p:nvSpPr>
        <p:spPr>
          <a:xfrm>
            <a:off x="457200" y="-124894"/>
            <a:ext cx="8229600" cy="1143000"/>
          </a:xfrm>
        </p:spPr>
        <p:txBody>
          <a:bodyPr rIns="134853"/>
          <a:lstStyle/>
          <a:p>
            <a:r>
              <a:rPr lang="en-US" dirty="0"/>
              <a:t>Our Task</a:t>
            </a:r>
          </a:p>
        </p:txBody>
      </p:sp>
      <p:sp>
        <p:nvSpPr>
          <p:cNvPr id="18434" name="AutoShape 2"/>
          <p:cNvSpPr>
            <a:spLocks/>
          </p:cNvSpPr>
          <p:nvPr/>
        </p:nvSpPr>
        <p:spPr bwMode="auto">
          <a:xfrm>
            <a:off x="1000125" y="1053703"/>
            <a:ext cx="3839766" cy="1812727"/>
          </a:xfrm>
          <a:custGeom>
            <a:avLst/>
            <a:gdLst>
              <a:gd name="T0" fmla="*/ 10800 w 21600"/>
              <a:gd name="T1" fmla="*/ 10800 h 21600"/>
            </a:gdLst>
            <a:ahLst/>
            <a:cxnLst>
              <a:cxn ang="0">
                <a:pos x="T0" y="T1"/>
              </a:cxn>
            </a:cxnLst>
            <a:rect l="0" t="0" r="r" b="b"/>
            <a:pathLst>
              <a:path w="21600" h="21600">
                <a:moveTo>
                  <a:pt x="10800" y="0"/>
                </a:moveTo>
                <a:lnTo>
                  <a:pt x="12793" y="3361"/>
                </a:lnTo>
                <a:lnTo>
                  <a:pt x="16200" y="1447"/>
                </a:lnTo>
                <a:lnTo>
                  <a:pt x="16245" y="5355"/>
                </a:lnTo>
                <a:lnTo>
                  <a:pt x="20153" y="5400"/>
                </a:lnTo>
                <a:lnTo>
                  <a:pt x="18239" y="8807"/>
                </a:lnTo>
                <a:lnTo>
                  <a:pt x="21600" y="10800"/>
                </a:lnTo>
                <a:lnTo>
                  <a:pt x="18239" y="12793"/>
                </a:lnTo>
                <a:lnTo>
                  <a:pt x="20153" y="16200"/>
                </a:lnTo>
                <a:lnTo>
                  <a:pt x="16245" y="16245"/>
                </a:lnTo>
                <a:lnTo>
                  <a:pt x="16200" y="20153"/>
                </a:lnTo>
                <a:lnTo>
                  <a:pt x="12793" y="18239"/>
                </a:lnTo>
                <a:lnTo>
                  <a:pt x="10800" y="21600"/>
                </a:lnTo>
                <a:lnTo>
                  <a:pt x="8807" y="18239"/>
                </a:lnTo>
                <a:lnTo>
                  <a:pt x="5400" y="20153"/>
                </a:lnTo>
                <a:lnTo>
                  <a:pt x="5355" y="16245"/>
                </a:lnTo>
                <a:lnTo>
                  <a:pt x="1447" y="16200"/>
                </a:lnTo>
                <a:lnTo>
                  <a:pt x="3361" y="12793"/>
                </a:lnTo>
                <a:lnTo>
                  <a:pt x="0" y="10800"/>
                </a:lnTo>
                <a:lnTo>
                  <a:pt x="3361" y="8807"/>
                </a:lnTo>
                <a:lnTo>
                  <a:pt x="1447" y="5400"/>
                </a:lnTo>
                <a:lnTo>
                  <a:pt x="5355" y="5355"/>
                </a:lnTo>
                <a:lnTo>
                  <a:pt x="5400" y="1447"/>
                </a:lnTo>
                <a:lnTo>
                  <a:pt x="8807" y="3361"/>
                </a:lnTo>
                <a:lnTo>
                  <a:pt x="10800" y="0"/>
                </a:lnTo>
                <a:close/>
                <a:moveTo>
                  <a:pt x="10800" y="0"/>
                </a:moveTo>
              </a:path>
            </a:pathLst>
          </a:custGeom>
          <a:gradFill rotWithShape="0">
            <a:gsLst>
              <a:gs pos="0">
                <a:srgbClr val="FFEA78"/>
              </a:gs>
              <a:gs pos="100000">
                <a:srgbClr val="FFFFFF"/>
              </a:gs>
            </a:gsLst>
            <a:lin ang="2520000" scaled="1"/>
          </a:gradFill>
          <a:ln w="12700" cap="flat">
            <a:solidFill>
              <a:schemeClr val="tx1"/>
            </a:solidFill>
            <a:prstDash val="solid"/>
            <a:round/>
            <a:headEnd type="none" w="med" len="med"/>
            <a:tailEnd type="none" w="med" len="med"/>
          </a:ln>
          <a:effectLst>
            <a:outerShdw blurRad="127000" dist="76199" dir="2700000" algn="ctr" rotWithShape="0">
              <a:schemeClr val="bg2">
                <a:alpha val="75000"/>
              </a:schemeClr>
            </a:outerShdw>
          </a:effectLst>
        </p:spPr>
        <p:txBody>
          <a:bodyPr lIns="0" tIns="0" rIns="0" bIns="0">
            <a:prstTxWarp prst="textNoShape">
              <a:avLst/>
            </a:prstTxWarp>
          </a:bodyPr>
          <a:lstStyle/>
          <a:p>
            <a:pPr>
              <a:defRPr/>
            </a:pPr>
            <a:endParaRPr lang="en-US"/>
          </a:p>
        </p:txBody>
      </p:sp>
      <p:sp>
        <p:nvSpPr>
          <p:cNvPr id="52229" name="Rectangle 3"/>
          <p:cNvSpPr>
            <a:spLocks/>
          </p:cNvSpPr>
          <p:nvPr/>
        </p:nvSpPr>
        <p:spPr bwMode="auto">
          <a:xfrm>
            <a:off x="2303860" y="1401961"/>
            <a:ext cx="1187648" cy="473273"/>
          </a:xfrm>
          <a:prstGeom prst="rect">
            <a:avLst/>
          </a:prstGeom>
          <a:noFill/>
          <a:ln w="12700">
            <a:noFill/>
            <a:miter lim="800000"/>
            <a:headEnd/>
            <a:tailEnd/>
          </a:ln>
        </p:spPr>
        <p:txBody>
          <a:bodyPr lIns="0" tIns="0" rIns="40638" bIns="0">
            <a:prstTxWarp prst="textNoShape">
              <a:avLst/>
            </a:prstTxWarp>
          </a:bodyPr>
          <a:lstStyle/>
          <a:p>
            <a:pPr marL="40182"/>
            <a:r>
              <a:rPr lang="en-US" sz="2500" dirty="0">
                <a:solidFill>
                  <a:srgbClr val="000066"/>
                </a:solidFill>
                <a:ea typeface="Arial" charset="0"/>
                <a:cs typeface="Arial" charset="0"/>
              </a:rPr>
              <a:t>Reality</a:t>
            </a:r>
          </a:p>
        </p:txBody>
      </p:sp>
      <p:pic>
        <p:nvPicPr>
          <p:cNvPr id="52230" name="Picture 4"/>
          <p:cNvPicPr>
            <a:picLocks noChangeArrowheads="1"/>
          </p:cNvPicPr>
          <p:nvPr/>
        </p:nvPicPr>
        <p:blipFill>
          <a:blip r:embed="rId2"/>
          <a:srcRect/>
          <a:stretch>
            <a:fillRect/>
          </a:stretch>
        </p:blipFill>
        <p:spPr bwMode="auto">
          <a:xfrm>
            <a:off x="2553891" y="1916535"/>
            <a:ext cx="732234" cy="598289"/>
          </a:xfrm>
          <a:prstGeom prst="rect">
            <a:avLst/>
          </a:prstGeom>
          <a:noFill/>
          <a:ln w="6350">
            <a:solidFill>
              <a:schemeClr val="tx1"/>
            </a:solidFill>
            <a:miter lim="800000"/>
            <a:headEnd/>
            <a:tailEnd/>
          </a:ln>
        </p:spPr>
      </p:pic>
      <p:sp>
        <p:nvSpPr>
          <p:cNvPr id="52231" name="Rectangle 5"/>
          <p:cNvSpPr>
            <a:spLocks/>
          </p:cNvSpPr>
          <p:nvPr/>
        </p:nvSpPr>
        <p:spPr bwMode="auto">
          <a:xfrm>
            <a:off x="5348883" y="1473398"/>
            <a:ext cx="3143250" cy="982266"/>
          </a:xfrm>
          <a:prstGeom prst="rect">
            <a:avLst/>
          </a:prstGeom>
          <a:noFill/>
          <a:ln w="12700">
            <a:noFill/>
            <a:miter lim="800000"/>
            <a:headEnd/>
            <a:tailEnd/>
          </a:ln>
        </p:spPr>
        <p:txBody>
          <a:bodyPr lIns="0" tIns="0" rIns="40638" bIns="0">
            <a:prstTxWarp prst="textNoShape">
              <a:avLst/>
            </a:prstTxWarp>
          </a:bodyPr>
          <a:lstStyle/>
          <a:p>
            <a:pPr marL="40182">
              <a:spcBef>
                <a:spcPts val="334"/>
              </a:spcBef>
            </a:pPr>
            <a:r>
              <a:rPr lang="en-US" sz="2000" dirty="0">
                <a:solidFill>
                  <a:srgbClr val="000066"/>
                </a:solidFill>
                <a:ea typeface="Arial" charset="0"/>
                <a:cs typeface="Arial" charset="0"/>
              </a:rPr>
              <a:t>We use experiments</a:t>
            </a:r>
            <a:br>
              <a:rPr lang="en-US" sz="2000" dirty="0">
                <a:solidFill>
                  <a:srgbClr val="000066"/>
                </a:solidFill>
                <a:ea typeface="Arial" charset="0"/>
                <a:cs typeface="Arial" charset="0"/>
              </a:rPr>
            </a:br>
            <a:r>
              <a:rPr lang="en-US" sz="2000" dirty="0">
                <a:solidFill>
                  <a:srgbClr val="000066"/>
                </a:solidFill>
                <a:ea typeface="Arial" charset="0"/>
                <a:cs typeface="Arial" charset="0"/>
              </a:rPr>
              <a:t>to inquire about what</a:t>
            </a:r>
            <a:br>
              <a:rPr lang="en-US" sz="2000" dirty="0">
                <a:solidFill>
                  <a:srgbClr val="000066"/>
                </a:solidFill>
                <a:ea typeface="Arial" charset="0"/>
                <a:cs typeface="Arial" charset="0"/>
              </a:rPr>
            </a:br>
            <a:r>
              <a:rPr lang="en-US" sz="2000" dirty="0">
                <a:solidFill>
                  <a:srgbClr val="000066"/>
                </a:solidFill>
                <a:ea typeface="Arial" charset="0"/>
                <a:cs typeface="Arial" charset="0"/>
              </a:rPr>
              <a:t>“reality” (nature) does</a:t>
            </a:r>
            <a:r>
              <a:rPr lang="en-US" sz="2000" dirty="0">
                <a:ea typeface="Arial" charset="0"/>
                <a:cs typeface="Arial" charset="0"/>
              </a:rPr>
              <a:t> </a:t>
            </a:r>
          </a:p>
        </p:txBody>
      </p:sp>
      <p:sp>
        <p:nvSpPr>
          <p:cNvPr id="18438" name="AutoShape 6"/>
          <p:cNvSpPr>
            <a:spLocks/>
          </p:cNvSpPr>
          <p:nvPr/>
        </p:nvSpPr>
        <p:spPr bwMode="auto">
          <a:xfrm>
            <a:off x="1509117" y="4634508"/>
            <a:ext cx="2803922" cy="1509117"/>
          </a:xfrm>
          <a:prstGeom prst="roundRect">
            <a:avLst>
              <a:gd name="adj" fmla="val 36819"/>
            </a:avLst>
          </a:prstGeom>
          <a:gradFill rotWithShape="0">
            <a:gsLst>
              <a:gs pos="0">
                <a:srgbClr val="FFFFFF"/>
              </a:gs>
              <a:gs pos="100000">
                <a:srgbClr val="002193"/>
              </a:gs>
            </a:gsLst>
            <a:lin ang="18120000" scaled="1"/>
          </a:gradFill>
          <a:ln w="12700" cap="flat">
            <a:solidFill>
              <a:schemeClr val="tx1"/>
            </a:solidFill>
            <a:prstDash val="solid"/>
            <a:round/>
            <a:headEnd type="none" w="med" len="med"/>
            <a:tailEnd type="none" w="med" len="med"/>
          </a:ln>
          <a:effectLst>
            <a:outerShdw blurRad="63500" dist="76199" dir="2700000" algn="ctr" rotWithShape="0">
              <a:schemeClr val="bg2">
                <a:alpha val="75000"/>
              </a:schemeClr>
            </a:outerShdw>
          </a:effectLst>
        </p:spPr>
        <p:txBody>
          <a:bodyPr lIns="0" tIns="0" rIns="0" bIns="0">
            <a:prstTxWarp prst="textNoShape">
              <a:avLst/>
            </a:prstTxWarp>
          </a:bodyPr>
          <a:lstStyle/>
          <a:p>
            <a:pPr>
              <a:defRPr/>
            </a:pPr>
            <a:endParaRPr lang="en-US"/>
          </a:p>
        </p:txBody>
      </p:sp>
      <p:sp>
        <p:nvSpPr>
          <p:cNvPr id="52233" name="Rectangle 7"/>
          <p:cNvSpPr>
            <a:spLocks/>
          </p:cNvSpPr>
          <p:nvPr/>
        </p:nvSpPr>
        <p:spPr bwMode="auto">
          <a:xfrm>
            <a:off x="2268141" y="4964906"/>
            <a:ext cx="1098616" cy="446276"/>
          </a:xfrm>
          <a:prstGeom prst="rect">
            <a:avLst/>
          </a:prstGeom>
          <a:noFill/>
          <a:ln w="12700">
            <a:noFill/>
            <a:miter lim="800000"/>
            <a:headEnd/>
            <a:tailEnd/>
          </a:ln>
        </p:spPr>
        <p:txBody>
          <a:bodyPr wrap="none" lIns="0" tIns="0" rIns="40638" bIns="0">
            <a:prstTxWarp prst="textNoShape">
              <a:avLst/>
            </a:prstTxWarp>
            <a:spAutoFit/>
          </a:bodyPr>
          <a:lstStyle/>
          <a:p>
            <a:pPr marL="40182"/>
            <a:r>
              <a:rPr lang="en-US" sz="2900" dirty="0">
                <a:solidFill>
                  <a:srgbClr val="000066"/>
                </a:solidFill>
                <a:ea typeface="Arial" charset="0"/>
                <a:cs typeface="Arial" charset="0"/>
              </a:rPr>
              <a:t>Theory</a:t>
            </a:r>
          </a:p>
        </p:txBody>
      </p:sp>
      <p:pic>
        <p:nvPicPr>
          <p:cNvPr id="52234" name="Picture 8"/>
          <p:cNvPicPr>
            <a:picLocks noChangeAspect="1" noChangeArrowheads="1"/>
          </p:cNvPicPr>
          <p:nvPr/>
        </p:nvPicPr>
        <p:blipFill>
          <a:blip r:embed="rId3"/>
          <a:srcRect/>
          <a:stretch>
            <a:fillRect/>
          </a:stretch>
        </p:blipFill>
        <p:spPr bwMode="auto">
          <a:xfrm>
            <a:off x="2150939" y="5572125"/>
            <a:ext cx="1545952" cy="482203"/>
          </a:xfrm>
          <a:prstGeom prst="rect">
            <a:avLst/>
          </a:prstGeom>
          <a:noFill/>
          <a:ln w="12700">
            <a:noFill/>
            <a:round/>
            <a:headEnd/>
            <a:tailEnd/>
          </a:ln>
        </p:spPr>
      </p:pic>
      <p:sp>
        <p:nvSpPr>
          <p:cNvPr id="52235" name="Rectangle 9"/>
          <p:cNvSpPr>
            <a:spLocks/>
          </p:cNvSpPr>
          <p:nvPr/>
        </p:nvSpPr>
        <p:spPr bwMode="auto">
          <a:xfrm>
            <a:off x="5295305" y="4732734"/>
            <a:ext cx="2973278" cy="1295226"/>
          </a:xfrm>
          <a:prstGeom prst="rect">
            <a:avLst/>
          </a:prstGeom>
          <a:noFill/>
          <a:ln w="12700">
            <a:noFill/>
            <a:miter lim="800000"/>
            <a:headEnd/>
            <a:tailEnd/>
          </a:ln>
        </p:spPr>
        <p:txBody>
          <a:bodyPr wrap="none" lIns="0" tIns="0" rIns="40638" bIns="0">
            <a:prstTxWarp prst="textNoShape">
              <a:avLst/>
            </a:prstTxWarp>
            <a:spAutoFit/>
          </a:bodyPr>
          <a:lstStyle/>
          <a:p>
            <a:pPr marL="40182">
              <a:spcBef>
                <a:spcPts val="334"/>
              </a:spcBef>
            </a:pPr>
            <a:r>
              <a:rPr lang="en-US" sz="2000" dirty="0">
                <a:latin typeface="Arial Italic" charset="0"/>
                <a:ea typeface="Arial Italic" charset="0"/>
                <a:cs typeface="Arial Italic" charset="0"/>
                <a:sym typeface="Arial Italic" charset="0"/>
              </a:rPr>
              <a:t>The goal is to understand</a:t>
            </a:r>
            <a:br>
              <a:rPr lang="en-US" sz="2000" dirty="0">
                <a:latin typeface="Arial Italic" charset="0"/>
                <a:ea typeface="Arial Italic" charset="0"/>
                <a:cs typeface="Arial Italic" charset="0"/>
                <a:sym typeface="Arial Italic" charset="0"/>
              </a:rPr>
            </a:br>
            <a:r>
              <a:rPr lang="en-US" sz="2000" dirty="0">
                <a:latin typeface="Arial Italic" charset="0"/>
                <a:ea typeface="Arial Italic" charset="0"/>
                <a:cs typeface="Arial Italic" charset="0"/>
                <a:sym typeface="Arial Italic" charset="0"/>
              </a:rPr>
              <a:t>in the most general; that’s</a:t>
            </a:r>
            <a:br>
              <a:rPr lang="en-US" sz="2000" dirty="0">
                <a:latin typeface="Arial Italic" charset="0"/>
                <a:ea typeface="Arial Italic" charset="0"/>
                <a:cs typeface="Arial Italic" charset="0"/>
                <a:sym typeface="Arial Italic" charset="0"/>
              </a:rPr>
            </a:br>
            <a:r>
              <a:rPr lang="en-US" sz="2000" dirty="0">
                <a:latin typeface="Arial Italic" charset="0"/>
                <a:ea typeface="Arial Italic" charset="0"/>
                <a:cs typeface="Arial Italic" charset="0"/>
                <a:sym typeface="Arial Italic" charset="0"/>
              </a:rPr>
              <a:t>usually also the simplest.</a:t>
            </a:r>
            <a:endParaRPr lang="en-US" sz="2000" dirty="0">
              <a:solidFill>
                <a:srgbClr val="000066"/>
              </a:solidFill>
              <a:ea typeface="Lucida Grande" charset="0"/>
              <a:cs typeface="Lucida Grande" charset="0"/>
            </a:endParaRPr>
          </a:p>
          <a:p>
            <a:pPr marL="40182" lvl="2">
              <a:spcBef>
                <a:spcPts val="334"/>
              </a:spcBef>
            </a:pPr>
            <a:r>
              <a:rPr lang="en-US" sz="2000" dirty="0">
                <a:solidFill>
                  <a:srgbClr val="000066"/>
                </a:solidFill>
                <a:ea typeface="Lucida Grande" charset="0"/>
                <a:cs typeface="Lucida Grande" charset="0"/>
              </a:rPr>
              <a:t>- A. </a:t>
            </a:r>
            <a:r>
              <a:rPr lang="en-US" sz="2000" dirty="0" err="1">
                <a:solidFill>
                  <a:srgbClr val="000066"/>
                </a:solidFill>
                <a:ea typeface="Lucida Grande" charset="0"/>
                <a:cs typeface="Lucida Grande" charset="0"/>
              </a:rPr>
              <a:t>Eddington</a:t>
            </a:r>
            <a:endParaRPr lang="en-US" sz="2000" dirty="0">
              <a:solidFill>
                <a:srgbClr val="000066"/>
              </a:solidFill>
              <a:ea typeface="Lucida Grande" charset="0"/>
              <a:cs typeface="Lucida Grande" charset="0"/>
            </a:endParaRPr>
          </a:p>
        </p:txBody>
      </p:sp>
      <p:grpSp>
        <p:nvGrpSpPr>
          <p:cNvPr id="2" name="Group 13"/>
          <p:cNvGrpSpPr/>
          <p:nvPr/>
        </p:nvGrpSpPr>
        <p:grpSpPr>
          <a:xfrm>
            <a:off x="2664396" y="3123158"/>
            <a:ext cx="5640213" cy="1259086"/>
            <a:chOff x="2664396" y="3123158"/>
            <a:chExt cx="5640213" cy="1259086"/>
          </a:xfrm>
        </p:grpSpPr>
        <p:sp>
          <p:nvSpPr>
            <p:cNvPr id="52236" name="Rectangle 10"/>
            <p:cNvSpPr>
              <a:spLocks/>
            </p:cNvSpPr>
            <p:nvPr/>
          </p:nvSpPr>
          <p:spPr bwMode="auto">
            <a:xfrm>
              <a:off x="4446984" y="3527226"/>
              <a:ext cx="3857625" cy="437555"/>
            </a:xfrm>
            <a:prstGeom prst="rect">
              <a:avLst/>
            </a:prstGeom>
            <a:noFill/>
            <a:ln w="12700">
              <a:noFill/>
              <a:miter lim="800000"/>
              <a:headEnd/>
              <a:tailEnd/>
            </a:ln>
          </p:spPr>
          <p:txBody>
            <a:bodyPr lIns="0" tIns="0" rIns="40638" bIns="0">
              <a:prstTxWarp prst="textNoShape">
                <a:avLst/>
              </a:prstTxWarp>
            </a:bodyPr>
            <a:lstStyle/>
            <a:p>
              <a:pPr marL="40182">
                <a:spcBef>
                  <a:spcPts val="334"/>
                </a:spcBef>
              </a:pPr>
              <a:r>
                <a:rPr lang="en-US" sz="2300" dirty="0">
                  <a:solidFill>
                    <a:srgbClr val="59000C"/>
                  </a:solidFill>
                  <a:ea typeface="Arial" charset="0"/>
                  <a:cs typeface="Arial" charset="0"/>
                </a:rPr>
                <a:t>We intend to fill this gap </a:t>
              </a:r>
            </a:p>
          </p:txBody>
        </p:sp>
        <p:sp>
          <p:nvSpPr>
            <p:cNvPr id="18443" name="AutoShape 11"/>
            <p:cNvSpPr>
              <a:spLocks/>
            </p:cNvSpPr>
            <p:nvPr/>
          </p:nvSpPr>
          <p:spPr bwMode="auto">
            <a:xfrm rot="5348231">
              <a:off x="2320603" y="3466951"/>
              <a:ext cx="1259086" cy="571500"/>
            </a:xfrm>
            <a:prstGeom prst="leftRightArrow">
              <a:avLst>
                <a:gd name="adj1" fmla="val 29417"/>
                <a:gd name="adj2" fmla="val 21786"/>
              </a:avLst>
            </a:prstGeom>
            <a:gradFill rotWithShape="0">
              <a:gsLst>
                <a:gs pos="0">
                  <a:srgbClr val="BFBFBF"/>
                </a:gs>
                <a:gs pos="100000">
                  <a:srgbClr val="FFFFFF"/>
                </a:gs>
              </a:gsLst>
              <a:lin ang="5220000" scaled="1"/>
            </a:gradFill>
            <a:ln w="12700" cap="flat">
              <a:solidFill>
                <a:schemeClr val="tx1"/>
              </a:solidFill>
              <a:prstDash val="solid"/>
              <a:round/>
              <a:headEnd type="none" w="med" len="med"/>
              <a:tailEnd type="none" w="med" len="med"/>
            </a:ln>
            <a:effectLst>
              <a:outerShdw blurRad="127000" dist="76199" dir="2700000" algn="ctr" rotWithShape="0">
                <a:schemeClr val="bg2">
                  <a:alpha val="75000"/>
                </a:schemeClr>
              </a:outerShdw>
            </a:effectLst>
          </p:spPr>
          <p:txBody>
            <a:bodyPr lIns="0" tIns="0" rIns="0" bIns="0">
              <a:prstTxWarp prst="textNoShape">
                <a:avLst/>
              </a:prstTxWarp>
            </a:bodyPr>
            <a:lstStyle/>
            <a:p>
              <a:pPr>
                <a:defRPr/>
              </a:pPr>
              <a:endParaRPr lang="en-US"/>
            </a:p>
          </p:txBody>
        </p:sp>
      </p:grpSp>
      <p:pic>
        <p:nvPicPr>
          <p:cNvPr id="16" name="Picture 4"/>
          <p:cNvPicPr>
            <a:picLocks noChangeAspect="1" noChangeArrowheads="1"/>
          </p:cNvPicPr>
          <p:nvPr/>
        </p:nvPicPr>
        <p:blipFill>
          <a:blip r:embed="rId4" cstate="print"/>
          <a:srcRect/>
          <a:stretch>
            <a:fillRect/>
          </a:stretch>
        </p:blipFill>
        <p:spPr bwMode="auto">
          <a:xfrm>
            <a:off x="2362200" y="1828800"/>
            <a:ext cx="1046159" cy="695865"/>
          </a:xfrm>
          <a:prstGeom prst="rect">
            <a:avLst/>
          </a:prstGeom>
          <a:noFill/>
          <a:ln w="9525">
            <a:noFill/>
            <a:miter lim="800000"/>
            <a:headEnd/>
            <a:tailEnd/>
          </a:ln>
          <a:effectLst/>
        </p:spPr>
      </p:pic>
      <p:sp>
        <p:nvSpPr>
          <p:cNvPr id="3" name="Date Placeholder 2"/>
          <p:cNvSpPr>
            <a:spLocks noGrp="1"/>
          </p:cNvSpPr>
          <p:nvPr>
            <p:ph type="dt" sz="half" idx="10"/>
          </p:nvPr>
        </p:nvSpPr>
        <p:spPr>
          <a:xfrm>
            <a:off x="6858000" y="6324600"/>
            <a:ext cx="2133600" cy="365125"/>
          </a:xfrm>
        </p:spPr>
        <p:txBody>
          <a:bodyPr/>
          <a:lstStyle/>
          <a:p>
            <a:r>
              <a:rPr lang="en-US" dirty="0" smtClean="0"/>
              <a:t>9/30/2011</a:t>
            </a:r>
            <a:endParaRPr lang="en-US" dirty="0"/>
          </a:p>
        </p:txBody>
      </p:sp>
      <p:sp>
        <p:nvSpPr>
          <p:cNvPr id="4" name="Footer Placeholder 3"/>
          <p:cNvSpPr>
            <a:spLocks noGrp="1"/>
          </p:cNvSpPr>
          <p:nvPr>
            <p:ph type="ftr" sz="quarter" idx="11"/>
          </p:nvPr>
        </p:nvSpPr>
        <p:spPr/>
        <p:txBody>
          <a:bodyPr/>
          <a:lstStyle/>
          <a:p>
            <a:r>
              <a:rPr lang="en-US" smtClean="0"/>
              <a:t>Alexei Klimentov – Computing in HEP </a:t>
            </a:r>
            <a:endParaRPr lang="en-US" dirty="0"/>
          </a:p>
        </p:txBody>
      </p:sp>
    </p:spTree>
    <p:extLst>
      <p:ext uri="{BB962C8B-B14F-4D97-AF65-F5344CB8AC3E}">
        <p14:creationId xmlns:p14="http://schemas.microsoft.com/office/powerpoint/2010/main" val="323618515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399" y="0"/>
            <a:ext cx="7848601" cy="977900"/>
          </a:xfrm>
        </p:spPr>
        <p:txBody>
          <a:bodyPr/>
          <a:lstStyle/>
          <a:p>
            <a:r>
              <a:rPr lang="en-US" dirty="0" smtClean="0"/>
              <a:t>Processing the Experiment Big Data</a:t>
            </a:r>
            <a:endParaRPr lang="en-US" dirty="0"/>
          </a:p>
        </p:txBody>
      </p:sp>
      <p:sp>
        <p:nvSpPr>
          <p:cNvPr id="3" name="Content Placeholder 2"/>
          <p:cNvSpPr>
            <a:spLocks noGrp="1"/>
          </p:cNvSpPr>
          <p:nvPr>
            <p:ph idx="1"/>
          </p:nvPr>
        </p:nvSpPr>
        <p:spPr>
          <a:xfrm>
            <a:off x="1371600" y="1066800"/>
            <a:ext cx="7683500" cy="5689600"/>
          </a:xfrm>
        </p:spPr>
        <p:txBody>
          <a:bodyPr>
            <a:normAutofit fontScale="85000" lnSpcReduction="20000"/>
          </a:bodyPr>
          <a:lstStyle/>
          <a:p>
            <a:r>
              <a:rPr lang="en-US" dirty="0" smtClean="0"/>
              <a:t>The simplest solution in processing LHC data is using data affinity for the jobs</a:t>
            </a:r>
          </a:p>
          <a:p>
            <a:pPr lvl="1"/>
            <a:r>
              <a:rPr lang="en-US" dirty="0" smtClean="0"/>
              <a:t>Data is staged to the site where the compute resources are located and data access by analysis code from local, site-resident storage</a:t>
            </a:r>
          </a:p>
          <a:p>
            <a:pPr lvl="1"/>
            <a:r>
              <a:rPr lang="en-US" dirty="0" smtClean="0"/>
              <a:t>However</a:t>
            </a:r>
          </a:p>
          <a:p>
            <a:pPr lvl="2"/>
            <a:r>
              <a:rPr lang="en-US" dirty="0" smtClean="0"/>
              <a:t>In distributed computing environment we don’t have enough disk space to host all our data at every Grid site</a:t>
            </a:r>
          </a:p>
          <a:p>
            <a:pPr lvl="3"/>
            <a:r>
              <a:rPr lang="en-US" dirty="0" smtClean="0"/>
              <a:t>Thus we distribute (pre-place) our data across our sites </a:t>
            </a:r>
          </a:p>
          <a:p>
            <a:pPr lvl="2"/>
            <a:r>
              <a:rPr lang="en-US" dirty="0" smtClean="0"/>
              <a:t>The popularity of data sets is difficult predict in advance</a:t>
            </a:r>
          </a:p>
          <a:p>
            <a:pPr lvl="3"/>
            <a:r>
              <a:rPr lang="en-US" dirty="0" smtClean="0"/>
              <a:t>Thus computing capacity at a site might not match the demand for certain data sets</a:t>
            </a:r>
          </a:p>
          <a:p>
            <a:pPr lvl="1"/>
            <a:r>
              <a:rPr lang="en-US" dirty="0" smtClean="0"/>
              <a:t>Different approaches are being implemented</a:t>
            </a:r>
          </a:p>
          <a:p>
            <a:pPr lvl="2"/>
            <a:r>
              <a:rPr lang="en-US" dirty="0" smtClean="0"/>
              <a:t>Dynamic or/and on demand data replication</a:t>
            </a:r>
          </a:p>
          <a:p>
            <a:pPr lvl="3"/>
            <a:r>
              <a:rPr lang="en-US" dirty="0" smtClean="0"/>
              <a:t>Dynamic : if certain data is popular over make additional copies on other Grid sites </a:t>
            </a:r>
          </a:p>
          <a:p>
            <a:pPr lvl="3"/>
            <a:r>
              <a:rPr lang="en-US" dirty="0" smtClean="0"/>
              <a:t>On-demand : User can request local or additional data copy</a:t>
            </a:r>
          </a:p>
          <a:p>
            <a:pPr lvl="2"/>
            <a:r>
              <a:rPr lang="en-US" dirty="0" smtClean="0"/>
              <a:t>Remote access : data can be accessed remotely</a:t>
            </a:r>
          </a:p>
          <a:p>
            <a:pPr lvl="2"/>
            <a:r>
              <a:rPr lang="en-US" dirty="0" smtClean="0"/>
              <a:t>Both approaches have the underlying scenario that puts the WAN between the data and the executing analysis code</a:t>
            </a:r>
          </a:p>
          <a:p>
            <a:r>
              <a:rPr lang="en-US" dirty="0" smtClean="0">
                <a:solidFill>
                  <a:srgbClr val="008000"/>
                </a:solidFill>
              </a:rPr>
              <a:t>Intelligent Workload Management System is needed to manage resources and to automate data processing, analysis and simulation</a:t>
            </a:r>
            <a:endParaRPr lang="en-US" dirty="0">
              <a:solidFill>
                <a:srgbClr val="008000"/>
              </a:solidFill>
            </a:endParaRPr>
          </a:p>
        </p:txBody>
      </p:sp>
      <p:sp>
        <p:nvSpPr>
          <p:cNvPr id="4" name="Date Placeholder 3"/>
          <p:cNvSpPr>
            <a:spLocks noGrp="1"/>
          </p:cNvSpPr>
          <p:nvPr>
            <p:ph type="dt" sz="half" idx="10"/>
          </p:nvPr>
        </p:nvSpPr>
        <p:spPr/>
        <p:txBody>
          <a:bodyPr/>
          <a:lstStyle/>
          <a:p>
            <a:r>
              <a:rPr lang="en-US" dirty="0"/>
              <a:t>9</a:t>
            </a:r>
            <a:r>
              <a:rPr lang="ru-RU" dirty="0" smtClean="0"/>
              <a:t>/</a:t>
            </a:r>
            <a:r>
              <a:rPr lang="en-US" dirty="0" smtClean="0"/>
              <a:t>25</a:t>
            </a:r>
            <a:r>
              <a:rPr lang="ru-RU" dirty="0" smtClean="0"/>
              <a:t>/</a:t>
            </a:r>
            <a:r>
              <a:rPr lang="en-US" dirty="0" smtClean="0"/>
              <a:t>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30</a:t>
            </a:fld>
            <a:endParaRPr lang="en-US"/>
          </a:p>
        </p:txBody>
      </p:sp>
    </p:spTree>
    <p:extLst>
      <p:ext uri="{BB962C8B-B14F-4D97-AF65-F5344CB8AC3E}">
        <p14:creationId xmlns:p14="http://schemas.microsoft.com/office/powerpoint/2010/main" val="224503801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
            <a:ext cx="7848600" cy="1066799"/>
          </a:xfrm>
        </p:spPr>
        <p:txBody>
          <a:bodyPr/>
          <a:lstStyle/>
          <a:p>
            <a:pPr algn="ctr"/>
            <a:r>
              <a:rPr lang="en-US" sz="3000" dirty="0" smtClean="0"/>
              <a:t>Workload Management System. Core Ideas</a:t>
            </a:r>
            <a:endParaRPr lang="en-US" sz="3000" dirty="0"/>
          </a:p>
        </p:txBody>
      </p:sp>
      <p:sp>
        <p:nvSpPr>
          <p:cNvPr id="3" name="Content Placeholder 2"/>
          <p:cNvSpPr>
            <a:spLocks noGrp="1"/>
          </p:cNvSpPr>
          <p:nvPr>
            <p:ph idx="1"/>
          </p:nvPr>
        </p:nvSpPr>
        <p:spPr>
          <a:xfrm>
            <a:off x="1371600" y="1066799"/>
            <a:ext cx="7683500" cy="5530854"/>
          </a:xfrm>
        </p:spPr>
        <p:txBody>
          <a:bodyPr>
            <a:normAutofit fontScale="92500"/>
          </a:bodyPr>
          <a:lstStyle/>
          <a:p>
            <a:r>
              <a:rPr lang="en-US" dirty="0"/>
              <a:t>Make hundreds of distributed sites appear as local</a:t>
            </a:r>
          </a:p>
          <a:p>
            <a:pPr lvl="1"/>
            <a:r>
              <a:rPr lang="en-US" dirty="0"/>
              <a:t>Provide central queue for users – similar to local batch systems</a:t>
            </a:r>
          </a:p>
          <a:p>
            <a:r>
              <a:rPr lang="en-US" dirty="0"/>
              <a:t>Reduce site related errors and latency</a:t>
            </a:r>
          </a:p>
          <a:p>
            <a:pPr lvl="1"/>
            <a:r>
              <a:rPr lang="en-US" dirty="0"/>
              <a:t>Build a pilot job system – late transfer of user payloads</a:t>
            </a:r>
          </a:p>
          <a:p>
            <a:pPr lvl="1"/>
            <a:r>
              <a:rPr lang="en-US" dirty="0"/>
              <a:t>Crucial for distributed infrastructure maintained by local experts</a:t>
            </a:r>
          </a:p>
          <a:p>
            <a:r>
              <a:rPr lang="en-US" dirty="0"/>
              <a:t>Hide middleware while supporting diversity and evolution</a:t>
            </a:r>
          </a:p>
          <a:p>
            <a:pPr lvl="1"/>
            <a:r>
              <a:rPr lang="en-US" dirty="0" smtClean="0"/>
              <a:t>WMS </a:t>
            </a:r>
            <a:r>
              <a:rPr lang="en-US" dirty="0"/>
              <a:t>interacts with middleware – users see high level workflow</a:t>
            </a:r>
          </a:p>
          <a:p>
            <a:r>
              <a:rPr lang="en-US" dirty="0" smtClean="0"/>
              <a:t>Hide </a:t>
            </a:r>
            <a:r>
              <a:rPr lang="en-US" dirty="0"/>
              <a:t>variations in infrastructure</a:t>
            </a:r>
          </a:p>
          <a:p>
            <a:pPr lvl="1"/>
            <a:r>
              <a:rPr lang="en-US" dirty="0" smtClean="0"/>
              <a:t>WMS </a:t>
            </a:r>
            <a:r>
              <a:rPr lang="en-US" dirty="0"/>
              <a:t>presents uniform ‘job’ slots to </a:t>
            </a:r>
            <a:r>
              <a:rPr lang="en-US" dirty="0" smtClean="0"/>
              <a:t>user</a:t>
            </a:r>
            <a:endParaRPr lang="en-US" dirty="0"/>
          </a:p>
          <a:p>
            <a:pPr lvl="1"/>
            <a:r>
              <a:rPr lang="en-US" dirty="0"/>
              <a:t>Easy to integrate grid sites, clouds, recently HPC </a:t>
            </a:r>
            <a:r>
              <a:rPr lang="en-US" dirty="0" smtClean="0"/>
              <a:t>sites</a:t>
            </a:r>
          </a:p>
          <a:p>
            <a:r>
              <a:rPr lang="en-US" dirty="0" smtClean="0"/>
              <a:t>Use the same system for Monte-Carlo simulation, data processing and users analysis</a:t>
            </a:r>
          </a:p>
          <a:p>
            <a:endParaRPr lang="en-US" dirty="0"/>
          </a:p>
          <a:p>
            <a:endParaRPr lang="en-US" dirty="0"/>
          </a:p>
        </p:txBody>
      </p:sp>
      <p:sp>
        <p:nvSpPr>
          <p:cNvPr id="4" name="Date Placeholder 3"/>
          <p:cNvSpPr>
            <a:spLocks noGrp="1"/>
          </p:cNvSpPr>
          <p:nvPr>
            <p:ph type="dt" sz="half" idx="10"/>
          </p:nvPr>
        </p:nvSpPr>
        <p:spPr/>
        <p:txBody>
          <a:bodyPr/>
          <a:lstStyle/>
          <a:p>
            <a:r>
              <a:rPr lang="en-US" dirty="0" smtClean="0"/>
              <a:t>9/25/2014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31</a:t>
            </a:fld>
            <a:endParaRPr lang="en-US"/>
          </a:p>
        </p:txBody>
      </p:sp>
    </p:spTree>
    <p:extLst>
      <p:ext uri="{BB962C8B-B14F-4D97-AF65-F5344CB8AC3E}">
        <p14:creationId xmlns:p14="http://schemas.microsoft.com/office/powerpoint/2010/main" val="248518738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0"/>
            <a:ext cx="9029700" cy="1028700"/>
          </a:xfrm>
        </p:spPr>
        <p:txBody>
          <a:bodyPr/>
          <a:lstStyle/>
          <a:p>
            <a:r>
              <a:rPr lang="en-US" sz="2800" dirty="0" err="1" smtClean="0">
                <a:solidFill>
                  <a:srgbClr val="FF0000"/>
                </a:solidFill>
              </a:rPr>
              <a:t>PanDA</a:t>
            </a:r>
            <a:r>
              <a:rPr lang="en-US" sz="2800" dirty="0" smtClean="0"/>
              <a:t>. </a:t>
            </a:r>
            <a:r>
              <a:rPr lang="en-US" sz="2800" dirty="0" smtClean="0">
                <a:solidFill>
                  <a:srgbClr val="FF0000"/>
                </a:solidFill>
              </a:rPr>
              <a:t>P</a:t>
            </a:r>
            <a:r>
              <a:rPr lang="en-US" sz="2800" dirty="0" smtClean="0"/>
              <a:t>roduction </a:t>
            </a:r>
            <a:r>
              <a:rPr lang="en-US" sz="2800" dirty="0" smtClean="0">
                <a:solidFill>
                  <a:srgbClr val="FF0000"/>
                </a:solidFill>
              </a:rPr>
              <a:t>an</a:t>
            </a:r>
            <a:r>
              <a:rPr lang="en-US" sz="2800" dirty="0" smtClean="0"/>
              <a:t>d </a:t>
            </a:r>
            <a:r>
              <a:rPr lang="en-US" sz="2800" dirty="0" smtClean="0">
                <a:solidFill>
                  <a:srgbClr val="FF0000"/>
                </a:solidFill>
              </a:rPr>
              <a:t>D</a:t>
            </a:r>
            <a:r>
              <a:rPr lang="en-US" sz="2800" dirty="0" smtClean="0"/>
              <a:t>ata </a:t>
            </a:r>
            <a:r>
              <a:rPr lang="en-US" sz="2800" dirty="0" smtClean="0">
                <a:solidFill>
                  <a:srgbClr val="FF0000"/>
                </a:solidFill>
              </a:rPr>
              <a:t>A</a:t>
            </a:r>
            <a:r>
              <a:rPr lang="en-US" sz="2800" dirty="0" smtClean="0"/>
              <a:t>nalysis System</a:t>
            </a:r>
            <a:endParaRPr lang="en-US" sz="2800" dirty="0"/>
          </a:p>
        </p:txBody>
      </p:sp>
      <p:sp>
        <p:nvSpPr>
          <p:cNvPr id="3" name="Content Placeholder 2"/>
          <p:cNvSpPr>
            <a:spLocks noGrp="1"/>
          </p:cNvSpPr>
          <p:nvPr>
            <p:ph idx="1"/>
          </p:nvPr>
        </p:nvSpPr>
        <p:spPr>
          <a:xfrm>
            <a:off x="1295400" y="1028701"/>
            <a:ext cx="7747000" cy="5829300"/>
          </a:xfrm>
        </p:spPr>
        <p:txBody>
          <a:bodyPr>
            <a:normAutofit fontScale="85000" lnSpcReduction="10000"/>
          </a:bodyPr>
          <a:lstStyle/>
          <a:p>
            <a:r>
              <a:rPr lang="en-US" dirty="0" smtClean="0"/>
              <a:t>ATLAS </a:t>
            </a:r>
            <a:r>
              <a:rPr lang="en-US" dirty="0"/>
              <a:t>c</a:t>
            </a:r>
            <a:r>
              <a:rPr lang="en-US" dirty="0" smtClean="0"/>
              <a:t>omputational resources are managed by </a:t>
            </a:r>
            <a:r>
              <a:rPr lang="en-US" dirty="0" err="1" smtClean="0"/>
              <a:t>PanDA</a:t>
            </a:r>
            <a:r>
              <a:rPr lang="en-US" dirty="0" smtClean="0"/>
              <a:t> Workload </a:t>
            </a:r>
            <a:r>
              <a:rPr lang="en-US" dirty="0"/>
              <a:t>M</a:t>
            </a:r>
            <a:r>
              <a:rPr lang="en-US" dirty="0" smtClean="0"/>
              <a:t>anagement System (WMS)</a:t>
            </a:r>
          </a:p>
          <a:p>
            <a:r>
              <a:rPr lang="en-US" dirty="0" err="1" smtClean="0"/>
              <a:t>PanDA</a:t>
            </a:r>
            <a:r>
              <a:rPr lang="en-US" dirty="0" smtClean="0"/>
              <a:t> project was started in fall of 2005 by BNL and University Texas at Arlington (UTA)  groups</a:t>
            </a:r>
          </a:p>
          <a:p>
            <a:pPr lvl="1"/>
            <a:r>
              <a:rPr lang="en-US" dirty="0" smtClean="0">
                <a:latin typeface="Bitstream Vera Sans" charset="0"/>
                <a:ea typeface="DejaVu Sans" charset="0"/>
                <a:cs typeface="DejaVu Sans" charset="0"/>
              </a:rPr>
              <a:t>An </a:t>
            </a:r>
            <a:r>
              <a:rPr lang="en-US" dirty="0">
                <a:solidFill>
                  <a:srgbClr val="008000"/>
                </a:solidFill>
                <a:latin typeface="Bitstream Vera Sans" charset="0"/>
                <a:ea typeface="DejaVu Sans" charset="0"/>
                <a:cs typeface="DejaVu Sans" charset="0"/>
              </a:rPr>
              <a:t>automated</a:t>
            </a:r>
            <a:r>
              <a:rPr lang="en-US" dirty="0">
                <a:latin typeface="Bitstream Vera Sans" charset="0"/>
                <a:ea typeface="DejaVu Sans" charset="0"/>
                <a:cs typeface="DejaVu Sans" charset="0"/>
              </a:rPr>
              <a:t> yet </a:t>
            </a:r>
            <a:r>
              <a:rPr lang="en-US" dirty="0">
                <a:solidFill>
                  <a:srgbClr val="008000"/>
                </a:solidFill>
                <a:latin typeface="Bitstream Vera Sans" charset="0"/>
                <a:ea typeface="DejaVu Sans" charset="0"/>
                <a:cs typeface="DejaVu Sans" charset="0"/>
              </a:rPr>
              <a:t>flexible</a:t>
            </a:r>
            <a:r>
              <a:rPr lang="en-US" dirty="0">
                <a:latin typeface="Bitstream Vera Sans" charset="0"/>
                <a:ea typeface="DejaVu Sans" charset="0"/>
                <a:cs typeface="DejaVu Sans" charset="0"/>
              </a:rPr>
              <a:t> workload management </a:t>
            </a:r>
            <a:r>
              <a:rPr lang="en-US" dirty="0" smtClean="0">
                <a:latin typeface="Bitstream Vera Sans" charset="0"/>
                <a:ea typeface="DejaVu Sans" charset="0"/>
                <a:cs typeface="DejaVu Sans" charset="0"/>
              </a:rPr>
              <a:t>system </a:t>
            </a:r>
            <a:r>
              <a:rPr lang="en-US" dirty="0">
                <a:latin typeface="Bitstream Vera Sans" charset="0"/>
                <a:ea typeface="DejaVu Sans" charset="0"/>
                <a:cs typeface="DejaVu Sans" charset="0"/>
              </a:rPr>
              <a:t>which can </a:t>
            </a:r>
            <a:r>
              <a:rPr lang="en-US" dirty="0">
                <a:solidFill>
                  <a:srgbClr val="008000"/>
                </a:solidFill>
                <a:latin typeface="Bitstream Vera Sans" charset="0"/>
                <a:ea typeface="DejaVu Sans" charset="0"/>
                <a:cs typeface="DejaVu Sans" charset="0"/>
              </a:rPr>
              <a:t>optimally</a:t>
            </a:r>
            <a:r>
              <a:rPr lang="en-US" dirty="0">
                <a:latin typeface="Bitstream Vera Sans" charset="0"/>
                <a:ea typeface="DejaVu Sans" charset="0"/>
                <a:cs typeface="DejaVu Sans" charset="0"/>
              </a:rPr>
              <a:t> make  </a:t>
            </a:r>
            <a:r>
              <a:rPr lang="en-US" dirty="0">
                <a:solidFill>
                  <a:srgbClr val="008000"/>
                </a:solidFill>
                <a:latin typeface="Bitstream Vera Sans" charset="0"/>
                <a:ea typeface="DejaVu Sans" charset="0"/>
                <a:cs typeface="DejaVu Sans" charset="0"/>
              </a:rPr>
              <a:t>distributed resources</a:t>
            </a:r>
            <a:r>
              <a:rPr lang="en-US" dirty="0">
                <a:latin typeface="Bitstream Vera Sans" charset="0"/>
                <a:ea typeface="DejaVu Sans" charset="0"/>
                <a:cs typeface="DejaVu Sans" charset="0"/>
              </a:rPr>
              <a:t> accessible to </a:t>
            </a:r>
            <a:r>
              <a:rPr lang="en-US" dirty="0">
                <a:solidFill>
                  <a:srgbClr val="008000"/>
                </a:solidFill>
                <a:latin typeface="Bitstream Vera Sans" charset="0"/>
                <a:ea typeface="DejaVu Sans" charset="0"/>
                <a:cs typeface="DejaVu Sans" charset="0"/>
              </a:rPr>
              <a:t>all </a:t>
            </a:r>
            <a:r>
              <a:rPr lang="en-US" dirty="0" smtClean="0">
                <a:solidFill>
                  <a:srgbClr val="008000"/>
                </a:solidFill>
                <a:latin typeface="Bitstream Vera Sans" charset="0"/>
                <a:ea typeface="DejaVu Sans" charset="0"/>
                <a:cs typeface="DejaVu Sans" charset="0"/>
              </a:rPr>
              <a:t>users</a:t>
            </a:r>
          </a:p>
          <a:p>
            <a:pPr lvl="1"/>
            <a:r>
              <a:rPr lang="en-US" dirty="0"/>
              <a:t>Standards based implementation</a:t>
            </a:r>
          </a:p>
          <a:p>
            <a:pPr lvl="2"/>
            <a:r>
              <a:rPr lang="en-US" dirty="0"/>
              <a:t>REST framework – HTTP/S</a:t>
            </a:r>
          </a:p>
          <a:p>
            <a:pPr lvl="2"/>
            <a:r>
              <a:rPr lang="en-US" dirty="0"/>
              <a:t>Oracle or MySQL </a:t>
            </a:r>
            <a:r>
              <a:rPr lang="en-US" dirty="0" err="1"/>
              <a:t>backends</a:t>
            </a:r>
            <a:endParaRPr lang="en-US" dirty="0"/>
          </a:p>
          <a:p>
            <a:pPr lvl="2"/>
            <a:r>
              <a:rPr lang="en-US" dirty="0"/>
              <a:t>About a dozen Python packages available from SVN and </a:t>
            </a:r>
            <a:r>
              <a:rPr lang="en-US" dirty="0" err="1"/>
              <a:t>GitHub</a:t>
            </a:r>
            <a:endParaRPr lang="en-US" dirty="0"/>
          </a:p>
          <a:p>
            <a:pPr lvl="2"/>
            <a:r>
              <a:rPr lang="en-US" dirty="0"/>
              <a:t>Command-line and GUI/Web </a:t>
            </a:r>
            <a:r>
              <a:rPr lang="en-US" dirty="0" smtClean="0"/>
              <a:t>interfaces</a:t>
            </a:r>
            <a:endParaRPr lang="en-US" dirty="0" smtClean="0">
              <a:solidFill>
                <a:srgbClr val="008000"/>
              </a:solidFill>
              <a:latin typeface="Bitstream Vera Sans" charset="0"/>
              <a:ea typeface="DejaVu Sans" charset="0"/>
              <a:cs typeface="DejaVu Sans" charset="0"/>
            </a:endParaRPr>
          </a:p>
          <a:p>
            <a:r>
              <a:rPr lang="en-US" dirty="0" smtClean="0">
                <a:latin typeface="Bitstream Vera Sans" charset="0"/>
              </a:rPr>
              <a:t>Through </a:t>
            </a:r>
            <a:r>
              <a:rPr lang="en-US" dirty="0" err="1">
                <a:latin typeface="Bitstream Vera Sans" charset="0"/>
              </a:rPr>
              <a:t>PanDA</a:t>
            </a:r>
            <a:r>
              <a:rPr lang="en-US" dirty="0">
                <a:latin typeface="Bitstream Vera Sans" charset="0"/>
              </a:rPr>
              <a:t>, physicists see a single computing facility </a:t>
            </a:r>
            <a:r>
              <a:rPr lang="en-US" dirty="0" smtClean="0">
                <a:latin typeface="Bitstream Vera Sans" charset="0"/>
              </a:rPr>
              <a:t>that is used to </a:t>
            </a:r>
            <a:r>
              <a:rPr lang="en-US" dirty="0">
                <a:latin typeface="Bitstream Vera Sans" charset="0"/>
              </a:rPr>
              <a:t>run all data </a:t>
            </a:r>
            <a:r>
              <a:rPr lang="en-US" dirty="0" smtClean="0">
                <a:latin typeface="Bitstream Vera Sans" charset="0"/>
              </a:rPr>
              <a:t>processing for the experiment, even though data centers are physically scattered all over the world.</a:t>
            </a:r>
          </a:p>
          <a:p>
            <a:r>
              <a:rPr lang="en-US" dirty="0" smtClean="0">
                <a:latin typeface="Bitstream Vera Sans" charset="0"/>
              </a:rPr>
              <a:t>Now </a:t>
            </a:r>
            <a:r>
              <a:rPr lang="en-US" dirty="0">
                <a:latin typeface="Bitstream Vera Sans" charset="0"/>
              </a:rPr>
              <a:t>successfully manages O(10</a:t>
            </a:r>
            <a:r>
              <a:rPr lang="en-US" baseline="30000" dirty="0">
                <a:latin typeface="Bitstream Vera Sans" charset="0"/>
              </a:rPr>
              <a:t>2</a:t>
            </a:r>
            <a:r>
              <a:rPr lang="en-US" dirty="0">
                <a:latin typeface="Bitstream Vera Sans" charset="0"/>
              </a:rPr>
              <a:t>) sites, O(10</a:t>
            </a:r>
            <a:r>
              <a:rPr lang="en-US" baseline="30000" dirty="0">
                <a:latin typeface="Bitstream Vera Sans" charset="0"/>
              </a:rPr>
              <a:t>5</a:t>
            </a:r>
            <a:r>
              <a:rPr lang="en-US" dirty="0">
                <a:latin typeface="Bitstream Vera Sans" charset="0"/>
              </a:rPr>
              <a:t>) cores, O(10</a:t>
            </a:r>
            <a:r>
              <a:rPr lang="en-US" baseline="30000" dirty="0">
                <a:latin typeface="Bitstream Vera Sans" charset="0"/>
              </a:rPr>
              <a:t>8</a:t>
            </a:r>
            <a:r>
              <a:rPr lang="en-US" dirty="0">
                <a:latin typeface="Bitstream Vera Sans" charset="0"/>
              </a:rPr>
              <a:t>) jobs per year, O(10</a:t>
            </a:r>
            <a:r>
              <a:rPr lang="en-US" baseline="30000" dirty="0">
                <a:latin typeface="Bitstream Vera Sans" charset="0"/>
              </a:rPr>
              <a:t>3</a:t>
            </a:r>
            <a:r>
              <a:rPr lang="en-US" dirty="0">
                <a:latin typeface="Bitstream Vera Sans" charset="0"/>
              </a:rPr>
              <a:t>) </a:t>
            </a:r>
            <a:r>
              <a:rPr lang="en-US" dirty="0" smtClean="0">
                <a:latin typeface="Bitstream Vera Sans" charset="0"/>
              </a:rPr>
              <a:t>users</a:t>
            </a:r>
          </a:p>
          <a:p>
            <a:r>
              <a:rPr lang="en-US" dirty="0" smtClean="0">
                <a:latin typeface="Bitstream Vera Sans" charset="0"/>
              </a:rPr>
              <a:t>DOE ASCR  and HEP funded </a:t>
            </a:r>
            <a:r>
              <a:rPr lang="en-US" dirty="0" err="1" smtClean="0">
                <a:latin typeface="Bitstream Vera Sans" charset="0"/>
              </a:rPr>
              <a:t>BigPanDA</a:t>
            </a:r>
            <a:r>
              <a:rPr lang="en-US" dirty="0" smtClean="0">
                <a:latin typeface="Bitstream Vera Sans" charset="0"/>
              </a:rPr>
              <a:t> project 2013 - 2016</a:t>
            </a:r>
          </a:p>
          <a:p>
            <a:pPr lvl="2"/>
            <a:endParaRPr lang="en-US" dirty="0" smtClean="0">
              <a:solidFill>
                <a:srgbClr val="008000"/>
              </a:solidFill>
              <a:latin typeface="Bitstream Vera Sans" charset="0"/>
              <a:ea typeface="DejaVu Sans" charset="0"/>
              <a:cs typeface="DejaVu Sans" charset="0"/>
            </a:endParaRPr>
          </a:p>
          <a:p>
            <a:pPr lvl="2"/>
            <a:endParaRPr lang="en-US" dirty="0" smtClean="0">
              <a:solidFill>
                <a:srgbClr val="008000"/>
              </a:solidFill>
              <a:latin typeface="Bitstream Vera Sans" charset="0"/>
              <a:ea typeface="DejaVu Sans" charset="0"/>
              <a:cs typeface="DejaVu Sans" charset="0"/>
            </a:endParaRPr>
          </a:p>
          <a:p>
            <a:pPr lvl="1"/>
            <a:endParaRPr lang="en-US" dirty="0">
              <a:solidFill>
                <a:srgbClr val="008000"/>
              </a:solidFill>
              <a:latin typeface="Bitstream Vera Sans" charset="0"/>
              <a:ea typeface="DejaVu Sans" charset="0"/>
              <a:cs typeface="DejaVu Sans" charset="0"/>
            </a:endParaRPr>
          </a:p>
          <a:p>
            <a:pPr lvl="1"/>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32</a:t>
            </a:fld>
            <a:endParaRPr lang="en-US"/>
          </a:p>
        </p:txBody>
      </p:sp>
      <p:pic>
        <p:nvPicPr>
          <p:cNvPr id="5" name="Picture 2" descr="https://lh6.googleusercontent.com/-ggm7lDssQ16niyfsIX5aJryd65ebDbpAFsVZq6pmjVjXyjCzjtJHSYKFWwQU7HdddNkASlu8vK8Sh8nddvxXSztA4locVB2uwTLvpHNrc-K5vlEutOT_4lHKS_RSKG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2293" y="0"/>
            <a:ext cx="1181707"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047595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Grp="1" noChangeArrowheads="1"/>
          </p:cNvSpPr>
          <p:nvPr>
            <p:ph type="title"/>
          </p:nvPr>
        </p:nvSpPr>
        <p:spPr>
          <a:xfrm>
            <a:off x="0" y="-12962"/>
            <a:ext cx="9144000" cy="1144921"/>
          </a:xfrm>
          <a:extLst>
            <a:ext uri="{909E8E84-426E-40dd-AFC4-6F175D3DCCD1}">
              <a14:hiddenFill xmlns:a14="http://schemas.microsoft.com/office/drawing/2010/main">
                <a:solidFill>
                  <a:srgbClr val="333333"/>
                </a:solidFill>
              </a14:hiddenFill>
            </a:ext>
          </a:extLst>
        </p:spPr>
        <p:txBody>
          <a:bodyPr tIns="35203"/>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dirty="0" smtClean="0">
                <a:latin typeface="Bitstream Vera Sans" charset="0"/>
              </a:rPr>
              <a:t>  </a:t>
            </a:r>
            <a:r>
              <a:rPr lang="en-US" dirty="0">
                <a:latin typeface="Bitstream Vera Sans" charset="0"/>
              </a:rPr>
              <a:t> </a:t>
            </a:r>
            <a:r>
              <a:rPr lang="en-US" dirty="0" smtClean="0">
                <a:latin typeface="Bitstream Vera Sans" charset="0"/>
              </a:rPr>
              <a:t>           Workload Management System</a:t>
            </a:r>
            <a:endParaRPr lang="en-US" dirty="0">
              <a:latin typeface="Bitstream Vera Sans" charset="0"/>
            </a:endParaRPr>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5841" y="4941160"/>
            <a:ext cx="810720" cy="75175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387" name="Line 3"/>
          <p:cNvSpPr>
            <a:spLocks noChangeShapeType="1"/>
          </p:cNvSpPr>
          <p:nvPr/>
        </p:nvSpPr>
        <p:spPr bwMode="auto">
          <a:xfrm flipH="1" flipV="1">
            <a:off x="5055841" y="5592108"/>
            <a:ext cx="1308960" cy="394601"/>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388" name="Line 4"/>
          <p:cNvSpPr>
            <a:spLocks noChangeShapeType="1"/>
          </p:cNvSpPr>
          <p:nvPr/>
        </p:nvSpPr>
        <p:spPr bwMode="auto">
          <a:xfrm flipV="1">
            <a:off x="4076641" y="2390651"/>
            <a:ext cx="1440" cy="2680122"/>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389" name="Line 5"/>
          <p:cNvSpPr>
            <a:spLocks noChangeShapeType="1"/>
          </p:cNvSpPr>
          <p:nvPr/>
        </p:nvSpPr>
        <p:spPr bwMode="auto">
          <a:xfrm flipH="1" flipV="1">
            <a:off x="4533120" y="5135580"/>
            <a:ext cx="1831680" cy="851130"/>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390" name="Line 6"/>
          <p:cNvSpPr>
            <a:spLocks noChangeShapeType="1"/>
          </p:cNvSpPr>
          <p:nvPr/>
        </p:nvSpPr>
        <p:spPr bwMode="auto">
          <a:xfrm flipH="1" flipV="1">
            <a:off x="6101280" y="4546558"/>
            <a:ext cx="851040" cy="1440151"/>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391" name="AutoShape 7"/>
          <p:cNvSpPr>
            <a:spLocks noChangeArrowheads="1"/>
          </p:cNvSpPr>
          <p:nvPr/>
        </p:nvSpPr>
        <p:spPr bwMode="auto">
          <a:xfrm>
            <a:off x="6559200" y="5528741"/>
            <a:ext cx="1501920" cy="783442"/>
          </a:xfrm>
          <a:prstGeom prst="roundRect">
            <a:avLst>
              <a:gd name="adj" fmla="val 16667"/>
            </a:avLst>
          </a:prstGeom>
          <a:solidFill>
            <a:schemeClr val="accent1"/>
          </a:solidFill>
          <a:ln w="9360">
            <a:solidFill>
              <a:srgbClr val="000000"/>
            </a:solidFill>
            <a:miter lim="800000"/>
            <a:headEnd/>
            <a:tailEnd/>
          </a:ln>
          <a:effectLst>
            <a:outerShdw blurRad="63500" dist="107933" dir="2700000" algn="ctr" rotWithShape="0">
              <a:srgbClr val="808080"/>
            </a:outerShdw>
          </a:effectLst>
        </p:spPr>
        <p:txBody>
          <a:bodyPr wrap="none" lIns="82945" tIns="41473" rIns="82945" bIns="41473" anchor="ctr"/>
          <a:lstStyle/>
          <a:p>
            <a:pPr>
              <a:defRPr/>
            </a:pPr>
            <a:endParaRPr lang="en-US">
              <a:cs typeface="DejaVu Sans" charset="0"/>
            </a:endParaRPr>
          </a:p>
        </p:txBody>
      </p:sp>
      <p:sp>
        <p:nvSpPr>
          <p:cNvPr id="16392" name="AutoShape 8"/>
          <p:cNvSpPr>
            <a:spLocks noChangeArrowheads="1"/>
          </p:cNvSpPr>
          <p:nvPr/>
        </p:nvSpPr>
        <p:spPr bwMode="auto">
          <a:xfrm>
            <a:off x="6428161" y="5593547"/>
            <a:ext cx="1501920" cy="783442"/>
          </a:xfrm>
          <a:prstGeom prst="roundRect">
            <a:avLst>
              <a:gd name="adj" fmla="val 16667"/>
            </a:avLst>
          </a:prstGeom>
          <a:solidFill>
            <a:schemeClr val="accent1"/>
          </a:solidFill>
          <a:ln w="9360">
            <a:solidFill>
              <a:srgbClr val="000000"/>
            </a:solidFill>
            <a:miter lim="800000"/>
            <a:headEnd/>
            <a:tailEnd/>
          </a:ln>
          <a:effectLst>
            <a:outerShdw blurRad="63500" dist="107933" dir="2700000" algn="ctr" rotWithShape="0">
              <a:srgbClr val="808080"/>
            </a:outerShdw>
          </a:effectLst>
        </p:spPr>
        <p:txBody>
          <a:bodyPr wrap="none" lIns="82945" tIns="41473" rIns="82945" bIns="41473" anchor="ctr"/>
          <a:lstStyle/>
          <a:p>
            <a:pPr>
              <a:defRPr/>
            </a:pPr>
            <a:endParaRPr lang="en-US">
              <a:cs typeface="DejaVu Sans" charset="0"/>
            </a:endParaRPr>
          </a:p>
        </p:txBody>
      </p:sp>
      <p:sp>
        <p:nvSpPr>
          <p:cNvPr id="16393" name="Line 9"/>
          <p:cNvSpPr>
            <a:spLocks noChangeShapeType="1"/>
          </p:cNvSpPr>
          <p:nvPr/>
        </p:nvSpPr>
        <p:spPr bwMode="auto">
          <a:xfrm flipV="1">
            <a:off x="1137600" y="1869317"/>
            <a:ext cx="2155680" cy="1178044"/>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394" name="Line 10"/>
          <p:cNvSpPr>
            <a:spLocks noChangeShapeType="1"/>
          </p:cNvSpPr>
          <p:nvPr/>
        </p:nvSpPr>
        <p:spPr bwMode="auto">
          <a:xfrm>
            <a:off x="4469760" y="2066618"/>
            <a:ext cx="2808000" cy="1440"/>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395" name="Line 11"/>
          <p:cNvSpPr>
            <a:spLocks noChangeShapeType="1"/>
          </p:cNvSpPr>
          <p:nvPr/>
        </p:nvSpPr>
        <p:spPr bwMode="auto">
          <a:xfrm flipV="1">
            <a:off x="4665600" y="1411348"/>
            <a:ext cx="848160" cy="329795"/>
          </a:xfrm>
          <a:prstGeom prst="line">
            <a:avLst/>
          </a:prstGeom>
          <a:noFill/>
          <a:ln w="9360">
            <a:solidFill>
              <a:srgbClr val="000000"/>
            </a:solidFill>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396" name="Line 12"/>
          <p:cNvSpPr>
            <a:spLocks noChangeShapeType="1"/>
          </p:cNvSpPr>
          <p:nvPr/>
        </p:nvSpPr>
        <p:spPr bwMode="auto">
          <a:xfrm>
            <a:off x="4469760" y="2196231"/>
            <a:ext cx="1175040" cy="326914"/>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pic>
        <p:nvPicPr>
          <p:cNvPr id="16397"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4960" y="5272394"/>
            <a:ext cx="414720" cy="80504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398" name="Text Box 14"/>
          <p:cNvSpPr txBox="1">
            <a:spLocks noChangeArrowheads="1"/>
          </p:cNvSpPr>
          <p:nvPr/>
        </p:nvSpPr>
        <p:spPr bwMode="auto">
          <a:xfrm>
            <a:off x="2579041" y="4726577"/>
            <a:ext cx="1110425" cy="316566"/>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a:tabLst>
                <a:tab pos="723900" algn="l"/>
              </a:tabLst>
              <a:defRPr>
                <a:solidFill>
                  <a:srgbClr val="000000"/>
                </a:solidFill>
                <a:latin typeface="Arial" charset="0"/>
                <a:ea typeface="ＭＳ Ｐゴシック" charset="0"/>
                <a:cs typeface="DejaVu Sans" charset="0"/>
              </a:defRPr>
            </a:lvl1pPr>
            <a:lvl2pPr>
              <a:tabLst>
                <a:tab pos="723900" algn="l"/>
              </a:tabLst>
              <a:defRPr>
                <a:solidFill>
                  <a:srgbClr val="000000"/>
                </a:solidFill>
                <a:latin typeface="Arial" charset="0"/>
                <a:ea typeface="ＭＳ Ｐゴシック" charset="0"/>
                <a:cs typeface="DejaVu Sans" charset="0"/>
              </a:defRPr>
            </a:lvl2pPr>
            <a:lvl3pPr>
              <a:tabLst>
                <a:tab pos="723900" algn="l"/>
              </a:tabLst>
              <a:defRPr>
                <a:solidFill>
                  <a:srgbClr val="000000"/>
                </a:solidFill>
                <a:latin typeface="Arial" charset="0"/>
                <a:ea typeface="ＭＳ Ｐゴシック" charset="0"/>
                <a:cs typeface="DejaVu Sans" charset="0"/>
              </a:defRPr>
            </a:lvl3pPr>
            <a:lvl4pPr>
              <a:tabLst>
                <a:tab pos="723900" algn="l"/>
              </a:tabLst>
              <a:defRPr>
                <a:solidFill>
                  <a:srgbClr val="000000"/>
                </a:solidFill>
                <a:latin typeface="Arial" charset="0"/>
                <a:ea typeface="ＭＳ Ｐゴシック" charset="0"/>
                <a:cs typeface="DejaVu Sans" charset="0"/>
              </a:defRPr>
            </a:lvl4pPr>
            <a:lvl5pPr>
              <a:tabLst>
                <a:tab pos="7239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9pPr>
          </a:lstStyle>
          <a:p>
            <a:pPr>
              <a:lnSpc>
                <a:spcPct val="100000"/>
              </a:lnSpc>
              <a:buClrTx/>
              <a:buFontTx/>
              <a:buNone/>
              <a:defRPr/>
            </a:pPr>
            <a:r>
              <a:rPr lang="en-US" sz="1500">
                <a:latin typeface="Comic Sans MS" charset="0"/>
              </a:rPr>
              <a:t>EGEE/EGI</a:t>
            </a:r>
          </a:p>
        </p:txBody>
      </p:sp>
      <p:sp>
        <p:nvSpPr>
          <p:cNvPr id="16399" name="AutoShape 15"/>
          <p:cNvSpPr>
            <a:spLocks noChangeArrowheads="1"/>
          </p:cNvSpPr>
          <p:nvPr/>
        </p:nvSpPr>
        <p:spPr bwMode="auto">
          <a:xfrm>
            <a:off x="3352320" y="1493437"/>
            <a:ext cx="1244160" cy="829527"/>
          </a:xfrm>
          <a:prstGeom prst="roundRect">
            <a:avLst>
              <a:gd name="adj" fmla="val 16667"/>
            </a:avLst>
          </a:prstGeom>
          <a:solidFill>
            <a:srgbClr val="FFFFFF"/>
          </a:solidFill>
          <a:ln w="9360">
            <a:solidFill>
              <a:srgbClr val="000000"/>
            </a:solidFill>
            <a:miter lim="800000"/>
            <a:headEnd/>
            <a:tailEnd/>
          </a:ln>
          <a:effectLst>
            <a:outerShdw blurRad="63500" dist="107933" dir="2700000" algn="ctr" rotWithShape="0">
              <a:srgbClr val="808080"/>
            </a:outerShdw>
          </a:effectLst>
        </p:spPr>
        <p:txBody>
          <a:bodyPr wrap="none" lIns="82945" tIns="41473" rIns="82945" bIns="41473" anchor="ctr"/>
          <a:lstStyle/>
          <a:p>
            <a:pPr>
              <a:defRPr/>
            </a:pPr>
            <a:endParaRPr lang="en-US">
              <a:cs typeface="DejaVu Sans" charset="0"/>
            </a:endParaRPr>
          </a:p>
        </p:txBody>
      </p:sp>
      <p:pic>
        <p:nvPicPr>
          <p:cNvPr id="16400"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4160" y="1466074"/>
            <a:ext cx="804960" cy="74887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401" name="Text Box 17"/>
          <p:cNvSpPr txBox="1">
            <a:spLocks noChangeArrowheads="1"/>
          </p:cNvSpPr>
          <p:nvPr/>
        </p:nvSpPr>
        <p:spPr bwMode="auto">
          <a:xfrm>
            <a:off x="3231360" y="1131959"/>
            <a:ext cx="1624320" cy="3614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a:tabLst>
                <a:tab pos="723900" algn="l"/>
                <a:tab pos="1447800" algn="l"/>
              </a:tabLst>
              <a:defRPr>
                <a:solidFill>
                  <a:srgbClr val="000000"/>
                </a:solidFill>
                <a:latin typeface="Arial" charset="0"/>
                <a:ea typeface="ＭＳ Ｐゴシック" charset="0"/>
                <a:cs typeface="DejaVu Sans" charset="0"/>
              </a:defRPr>
            </a:lvl1pPr>
            <a:lvl2pPr>
              <a:tabLst>
                <a:tab pos="723900" algn="l"/>
                <a:tab pos="1447800" algn="l"/>
              </a:tabLst>
              <a:defRPr>
                <a:solidFill>
                  <a:srgbClr val="000000"/>
                </a:solidFill>
                <a:latin typeface="Arial" charset="0"/>
                <a:ea typeface="ＭＳ Ｐゴシック" charset="0"/>
                <a:cs typeface="DejaVu Sans" charset="0"/>
              </a:defRPr>
            </a:lvl2pPr>
            <a:lvl3pPr>
              <a:tabLst>
                <a:tab pos="723900" algn="l"/>
                <a:tab pos="1447800" algn="l"/>
              </a:tabLst>
              <a:defRPr>
                <a:solidFill>
                  <a:srgbClr val="000000"/>
                </a:solidFill>
                <a:latin typeface="Arial" charset="0"/>
                <a:ea typeface="ＭＳ Ｐゴシック" charset="0"/>
                <a:cs typeface="DejaVu Sans" charset="0"/>
              </a:defRPr>
            </a:lvl3pPr>
            <a:lvl4pPr>
              <a:tabLst>
                <a:tab pos="723900" algn="l"/>
                <a:tab pos="1447800" algn="l"/>
              </a:tabLst>
              <a:defRPr>
                <a:solidFill>
                  <a:srgbClr val="000000"/>
                </a:solidFill>
                <a:latin typeface="Arial" charset="0"/>
                <a:ea typeface="ＭＳ Ｐゴシック" charset="0"/>
                <a:cs typeface="DejaVu Sans" charset="0"/>
              </a:defRPr>
            </a:lvl4pPr>
            <a:lvl5pPr>
              <a:tabLst>
                <a:tab pos="723900" algn="l"/>
                <a:tab pos="14478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rgbClr val="000000"/>
                </a:solidFill>
                <a:latin typeface="Arial" charset="0"/>
                <a:ea typeface="ＭＳ Ｐゴシック" charset="0"/>
                <a:cs typeface="DejaVu Sans" charset="0"/>
              </a:defRPr>
            </a:lvl9pPr>
          </a:lstStyle>
          <a:p>
            <a:pPr>
              <a:lnSpc>
                <a:spcPct val="100000"/>
              </a:lnSpc>
              <a:buClrTx/>
              <a:buFontTx/>
              <a:buNone/>
              <a:defRPr/>
            </a:pPr>
            <a:r>
              <a:rPr lang="en-US" dirty="0" err="1">
                <a:latin typeface="Comic Sans MS" charset="0"/>
              </a:rPr>
              <a:t>PanDA</a:t>
            </a:r>
            <a:r>
              <a:rPr lang="en-US" dirty="0">
                <a:latin typeface="Comic Sans MS" charset="0"/>
              </a:rPr>
              <a:t> server</a:t>
            </a:r>
          </a:p>
        </p:txBody>
      </p:sp>
      <p:sp>
        <p:nvSpPr>
          <p:cNvPr id="16402" name="AutoShape 18"/>
          <p:cNvSpPr>
            <a:spLocks noChangeArrowheads="1"/>
          </p:cNvSpPr>
          <p:nvPr/>
        </p:nvSpPr>
        <p:spPr bwMode="auto">
          <a:xfrm flipH="1">
            <a:off x="5317921" y="3646463"/>
            <a:ext cx="1569600" cy="1543842"/>
          </a:xfrm>
          <a:custGeom>
            <a:avLst/>
            <a:gdLst>
              <a:gd name="G0" fmla="sin 10800 -4580804"/>
              <a:gd name="G1" fmla="+- G0 10800 0"/>
              <a:gd name="G2" fmla="cos 10800 -4580804"/>
              <a:gd name="G3" fmla="+- G2 10800 0"/>
              <a:gd name="G4" fmla="sin 10800 0"/>
              <a:gd name="G5" fmla="+- G4 10800 0"/>
              <a:gd name="G6" fmla="cos 10800 0"/>
              <a:gd name="G7" fmla="+- G6 10800 0"/>
              <a:gd name="T0" fmla="*/ 19218432 w 21600"/>
              <a:gd name="T1" fmla="*/ 2119252416 h 21600"/>
              <a:gd name="T2" fmla="*/ 2119251824 w 21600"/>
              <a:gd name="T3" fmla="*/ 4 h 21600"/>
              <a:gd name="T4" fmla="*/ 16 w 21600"/>
              <a:gd name="T5" fmla="*/ 19234791 h 21600"/>
              <a:gd name="T6" fmla="*/ 0 w 21600"/>
              <a:gd name="T7" fmla="*/ 16 h 21600"/>
              <a:gd name="T8" fmla="*/ -1074341656 w 21600"/>
              <a:gd name="T9" fmla="*/ -1074341792 h 21600"/>
              <a:gd name="T10" fmla="*/ 38676768 w 21600"/>
              <a:gd name="T11" fmla="*/ 0 h 21600"/>
              <a:gd name="T12" fmla="*/ 10799 w 21600"/>
              <a:gd name="T13" fmla="*/ 742 h 21600"/>
              <a:gd name="T14" fmla="*/ 21599 w 21600"/>
              <a:gd name="T15" fmla="*/ 10799 h 21600"/>
            </a:gdLst>
            <a:ahLst/>
            <a:cxnLst>
              <a:cxn ang="0">
                <a:pos x="T0" y="T1"/>
              </a:cxn>
              <a:cxn ang="0">
                <a:pos x="T2" y="T3"/>
              </a:cxn>
              <a:cxn ang="0">
                <a:pos x="T4" y="T5"/>
              </a:cxn>
              <a:cxn ang="0">
                <a:pos x="T6" y="T7"/>
              </a:cxn>
              <a:cxn ang="0">
                <a:pos x="T8" y="T9"/>
              </a:cxn>
              <a:cxn ang="0">
                <a:pos x="T10" y="T11"/>
              </a:cxn>
            </a:cxnLst>
            <a:rect l="T12" t="T13" r="T14" b="T15"/>
            <a:pathLst>
              <a:path w="21600" h="21600" stroke="0">
                <a:moveTo>
                  <a:pt x="14510" y="657"/>
                </a:moveTo>
                <a:cubicBezTo>
                  <a:pt x="18768" y="2215"/>
                  <a:pt x="21600" y="6266"/>
                  <a:pt x="21600" y="10800"/>
                </a:cubicBezTo>
                <a:lnTo>
                  <a:pt x="10800" y="10800"/>
                </a:lnTo>
                <a:close/>
              </a:path>
              <a:path w="21600" h="21600" fill="none">
                <a:moveTo>
                  <a:pt x="14510" y="657"/>
                </a:moveTo>
                <a:cubicBezTo>
                  <a:pt x="18768" y="2215"/>
                  <a:pt x="21600" y="6266"/>
                  <a:pt x="21600" y="10800"/>
                </a:cubicBezTo>
              </a:path>
            </a:pathLst>
          </a:custGeom>
          <a:noFill/>
          <a:ln w="9360">
            <a:solidFill>
              <a:srgbClr val="000000"/>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945" tIns="41473" rIns="82945" bIns="41473" anchor="ctr"/>
          <a:lstStyle/>
          <a:p>
            <a:pPr>
              <a:defRPr/>
            </a:pPr>
            <a:endParaRPr lang="en-US">
              <a:cs typeface="DejaVu Sans" charset="0"/>
            </a:endParaRPr>
          </a:p>
        </p:txBody>
      </p:sp>
      <p:pic>
        <p:nvPicPr>
          <p:cNvPr id="16403"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9601" y="4522075"/>
            <a:ext cx="249120" cy="48389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404" name="Text Box 20"/>
          <p:cNvSpPr txBox="1">
            <a:spLocks noChangeArrowheads="1"/>
          </p:cNvSpPr>
          <p:nvPr/>
        </p:nvSpPr>
        <p:spPr bwMode="auto">
          <a:xfrm>
            <a:off x="4949280" y="3850965"/>
            <a:ext cx="582561" cy="316566"/>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p>
            <a:pPr>
              <a:lnSpc>
                <a:spcPct val="100000"/>
              </a:lnSpc>
              <a:buClrTx/>
              <a:buFontTx/>
              <a:buNone/>
              <a:defRPr/>
            </a:pPr>
            <a:r>
              <a:rPr lang="en-US" sz="1500">
                <a:solidFill>
                  <a:srgbClr val="000000"/>
                </a:solidFill>
                <a:latin typeface="Comic Sans MS" charset="0"/>
                <a:cs typeface="DejaVu Sans" charset="0"/>
              </a:rPr>
              <a:t>OSG</a:t>
            </a:r>
          </a:p>
        </p:txBody>
      </p:sp>
      <p:sp>
        <p:nvSpPr>
          <p:cNvPr id="16405" name="AutoShape 21"/>
          <p:cNvSpPr>
            <a:spLocks noChangeArrowheads="1"/>
          </p:cNvSpPr>
          <p:nvPr/>
        </p:nvSpPr>
        <p:spPr bwMode="auto">
          <a:xfrm>
            <a:off x="3816000" y="4836028"/>
            <a:ext cx="622080" cy="345636"/>
          </a:xfrm>
          <a:prstGeom prst="roundRect">
            <a:avLst>
              <a:gd name="adj" fmla="val 16667"/>
            </a:avLst>
          </a:prstGeom>
          <a:solidFill>
            <a:srgbClr val="FFFFFF"/>
          </a:solidFill>
          <a:ln w="9360">
            <a:solidFill>
              <a:srgbClr val="000000"/>
            </a:solidFill>
            <a:miter lim="800000"/>
            <a:headEnd/>
            <a:tailEnd/>
          </a:ln>
          <a:effectLst>
            <a:outerShdw blurRad="63500" dist="107933" dir="2700000" algn="ctr" rotWithShape="0">
              <a:srgbClr val="808080"/>
            </a:outerShdw>
          </a:effectLst>
        </p:spPr>
        <p:txBody>
          <a:bodyPr wrap="none" lIns="81639" tIns="42452" rIns="81639" bIns="42452" anchor="ctr"/>
          <a:lstStyle/>
          <a:p>
            <a:pPr algn="ctr">
              <a:lnSpc>
                <a:spcPct val="100000"/>
              </a:lnSpc>
              <a:buClrTx/>
              <a:buFontTx/>
              <a:buNone/>
              <a:defRPr/>
            </a:pPr>
            <a:r>
              <a:rPr lang="en-US">
                <a:solidFill>
                  <a:srgbClr val="000000"/>
                </a:solidFill>
                <a:latin typeface="Comic Sans MS" charset="0"/>
                <a:cs typeface="DejaVu Sans" charset="0"/>
              </a:rPr>
              <a:t>pilot</a:t>
            </a:r>
          </a:p>
        </p:txBody>
      </p:sp>
      <p:sp>
        <p:nvSpPr>
          <p:cNvPr id="16406" name="Text Box 22"/>
          <p:cNvSpPr txBox="1">
            <a:spLocks noChangeArrowheads="1"/>
          </p:cNvSpPr>
          <p:nvPr/>
        </p:nvSpPr>
        <p:spPr bwMode="auto">
          <a:xfrm>
            <a:off x="3229921" y="6116323"/>
            <a:ext cx="1747901" cy="3627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a:tabLst>
                <a:tab pos="723900" algn="l"/>
                <a:tab pos="1447800" algn="l"/>
              </a:tabLst>
              <a:defRPr>
                <a:solidFill>
                  <a:srgbClr val="000000"/>
                </a:solidFill>
                <a:latin typeface="Arial" charset="0"/>
                <a:ea typeface="ＭＳ Ｐゴシック" charset="0"/>
                <a:cs typeface="DejaVu Sans" charset="0"/>
              </a:defRPr>
            </a:lvl1pPr>
            <a:lvl2pPr>
              <a:tabLst>
                <a:tab pos="723900" algn="l"/>
                <a:tab pos="1447800" algn="l"/>
              </a:tabLst>
              <a:defRPr>
                <a:solidFill>
                  <a:srgbClr val="000000"/>
                </a:solidFill>
                <a:latin typeface="Arial" charset="0"/>
                <a:ea typeface="ＭＳ Ｐゴシック" charset="0"/>
                <a:cs typeface="DejaVu Sans" charset="0"/>
              </a:defRPr>
            </a:lvl2pPr>
            <a:lvl3pPr>
              <a:tabLst>
                <a:tab pos="723900" algn="l"/>
                <a:tab pos="1447800" algn="l"/>
              </a:tabLst>
              <a:defRPr>
                <a:solidFill>
                  <a:srgbClr val="000000"/>
                </a:solidFill>
                <a:latin typeface="Arial" charset="0"/>
                <a:ea typeface="ＭＳ Ｐゴシック" charset="0"/>
                <a:cs typeface="DejaVu Sans" charset="0"/>
              </a:defRPr>
            </a:lvl3pPr>
            <a:lvl4pPr>
              <a:tabLst>
                <a:tab pos="723900" algn="l"/>
                <a:tab pos="1447800" algn="l"/>
              </a:tabLst>
              <a:defRPr>
                <a:solidFill>
                  <a:srgbClr val="000000"/>
                </a:solidFill>
                <a:latin typeface="Arial" charset="0"/>
                <a:ea typeface="ＭＳ Ｐゴシック" charset="0"/>
                <a:cs typeface="DejaVu Sans" charset="0"/>
              </a:defRPr>
            </a:lvl4pPr>
            <a:lvl5pPr>
              <a:tabLst>
                <a:tab pos="723900" algn="l"/>
                <a:tab pos="14478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 pos="1447800" algn="l"/>
              </a:tabLst>
              <a:defRPr>
                <a:solidFill>
                  <a:srgbClr val="000000"/>
                </a:solidFill>
                <a:latin typeface="Arial" charset="0"/>
                <a:ea typeface="ＭＳ Ｐゴシック" charset="0"/>
                <a:cs typeface="DejaVu Sans" charset="0"/>
              </a:defRPr>
            </a:lvl9pPr>
          </a:lstStyle>
          <a:p>
            <a:pPr>
              <a:lnSpc>
                <a:spcPct val="100000"/>
              </a:lnSpc>
              <a:buClrTx/>
              <a:buFontTx/>
              <a:buNone/>
              <a:defRPr/>
            </a:pPr>
            <a:r>
              <a:rPr lang="en-US" smtClean="0">
                <a:latin typeface="Comic Sans MS" charset="0"/>
              </a:rPr>
              <a:t>Worker Nodes</a:t>
            </a:r>
          </a:p>
        </p:txBody>
      </p:sp>
      <p:sp>
        <p:nvSpPr>
          <p:cNvPr id="16407" name="Text Box 23"/>
          <p:cNvSpPr txBox="1">
            <a:spLocks noChangeArrowheads="1"/>
          </p:cNvSpPr>
          <p:nvPr/>
        </p:nvSpPr>
        <p:spPr bwMode="auto">
          <a:xfrm>
            <a:off x="5647680" y="5332880"/>
            <a:ext cx="954320"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a:tabLst>
                <a:tab pos="723900" algn="l"/>
              </a:tabLst>
              <a:defRPr>
                <a:solidFill>
                  <a:srgbClr val="000000"/>
                </a:solidFill>
                <a:latin typeface="Arial" charset="0"/>
                <a:ea typeface="ＭＳ Ｐゴシック" charset="0"/>
                <a:cs typeface="DejaVu Sans" charset="0"/>
              </a:defRPr>
            </a:lvl1pPr>
            <a:lvl2pPr>
              <a:tabLst>
                <a:tab pos="723900" algn="l"/>
              </a:tabLst>
              <a:defRPr>
                <a:solidFill>
                  <a:srgbClr val="000000"/>
                </a:solidFill>
                <a:latin typeface="Arial" charset="0"/>
                <a:ea typeface="ＭＳ Ｐゴシック" charset="0"/>
                <a:cs typeface="DejaVu Sans" charset="0"/>
              </a:defRPr>
            </a:lvl2pPr>
            <a:lvl3pPr>
              <a:tabLst>
                <a:tab pos="723900" algn="l"/>
              </a:tabLst>
              <a:defRPr>
                <a:solidFill>
                  <a:srgbClr val="000000"/>
                </a:solidFill>
                <a:latin typeface="Arial" charset="0"/>
                <a:ea typeface="ＭＳ Ｐゴシック" charset="0"/>
                <a:cs typeface="DejaVu Sans" charset="0"/>
              </a:defRPr>
            </a:lvl3pPr>
            <a:lvl4pPr>
              <a:tabLst>
                <a:tab pos="723900" algn="l"/>
              </a:tabLst>
              <a:defRPr>
                <a:solidFill>
                  <a:srgbClr val="000000"/>
                </a:solidFill>
                <a:latin typeface="Arial" charset="0"/>
                <a:ea typeface="ＭＳ Ｐゴシック" charset="0"/>
                <a:cs typeface="DejaVu Sans" charset="0"/>
              </a:defRPr>
            </a:lvl4pPr>
            <a:lvl5pPr>
              <a:tabLst>
                <a:tab pos="7239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9pPr>
          </a:lstStyle>
          <a:p>
            <a:pPr>
              <a:lnSpc>
                <a:spcPct val="100000"/>
              </a:lnSpc>
              <a:buClrTx/>
              <a:buFontTx/>
              <a:buNone/>
              <a:defRPr/>
            </a:pPr>
            <a:r>
              <a:rPr lang="en-US" sz="1500">
                <a:solidFill>
                  <a:srgbClr val="3333CC"/>
                </a:solidFill>
                <a:latin typeface="Comic Sans MS" charset="0"/>
              </a:rPr>
              <a:t>condor-g</a:t>
            </a:r>
          </a:p>
        </p:txBody>
      </p:sp>
      <p:sp>
        <p:nvSpPr>
          <p:cNvPr id="16408" name="AutoShape 24"/>
          <p:cNvSpPr>
            <a:spLocks noChangeArrowheads="1"/>
          </p:cNvSpPr>
          <p:nvPr/>
        </p:nvSpPr>
        <p:spPr bwMode="auto">
          <a:xfrm>
            <a:off x="6298561" y="5659794"/>
            <a:ext cx="1501920" cy="783442"/>
          </a:xfrm>
          <a:prstGeom prst="roundRect">
            <a:avLst>
              <a:gd name="adj" fmla="val 16667"/>
            </a:avLst>
          </a:prstGeom>
          <a:solidFill>
            <a:schemeClr val="accent1"/>
          </a:solidFill>
          <a:ln w="9360">
            <a:solidFill>
              <a:srgbClr val="000000"/>
            </a:solidFill>
            <a:miter lim="800000"/>
            <a:headEnd/>
            <a:tailEnd/>
          </a:ln>
          <a:effectLst>
            <a:outerShdw blurRad="63500" dist="107933" dir="2700000" algn="ctr" rotWithShape="0">
              <a:srgbClr val="808080"/>
            </a:outerShdw>
          </a:effectLst>
        </p:spPr>
        <p:txBody>
          <a:bodyPr wrap="none" lIns="81639" tIns="42452" rIns="81639" bIns="42452" anchor="ctr"/>
          <a:lstStyle/>
          <a:p>
            <a:pPr algn="ctr">
              <a:tabLst>
                <a:tab pos="656650" algn="l"/>
                <a:tab pos="1313299" algn="l"/>
              </a:tabLst>
              <a:defRPr/>
            </a:pPr>
            <a:r>
              <a:rPr lang="en-US" sz="1500">
                <a:solidFill>
                  <a:srgbClr val="000000"/>
                </a:solidFill>
                <a:latin typeface="Comic Sans MS" charset="0"/>
                <a:cs typeface="DejaVu Sans" charset="0"/>
              </a:rPr>
              <a:t>pilot</a:t>
            </a:r>
          </a:p>
          <a:p>
            <a:pPr algn="ctr">
              <a:tabLst>
                <a:tab pos="656650" algn="l"/>
                <a:tab pos="1313299" algn="l"/>
              </a:tabLst>
              <a:defRPr/>
            </a:pPr>
            <a:r>
              <a:rPr lang="en-US" sz="1500">
                <a:solidFill>
                  <a:srgbClr val="000000"/>
                </a:solidFill>
                <a:latin typeface="Comic Sans MS" charset="0"/>
                <a:cs typeface="DejaVu Sans" charset="0"/>
              </a:rPr>
              <a:t>scheduler</a:t>
            </a:r>
          </a:p>
          <a:p>
            <a:pPr algn="ctr">
              <a:tabLst>
                <a:tab pos="656650" algn="l"/>
                <a:tab pos="1313299" algn="l"/>
              </a:tabLst>
              <a:defRPr/>
            </a:pPr>
            <a:r>
              <a:rPr lang="en-US" sz="1500">
                <a:solidFill>
                  <a:srgbClr val="000000"/>
                </a:solidFill>
                <a:latin typeface="Comic Sans MS" charset="0"/>
                <a:cs typeface="DejaVu Sans" charset="0"/>
              </a:rPr>
              <a:t>(autopyfactory)</a:t>
            </a:r>
          </a:p>
        </p:txBody>
      </p:sp>
      <p:sp>
        <p:nvSpPr>
          <p:cNvPr id="16409" name="Text Box 25"/>
          <p:cNvSpPr txBox="1">
            <a:spLocks noChangeArrowheads="1"/>
          </p:cNvSpPr>
          <p:nvPr/>
        </p:nvSpPr>
        <p:spPr bwMode="auto">
          <a:xfrm>
            <a:off x="3489120" y="3308028"/>
            <a:ext cx="653757"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p>
            <a:pPr>
              <a:lnSpc>
                <a:spcPct val="100000"/>
              </a:lnSpc>
              <a:buClrTx/>
              <a:buFontTx/>
              <a:buNone/>
              <a:defRPr/>
            </a:pPr>
            <a:r>
              <a:rPr lang="en-US" sz="1500">
                <a:solidFill>
                  <a:srgbClr val="3333CC"/>
                </a:solidFill>
                <a:latin typeface="Comic Sans MS" charset="0"/>
                <a:cs typeface="DejaVu Sans" charset="0"/>
              </a:rPr>
              <a:t>https</a:t>
            </a:r>
          </a:p>
        </p:txBody>
      </p:sp>
      <p:sp>
        <p:nvSpPr>
          <p:cNvPr id="16410" name="Text Box 26"/>
          <p:cNvSpPr txBox="1">
            <a:spLocks noChangeArrowheads="1"/>
          </p:cNvSpPr>
          <p:nvPr/>
        </p:nvSpPr>
        <p:spPr bwMode="auto">
          <a:xfrm>
            <a:off x="2521440" y="3829363"/>
            <a:ext cx="653757"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p>
            <a:pPr>
              <a:lnSpc>
                <a:spcPct val="100000"/>
              </a:lnSpc>
              <a:buClrTx/>
              <a:buFontTx/>
              <a:buNone/>
              <a:defRPr/>
            </a:pPr>
            <a:r>
              <a:rPr lang="en-US" sz="1500">
                <a:solidFill>
                  <a:srgbClr val="3333CC"/>
                </a:solidFill>
                <a:latin typeface="Comic Sans MS" charset="0"/>
                <a:cs typeface="DejaVu Sans" charset="0"/>
              </a:rPr>
              <a:t>https</a:t>
            </a:r>
          </a:p>
        </p:txBody>
      </p:sp>
      <p:sp>
        <p:nvSpPr>
          <p:cNvPr id="16411" name="Text Box 27"/>
          <p:cNvSpPr txBox="1">
            <a:spLocks noChangeArrowheads="1"/>
          </p:cNvSpPr>
          <p:nvPr/>
        </p:nvSpPr>
        <p:spPr bwMode="auto">
          <a:xfrm>
            <a:off x="2249281" y="4169238"/>
            <a:ext cx="766656"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a:tabLst>
                <a:tab pos="723900" algn="l"/>
              </a:tabLst>
              <a:defRPr>
                <a:solidFill>
                  <a:srgbClr val="000000"/>
                </a:solidFill>
                <a:latin typeface="Arial" charset="0"/>
                <a:ea typeface="ＭＳ Ｐゴシック" charset="0"/>
                <a:cs typeface="DejaVu Sans" charset="0"/>
              </a:defRPr>
            </a:lvl1pPr>
            <a:lvl2pPr>
              <a:tabLst>
                <a:tab pos="723900" algn="l"/>
              </a:tabLst>
              <a:defRPr>
                <a:solidFill>
                  <a:srgbClr val="000000"/>
                </a:solidFill>
                <a:latin typeface="Arial" charset="0"/>
                <a:ea typeface="ＭＳ Ｐゴシック" charset="0"/>
                <a:cs typeface="DejaVu Sans" charset="0"/>
              </a:defRPr>
            </a:lvl2pPr>
            <a:lvl3pPr>
              <a:tabLst>
                <a:tab pos="723900" algn="l"/>
              </a:tabLst>
              <a:defRPr>
                <a:solidFill>
                  <a:srgbClr val="000000"/>
                </a:solidFill>
                <a:latin typeface="Arial" charset="0"/>
                <a:ea typeface="ＭＳ Ｐゴシック" charset="0"/>
                <a:cs typeface="DejaVu Sans" charset="0"/>
              </a:defRPr>
            </a:lvl3pPr>
            <a:lvl4pPr>
              <a:tabLst>
                <a:tab pos="723900" algn="l"/>
              </a:tabLst>
              <a:defRPr>
                <a:solidFill>
                  <a:srgbClr val="000000"/>
                </a:solidFill>
                <a:latin typeface="Arial" charset="0"/>
                <a:ea typeface="ＭＳ Ｐゴシック" charset="0"/>
                <a:cs typeface="DejaVu Sans" charset="0"/>
              </a:defRPr>
            </a:lvl4pPr>
            <a:lvl5pPr>
              <a:tabLst>
                <a:tab pos="7239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9pPr>
          </a:lstStyle>
          <a:p>
            <a:pPr>
              <a:lnSpc>
                <a:spcPct val="100000"/>
              </a:lnSpc>
              <a:buClrTx/>
              <a:buFontTx/>
              <a:buNone/>
              <a:defRPr/>
            </a:pPr>
            <a:r>
              <a:rPr lang="en-US" sz="1500">
                <a:solidFill>
                  <a:srgbClr val="008000"/>
                </a:solidFill>
                <a:latin typeface="Comic Sans MS" charset="0"/>
              </a:rPr>
              <a:t>submit</a:t>
            </a:r>
          </a:p>
        </p:txBody>
      </p:sp>
      <p:sp>
        <p:nvSpPr>
          <p:cNvPr id="16412" name="Text Box 28"/>
          <p:cNvSpPr txBox="1">
            <a:spLocks noChangeArrowheads="1"/>
          </p:cNvSpPr>
          <p:nvPr/>
        </p:nvSpPr>
        <p:spPr bwMode="auto">
          <a:xfrm>
            <a:off x="3623040" y="2958071"/>
            <a:ext cx="473137"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p>
            <a:pPr>
              <a:lnSpc>
                <a:spcPct val="100000"/>
              </a:lnSpc>
              <a:buClrTx/>
              <a:buFontTx/>
              <a:buNone/>
              <a:defRPr/>
            </a:pPr>
            <a:r>
              <a:rPr lang="en-US" sz="1500">
                <a:solidFill>
                  <a:srgbClr val="008000"/>
                </a:solidFill>
                <a:latin typeface="Comic Sans MS" charset="0"/>
                <a:cs typeface="DejaVu Sans" charset="0"/>
              </a:rPr>
              <a:t>pull</a:t>
            </a:r>
          </a:p>
        </p:txBody>
      </p:sp>
      <p:sp>
        <p:nvSpPr>
          <p:cNvPr id="16413" name="Text Box 29"/>
          <p:cNvSpPr txBox="1">
            <a:spLocks noChangeArrowheads="1"/>
          </p:cNvSpPr>
          <p:nvPr/>
        </p:nvSpPr>
        <p:spPr bwMode="auto">
          <a:xfrm>
            <a:off x="1390069" y="5592108"/>
            <a:ext cx="1131371" cy="3627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a:tabLst>
                <a:tab pos="723900" algn="l"/>
              </a:tabLst>
              <a:defRPr>
                <a:solidFill>
                  <a:srgbClr val="000000"/>
                </a:solidFill>
                <a:latin typeface="Arial" charset="0"/>
                <a:ea typeface="ＭＳ Ｐゴシック" charset="0"/>
                <a:cs typeface="DejaVu Sans" charset="0"/>
              </a:defRPr>
            </a:lvl1pPr>
            <a:lvl2pPr>
              <a:tabLst>
                <a:tab pos="723900" algn="l"/>
              </a:tabLst>
              <a:defRPr>
                <a:solidFill>
                  <a:srgbClr val="000000"/>
                </a:solidFill>
                <a:latin typeface="Arial" charset="0"/>
                <a:ea typeface="ＭＳ Ｐゴシック" charset="0"/>
                <a:cs typeface="DejaVu Sans" charset="0"/>
              </a:defRPr>
            </a:lvl2pPr>
            <a:lvl3pPr>
              <a:tabLst>
                <a:tab pos="723900" algn="l"/>
              </a:tabLst>
              <a:defRPr>
                <a:solidFill>
                  <a:srgbClr val="000000"/>
                </a:solidFill>
                <a:latin typeface="Arial" charset="0"/>
                <a:ea typeface="ＭＳ Ｐゴシック" charset="0"/>
                <a:cs typeface="DejaVu Sans" charset="0"/>
              </a:defRPr>
            </a:lvl3pPr>
            <a:lvl4pPr>
              <a:tabLst>
                <a:tab pos="723900" algn="l"/>
              </a:tabLst>
              <a:defRPr>
                <a:solidFill>
                  <a:srgbClr val="000000"/>
                </a:solidFill>
                <a:latin typeface="Arial" charset="0"/>
                <a:ea typeface="ＭＳ Ｐゴシック" charset="0"/>
                <a:cs typeface="DejaVu Sans" charset="0"/>
              </a:defRPr>
            </a:lvl4pPr>
            <a:lvl5pPr>
              <a:tabLst>
                <a:tab pos="7239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9pPr>
          </a:lstStyle>
          <a:p>
            <a:pPr>
              <a:lnSpc>
                <a:spcPct val="100000"/>
              </a:lnSpc>
              <a:buClrTx/>
              <a:buFontTx/>
              <a:buNone/>
              <a:defRPr/>
            </a:pPr>
            <a:r>
              <a:rPr lang="en-US" dirty="0" smtClean="0">
                <a:latin typeface="Comic Sans MS" charset="0"/>
              </a:rPr>
              <a:t>End-user</a:t>
            </a:r>
          </a:p>
        </p:txBody>
      </p:sp>
      <p:sp>
        <p:nvSpPr>
          <p:cNvPr id="16414" name="Text Box 30"/>
          <p:cNvSpPr txBox="1">
            <a:spLocks noChangeArrowheads="1"/>
          </p:cNvSpPr>
          <p:nvPr/>
        </p:nvSpPr>
        <p:spPr bwMode="auto">
          <a:xfrm>
            <a:off x="1664640" y="3568695"/>
            <a:ext cx="994765" cy="639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a:tabLst>
                <a:tab pos="723900" algn="l"/>
              </a:tabLst>
              <a:defRPr>
                <a:solidFill>
                  <a:srgbClr val="000000"/>
                </a:solidFill>
                <a:latin typeface="Arial" charset="0"/>
                <a:ea typeface="ＭＳ Ｐゴシック" charset="0"/>
                <a:cs typeface="DejaVu Sans" charset="0"/>
              </a:defRPr>
            </a:lvl1pPr>
            <a:lvl2pPr>
              <a:tabLst>
                <a:tab pos="723900" algn="l"/>
              </a:tabLst>
              <a:defRPr>
                <a:solidFill>
                  <a:srgbClr val="000000"/>
                </a:solidFill>
                <a:latin typeface="Arial" charset="0"/>
                <a:ea typeface="ＭＳ Ｐゴシック" charset="0"/>
                <a:cs typeface="DejaVu Sans" charset="0"/>
              </a:defRPr>
            </a:lvl2pPr>
            <a:lvl3pPr>
              <a:tabLst>
                <a:tab pos="723900" algn="l"/>
              </a:tabLst>
              <a:defRPr>
                <a:solidFill>
                  <a:srgbClr val="000000"/>
                </a:solidFill>
                <a:latin typeface="Arial" charset="0"/>
                <a:ea typeface="ＭＳ Ｐゴシック" charset="0"/>
                <a:cs typeface="DejaVu Sans" charset="0"/>
              </a:defRPr>
            </a:lvl3pPr>
            <a:lvl4pPr>
              <a:tabLst>
                <a:tab pos="723900" algn="l"/>
              </a:tabLst>
              <a:defRPr>
                <a:solidFill>
                  <a:srgbClr val="000000"/>
                </a:solidFill>
                <a:latin typeface="Arial" charset="0"/>
                <a:ea typeface="ＭＳ Ｐゴシック" charset="0"/>
                <a:cs typeface="DejaVu Sans" charset="0"/>
              </a:defRPr>
            </a:lvl4pPr>
            <a:lvl5pPr>
              <a:tabLst>
                <a:tab pos="7239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9pPr>
          </a:lstStyle>
          <a:p>
            <a:pPr>
              <a:lnSpc>
                <a:spcPct val="100000"/>
              </a:lnSpc>
              <a:buClrTx/>
              <a:buFontTx/>
              <a:buNone/>
              <a:defRPr/>
            </a:pPr>
            <a:r>
              <a:rPr lang="en-US" smtClean="0">
                <a:solidFill>
                  <a:srgbClr val="CC0000"/>
                </a:solidFill>
                <a:latin typeface="Comic Sans MS" charset="0"/>
              </a:rPr>
              <a:t>analysis</a:t>
            </a:r>
          </a:p>
          <a:p>
            <a:pPr>
              <a:lnSpc>
                <a:spcPct val="100000"/>
              </a:lnSpc>
              <a:buClrTx/>
              <a:buFontTx/>
              <a:buNone/>
              <a:defRPr/>
            </a:pPr>
            <a:r>
              <a:rPr lang="en-US" smtClean="0">
                <a:solidFill>
                  <a:srgbClr val="CC0000"/>
                </a:solidFill>
                <a:latin typeface="Comic Sans MS" charset="0"/>
              </a:rPr>
              <a:t>   job</a:t>
            </a:r>
          </a:p>
        </p:txBody>
      </p:sp>
      <p:sp>
        <p:nvSpPr>
          <p:cNvPr id="16415" name="Line 31"/>
          <p:cNvSpPr>
            <a:spLocks noChangeShapeType="1"/>
          </p:cNvSpPr>
          <p:nvPr/>
        </p:nvSpPr>
        <p:spPr bwMode="auto">
          <a:xfrm flipH="1" flipV="1">
            <a:off x="4402080" y="2392092"/>
            <a:ext cx="1375200" cy="1700818"/>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416" name="AutoShape 32"/>
          <p:cNvSpPr>
            <a:spLocks noChangeArrowheads="1"/>
          </p:cNvSpPr>
          <p:nvPr/>
        </p:nvSpPr>
        <p:spPr bwMode="auto">
          <a:xfrm>
            <a:off x="5513760" y="4072748"/>
            <a:ext cx="622080" cy="345636"/>
          </a:xfrm>
          <a:prstGeom prst="roundRect">
            <a:avLst>
              <a:gd name="adj" fmla="val 16667"/>
            </a:avLst>
          </a:prstGeom>
          <a:solidFill>
            <a:srgbClr val="FFFFFF"/>
          </a:solidFill>
          <a:ln w="9360">
            <a:solidFill>
              <a:srgbClr val="000000"/>
            </a:solidFill>
            <a:miter lim="800000"/>
            <a:headEnd/>
            <a:tailEnd/>
          </a:ln>
          <a:effectLst>
            <a:outerShdw blurRad="63500" dist="107933" dir="2700000" algn="ctr" rotWithShape="0">
              <a:srgbClr val="808080"/>
            </a:outerShdw>
          </a:effectLst>
        </p:spPr>
        <p:txBody>
          <a:bodyPr wrap="none" lIns="81639" tIns="42452" rIns="81639" bIns="42452" anchor="ctr"/>
          <a:lstStyle/>
          <a:p>
            <a:pPr algn="ctr">
              <a:lnSpc>
                <a:spcPct val="100000"/>
              </a:lnSpc>
              <a:buClrTx/>
              <a:buFontTx/>
              <a:buNone/>
              <a:defRPr/>
            </a:pPr>
            <a:r>
              <a:rPr lang="en-US">
                <a:solidFill>
                  <a:srgbClr val="000000"/>
                </a:solidFill>
                <a:latin typeface="Comic Sans MS" charset="0"/>
                <a:cs typeface="DejaVu Sans" charset="0"/>
              </a:rPr>
              <a:t>pilot</a:t>
            </a:r>
          </a:p>
        </p:txBody>
      </p:sp>
      <p:sp>
        <p:nvSpPr>
          <p:cNvPr id="16417" name="AutoShape 33"/>
          <p:cNvSpPr>
            <a:spLocks noChangeArrowheads="1"/>
          </p:cNvSpPr>
          <p:nvPr/>
        </p:nvSpPr>
        <p:spPr bwMode="auto">
          <a:xfrm>
            <a:off x="322560" y="3044480"/>
            <a:ext cx="1241280" cy="1045550"/>
          </a:xfrm>
          <a:prstGeom prst="can">
            <a:avLst>
              <a:gd name="adj" fmla="val 15838"/>
            </a:avLst>
          </a:prstGeom>
          <a:solidFill>
            <a:schemeClr val="accent1"/>
          </a:solidFill>
          <a:ln w="9360">
            <a:solidFill>
              <a:srgbClr val="000000"/>
            </a:solidFill>
            <a:miter lim="800000"/>
            <a:headEnd/>
            <a:tailEnd/>
          </a:ln>
          <a:effectLst/>
          <a:extLst/>
        </p:spPr>
        <p:txBody>
          <a:bodyPr wrap="none" lIns="81639" tIns="42452" rIns="81639" bIns="42452" anchor="ctr"/>
          <a:lstStyle/>
          <a:p>
            <a:pPr algn="ctr">
              <a:tabLst>
                <a:tab pos="656650" algn="l"/>
              </a:tabLst>
              <a:defRPr/>
            </a:pPr>
            <a:r>
              <a:rPr lang="en-US" sz="1500" dirty="0">
                <a:solidFill>
                  <a:srgbClr val="000000"/>
                </a:solidFill>
                <a:latin typeface="Comic Sans MS" charset="0"/>
                <a:cs typeface="DejaVu Sans" charset="0"/>
              </a:rPr>
              <a:t>task/job</a:t>
            </a:r>
            <a:br>
              <a:rPr lang="en-US" sz="1500" dirty="0">
                <a:solidFill>
                  <a:srgbClr val="000000"/>
                </a:solidFill>
                <a:latin typeface="Comic Sans MS" charset="0"/>
                <a:cs typeface="DejaVu Sans" charset="0"/>
              </a:rPr>
            </a:br>
            <a:r>
              <a:rPr lang="en-US" sz="1500" dirty="0">
                <a:solidFill>
                  <a:srgbClr val="000000"/>
                </a:solidFill>
                <a:latin typeface="Comic Sans MS" charset="0"/>
                <a:cs typeface="DejaVu Sans" charset="0"/>
              </a:rPr>
              <a:t>repository</a:t>
            </a:r>
          </a:p>
          <a:p>
            <a:pPr algn="ctr">
              <a:tabLst>
                <a:tab pos="656650" algn="l"/>
              </a:tabLst>
              <a:defRPr/>
            </a:pPr>
            <a:r>
              <a:rPr lang="en-US" sz="1300" dirty="0">
                <a:solidFill>
                  <a:srgbClr val="000000"/>
                </a:solidFill>
                <a:latin typeface="Comic Sans MS" charset="0"/>
                <a:cs typeface="DejaVu Sans" charset="0"/>
              </a:rPr>
              <a:t>(Production DB)</a:t>
            </a:r>
          </a:p>
        </p:txBody>
      </p:sp>
      <p:sp>
        <p:nvSpPr>
          <p:cNvPr id="16418" name="Text Box 34"/>
          <p:cNvSpPr txBox="1">
            <a:spLocks noChangeArrowheads="1"/>
          </p:cNvSpPr>
          <p:nvPr/>
        </p:nvSpPr>
        <p:spPr bwMode="auto">
          <a:xfrm>
            <a:off x="2119680" y="1549603"/>
            <a:ext cx="1310469" cy="639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a:tabLst>
                <a:tab pos="723900" algn="l"/>
              </a:tabLst>
              <a:defRPr>
                <a:solidFill>
                  <a:srgbClr val="000000"/>
                </a:solidFill>
                <a:latin typeface="Arial" charset="0"/>
                <a:ea typeface="ＭＳ Ｐゴシック" charset="0"/>
                <a:cs typeface="DejaVu Sans" charset="0"/>
              </a:defRPr>
            </a:lvl1pPr>
            <a:lvl2pPr>
              <a:tabLst>
                <a:tab pos="723900" algn="l"/>
              </a:tabLst>
              <a:defRPr>
                <a:solidFill>
                  <a:srgbClr val="000000"/>
                </a:solidFill>
                <a:latin typeface="Arial" charset="0"/>
                <a:ea typeface="ＭＳ Ｐゴシック" charset="0"/>
                <a:cs typeface="DejaVu Sans" charset="0"/>
              </a:defRPr>
            </a:lvl2pPr>
            <a:lvl3pPr>
              <a:tabLst>
                <a:tab pos="723900" algn="l"/>
              </a:tabLst>
              <a:defRPr>
                <a:solidFill>
                  <a:srgbClr val="000000"/>
                </a:solidFill>
                <a:latin typeface="Arial" charset="0"/>
                <a:ea typeface="ＭＳ Ｐゴシック" charset="0"/>
                <a:cs typeface="DejaVu Sans" charset="0"/>
              </a:defRPr>
            </a:lvl3pPr>
            <a:lvl4pPr>
              <a:tabLst>
                <a:tab pos="723900" algn="l"/>
              </a:tabLst>
              <a:defRPr>
                <a:solidFill>
                  <a:srgbClr val="000000"/>
                </a:solidFill>
                <a:latin typeface="Arial" charset="0"/>
                <a:ea typeface="ＭＳ Ｐゴシック" charset="0"/>
                <a:cs typeface="DejaVu Sans" charset="0"/>
              </a:defRPr>
            </a:lvl4pPr>
            <a:lvl5pPr>
              <a:tabLst>
                <a:tab pos="7239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9pPr>
          </a:lstStyle>
          <a:p>
            <a:pPr>
              <a:lnSpc>
                <a:spcPct val="100000"/>
              </a:lnSpc>
              <a:buClrTx/>
              <a:buFontTx/>
              <a:buNone/>
              <a:defRPr/>
            </a:pPr>
            <a:r>
              <a:rPr lang="en-US" smtClean="0">
                <a:solidFill>
                  <a:srgbClr val="CC0000"/>
                </a:solidFill>
                <a:latin typeface="Comic Sans MS" charset="0"/>
              </a:rPr>
              <a:t>production</a:t>
            </a:r>
            <a:br>
              <a:rPr lang="en-US" smtClean="0">
                <a:solidFill>
                  <a:srgbClr val="CC0000"/>
                </a:solidFill>
                <a:latin typeface="Comic Sans MS" charset="0"/>
              </a:rPr>
            </a:br>
            <a:r>
              <a:rPr lang="en-US" smtClean="0">
                <a:solidFill>
                  <a:srgbClr val="CC0000"/>
                </a:solidFill>
                <a:latin typeface="Comic Sans MS" charset="0"/>
              </a:rPr>
              <a:t>  job</a:t>
            </a:r>
          </a:p>
        </p:txBody>
      </p:sp>
      <p:sp>
        <p:nvSpPr>
          <p:cNvPr id="16419" name="Text Box 35"/>
          <p:cNvSpPr txBox="1">
            <a:spLocks noChangeArrowheads="1"/>
          </p:cNvSpPr>
          <p:nvPr/>
        </p:nvSpPr>
        <p:spPr bwMode="auto">
          <a:xfrm>
            <a:off x="3595680" y="3954656"/>
            <a:ext cx="529130" cy="3627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p>
            <a:pPr>
              <a:lnSpc>
                <a:spcPct val="100000"/>
              </a:lnSpc>
              <a:buClrTx/>
              <a:buFontTx/>
              <a:buNone/>
              <a:defRPr/>
            </a:pPr>
            <a:r>
              <a:rPr lang="en-US">
                <a:solidFill>
                  <a:srgbClr val="CC0000"/>
                </a:solidFill>
                <a:latin typeface="Comic Sans MS" charset="0"/>
                <a:cs typeface="DejaVu Sans" charset="0"/>
              </a:rPr>
              <a:t>job</a:t>
            </a:r>
          </a:p>
        </p:txBody>
      </p:sp>
      <p:sp>
        <p:nvSpPr>
          <p:cNvPr id="16420" name="AutoShape 36"/>
          <p:cNvSpPr>
            <a:spLocks noChangeArrowheads="1"/>
          </p:cNvSpPr>
          <p:nvPr/>
        </p:nvSpPr>
        <p:spPr bwMode="auto">
          <a:xfrm>
            <a:off x="5775841" y="2262478"/>
            <a:ext cx="1182240" cy="658149"/>
          </a:xfrm>
          <a:prstGeom prst="roundRect">
            <a:avLst>
              <a:gd name="adj" fmla="val 16667"/>
            </a:avLst>
          </a:prstGeom>
          <a:solidFill>
            <a:srgbClr val="FFFFFF"/>
          </a:solidFill>
          <a:ln w="9360">
            <a:solidFill>
              <a:srgbClr val="000000"/>
            </a:solidFill>
            <a:miter lim="800000"/>
            <a:headEnd/>
            <a:tailEnd/>
          </a:ln>
          <a:effectLst>
            <a:outerShdw blurRad="63500" dist="107933" dir="2700000" algn="ctr" rotWithShape="0">
              <a:srgbClr val="808080"/>
            </a:outerShdw>
          </a:effectLst>
        </p:spPr>
        <p:txBody>
          <a:bodyPr wrap="none" lIns="81639" tIns="42452" rIns="81639" bIns="42452" anchor="ctr"/>
          <a:lstStyle/>
          <a:p>
            <a:pPr algn="ctr">
              <a:tabLst>
                <a:tab pos="656650" algn="l"/>
              </a:tabLst>
              <a:defRPr/>
            </a:pPr>
            <a:r>
              <a:rPr lang="en-US">
                <a:solidFill>
                  <a:srgbClr val="000000"/>
                </a:solidFill>
                <a:latin typeface="Comic Sans MS" charset="0"/>
                <a:cs typeface="DejaVu Sans" charset="0"/>
              </a:rPr>
              <a:t>Logging</a:t>
            </a:r>
            <a:br>
              <a:rPr lang="en-US">
                <a:solidFill>
                  <a:srgbClr val="000000"/>
                </a:solidFill>
                <a:latin typeface="Comic Sans MS" charset="0"/>
                <a:cs typeface="DejaVu Sans" charset="0"/>
              </a:rPr>
            </a:br>
            <a:r>
              <a:rPr lang="en-US">
                <a:solidFill>
                  <a:srgbClr val="000000"/>
                </a:solidFill>
                <a:latin typeface="Comic Sans MS" charset="0"/>
                <a:cs typeface="DejaVu Sans" charset="0"/>
              </a:rPr>
              <a:t>System</a:t>
            </a:r>
          </a:p>
        </p:txBody>
      </p:sp>
      <p:sp>
        <p:nvSpPr>
          <p:cNvPr id="16421" name="AutoShape 37"/>
          <p:cNvSpPr>
            <a:spLocks noChangeArrowheads="1"/>
          </p:cNvSpPr>
          <p:nvPr/>
        </p:nvSpPr>
        <p:spPr bwMode="auto">
          <a:xfrm>
            <a:off x="7538401" y="1543842"/>
            <a:ext cx="1045440" cy="1306218"/>
          </a:xfrm>
          <a:prstGeom prst="can">
            <a:avLst>
              <a:gd name="adj" fmla="val 20388"/>
            </a:avLst>
          </a:prstGeom>
          <a:solidFill>
            <a:schemeClr val="accent1"/>
          </a:solidFill>
          <a:ln w="9360">
            <a:solidFill>
              <a:srgbClr val="000000"/>
            </a:solidFill>
            <a:miter lim="800000"/>
            <a:headEnd/>
            <a:tailEnd/>
          </a:ln>
          <a:effectLst/>
          <a:extLst/>
        </p:spPr>
        <p:txBody>
          <a:bodyPr wrap="none" lIns="81639" tIns="42452" rIns="81639" bIns="42452" anchor="ctr"/>
          <a:lstStyle/>
          <a:p>
            <a:pPr algn="ctr">
              <a:tabLst>
                <a:tab pos="656650" algn="l"/>
              </a:tabLst>
              <a:defRPr/>
            </a:pPr>
            <a:r>
              <a:rPr lang="en-US" sz="1500">
                <a:solidFill>
                  <a:srgbClr val="000000"/>
                </a:solidFill>
                <a:latin typeface="Comic Sans MS" charset="0"/>
                <a:cs typeface="DejaVu Sans" charset="0"/>
              </a:rPr>
              <a:t>Local</a:t>
            </a:r>
            <a:br>
              <a:rPr lang="en-US" sz="1500">
                <a:solidFill>
                  <a:srgbClr val="000000"/>
                </a:solidFill>
                <a:latin typeface="Comic Sans MS" charset="0"/>
                <a:cs typeface="DejaVu Sans" charset="0"/>
              </a:rPr>
            </a:br>
            <a:r>
              <a:rPr lang="en-US" sz="1500">
                <a:solidFill>
                  <a:srgbClr val="000000"/>
                </a:solidFill>
                <a:latin typeface="Comic Sans MS" charset="0"/>
                <a:cs typeface="DejaVu Sans" charset="0"/>
              </a:rPr>
              <a:t>Replica</a:t>
            </a:r>
            <a:br>
              <a:rPr lang="en-US" sz="1500">
                <a:solidFill>
                  <a:srgbClr val="000000"/>
                </a:solidFill>
                <a:latin typeface="Comic Sans MS" charset="0"/>
                <a:cs typeface="DejaVu Sans" charset="0"/>
              </a:rPr>
            </a:br>
            <a:r>
              <a:rPr lang="en-US" sz="1500">
                <a:solidFill>
                  <a:srgbClr val="000000"/>
                </a:solidFill>
                <a:latin typeface="Comic Sans MS" charset="0"/>
                <a:cs typeface="DejaVu Sans" charset="0"/>
              </a:rPr>
              <a:t>Catalog</a:t>
            </a:r>
          </a:p>
          <a:p>
            <a:pPr algn="ctr">
              <a:tabLst>
                <a:tab pos="656650" algn="l"/>
              </a:tabLst>
              <a:defRPr/>
            </a:pPr>
            <a:r>
              <a:rPr lang="en-US" sz="1500">
                <a:solidFill>
                  <a:srgbClr val="000000"/>
                </a:solidFill>
                <a:latin typeface="Comic Sans MS" charset="0"/>
                <a:cs typeface="DejaVu Sans" charset="0"/>
              </a:rPr>
              <a:t>(LFC)</a:t>
            </a:r>
          </a:p>
        </p:txBody>
      </p:sp>
      <p:sp>
        <p:nvSpPr>
          <p:cNvPr id="16422" name="AutoShape 38"/>
          <p:cNvSpPr>
            <a:spLocks noChangeArrowheads="1"/>
          </p:cNvSpPr>
          <p:nvPr/>
        </p:nvSpPr>
        <p:spPr bwMode="auto">
          <a:xfrm>
            <a:off x="5580001" y="1021067"/>
            <a:ext cx="1828800" cy="587582"/>
          </a:xfrm>
          <a:prstGeom prst="roundRect">
            <a:avLst>
              <a:gd name="adj" fmla="val 16667"/>
            </a:avLst>
          </a:prstGeom>
          <a:solidFill>
            <a:schemeClr val="accent1"/>
          </a:solidFill>
          <a:ln w="9360">
            <a:solidFill>
              <a:srgbClr val="000000"/>
            </a:solidFill>
            <a:miter lim="800000"/>
            <a:headEnd/>
            <a:tailEnd/>
          </a:ln>
          <a:effectLst>
            <a:outerShdw blurRad="63500" dist="107933" dir="2700000" algn="ctr" rotWithShape="0">
              <a:srgbClr val="808080"/>
            </a:outerShdw>
          </a:effectLst>
        </p:spPr>
        <p:txBody>
          <a:bodyPr wrap="none" lIns="81639" tIns="42452" rIns="81639" bIns="42452" anchor="ctr"/>
          <a:lstStyle/>
          <a:p>
            <a:pPr algn="ctr">
              <a:tabLst>
                <a:tab pos="656650" algn="l"/>
                <a:tab pos="1313299" algn="l"/>
              </a:tabLst>
              <a:defRPr/>
            </a:pPr>
            <a:r>
              <a:rPr lang="en-US" sz="1500" dirty="0">
                <a:solidFill>
                  <a:srgbClr val="000000"/>
                </a:solidFill>
                <a:latin typeface="Comic Sans MS" charset="0"/>
                <a:cs typeface="DejaVu Sans" charset="0"/>
              </a:rPr>
              <a:t>Data Management</a:t>
            </a:r>
            <a:br>
              <a:rPr lang="en-US" sz="1500" dirty="0">
                <a:solidFill>
                  <a:srgbClr val="000000"/>
                </a:solidFill>
                <a:latin typeface="Comic Sans MS" charset="0"/>
                <a:cs typeface="DejaVu Sans" charset="0"/>
              </a:rPr>
            </a:br>
            <a:r>
              <a:rPr lang="en-US" sz="1500" dirty="0">
                <a:solidFill>
                  <a:srgbClr val="000000"/>
                </a:solidFill>
                <a:latin typeface="Comic Sans MS" charset="0"/>
                <a:cs typeface="DejaVu Sans" charset="0"/>
              </a:rPr>
              <a:t> System </a:t>
            </a:r>
          </a:p>
        </p:txBody>
      </p:sp>
      <p:sp>
        <p:nvSpPr>
          <p:cNvPr id="16423" name="Text Box 39"/>
          <p:cNvSpPr txBox="1">
            <a:spLocks noChangeArrowheads="1"/>
          </p:cNvSpPr>
          <p:nvPr/>
        </p:nvSpPr>
        <p:spPr bwMode="auto">
          <a:xfrm>
            <a:off x="7053120" y="3372835"/>
            <a:ext cx="704477" cy="316566"/>
          </a:xfrm>
          <a:prstGeom prst="rect">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a:tabLst>
                <a:tab pos="723900" algn="l"/>
              </a:tabLst>
              <a:defRPr>
                <a:solidFill>
                  <a:srgbClr val="000000"/>
                </a:solidFill>
                <a:latin typeface="Arial" charset="0"/>
                <a:ea typeface="ＭＳ Ｐゴシック" charset="0"/>
                <a:cs typeface="DejaVu Sans" charset="0"/>
              </a:defRPr>
            </a:lvl1pPr>
            <a:lvl2pPr>
              <a:tabLst>
                <a:tab pos="723900" algn="l"/>
              </a:tabLst>
              <a:defRPr>
                <a:solidFill>
                  <a:srgbClr val="000000"/>
                </a:solidFill>
                <a:latin typeface="Arial" charset="0"/>
                <a:ea typeface="ＭＳ Ｐゴシック" charset="0"/>
                <a:cs typeface="DejaVu Sans" charset="0"/>
              </a:defRPr>
            </a:lvl2pPr>
            <a:lvl3pPr>
              <a:tabLst>
                <a:tab pos="723900" algn="l"/>
              </a:tabLst>
              <a:defRPr>
                <a:solidFill>
                  <a:srgbClr val="000000"/>
                </a:solidFill>
                <a:latin typeface="Arial" charset="0"/>
                <a:ea typeface="ＭＳ Ｐゴシック" charset="0"/>
                <a:cs typeface="DejaVu Sans" charset="0"/>
              </a:defRPr>
            </a:lvl3pPr>
            <a:lvl4pPr>
              <a:tabLst>
                <a:tab pos="723900" algn="l"/>
              </a:tabLst>
              <a:defRPr>
                <a:solidFill>
                  <a:srgbClr val="000000"/>
                </a:solidFill>
                <a:latin typeface="Arial" charset="0"/>
                <a:ea typeface="ＭＳ Ｐゴシック" charset="0"/>
                <a:cs typeface="DejaVu Sans" charset="0"/>
              </a:defRPr>
            </a:lvl4pPr>
            <a:lvl5pPr>
              <a:tabLst>
                <a:tab pos="7239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9pPr>
          </a:lstStyle>
          <a:p>
            <a:pPr>
              <a:lnSpc>
                <a:spcPct val="100000"/>
              </a:lnSpc>
              <a:buClrTx/>
              <a:buFontTx/>
              <a:buNone/>
              <a:defRPr/>
            </a:pPr>
            <a:r>
              <a:rPr lang="en-US" sz="1500">
                <a:latin typeface="Comic Sans MS" charset="0"/>
              </a:rPr>
              <a:t>NDGF</a:t>
            </a:r>
          </a:p>
        </p:txBody>
      </p:sp>
      <p:pic>
        <p:nvPicPr>
          <p:cNvPr id="16424" name="Picture 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8880" y="3542772"/>
            <a:ext cx="249120" cy="48389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425" name="Line 41"/>
          <p:cNvSpPr>
            <a:spLocks noChangeShapeType="1"/>
          </p:cNvSpPr>
          <p:nvPr/>
        </p:nvSpPr>
        <p:spPr bwMode="auto">
          <a:xfrm flipH="1" flipV="1">
            <a:off x="4597921" y="2325845"/>
            <a:ext cx="3008160" cy="2550507"/>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426" name="Line 42"/>
          <p:cNvSpPr>
            <a:spLocks noChangeShapeType="1"/>
          </p:cNvSpPr>
          <p:nvPr/>
        </p:nvSpPr>
        <p:spPr bwMode="auto">
          <a:xfrm flipV="1">
            <a:off x="7669440" y="4154837"/>
            <a:ext cx="1440" cy="525655"/>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427" name="AutoShape 43"/>
          <p:cNvSpPr>
            <a:spLocks noChangeArrowheads="1"/>
          </p:cNvSpPr>
          <p:nvPr/>
        </p:nvSpPr>
        <p:spPr bwMode="auto">
          <a:xfrm>
            <a:off x="7081920" y="4614244"/>
            <a:ext cx="1370880" cy="587582"/>
          </a:xfrm>
          <a:prstGeom prst="roundRect">
            <a:avLst>
              <a:gd name="adj" fmla="val 16667"/>
            </a:avLst>
          </a:prstGeom>
          <a:solidFill>
            <a:schemeClr val="accent1"/>
          </a:solidFill>
          <a:ln w="9360">
            <a:solidFill>
              <a:srgbClr val="000000"/>
            </a:solidFill>
            <a:miter lim="800000"/>
            <a:headEnd/>
            <a:tailEnd/>
          </a:ln>
          <a:effectLst>
            <a:outerShdw blurRad="63500" dist="107933" dir="2700000" algn="ctr" rotWithShape="0">
              <a:srgbClr val="808080"/>
            </a:outerShdw>
          </a:effectLst>
        </p:spPr>
        <p:txBody>
          <a:bodyPr wrap="none" lIns="81639" tIns="42452" rIns="81639" bIns="42452" anchor="ctr"/>
          <a:lstStyle/>
          <a:p>
            <a:pPr algn="ctr">
              <a:tabLst>
                <a:tab pos="656650" algn="l"/>
                <a:tab pos="1313299" algn="l"/>
              </a:tabLst>
              <a:defRPr/>
            </a:pPr>
            <a:r>
              <a:rPr lang="en-US" sz="1500" dirty="0">
                <a:solidFill>
                  <a:srgbClr val="000000"/>
                </a:solidFill>
                <a:latin typeface="Comic Sans MS" charset="0"/>
                <a:cs typeface="DejaVu Sans" charset="0"/>
              </a:rPr>
              <a:t>ARC Interface</a:t>
            </a:r>
          </a:p>
          <a:p>
            <a:pPr algn="ctr">
              <a:tabLst>
                <a:tab pos="656650" algn="l"/>
                <a:tab pos="1313299" algn="l"/>
              </a:tabLst>
              <a:defRPr/>
            </a:pPr>
            <a:r>
              <a:rPr lang="en-US" sz="1500" dirty="0">
                <a:solidFill>
                  <a:srgbClr val="000000"/>
                </a:solidFill>
                <a:latin typeface="Comic Sans MS" charset="0"/>
                <a:cs typeface="DejaVu Sans" charset="0"/>
              </a:rPr>
              <a:t>(</a:t>
            </a:r>
            <a:r>
              <a:rPr lang="en-US" sz="1500" dirty="0" err="1">
                <a:solidFill>
                  <a:srgbClr val="000000"/>
                </a:solidFill>
                <a:latin typeface="Comic Sans MS" charset="0"/>
                <a:cs typeface="DejaVu Sans" charset="0"/>
              </a:rPr>
              <a:t>aCT</a:t>
            </a:r>
            <a:r>
              <a:rPr lang="en-US" sz="1500" dirty="0">
                <a:solidFill>
                  <a:srgbClr val="000000"/>
                </a:solidFill>
                <a:latin typeface="Comic Sans MS" charset="0"/>
                <a:cs typeface="DejaVu Sans" charset="0"/>
              </a:rPr>
              <a:t>)</a:t>
            </a:r>
          </a:p>
        </p:txBody>
      </p:sp>
      <p:sp>
        <p:nvSpPr>
          <p:cNvPr id="16428" name="AutoShape 44"/>
          <p:cNvSpPr>
            <a:spLocks noChangeArrowheads="1"/>
          </p:cNvSpPr>
          <p:nvPr/>
        </p:nvSpPr>
        <p:spPr bwMode="auto">
          <a:xfrm>
            <a:off x="7374240" y="3681027"/>
            <a:ext cx="622080" cy="345636"/>
          </a:xfrm>
          <a:prstGeom prst="roundRect">
            <a:avLst>
              <a:gd name="adj" fmla="val 16667"/>
            </a:avLst>
          </a:prstGeom>
          <a:solidFill>
            <a:srgbClr val="FFFFFF"/>
          </a:solidFill>
          <a:ln w="9360">
            <a:solidFill>
              <a:srgbClr val="000000"/>
            </a:solidFill>
            <a:miter lim="800000"/>
            <a:headEnd/>
            <a:tailEnd/>
          </a:ln>
          <a:effectLst>
            <a:outerShdw blurRad="63500" dist="107933" dir="2700000" algn="ctr" rotWithShape="0">
              <a:srgbClr val="808080"/>
            </a:outerShdw>
          </a:effectLst>
        </p:spPr>
        <p:txBody>
          <a:bodyPr wrap="none" lIns="81639" tIns="42452" rIns="81639" bIns="42452" anchor="ctr"/>
          <a:lstStyle/>
          <a:p>
            <a:pPr algn="ctr">
              <a:lnSpc>
                <a:spcPct val="100000"/>
              </a:lnSpc>
              <a:buClrTx/>
              <a:buFontTx/>
              <a:buNone/>
              <a:defRPr/>
            </a:pPr>
            <a:r>
              <a:rPr lang="en-US">
                <a:solidFill>
                  <a:srgbClr val="000000"/>
                </a:solidFill>
                <a:latin typeface="Comic Sans MS" charset="0"/>
                <a:cs typeface="DejaVu Sans" charset="0"/>
              </a:rPr>
              <a:t>pilot</a:t>
            </a:r>
          </a:p>
        </p:txBody>
      </p:sp>
      <p:sp>
        <p:nvSpPr>
          <p:cNvPr id="16429" name="Text Box 45"/>
          <p:cNvSpPr txBox="1">
            <a:spLocks noChangeArrowheads="1"/>
          </p:cNvSpPr>
          <p:nvPr/>
        </p:nvSpPr>
        <p:spPr bwMode="auto">
          <a:xfrm>
            <a:off x="7650721" y="4156277"/>
            <a:ext cx="454540"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p>
            <a:pPr>
              <a:lnSpc>
                <a:spcPct val="100000"/>
              </a:lnSpc>
              <a:buClrTx/>
              <a:buFontTx/>
              <a:buNone/>
              <a:defRPr/>
            </a:pPr>
            <a:r>
              <a:rPr lang="en-US" sz="1500">
                <a:solidFill>
                  <a:srgbClr val="3333CC"/>
                </a:solidFill>
                <a:latin typeface="Comic Sans MS" charset="0"/>
                <a:cs typeface="DejaVu Sans" charset="0"/>
              </a:rPr>
              <a:t>arc</a:t>
            </a:r>
          </a:p>
        </p:txBody>
      </p:sp>
      <p:pic>
        <p:nvPicPr>
          <p:cNvPr id="16430" name="Picture 4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240" y="1594248"/>
            <a:ext cx="1105920" cy="8309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6431" name="Text Box 47"/>
          <p:cNvSpPr txBox="1">
            <a:spLocks noChangeArrowheads="1"/>
          </p:cNvSpPr>
          <p:nvPr/>
        </p:nvSpPr>
        <p:spPr bwMode="auto">
          <a:xfrm>
            <a:off x="252357" y="987992"/>
            <a:ext cx="1311483" cy="639731"/>
          </a:xfrm>
          <a:prstGeom prst="rect">
            <a:avLst/>
          </a:prstGeom>
          <a:solidFill>
            <a:schemeClr val="bg1">
              <a:lumMod val="85000"/>
            </a:schemeClr>
          </a:solidFill>
          <a:ln>
            <a:noFill/>
          </a:ln>
          <a:effectLst/>
          <a:extLst/>
        </p:spPr>
        <p:txBody>
          <a:bodyPr wrap="none" lIns="81639" tIns="42452" rIns="81639" bIns="42452">
            <a:spAutoFit/>
          </a:bodyPr>
          <a:lstStyle>
            <a:lvl1pPr>
              <a:tabLst>
                <a:tab pos="723900" algn="l"/>
              </a:tabLst>
              <a:defRPr>
                <a:solidFill>
                  <a:srgbClr val="000000"/>
                </a:solidFill>
                <a:latin typeface="Arial" charset="0"/>
                <a:ea typeface="ＭＳ Ｐゴシック" charset="0"/>
                <a:cs typeface="DejaVu Sans" charset="0"/>
              </a:defRPr>
            </a:lvl1pPr>
            <a:lvl2pPr>
              <a:tabLst>
                <a:tab pos="723900" algn="l"/>
              </a:tabLst>
              <a:defRPr>
                <a:solidFill>
                  <a:srgbClr val="000000"/>
                </a:solidFill>
                <a:latin typeface="Arial" charset="0"/>
                <a:ea typeface="ＭＳ Ｐゴシック" charset="0"/>
                <a:cs typeface="DejaVu Sans" charset="0"/>
              </a:defRPr>
            </a:lvl2pPr>
            <a:lvl3pPr>
              <a:tabLst>
                <a:tab pos="723900" algn="l"/>
              </a:tabLst>
              <a:defRPr>
                <a:solidFill>
                  <a:srgbClr val="000000"/>
                </a:solidFill>
                <a:latin typeface="Arial" charset="0"/>
                <a:ea typeface="ＭＳ Ｐゴシック" charset="0"/>
                <a:cs typeface="DejaVu Sans" charset="0"/>
              </a:defRPr>
            </a:lvl3pPr>
            <a:lvl4pPr>
              <a:tabLst>
                <a:tab pos="723900" algn="l"/>
              </a:tabLst>
              <a:defRPr>
                <a:solidFill>
                  <a:srgbClr val="000000"/>
                </a:solidFill>
                <a:latin typeface="Arial" charset="0"/>
                <a:ea typeface="ＭＳ Ｐゴシック" charset="0"/>
                <a:cs typeface="DejaVu Sans" charset="0"/>
              </a:defRPr>
            </a:lvl4pPr>
            <a:lvl5pPr>
              <a:tabLst>
                <a:tab pos="7239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9pPr>
          </a:lstStyle>
          <a:p>
            <a:pPr>
              <a:lnSpc>
                <a:spcPct val="100000"/>
              </a:lnSpc>
              <a:buClrTx/>
              <a:buFontTx/>
              <a:buNone/>
              <a:defRPr/>
            </a:pPr>
            <a:r>
              <a:rPr lang="en-US" dirty="0" smtClean="0">
                <a:latin typeface="Comic Sans MS" charset="0"/>
              </a:rPr>
              <a:t>Production</a:t>
            </a:r>
            <a:br>
              <a:rPr lang="en-US" dirty="0" smtClean="0">
                <a:latin typeface="Comic Sans MS" charset="0"/>
              </a:rPr>
            </a:br>
            <a:r>
              <a:rPr lang="en-US" dirty="0" smtClean="0">
                <a:latin typeface="Comic Sans MS" charset="0"/>
              </a:rPr>
              <a:t>  managers</a:t>
            </a:r>
          </a:p>
        </p:txBody>
      </p:sp>
      <p:sp>
        <p:nvSpPr>
          <p:cNvPr id="16432" name="Line 48"/>
          <p:cNvSpPr>
            <a:spLocks noChangeShapeType="1"/>
          </p:cNvSpPr>
          <p:nvPr/>
        </p:nvSpPr>
        <p:spPr bwMode="auto">
          <a:xfrm>
            <a:off x="973440" y="2360409"/>
            <a:ext cx="1440" cy="652388"/>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433" name="Text Box 49"/>
          <p:cNvSpPr txBox="1">
            <a:spLocks noChangeArrowheads="1"/>
          </p:cNvSpPr>
          <p:nvPr/>
        </p:nvSpPr>
        <p:spPr bwMode="auto">
          <a:xfrm>
            <a:off x="290880" y="2556269"/>
            <a:ext cx="741014"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lvl1pPr>
              <a:tabLst>
                <a:tab pos="723900" algn="l"/>
              </a:tabLst>
              <a:defRPr>
                <a:solidFill>
                  <a:srgbClr val="000000"/>
                </a:solidFill>
                <a:latin typeface="Arial" charset="0"/>
                <a:ea typeface="ＭＳ Ｐゴシック" charset="0"/>
                <a:cs typeface="DejaVu Sans" charset="0"/>
              </a:defRPr>
            </a:lvl1pPr>
            <a:lvl2pPr>
              <a:tabLst>
                <a:tab pos="723900" algn="l"/>
              </a:tabLst>
              <a:defRPr>
                <a:solidFill>
                  <a:srgbClr val="000000"/>
                </a:solidFill>
                <a:latin typeface="Arial" charset="0"/>
                <a:ea typeface="ＭＳ Ｐゴシック" charset="0"/>
                <a:cs typeface="DejaVu Sans" charset="0"/>
              </a:defRPr>
            </a:lvl2pPr>
            <a:lvl3pPr>
              <a:tabLst>
                <a:tab pos="723900" algn="l"/>
              </a:tabLst>
              <a:defRPr>
                <a:solidFill>
                  <a:srgbClr val="000000"/>
                </a:solidFill>
                <a:latin typeface="Arial" charset="0"/>
                <a:ea typeface="ＭＳ Ｐゴシック" charset="0"/>
                <a:cs typeface="DejaVu Sans" charset="0"/>
              </a:defRPr>
            </a:lvl3pPr>
            <a:lvl4pPr>
              <a:tabLst>
                <a:tab pos="723900" algn="l"/>
              </a:tabLst>
              <a:defRPr>
                <a:solidFill>
                  <a:srgbClr val="000000"/>
                </a:solidFill>
                <a:latin typeface="Arial" charset="0"/>
                <a:ea typeface="ＭＳ Ｐゴシック" charset="0"/>
                <a:cs typeface="DejaVu Sans" charset="0"/>
              </a:defRPr>
            </a:lvl4pPr>
            <a:lvl5pPr>
              <a:tabLst>
                <a:tab pos="723900" algn="l"/>
              </a:tabLst>
              <a:defRPr>
                <a:solidFill>
                  <a:srgbClr val="000000"/>
                </a:solidFill>
                <a:latin typeface="Arial" charset="0"/>
                <a:ea typeface="ＭＳ Ｐゴシック" charset="0"/>
                <a:cs typeface="DejaVu Sans"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723900" algn="l"/>
              </a:tabLst>
              <a:defRPr>
                <a:solidFill>
                  <a:srgbClr val="000000"/>
                </a:solidFill>
                <a:latin typeface="Arial" charset="0"/>
                <a:ea typeface="ＭＳ Ｐゴシック" charset="0"/>
                <a:cs typeface="DejaVu Sans" charset="0"/>
              </a:defRPr>
            </a:lvl9pPr>
          </a:lstStyle>
          <a:p>
            <a:pPr>
              <a:lnSpc>
                <a:spcPct val="100000"/>
              </a:lnSpc>
              <a:buClrTx/>
              <a:buFontTx/>
              <a:buNone/>
              <a:defRPr/>
            </a:pPr>
            <a:r>
              <a:rPr lang="en-US" sz="1500">
                <a:solidFill>
                  <a:srgbClr val="008000"/>
                </a:solidFill>
                <a:latin typeface="Comic Sans MS" charset="0"/>
              </a:rPr>
              <a:t>define</a:t>
            </a:r>
          </a:p>
        </p:txBody>
      </p:sp>
      <p:sp>
        <p:nvSpPr>
          <p:cNvPr id="16434" name="Text Box 50"/>
          <p:cNvSpPr txBox="1">
            <a:spLocks noChangeArrowheads="1"/>
          </p:cNvSpPr>
          <p:nvPr/>
        </p:nvSpPr>
        <p:spPr bwMode="auto">
          <a:xfrm>
            <a:off x="2725920" y="2088220"/>
            <a:ext cx="653757"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p>
            <a:pPr>
              <a:lnSpc>
                <a:spcPct val="100000"/>
              </a:lnSpc>
              <a:buClrTx/>
              <a:buFontTx/>
              <a:buNone/>
              <a:defRPr/>
            </a:pPr>
            <a:r>
              <a:rPr lang="en-US" sz="1500">
                <a:solidFill>
                  <a:srgbClr val="3333CC"/>
                </a:solidFill>
                <a:latin typeface="Comic Sans MS" charset="0"/>
                <a:cs typeface="DejaVu Sans" charset="0"/>
              </a:rPr>
              <a:t>https</a:t>
            </a:r>
          </a:p>
        </p:txBody>
      </p:sp>
      <p:sp>
        <p:nvSpPr>
          <p:cNvPr id="16435" name="Text Box 51"/>
          <p:cNvSpPr txBox="1">
            <a:spLocks noChangeArrowheads="1"/>
          </p:cNvSpPr>
          <p:nvPr/>
        </p:nvSpPr>
        <p:spPr bwMode="auto">
          <a:xfrm>
            <a:off x="4992480" y="1543843"/>
            <a:ext cx="653757"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p>
            <a:pPr>
              <a:lnSpc>
                <a:spcPct val="100000"/>
              </a:lnSpc>
              <a:buClrTx/>
              <a:buFontTx/>
              <a:buNone/>
              <a:defRPr/>
            </a:pPr>
            <a:r>
              <a:rPr lang="en-US" sz="1500">
                <a:solidFill>
                  <a:srgbClr val="3333CC"/>
                </a:solidFill>
                <a:latin typeface="Comic Sans MS" charset="0"/>
                <a:cs typeface="DejaVu Sans" charset="0"/>
              </a:rPr>
              <a:t>https</a:t>
            </a:r>
          </a:p>
        </p:txBody>
      </p:sp>
      <p:sp>
        <p:nvSpPr>
          <p:cNvPr id="16436" name="Text Box 52"/>
          <p:cNvSpPr txBox="1">
            <a:spLocks noChangeArrowheads="1"/>
          </p:cNvSpPr>
          <p:nvPr/>
        </p:nvSpPr>
        <p:spPr bwMode="auto">
          <a:xfrm>
            <a:off x="5188320" y="2196231"/>
            <a:ext cx="653757"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p>
            <a:pPr>
              <a:lnSpc>
                <a:spcPct val="100000"/>
              </a:lnSpc>
              <a:buClrTx/>
              <a:buFontTx/>
              <a:buNone/>
              <a:defRPr/>
            </a:pPr>
            <a:r>
              <a:rPr lang="en-US" sz="1500">
                <a:solidFill>
                  <a:srgbClr val="3333CC"/>
                </a:solidFill>
                <a:latin typeface="Comic Sans MS" charset="0"/>
                <a:cs typeface="DejaVu Sans" charset="0"/>
              </a:rPr>
              <a:t>https</a:t>
            </a:r>
          </a:p>
        </p:txBody>
      </p:sp>
      <p:sp>
        <p:nvSpPr>
          <p:cNvPr id="16437" name="Text Box 53"/>
          <p:cNvSpPr txBox="1">
            <a:spLocks noChangeArrowheads="1"/>
          </p:cNvSpPr>
          <p:nvPr/>
        </p:nvSpPr>
        <p:spPr bwMode="auto">
          <a:xfrm>
            <a:off x="5991840" y="3263383"/>
            <a:ext cx="653757"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p>
            <a:pPr>
              <a:lnSpc>
                <a:spcPct val="100000"/>
              </a:lnSpc>
              <a:buClrTx/>
              <a:buFontTx/>
              <a:buNone/>
              <a:defRPr/>
            </a:pPr>
            <a:r>
              <a:rPr lang="en-US" sz="1500">
                <a:solidFill>
                  <a:srgbClr val="3333CC"/>
                </a:solidFill>
                <a:latin typeface="Comic Sans MS" charset="0"/>
                <a:cs typeface="DejaVu Sans" charset="0"/>
              </a:rPr>
              <a:t>https</a:t>
            </a:r>
          </a:p>
        </p:txBody>
      </p:sp>
      <p:sp>
        <p:nvSpPr>
          <p:cNvPr id="16438" name="AutoShape 54"/>
          <p:cNvSpPr>
            <a:spLocks noChangeArrowheads="1"/>
          </p:cNvSpPr>
          <p:nvPr/>
        </p:nvSpPr>
        <p:spPr bwMode="auto">
          <a:xfrm>
            <a:off x="7473600" y="1673456"/>
            <a:ext cx="1045440" cy="1306218"/>
          </a:xfrm>
          <a:prstGeom prst="can">
            <a:avLst>
              <a:gd name="adj" fmla="val 20388"/>
            </a:avLst>
          </a:prstGeom>
          <a:solidFill>
            <a:schemeClr val="accent1"/>
          </a:solidFill>
          <a:ln w="9360">
            <a:solidFill>
              <a:srgbClr val="000000"/>
            </a:solidFill>
            <a:miter lim="800000"/>
            <a:headEnd/>
            <a:tailEnd/>
          </a:ln>
          <a:effectLst/>
          <a:extLst/>
        </p:spPr>
        <p:txBody>
          <a:bodyPr wrap="none" lIns="81639" tIns="42452" rIns="81639" bIns="42452" anchor="ctr"/>
          <a:lstStyle/>
          <a:p>
            <a:pPr algn="ctr">
              <a:tabLst>
                <a:tab pos="656650" algn="l"/>
              </a:tabLst>
              <a:defRPr/>
            </a:pPr>
            <a:r>
              <a:rPr lang="en-US" sz="1500">
                <a:solidFill>
                  <a:srgbClr val="000000"/>
                </a:solidFill>
                <a:latin typeface="Comic Sans MS" charset="0"/>
                <a:cs typeface="DejaVu Sans" charset="0"/>
              </a:rPr>
              <a:t>Local</a:t>
            </a:r>
            <a:br>
              <a:rPr lang="en-US" sz="1500">
                <a:solidFill>
                  <a:srgbClr val="000000"/>
                </a:solidFill>
                <a:latin typeface="Comic Sans MS" charset="0"/>
                <a:cs typeface="DejaVu Sans" charset="0"/>
              </a:rPr>
            </a:br>
            <a:r>
              <a:rPr lang="en-US" sz="1500">
                <a:solidFill>
                  <a:srgbClr val="000000"/>
                </a:solidFill>
                <a:latin typeface="Comic Sans MS" charset="0"/>
                <a:cs typeface="DejaVu Sans" charset="0"/>
              </a:rPr>
              <a:t>Replica</a:t>
            </a:r>
            <a:br>
              <a:rPr lang="en-US" sz="1500">
                <a:solidFill>
                  <a:srgbClr val="000000"/>
                </a:solidFill>
                <a:latin typeface="Comic Sans MS" charset="0"/>
                <a:cs typeface="DejaVu Sans" charset="0"/>
              </a:rPr>
            </a:br>
            <a:r>
              <a:rPr lang="en-US" sz="1500">
                <a:solidFill>
                  <a:srgbClr val="000000"/>
                </a:solidFill>
                <a:latin typeface="Comic Sans MS" charset="0"/>
                <a:cs typeface="DejaVu Sans" charset="0"/>
              </a:rPr>
              <a:t>Catalog</a:t>
            </a:r>
          </a:p>
          <a:p>
            <a:pPr algn="ctr">
              <a:tabLst>
                <a:tab pos="656650" algn="l"/>
              </a:tabLst>
              <a:defRPr/>
            </a:pPr>
            <a:r>
              <a:rPr lang="en-US" sz="1500">
                <a:solidFill>
                  <a:srgbClr val="000000"/>
                </a:solidFill>
                <a:latin typeface="Comic Sans MS" charset="0"/>
                <a:cs typeface="DejaVu Sans" charset="0"/>
              </a:rPr>
              <a:t>(LFC)</a:t>
            </a:r>
          </a:p>
        </p:txBody>
      </p:sp>
      <p:sp>
        <p:nvSpPr>
          <p:cNvPr id="16439" name="AutoShape 55"/>
          <p:cNvSpPr>
            <a:spLocks noChangeArrowheads="1"/>
          </p:cNvSpPr>
          <p:nvPr/>
        </p:nvSpPr>
        <p:spPr bwMode="auto">
          <a:xfrm>
            <a:off x="7408801" y="1804510"/>
            <a:ext cx="1045440" cy="1306217"/>
          </a:xfrm>
          <a:prstGeom prst="can">
            <a:avLst>
              <a:gd name="adj" fmla="val 20388"/>
            </a:avLst>
          </a:prstGeom>
          <a:solidFill>
            <a:schemeClr val="accent1"/>
          </a:solidFill>
          <a:ln w="9360">
            <a:solidFill>
              <a:srgbClr val="000000"/>
            </a:solidFill>
            <a:miter lim="800000"/>
            <a:headEnd/>
            <a:tailEnd/>
          </a:ln>
          <a:effectLst/>
          <a:extLst/>
        </p:spPr>
        <p:txBody>
          <a:bodyPr wrap="none" lIns="81639" tIns="42452" rIns="81639" bIns="42452" anchor="ctr"/>
          <a:lstStyle/>
          <a:p>
            <a:pPr algn="ctr">
              <a:tabLst>
                <a:tab pos="656650" algn="l"/>
              </a:tabLst>
              <a:defRPr/>
            </a:pPr>
            <a:r>
              <a:rPr lang="en-US" sz="1500" dirty="0">
                <a:solidFill>
                  <a:srgbClr val="000000"/>
                </a:solidFill>
                <a:latin typeface="Comic Sans MS" charset="0"/>
                <a:cs typeface="DejaVu Sans" charset="0"/>
              </a:rPr>
              <a:t>Local</a:t>
            </a:r>
            <a:br>
              <a:rPr lang="en-US" sz="1500" dirty="0">
                <a:solidFill>
                  <a:srgbClr val="000000"/>
                </a:solidFill>
                <a:latin typeface="Comic Sans MS" charset="0"/>
                <a:cs typeface="DejaVu Sans" charset="0"/>
              </a:rPr>
            </a:br>
            <a:r>
              <a:rPr lang="en-US" sz="1500" dirty="0">
                <a:solidFill>
                  <a:srgbClr val="000000"/>
                </a:solidFill>
                <a:latin typeface="Comic Sans MS" charset="0"/>
                <a:cs typeface="DejaVu Sans" charset="0"/>
              </a:rPr>
              <a:t>Replica</a:t>
            </a:r>
            <a:br>
              <a:rPr lang="en-US" sz="1500" dirty="0">
                <a:solidFill>
                  <a:srgbClr val="000000"/>
                </a:solidFill>
                <a:latin typeface="Comic Sans MS" charset="0"/>
                <a:cs typeface="DejaVu Sans" charset="0"/>
              </a:rPr>
            </a:br>
            <a:r>
              <a:rPr lang="en-US" sz="1500" dirty="0" smtClean="0">
                <a:solidFill>
                  <a:srgbClr val="000000"/>
                </a:solidFill>
                <a:latin typeface="Comic Sans MS" charset="0"/>
                <a:cs typeface="DejaVu Sans" charset="0"/>
              </a:rPr>
              <a:t>Catalog</a:t>
            </a:r>
            <a:endParaRPr lang="en-US" sz="1500" dirty="0">
              <a:solidFill>
                <a:srgbClr val="000000"/>
              </a:solidFill>
              <a:latin typeface="Comic Sans MS" charset="0"/>
              <a:cs typeface="DejaVu Sans" charset="0"/>
            </a:endParaRPr>
          </a:p>
        </p:txBody>
      </p:sp>
      <p:sp>
        <p:nvSpPr>
          <p:cNvPr id="16440" name="Line 56"/>
          <p:cNvSpPr>
            <a:spLocks noChangeShapeType="1"/>
          </p:cNvSpPr>
          <p:nvPr/>
        </p:nvSpPr>
        <p:spPr bwMode="auto">
          <a:xfrm flipV="1">
            <a:off x="1660321" y="2390651"/>
            <a:ext cx="1828800" cy="2680122"/>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441" name="Line 57"/>
          <p:cNvSpPr>
            <a:spLocks noChangeShapeType="1"/>
          </p:cNvSpPr>
          <p:nvPr/>
        </p:nvSpPr>
        <p:spPr bwMode="auto">
          <a:xfrm flipV="1">
            <a:off x="1920960" y="3437641"/>
            <a:ext cx="849600" cy="1242850"/>
          </a:xfrm>
          <a:prstGeom prst="line">
            <a:avLst/>
          </a:prstGeom>
          <a:noFill/>
          <a:ln w="57240">
            <a:solidFill>
              <a:srgbClr val="CC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442" name="Line 58"/>
          <p:cNvSpPr>
            <a:spLocks noChangeShapeType="1"/>
          </p:cNvSpPr>
          <p:nvPr/>
        </p:nvSpPr>
        <p:spPr bwMode="auto">
          <a:xfrm flipV="1">
            <a:off x="1856161" y="1998930"/>
            <a:ext cx="1176480" cy="656709"/>
          </a:xfrm>
          <a:prstGeom prst="line">
            <a:avLst/>
          </a:prstGeom>
          <a:noFill/>
          <a:ln w="57240">
            <a:solidFill>
              <a:srgbClr val="CC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443" name="AutoShape 59"/>
          <p:cNvSpPr>
            <a:spLocks noChangeArrowheads="1"/>
          </p:cNvSpPr>
          <p:nvPr/>
        </p:nvSpPr>
        <p:spPr bwMode="auto">
          <a:xfrm>
            <a:off x="1563839" y="2196231"/>
            <a:ext cx="1095565" cy="522774"/>
          </a:xfrm>
          <a:prstGeom prst="roundRect">
            <a:avLst>
              <a:gd name="adj" fmla="val 16667"/>
            </a:avLst>
          </a:prstGeom>
          <a:solidFill>
            <a:srgbClr val="FFFFFF"/>
          </a:solidFill>
          <a:ln w="9360">
            <a:solidFill>
              <a:srgbClr val="000000"/>
            </a:solidFill>
            <a:miter lim="800000"/>
            <a:headEnd/>
            <a:tailEnd/>
          </a:ln>
          <a:effectLst>
            <a:outerShdw blurRad="63500" dist="107933" dir="2700000" algn="ctr" rotWithShape="0">
              <a:srgbClr val="808080"/>
            </a:outerShdw>
          </a:effectLst>
        </p:spPr>
        <p:txBody>
          <a:bodyPr wrap="none" lIns="81639" tIns="42452" rIns="81639" bIns="42452" anchor="ctr"/>
          <a:lstStyle/>
          <a:p>
            <a:pPr algn="ctr">
              <a:tabLst>
                <a:tab pos="656650" algn="l"/>
              </a:tabLst>
              <a:defRPr/>
            </a:pPr>
            <a:r>
              <a:rPr lang="en-US" sz="1200" dirty="0">
                <a:solidFill>
                  <a:srgbClr val="000000"/>
                </a:solidFill>
                <a:latin typeface="Comic Sans MS" charset="0"/>
                <a:cs typeface="DejaVu Sans" charset="0"/>
              </a:rPr>
              <a:t>submitter</a:t>
            </a:r>
            <a:br>
              <a:rPr lang="en-US" sz="1200" dirty="0">
                <a:solidFill>
                  <a:srgbClr val="000000"/>
                </a:solidFill>
                <a:latin typeface="Comic Sans MS" charset="0"/>
                <a:cs typeface="DejaVu Sans" charset="0"/>
              </a:rPr>
            </a:br>
            <a:r>
              <a:rPr lang="en-US" sz="1200" dirty="0">
                <a:solidFill>
                  <a:srgbClr val="000000"/>
                </a:solidFill>
                <a:latin typeface="Comic Sans MS" charset="0"/>
                <a:cs typeface="DejaVu Sans" charset="0"/>
              </a:rPr>
              <a:t>(</a:t>
            </a:r>
            <a:r>
              <a:rPr lang="en-US" sz="1200" dirty="0" smtClean="0">
                <a:solidFill>
                  <a:srgbClr val="000000"/>
                </a:solidFill>
                <a:latin typeface="Comic Sans MS" charset="0"/>
                <a:cs typeface="DejaVu Sans" charset="0"/>
              </a:rPr>
              <a:t>bamboo/JEDI)</a:t>
            </a:r>
            <a:endParaRPr lang="en-US" sz="1200" dirty="0">
              <a:solidFill>
                <a:srgbClr val="000000"/>
              </a:solidFill>
              <a:latin typeface="Comic Sans MS" charset="0"/>
              <a:cs typeface="DejaVu Sans" charset="0"/>
            </a:endParaRPr>
          </a:p>
        </p:txBody>
      </p:sp>
      <p:sp>
        <p:nvSpPr>
          <p:cNvPr id="16444" name="Text Box 60"/>
          <p:cNvSpPr txBox="1">
            <a:spLocks noChangeArrowheads="1"/>
          </p:cNvSpPr>
          <p:nvPr/>
        </p:nvSpPr>
        <p:spPr bwMode="auto">
          <a:xfrm>
            <a:off x="4730400" y="3372835"/>
            <a:ext cx="653757" cy="3165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1639" tIns="42452" rIns="81639" bIns="42452">
            <a:spAutoFit/>
          </a:bodyPr>
          <a:lstStyle/>
          <a:p>
            <a:pPr>
              <a:lnSpc>
                <a:spcPct val="100000"/>
              </a:lnSpc>
              <a:buClrTx/>
              <a:buFontTx/>
              <a:buNone/>
              <a:defRPr/>
            </a:pPr>
            <a:r>
              <a:rPr lang="en-US" sz="1500">
                <a:solidFill>
                  <a:srgbClr val="3333CC"/>
                </a:solidFill>
                <a:latin typeface="Comic Sans MS" charset="0"/>
                <a:cs typeface="DejaVu Sans" charset="0"/>
              </a:rPr>
              <a:t>https</a:t>
            </a:r>
          </a:p>
        </p:txBody>
      </p:sp>
      <p:sp>
        <p:nvSpPr>
          <p:cNvPr id="16445" name="Line 61"/>
          <p:cNvSpPr>
            <a:spLocks noChangeShapeType="1"/>
          </p:cNvSpPr>
          <p:nvPr/>
        </p:nvSpPr>
        <p:spPr bwMode="auto">
          <a:xfrm>
            <a:off x="4076641" y="3176974"/>
            <a:ext cx="1440" cy="1306218"/>
          </a:xfrm>
          <a:prstGeom prst="line">
            <a:avLst/>
          </a:prstGeom>
          <a:noFill/>
          <a:ln w="57240">
            <a:solidFill>
              <a:srgbClr val="CC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446" name="Line 62"/>
          <p:cNvSpPr>
            <a:spLocks noChangeShapeType="1"/>
          </p:cNvSpPr>
          <p:nvPr/>
        </p:nvSpPr>
        <p:spPr bwMode="auto">
          <a:xfrm flipH="1" flipV="1">
            <a:off x="4206241" y="2392092"/>
            <a:ext cx="590400" cy="3202896"/>
          </a:xfrm>
          <a:prstGeom prst="line">
            <a:avLst/>
          </a:prstGeom>
          <a:noFill/>
          <a:ln w="93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2945" tIns="41473" rIns="82945" bIns="41473"/>
          <a:lstStyle/>
          <a:p>
            <a:pPr>
              <a:defRPr/>
            </a:pPr>
            <a:endParaRPr lang="en-US">
              <a:cs typeface="DejaVu Sans" charset="0"/>
            </a:endParaRPr>
          </a:p>
        </p:txBody>
      </p:sp>
      <p:sp>
        <p:nvSpPr>
          <p:cNvPr id="16447" name="AutoShape 63"/>
          <p:cNvSpPr>
            <a:spLocks noChangeArrowheads="1"/>
          </p:cNvSpPr>
          <p:nvPr/>
        </p:nvSpPr>
        <p:spPr bwMode="auto">
          <a:xfrm>
            <a:off x="4580640" y="5462494"/>
            <a:ext cx="345600" cy="138255"/>
          </a:xfrm>
          <a:prstGeom prst="roundRect">
            <a:avLst>
              <a:gd name="adj" fmla="val 16667"/>
            </a:avLst>
          </a:prstGeom>
          <a:solidFill>
            <a:srgbClr val="FFFFFF"/>
          </a:solidFill>
          <a:ln w="9360">
            <a:solidFill>
              <a:srgbClr val="000000"/>
            </a:solidFill>
            <a:miter lim="800000"/>
            <a:headEnd/>
            <a:tailEnd/>
          </a:ln>
          <a:effectLst>
            <a:outerShdw blurRad="63500" dist="107933" dir="2700000" algn="ctr" rotWithShape="0">
              <a:srgbClr val="808080"/>
            </a:outerShdw>
          </a:effectLst>
        </p:spPr>
        <p:txBody>
          <a:bodyPr wrap="none" lIns="82945" tIns="41473" rIns="82945" bIns="41473" anchor="ctr"/>
          <a:lstStyle/>
          <a:p>
            <a:pPr>
              <a:defRPr/>
            </a:pPr>
            <a:endParaRPr lang="en-US">
              <a:cs typeface="DejaVu Sans" charset="0"/>
            </a:endParaRPr>
          </a:p>
        </p:txBody>
      </p:sp>
      <p:sp>
        <p:nvSpPr>
          <p:cNvPr id="53313" name="Slide Number Placeholder 1"/>
          <p:cNvSpPr>
            <a:spLocks noGrp="1"/>
          </p:cNvSpPr>
          <p:nvPr>
            <p:ph type="sldNum" sz="quarter" idx="4294967295"/>
          </p:nvPr>
        </p:nvSpPr>
        <p:spPr>
          <a:xfrm>
            <a:off x="3124200" y="6356350"/>
            <a:ext cx="28956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656650" algn="l"/>
                <a:tab pos="1313299" algn="l"/>
                <a:tab pos="1969949" algn="l"/>
              </a:tabLst>
              <a:defRPr sz="2200">
                <a:solidFill>
                  <a:schemeClr val="tx1"/>
                </a:solidFill>
                <a:latin typeface="Arial" charset="0"/>
                <a:ea typeface="ＭＳ Ｐゴシック" charset="0"/>
                <a:cs typeface="ＭＳ Ｐゴシック" charset="0"/>
              </a:defRPr>
            </a:lvl1pPr>
            <a:lvl2pPr eaLnBrk="0">
              <a:tabLst>
                <a:tab pos="656650" algn="l"/>
                <a:tab pos="1313299" algn="l"/>
                <a:tab pos="1969949" algn="l"/>
              </a:tabLst>
              <a:defRPr sz="2200">
                <a:solidFill>
                  <a:schemeClr val="tx1"/>
                </a:solidFill>
                <a:latin typeface="Arial" charset="0"/>
                <a:ea typeface="ＭＳ Ｐゴシック" charset="0"/>
              </a:defRPr>
            </a:lvl2pPr>
            <a:lvl3pPr eaLnBrk="0">
              <a:tabLst>
                <a:tab pos="656650" algn="l"/>
                <a:tab pos="1313299" algn="l"/>
                <a:tab pos="1969949" algn="l"/>
              </a:tabLst>
              <a:defRPr sz="2200">
                <a:solidFill>
                  <a:schemeClr val="tx1"/>
                </a:solidFill>
                <a:latin typeface="Arial" charset="0"/>
                <a:ea typeface="ＭＳ Ｐゴシック" charset="0"/>
              </a:defRPr>
            </a:lvl3pPr>
            <a:lvl4pPr eaLnBrk="0">
              <a:tabLst>
                <a:tab pos="656650" algn="l"/>
                <a:tab pos="1313299" algn="l"/>
                <a:tab pos="1969949" algn="l"/>
              </a:tabLst>
              <a:defRPr sz="2200">
                <a:solidFill>
                  <a:schemeClr val="tx1"/>
                </a:solidFill>
                <a:latin typeface="Arial" charset="0"/>
                <a:ea typeface="ＭＳ Ｐゴシック" charset="0"/>
              </a:defRPr>
            </a:lvl4pPr>
            <a:lvl5pPr eaLnBrk="0">
              <a:tabLst>
                <a:tab pos="656650" algn="l"/>
                <a:tab pos="1313299" algn="l"/>
                <a:tab pos="1969949" algn="l"/>
              </a:tabLst>
              <a:defRPr sz="2200">
                <a:solidFill>
                  <a:schemeClr val="tx1"/>
                </a:solidFill>
                <a:latin typeface="Arial" charset="0"/>
                <a:ea typeface="ＭＳ Ｐゴシック" charset="0"/>
              </a:defRPr>
            </a:lvl5pPr>
            <a:lvl6pPr marL="2280994" indent="-207363" defTabSz="407526" eaLnBrk="0" fontAlgn="base" hangingPunct="0">
              <a:lnSpc>
                <a:spcPct val="93000"/>
              </a:lnSpc>
              <a:spcBef>
                <a:spcPct val="0"/>
              </a:spcBef>
              <a:spcAft>
                <a:spcPct val="0"/>
              </a:spcAft>
              <a:buClr>
                <a:srgbClr val="000000"/>
              </a:buClr>
              <a:buSzPct val="100000"/>
              <a:buFont typeface="Times New Roman" charset="0"/>
              <a:tabLst>
                <a:tab pos="656650" algn="l"/>
                <a:tab pos="1313299" algn="l"/>
                <a:tab pos="1969949" algn="l"/>
              </a:tabLst>
              <a:defRPr sz="2200">
                <a:solidFill>
                  <a:schemeClr val="tx1"/>
                </a:solidFill>
                <a:latin typeface="Arial" charset="0"/>
                <a:ea typeface="ＭＳ Ｐゴシック" charset="0"/>
              </a:defRPr>
            </a:lvl6pPr>
            <a:lvl7pPr marL="2695720" indent="-207363" defTabSz="407526" eaLnBrk="0" fontAlgn="base" hangingPunct="0">
              <a:lnSpc>
                <a:spcPct val="93000"/>
              </a:lnSpc>
              <a:spcBef>
                <a:spcPct val="0"/>
              </a:spcBef>
              <a:spcAft>
                <a:spcPct val="0"/>
              </a:spcAft>
              <a:buClr>
                <a:srgbClr val="000000"/>
              </a:buClr>
              <a:buSzPct val="100000"/>
              <a:buFont typeface="Times New Roman" charset="0"/>
              <a:tabLst>
                <a:tab pos="656650" algn="l"/>
                <a:tab pos="1313299" algn="l"/>
                <a:tab pos="1969949" algn="l"/>
              </a:tabLst>
              <a:defRPr sz="2200">
                <a:solidFill>
                  <a:schemeClr val="tx1"/>
                </a:solidFill>
                <a:latin typeface="Arial" charset="0"/>
                <a:ea typeface="ＭＳ Ｐゴシック" charset="0"/>
              </a:defRPr>
            </a:lvl7pPr>
            <a:lvl8pPr marL="3110446" indent="-207363" defTabSz="407526" eaLnBrk="0" fontAlgn="base" hangingPunct="0">
              <a:lnSpc>
                <a:spcPct val="93000"/>
              </a:lnSpc>
              <a:spcBef>
                <a:spcPct val="0"/>
              </a:spcBef>
              <a:spcAft>
                <a:spcPct val="0"/>
              </a:spcAft>
              <a:buClr>
                <a:srgbClr val="000000"/>
              </a:buClr>
              <a:buSzPct val="100000"/>
              <a:buFont typeface="Times New Roman" charset="0"/>
              <a:tabLst>
                <a:tab pos="656650" algn="l"/>
                <a:tab pos="1313299" algn="l"/>
                <a:tab pos="1969949" algn="l"/>
              </a:tabLst>
              <a:defRPr sz="2200">
                <a:solidFill>
                  <a:schemeClr val="tx1"/>
                </a:solidFill>
                <a:latin typeface="Arial" charset="0"/>
                <a:ea typeface="ＭＳ Ｐゴシック" charset="0"/>
              </a:defRPr>
            </a:lvl8pPr>
            <a:lvl9pPr marL="3525172" indent="-207363" defTabSz="407526" eaLnBrk="0" fontAlgn="base" hangingPunct="0">
              <a:lnSpc>
                <a:spcPct val="93000"/>
              </a:lnSpc>
              <a:spcBef>
                <a:spcPct val="0"/>
              </a:spcBef>
              <a:spcAft>
                <a:spcPct val="0"/>
              </a:spcAft>
              <a:buClr>
                <a:srgbClr val="000000"/>
              </a:buClr>
              <a:buSzPct val="100000"/>
              <a:buFont typeface="Times New Roman" charset="0"/>
              <a:tabLst>
                <a:tab pos="656650" algn="l"/>
                <a:tab pos="1313299" algn="l"/>
                <a:tab pos="1969949" algn="l"/>
              </a:tabLst>
              <a:defRPr sz="2200">
                <a:solidFill>
                  <a:schemeClr val="tx1"/>
                </a:solidFill>
                <a:latin typeface="Arial" charset="0"/>
                <a:ea typeface="ＭＳ Ｐゴシック" charset="0"/>
              </a:defRPr>
            </a:lvl9pPr>
          </a:lstStyle>
          <a:p>
            <a:pPr eaLnBrk="1"/>
            <a:fld id="{B1F7FA5F-6DC9-9F4F-A552-4A7CBF3DA15D}" type="slidenum">
              <a:rPr lang="en-US" sz="1300">
                <a:solidFill>
                  <a:srgbClr val="000000"/>
                </a:solidFill>
                <a:latin typeface="Bitstream Vera Sans" charset="0"/>
                <a:cs typeface="DejaVu Sans" charset="0"/>
              </a:rPr>
              <a:pPr eaLnBrk="1"/>
              <a:t>33</a:t>
            </a:fld>
            <a:endParaRPr lang="en-US" sz="1300">
              <a:solidFill>
                <a:srgbClr val="000000"/>
              </a:solidFill>
              <a:latin typeface="Bitstream Vera Sans" charset="0"/>
              <a:cs typeface="DejaVu Sans" charset="0"/>
            </a:endParaRPr>
          </a:p>
        </p:txBody>
      </p:sp>
      <p:sp>
        <p:nvSpPr>
          <p:cNvPr id="2" name="TextBox 1"/>
          <p:cNvSpPr txBox="1"/>
          <p:nvPr/>
        </p:nvSpPr>
        <p:spPr>
          <a:xfrm>
            <a:off x="1348029" y="6496091"/>
            <a:ext cx="1827168" cy="276999"/>
          </a:xfrm>
          <a:prstGeom prst="rect">
            <a:avLst/>
          </a:prstGeom>
          <a:solidFill>
            <a:schemeClr val="accent1"/>
          </a:solidFill>
          <a:ln>
            <a:solidFill>
              <a:schemeClr val="tx1"/>
            </a:solidFill>
          </a:ln>
        </p:spPr>
        <p:txBody>
          <a:bodyPr wrap="none" rtlCol="0">
            <a:spAutoFit/>
          </a:bodyPr>
          <a:lstStyle/>
          <a:p>
            <a:r>
              <a:rPr lang="en-US" sz="1200" dirty="0" err="1" smtClean="0"/>
              <a:t>NonPanDA</a:t>
            </a:r>
            <a:r>
              <a:rPr lang="en-US" sz="1200" dirty="0" smtClean="0"/>
              <a:t> components</a:t>
            </a:r>
            <a:endParaRPr lang="en-US" sz="1200" dirty="0"/>
          </a:p>
        </p:txBody>
      </p:sp>
      <p:pic>
        <p:nvPicPr>
          <p:cNvPr id="67" name="Picture 2" descr="https://lh6.googleusercontent.com/-ggm7lDssQ16niyfsIX5aJryd65ebDbpAFsVZq6pmjVjXyjCzjtJHSYKFWwQU7HdddNkASlu8vK8Sh8nddvxXSztA4locVB2uwTLvpHNrc-K5vlEutOT_4lHKS_RSKG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3675" y="-1"/>
            <a:ext cx="1300325" cy="1131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6638222"/>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dirty="0" smtClean="0"/>
              <a:t>Resources Accessible via </a:t>
            </a:r>
            <a:r>
              <a:rPr lang="en-US" dirty="0" err="1" smtClean="0"/>
              <a:t>PanDA</a:t>
            </a:r>
            <a:endParaRPr lang="en-US" dirty="0"/>
          </a:p>
        </p:txBody>
      </p:sp>
      <p:pic>
        <p:nvPicPr>
          <p:cNvPr id="3" name="Picture 2" descr="Screen Shot 2014-07-19 at 4.13.3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2348" y="990601"/>
            <a:ext cx="7931651" cy="5410199"/>
          </a:xfrm>
          <a:prstGeom prst="rect">
            <a:avLst/>
          </a:prstGeom>
        </p:spPr>
      </p:pic>
      <p:pic>
        <p:nvPicPr>
          <p:cNvPr id="4" name="Picture 3" descr="PanDA-rev-logo-midsmall-250px.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7000" y="0"/>
            <a:ext cx="1397000" cy="1100640"/>
          </a:xfrm>
          <a:prstGeom prst="rect">
            <a:avLst/>
          </a:prstGeom>
        </p:spPr>
      </p:pic>
      <p:pic>
        <p:nvPicPr>
          <p:cNvPr id="5" name="Picture 4" descr="Screen Shot 2013-09-10 at 5.25.49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73500" y="3492500"/>
            <a:ext cx="2794000" cy="1892300"/>
          </a:xfrm>
          <a:prstGeom prst="rect">
            <a:avLst/>
          </a:prstGeom>
        </p:spPr>
      </p:pic>
      <p:sp>
        <p:nvSpPr>
          <p:cNvPr id="6" name="TextBox 5"/>
          <p:cNvSpPr txBox="1"/>
          <p:nvPr/>
        </p:nvSpPr>
        <p:spPr>
          <a:xfrm>
            <a:off x="5867206" y="3790434"/>
            <a:ext cx="800294" cy="369332"/>
          </a:xfrm>
          <a:prstGeom prst="rect">
            <a:avLst/>
          </a:prstGeom>
          <a:noFill/>
        </p:spPr>
        <p:txBody>
          <a:bodyPr wrap="none" rtlCol="0">
            <a:spAutoFit/>
          </a:bodyPr>
          <a:lstStyle/>
          <a:p>
            <a:r>
              <a:rPr lang="en-US" dirty="0" smtClean="0">
                <a:solidFill>
                  <a:srgbClr val="008000"/>
                </a:solidFill>
              </a:rPr>
              <a:t>OLCF</a:t>
            </a:r>
            <a:endParaRPr lang="en-US" dirty="0">
              <a:solidFill>
                <a:srgbClr val="008000"/>
              </a:solidFill>
            </a:endParaRPr>
          </a:p>
        </p:txBody>
      </p:sp>
    </p:spTree>
    <p:extLst>
      <p:ext uri="{BB962C8B-B14F-4D97-AF65-F5344CB8AC3E}">
        <p14:creationId xmlns:p14="http://schemas.microsoft.com/office/powerpoint/2010/main" val="1095200964"/>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http://dashb-atlas-job.cern.ch/tmp/upoXM0U.png"/>
          <p:cNvPicPr>
            <a:picLocks noGrp="1" noChangeAspect="1" noChangeArrowheads="1"/>
          </p:cNvPicPr>
          <p:nvPr>
            <p:ph idx="1"/>
          </p:nvPr>
        </p:nvPicPr>
        <p:blipFill>
          <a:blip r:embed="rId2" cstate="print"/>
          <a:srcRect/>
          <a:stretch>
            <a:fillRect/>
          </a:stretch>
        </p:blipFill>
        <p:spPr bwMode="auto">
          <a:xfrm>
            <a:off x="1295400" y="838200"/>
            <a:ext cx="7848600" cy="5664200"/>
          </a:xfrm>
          <a:prstGeom prst="rect">
            <a:avLst/>
          </a:prstGeom>
          <a:noFill/>
        </p:spPr>
      </p:pic>
      <p:sp>
        <p:nvSpPr>
          <p:cNvPr id="2" name="Title 1"/>
          <p:cNvSpPr>
            <a:spLocks noGrp="1"/>
          </p:cNvSpPr>
          <p:nvPr>
            <p:ph type="title"/>
          </p:nvPr>
        </p:nvSpPr>
        <p:spPr/>
        <p:txBody>
          <a:bodyPr/>
          <a:lstStyle/>
          <a:p>
            <a:pPr algn="ctr"/>
            <a:r>
              <a:rPr lang="en-US" dirty="0" err="1" smtClean="0"/>
              <a:t>PanDA</a:t>
            </a:r>
            <a:r>
              <a:rPr lang="en-US" dirty="0" smtClean="0"/>
              <a:t> Performance</a:t>
            </a:r>
            <a:endParaRPr lang="en-US" dirty="0"/>
          </a:p>
        </p:txBody>
      </p:sp>
      <p:sp>
        <p:nvSpPr>
          <p:cNvPr id="4" name="Date Placeholder 3"/>
          <p:cNvSpPr>
            <a:spLocks noGrp="1"/>
          </p:cNvSpPr>
          <p:nvPr>
            <p:ph type="dt" sz="half" idx="10"/>
          </p:nvPr>
        </p:nvSpPr>
        <p:spPr/>
        <p:txBody>
          <a:bodyPr/>
          <a:lstStyle/>
          <a:p>
            <a:r>
              <a:rPr lang="en-US" dirty="0" smtClean="0"/>
              <a:t>9/25/2014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35</a:t>
            </a:fld>
            <a:endParaRPr lang="en-US"/>
          </a:p>
        </p:txBody>
      </p:sp>
      <p:sp>
        <p:nvSpPr>
          <p:cNvPr id="8" name="TextBox 7"/>
          <p:cNvSpPr txBox="1"/>
          <p:nvPr/>
        </p:nvSpPr>
        <p:spPr>
          <a:xfrm>
            <a:off x="1993900" y="1358900"/>
            <a:ext cx="7010400" cy="1292662"/>
          </a:xfrm>
          <a:prstGeom prst="rect">
            <a:avLst/>
          </a:prstGeom>
          <a:noFill/>
        </p:spPr>
        <p:txBody>
          <a:bodyPr wrap="square" rtlCol="0">
            <a:spAutoFit/>
          </a:bodyPr>
          <a:lstStyle/>
          <a:p>
            <a:r>
              <a:rPr lang="en-US" sz="1500" dirty="0" smtClean="0">
                <a:solidFill>
                  <a:schemeClr val="accent2">
                    <a:lumMod val="75000"/>
                  </a:schemeClr>
                </a:solidFill>
              </a:rPr>
              <a:t>Up to 30M jobs completed every month</a:t>
            </a:r>
          </a:p>
          <a:p>
            <a:r>
              <a:rPr lang="en-US" sz="1500" dirty="0" smtClean="0">
                <a:solidFill>
                  <a:schemeClr val="accent2">
                    <a:lumMod val="75000"/>
                  </a:schemeClr>
                </a:solidFill>
              </a:rPr>
              <a:t>At more than 100 sites</a:t>
            </a:r>
          </a:p>
          <a:p>
            <a:r>
              <a:rPr lang="en-US" sz="1500" dirty="0" smtClean="0">
                <a:solidFill>
                  <a:schemeClr val="accent2">
                    <a:lumMod val="75000"/>
                  </a:schemeClr>
                </a:solidFill>
              </a:rPr>
              <a:t>Running at 130 000 cores worldwide</a:t>
            </a:r>
          </a:p>
          <a:p>
            <a:r>
              <a:rPr lang="en-US" sz="1500" dirty="0" smtClean="0">
                <a:solidFill>
                  <a:schemeClr val="accent2">
                    <a:lumMod val="75000"/>
                  </a:schemeClr>
                </a:solidFill>
              </a:rPr>
              <a:t>Consuming at peak ~0.2 </a:t>
            </a:r>
            <a:r>
              <a:rPr lang="en-US" sz="1500" dirty="0" err="1" smtClean="0">
                <a:solidFill>
                  <a:schemeClr val="accent2">
                    <a:lumMod val="75000"/>
                  </a:schemeClr>
                </a:solidFill>
              </a:rPr>
              <a:t>petaflops</a:t>
            </a:r>
            <a:r>
              <a:rPr lang="en-US" sz="1500" dirty="0" smtClean="0">
                <a:solidFill>
                  <a:schemeClr val="accent2">
                    <a:lumMod val="75000"/>
                  </a:schemeClr>
                </a:solidFill>
              </a:rPr>
              <a:t> </a:t>
            </a:r>
          </a:p>
          <a:p>
            <a:endParaRPr lang="en-US" dirty="0"/>
          </a:p>
        </p:txBody>
      </p:sp>
      <p:sp>
        <p:nvSpPr>
          <p:cNvPr id="11" name="Rectangle 10"/>
          <p:cNvSpPr/>
          <p:nvPr/>
        </p:nvSpPr>
        <p:spPr>
          <a:xfrm>
            <a:off x="3188230" y="6317734"/>
            <a:ext cx="4325102" cy="369332"/>
          </a:xfrm>
          <a:prstGeom prst="rect">
            <a:avLst/>
          </a:prstGeom>
        </p:spPr>
        <p:txBody>
          <a:bodyPr wrap="none">
            <a:spAutoFit/>
          </a:bodyPr>
          <a:lstStyle/>
          <a:p>
            <a:r>
              <a:rPr lang="en-US" b="1" i="1" dirty="0" smtClean="0">
                <a:solidFill>
                  <a:srgbClr val="FF0000"/>
                </a:solidFill>
              </a:rPr>
              <a:t>All available </a:t>
            </a:r>
            <a:r>
              <a:rPr lang="en-US" b="1" i="1" dirty="0">
                <a:solidFill>
                  <a:srgbClr val="FF0000"/>
                </a:solidFill>
              </a:rPr>
              <a:t>resources are fully used</a:t>
            </a:r>
          </a:p>
        </p:txBody>
      </p:sp>
      <p:sp>
        <p:nvSpPr>
          <p:cNvPr id="3" name="Rectangle 2"/>
          <p:cNvSpPr/>
          <p:nvPr/>
        </p:nvSpPr>
        <p:spPr>
          <a:xfrm>
            <a:off x="1371600" y="4667935"/>
            <a:ext cx="7632700" cy="338554"/>
          </a:xfrm>
          <a:prstGeom prst="rect">
            <a:avLst/>
          </a:prstGeom>
        </p:spPr>
        <p:txBody>
          <a:bodyPr wrap="square">
            <a:spAutoFit/>
          </a:bodyPr>
          <a:lstStyle/>
          <a:p>
            <a:r>
              <a:rPr lang="en-US" sz="1600" i="1" dirty="0" err="1">
                <a:solidFill>
                  <a:srgbClr val="008000"/>
                </a:solidFill>
              </a:rPr>
              <a:t>PanDA</a:t>
            </a:r>
            <a:r>
              <a:rPr lang="en-US" sz="1600" i="1" dirty="0">
                <a:solidFill>
                  <a:srgbClr val="008000"/>
                </a:solidFill>
              </a:rPr>
              <a:t> is </a:t>
            </a:r>
            <a:r>
              <a:rPr lang="en-US" sz="1600" i="1" dirty="0" err="1">
                <a:solidFill>
                  <a:srgbClr val="008000"/>
                </a:solidFill>
              </a:rPr>
              <a:t>exascale</a:t>
            </a:r>
            <a:r>
              <a:rPr lang="en-US" sz="1600" i="1" dirty="0">
                <a:solidFill>
                  <a:srgbClr val="008000"/>
                </a:solidFill>
              </a:rPr>
              <a:t> now : 1.2 </a:t>
            </a:r>
            <a:r>
              <a:rPr lang="en-US" sz="1600" i="1" dirty="0" err="1">
                <a:solidFill>
                  <a:srgbClr val="008000"/>
                </a:solidFill>
              </a:rPr>
              <a:t>Exabytes</a:t>
            </a:r>
            <a:r>
              <a:rPr lang="en-US" sz="1600" i="1" dirty="0">
                <a:solidFill>
                  <a:srgbClr val="008000"/>
                </a:solidFill>
              </a:rPr>
              <a:t> of data processed by </a:t>
            </a:r>
            <a:r>
              <a:rPr lang="en-US" sz="1600" i="1" dirty="0" err="1">
                <a:solidFill>
                  <a:srgbClr val="008000"/>
                </a:solidFill>
              </a:rPr>
              <a:t>PanDA</a:t>
            </a:r>
            <a:r>
              <a:rPr lang="en-US" sz="1600" i="1" dirty="0">
                <a:solidFill>
                  <a:srgbClr val="008000"/>
                </a:solidFill>
              </a:rPr>
              <a:t> in 2013</a:t>
            </a:r>
          </a:p>
        </p:txBody>
      </p:sp>
      <p:sp>
        <p:nvSpPr>
          <p:cNvPr id="5" name="Oval 4"/>
          <p:cNvSpPr/>
          <p:nvPr/>
        </p:nvSpPr>
        <p:spPr>
          <a:xfrm>
            <a:off x="2857500" y="5006489"/>
            <a:ext cx="850900" cy="225911"/>
          </a:xfrm>
          <a:prstGeom prst="ellipse">
            <a:avLst/>
          </a:prstGeom>
          <a:noFill/>
          <a:ln>
            <a:solidFill>
              <a:schemeClr val="accent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993900" y="3257034"/>
            <a:ext cx="1152316" cy="276999"/>
          </a:xfrm>
          <a:prstGeom prst="rect">
            <a:avLst/>
          </a:prstGeom>
          <a:noFill/>
        </p:spPr>
        <p:txBody>
          <a:bodyPr wrap="none" rtlCol="0">
            <a:spAutoFit/>
          </a:bodyPr>
          <a:lstStyle/>
          <a:p>
            <a:r>
              <a:rPr lang="en-US" sz="1200" i="1" dirty="0" smtClean="0">
                <a:solidFill>
                  <a:srgbClr val="008000"/>
                </a:solidFill>
              </a:rPr>
              <a:t>BNL in Green</a:t>
            </a:r>
            <a:endParaRPr lang="en-US" sz="1200" i="1" dirty="0">
              <a:solidFill>
                <a:srgbClr val="008000"/>
              </a:solidFill>
            </a:endParaRPr>
          </a:p>
        </p:txBody>
      </p:sp>
    </p:spTree>
    <p:extLst>
      <p:ext uri="{BB962C8B-B14F-4D97-AF65-F5344CB8AC3E}">
        <p14:creationId xmlns:p14="http://schemas.microsoft.com/office/powerpoint/2010/main" val="208451479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2700" y="0"/>
            <a:ext cx="7848600" cy="1066800"/>
          </a:xfrm>
        </p:spPr>
        <p:txBody>
          <a:bodyPr/>
          <a:lstStyle/>
          <a:p>
            <a:r>
              <a:rPr lang="en-US" dirty="0" smtClean="0"/>
              <a:t>   LHC Upgrade. Computing   Needs</a:t>
            </a:r>
            <a:endParaRPr lang="en-US" dirty="0"/>
          </a:p>
        </p:txBody>
      </p:sp>
      <p:sp>
        <p:nvSpPr>
          <p:cNvPr id="4" name="Date Placeholder 3"/>
          <p:cNvSpPr>
            <a:spLocks noGrp="1"/>
          </p:cNvSpPr>
          <p:nvPr>
            <p:ph type="dt" sz="half" idx="10"/>
          </p:nvPr>
        </p:nvSpPr>
        <p:spPr/>
        <p:txBody>
          <a:bodyPr/>
          <a:lstStyle/>
          <a:p>
            <a:r>
              <a:rPr lang="en-US" dirty="0"/>
              <a:t>9</a:t>
            </a:r>
            <a:r>
              <a:rPr lang="en-US" dirty="0" smtClean="0"/>
              <a:t>/25/2014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36</a:t>
            </a:fld>
            <a:endParaRPr lang="en-US"/>
          </a:p>
        </p:txBody>
      </p:sp>
      <p:graphicFrame>
        <p:nvGraphicFramePr>
          <p:cNvPr id="7" name="Content Placeholder 3"/>
          <p:cNvGraphicFramePr>
            <a:graphicFrameLocks/>
          </p:cNvGraphicFramePr>
          <p:nvPr>
            <p:extLst>
              <p:ext uri="{D42A27DB-BD31-4B8C-83A1-F6EECF244321}">
                <p14:modId xmlns:p14="http://schemas.microsoft.com/office/powerpoint/2010/main" val="3509163341"/>
              </p:ext>
            </p:extLst>
          </p:nvPr>
        </p:nvGraphicFramePr>
        <p:xfrm>
          <a:off x="850900" y="468780"/>
          <a:ext cx="7077696" cy="4141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ontent Placeholder 2"/>
          <p:cNvSpPr>
            <a:spLocks noGrp="1"/>
          </p:cNvSpPr>
          <p:nvPr>
            <p:ph idx="1"/>
          </p:nvPr>
        </p:nvSpPr>
        <p:spPr>
          <a:xfrm>
            <a:off x="1295400" y="4724400"/>
            <a:ext cx="3699496" cy="1587500"/>
          </a:xfrm>
        </p:spPr>
        <p:txBody>
          <a:bodyPr>
            <a:normAutofit fontScale="92500"/>
          </a:bodyPr>
          <a:lstStyle/>
          <a:p>
            <a:r>
              <a:rPr lang="en-US" sz="1600" b="0" dirty="0" smtClean="0"/>
              <a:t>CPU needs (per event) will grow with track multiplicity (pileup) and energy</a:t>
            </a:r>
          </a:p>
          <a:p>
            <a:r>
              <a:rPr lang="en-US" sz="1600" b="0" dirty="0" smtClean="0"/>
              <a:t>Storage needs are proportional to accumulated luminosity </a:t>
            </a:r>
          </a:p>
          <a:p>
            <a:r>
              <a:rPr lang="en-US" sz="1600" b="0" dirty="0" smtClean="0"/>
              <a:t>Grid resources are limited by funding and fully utilized</a:t>
            </a:r>
          </a:p>
          <a:p>
            <a:endParaRPr lang="en-US" sz="1600" dirty="0"/>
          </a:p>
        </p:txBody>
      </p:sp>
      <p:graphicFrame>
        <p:nvGraphicFramePr>
          <p:cNvPr id="9" name="Chart 8"/>
          <p:cNvGraphicFramePr>
            <a:graphicFrameLocks/>
          </p:cNvGraphicFramePr>
          <p:nvPr>
            <p:extLst>
              <p:ext uri="{D42A27DB-BD31-4B8C-83A1-F6EECF244321}">
                <p14:modId xmlns:p14="http://schemas.microsoft.com/office/powerpoint/2010/main" val="1962306062"/>
              </p:ext>
            </p:extLst>
          </p:nvPr>
        </p:nvGraphicFramePr>
        <p:xfrm>
          <a:off x="4994896" y="3073400"/>
          <a:ext cx="4127500" cy="3111500"/>
        </p:xfrm>
        <a:graphic>
          <a:graphicData uri="http://schemas.openxmlformats.org/drawingml/2006/chart">
            <c:chart xmlns:c="http://schemas.openxmlformats.org/drawingml/2006/chart" xmlns:r="http://schemas.openxmlformats.org/officeDocument/2006/relationships" r:id="rId7"/>
          </a:graphicData>
        </a:graphic>
      </p:graphicFrame>
      <p:sp>
        <p:nvSpPr>
          <p:cNvPr id="10" name="TextBox 9"/>
          <p:cNvSpPr txBox="1"/>
          <p:nvPr/>
        </p:nvSpPr>
        <p:spPr>
          <a:xfrm>
            <a:off x="1394968" y="1225034"/>
            <a:ext cx="2391663" cy="369332"/>
          </a:xfrm>
          <a:prstGeom prst="rect">
            <a:avLst/>
          </a:prstGeom>
          <a:noFill/>
        </p:spPr>
        <p:txBody>
          <a:bodyPr wrap="none" rtlCol="0">
            <a:spAutoFit/>
          </a:bodyPr>
          <a:lstStyle/>
          <a:p>
            <a:r>
              <a:rPr lang="en-US" dirty="0" smtClean="0"/>
              <a:t>CPU needs per event</a:t>
            </a:r>
            <a:endParaRPr lang="en-US" dirty="0"/>
          </a:p>
        </p:txBody>
      </p:sp>
      <p:sp>
        <p:nvSpPr>
          <p:cNvPr id="11" name="TextBox 10"/>
          <p:cNvSpPr txBox="1"/>
          <p:nvPr/>
        </p:nvSpPr>
        <p:spPr>
          <a:xfrm>
            <a:off x="5511800" y="3644900"/>
            <a:ext cx="2036285" cy="646331"/>
          </a:xfrm>
          <a:prstGeom prst="rect">
            <a:avLst/>
          </a:prstGeom>
          <a:noFill/>
        </p:spPr>
        <p:txBody>
          <a:bodyPr wrap="none" rtlCol="0">
            <a:spAutoFit/>
          </a:bodyPr>
          <a:lstStyle/>
          <a:p>
            <a:r>
              <a:rPr lang="en-US" dirty="0" smtClean="0"/>
              <a:t>RAW data volume</a:t>
            </a:r>
          </a:p>
          <a:p>
            <a:r>
              <a:rPr lang="en-US" dirty="0" smtClean="0"/>
              <a:t>in </a:t>
            </a:r>
            <a:r>
              <a:rPr lang="en-US" dirty="0" err="1" smtClean="0"/>
              <a:t>PetaBytes</a:t>
            </a:r>
            <a:endParaRPr lang="en-US" dirty="0"/>
          </a:p>
        </p:txBody>
      </p:sp>
    </p:spTree>
    <p:extLst>
      <p:ext uri="{BB962C8B-B14F-4D97-AF65-F5344CB8AC3E}">
        <p14:creationId xmlns:p14="http://schemas.microsoft.com/office/powerpoint/2010/main" val="1321443020"/>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sz="2700" dirty="0" smtClean="0"/>
              <a:t>LHC Computing Model Evolution</a:t>
            </a:r>
            <a:r>
              <a:rPr lang="ru-RU" sz="2700" dirty="0" smtClean="0"/>
              <a:t>. </a:t>
            </a:r>
            <a:r>
              <a:rPr lang="en-US" sz="2700" dirty="0" smtClean="0"/>
              <a:t>Tiers Hierarchy</a:t>
            </a:r>
            <a:endParaRPr lang="en-US" sz="2700" dirty="0"/>
          </a:p>
        </p:txBody>
      </p:sp>
      <p:pic>
        <p:nvPicPr>
          <p:cNvPr id="3"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568" y="1178519"/>
            <a:ext cx="3240360" cy="3636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73749" y="1179740"/>
            <a:ext cx="3239273" cy="3635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923928" y="1833093"/>
            <a:ext cx="2016224" cy="646331"/>
          </a:xfrm>
          <a:prstGeom prst="rect">
            <a:avLst/>
          </a:prstGeom>
          <a:noFill/>
        </p:spPr>
        <p:txBody>
          <a:bodyPr wrap="square" rtlCol="0">
            <a:spAutoFit/>
          </a:bodyPr>
          <a:lstStyle/>
          <a:p>
            <a:r>
              <a:rPr lang="en-US" dirty="0" smtClean="0">
                <a:solidFill>
                  <a:schemeClr val="accent2">
                    <a:lumMod val="75000"/>
                  </a:schemeClr>
                </a:solidFill>
                <a:latin typeface="Calibri"/>
              </a:rPr>
              <a:t>Evolution of computing models</a:t>
            </a:r>
            <a:endParaRPr lang="en-GB" dirty="0">
              <a:solidFill>
                <a:schemeClr val="accent2">
                  <a:lumMod val="75000"/>
                </a:schemeClr>
              </a:solidFill>
              <a:latin typeface="Calibri"/>
            </a:endParaRPr>
          </a:p>
        </p:txBody>
      </p:sp>
      <p:sp>
        <p:nvSpPr>
          <p:cNvPr id="6" name="Right Arrow 5"/>
          <p:cNvSpPr/>
          <p:nvPr/>
        </p:nvSpPr>
        <p:spPr>
          <a:xfrm>
            <a:off x="4139952" y="2583137"/>
            <a:ext cx="1296144" cy="484632"/>
          </a:xfrm>
          <a:prstGeom prst="rightArrow">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a:endParaRPr>
          </a:p>
        </p:txBody>
      </p:sp>
      <p:sp>
        <p:nvSpPr>
          <p:cNvPr id="7" name="TextBox 6"/>
          <p:cNvSpPr txBox="1"/>
          <p:nvPr/>
        </p:nvSpPr>
        <p:spPr>
          <a:xfrm>
            <a:off x="1475656" y="4842149"/>
            <a:ext cx="1095172"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smtClean="0">
                <a:solidFill>
                  <a:prstClr val="black"/>
                </a:solidFill>
                <a:latin typeface="Calibri"/>
              </a:rPr>
              <a:t>Hierarchy</a:t>
            </a:r>
            <a:endParaRPr lang="en-US" dirty="0">
              <a:solidFill>
                <a:prstClr val="black"/>
              </a:solidFill>
              <a:latin typeface="Calibri"/>
            </a:endParaRPr>
          </a:p>
        </p:txBody>
      </p:sp>
      <p:sp>
        <p:nvSpPr>
          <p:cNvPr id="8" name="TextBox 7"/>
          <p:cNvSpPr txBox="1"/>
          <p:nvPr/>
        </p:nvSpPr>
        <p:spPr>
          <a:xfrm>
            <a:off x="7164288" y="4842149"/>
            <a:ext cx="708435"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smtClean="0">
                <a:solidFill>
                  <a:prstClr val="black"/>
                </a:solidFill>
                <a:latin typeface="Calibri"/>
              </a:rPr>
              <a:t>Mesh</a:t>
            </a:r>
            <a:endParaRPr lang="en-US" dirty="0">
              <a:solidFill>
                <a:prstClr val="black"/>
              </a:solidFill>
              <a:latin typeface="Calibri"/>
            </a:endParaRPr>
          </a:p>
        </p:txBody>
      </p:sp>
      <p:sp>
        <p:nvSpPr>
          <p:cNvPr id="9" name="Rectangle 8"/>
          <p:cNvSpPr/>
          <p:nvPr/>
        </p:nvSpPr>
        <p:spPr>
          <a:xfrm>
            <a:off x="3408393" y="7047632"/>
            <a:ext cx="8928659" cy="1200328"/>
          </a:xfrm>
          <a:prstGeom prst="rect">
            <a:avLst/>
          </a:prstGeom>
        </p:spPr>
        <p:txBody>
          <a:bodyPr wrap="square">
            <a:spAutoFit/>
          </a:bodyPr>
          <a:lstStyle/>
          <a:p>
            <a:pPr marL="342900" indent="-342900">
              <a:buFont typeface="Arial"/>
              <a:buChar char="•"/>
            </a:pPr>
            <a:r>
              <a:rPr lang="en-US" sz="2400" dirty="0" smtClean="0">
                <a:solidFill>
                  <a:schemeClr val="accent2">
                    <a:lumMod val="50000"/>
                  </a:schemeClr>
                </a:solidFill>
              </a:rPr>
              <a:t>Network capabilities and data access technologies have significantly improved our ability to use resources independent of location</a:t>
            </a:r>
          </a:p>
          <a:p>
            <a:pPr marL="342900" indent="-342900">
              <a:buFont typeface="Arial"/>
              <a:buChar char="•"/>
            </a:pPr>
            <a:r>
              <a:rPr lang="en-US" sz="2400" dirty="0" smtClean="0">
                <a:solidFill>
                  <a:schemeClr val="accent2">
                    <a:lumMod val="50000"/>
                  </a:schemeClr>
                </a:solidFill>
              </a:rPr>
              <a:t>Flat instead of Tiered Grid model</a:t>
            </a:r>
          </a:p>
        </p:txBody>
      </p:sp>
      <p:sp>
        <p:nvSpPr>
          <p:cNvPr id="10" name="Rectangle 9"/>
          <p:cNvSpPr/>
          <p:nvPr/>
        </p:nvSpPr>
        <p:spPr>
          <a:xfrm>
            <a:off x="1295400" y="5375573"/>
            <a:ext cx="7730373" cy="1554272"/>
          </a:xfrm>
          <a:prstGeom prst="rect">
            <a:avLst/>
          </a:prstGeom>
        </p:spPr>
        <p:txBody>
          <a:bodyPr wrap="square">
            <a:spAutoFit/>
          </a:bodyPr>
          <a:lstStyle/>
          <a:p>
            <a:pPr marL="342900" indent="-342900">
              <a:buFont typeface="Arial"/>
              <a:buChar char="•"/>
            </a:pPr>
            <a:r>
              <a:rPr lang="en-US" sz="1900" dirty="0" smtClean="0">
                <a:solidFill>
                  <a:schemeClr val="accent2">
                    <a:lumMod val="50000"/>
                  </a:schemeClr>
                </a:solidFill>
              </a:rPr>
              <a:t>Network capabilities and data access technologies have significantly improved our ability to use resources independent of location</a:t>
            </a:r>
          </a:p>
          <a:p>
            <a:pPr marL="342900" indent="-342900">
              <a:buFont typeface="Arial"/>
              <a:buChar char="•"/>
            </a:pPr>
            <a:r>
              <a:rPr lang="en-US" sz="1900" dirty="0" smtClean="0">
                <a:solidFill>
                  <a:schemeClr val="accent2">
                    <a:lumMod val="50000"/>
                  </a:schemeClr>
                </a:solidFill>
              </a:rPr>
              <a:t>Now we are relaxing hierarchical model : Flat instead of Tiered Grid model</a:t>
            </a:r>
          </a:p>
        </p:txBody>
      </p:sp>
      <p:cxnSp>
        <p:nvCxnSpPr>
          <p:cNvPr id="12" name="Straight Arrow Connector 11"/>
          <p:cNvCxnSpPr/>
          <p:nvPr/>
        </p:nvCxnSpPr>
        <p:spPr>
          <a:xfrm>
            <a:off x="1981200" y="2717800"/>
            <a:ext cx="589628" cy="0"/>
          </a:xfrm>
          <a:prstGeom prst="straightConnector1">
            <a:avLst/>
          </a:prstGeom>
          <a:ln w="38100">
            <a:solidFill>
              <a:schemeClr val="accent1">
                <a:lumMod val="50000"/>
              </a:schemeClr>
            </a:solidFill>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9293257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sz="2600" dirty="0" smtClean="0"/>
              <a:t>LHC Computing Model Evolution.</a:t>
            </a:r>
            <a:br>
              <a:rPr lang="en-US" sz="2600" dirty="0" smtClean="0"/>
            </a:br>
            <a:r>
              <a:rPr lang="en-US" sz="2600" dirty="0" smtClean="0"/>
              <a:t>Global Data Federations… (Reducing Complexity)</a:t>
            </a:r>
            <a:endParaRPr lang="en-US" sz="2600" dirty="0"/>
          </a:p>
        </p:txBody>
      </p:sp>
      <p:pic>
        <p:nvPicPr>
          <p:cNvPr id="3" name="Picture 2"/>
          <p:cNvPicPr>
            <a:picLocks noChangeAspect="1"/>
          </p:cNvPicPr>
          <p:nvPr/>
        </p:nvPicPr>
        <p:blipFill>
          <a:blip r:embed="rId2"/>
          <a:stretch>
            <a:fillRect/>
          </a:stretch>
        </p:blipFill>
        <p:spPr>
          <a:xfrm>
            <a:off x="1415082" y="1136231"/>
            <a:ext cx="3842718" cy="2433325"/>
          </a:xfrm>
          <a:prstGeom prst="rect">
            <a:avLst/>
          </a:prstGeom>
        </p:spPr>
      </p:pic>
      <p:pic>
        <p:nvPicPr>
          <p:cNvPr id="29" name="Picture 28" descr="Screen Shot 2014-07-08 at 2.01.4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5323" y="4476826"/>
            <a:ext cx="4608677" cy="2260600"/>
          </a:xfrm>
          <a:prstGeom prst="rect">
            <a:avLst/>
          </a:prstGeom>
        </p:spPr>
      </p:pic>
      <p:sp>
        <p:nvSpPr>
          <p:cNvPr id="30" name="TextBox 29"/>
          <p:cNvSpPr txBox="1"/>
          <p:nvPr/>
        </p:nvSpPr>
        <p:spPr>
          <a:xfrm>
            <a:off x="1319408" y="3225448"/>
            <a:ext cx="3938392" cy="338554"/>
          </a:xfrm>
          <a:prstGeom prst="rect">
            <a:avLst/>
          </a:prstGeom>
          <a:noFill/>
        </p:spPr>
        <p:txBody>
          <a:bodyPr wrap="square" rtlCol="0">
            <a:spAutoFit/>
          </a:bodyPr>
          <a:lstStyle/>
          <a:p>
            <a:r>
              <a:rPr lang="en-US" sz="1600" dirty="0" smtClean="0"/>
              <a:t>ATLAS : Global Data Federation - FAX</a:t>
            </a:r>
            <a:endParaRPr lang="en-US" sz="1600" dirty="0"/>
          </a:p>
        </p:txBody>
      </p:sp>
      <p:sp>
        <p:nvSpPr>
          <p:cNvPr id="31" name="Rectangle 30"/>
          <p:cNvSpPr/>
          <p:nvPr/>
        </p:nvSpPr>
        <p:spPr>
          <a:xfrm>
            <a:off x="1319407" y="4064000"/>
            <a:ext cx="3365500" cy="3108543"/>
          </a:xfrm>
          <a:prstGeom prst="rect">
            <a:avLst/>
          </a:prstGeom>
        </p:spPr>
        <p:txBody>
          <a:bodyPr wrap="square">
            <a:spAutoFit/>
          </a:bodyPr>
          <a:lstStyle/>
          <a:p>
            <a:pPr defTabSz="914400" eaLnBrk="0" fontAlgn="base" hangingPunct="0">
              <a:spcBef>
                <a:spcPct val="0"/>
              </a:spcBef>
              <a:spcAft>
                <a:spcPct val="0"/>
              </a:spcAft>
            </a:pPr>
            <a:r>
              <a:rPr lang="en-US" sz="1600" dirty="0" smtClean="0">
                <a:solidFill>
                  <a:srgbClr val="000000"/>
                </a:solidFill>
                <a:latin typeface="Arial" charset="0"/>
                <a:ea typeface="ＭＳ Ｐゴシック" charset="0"/>
                <a:cs typeface="Geneva" charset="0"/>
              </a:rPr>
              <a:t>ALICE :</a:t>
            </a:r>
          </a:p>
          <a:p>
            <a:pPr marL="342900" indent="-342900" defTabSz="914400" eaLnBrk="0" fontAlgn="base" hangingPunct="0">
              <a:spcBef>
                <a:spcPct val="0"/>
              </a:spcBef>
              <a:spcAft>
                <a:spcPct val="0"/>
              </a:spcAft>
              <a:buFont typeface="Arial"/>
              <a:buChar char="•"/>
            </a:pPr>
            <a:r>
              <a:rPr lang="en-US" sz="1600" dirty="0" smtClean="0">
                <a:solidFill>
                  <a:srgbClr val="000000"/>
                </a:solidFill>
                <a:latin typeface="Arial" charset="0"/>
                <a:ea typeface="ＭＳ Ｐゴシック" charset="0"/>
                <a:cs typeface="Geneva" charset="0"/>
              </a:rPr>
              <a:t>Virtually joining together the sites based on proximity (latency) and network capacity into Regional </a:t>
            </a:r>
            <a:r>
              <a:rPr lang="en-US" sz="1600" dirty="0">
                <a:solidFill>
                  <a:srgbClr val="000000"/>
                </a:solidFill>
                <a:latin typeface="Arial" charset="0"/>
                <a:ea typeface="ＭＳ Ｐゴシック" charset="0"/>
                <a:cs typeface="Geneva" charset="0"/>
              </a:rPr>
              <a:t>D</a:t>
            </a:r>
            <a:r>
              <a:rPr lang="en-US" sz="1600" dirty="0" smtClean="0">
                <a:solidFill>
                  <a:srgbClr val="000000"/>
                </a:solidFill>
                <a:latin typeface="Arial" charset="0"/>
                <a:ea typeface="ＭＳ Ｐゴシック" charset="0"/>
                <a:cs typeface="Geneva" charset="0"/>
              </a:rPr>
              <a:t>ata </a:t>
            </a:r>
            <a:r>
              <a:rPr lang="en-US" sz="1600" dirty="0">
                <a:solidFill>
                  <a:srgbClr val="000000"/>
                </a:solidFill>
                <a:latin typeface="Arial" charset="0"/>
                <a:ea typeface="ＭＳ Ｐゴシック" charset="0"/>
                <a:cs typeface="Geneva" charset="0"/>
              </a:rPr>
              <a:t>C</a:t>
            </a:r>
            <a:r>
              <a:rPr lang="en-US" sz="1600" dirty="0" smtClean="0">
                <a:solidFill>
                  <a:srgbClr val="000000"/>
                </a:solidFill>
                <a:latin typeface="Arial" charset="0"/>
                <a:ea typeface="ＭＳ Ｐゴシック" charset="0"/>
                <a:cs typeface="Geneva" charset="0"/>
              </a:rPr>
              <a:t>louds</a:t>
            </a:r>
          </a:p>
          <a:p>
            <a:pPr marL="342900" lvl="1" indent="-342900" defTabSz="914400" eaLnBrk="0" fontAlgn="base" hangingPunct="0">
              <a:spcBef>
                <a:spcPct val="0"/>
              </a:spcBef>
              <a:spcAft>
                <a:spcPct val="0"/>
              </a:spcAft>
              <a:buFont typeface="Arial"/>
              <a:buChar char="•"/>
            </a:pPr>
            <a:r>
              <a:rPr lang="en-US" sz="1600" dirty="0" smtClean="0">
                <a:solidFill>
                  <a:srgbClr val="000000"/>
                </a:solidFill>
                <a:latin typeface="Arial" charset="0"/>
                <a:ea typeface="ＭＳ Ｐゴシック" charset="0"/>
                <a:cs typeface="Geneva" charset="0"/>
              </a:rPr>
              <a:t>Each cloud/region provides reliable data management and sufficient processing capability</a:t>
            </a:r>
          </a:p>
          <a:p>
            <a:pPr marL="342900" lvl="1" indent="-342900" defTabSz="914400" eaLnBrk="0" fontAlgn="base" hangingPunct="0">
              <a:spcBef>
                <a:spcPct val="0"/>
              </a:spcBef>
              <a:spcAft>
                <a:spcPct val="0"/>
              </a:spcAft>
              <a:buFont typeface="Arial"/>
              <a:buChar char="•"/>
            </a:pPr>
            <a:r>
              <a:rPr lang="en-US" sz="1600" dirty="0" smtClean="0">
                <a:solidFill>
                  <a:srgbClr val="141313"/>
                </a:solidFill>
              </a:rPr>
              <a:t>Dealing with handful of clouds/regions instead of the individual sites</a:t>
            </a:r>
          </a:p>
          <a:p>
            <a:pPr marL="342900" lvl="1" indent="-342900" defTabSz="914400" eaLnBrk="0" fontAlgn="base" hangingPunct="0">
              <a:spcBef>
                <a:spcPct val="0"/>
              </a:spcBef>
              <a:spcAft>
                <a:spcPct val="0"/>
              </a:spcAft>
              <a:buFont typeface="Arial"/>
              <a:buChar char="•"/>
            </a:pPr>
            <a:endParaRPr lang="en-US" sz="2000" dirty="0" smtClean="0">
              <a:solidFill>
                <a:srgbClr val="000000"/>
              </a:solidFill>
              <a:latin typeface="Arial" charset="0"/>
              <a:ea typeface="ＭＳ Ｐゴシック" charset="0"/>
              <a:cs typeface="Geneva" charset="0"/>
            </a:endParaRPr>
          </a:p>
        </p:txBody>
      </p:sp>
      <p:pic>
        <p:nvPicPr>
          <p:cNvPr id="32" name="Picture 31" descr="Screen Shot 2014-07-08 at 2.54.1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800" y="1667085"/>
            <a:ext cx="3886200" cy="2809741"/>
          </a:xfrm>
          <a:prstGeom prst="rect">
            <a:avLst/>
          </a:prstGeom>
        </p:spPr>
      </p:pic>
      <p:sp>
        <p:nvSpPr>
          <p:cNvPr id="33" name="TextBox 32"/>
          <p:cNvSpPr txBox="1"/>
          <p:nvPr/>
        </p:nvSpPr>
        <p:spPr>
          <a:xfrm>
            <a:off x="5257800" y="1066800"/>
            <a:ext cx="3724096" cy="584776"/>
          </a:xfrm>
          <a:prstGeom prst="rect">
            <a:avLst/>
          </a:prstGeom>
          <a:noFill/>
        </p:spPr>
        <p:txBody>
          <a:bodyPr wrap="none" rtlCol="0">
            <a:spAutoFit/>
          </a:bodyPr>
          <a:lstStyle/>
          <a:p>
            <a:r>
              <a:rPr lang="en-US" dirty="0" smtClean="0"/>
              <a:t>CERN-IT : </a:t>
            </a:r>
            <a:r>
              <a:rPr lang="en-US" sz="1400" dirty="0" smtClean="0"/>
              <a:t>site or cloud is represented by </a:t>
            </a:r>
          </a:p>
          <a:p>
            <a:r>
              <a:rPr lang="en-US" sz="1400" dirty="0" smtClean="0"/>
              <a:t>Virtual Storage Cloud Node</a:t>
            </a:r>
            <a:endParaRPr lang="en-US" sz="1400" dirty="0"/>
          </a:p>
        </p:txBody>
      </p:sp>
    </p:spTree>
    <p:extLst>
      <p:ext uri="{BB962C8B-B14F-4D97-AF65-F5344CB8AC3E}">
        <p14:creationId xmlns:p14="http://schemas.microsoft.com/office/powerpoint/2010/main" val="323938996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12800"/>
          </a:xfrm>
        </p:spPr>
        <p:txBody>
          <a:bodyPr/>
          <a:lstStyle/>
          <a:p>
            <a:r>
              <a:rPr lang="en-US" dirty="0" smtClean="0"/>
              <a:t>LHC, Amazon &amp; Google  Computing Centers</a:t>
            </a:r>
            <a:endParaRPr lang="en-US" dirty="0"/>
          </a:p>
        </p:txBody>
      </p:sp>
      <p:pic>
        <p:nvPicPr>
          <p:cNvPr id="6" name="Picture 5" descr="aws-map.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178782"/>
            <a:ext cx="4567224" cy="2679218"/>
          </a:xfrm>
          <a:prstGeom prst="rect">
            <a:avLst/>
          </a:prstGeom>
        </p:spPr>
      </p:pic>
      <p:pic>
        <p:nvPicPr>
          <p:cNvPr id="7" name="Picture 6" descr="Screen Shot 2014-07-08 at 1.44.1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12800"/>
            <a:ext cx="5103071" cy="3365982"/>
          </a:xfrm>
          <a:prstGeom prst="rect">
            <a:avLst/>
          </a:prstGeom>
        </p:spPr>
      </p:pic>
      <p:sp>
        <p:nvSpPr>
          <p:cNvPr id="8" name="Rectangle 7"/>
          <p:cNvSpPr/>
          <p:nvPr/>
        </p:nvSpPr>
        <p:spPr>
          <a:xfrm>
            <a:off x="5103071" y="812800"/>
            <a:ext cx="4040929" cy="3462487"/>
          </a:xfrm>
          <a:prstGeom prst="rect">
            <a:avLst/>
          </a:prstGeom>
          <a:solidFill>
            <a:schemeClr val="bg1"/>
          </a:solidFill>
        </p:spPr>
        <p:txBody>
          <a:bodyPr wrap="square">
            <a:spAutoFit/>
          </a:bodyPr>
          <a:lstStyle/>
          <a:p>
            <a:pPr marL="342900" indent="-342900">
              <a:buFont typeface="Arial"/>
              <a:buChar char="•"/>
            </a:pPr>
            <a:r>
              <a:rPr lang="en-GB" sz="1600" dirty="0">
                <a:latin typeface="Calibri" charset="0"/>
              </a:rPr>
              <a:t>One Google Data </a:t>
            </a:r>
            <a:r>
              <a:rPr lang="en-GB" sz="1600" dirty="0" err="1">
                <a:latin typeface="Calibri" charset="0"/>
              </a:rPr>
              <a:t>Center</a:t>
            </a:r>
            <a:r>
              <a:rPr lang="en-GB" sz="1600" dirty="0">
                <a:latin typeface="Calibri" charset="0"/>
              </a:rPr>
              <a:t> is </a:t>
            </a:r>
            <a:br>
              <a:rPr lang="en-GB" sz="1600" dirty="0">
                <a:latin typeface="Calibri" charset="0"/>
              </a:rPr>
            </a:br>
            <a:r>
              <a:rPr lang="en-GB" sz="1600" dirty="0">
                <a:latin typeface="Calibri" charset="0"/>
              </a:rPr>
              <a:t>estimated to cost ~$600M</a:t>
            </a:r>
          </a:p>
          <a:p>
            <a:pPr marL="800100" lvl="1" indent="-342900">
              <a:buFont typeface="Arial"/>
              <a:buChar char="•"/>
            </a:pPr>
            <a:r>
              <a:rPr lang="en-GB" sz="1400" dirty="0">
                <a:latin typeface="Calibri" charset="0"/>
              </a:rPr>
              <a:t>An order of magnitude more </a:t>
            </a:r>
            <a:br>
              <a:rPr lang="en-GB" sz="1400" dirty="0">
                <a:latin typeface="Calibri" charset="0"/>
              </a:rPr>
            </a:br>
            <a:r>
              <a:rPr lang="en-GB" sz="1400" dirty="0">
                <a:latin typeface="Calibri" charset="0"/>
              </a:rPr>
              <a:t>than the </a:t>
            </a:r>
            <a:r>
              <a:rPr lang="en-GB" sz="1400" dirty="0" smtClean="0">
                <a:latin typeface="Calibri" charset="0"/>
              </a:rPr>
              <a:t>centre at CERN</a:t>
            </a:r>
            <a:endParaRPr lang="en-US" sz="1400" dirty="0" smtClean="0">
              <a:solidFill>
                <a:schemeClr val="accent2">
                  <a:lumMod val="50000"/>
                </a:schemeClr>
              </a:solidFill>
            </a:endParaRPr>
          </a:p>
          <a:p>
            <a:pPr marL="342900" indent="-342900">
              <a:buFont typeface="Arial"/>
              <a:buChar char="•"/>
            </a:pPr>
            <a:r>
              <a:rPr lang="en-US" sz="1600" dirty="0" smtClean="0">
                <a:solidFill>
                  <a:schemeClr val="accent2">
                    <a:lumMod val="50000"/>
                  </a:schemeClr>
                </a:solidFill>
              </a:rPr>
              <a:t>Amazon :</a:t>
            </a:r>
            <a:r>
              <a:rPr lang="en-US" sz="1400" dirty="0">
                <a:solidFill>
                  <a:schemeClr val="accent2">
                    <a:lumMod val="50000"/>
                  </a:schemeClr>
                </a:solidFill>
              </a:rPr>
              <a:t> </a:t>
            </a:r>
            <a:r>
              <a:rPr lang="en-US" sz="1400" dirty="0" smtClean="0">
                <a:solidFill>
                  <a:schemeClr val="accent2">
                    <a:lumMod val="50000"/>
                  </a:schemeClr>
                </a:solidFill>
              </a:rPr>
              <a:t>9 large sites/zones</a:t>
            </a:r>
          </a:p>
          <a:p>
            <a:pPr marL="1257300" lvl="2" indent="-342900">
              <a:buFont typeface="Arial"/>
              <a:buChar char="•"/>
            </a:pPr>
            <a:r>
              <a:rPr lang="en-US" sz="1400" dirty="0" smtClean="0">
                <a:solidFill>
                  <a:schemeClr val="accent2">
                    <a:lumMod val="50000"/>
                  </a:schemeClr>
                </a:solidFill>
              </a:rPr>
              <a:t>up to ~2M CPU cores/site, ~4M total</a:t>
            </a:r>
          </a:p>
          <a:p>
            <a:pPr marL="1257300" lvl="2" indent="-342900">
              <a:buFont typeface="Arial"/>
              <a:buChar char="•"/>
            </a:pPr>
            <a:r>
              <a:rPr lang="en-US" sz="1400" dirty="0" smtClean="0">
                <a:solidFill>
                  <a:schemeClr val="accent2">
                    <a:lumMod val="50000"/>
                  </a:schemeClr>
                </a:solidFill>
              </a:rPr>
              <a:t>10 x more cores on 1/10 of the sites  compared to our Grid</a:t>
            </a:r>
          </a:p>
          <a:p>
            <a:pPr marL="1257300" lvl="2" indent="-342900">
              <a:buFont typeface="Arial"/>
              <a:buChar char="•"/>
            </a:pPr>
            <a:r>
              <a:rPr lang="en-US" sz="1400" dirty="0" smtClean="0">
                <a:solidFill>
                  <a:schemeClr val="accent2">
                    <a:lumMod val="50000"/>
                  </a:schemeClr>
                </a:solidFill>
              </a:rPr>
              <a:t>500,000 users</a:t>
            </a:r>
          </a:p>
          <a:p>
            <a:pPr marL="342900" indent="-342900">
              <a:buFont typeface="Arial"/>
              <a:buChar char="•"/>
            </a:pPr>
            <a:r>
              <a:rPr lang="en-US" sz="1600" dirty="0" smtClean="0">
                <a:solidFill>
                  <a:schemeClr val="accent2">
                    <a:lumMod val="50000"/>
                  </a:schemeClr>
                </a:solidFill>
              </a:rPr>
              <a:t>LHC Computing (WLCG)</a:t>
            </a:r>
          </a:p>
          <a:p>
            <a:pPr marL="800100" lvl="1" indent="-342900">
              <a:buFont typeface="Arial"/>
              <a:buChar char="•"/>
            </a:pPr>
            <a:r>
              <a:rPr lang="en-US" sz="1400" dirty="0" smtClean="0">
                <a:solidFill>
                  <a:schemeClr val="accent2">
                    <a:lumMod val="50000"/>
                  </a:schemeClr>
                </a:solidFill>
              </a:rPr>
              <a:t>150 sites</a:t>
            </a:r>
          </a:p>
          <a:p>
            <a:pPr marL="800100" lvl="1" indent="-342900">
              <a:buFont typeface="Arial"/>
              <a:buChar char="•"/>
            </a:pPr>
            <a:r>
              <a:rPr lang="en-US" sz="1400" dirty="0">
                <a:solidFill>
                  <a:schemeClr val="accent2">
                    <a:lumMod val="50000"/>
                  </a:schemeClr>
                </a:solidFill>
              </a:rPr>
              <a:t>3</a:t>
            </a:r>
            <a:r>
              <a:rPr lang="en-US" sz="1400" dirty="0" smtClean="0">
                <a:solidFill>
                  <a:schemeClr val="accent2">
                    <a:lumMod val="50000"/>
                  </a:schemeClr>
                </a:solidFill>
              </a:rPr>
              <a:t>50k CPU cores total</a:t>
            </a:r>
          </a:p>
          <a:p>
            <a:pPr marL="800100" lvl="1" indent="-342900">
              <a:buFont typeface="Arial"/>
              <a:buChar char="•"/>
            </a:pPr>
            <a:r>
              <a:rPr lang="en-US" sz="1400" dirty="0" smtClean="0">
                <a:solidFill>
                  <a:schemeClr val="accent2">
                    <a:lumMod val="50000"/>
                  </a:schemeClr>
                </a:solidFill>
              </a:rPr>
              <a:t>~5000 users</a:t>
            </a:r>
          </a:p>
          <a:p>
            <a:pPr marL="800100" lvl="1" indent="-342900">
              <a:buFont typeface="Arial"/>
              <a:buChar char="•"/>
            </a:pPr>
            <a:endParaRPr lang="en-US" sz="1500" dirty="0" smtClean="0">
              <a:solidFill>
                <a:schemeClr val="accent2">
                  <a:lumMod val="50000"/>
                </a:schemeClr>
              </a:solidFill>
            </a:endParaRPr>
          </a:p>
        </p:txBody>
      </p:sp>
      <p:sp>
        <p:nvSpPr>
          <p:cNvPr id="9" name="TextBox 8"/>
          <p:cNvSpPr txBox="1"/>
          <p:nvPr/>
        </p:nvSpPr>
        <p:spPr>
          <a:xfrm>
            <a:off x="0" y="3638034"/>
            <a:ext cx="2989821" cy="369332"/>
          </a:xfrm>
          <a:prstGeom prst="rect">
            <a:avLst/>
          </a:prstGeom>
          <a:noFill/>
        </p:spPr>
        <p:txBody>
          <a:bodyPr wrap="none" rtlCol="0">
            <a:spAutoFit/>
          </a:bodyPr>
          <a:lstStyle/>
          <a:p>
            <a:r>
              <a:rPr lang="en-US" dirty="0" smtClean="0">
                <a:solidFill>
                  <a:schemeClr val="bg1"/>
                </a:solidFill>
              </a:rPr>
              <a:t>World LHC Computing Grid</a:t>
            </a:r>
            <a:endParaRPr lang="en-US" dirty="0">
              <a:solidFill>
                <a:schemeClr val="bg1"/>
              </a:solidFill>
            </a:endParaRPr>
          </a:p>
        </p:txBody>
      </p:sp>
      <p:sp>
        <p:nvSpPr>
          <p:cNvPr id="10" name="TextBox 9"/>
          <p:cNvSpPr txBox="1"/>
          <p:nvPr/>
        </p:nvSpPr>
        <p:spPr>
          <a:xfrm>
            <a:off x="2717800" y="6488668"/>
            <a:ext cx="1044289" cy="369332"/>
          </a:xfrm>
          <a:prstGeom prst="rect">
            <a:avLst/>
          </a:prstGeom>
          <a:noFill/>
        </p:spPr>
        <p:txBody>
          <a:bodyPr wrap="none" rtlCol="0">
            <a:spAutoFit/>
          </a:bodyPr>
          <a:lstStyle/>
          <a:p>
            <a:r>
              <a:rPr lang="en-US" dirty="0" smtClean="0"/>
              <a:t>Amazon</a:t>
            </a:r>
            <a:endParaRPr lang="en-US" dirty="0"/>
          </a:p>
        </p:txBody>
      </p:sp>
      <p:sp>
        <p:nvSpPr>
          <p:cNvPr id="11" name="TextBox 10"/>
          <p:cNvSpPr txBox="1"/>
          <p:nvPr/>
        </p:nvSpPr>
        <p:spPr>
          <a:xfrm>
            <a:off x="7670800" y="6270072"/>
            <a:ext cx="929010" cy="369332"/>
          </a:xfrm>
          <a:prstGeom prst="rect">
            <a:avLst/>
          </a:prstGeom>
          <a:noFill/>
        </p:spPr>
        <p:txBody>
          <a:bodyPr wrap="none" rtlCol="0">
            <a:spAutoFit/>
          </a:bodyPr>
          <a:lstStyle/>
          <a:p>
            <a:r>
              <a:rPr lang="en-US" dirty="0" smtClean="0"/>
              <a:t>Google</a:t>
            </a:r>
            <a:endParaRPr lang="en-US" dirty="0"/>
          </a:p>
        </p:txBody>
      </p:sp>
      <p:pic>
        <p:nvPicPr>
          <p:cNvPr id="12" name="Picture 11"/>
          <p:cNvPicPr>
            <a:picLocks noChangeAspect="1"/>
          </p:cNvPicPr>
          <p:nvPr/>
        </p:nvPicPr>
        <p:blipFill>
          <a:blip r:embed="rId4"/>
          <a:stretch>
            <a:fillRect/>
          </a:stretch>
        </p:blipFill>
        <p:spPr>
          <a:xfrm>
            <a:off x="4567224" y="4178782"/>
            <a:ext cx="4511557" cy="1909347"/>
          </a:xfrm>
          <a:prstGeom prst="rect">
            <a:avLst/>
          </a:prstGeom>
        </p:spPr>
      </p:pic>
      <p:pic>
        <p:nvPicPr>
          <p:cNvPr id="13" name="Picture 12"/>
          <p:cNvPicPr>
            <a:picLocks noChangeAspect="1"/>
          </p:cNvPicPr>
          <p:nvPr/>
        </p:nvPicPr>
        <p:blipFill>
          <a:blip r:embed="rId5"/>
          <a:stretch>
            <a:fillRect/>
          </a:stretch>
        </p:blipFill>
        <p:spPr>
          <a:xfrm>
            <a:off x="4567224" y="6088129"/>
            <a:ext cx="1399309" cy="715926"/>
          </a:xfrm>
          <a:prstGeom prst="rect">
            <a:avLst/>
          </a:prstGeom>
        </p:spPr>
      </p:pic>
    </p:spTree>
    <p:extLst>
      <p:ext uri="{BB962C8B-B14F-4D97-AF65-F5344CB8AC3E}">
        <p14:creationId xmlns:p14="http://schemas.microsoft.com/office/powerpoint/2010/main" val="411129465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extLst>
              <a:ext uri="{28A0092B-C50C-407E-A947-70E740481C1C}">
                <a14:useLocalDpi xmlns:a14="http://schemas.microsoft.com/office/drawing/2010/main"/>
              </a:ext>
            </a:extLst>
          </a:blip>
          <a:stretch>
            <a:fillRect/>
          </a:stretch>
        </p:blipFill>
        <p:spPr>
          <a:xfrm>
            <a:off x="0" y="-12958"/>
            <a:ext cx="9161277" cy="6870958"/>
          </a:xfrm>
          <a:prstGeom prst="rect">
            <a:avLst/>
          </a:prstGeom>
        </p:spPr>
      </p:pic>
      <p:sp>
        <p:nvSpPr>
          <p:cNvPr id="6" name="Rectangle 4"/>
          <p:cNvSpPr txBox="1">
            <a:spLocks noChangeArrowheads="1"/>
          </p:cNvSpPr>
          <p:nvPr/>
        </p:nvSpPr>
        <p:spPr bwMode="auto">
          <a:xfrm>
            <a:off x="0" y="76200"/>
            <a:ext cx="9144000"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algn="ctr" defTabSz="914400" fontAlgn="base">
              <a:spcBef>
                <a:spcPct val="0"/>
              </a:spcBef>
              <a:spcAft>
                <a:spcPct val="0"/>
              </a:spcAft>
              <a:defRPr/>
            </a:pPr>
            <a:r>
              <a:rPr lang="en-GB" sz="3600" kern="0" dirty="0" smtClean="0">
                <a:solidFill>
                  <a:srgbClr val="FFFFFF"/>
                </a:solidFill>
                <a:effectLst>
                  <a:outerShdw blurRad="38100" dist="38100" dir="2700000" algn="tl" rotWithShape="0">
                    <a:prstClr val="black"/>
                  </a:outerShdw>
                </a:effectLst>
                <a:latin typeface="Helvetica"/>
                <a:ea typeface="ＭＳ Ｐゴシック" pitchFamily="-111" charset="-128"/>
                <a:cs typeface="ＭＳ Ｐゴシック" pitchFamily="-111" charset="-128"/>
              </a:rPr>
              <a:t>Tools: LHC and Detectors</a:t>
            </a:r>
            <a:endParaRPr lang="en-GB" sz="4000" kern="0" dirty="0">
              <a:solidFill>
                <a:srgbClr val="FFFFFF"/>
              </a:solidFill>
              <a:effectLst>
                <a:outerShdw blurRad="38100" dist="38100" dir="2700000" algn="tl" rotWithShape="0">
                  <a:prstClr val="black"/>
                </a:outerShdw>
              </a:effectLst>
              <a:latin typeface="Helvetica"/>
              <a:ea typeface="ＭＳ Ｐゴシック" pitchFamily="-111" charset="-128"/>
              <a:cs typeface="ＭＳ Ｐゴシック" pitchFamily="-111" charset="-128"/>
            </a:endParaRPr>
          </a:p>
        </p:txBody>
      </p:sp>
      <p:sp>
        <p:nvSpPr>
          <p:cNvPr id="8" name="Rectangle 31"/>
          <p:cNvSpPr>
            <a:spLocks noChangeArrowheads="1"/>
          </p:cNvSpPr>
          <p:nvPr/>
        </p:nvSpPr>
        <p:spPr bwMode="auto">
          <a:xfrm>
            <a:off x="0" y="3581400"/>
            <a:ext cx="9144000" cy="903068"/>
          </a:xfrm>
          <a:prstGeom prst="rect">
            <a:avLst/>
          </a:prstGeom>
          <a:noFill/>
          <a:ln w="9525">
            <a:noFill/>
            <a:miter lim="800000"/>
            <a:headEnd/>
            <a:tailEnd/>
          </a:ln>
          <a:effectLst/>
        </p:spPr>
        <p:txBody>
          <a:bodyPr>
            <a:prstTxWarp prst="textNoShape">
              <a:avLst/>
            </a:prstTxWarp>
            <a:spAutoFit/>
          </a:bodyPr>
          <a:lstStyle/>
          <a:p>
            <a:pPr algn="ctr" defTabSz="914400" eaLnBrk="0" fontAlgn="base" hangingPunct="0">
              <a:lnSpc>
                <a:spcPct val="90000"/>
              </a:lnSpc>
              <a:spcBef>
                <a:spcPct val="0"/>
              </a:spcBef>
              <a:spcAft>
                <a:spcPct val="0"/>
              </a:spcAft>
              <a:defRPr/>
            </a:pPr>
            <a:r>
              <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Exploration of a new energy frontier</a:t>
            </a:r>
          </a:p>
          <a:p>
            <a:pPr algn="ctr" defTabSz="914400" eaLnBrk="0" fontAlgn="base" hangingPunct="0">
              <a:lnSpc>
                <a:spcPct val="90000"/>
              </a:lnSpc>
              <a:spcBef>
                <a:spcPct val="0"/>
              </a:spcBef>
              <a:spcAft>
                <a:spcPct val="0"/>
              </a:spcAft>
              <a:defRPr/>
            </a:pPr>
            <a:r>
              <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in p-p and Pb-Pb collisions </a:t>
            </a:r>
          </a:p>
        </p:txBody>
      </p:sp>
      <p:pic>
        <p:nvPicPr>
          <p:cNvPr id="9" name="Picture 42" descr="0510028_03-A4-at-144-dpi.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43213" y="4648200"/>
            <a:ext cx="2947987" cy="1935163"/>
          </a:xfrm>
          <a:prstGeom prst="rect">
            <a:avLst/>
          </a:prstGeom>
          <a:noFill/>
          <a:ln w="9525">
            <a:noFill/>
            <a:miter lim="800000"/>
            <a:headEnd/>
            <a:tailEnd/>
          </a:ln>
          <a:effectLst>
            <a:outerShdw blurRad="38100" dist="38100" dir="2700000" algn="tl" rotWithShape="0">
              <a:prstClr val="black"/>
            </a:outerShdw>
          </a:effectLst>
        </p:spPr>
      </p:pic>
      <p:sp>
        <p:nvSpPr>
          <p:cNvPr id="12" name="Rectangle 8"/>
          <p:cNvSpPr>
            <a:spLocks noChangeArrowheads="1"/>
          </p:cNvSpPr>
          <p:nvPr/>
        </p:nvSpPr>
        <p:spPr bwMode="auto">
          <a:xfrm>
            <a:off x="3181137" y="4648200"/>
            <a:ext cx="2326967" cy="595548"/>
          </a:xfrm>
          <a:prstGeom prst="rect">
            <a:avLst/>
          </a:prstGeom>
          <a:noFill/>
          <a:ln w="9525">
            <a:noFill/>
            <a:miter lim="800000"/>
            <a:headEnd/>
            <a:tailEnd/>
          </a:ln>
        </p:spPr>
        <p:txBody>
          <a:bodyPr wrap="none">
            <a:prstTxWarp prst="textNoShape">
              <a:avLst/>
            </a:prstTxWarp>
            <a:spAutoFit/>
          </a:bodyPr>
          <a:lstStyle/>
          <a:p>
            <a:pPr algn="ctr" defTabSz="914400" eaLnBrk="0" fontAlgn="base" hangingPunct="0">
              <a:lnSpc>
                <a:spcPct val="90000"/>
              </a:lnSpc>
              <a:spcBef>
                <a:spcPct val="0"/>
              </a:spcBef>
              <a:spcAft>
                <a:spcPct val="0"/>
              </a:spcAft>
            </a:pPr>
            <a:r>
              <a:rPr lang="en-GB" dirty="0">
                <a:solidFill>
                  <a:srgbClr val="FFFFFF"/>
                </a:solidFill>
                <a:effectLst>
                  <a:outerShdw blurRad="38100" dist="38100" dir="2700000" algn="tl" rotWithShape="0">
                    <a:prstClr val="black"/>
                  </a:outerShdw>
                </a:effectLst>
                <a:latin typeface="Arial" charset="0"/>
                <a:ea typeface="ＭＳ Ｐゴシック" charset="-128"/>
              </a:rPr>
              <a:t>LHC ring:</a:t>
            </a:r>
          </a:p>
          <a:p>
            <a:pPr algn="ctr" defTabSz="914400" eaLnBrk="0" fontAlgn="base" hangingPunct="0">
              <a:lnSpc>
                <a:spcPct val="90000"/>
              </a:lnSpc>
              <a:spcBef>
                <a:spcPct val="0"/>
              </a:spcBef>
              <a:spcAft>
                <a:spcPct val="0"/>
              </a:spcAft>
            </a:pPr>
            <a:r>
              <a:rPr lang="en-GB" dirty="0">
                <a:solidFill>
                  <a:srgbClr val="FFFFFF"/>
                </a:solidFill>
                <a:effectLst>
                  <a:outerShdw blurRad="38100" dist="38100" dir="2700000" algn="tl" rotWithShape="0">
                    <a:prstClr val="black"/>
                  </a:outerShdw>
                </a:effectLst>
                <a:latin typeface="Arial" charset="0"/>
                <a:ea typeface="ＭＳ Ｐゴシック" charset="-128"/>
              </a:rPr>
              <a:t>27 km circumference</a:t>
            </a:r>
            <a:endParaRPr lang="en-GB" dirty="0">
              <a:solidFill>
                <a:srgbClr val="000000"/>
              </a:solidFill>
              <a:effectLst>
                <a:outerShdw blurRad="38100" dist="38100" dir="2700000" algn="tl" rotWithShape="0">
                  <a:prstClr val="black"/>
                </a:outerShdw>
              </a:effectLst>
              <a:latin typeface="Arial" charset="0"/>
              <a:ea typeface="ＭＳ Ｐゴシック" charset="-128"/>
            </a:endParaRPr>
          </a:p>
        </p:txBody>
      </p:sp>
      <p:grpSp>
        <p:nvGrpSpPr>
          <p:cNvPr id="2" name="Group 69"/>
          <p:cNvGrpSpPr>
            <a:grpSpLocks/>
          </p:cNvGrpSpPr>
          <p:nvPr/>
        </p:nvGrpSpPr>
        <p:grpSpPr bwMode="auto">
          <a:xfrm>
            <a:off x="0" y="1676400"/>
            <a:ext cx="2667000" cy="2438400"/>
            <a:chOff x="288" y="1072"/>
            <a:chExt cx="1680" cy="1536"/>
          </a:xfrm>
        </p:grpSpPr>
        <p:sp>
          <p:nvSpPr>
            <p:cNvPr id="15" name="Line 70"/>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16" name="Line 71"/>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17" name="Oval 72"/>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18" name="Picture 73" descr="bul-pho-2007-07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19" name="Text Box 74"/>
            <p:cNvSpPr txBox="1">
              <a:spLocks noChangeArrowheads="1"/>
            </p:cNvSpPr>
            <p:nvPr/>
          </p:nvSpPr>
          <p:spPr bwMode="auto">
            <a:xfrm>
              <a:off x="1488" y="1168"/>
              <a:ext cx="401" cy="212"/>
            </a:xfrm>
            <a:prstGeom prst="rect">
              <a:avLst/>
            </a:prstGeom>
            <a:noFill/>
            <a:ln w="9525">
              <a:noFill/>
              <a:miter lim="800000"/>
              <a:headEnd/>
              <a:tailEnd/>
            </a:ln>
            <a:effectLst/>
          </p:spPr>
          <p:txBody>
            <a:bodyPr wrap="none">
              <a:prstTxWarp prst="textNoShape">
                <a:avLst/>
              </a:prstTxWarp>
              <a:spAutoFit/>
            </a:bodyPr>
            <a:lstStyle/>
            <a:p>
              <a:pPr defTabSz="914400" eaLnBrk="0" fontAlgn="base" hangingPunct="0">
                <a:spcBef>
                  <a:spcPct val="0"/>
                </a:spcBef>
                <a:spcAft>
                  <a:spcPct val="0"/>
                </a:spcAft>
                <a:defRPr/>
              </a:pPr>
              <a:r>
                <a:rPr lang="de-CH" sz="16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rPr>
                <a:t>CMS</a:t>
              </a:r>
              <a:endParaRPr lang="de-CH" sz="20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endParaRPr>
            </a:p>
          </p:txBody>
        </p:sp>
      </p:grpSp>
      <p:grpSp>
        <p:nvGrpSpPr>
          <p:cNvPr id="3" name="Group 75"/>
          <p:cNvGrpSpPr>
            <a:grpSpLocks/>
          </p:cNvGrpSpPr>
          <p:nvPr/>
        </p:nvGrpSpPr>
        <p:grpSpPr bwMode="auto">
          <a:xfrm>
            <a:off x="7035800" y="3733799"/>
            <a:ext cx="1955800" cy="1830388"/>
            <a:chOff x="304" y="2344"/>
            <a:chExt cx="1232" cy="1153"/>
          </a:xfrm>
        </p:grpSpPr>
        <p:sp>
          <p:nvSpPr>
            <p:cNvPr id="21" name="Oval 76"/>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22" name="Line 77"/>
            <p:cNvSpPr>
              <a:spLocks noChangeShapeType="1"/>
            </p:cNvSpPr>
            <p:nvPr/>
          </p:nvSpPr>
          <p:spPr bwMode="auto">
            <a:xfrm flipV="1">
              <a:off x="336" y="2392"/>
              <a:ext cx="792" cy="192"/>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23" name="Line 78"/>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24" name="Picture 79" descr="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04" y="2584"/>
              <a:ext cx="1232" cy="913"/>
            </a:xfrm>
            <a:prstGeom prst="rect">
              <a:avLst/>
            </a:prstGeom>
            <a:noFill/>
            <a:ln w="9525">
              <a:noFill/>
              <a:miter lim="800000"/>
              <a:headEnd/>
              <a:tailEnd/>
            </a:ln>
            <a:effectLst>
              <a:outerShdw blurRad="38100" dist="38100" dir="2700000" algn="tl" rotWithShape="0">
                <a:prstClr val="black"/>
              </a:outerShdw>
            </a:effectLst>
          </p:spPr>
        </p:pic>
        <p:sp>
          <p:nvSpPr>
            <p:cNvPr id="25" name="Text Box 80"/>
            <p:cNvSpPr txBox="1">
              <a:spLocks noChangeArrowheads="1"/>
            </p:cNvSpPr>
            <p:nvPr/>
          </p:nvSpPr>
          <p:spPr bwMode="auto">
            <a:xfrm>
              <a:off x="960" y="2611"/>
              <a:ext cx="490" cy="213"/>
            </a:xfrm>
            <a:prstGeom prst="rect">
              <a:avLst/>
            </a:prstGeom>
            <a:noFill/>
            <a:ln w="9525">
              <a:noFill/>
              <a:miter lim="800000"/>
              <a:headEnd/>
              <a:tailEnd/>
            </a:ln>
          </p:spPr>
          <p:txBody>
            <a:bodyPr wrap="none">
              <a:prstTxWarp prst="textNoShape">
                <a:avLst/>
              </a:prstTxWarp>
              <a:spAutoFit/>
            </a:bodyPr>
            <a:lstStyle/>
            <a:p>
              <a:pPr defTabSz="914400" eaLnBrk="0" fontAlgn="base" hangingPunct="0">
                <a:spcBef>
                  <a:spcPct val="0"/>
                </a:spcBef>
                <a:spcAft>
                  <a:spcPct val="0"/>
                </a:spcAft>
              </a:pPr>
              <a:r>
                <a:rPr lang="de-CH" sz="1600" dirty="0">
                  <a:solidFill>
                    <a:srgbClr val="EAEAEA"/>
                  </a:solidFill>
                  <a:effectLst>
                    <a:outerShdw blurRad="38100" dist="38100" dir="2700000" algn="tl" rotWithShape="0">
                      <a:prstClr val="black"/>
                    </a:outerShdw>
                  </a:effectLst>
                  <a:latin typeface="Helvetica"/>
                  <a:ea typeface="ＭＳ Ｐゴシック" charset="-128"/>
                </a:rPr>
                <a:t>ALICE</a:t>
              </a:r>
              <a:endParaRPr lang="de-CH" sz="2000" dirty="0">
                <a:solidFill>
                  <a:srgbClr val="EAEAEA"/>
                </a:solidFill>
                <a:effectLst>
                  <a:outerShdw blurRad="38100" dist="38100" dir="2700000" algn="tl" rotWithShape="0">
                    <a:prstClr val="black"/>
                  </a:outerShdw>
                </a:effectLst>
                <a:latin typeface="Helvetica"/>
                <a:ea typeface="ＭＳ Ｐゴシック" charset="-128"/>
              </a:endParaRPr>
            </a:p>
          </p:txBody>
        </p:sp>
      </p:grpSp>
      <p:grpSp>
        <p:nvGrpSpPr>
          <p:cNvPr id="4" name="Group 81"/>
          <p:cNvGrpSpPr>
            <a:grpSpLocks/>
          </p:cNvGrpSpPr>
          <p:nvPr/>
        </p:nvGrpSpPr>
        <p:grpSpPr bwMode="auto">
          <a:xfrm>
            <a:off x="3886200" y="762000"/>
            <a:ext cx="2244725" cy="1978025"/>
            <a:chOff x="4224" y="1084"/>
            <a:chExt cx="1414" cy="1246"/>
          </a:xfrm>
        </p:grpSpPr>
        <p:grpSp>
          <p:nvGrpSpPr>
            <p:cNvPr id="5" name="Group 82"/>
            <p:cNvGrpSpPr>
              <a:grpSpLocks/>
            </p:cNvGrpSpPr>
            <p:nvPr/>
          </p:nvGrpSpPr>
          <p:grpSpPr bwMode="auto">
            <a:xfrm>
              <a:off x="4224" y="1104"/>
              <a:ext cx="1364" cy="1226"/>
              <a:chOff x="4224" y="1104"/>
              <a:chExt cx="1364" cy="1226"/>
            </a:xfrm>
          </p:grpSpPr>
          <p:sp>
            <p:nvSpPr>
              <p:cNvPr id="30" name="Oval 83"/>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31" name="Line 84"/>
              <p:cNvSpPr>
                <a:spLocks noChangeShapeType="1"/>
              </p:cNvSpPr>
              <p:nvPr/>
            </p:nvSpPr>
            <p:spPr bwMode="auto">
              <a:xfrm>
                <a:off x="4272" y="1968"/>
                <a:ext cx="743" cy="344"/>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32" name="Line 85"/>
              <p:cNvSpPr>
                <a:spLocks noChangeShapeType="1"/>
              </p:cNvSpPr>
              <p:nvPr/>
            </p:nvSpPr>
            <p:spPr bwMode="auto">
              <a:xfrm flipH="1">
                <a:off x="5015" y="1968"/>
                <a:ext cx="553" cy="344"/>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33" name="Picture 86" descr="Picture 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224" y="1104"/>
                <a:ext cx="1364" cy="867"/>
              </a:xfrm>
              <a:prstGeom prst="rect">
                <a:avLst/>
              </a:prstGeom>
              <a:noFill/>
              <a:ln w="9525">
                <a:noFill/>
                <a:miter lim="800000"/>
                <a:headEnd/>
                <a:tailEnd/>
              </a:ln>
              <a:effectLst>
                <a:outerShdw blurRad="50800" dist="38100" dir="2700000">
                  <a:srgbClr val="000000"/>
                </a:outerShdw>
              </a:effectLst>
            </p:spPr>
          </p:pic>
        </p:grpSp>
        <p:sp>
          <p:nvSpPr>
            <p:cNvPr id="28" name="Rectangle 87"/>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w="9525">
              <a:noFill/>
              <a:miter lim="800000"/>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29" name="Text Box 88"/>
            <p:cNvSpPr txBox="1">
              <a:spLocks noChangeArrowheads="1"/>
            </p:cNvSpPr>
            <p:nvPr/>
          </p:nvSpPr>
          <p:spPr bwMode="auto">
            <a:xfrm>
              <a:off x="5184" y="1084"/>
              <a:ext cx="454"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defTabSz="914400" eaLnBrk="0" fontAlgn="base" hangingPunct="0">
                <a:spcBef>
                  <a:spcPct val="0"/>
                </a:spcBef>
                <a:spcAft>
                  <a:spcPct val="0"/>
                </a:spcAft>
                <a:defRPr/>
              </a:pPr>
              <a:r>
                <a:rPr lang="de-CH" sz="1600" dirty="0" err="1">
                  <a:solidFill>
                    <a:srgbClr val="EAEAEA"/>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rPr>
                <a:t>LHCb</a:t>
              </a:r>
              <a:endParaRPr lang="de-CH" sz="2000" dirty="0">
                <a:solidFill>
                  <a:srgbClr val="EAEAEA"/>
                </a:solidFill>
                <a:effectLst>
                  <a:outerShdw blurRad="38100" dist="38100" dir="2700000" algn="tl">
                    <a:srgbClr val="000000">
                      <a:alpha val="43137"/>
                    </a:srgbClr>
                  </a:outerShdw>
                </a:effectLst>
                <a:latin typeface="Helvetica"/>
                <a:ea typeface="ＭＳ Ｐゴシック" pitchFamily="-111" charset="-128"/>
                <a:cs typeface="ＭＳ Ｐゴシック" pitchFamily="-111" charset="-128"/>
              </a:endParaRPr>
            </a:p>
          </p:txBody>
        </p:sp>
      </p:grpSp>
      <p:grpSp>
        <p:nvGrpSpPr>
          <p:cNvPr id="7" name="Group 89"/>
          <p:cNvGrpSpPr>
            <a:grpSpLocks/>
          </p:cNvGrpSpPr>
          <p:nvPr/>
        </p:nvGrpSpPr>
        <p:grpSpPr bwMode="auto">
          <a:xfrm>
            <a:off x="6477001" y="761999"/>
            <a:ext cx="2667002" cy="2286000"/>
            <a:chOff x="3408" y="2112"/>
            <a:chExt cx="1680" cy="1440"/>
          </a:xfrm>
        </p:grpSpPr>
        <p:grpSp>
          <p:nvGrpSpPr>
            <p:cNvPr id="11" name="Group 90"/>
            <p:cNvGrpSpPr>
              <a:grpSpLocks/>
            </p:cNvGrpSpPr>
            <p:nvPr/>
          </p:nvGrpSpPr>
          <p:grpSpPr bwMode="auto">
            <a:xfrm>
              <a:off x="3408" y="2112"/>
              <a:ext cx="1680" cy="1440"/>
              <a:chOff x="3408" y="2112"/>
              <a:chExt cx="1680" cy="1440"/>
            </a:xfrm>
          </p:grpSpPr>
          <p:sp>
            <p:nvSpPr>
              <p:cNvPr id="38" name="Oval 91"/>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39" name="Line 92"/>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sp>
            <p:nvSpPr>
              <p:cNvPr id="40" name="Line 93"/>
              <p:cNvSpPr>
                <a:spLocks noChangeShapeType="1"/>
              </p:cNvSpPr>
              <p:nvPr/>
            </p:nvSpPr>
            <p:spPr bwMode="auto">
              <a:xfrm flipV="1">
                <a:off x="3696" y="3168"/>
                <a:ext cx="1392" cy="336"/>
              </a:xfrm>
              <a:prstGeom prst="line">
                <a:avLst/>
              </a:prstGeom>
              <a:noFill/>
              <a:ln w="38100">
                <a:solidFill>
                  <a:schemeClr val="bg1"/>
                </a:solidFill>
                <a:prstDash val="sysDot"/>
                <a:round/>
                <a:headEnd/>
                <a:tailEnd/>
              </a:ln>
            </p:spPr>
            <p:txBody>
              <a:bodyPr wrap="none" anchor="ctr">
                <a:prstTxWarp prst="textNoShape">
                  <a:avLst/>
                </a:prstTxWarp>
              </a:bodyPr>
              <a:lstStyle/>
              <a:p>
                <a:pPr defTabSz="914400" fontAlgn="base">
                  <a:spcBef>
                    <a:spcPct val="0"/>
                  </a:spcBef>
                  <a:spcAft>
                    <a:spcPct val="0"/>
                  </a:spcAft>
                </a:pPr>
                <a:endParaRPr lang="en-US" sz="2400" dirty="0">
                  <a:solidFill>
                    <a:srgbClr val="000000"/>
                  </a:solidFill>
                  <a:latin typeface="Arial" charset="0"/>
                  <a:ea typeface="ＭＳ Ｐゴシック" charset="-128"/>
                </a:endParaRPr>
              </a:p>
            </p:txBody>
          </p:sp>
          <p:pic>
            <p:nvPicPr>
              <p:cNvPr id="41" name="Picture 94" descr="0511013_01"/>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408" y="2112"/>
                <a:ext cx="1632" cy="1063"/>
              </a:xfrm>
              <a:prstGeom prst="rect">
                <a:avLst/>
              </a:prstGeom>
              <a:noFill/>
              <a:ln w="9525">
                <a:noFill/>
                <a:miter lim="800000"/>
                <a:headEnd/>
                <a:tailEnd/>
              </a:ln>
              <a:effectLst>
                <a:outerShdw blurRad="38100" dist="38100" dir="2700000" algn="tl" rotWithShape="0">
                  <a:prstClr val="black"/>
                </a:outerShdw>
              </a:effectLst>
            </p:spPr>
          </p:pic>
        </p:grpSp>
        <p:sp>
          <p:nvSpPr>
            <p:cNvPr id="37" name="Text Box 96"/>
            <p:cNvSpPr txBox="1">
              <a:spLocks noChangeArrowheads="1"/>
            </p:cNvSpPr>
            <p:nvPr/>
          </p:nvSpPr>
          <p:spPr bwMode="auto">
            <a:xfrm>
              <a:off x="4464" y="2928"/>
              <a:ext cx="516" cy="213"/>
            </a:xfrm>
            <a:prstGeom prst="rect">
              <a:avLst/>
            </a:prstGeom>
            <a:solidFill>
              <a:srgbClr val="7AA5BF"/>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defTabSz="914400" eaLnBrk="0" fontAlgn="base" hangingPunct="0">
                <a:spcBef>
                  <a:spcPct val="0"/>
                </a:spcBef>
                <a:spcAft>
                  <a:spcPct val="0"/>
                </a:spcAft>
              </a:pPr>
              <a:r>
                <a:rPr lang="de-CH" sz="1600" dirty="0">
                  <a:solidFill>
                    <a:srgbClr val="FFFFFF"/>
                  </a:solidFill>
                  <a:effectLst>
                    <a:outerShdw blurRad="38100" dist="38100" dir="2700000" algn="tl" rotWithShape="0">
                      <a:prstClr val="black"/>
                    </a:outerShdw>
                  </a:effectLst>
                  <a:latin typeface="Helvetica"/>
                  <a:ea typeface="ＭＳ Ｐゴシック" charset="-128"/>
                </a:rPr>
                <a:t>ATLAS</a:t>
              </a:r>
            </a:p>
          </p:txBody>
        </p:sp>
      </p:grpSp>
      <p:pic>
        <p:nvPicPr>
          <p:cNvPr id="35" name="Picture 34" descr="cern_logo_1.png"/>
          <p:cNvPicPr>
            <a:picLocks noChangeAspect="1"/>
          </p:cNvPicPr>
          <p:nvPr/>
        </p:nvPicPr>
        <p:blipFill>
          <a:blip r:embed="rId9" cstate="screen">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
        <p:nvSpPr>
          <p:cNvPr id="36" name="Rectangle 10"/>
          <p:cNvSpPr>
            <a:spLocks noChangeArrowheads="1"/>
          </p:cNvSpPr>
          <p:nvPr/>
        </p:nvSpPr>
        <p:spPr bwMode="auto">
          <a:xfrm>
            <a:off x="3148189" y="2853252"/>
            <a:ext cx="2982735" cy="1200329"/>
          </a:xfrm>
          <a:prstGeom prst="rect">
            <a:avLst/>
          </a:prstGeom>
          <a:solidFill>
            <a:schemeClr val="bg1">
              <a:alpha val="78999"/>
            </a:schemeClr>
          </a:solidFill>
          <a:ln w="9525">
            <a:noFill/>
            <a:miter lim="800000"/>
            <a:headEnd/>
            <a:tailEnd/>
          </a:ln>
          <a:effectLst>
            <a:outerShdw blurRad="63500" dist="38099" dir="2700000" algn="ctr" rotWithShape="0">
              <a:srgbClr val="000000">
                <a:alpha val="74998"/>
              </a:srgbClr>
            </a:outerShdw>
          </a:effectLst>
        </p:spPr>
        <p:txBody>
          <a:bodyPr wrap="square">
            <a:spAutoFit/>
          </a:bodyPr>
          <a:lstStyle/>
          <a:p>
            <a:pPr algn="ctr" defTabSz="914400" eaLnBrk="0" fontAlgn="base" hangingPunct="0">
              <a:spcBef>
                <a:spcPct val="0"/>
              </a:spcBef>
              <a:spcAft>
                <a:spcPct val="0"/>
              </a:spcAft>
            </a:pPr>
            <a:r>
              <a:rPr lang="en-US" dirty="0">
                <a:solidFill>
                  <a:srgbClr val="1F497D"/>
                </a:solidFill>
                <a:latin typeface="Arial" pitchFamily="34" charset="0"/>
              </a:rPr>
              <a:t>General Purpose,</a:t>
            </a:r>
            <a:br>
              <a:rPr lang="en-US" dirty="0">
                <a:solidFill>
                  <a:srgbClr val="1F497D"/>
                </a:solidFill>
                <a:latin typeface="Arial" pitchFamily="34" charset="0"/>
              </a:rPr>
            </a:br>
            <a:r>
              <a:rPr lang="en-US" dirty="0">
                <a:solidFill>
                  <a:srgbClr val="1F497D"/>
                </a:solidFill>
                <a:latin typeface="Arial" pitchFamily="34" charset="0"/>
              </a:rPr>
              <a:t>proton-proton,  heavy ions</a:t>
            </a:r>
          </a:p>
          <a:p>
            <a:pPr algn="ctr" defTabSz="914400" eaLnBrk="0" fontAlgn="base" hangingPunct="0">
              <a:spcBef>
                <a:spcPct val="0"/>
              </a:spcBef>
              <a:spcAft>
                <a:spcPct val="0"/>
              </a:spcAft>
            </a:pPr>
            <a:r>
              <a:rPr lang="en-US" dirty="0">
                <a:solidFill>
                  <a:srgbClr val="1F497D"/>
                </a:solidFill>
                <a:latin typeface="Arial" pitchFamily="34" charset="0"/>
              </a:rPr>
              <a:t>Discovery of new physics: </a:t>
            </a:r>
          </a:p>
          <a:p>
            <a:pPr algn="ctr" defTabSz="914400" eaLnBrk="0" fontAlgn="base" hangingPunct="0">
              <a:spcBef>
                <a:spcPct val="0"/>
              </a:spcBef>
              <a:spcAft>
                <a:spcPct val="0"/>
              </a:spcAft>
            </a:pPr>
            <a:r>
              <a:rPr lang="en-US" dirty="0">
                <a:solidFill>
                  <a:srgbClr val="1F497D"/>
                </a:solidFill>
                <a:latin typeface="Arial" pitchFamily="34" charset="0"/>
              </a:rPr>
              <a:t>Higgs, </a:t>
            </a:r>
            <a:r>
              <a:rPr lang="en-US" dirty="0" err="1" smtClean="0">
                <a:solidFill>
                  <a:srgbClr val="1F497D"/>
                </a:solidFill>
                <a:latin typeface="Arial" pitchFamily="34" charset="0"/>
              </a:rPr>
              <a:t>SuperSymmetry</a:t>
            </a:r>
            <a:endParaRPr lang="en-US" dirty="0">
              <a:solidFill>
                <a:srgbClr val="1F497D"/>
              </a:solidFill>
              <a:latin typeface="Arial" pitchFamily="34" charset="0"/>
            </a:endParaRPr>
          </a:p>
        </p:txBody>
      </p:sp>
      <p:sp>
        <p:nvSpPr>
          <p:cNvPr id="42" name="Rectangle 30"/>
          <p:cNvSpPr>
            <a:spLocks noChangeArrowheads="1"/>
          </p:cNvSpPr>
          <p:nvPr/>
        </p:nvSpPr>
        <p:spPr bwMode="auto">
          <a:xfrm>
            <a:off x="1047947" y="741108"/>
            <a:ext cx="2838253" cy="585287"/>
          </a:xfrm>
          <a:prstGeom prst="rect">
            <a:avLst/>
          </a:prstGeom>
          <a:solidFill>
            <a:schemeClr val="bg1">
              <a:alpha val="52156"/>
            </a:schemeClr>
          </a:solidFill>
          <a:ln w="9525">
            <a:noFill/>
            <a:miter lim="800000"/>
            <a:headEnd/>
            <a:tailEnd/>
          </a:ln>
        </p:spPr>
        <p:txBody>
          <a:bodyPr wrap="none">
            <a:spAutoFit/>
          </a:bodyPr>
          <a:lstStyle/>
          <a:p>
            <a:pPr algn="ctr" defTabSz="914400" eaLnBrk="0" fontAlgn="base" hangingPunct="0">
              <a:spcBef>
                <a:spcPct val="0"/>
              </a:spcBef>
              <a:spcAft>
                <a:spcPct val="0"/>
              </a:spcAft>
            </a:pPr>
            <a:r>
              <a:rPr lang="en-US" sz="1600" dirty="0">
                <a:solidFill>
                  <a:srgbClr val="1F497D"/>
                </a:solidFill>
                <a:latin typeface="Arial" pitchFamily="34" charset="0"/>
              </a:rPr>
              <a:t>pp, B-Physics, CP Violation</a:t>
            </a:r>
          </a:p>
          <a:p>
            <a:pPr algn="ctr" defTabSz="914400" eaLnBrk="0" fontAlgn="base" hangingPunct="0">
              <a:spcBef>
                <a:spcPct val="0"/>
              </a:spcBef>
              <a:spcAft>
                <a:spcPct val="0"/>
              </a:spcAft>
            </a:pPr>
            <a:r>
              <a:rPr lang="en-US" sz="1600" dirty="0">
                <a:solidFill>
                  <a:srgbClr val="1F497D"/>
                </a:solidFill>
                <a:latin typeface="Arial" pitchFamily="34" charset="0"/>
              </a:rPr>
              <a:t>(matter-antimatter symmetry)</a:t>
            </a:r>
            <a:endParaRPr lang="en-US" sz="2400" dirty="0">
              <a:solidFill>
                <a:prstClr val="black"/>
              </a:solidFill>
              <a:latin typeface="Arial" pitchFamily="34" charset="0"/>
            </a:endParaRPr>
          </a:p>
        </p:txBody>
      </p:sp>
      <p:sp>
        <p:nvSpPr>
          <p:cNvPr id="43" name="Rectangle 21"/>
          <p:cNvSpPr>
            <a:spLocks noChangeArrowheads="1"/>
          </p:cNvSpPr>
          <p:nvPr/>
        </p:nvSpPr>
        <p:spPr bwMode="auto">
          <a:xfrm>
            <a:off x="6014108" y="5659739"/>
            <a:ext cx="3195206" cy="584776"/>
          </a:xfrm>
          <a:prstGeom prst="rect">
            <a:avLst/>
          </a:prstGeom>
          <a:solidFill>
            <a:schemeClr val="bg1">
              <a:alpha val="72156"/>
            </a:schemeClr>
          </a:solidFill>
          <a:ln w="9525">
            <a:noFill/>
            <a:miter lim="800000"/>
            <a:headEnd/>
            <a:tailEnd/>
          </a:ln>
        </p:spPr>
        <p:txBody>
          <a:bodyPr wrap="none">
            <a:spAutoFit/>
          </a:bodyPr>
          <a:lstStyle/>
          <a:p>
            <a:pPr algn="ctr" defTabSz="914400" eaLnBrk="0" fontAlgn="base" hangingPunct="0">
              <a:spcBef>
                <a:spcPct val="0"/>
              </a:spcBef>
              <a:spcAft>
                <a:spcPct val="0"/>
              </a:spcAft>
            </a:pPr>
            <a:r>
              <a:rPr lang="en-US" sz="1600" dirty="0">
                <a:solidFill>
                  <a:srgbClr val="1F497D"/>
                </a:solidFill>
                <a:latin typeface="Arial" pitchFamily="34" charset="0"/>
              </a:rPr>
              <a:t>Heavy ions, </a:t>
            </a:r>
            <a:r>
              <a:rPr lang="en-US" sz="1600" dirty="0" err="1" smtClean="0">
                <a:solidFill>
                  <a:srgbClr val="1F497D"/>
                </a:solidFill>
                <a:latin typeface="Arial" pitchFamily="34" charset="0"/>
              </a:rPr>
              <a:t>pp</a:t>
            </a:r>
            <a:endParaRPr lang="en-US" sz="1600" dirty="0" smtClean="0">
              <a:solidFill>
                <a:srgbClr val="1F497D"/>
              </a:solidFill>
              <a:latin typeface="Arial" pitchFamily="34" charset="0"/>
            </a:endParaRPr>
          </a:p>
          <a:p>
            <a:pPr algn="ctr" defTabSz="914400" eaLnBrk="0" fontAlgn="base" hangingPunct="0">
              <a:spcBef>
                <a:spcPct val="0"/>
              </a:spcBef>
              <a:spcAft>
                <a:spcPct val="0"/>
              </a:spcAft>
            </a:pPr>
            <a:r>
              <a:rPr lang="en-US" sz="1600" dirty="0" smtClean="0">
                <a:solidFill>
                  <a:srgbClr val="1F497D"/>
                </a:solidFill>
                <a:latin typeface="Arial" pitchFamily="34" charset="0"/>
              </a:rPr>
              <a:t>(state of matter of early universe)</a:t>
            </a:r>
            <a:endParaRPr lang="en-US" sz="2400" dirty="0">
              <a:solidFill>
                <a:prstClr val="black"/>
              </a:solidFill>
              <a:latin typeface="Arial" pitchFamily="34" charset="0"/>
            </a:endParaRPr>
          </a:p>
        </p:txBody>
      </p:sp>
      <p:sp>
        <p:nvSpPr>
          <p:cNvPr id="26" name="Slide Number Placeholder 25"/>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23159953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6" grpId="0" animBg="1"/>
      <p:bldP spid="42" grpId="0" animBg="1"/>
      <p:bldP spid="4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92200"/>
          </a:xfrm>
        </p:spPr>
        <p:txBody>
          <a:bodyPr anchor="ctr" anchorCtr="1"/>
          <a:lstStyle/>
          <a:p>
            <a:r>
              <a:rPr lang="en-US" dirty="0" smtClean="0"/>
              <a:t>ATLAS Scale of Needs</a:t>
            </a:r>
            <a:endParaRPr lang="en-US" dirty="0"/>
          </a:p>
        </p:txBody>
      </p:sp>
      <p:sp>
        <p:nvSpPr>
          <p:cNvPr id="3" name="Content Placeholder 2"/>
          <p:cNvSpPr>
            <a:spLocks noGrp="1"/>
          </p:cNvSpPr>
          <p:nvPr>
            <p:ph idx="1"/>
          </p:nvPr>
        </p:nvSpPr>
        <p:spPr>
          <a:xfrm>
            <a:off x="1295400" y="1193800"/>
            <a:ext cx="7848600" cy="5575299"/>
          </a:xfrm>
        </p:spPr>
        <p:txBody>
          <a:bodyPr>
            <a:normAutofit fontScale="85000" lnSpcReduction="20000"/>
          </a:bodyPr>
          <a:lstStyle/>
          <a:p>
            <a:r>
              <a:rPr lang="en-GB" dirty="0"/>
              <a:t>The ATLAS experiment  uses a geographically distributed grid of approximately 130,000 cores continuously, </a:t>
            </a:r>
            <a:r>
              <a:rPr lang="en-GB" dirty="0" smtClean="0"/>
              <a:t>to </a:t>
            </a:r>
            <a:r>
              <a:rPr lang="en-GB" dirty="0"/>
              <a:t>simulate, and </a:t>
            </a:r>
            <a:r>
              <a:rPr lang="en-GB" dirty="0" smtClean="0"/>
              <a:t>analyse </a:t>
            </a:r>
            <a:r>
              <a:rPr lang="en-GB" dirty="0"/>
              <a:t>its data. </a:t>
            </a:r>
            <a:endParaRPr lang="en-GB" dirty="0" smtClean="0"/>
          </a:p>
          <a:p>
            <a:r>
              <a:rPr lang="en-GB" dirty="0" smtClean="0"/>
              <a:t>The </a:t>
            </a:r>
            <a:r>
              <a:rPr lang="en-GB" dirty="0"/>
              <a:t>need for simulation and analysis would overwhelm the expected capacity of </a:t>
            </a:r>
            <a:r>
              <a:rPr lang="en-GB" dirty="0" smtClean="0"/>
              <a:t>LHC Grid  </a:t>
            </a:r>
            <a:r>
              <a:rPr lang="en-GB" dirty="0"/>
              <a:t>computing facilities unless the range and precision of physics studies were to be curtailed. </a:t>
            </a:r>
            <a:endParaRPr lang="en-GB" dirty="0" smtClean="0"/>
          </a:p>
          <a:p>
            <a:pPr lvl="1"/>
            <a:r>
              <a:rPr lang="en-GB" dirty="0" smtClean="0"/>
              <a:t>Physics requires to increase rate </a:t>
            </a:r>
          </a:p>
          <a:p>
            <a:pPr lvl="2"/>
            <a:r>
              <a:rPr lang="en-GB" dirty="0" smtClean="0"/>
              <a:t>Run1 data-taking rate </a:t>
            </a:r>
            <a:r>
              <a:rPr lang="en-GB" dirty="0"/>
              <a:t>4</a:t>
            </a:r>
            <a:r>
              <a:rPr lang="en-GB" dirty="0" smtClean="0"/>
              <a:t>00 Hz</a:t>
            </a:r>
          </a:p>
          <a:p>
            <a:pPr lvl="2"/>
            <a:r>
              <a:rPr lang="en-GB" dirty="0" smtClean="0"/>
              <a:t>Run2 data-taking rate 1kHz</a:t>
            </a:r>
          </a:p>
          <a:p>
            <a:r>
              <a:rPr lang="en-GB" dirty="0" smtClean="0"/>
              <a:t>Leadership Computing Facilities contributions </a:t>
            </a:r>
            <a:r>
              <a:rPr lang="en-GB" dirty="0"/>
              <a:t>of the order of 10 Million or more core hours per year become important and valuable. </a:t>
            </a:r>
            <a:endParaRPr lang="en-GB" dirty="0" smtClean="0"/>
          </a:p>
          <a:p>
            <a:r>
              <a:rPr lang="en-GB" dirty="0" smtClean="0"/>
              <a:t> </a:t>
            </a:r>
            <a:r>
              <a:rPr lang="en-GB" dirty="0"/>
              <a:t>ATLAS computing can also be a close to ideal “crack-filling” </a:t>
            </a:r>
            <a:r>
              <a:rPr lang="en-GB" dirty="0" smtClean="0"/>
              <a:t>application</a:t>
            </a:r>
            <a:r>
              <a:rPr lang="en-GB" dirty="0"/>
              <a:t>. </a:t>
            </a:r>
            <a:r>
              <a:rPr lang="en-GB" dirty="0" smtClean="0"/>
              <a:t> </a:t>
            </a:r>
            <a:r>
              <a:rPr lang="en-GB" dirty="0" err="1" smtClean="0"/>
              <a:t>PanDA</a:t>
            </a:r>
            <a:r>
              <a:rPr lang="en-GB" dirty="0" smtClean="0"/>
              <a:t>  WMS is being upgraded </a:t>
            </a:r>
            <a:r>
              <a:rPr lang="en-GB" dirty="0"/>
              <a:t>to make it aware of dynamically changing resources, and thus able to exploit groups of processors that become available for relatively short times. </a:t>
            </a:r>
            <a:endParaRPr lang="en-GB" dirty="0" smtClean="0"/>
          </a:p>
          <a:p>
            <a:r>
              <a:rPr lang="en-GB" dirty="0"/>
              <a:t>Extending </a:t>
            </a:r>
            <a:r>
              <a:rPr lang="en-GB" dirty="0" err="1"/>
              <a:t>PanDA</a:t>
            </a:r>
            <a:r>
              <a:rPr lang="en-GB" dirty="0"/>
              <a:t> beyond the Grid will further expand the potential user community and the resources available to them.</a:t>
            </a:r>
            <a:endParaRPr lang="en-US" dirty="0"/>
          </a:p>
          <a:p>
            <a:endParaRPr lang="en-GB" dirty="0" smtClean="0"/>
          </a:p>
          <a:p>
            <a:endParaRPr lang="en-US" dirty="0"/>
          </a:p>
        </p:txBody>
      </p:sp>
      <p:sp>
        <p:nvSpPr>
          <p:cNvPr id="4" name="Date Placeholder 3"/>
          <p:cNvSpPr>
            <a:spLocks noGrp="1"/>
          </p:cNvSpPr>
          <p:nvPr>
            <p:ph type="dt" sz="half" idx="10"/>
          </p:nvPr>
        </p:nvSpPr>
        <p:spPr/>
        <p:txBody>
          <a:bodyPr/>
          <a:lstStyle/>
          <a:p>
            <a:r>
              <a:rPr lang="en-US" dirty="0"/>
              <a:t>9</a:t>
            </a:r>
            <a:r>
              <a:rPr lang="en-US" dirty="0" smtClean="0"/>
              <a:t>/25/2014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40</a:t>
            </a:fld>
            <a:endParaRPr lang="en-US"/>
          </a:p>
        </p:txBody>
      </p:sp>
    </p:spTree>
    <p:extLst>
      <p:ext uri="{BB962C8B-B14F-4D97-AF65-F5344CB8AC3E}">
        <p14:creationId xmlns:p14="http://schemas.microsoft.com/office/powerpoint/2010/main" val="223662144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dirty="0" smtClean="0"/>
              <a:t>HPC Scheduling</a:t>
            </a:r>
            <a:endParaRPr lang="en-US" dirty="0"/>
          </a:p>
        </p:txBody>
      </p:sp>
      <p:sp>
        <p:nvSpPr>
          <p:cNvPr id="3" name="Content Placeholder 2"/>
          <p:cNvSpPr>
            <a:spLocks noGrp="1"/>
          </p:cNvSpPr>
          <p:nvPr>
            <p:ph idx="1"/>
          </p:nvPr>
        </p:nvSpPr>
        <p:spPr/>
        <p:txBody>
          <a:bodyPr/>
          <a:lstStyle/>
          <a:p>
            <a:r>
              <a:rPr lang="en-US" dirty="0" smtClean="0"/>
              <a:t>HEP applications (such as </a:t>
            </a:r>
            <a:r>
              <a:rPr lang="en-US" dirty="0" err="1" smtClean="0"/>
              <a:t>Geant</a:t>
            </a:r>
            <a:r>
              <a:rPr lang="en-US" dirty="0" smtClean="0"/>
              <a:t> or ROOT) can effectively use a single core</a:t>
            </a:r>
          </a:p>
          <a:p>
            <a:r>
              <a:rPr lang="en-US" dirty="0" smtClean="0"/>
              <a:t>HPC is full, means that the system have allocated all the cycles it is able to deliver</a:t>
            </a:r>
          </a:p>
          <a:p>
            <a:pPr lvl="1"/>
            <a:r>
              <a:rPr lang="en-US" dirty="0" smtClean="0"/>
              <a:t>It is probably not all cycles it has</a:t>
            </a:r>
          </a:p>
          <a:p>
            <a:pPr lvl="1"/>
            <a:r>
              <a:rPr lang="en-US" dirty="0" smtClean="0"/>
              <a:t>Just as there is room for sand in the jar of rocks, there’s room for HEP jobs on even a “full” HPC</a:t>
            </a:r>
            <a:endParaRPr lang="en-US" dirty="0"/>
          </a:p>
        </p:txBody>
      </p:sp>
      <p:sp>
        <p:nvSpPr>
          <p:cNvPr id="4" name="Date Placeholder 3"/>
          <p:cNvSpPr>
            <a:spLocks noGrp="1"/>
          </p:cNvSpPr>
          <p:nvPr>
            <p:ph type="dt" sz="half" idx="10"/>
          </p:nvPr>
        </p:nvSpPr>
        <p:spPr/>
        <p:txBody>
          <a:bodyPr/>
          <a:lstStyle/>
          <a:p>
            <a:r>
              <a:rPr lang="en-US" smtClean="0"/>
              <a:t>7/23/2014</a:t>
            </a:r>
            <a:endParaRPr lang="en-US" dirty="0"/>
          </a:p>
        </p:txBody>
      </p:sp>
      <p:sp>
        <p:nvSpPr>
          <p:cNvPr id="5" name="Footer Placeholder 4"/>
          <p:cNvSpPr>
            <a:spLocks noGrp="1"/>
          </p:cNvSpPr>
          <p:nvPr>
            <p:ph type="ftr" sz="quarter" idx="11"/>
          </p:nvPr>
        </p:nvSpPr>
        <p:spPr/>
        <p:txBody>
          <a:bodyPr/>
          <a:lstStyle/>
          <a:p>
            <a:r>
              <a:rPr lang="en-US" smtClean="0"/>
              <a:t>OLCF Users Meeting</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41</a:t>
            </a:fld>
            <a:endParaRPr lang="en-US"/>
          </a:p>
        </p:txBody>
      </p:sp>
      <p:pic>
        <p:nvPicPr>
          <p:cNvPr id="7" name="Picture 6" descr="Screen Shot 2014-07-23 at 1.47.5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1104" y="3829116"/>
            <a:ext cx="2426527" cy="2774890"/>
          </a:xfrm>
          <a:prstGeom prst="rect">
            <a:avLst/>
          </a:prstGeom>
        </p:spPr>
      </p:pic>
    </p:spTree>
    <p:extLst>
      <p:ext uri="{BB962C8B-B14F-4D97-AF65-F5344CB8AC3E}">
        <p14:creationId xmlns:p14="http://schemas.microsoft.com/office/powerpoint/2010/main" val="2935694910"/>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977900"/>
          </a:xfrm>
        </p:spPr>
        <p:txBody>
          <a:bodyPr/>
          <a:lstStyle/>
          <a:p>
            <a:r>
              <a:rPr lang="en-US" dirty="0" smtClean="0"/>
              <a:t>HPC Scheduling. Cont’d</a:t>
            </a:r>
            <a:endParaRPr lang="en-US" dirty="0"/>
          </a:p>
        </p:txBody>
      </p:sp>
      <p:pic>
        <p:nvPicPr>
          <p:cNvPr id="8" name="Content Placeholder 7" descr="Screen Shot 2014-07-23 at 1.52.02 AM.png"/>
          <p:cNvPicPr>
            <a:picLocks noGrp="1" noChangeAspect="1"/>
          </p:cNvPicPr>
          <p:nvPr>
            <p:ph idx="1"/>
          </p:nvPr>
        </p:nvPicPr>
        <p:blipFill>
          <a:blip r:embed="rId2">
            <a:extLst>
              <a:ext uri="{28A0092B-C50C-407E-A947-70E740481C1C}">
                <a14:useLocalDpi xmlns:a14="http://schemas.microsoft.com/office/drawing/2010/main" val="0"/>
              </a:ext>
            </a:extLst>
          </a:blip>
          <a:srcRect l="2572" r="2572"/>
          <a:stretch>
            <a:fillRect/>
          </a:stretch>
        </p:blipFill>
        <p:spPr>
          <a:xfrm>
            <a:off x="1295400" y="977900"/>
            <a:ext cx="3797300" cy="5314950"/>
          </a:xfrm>
        </p:spPr>
      </p:pic>
      <p:sp>
        <p:nvSpPr>
          <p:cNvPr id="4" name="Date Placeholder 3"/>
          <p:cNvSpPr>
            <a:spLocks noGrp="1"/>
          </p:cNvSpPr>
          <p:nvPr>
            <p:ph type="dt" sz="half" idx="10"/>
          </p:nvPr>
        </p:nvSpPr>
        <p:spPr/>
        <p:txBody>
          <a:bodyPr/>
          <a:lstStyle/>
          <a:p>
            <a:r>
              <a:rPr lang="en-US" smtClean="0"/>
              <a:t>7/23/2014</a:t>
            </a:r>
            <a:endParaRPr lang="en-US" dirty="0"/>
          </a:p>
        </p:txBody>
      </p:sp>
      <p:sp>
        <p:nvSpPr>
          <p:cNvPr id="5" name="Footer Placeholder 4"/>
          <p:cNvSpPr>
            <a:spLocks noGrp="1"/>
          </p:cNvSpPr>
          <p:nvPr>
            <p:ph type="ftr" sz="quarter" idx="11"/>
          </p:nvPr>
        </p:nvSpPr>
        <p:spPr/>
        <p:txBody>
          <a:bodyPr/>
          <a:lstStyle/>
          <a:p>
            <a:r>
              <a:rPr lang="en-US" smtClean="0"/>
              <a:t>OLCF Users Meeting</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42</a:t>
            </a:fld>
            <a:endParaRPr lang="en-US"/>
          </a:p>
        </p:txBody>
      </p:sp>
      <p:sp>
        <p:nvSpPr>
          <p:cNvPr id="9" name="Content Placeholder 2"/>
          <p:cNvSpPr txBox="1">
            <a:spLocks/>
          </p:cNvSpPr>
          <p:nvPr/>
        </p:nvSpPr>
        <p:spPr bwMode="auto">
          <a:xfrm>
            <a:off x="5156200" y="1066800"/>
            <a:ext cx="3759200" cy="53148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smtClean="0"/>
              <a:t>This is not a typical workday view of HPC machine</a:t>
            </a:r>
          </a:p>
          <a:p>
            <a:r>
              <a:rPr lang="en-US" dirty="0" smtClean="0"/>
              <a:t>At this moment machine is 85% full, the largest open partition has 1024 nodes </a:t>
            </a:r>
          </a:p>
          <a:p>
            <a:r>
              <a:rPr lang="en-US" dirty="0" smtClean="0"/>
              <a:t>But the shortest job in the queue required 4096 nodes</a:t>
            </a:r>
          </a:p>
          <a:p>
            <a:r>
              <a:rPr lang="en-US" dirty="0" smtClean="0"/>
              <a:t>The scheduler will be happy to run a short job in R12</a:t>
            </a:r>
          </a:p>
          <a:p>
            <a:r>
              <a:rPr lang="en-US" dirty="0" smtClean="0"/>
              <a:t>24h backfill tests have been conducted on Titan together with OLCF team</a:t>
            </a:r>
            <a:endParaRPr lang="en-US" dirty="0"/>
          </a:p>
        </p:txBody>
      </p:sp>
    </p:spTree>
    <p:extLst>
      <p:ext uri="{BB962C8B-B14F-4D97-AF65-F5344CB8AC3E}">
        <p14:creationId xmlns:p14="http://schemas.microsoft.com/office/powerpoint/2010/main" val="36187575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fld id="{24A57E8D-DF43-E44E-9227-71EC41EA06C1}" type="slidenum">
              <a:rPr lang="en-US"/>
              <a:pPr/>
              <a:t>43</a:t>
            </a:fld>
            <a:endParaRPr lang="en-US"/>
          </a:p>
        </p:txBody>
      </p:sp>
      <p:graphicFrame>
        <p:nvGraphicFramePr>
          <p:cNvPr id="1213442" name="Object 2"/>
          <p:cNvGraphicFramePr>
            <a:graphicFrameLocks noChangeAspect="1"/>
          </p:cNvGraphicFramePr>
          <p:nvPr/>
        </p:nvGraphicFramePr>
        <p:xfrm>
          <a:off x="349250" y="1158875"/>
          <a:ext cx="4876800" cy="4725988"/>
        </p:xfrm>
        <a:graphic>
          <a:graphicData uri="http://schemas.openxmlformats.org/presentationml/2006/ole">
            <mc:AlternateContent xmlns:mc="http://schemas.openxmlformats.org/markup-compatibility/2006">
              <mc:Choice xmlns:v="urn:schemas-microsoft-com:vml" Requires="v">
                <p:oleObj spid="_x0000_s1036" name="Worksheet" r:id="rId3" imgW="8849015" imgH="4696028" progId="Excel.Sheet.8">
                  <p:embed/>
                </p:oleObj>
              </mc:Choice>
              <mc:Fallback>
                <p:oleObj name="Worksheet" r:id="rId3" imgW="8849015" imgH="4696028"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26866" t="7788" r="26866" b="7788"/>
                      <a:stretch>
                        <a:fillRect/>
                      </a:stretch>
                    </p:blipFill>
                    <p:spPr bwMode="auto">
                      <a:xfrm>
                        <a:off x="349250" y="1158875"/>
                        <a:ext cx="4876800" cy="472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213446" name="Rectangle 6"/>
          <p:cNvSpPr>
            <a:spLocks noGrp="1" noChangeArrowheads="1"/>
          </p:cNvSpPr>
          <p:nvPr>
            <p:ph type="title"/>
          </p:nvPr>
        </p:nvSpPr>
        <p:spPr>
          <a:xfrm>
            <a:off x="0" y="0"/>
            <a:ext cx="9144000" cy="1143000"/>
          </a:xfrm>
        </p:spPr>
        <p:txBody>
          <a:bodyPr/>
          <a:lstStyle/>
          <a:p>
            <a:r>
              <a:rPr lang="en-US" dirty="0"/>
              <a:t>The Top 500 Computers</a:t>
            </a:r>
          </a:p>
        </p:txBody>
      </p:sp>
      <p:sp>
        <p:nvSpPr>
          <p:cNvPr id="1213447" name="Rectangle 7"/>
          <p:cNvSpPr>
            <a:spLocks noGrp="1" noChangeArrowheads="1"/>
          </p:cNvSpPr>
          <p:nvPr>
            <p:ph type="body" idx="1"/>
          </p:nvPr>
        </p:nvSpPr>
        <p:spPr>
          <a:xfrm>
            <a:off x="5592763" y="1295400"/>
            <a:ext cx="3094037" cy="4830763"/>
          </a:xfrm>
        </p:spPr>
        <p:txBody>
          <a:bodyPr>
            <a:normAutofit fontScale="92500" lnSpcReduction="10000"/>
          </a:bodyPr>
          <a:lstStyle/>
          <a:p>
            <a:r>
              <a:rPr lang="en-US" sz="2000" dirty="0"/>
              <a:t>Most of the computational power is concentrated in a small number of machines</a:t>
            </a:r>
          </a:p>
          <a:p>
            <a:pPr lvl="1"/>
            <a:r>
              <a:rPr lang="en-US" sz="1800" dirty="0"/>
              <a:t>Half the total power is in the top dozen computers</a:t>
            </a:r>
            <a:br>
              <a:rPr lang="en-US" sz="1800" dirty="0"/>
            </a:br>
            <a:endParaRPr lang="en-US" sz="1800" dirty="0"/>
          </a:p>
          <a:p>
            <a:r>
              <a:rPr lang="en-US" sz="2000" dirty="0"/>
              <a:t>Equivalent ATLAS Grid use is about the size of </a:t>
            </a:r>
            <a:r>
              <a:rPr lang="en-US" sz="2000" dirty="0" smtClean="0"/>
              <a:t>the sector (little </a:t>
            </a:r>
            <a:r>
              <a:rPr lang="en-US" sz="2000" dirty="0"/>
              <a:t>green </a:t>
            </a:r>
            <a:r>
              <a:rPr lang="en-US" sz="2000" dirty="0" smtClean="0"/>
              <a:t>star)</a:t>
            </a:r>
            <a:r>
              <a:rPr lang="en-US" sz="2000" dirty="0"/>
              <a:t/>
            </a:r>
            <a:br>
              <a:rPr lang="en-US" sz="2000" dirty="0"/>
            </a:br>
            <a:endParaRPr lang="en-US" sz="2000" dirty="0"/>
          </a:p>
          <a:p>
            <a:r>
              <a:rPr lang="en-US" sz="2000" dirty="0"/>
              <a:t>Equivalent ATLAS Grid would be around #27 on this chart</a:t>
            </a:r>
          </a:p>
          <a:p>
            <a:endParaRPr lang="en-US" sz="2000" dirty="0"/>
          </a:p>
        </p:txBody>
      </p:sp>
      <p:sp>
        <p:nvSpPr>
          <p:cNvPr id="1213445" name="AutoShape 5"/>
          <p:cNvSpPr>
            <a:spLocks noChangeArrowheads="1"/>
          </p:cNvSpPr>
          <p:nvPr/>
        </p:nvSpPr>
        <p:spPr bwMode="auto">
          <a:xfrm>
            <a:off x="4270375" y="5257800"/>
            <a:ext cx="76200" cy="76200"/>
          </a:xfrm>
          <a:prstGeom prst="star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13449" name="Line 9"/>
          <p:cNvSpPr>
            <a:spLocks noChangeShapeType="1"/>
          </p:cNvSpPr>
          <p:nvPr/>
        </p:nvSpPr>
        <p:spPr bwMode="auto">
          <a:xfrm flipH="1">
            <a:off x="5275263" y="4551363"/>
            <a:ext cx="561975" cy="119062"/>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triangl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13450" name="Line 10"/>
          <p:cNvSpPr>
            <a:spLocks noChangeShapeType="1"/>
          </p:cNvSpPr>
          <p:nvPr/>
        </p:nvSpPr>
        <p:spPr bwMode="auto">
          <a:xfrm flipH="1">
            <a:off x="5233988" y="4567238"/>
            <a:ext cx="712787" cy="0"/>
          </a:xfrm>
          <a:prstGeom prst="line">
            <a:avLst/>
          </a:prstGeom>
          <a:noFill/>
          <a:ln w="571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13452" name="Line 12"/>
          <p:cNvSpPr>
            <a:spLocks noChangeShapeType="1"/>
          </p:cNvSpPr>
          <p:nvPr/>
        </p:nvSpPr>
        <p:spPr bwMode="auto">
          <a:xfrm flipH="1">
            <a:off x="5260975" y="4549775"/>
            <a:ext cx="0" cy="776288"/>
          </a:xfrm>
          <a:prstGeom prst="line">
            <a:avLst/>
          </a:prstGeom>
          <a:noFill/>
          <a:ln w="571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13453" name="Line 13"/>
          <p:cNvSpPr>
            <a:spLocks noChangeShapeType="1"/>
          </p:cNvSpPr>
          <p:nvPr/>
        </p:nvSpPr>
        <p:spPr bwMode="auto">
          <a:xfrm>
            <a:off x="4440238" y="5292725"/>
            <a:ext cx="811212" cy="1588"/>
          </a:xfrm>
          <a:prstGeom prst="line">
            <a:avLst/>
          </a:prstGeom>
          <a:noFill/>
          <a:ln w="57150">
            <a:solidFill>
              <a:srgbClr val="008000"/>
            </a:solidFill>
            <a:round/>
            <a:headEnd type="stealth"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Tree>
    <p:extLst>
      <p:ext uri="{BB962C8B-B14F-4D97-AF65-F5344CB8AC3E}">
        <p14:creationId xmlns:p14="http://schemas.microsoft.com/office/powerpoint/2010/main" val="3806848139"/>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5398"/>
            <a:ext cx="9144000" cy="939801"/>
          </a:xfrm>
        </p:spPr>
        <p:txBody>
          <a:bodyPr>
            <a:normAutofit fontScale="90000"/>
          </a:bodyPr>
          <a:lstStyle/>
          <a:p>
            <a:r>
              <a:rPr lang="en-US" sz="3000" dirty="0" smtClean="0"/>
              <a:t>High Performance Computing (Top 10, Nov 2013)</a:t>
            </a:r>
            <a:br>
              <a:rPr lang="en-US" sz="3000" dirty="0" smtClean="0"/>
            </a:br>
            <a:endParaRPr lang="en-US" sz="3000" dirty="0"/>
          </a:p>
        </p:txBody>
      </p:sp>
      <p:sp>
        <p:nvSpPr>
          <p:cNvPr id="4" name="Date Placeholder 3"/>
          <p:cNvSpPr>
            <a:spLocks noGrp="1"/>
          </p:cNvSpPr>
          <p:nvPr>
            <p:ph type="dt" sz="half" idx="10"/>
          </p:nvPr>
        </p:nvSpPr>
        <p:spPr/>
        <p:txBody>
          <a:bodyPr/>
          <a:lstStyle/>
          <a:p>
            <a:r>
              <a:rPr lang="en-US" smtClean="0"/>
              <a:t>4/07/2014</a:t>
            </a:r>
            <a:endParaRPr lang="en-US" dirty="0"/>
          </a:p>
        </p:txBody>
      </p:sp>
      <p:sp>
        <p:nvSpPr>
          <p:cNvPr id="5" name="Footer Placeholder 4"/>
          <p:cNvSpPr>
            <a:spLocks noGrp="1"/>
          </p:cNvSpPr>
          <p:nvPr>
            <p:ph type="ftr" sz="quarter" idx="11"/>
          </p:nvPr>
        </p:nvSpPr>
        <p:spPr/>
        <p:txBody>
          <a:bodyPr/>
          <a:lstStyle/>
          <a:p>
            <a:r>
              <a:rPr lang="en-US"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44</a:t>
            </a:fld>
            <a:endParaRPr lang="en-US"/>
          </a:p>
        </p:txBody>
      </p:sp>
      <p:sp>
        <p:nvSpPr>
          <p:cNvPr id="8" name="5-Point Star 7"/>
          <p:cNvSpPr/>
          <p:nvPr/>
        </p:nvSpPr>
        <p:spPr>
          <a:xfrm>
            <a:off x="228600" y="2514600"/>
            <a:ext cx="167115" cy="178015"/>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5-Point Star 8"/>
          <p:cNvSpPr/>
          <p:nvPr/>
        </p:nvSpPr>
        <p:spPr>
          <a:xfrm>
            <a:off x="228600" y="3733800"/>
            <a:ext cx="167115" cy="178015"/>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5-Point Star 9"/>
          <p:cNvSpPr/>
          <p:nvPr/>
        </p:nvSpPr>
        <p:spPr>
          <a:xfrm>
            <a:off x="228600" y="4191000"/>
            <a:ext cx="167115" cy="178015"/>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5-Point Star 10"/>
          <p:cNvSpPr/>
          <p:nvPr/>
        </p:nvSpPr>
        <p:spPr>
          <a:xfrm>
            <a:off x="228600" y="5334000"/>
            <a:ext cx="167115" cy="178015"/>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5-Point Star 11"/>
          <p:cNvSpPr/>
          <p:nvPr/>
        </p:nvSpPr>
        <p:spPr>
          <a:xfrm>
            <a:off x="152400" y="6248400"/>
            <a:ext cx="167115" cy="178015"/>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0" y="6038277"/>
            <a:ext cx="8930114" cy="830997"/>
          </a:xfrm>
          <a:prstGeom prst="rect">
            <a:avLst/>
          </a:prstGeom>
          <a:solidFill>
            <a:schemeClr val="bg2"/>
          </a:solidFill>
        </p:spPr>
        <p:txBody>
          <a:bodyPr wrap="square" rtlCol="0">
            <a:spAutoFit/>
          </a:bodyPr>
          <a:lstStyle/>
          <a:p>
            <a:r>
              <a:rPr lang="en-US" sz="1600" dirty="0" smtClean="0"/>
              <a:t>    Collaborations  have members with access to these machines and to ARCHER, NERSC, … </a:t>
            </a:r>
          </a:p>
          <a:p>
            <a:r>
              <a:rPr lang="en-US" sz="1600" dirty="0" smtClean="0"/>
              <a:t>Some HPCs are already successfully used as part of </a:t>
            </a:r>
            <a:r>
              <a:rPr lang="en-US" sz="1600" dirty="0" err="1" smtClean="0"/>
              <a:t>Nordu</a:t>
            </a:r>
            <a:r>
              <a:rPr lang="en-US" sz="1600" dirty="0" smtClean="0"/>
              <a:t> Grid (</a:t>
            </a:r>
            <a:r>
              <a:rPr lang="en-US" sz="1600" dirty="0" err="1" smtClean="0"/>
              <a:t>Abisko</a:t>
            </a:r>
            <a:r>
              <a:rPr lang="en-US" sz="1600" dirty="0" smtClean="0"/>
              <a:t>, Abel, </a:t>
            </a:r>
            <a:r>
              <a:rPr lang="en-US" sz="1600" dirty="0" err="1" smtClean="0"/>
              <a:t>Triolith</a:t>
            </a:r>
            <a:r>
              <a:rPr lang="en-US" sz="1600" dirty="0" smtClean="0"/>
              <a:t>, C2PAP, Hydra)</a:t>
            </a:r>
            <a:endParaRPr lang="en-US" sz="1600" dirty="0"/>
          </a:p>
        </p:txBody>
      </p:sp>
      <p:pic>
        <p:nvPicPr>
          <p:cNvPr id="14" name="Picture 13" descr="Screen Shot 2014-06-05 at 6.54.45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86199"/>
            <a:ext cx="8763000" cy="5309800"/>
          </a:xfrm>
          <a:prstGeom prst="rect">
            <a:avLst/>
          </a:prstGeom>
        </p:spPr>
      </p:pic>
      <p:sp>
        <p:nvSpPr>
          <p:cNvPr id="15" name="5-Point Star 14"/>
          <p:cNvSpPr/>
          <p:nvPr/>
        </p:nvSpPr>
        <p:spPr>
          <a:xfrm>
            <a:off x="8762999" y="1549829"/>
            <a:ext cx="167115" cy="178015"/>
          </a:xfrm>
          <a:prstGeom prst="star5">
            <a:avLst/>
          </a:prstGeom>
          <a:solidFill>
            <a:schemeClr val="accent5">
              <a:lumMod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5-Point Star 15"/>
          <p:cNvSpPr/>
          <p:nvPr/>
        </p:nvSpPr>
        <p:spPr>
          <a:xfrm>
            <a:off x="8762999" y="3073829"/>
            <a:ext cx="167115" cy="178015"/>
          </a:xfrm>
          <a:prstGeom prst="star5">
            <a:avLst/>
          </a:prstGeom>
          <a:solidFill>
            <a:schemeClr val="accent5">
              <a:lumMod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5-Point Star 16"/>
          <p:cNvSpPr/>
          <p:nvPr/>
        </p:nvSpPr>
        <p:spPr>
          <a:xfrm>
            <a:off x="8762999" y="3531029"/>
            <a:ext cx="167115" cy="178015"/>
          </a:xfrm>
          <a:prstGeom prst="star5">
            <a:avLst/>
          </a:prstGeom>
          <a:solidFill>
            <a:schemeClr val="accent5">
              <a:lumMod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5-Point Star 17"/>
          <p:cNvSpPr/>
          <p:nvPr/>
        </p:nvSpPr>
        <p:spPr>
          <a:xfrm>
            <a:off x="8762999" y="4064429"/>
            <a:ext cx="167115" cy="178015"/>
          </a:xfrm>
          <a:prstGeom prst="star5">
            <a:avLst/>
          </a:prstGeom>
          <a:solidFill>
            <a:schemeClr val="accent5">
              <a:lumMod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5-Point Star 18"/>
          <p:cNvSpPr/>
          <p:nvPr/>
        </p:nvSpPr>
        <p:spPr>
          <a:xfrm>
            <a:off x="8762999" y="5512229"/>
            <a:ext cx="167115" cy="178015"/>
          </a:xfrm>
          <a:prstGeom prst="star5">
            <a:avLst/>
          </a:prstGeom>
          <a:solidFill>
            <a:schemeClr val="accent5">
              <a:lumMod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6248400" y="509200"/>
            <a:ext cx="560971" cy="276999"/>
          </a:xfrm>
          <a:prstGeom prst="rect">
            <a:avLst/>
          </a:prstGeom>
          <a:noFill/>
        </p:spPr>
        <p:txBody>
          <a:bodyPr wrap="none" rtlCol="0">
            <a:spAutoFit/>
          </a:bodyPr>
          <a:lstStyle/>
          <a:p>
            <a:r>
              <a:rPr lang="en-US" sz="1200" dirty="0" smtClean="0">
                <a:solidFill>
                  <a:schemeClr val="bg2">
                    <a:lumMod val="40000"/>
                    <a:lumOff val="60000"/>
                  </a:schemeClr>
                </a:solidFill>
              </a:rPr>
              <a:t>cores</a:t>
            </a:r>
            <a:endParaRPr lang="en-US" sz="1200" dirty="0">
              <a:solidFill>
                <a:schemeClr val="bg2">
                  <a:lumMod val="40000"/>
                  <a:lumOff val="60000"/>
                </a:schemeClr>
              </a:solidFill>
            </a:endParaRPr>
          </a:p>
        </p:txBody>
      </p:sp>
      <p:sp>
        <p:nvSpPr>
          <p:cNvPr id="21" name="TextBox 20"/>
          <p:cNvSpPr txBox="1"/>
          <p:nvPr/>
        </p:nvSpPr>
        <p:spPr>
          <a:xfrm>
            <a:off x="6858000" y="509200"/>
            <a:ext cx="586519" cy="276999"/>
          </a:xfrm>
          <a:prstGeom prst="rect">
            <a:avLst/>
          </a:prstGeom>
          <a:noFill/>
        </p:spPr>
        <p:txBody>
          <a:bodyPr wrap="none" rtlCol="0">
            <a:spAutoFit/>
          </a:bodyPr>
          <a:lstStyle/>
          <a:p>
            <a:r>
              <a:rPr lang="en-US" sz="1200" dirty="0" err="1" smtClean="0">
                <a:solidFill>
                  <a:schemeClr val="bg2">
                    <a:lumMod val="40000"/>
                    <a:lumOff val="60000"/>
                  </a:schemeClr>
                </a:solidFill>
              </a:rPr>
              <a:t>Rmax</a:t>
            </a:r>
            <a:endParaRPr lang="en-US" sz="1200" dirty="0">
              <a:solidFill>
                <a:schemeClr val="bg2">
                  <a:lumMod val="40000"/>
                  <a:lumOff val="60000"/>
                </a:schemeClr>
              </a:solidFill>
            </a:endParaRPr>
          </a:p>
        </p:txBody>
      </p:sp>
      <p:sp>
        <p:nvSpPr>
          <p:cNvPr id="22" name="TextBox 21"/>
          <p:cNvSpPr txBox="1"/>
          <p:nvPr/>
        </p:nvSpPr>
        <p:spPr>
          <a:xfrm>
            <a:off x="7467600" y="509200"/>
            <a:ext cx="633507" cy="276999"/>
          </a:xfrm>
          <a:prstGeom prst="rect">
            <a:avLst/>
          </a:prstGeom>
          <a:noFill/>
        </p:spPr>
        <p:txBody>
          <a:bodyPr wrap="none" rtlCol="0">
            <a:spAutoFit/>
          </a:bodyPr>
          <a:lstStyle/>
          <a:p>
            <a:r>
              <a:rPr lang="en-US" sz="1200" dirty="0" err="1" smtClean="0">
                <a:solidFill>
                  <a:schemeClr val="bg2">
                    <a:lumMod val="40000"/>
                    <a:lumOff val="60000"/>
                  </a:schemeClr>
                </a:solidFill>
              </a:rPr>
              <a:t>Rpeak</a:t>
            </a:r>
            <a:endParaRPr lang="en-US" sz="1200" dirty="0">
              <a:solidFill>
                <a:schemeClr val="bg2">
                  <a:lumMod val="40000"/>
                  <a:lumOff val="60000"/>
                </a:schemeClr>
              </a:solidFill>
            </a:endParaRPr>
          </a:p>
        </p:txBody>
      </p:sp>
      <p:sp>
        <p:nvSpPr>
          <p:cNvPr id="23" name="TextBox 22"/>
          <p:cNvSpPr txBox="1"/>
          <p:nvPr/>
        </p:nvSpPr>
        <p:spPr>
          <a:xfrm>
            <a:off x="8077200" y="509200"/>
            <a:ext cx="620858" cy="276999"/>
          </a:xfrm>
          <a:prstGeom prst="rect">
            <a:avLst/>
          </a:prstGeom>
          <a:noFill/>
        </p:spPr>
        <p:txBody>
          <a:bodyPr wrap="none" rtlCol="0">
            <a:spAutoFit/>
          </a:bodyPr>
          <a:lstStyle/>
          <a:p>
            <a:r>
              <a:rPr lang="en-US" sz="1200" dirty="0" smtClean="0">
                <a:solidFill>
                  <a:schemeClr val="bg2">
                    <a:lumMod val="40000"/>
                    <a:lumOff val="60000"/>
                  </a:schemeClr>
                </a:solidFill>
              </a:rPr>
              <a:t>Power</a:t>
            </a:r>
            <a:endParaRPr lang="en-US" sz="1200" dirty="0">
              <a:solidFill>
                <a:schemeClr val="bg2">
                  <a:lumMod val="40000"/>
                  <a:lumOff val="60000"/>
                </a:schemeClr>
              </a:solidFill>
            </a:endParaRPr>
          </a:p>
        </p:txBody>
      </p:sp>
      <p:sp>
        <p:nvSpPr>
          <p:cNvPr id="24" name="5-Point Star 23"/>
          <p:cNvSpPr/>
          <p:nvPr/>
        </p:nvSpPr>
        <p:spPr>
          <a:xfrm>
            <a:off x="68842" y="6127284"/>
            <a:ext cx="167115" cy="178015"/>
          </a:xfrm>
          <a:prstGeom prst="star5">
            <a:avLst/>
          </a:prstGeom>
          <a:solidFill>
            <a:schemeClr val="accent5">
              <a:lumMod val="2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9863232"/>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6548275" cy="1066800"/>
          </a:xfrm>
        </p:spPr>
        <p:txBody>
          <a:bodyPr/>
          <a:lstStyle/>
          <a:p>
            <a:r>
              <a:rPr lang="en-US" sz="2400" dirty="0" err="1" smtClean="0"/>
              <a:t>BigPanDA</a:t>
            </a:r>
            <a:r>
              <a:rPr lang="en-US" sz="2400" dirty="0" smtClean="0"/>
              <a:t>. Extending </a:t>
            </a:r>
            <a:r>
              <a:rPr lang="en-US" sz="2400" dirty="0" err="1"/>
              <a:t>PanDA</a:t>
            </a:r>
            <a:r>
              <a:rPr lang="en-US" sz="2400" dirty="0"/>
              <a:t> </a:t>
            </a:r>
            <a:r>
              <a:rPr lang="en-US" sz="2400" dirty="0" smtClean="0"/>
              <a:t>beyond the Grid</a:t>
            </a:r>
            <a:endParaRPr lang="en-US" sz="2400" dirty="0"/>
          </a:p>
        </p:txBody>
      </p:sp>
      <p:sp>
        <p:nvSpPr>
          <p:cNvPr id="4" name="Date Placeholder 3"/>
          <p:cNvSpPr>
            <a:spLocks noGrp="1"/>
          </p:cNvSpPr>
          <p:nvPr>
            <p:ph type="dt" sz="half" idx="10"/>
          </p:nvPr>
        </p:nvSpPr>
        <p:spPr/>
        <p:txBody>
          <a:bodyPr/>
          <a:lstStyle/>
          <a:p>
            <a:r>
              <a:rPr lang="en-US" dirty="0" smtClean="0"/>
              <a:t>9</a:t>
            </a:r>
            <a:r>
              <a:rPr lang="ru-RU" dirty="0" smtClean="0"/>
              <a:t>/</a:t>
            </a:r>
            <a:r>
              <a:rPr lang="en-US" dirty="0" smtClean="0"/>
              <a:t>25</a:t>
            </a:r>
            <a:r>
              <a:rPr lang="ru-RU" dirty="0" smtClean="0"/>
              <a:t>/1</a:t>
            </a:r>
            <a:r>
              <a:rPr lang="en-US" dirty="0"/>
              <a:t>4</a:t>
            </a:r>
          </a:p>
        </p:txBody>
      </p:sp>
      <p:sp>
        <p:nvSpPr>
          <p:cNvPr id="6" name="Slide Number Placeholder 5"/>
          <p:cNvSpPr>
            <a:spLocks noGrp="1"/>
          </p:cNvSpPr>
          <p:nvPr>
            <p:ph type="sldNum" sz="quarter" idx="12"/>
          </p:nvPr>
        </p:nvSpPr>
        <p:spPr/>
        <p:txBody>
          <a:bodyPr/>
          <a:lstStyle/>
          <a:p>
            <a:fld id="{D20C419B-111C-DB41-8F07-40F1B41CAFB5}" type="slidenum">
              <a:rPr lang="en-US" smtClean="0"/>
              <a:t>45</a:t>
            </a:fld>
            <a:endParaRPr lang="en-US"/>
          </a:p>
        </p:txBody>
      </p:sp>
      <p:sp>
        <p:nvSpPr>
          <p:cNvPr id="7" name="Content Placeholder 2"/>
          <p:cNvSpPr>
            <a:spLocks noGrp="1"/>
          </p:cNvSpPr>
          <p:nvPr>
            <p:ph idx="1"/>
          </p:nvPr>
        </p:nvSpPr>
        <p:spPr>
          <a:xfrm>
            <a:off x="1371600" y="1066799"/>
            <a:ext cx="7772400" cy="5530853"/>
          </a:xfrm>
        </p:spPr>
        <p:txBody>
          <a:bodyPr>
            <a:normAutofit fontScale="92500"/>
          </a:bodyPr>
          <a:lstStyle/>
          <a:p>
            <a:r>
              <a:rPr lang="en-US" dirty="0" smtClean="0"/>
              <a:t>Proposal titled  “Next Generation Workload Management and Analysis System for </a:t>
            </a:r>
            <a:r>
              <a:rPr lang="en-US" dirty="0" err="1" smtClean="0"/>
              <a:t>BigData</a:t>
            </a:r>
            <a:r>
              <a:rPr lang="en-US" dirty="0" smtClean="0"/>
              <a:t>” – </a:t>
            </a:r>
            <a:r>
              <a:rPr lang="en-US" dirty="0" err="1" smtClean="0"/>
              <a:t>BigPanDA</a:t>
            </a:r>
            <a:r>
              <a:rPr lang="en-US" dirty="0" smtClean="0"/>
              <a:t> is DOE Advanced Scientific Computing Research (ASCR) and HEP funded </a:t>
            </a:r>
            <a:r>
              <a:rPr lang="fr-FR" dirty="0" smtClean="0"/>
              <a:t> </a:t>
            </a:r>
            <a:r>
              <a:rPr lang="en-US" dirty="0" smtClean="0">
                <a:latin typeface="Bitstream Vera Sans" charset="0"/>
              </a:rPr>
              <a:t>project.</a:t>
            </a:r>
          </a:p>
          <a:p>
            <a:pPr lvl="1"/>
            <a:r>
              <a:rPr lang="en-US" dirty="0" smtClean="0">
                <a:latin typeface="Bitstream Vera Sans" charset="0"/>
              </a:rPr>
              <a:t>Generalization of </a:t>
            </a:r>
            <a:r>
              <a:rPr lang="en-US" dirty="0" err="1" smtClean="0">
                <a:latin typeface="Bitstream Vera Sans" charset="0"/>
              </a:rPr>
              <a:t>PanDA</a:t>
            </a:r>
            <a:r>
              <a:rPr lang="en-US" dirty="0" smtClean="0">
                <a:latin typeface="Bitstream Vera Sans" charset="0"/>
              </a:rPr>
              <a:t> as meta application, providing location transparency of processing and data management, for HEP and other data-intensive sciences, and a wider </a:t>
            </a:r>
            <a:r>
              <a:rPr lang="en-US" dirty="0" err="1" smtClean="0">
                <a:latin typeface="Bitstream Vera Sans" charset="0"/>
              </a:rPr>
              <a:t>exascale</a:t>
            </a:r>
            <a:r>
              <a:rPr lang="en-US" dirty="0" smtClean="0">
                <a:latin typeface="Bitstream Vera Sans" charset="0"/>
              </a:rPr>
              <a:t> community.</a:t>
            </a:r>
          </a:p>
          <a:p>
            <a:pPr lvl="2"/>
            <a:r>
              <a:rPr lang="en-US" dirty="0" smtClean="0">
                <a:latin typeface="Bitstream Vera Sans" charset="0"/>
              </a:rPr>
              <a:t>BNL + UTA (Lead PI : </a:t>
            </a:r>
            <a:r>
              <a:rPr lang="en-US" dirty="0" err="1" smtClean="0">
                <a:latin typeface="Bitstream Vera Sans" charset="0"/>
              </a:rPr>
              <a:t>A.Klimentov</a:t>
            </a:r>
            <a:r>
              <a:rPr lang="en-US" dirty="0" smtClean="0">
                <a:latin typeface="Bitstream Vera Sans" charset="0"/>
              </a:rPr>
              <a:t>) </a:t>
            </a:r>
          </a:p>
          <a:p>
            <a:pPr marL="0" indent="0">
              <a:buNone/>
            </a:pPr>
            <a:endParaRPr lang="en-US" dirty="0" smtClean="0"/>
          </a:p>
          <a:p>
            <a:r>
              <a:rPr lang="en-US" dirty="0" smtClean="0"/>
              <a:t>There are three dimensions to evolution of </a:t>
            </a:r>
            <a:r>
              <a:rPr lang="en-US" dirty="0" err="1" smtClean="0"/>
              <a:t>PanDA</a:t>
            </a:r>
            <a:endParaRPr lang="en-US" dirty="0" smtClean="0"/>
          </a:p>
          <a:p>
            <a:pPr lvl="1"/>
            <a:r>
              <a:rPr lang="en-US" dirty="0" smtClean="0"/>
              <a:t>Making </a:t>
            </a:r>
            <a:r>
              <a:rPr lang="en-US" dirty="0" err="1" smtClean="0"/>
              <a:t>PanDA</a:t>
            </a:r>
            <a:r>
              <a:rPr lang="en-US" dirty="0" smtClean="0"/>
              <a:t> available beyond ATLAS and High Energy Physics </a:t>
            </a:r>
          </a:p>
          <a:p>
            <a:pPr lvl="1"/>
            <a:r>
              <a:rPr lang="en-US" dirty="0" smtClean="0"/>
              <a:t>Extending beyond Grid (Leadership Computing Facilities, Clouds, University clusters)</a:t>
            </a:r>
          </a:p>
          <a:p>
            <a:pPr lvl="1"/>
            <a:r>
              <a:rPr lang="en-US" dirty="0" smtClean="0"/>
              <a:t>Integration of network as a resource in workload management</a:t>
            </a:r>
          </a:p>
          <a:p>
            <a:pPr marL="0" indent="0">
              <a:buNone/>
            </a:pPr>
            <a:endParaRPr lang="en-US" dirty="0"/>
          </a:p>
        </p:txBody>
      </p:sp>
    </p:spTree>
    <p:extLst>
      <p:ext uri="{BB962C8B-B14F-4D97-AF65-F5344CB8AC3E}">
        <p14:creationId xmlns:p14="http://schemas.microsoft.com/office/powerpoint/2010/main" val="2179660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dirty="0" smtClean="0"/>
              <a:t>Workload Management and Networking.</a:t>
            </a:r>
            <a:endParaRPr lang="en-US" dirty="0"/>
          </a:p>
        </p:txBody>
      </p:sp>
      <p:sp>
        <p:nvSpPr>
          <p:cNvPr id="3" name="Content Placeholder 2"/>
          <p:cNvSpPr txBox="1">
            <a:spLocks/>
          </p:cNvSpPr>
          <p:nvPr/>
        </p:nvSpPr>
        <p:spPr>
          <a:xfrm>
            <a:off x="1295400" y="1143000"/>
            <a:ext cx="7848600" cy="5435600"/>
          </a:xfrm>
          <a:prstGeom prst="rect">
            <a:avLst/>
          </a:prstGeom>
        </p:spPr>
        <p:txBody>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defRPr/>
            </a:pPr>
            <a:r>
              <a:rPr lang="en-US" dirty="0" smtClean="0"/>
              <a:t>Why WMS should care about networking ?</a:t>
            </a:r>
          </a:p>
          <a:p>
            <a:pPr lvl="2">
              <a:buFont typeface="Wingdings" charset="0"/>
              <a:buChar char="§"/>
              <a:defRPr/>
            </a:pPr>
            <a:r>
              <a:rPr lang="en-US" sz="1800" dirty="0">
                <a:latin typeface="Helvetica" charset="0"/>
              </a:rPr>
              <a:t>Distributed workload management systems need to transfer data (or use direct access) both for input and output</a:t>
            </a:r>
          </a:p>
          <a:p>
            <a:pPr lvl="2">
              <a:buFont typeface="Wingdings" charset="0"/>
              <a:buChar char="§"/>
              <a:defRPr/>
            </a:pPr>
            <a:r>
              <a:rPr lang="en-US" sz="1800" dirty="0">
                <a:latin typeface="Helvetica" charset="0"/>
              </a:rPr>
              <a:t>Data transfer/access is done asynchronously </a:t>
            </a:r>
            <a:r>
              <a:rPr lang="en-US" sz="1800" dirty="0" smtClean="0">
                <a:latin typeface="Helvetica" charset="0"/>
              </a:rPr>
              <a:t> </a:t>
            </a:r>
            <a:r>
              <a:rPr lang="en-US" sz="1800" dirty="0">
                <a:latin typeface="Helvetica" charset="0"/>
              </a:rPr>
              <a:t>: by </a:t>
            </a:r>
            <a:r>
              <a:rPr lang="en-US" sz="1800" dirty="0" smtClean="0">
                <a:latin typeface="Helvetica" charset="0"/>
              </a:rPr>
              <a:t>DQ2/</a:t>
            </a:r>
            <a:r>
              <a:rPr lang="en-US" sz="1800" dirty="0" err="1" smtClean="0">
                <a:latin typeface="Helvetica" charset="0"/>
              </a:rPr>
              <a:t>Rucio</a:t>
            </a:r>
            <a:r>
              <a:rPr lang="en-US" sz="1800" dirty="0" smtClean="0">
                <a:latin typeface="Helvetica" charset="0"/>
              </a:rPr>
              <a:t> </a:t>
            </a:r>
            <a:r>
              <a:rPr lang="en-US" sz="1800" dirty="0">
                <a:latin typeface="Helvetica" charset="0"/>
              </a:rPr>
              <a:t>in ATLAS, </a:t>
            </a:r>
            <a:r>
              <a:rPr lang="en-US" sz="1800" dirty="0" err="1">
                <a:latin typeface="Helvetica" charset="0"/>
              </a:rPr>
              <a:t>PhEDEx</a:t>
            </a:r>
            <a:r>
              <a:rPr lang="en-US" sz="1800" dirty="0">
                <a:latin typeface="Helvetica" charset="0"/>
              </a:rPr>
              <a:t> in CMS, </a:t>
            </a:r>
            <a:r>
              <a:rPr lang="en-US" sz="1800" dirty="0" err="1">
                <a:latin typeface="Helvetica" charset="0"/>
              </a:rPr>
              <a:t>pandamover</a:t>
            </a:r>
            <a:r>
              <a:rPr lang="en-US" sz="1800" dirty="0">
                <a:latin typeface="Helvetica" charset="0"/>
              </a:rPr>
              <a:t>/FAX …</a:t>
            </a:r>
          </a:p>
          <a:p>
            <a:pPr lvl="2">
              <a:buFont typeface="Wingdings" charset="0"/>
              <a:buChar char="§"/>
              <a:defRPr/>
            </a:pPr>
            <a:r>
              <a:rPr lang="en-US" sz="1800" dirty="0">
                <a:latin typeface="Helvetica" charset="0"/>
              </a:rPr>
              <a:t>Data transfer/access systems can be optimized for network performance – </a:t>
            </a:r>
            <a:r>
              <a:rPr lang="en-US" sz="1800" dirty="0" err="1">
                <a:latin typeface="Helvetica" charset="0"/>
              </a:rPr>
              <a:t>PanDA</a:t>
            </a:r>
            <a:r>
              <a:rPr lang="en-US" sz="1800" dirty="0">
                <a:latin typeface="Helvetica" charset="0"/>
              </a:rPr>
              <a:t> will use these enhancements</a:t>
            </a:r>
          </a:p>
          <a:p>
            <a:pPr lvl="2">
              <a:buFont typeface="Wingdings" charset="0"/>
              <a:buChar char="§"/>
              <a:defRPr/>
            </a:pPr>
            <a:r>
              <a:rPr lang="en-US" sz="1800" dirty="0">
                <a:latin typeface="Helvetica" charset="0"/>
              </a:rPr>
              <a:t>But network information can also be used directly in workflow management in </a:t>
            </a:r>
            <a:r>
              <a:rPr lang="en-US" sz="1800" dirty="0" err="1">
                <a:latin typeface="Helvetica" charset="0"/>
              </a:rPr>
              <a:t>PanDA</a:t>
            </a:r>
            <a:r>
              <a:rPr lang="en-US" sz="1800" dirty="0">
                <a:latin typeface="Helvetica" charset="0"/>
              </a:rPr>
              <a:t> at a higher level – first step to </a:t>
            </a:r>
            <a:r>
              <a:rPr lang="en-US" sz="1800" dirty="0" smtClean="0">
                <a:latin typeface="Helvetica" charset="0"/>
              </a:rPr>
              <a:t>try</a:t>
            </a:r>
            <a:endParaRPr lang="en-US" sz="1800" dirty="0" smtClean="0"/>
          </a:p>
          <a:p>
            <a:pPr>
              <a:defRPr/>
            </a:pPr>
            <a:r>
              <a:rPr lang="en-US" dirty="0" smtClean="0"/>
              <a:t>Goal for </a:t>
            </a:r>
            <a:r>
              <a:rPr lang="en-US" dirty="0" err="1" smtClean="0"/>
              <a:t>PanDA</a:t>
            </a:r>
            <a:endParaRPr lang="en-US" dirty="0" smtClean="0"/>
          </a:p>
          <a:p>
            <a:pPr lvl="1">
              <a:defRPr/>
            </a:pPr>
            <a:r>
              <a:rPr lang="en-US" dirty="0" smtClean="0">
                <a:solidFill>
                  <a:srgbClr val="008000"/>
                </a:solidFill>
              </a:rPr>
              <a:t>Direct integration of networking with </a:t>
            </a:r>
            <a:r>
              <a:rPr lang="en-US" dirty="0" err="1" smtClean="0">
                <a:solidFill>
                  <a:srgbClr val="008000"/>
                </a:solidFill>
              </a:rPr>
              <a:t>PanDA</a:t>
            </a:r>
            <a:r>
              <a:rPr lang="en-US" dirty="0" smtClean="0">
                <a:solidFill>
                  <a:srgbClr val="008000"/>
                </a:solidFill>
              </a:rPr>
              <a:t> workflow – never attempted before for large scale automated WMS systems</a:t>
            </a:r>
          </a:p>
          <a:p>
            <a:pPr>
              <a:buFont typeface="Wingdings" charset="0"/>
              <a:buChar char="§"/>
            </a:pPr>
            <a:r>
              <a:rPr lang="en-US" dirty="0">
                <a:latin typeface="Helvetica" charset="0"/>
              </a:rPr>
              <a:t>Main </a:t>
            </a:r>
            <a:r>
              <a:rPr lang="en-US" dirty="0" err="1">
                <a:latin typeface="Helvetica" charset="0"/>
              </a:rPr>
              <a:t>PanDA</a:t>
            </a:r>
            <a:r>
              <a:rPr lang="en-US" dirty="0">
                <a:latin typeface="Helvetica" charset="0"/>
              </a:rPr>
              <a:t> use cases</a:t>
            </a:r>
          </a:p>
          <a:p>
            <a:pPr lvl="1">
              <a:buFont typeface="Wingdings" charset="0"/>
              <a:buChar char="§"/>
            </a:pPr>
            <a:r>
              <a:rPr lang="en-US" sz="1800" dirty="0">
                <a:effectLst>
                  <a:outerShdw blurRad="38100" dist="38100" dir="2700000" algn="tl">
                    <a:srgbClr val="DDDDDD"/>
                  </a:outerShdw>
                </a:effectLst>
                <a:latin typeface="Helvetica" charset="0"/>
              </a:rPr>
              <a:t>Use network information for cloud selection</a:t>
            </a:r>
          </a:p>
          <a:p>
            <a:pPr lvl="1">
              <a:buFont typeface="Wingdings" charset="0"/>
              <a:buChar char="§"/>
            </a:pPr>
            <a:r>
              <a:rPr lang="en-US" sz="1800" dirty="0">
                <a:effectLst>
                  <a:outerShdw blurRad="38100" dist="38100" dir="2700000" algn="tl">
                    <a:srgbClr val="DDDDDD"/>
                  </a:outerShdw>
                </a:effectLst>
                <a:latin typeface="Helvetica" charset="0"/>
              </a:rPr>
              <a:t>Use network information for job assignment</a:t>
            </a:r>
          </a:p>
          <a:p>
            <a:pPr lvl="1">
              <a:buFont typeface="Wingdings" charset="0"/>
              <a:buChar char="§"/>
            </a:pPr>
            <a:r>
              <a:rPr lang="en-US" sz="1800" dirty="0">
                <a:effectLst>
                  <a:outerShdw blurRad="38100" dist="38100" dir="2700000" algn="tl">
                    <a:srgbClr val="DDDDDD"/>
                  </a:outerShdw>
                </a:effectLst>
                <a:latin typeface="Helvetica" charset="0"/>
              </a:rPr>
              <a:t>Use network information for site selection</a:t>
            </a:r>
            <a:endParaRPr lang="en-US" sz="1800" dirty="0">
              <a:latin typeface="Helvetica" charset="0"/>
            </a:endParaRPr>
          </a:p>
          <a:p>
            <a:pPr>
              <a:defRPr/>
            </a:pPr>
            <a:endParaRPr lang="en-US" dirty="0" smtClean="0">
              <a:solidFill>
                <a:srgbClr val="008000"/>
              </a:solidFill>
            </a:endParaRPr>
          </a:p>
        </p:txBody>
      </p:sp>
    </p:spTree>
    <p:extLst>
      <p:ext uri="{BB962C8B-B14F-4D97-AF65-F5344CB8AC3E}">
        <p14:creationId xmlns:p14="http://schemas.microsoft.com/office/powerpoint/2010/main" val="362389700"/>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PanDA</a:t>
            </a:r>
            <a:r>
              <a:rPr lang="en-US" dirty="0" smtClean="0"/>
              <a:t> and Networking. Concept.</a:t>
            </a:r>
            <a:endParaRPr lang="en-US" dirty="0"/>
          </a:p>
        </p:txBody>
      </p:sp>
      <p:sp>
        <p:nvSpPr>
          <p:cNvPr id="3" name="Content Placeholder 2"/>
          <p:cNvSpPr>
            <a:spLocks noGrp="1"/>
          </p:cNvSpPr>
          <p:nvPr>
            <p:ph idx="1"/>
          </p:nvPr>
        </p:nvSpPr>
        <p:spPr/>
        <p:txBody>
          <a:bodyPr>
            <a:normAutofit fontScale="92500" lnSpcReduction="20000"/>
          </a:bodyPr>
          <a:lstStyle/>
          <a:p>
            <a:pPr>
              <a:defRPr/>
            </a:pPr>
            <a:r>
              <a:rPr lang="en-US" dirty="0" err="1"/>
              <a:t>PanDA</a:t>
            </a:r>
            <a:r>
              <a:rPr lang="en-US" dirty="0"/>
              <a:t> as workload manager</a:t>
            </a:r>
          </a:p>
          <a:p>
            <a:pPr lvl="1">
              <a:defRPr/>
            </a:pPr>
            <a:r>
              <a:rPr lang="en-US" dirty="0" err="1"/>
              <a:t>PanDA</a:t>
            </a:r>
            <a:r>
              <a:rPr lang="en-US" dirty="0"/>
              <a:t> automatically chooses job execution site</a:t>
            </a:r>
          </a:p>
          <a:p>
            <a:pPr lvl="2">
              <a:defRPr/>
            </a:pPr>
            <a:r>
              <a:rPr lang="en-US" dirty="0"/>
              <a:t>Multi-level decision tree – task brokerage, job brokerage, dispatcher</a:t>
            </a:r>
          </a:p>
          <a:p>
            <a:pPr lvl="2">
              <a:defRPr/>
            </a:pPr>
            <a:r>
              <a:rPr lang="en-US" dirty="0"/>
              <a:t>Also manages predictive future workflows – at task definition, </a:t>
            </a:r>
            <a:r>
              <a:rPr lang="en-US" dirty="0" smtClean="0"/>
              <a:t>PD2P (</a:t>
            </a:r>
            <a:r>
              <a:rPr lang="en-US" dirty="0" err="1" smtClean="0"/>
              <a:t>PanDA</a:t>
            </a:r>
            <a:r>
              <a:rPr lang="en-US" dirty="0" smtClean="0"/>
              <a:t> Dynamic Data Placement)</a:t>
            </a:r>
            <a:endParaRPr lang="en-US" dirty="0"/>
          </a:p>
          <a:p>
            <a:pPr lvl="1">
              <a:defRPr/>
            </a:pPr>
            <a:r>
              <a:rPr lang="en-US" dirty="0"/>
              <a:t>Site selection is based on processing and storage requirements</a:t>
            </a:r>
          </a:p>
          <a:p>
            <a:pPr lvl="2">
              <a:defRPr/>
            </a:pPr>
            <a:r>
              <a:rPr lang="en-US" dirty="0"/>
              <a:t>Can we use network information in this decision?</a:t>
            </a:r>
          </a:p>
          <a:p>
            <a:pPr lvl="2">
              <a:defRPr/>
            </a:pPr>
            <a:r>
              <a:rPr lang="en-US" dirty="0"/>
              <a:t>Can we go even further – network provisioning?</a:t>
            </a:r>
          </a:p>
          <a:p>
            <a:pPr lvl="1">
              <a:defRPr/>
            </a:pPr>
            <a:r>
              <a:rPr lang="en-US" dirty="0"/>
              <a:t>Further – network knowledge used for all phases of job cycle?</a:t>
            </a:r>
          </a:p>
          <a:p>
            <a:pPr>
              <a:defRPr/>
            </a:pPr>
            <a:r>
              <a:rPr lang="en-US" dirty="0"/>
              <a:t>Network as resource</a:t>
            </a:r>
          </a:p>
          <a:p>
            <a:pPr lvl="1">
              <a:defRPr/>
            </a:pPr>
            <a:r>
              <a:rPr lang="en-US" dirty="0"/>
              <a:t>Optimal site selection should take network capability into account</a:t>
            </a:r>
          </a:p>
          <a:p>
            <a:pPr lvl="2">
              <a:defRPr/>
            </a:pPr>
            <a:r>
              <a:rPr lang="en-US" dirty="0"/>
              <a:t>We do this already – but indirectly using job completion metrics</a:t>
            </a:r>
          </a:p>
          <a:p>
            <a:pPr lvl="1">
              <a:defRPr/>
            </a:pPr>
            <a:r>
              <a:rPr lang="en-US" dirty="0"/>
              <a:t>Network as a resource should be managed (i.e. provisioning)</a:t>
            </a:r>
          </a:p>
          <a:p>
            <a:pPr lvl="2">
              <a:defRPr/>
            </a:pPr>
            <a:r>
              <a:rPr lang="en-US" dirty="0"/>
              <a:t>We also do this crudely – mostly through timeouts, self throttling</a:t>
            </a:r>
          </a:p>
          <a:p>
            <a:endParaRPr lang="en-US" dirty="0"/>
          </a:p>
        </p:txBody>
      </p:sp>
      <p:sp>
        <p:nvSpPr>
          <p:cNvPr id="4" name="Date Placeholder 3"/>
          <p:cNvSpPr>
            <a:spLocks noGrp="1"/>
          </p:cNvSpPr>
          <p:nvPr>
            <p:ph type="dt" sz="half" idx="10"/>
          </p:nvPr>
        </p:nvSpPr>
        <p:spPr/>
        <p:txBody>
          <a:bodyPr/>
          <a:lstStyle/>
          <a:p>
            <a:r>
              <a:rPr lang="en-US" smtClean="0"/>
              <a:t>9/2/2014</a:t>
            </a:r>
            <a:endParaRPr lang="en-US" dirty="0"/>
          </a:p>
        </p:txBody>
      </p:sp>
      <p:sp>
        <p:nvSpPr>
          <p:cNvPr id="5" name="Footer Placeholder 4"/>
          <p:cNvSpPr>
            <a:spLocks noGrp="1"/>
          </p:cNvSpPr>
          <p:nvPr>
            <p:ph type="ftr" sz="quarter" idx="11"/>
          </p:nvPr>
        </p:nvSpPr>
        <p:spPr/>
        <p:txBody>
          <a:bodyPr/>
          <a:lstStyle/>
          <a:p>
            <a:r>
              <a:rPr lang="en-US" smtClean="0"/>
              <a:t>ACAT 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47</a:t>
            </a:fld>
            <a:endParaRPr lang="en-US"/>
          </a:p>
        </p:txBody>
      </p:sp>
    </p:spTree>
    <p:extLst>
      <p:ext uri="{BB962C8B-B14F-4D97-AF65-F5344CB8AC3E}">
        <p14:creationId xmlns:p14="http://schemas.microsoft.com/office/powerpoint/2010/main" val="3595301212"/>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172200" y="4152900"/>
            <a:ext cx="2971800" cy="19177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19200" y="0"/>
            <a:ext cx="7924800" cy="1143000"/>
          </a:xfrm>
        </p:spPr>
        <p:txBody>
          <a:bodyPr>
            <a:normAutofit fontScale="90000"/>
          </a:bodyPr>
          <a:lstStyle/>
          <a:p>
            <a:r>
              <a:rPr lang="en-US" sz="3600" dirty="0" smtClean="0"/>
              <a:t>Intelligent Network Services and </a:t>
            </a:r>
            <a:r>
              <a:rPr lang="en-US" sz="3600" dirty="0" err="1" smtClean="0"/>
              <a:t>PanDA</a:t>
            </a:r>
            <a:endParaRPr lang="en-US" sz="3600" dirty="0"/>
          </a:p>
        </p:txBody>
      </p:sp>
      <p:sp>
        <p:nvSpPr>
          <p:cNvPr id="3" name="Content Placeholder 2"/>
          <p:cNvSpPr>
            <a:spLocks noGrp="1"/>
          </p:cNvSpPr>
          <p:nvPr>
            <p:ph idx="1"/>
          </p:nvPr>
        </p:nvSpPr>
        <p:spPr>
          <a:xfrm>
            <a:off x="1371600" y="1066800"/>
            <a:ext cx="7543800" cy="3086100"/>
          </a:xfrm>
        </p:spPr>
        <p:txBody>
          <a:bodyPr>
            <a:normAutofit fontScale="85000" lnSpcReduction="10000"/>
          </a:bodyPr>
          <a:lstStyle/>
          <a:p>
            <a:endParaRPr lang="en-US" dirty="0" smtClean="0"/>
          </a:p>
          <a:p>
            <a:r>
              <a:rPr lang="en-US" dirty="0" smtClean="0"/>
              <a:t>In </a:t>
            </a:r>
            <a:r>
              <a:rPr lang="en-US" dirty="0" err="1" smtClean="0"/>
              <a:t>BigPanDA</a:t>
            </a:r>
            <a:r>
              <a:rPr lang="en-US" dirty="0" smtClean="0"/>
              <a:t> we will use information on how much bandwidth is available and can be reserved before data movement will be initiated</a:t>
            </a:r>
          </a:p>
          <a:p>
            <a:endParaRPr lang="en-US" dirty="0" smtClean="0"/>
          </a:p>
          <a:p>
            <a:r>
              <a:rPr lang="en-US" dirty="0" smtClean="0"/>
              <a:t>In Task Definition user will specify  data volume to be transferred and deadline by which task should be completed. The calculations of (</a:t>
            </a:r>
            <a:r>
              <a:rPr lang="en-US" dirty="0" err="1" smtClean="0"/>
              <a:t>i</a:t>
            </a:r>
            <a:r>
              <a:rPr lang="en-US" dirty="0" smtClean="0"/>
              <a:t>) how much bandwidth to reserve, (ii) when to reserve, and (iii) along what path to reserve will be carried out by Virtual Network On Demand.</a:t>
            </a:r>
          </a:p>
        </p:txBody>
      </p:sp>
      <p:sp>
        <p:nvSpPr>
          <p:cNvPr id="4" name="Date Placeholder 3"/>
          <p:cNvSpPr>
            <a:spLocks noGrp="1"/>
          </p:cNvSpPr>
          <p:nvPr>
            <p:ph type="dt" sz="half" idx="10"/>
          </p:nvPr>
        </p:nvSpPr>
        <p:spPr/>
        <p:txBody>
          <a:bodyPr/>
          <a:lstStyle/>
          <a:p>
            <a:r>
              <a:rPr lang="en-US" dirty="0"/>
              <a:t>9</a:t>
            </a:r>
            <a:r>
              <a:rPr lang="en-US" dirty="0" smtClean="0"/>
              <a:t>/2/2014</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48</a:t>
            </a:fld>
            <a:endParaRPr lang="en-US" dirty="0"/>
          </a:p>
        </p:txBody>
      </p:sp>
      <p:graphicFrame>
        <p:nvGraphicFramePr>
          <p:cNvPr id="7" name="Diagram 6"/>
          <p:cNvGraphicFramePr/>
          <p:nvPr>
            <p:extLst>
              <p:ext uri="{D42A27DB-BD31-4B8C-83A1-F6EECF244321}">
                <p14:modId xmlns:p14="http://schemas.microsoft.com/office/powerpoint/2010/main" val="2070918170"/>
              </p:ext>
            </p:extLst>
          </p:nvPr>
        </p:nvGraphicFramePr>
        <p:xfrm>
          <a:off x="1219200" y="3789341"/>
          <a:ext cx="7924800" cy="28083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6172200" y="4202668"/>
            <a:ext cx="915635" cy="369332"/>
          </a:xfrm>
          <a:prstGeom prst="rect">
            <a:avLst/>
          </a:prstGeom>
          <a:noFill/>
        </p:spPr>
        <p:txBody>
          <a:bodyPr wrap="none" rtlCol="0">
            <a:spAutoFit/>
          </a:bodyPr>
          <a:lstStyle/>
          <a:p>
            <a:r>
              <a:rPr lang="en-US" dirty="0" err="1" smtClean="0"/>
              <a:t>PanDA</a:t>
            </a:r>
            <a:endParaRPr lang="en-US" dirty="0"/>
          </a:p>
        </p:txBody>
      </p:sp>
      <p:sp>
        <p:nvSpPr>
          <p:cNvPr id="10" name="Footer Placeholder 4"/>
          <p:cNvSpPr>
            <a:spLocks noGrp="1"/>
          </p:cNvSpPr>
          <p:nvPr>
            <p:ph type="ftr" sz="quarter" idx="11"/>
          </p:nvPr>
        </p:nvSpPr>
        <p:spPr>
          <a:xfrm>
            <a:off x="3848100" y="6604005"/>
            <a:ext cx="2844800" cy="260349"/>
          </a:xfrm>
        </p:spPr>
        <p:txBody>
          <a:bodyPr/>
          <a:lstStyle/>
          <a:p>
            <a:r>
              <a:rPr lang="en-US" dirty="0" smtClean="0"/>
              <a:t>ACAT 2014</a:t>
            </a:r>
            <a:endParaRPr lang="en-US" dirty="0"/>
          </a:p>
        </p:txBody>
      </p:sp>
    </p:spTree>
    <p:extLst>
      <p:ext uri="{BB962C8B-B14F-4D97-AF65-F5344CB8AC3E}">
        <p14:creationId xmlns:p14="http://schemas.microsoft.com/office/powerpoint/2010/main" val="356641098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1295400" y="0"/>
            <a:ext cx="7848600" cy="838200"/>
          </a:xfrm>
        </p:spPr>
        <p:txBody>
          <a:bodyPr/>
          <a:lstStyle/>
          <a:p>
            <a:r>
              <a:rPr lang="en-US" dirty="0" smtClean="0">
                <a:latin typeface="Helvetica" charset="0"/>
              </a:rPr>
              <a:t>Network Performance </a:t>
            </a:r>
            <a:r>
              <a:rPr lang="en-US" dirty="0">
                <a:latin typeface="Helvetica" charset="0"/>
              </a:rPr>
              <a:t>Measurements</a:t>
            </a:r>
          </a:p>
        </p:txBody>
      </p:sp>
      <p:sp>
        <p:nvSpPr>
          <p:cNvPr id="56325" name="TextBox 5"/>
          <p:cNvSpPr txBox="1">
            <a:spLocks noChangeArrowheads="1"/>
          </p:cNvSpPr>
          <p:nvPr/>
        </p:nvSpPr>
        <p:spPr bwMode="auto">
          <a:xfrm>
            <a:off x="838200" y="6092825"/>
            <a:ext cx="7650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charset="0"/>
                <a:ea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400"/>
              <a:t>SSB: </a:t>
            </a:r>
            <a:r>
              <a:rPr lang="en-US" sz="1400">
                <a:hlinkClick r:id="rId2"/>
              </a:rPr>
              <a:t>http://dashb-atlas-ssb.cern.ch/dashboard/request.py/siteview#currentView=Sonar&amp;highlight=false</a:t>
            </a:r>
            <a:endParaRPr lang="en-US" sz="1400"/>
          </a:p>
        </p:txBody>
      </p:sp>
      <p:pic>
        <p:nvPicPr>
          <p:cNvPr id="56326" name="Picture 8"/>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33031" t="18462" r="2811"/>
          <a:stretch>
            <a:fillRect/>
          </a:stretch>
        </p:blipFill>
        <p:spPr>
          <a:xfrm>
            <a:off x="1371600" y="838201"/>
            <a:ext cx="7772400" cy="5189538"/>
          </a:xfr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a:xfrm>
            <a:off x="3848100" y="6604005"/>
            <a:ext cx="2844800" cy="260349"/>
          </a:xfrm>
        </p:spPr>
        <p:txBody>
          <a:bodyPr/>
          <a:lstStyle/>
          <a:p>
            <a:r>
              <a:rPr lang="en-US" dirty="0" smtClean="0"/>
              <a:t>ACAT 2014</a:t>
            </a:r>
            <a:endParaRPr lang="en-US" dirty="0"/>
          </a:p>
        </p:txBody>
      </p:sp>
      <p:sp>
        <p:nvSpPr>
          <p:cNvPr id="6" name="Slide Number Placeholder 5"/>
          <p:cNvSpPr>
            <a:spLocks noGrp="1"/>
          </p:cNvSpPr>
          <p:nvPr>
            <p:ph type="sldNum" sz="quarter" idx="12"/>
          </p:nvPr>
        </p:nvSpPr>
        <p:spPr>
          <a:xfrm>
            <a:off x="7884368" y="6604006"/>
            <a:ext cx="1031032" cy="260349"/>
          </a:xfrm>
        </p:spPr>
        <p:txBody>
          <a:bodyPr/>
          <a:lstStyle/>
          <a:p>
            <a:fld id="{C51AC6D1-9A3F-4A25-975B-FE01521DF08B}" type="slidenum">
              <a:rPr lang="en-US" smtClean="0"/>
              <a:pPr/>
              <a:t>49</a:t>
            </a:fld>
            <a:endParaRPr lang="en-US" dirty="0"/>
          </a:p>
        </p:txBody>
      </p:sp>
      <p:sp>
        <p:nvSpPr>
          <p:cNvPr id="7" name="Date Placeholder 3"/>
          <p:cNvSpPr>
            <a:spLocks noGrp="1"/>
          </p:cNvSpPr>
          <p:nvPr>
            <p:ph type="dt" sz="half" idx="10"/>
          </p:nvPr>
        </p:nvSpPr>
        <p:spPr>
          <a:xfrm>
            <a:off x="1371600" y="6597653"/>
            <a:ext cx="1219200" cy="260350"/>
          </a:xfrm>
        </p:spPr>
        <p:txBody>
          <a:bodyPr/>
          <a:lstStyle/>
          <a:p>
            <a:r>
              <a:rPr lang="en-US" dirty="0"/>
              <a:t>9</a:t>
            </a:r>
            <a:r>
              <a:rPr lang="en-US" dirty="0" smtClean="0"/>
              <a:t>/2/2014</a:t>
            </a:r>
            <a:endParaRPr lang="en-US" dirty="0"/>
          </a:p>
        </p:txBody>
      </p:sp>
    </p:spTree>
    <p:extLst>
      <p:ext uri="{BB962C8B-B14F-4D97-AF65-F5344CB8AC3E}">
        <p14:creationId xmlns:p14="http://schemas.microsoft.com/office/powerpoint/2010/main" val="22673578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4210" name="Text Box 2"/>
          <p:cNvSpPr txBox="1">
            <a:spLocks noChangeArrowheads="1"/>
          </p:cNvSpPr>
          <p:nvPr/>
        </p:nvSpPr>
        <p:spPr bwMode="auto">
          <a:xfrm>
            <a:off x="1244600" y="2"/>
            <a:ext cx="7899400" cy="523200"/>
          </a:xfrm>
          <a:prstGeom prst="rect">
            <a:avLst/>
          </a:prstGeom>
          <a:solidFill>
            <a:schemeClr val="tx2">
              <a:lumMod val="95000"/>
              <a:lumOff val="5000"/>
            </a:schemeClr>
          </a:solidFill>
          <a:ln w="9525">
            <a:noFill/>
            <a:miter lim="800000"/>
            <a:headEnd/>
            <a:tailEnd/>
          </a:ln>
          <a:effectLst/>
        </p:spPr>
        <p:txBody>
          <a:bodyPr wrap="square" lIns="91420" tIns="45710" rIns="91420" bIns="45710">
            <a:spAutoFit/>
          </a:bodyPr>
          <a:lstStyle/>
          <a:p>
            <a:pPr eaLnBrk="1" hangingPunct="1"/>
            <a:r>
              <a:rPr lang="de-DE" sz="2800" b="1" dirty="0" smtClean="0">
                <a:solidFill>
                  <a:schemeClr val="bg1"/>
                </a:solidFill>
                <a:latin typeface="Times New Roman" pitchFamily="18" charset="0"/>
                <a:ea typeface="+mn-ea"/>
                <a:cs typeface="+mn-cs"/>
              </a:rPr>
              <a:t>Proton-Proton Collisions at the LHC</a:t>
            </a:r>
            <a:endParaRPr lang="en-GB" sz="2800" b="1" dirty="0" smtClean="0">
              <a:solidFill>
                <a:schemeClr val="bg1"/>
              </a:solidFill>
              <a:latin typeface="Times New Roman" pitchFamily="18" charset="0"/>
              <a:ea typeface="+mn-ea"/>
              <a:cs typeface="+mn-cs"/>
            </a:endParaRPr>
          </a:p>
        </p:txBody>
      </p:sp>
      <p:pic>
        <p:nvPicPr>
          <p:cNvPr id="1374211" name="Picture 3"/>
          <p:cNvPicPr>
            <a:picLocks noChangeAspect="1" noChangeArrowheads="1"/>
          </p:cNvPicPr>
          <p:nvPr/>
        </p:nvPicPr>
        <p:blipFill>
          <a:blip r:embed="rId3" cstate="print"/>
          <a:srcRect/>
          <a:stretch>
            <a:fillRect/>
          </a:stretch>
        </p:blipFill>
        <p:spPr bwMode="auto">
          <a:xfrm>
            <a:off x="-34664" y="523202"/>
            <a:ext cx="2829916" cy="1219265"/>
          </a:xfrm>
          <a:prstGeom prst="rect">
            <a:avLst/>
          </a:prstGeom>
          <a:noFill/>
          <a:ln w="9525">
            <a:noFill/>
            <a:miter lim="800000"/>
            <a:headEnd/>
            <a:tailEnd/>
          </a:ln>
          <a:effectLst/>
        </p:spPr>
      </p:pic>
      <p:pic>
        <p:nvPicPr>
          <p:cNvPr id="1374212" name="Picture 4"/>
          <p:cNvPicPr>
            <a:picLocks noChangeAspect="1" noChangeArrowheads="1"/>
          </p:cNvPicPr>
          <p:nvPr/>
        </p:nvPicPr>
        <p:blipFill>
          <a:blip r:embed="rId4" cstate="print"/>
          <a:srcRect/>
          <a:stretch>
            <a:fillRect/>
          </a:stretch>
        </p:blipFill>
        <p:spPr bwMode="auto">
          <a:xfrm>
            <a:off x="-34664" y="1742467"/>
            <a:ext cx="2829916" cy="1412540"/>
          </a:xfrm>
          <a:prstGeom prst="rect">
            <a:avLst/>
          </a:prstGeom>
          <a:noFill/>
          <a:ln w="9525">
            <a:noFill/>
            <a:miter lim="800000"/>
            <a:headEnd/>
            <a:tailEnd/>
          </a:ln>
          <a:effectLst/>
        </p:spPr>
      </p:pic>
      <p:sp>
        <p:nvSpPr>
          <p:cNvPr id="1374213" name="Text Box 5"/>
          <p:cNvSpPr txBox="1">
            <a:spLocks noChangeArrowheads="1"/>
          </p:cNvSpPr>
          <p:nvPr/>
        </p:nvSpPr>
        <p:spPr bwMode="auto">
          <a:xfrm>
            <a:off x="4630738" y="896949"/>
            <a:ext cx="274394" cy="400089"/>
          </a:xfrm>
          <a:prstGeom prst="rect">
            <a:avLst/>
          </a:prstGeom>
          <a:noFill/>
          <a:ln w="9525">
            <a:noFill/>
            <a:miter lim="800000"/>
            <a:headEnd/>
            <a:tailEnd/>
          </a:ln>
          <a:effectLst/>
        </p:spPr>
        <p:txBody>
          <a:bodyPr wrap="none" lIns="91420" tIns="45710" rIns="91420" bIns="45710">
            <a:spAutoFit/>
          </a:bodyPr>
          <a:lstStyle/>
          <a:p>
            <a:pPr eaLnBrk="1" hangingPunct="1">
              <a:buFontTx/>
              <a:buChar char="•"/>
            </a:pPr>
            <a:endParaRPr lang="en-US" sz="2000" b="1" dirty="0" smtClean="0">
              <a:solidFill>
                <a:srgbClr val="000000"/>
              </a:solidFill>
              <a:latin typeface="Times New Roman" pitchFamily="18" charset="0"/>
              <a:ea typeface="+mn-ea"/>
              <a:cs typeface="+mn-cs"/>
            </a:endParaRPr>
          </a:p>
        </p:txBody>
      </p:sp>
      <p:sp>
        <p:nvSpPr>
          <p:cNvPr id="1374214" name="Text Box 6"/>
          <p:cNvSpPr txBox="1">
            <a:spLocks noChangeArrowheads="1"/>
          </p:cNvSpPr>
          <p:nvPr/>
        </p:nvSpPr>
        <p:spPr bwMode="auto">
          <a:xfrm>
            <a:off x="2829916" y="523202"/>
            <a:ext cx="6314084" cy="6417121"/>
          </a:xfrm>
          <a:prstGeom prst="rect">
            <a:avLst/>
          </a:prstGeom>
          <a:solidFill>
            <a:srgbClr val="DDDDDD"/>
          </a:solidFill>
          <a:ln w="9525">
            <a:noFill/>
            <a:miter lim="800000"/>
            <a:headEnd/>
            <a:tailEnd/>
          </a:ln>
          <a:effectLst/>
        </p:spPr>
        <p:txBody>
          <a:bodyPr wrap="square" lIns="91420" tIns="45710" rIns="91420" bIns="45710">
            <a:spAutoFit/>
          </a:bodyPr>
          <a:lstStyle/>
          <a:p>
            <a:r>
              <a:rPr lang="en-US" dirty="0"/>
              <a:t>LHC delivered billions of collision events to the experiments from proton-proton and proton-lead collisions in the </a:t>
            </a:r>
            <a:r>
              <a:rPr lang="en-US" dirty="0" smtClean="0"/>
              <a:t>Run1 </a:t>
            </a:r>
            <a:r>
              <a:rPr lang="en-US" dirty="0"/>
              <a:t>period (2009-2013</a:t>
            </a:r>
            <a:r>
              <a:rPr lang="en-US" dirty="0" smtClean="0"/>
              <a:t>)</a:t>
            </a:r>
            <a:endParaRPr lang="de-DE" b="1" dirty="0" smtClean="0">
              <a:solidFill>
                <a:srgbClr val="FF0000"/>
              </a:solidFill>
              <a:latin typeface="Times New Roman" pitchFamily="18" charset="0"/>
              <a:cs typeface="Times New Roman" pitchFamily="18" charset="0"/>
            </a:endParaRPr>
          </a:p>
          <a:p>
            <a:pPr eaLnBrk="1" hangingPunct="1">
              <a:buFont typeface="Wingdings" pitchFamily="2" charset="2"/>
              <a:buNone/>
            </a:pPr>
            <a:r>
              <a:rPr lang="de-DE" sz="2000" b="1" dirty="0" smtClean="0">
                <a:solidFill>
                  <a:srgbClr val="FF0000"/>
                </a:solidFill>
                <a:latin typeface="Times New Roman" pitchFamily="18" charset="0"/>
                <a:ea typeface="+mn-ea"/>
                <a:cs typeface="Times New Roman" pitchFamily="18" charset="0"/>
              </a:rPr>
              <a:t>→  </a:t>
            </a:r>
            <a:r>
              <a:rPr lang="de-DE" b="1" dirty="0" smtClean="0">
                <a:solidFill>
                  <a:srgbClr val="FF0000"/>
                </a:solidFill>
                <a:latin typeface="Times New Roman" pitchFamily="18" charset="0"/>
                <a:cs typeface="Times New Roman" pitchFamily="18" charset="0"/>
              </a:rPr>
              <a:t>collisions </a:t>
            </a:r>
            <a:r>
              <a:rPr lang="de-DE" b="1" dirty="0" err="1" smtClean="0">
                <a:solidFill>
                  <a:srgbClr val="FF0000"/>
                </a:solidFill>
                <a:latin typeface="Times New Roman" pitchFamily="18" charset="0"/>
                <a:cs typeface="Times New Roman" pitchFamily="18" charset="0"/>
              </a:rPr>
              <a:t>every</a:t>
            </a:r>
            <a:r>
              <a:rPr lang="de-DE" b="1" dirty="0" smtClean="0">
                <a:solidFill>
                  <a:srgbClr val="FF0000"/>
                </a:solidFill>
                <a:latin typeface="Times New Roman" pitchFamily="18" charset="0"/>
                <a:cs typeface="Times New Roman" pitchFamily="18" charset="0"/>
              </a:rPr>
              <a:t> 50 ns</a:t>
            </a:r>
          </a:p>
          <a:p>
            <a:pPr eaLnBrk="1" hangingPunct="1">
              <a:buFont typeface="Wingdings" pitchFamily="2" charset="2"/>
              <a:buNone/>
            </a:pPr>
            <a:r>
              <a:rPr lang="de-DE" b="1" dirty="0" smtClean="0">
                <a:solidFill>
                  <a:srgbClr val="FF0000"/>
                </a:solidFill>
                <a:latin typeface="Times New Roman" pitchFamily="18" charset="0"/>
                <a:cs typeface="Times New Roman" pitchFamily="18" charset="0"/>
              </a:rPr>
              <a:t>      = 20 MHz </a:t>
            </a:r>
            <a:r>
              <a:rPr lang="de-DE" b="1" dirty="0" err="1" smtClean="0">
                <a:solidFill>
                  <a:srgbClr val="FF0000"/>
                </a:solidFill>
                <a:latin typeface="Times New Roman" pitchFamily="18" charset="0"/>
                <a:cs typeface="Times New Roman" pitchFamily="18" charset="0"/>
              </a:rPr>
              <a:t>crossing</a:t>
            </a:r>
            <a:r>
              <a:rPr lang="de-DE" b="1" dirty="0" smtClean="0">
                <a:solidFill>
                  <a:srgbClr val="FF0000"/>
                </a:solidFill>
                <a:latin typeface="Times New Roman" pitchFamily="18" charset="0"/>
                <a:cs typeface="Times New Roman" pitchFamily="18" charset="0"/>
              </a:rPr>
              <a:t> rate</a:t>
            </a:r>
            <a:endParaRPr lang="de-DE" b="1" dirty="0" smtClean="0">
              <a:solidFill>
                <a:srgbClr val="000000"/>
              </a:solidFill>
              <a:latin typeface="Times New Roman" pitchFamily="18" charset="0"/>
              <a:cs typeface="Times New Roman" pitchFamily="18" charset="0"/>
            </a:endParaRPr>
          </a:p>
          <a:p>
            <a:pPr eaLnBrk="1" hangingPunct="1">
              <a:buFont typeface="Wingdings" pitchFamily="2" charset="2"/>
              <a:buChar char="§"/>
            </a:pPr>
            <a:r>
              <a:rPr lang="de-DE" b="1" dirty="0" smtClean="0">
                <a:solidFill>
                  <a:srgbClr val="3333CC"/>
                </a:solidFill>
                <a:latin typeface="Times New Roman" pitchFamily="18" charset="0"/>
                <a:cs typeface="Times New Roman" pitchFamily="18" charset="0"/>
              </a:rPr>
              <a:t> 1.6 x 10</a:t>
            </a:r>
            <a:r>
              <a:rPr lang="de-DE" b="1" baseline="30000" dirty="0" smtClean="0">
                <a:solidFill>
                  <a:srgbClr val="3333CC"/>
                </a:solidFill>
                <a:latin typeface="Times New Roman" pitchFamily="18" charset="0"/>
                <a:cs typeface="Times New Roman" pitchFamily="18" charset="0"/>
              </a:rPr>
              <a:t>11</a:t>
            </a:r>
            <a:r>
              <a:rPr lang="de-DE" b="1" dirty="0" smtClean="0">
                <a:solidFill>
                  <a:srgbClr val="3333CC"/>
                </a:solidFill>
                <a:latin typeface="Times New Roman" pitchFamily="18" charset="0"/>
                <a:cs typeface="Times New Roman" pitchFamily="18" charset="0"/>
              </a:rPr>
              <a:t> protons per bunch</a:t>
            </a:r>
          </a:p>
          <a:p>
            <a:pPr eaLnBrk="1" hangingPunct="1"/>
            <a:r>
              <a:rPr lang="de-DE" b="1" dirty="0" smtClean="0">
                <a:solidFill>
                  <a:srgbClr val="3333CC"/>
                </a:solidFill>
                <a:latin typeface="Times New Roman" pitchFamily="18" charset="0"/>
                <a:cs typeface="Times New Roman" pitchFamily="18" charset="0"/>
              </a:rPr>
              <a:t>  </a:t>
            </a:r>
            <a:r>
              <a:rPr lang="de-DE" b="1" dirty="0" err="1" smtClean="0">
                <a:solidFill>
                  <a:srgbClr val="3333CC"/>
                </a:solidFill>
                <a:latin typeface="Times New Roman" pitchFamily="18" charset="0"/>
                <a:cs typeface="Times New Roman" pitchFamily="18" charset="0"/>
              </a:rPr>
              <a:t>at</a:t>
            </a:r>
            <a:r>
              <a:rPr lang="de-DE" b="1" dirty="0" smtClean="0">
                <a:solidFill>
                  <a:srgbClr val="3333CC"/>
                </a:solidFill>
                <a:latin typeface="Times New Roman" pitchFamily="18" charset="0"/>
                <a:cs typeface="Times New Roman" pitchFamily="18" charset="0"/>
              </a:rPr>
              <a:t> </a:t>
            </a:r>
            <a:r>
              <a:rPr lang="de-DE" b="1" dirty="0" err="1" smtClean="0">
                <a:solidFill>
                  <a:srgbClr val="3333CC"/>
                </a:solidFill>
                <a:latin typeface="Times New Roman" pitchFamily="18" charset="0"/>
                <a:cs typeface="Times New Roman" pitchFamily="18" charset="0"/>
              </a:rPr>
              <a:t>L</a:t>
            </a:r>
            <a:r>
              <a:rPr lang="de-DE" b="1" baseline="-25000" dirty="0" err="1" smtClean="0">
                <a:solidFill>
                  <a:srgbClr val="3333CC"/>
                </a:solidFill>
                <a:latin typeface="Times New Roman" pitchFamily="18" charset="0"/>
                <a:cs typeface="Times New Roman" pitchFamily="18" charset="0"/>
              </a:rPr>
              <a:t>pk</a:t>
            </a:r>
            <a:r>
              <a:rPr lang="de-DE" b="1" dirty="0" smtClean="0">
                <a:solidFill>
                  <a:srgbClr val="3333CC"/>
                </a:solidFill>
                <a:latin typeface="Times New Roman" pitchFamily="18" charset="0"/>
                <a:cs typeface="Times New Roman" pitchFamily="18" charset="0"/>
              </a:rPr>
              <a:t> ~ 0.8x10</a:t>
            </a:r>
            <a:r>
              <a:rPr lang="de-DE" b="1" baseline="30000" dirty="0" smtClean="0">
                <a:solidFill>
                  <a:srgbClr val="3333CC"/>
                </a:solidFill>
                <a:latin typeface="Times New Roman" pitchFamily="18" charset="0"/>
                <a:cs typeface="Times New Roman" pitchFamily="18" charset="0"/>
              </a:rPr>
              <a:t>34/</a:t>
            </a:r>
            <a:r>
              <a:rPr lang="de-DE" b="1" dirty="0" smtClean="0">
                <a:solidFill>
                  <a:srgbClr val="3333CC"/>
                </a:solidFill>
                <a:latin typeface="Times New Roman" pitchFamily="18" charset="0"/>
                <a:cs typeface="Times New Roman" pitchFamily="18" charset="0"/>
              </a:rPr>
              <a:t>cm</a:t>
            </a:r>
            <a:r>
              <a:rPr lang="de-DE" b="1" baseline="30000" dirty="0" smtClean="0">
                <a:solidFill>
                  <a:srgbClr val="3333CC"/>
                </a:solidFill>
                <a:latin typeface="Times New Roman" pitchFamily="18" charset="0"/>
                <a:cs typeface="Times New Roman" pitchFamily="18" charset="0"/>
              </a:rPr>
              <a:t>2</a:t>
            </a:r>
            <a:r>
              <a:rPr lang="de-DE" b="1" dirty="0" smtClean="0">
                <a:solidFill>
                  <a:srgbClr val="3333CC"/>
                </a:solidFill>
                <a:latin typeface="Times New Roman" pitchFamily="18" charset="0"/>
                <a:cs typeface="Times New Roman" pitchFamily="18" charset="0"/>
              </a:rPr>
              <a:t>/s</a:t>
            </a:r>
          </a:p>
          <a:p>
            <a:pPr eaLnBrk="1" hangingPunct="1">
              <a:buFont typeface="Wingdings" pitchFamily="2" charset="2"/>
              <a:buNone/>
            </a:pPr>
            <a:r>
              <a:rPr lang="de-DE" b="1" dirty="0" smtClean="0">
                <a:solidFill>
                  <a:srgbClr val="FF0000"/>
                </a:solidFill>
                <a:latin typeface="Times New Roman" pitchFamily="18" charset="0"/>
                <a:cs typeface="Times New Roman" pitchFamily="18" charset="0"/>
              </a:rPr>
              <a:t>  ≈ 35 pp interactions per </a:t>
            </a:r>
            <a:r>
              <a:rPr lang="de-DE" b="1" dirty="0" err="1" smtClean="0">
                <a:solidFill>
                  <a:srgbClr val="FF0000"/>
                </a:solidFill>
                <a:latin typeface="Times New Roman" pitchFamily="18" charset="0"/>
                <a:cs typeface="Times New Roman" pitchFamily="18" charset="0"/>
              </a:rPr>
              <a:t>crossing</a:t>
            </a:r>
            <a:r>
              <a:rPr lang="de-DE" b="1" dirty="0" smtClean="0">
                <a:solidFill>
                  <a:srgbClr val="FF0000"/>
                </a:solidFill>
                <a:latin typeface="Times New Roman" pitchFamily="18" charset="0"/>
                <a:cs typeface="Times New Roman" pitchFamily="18" charset="0"/>
              </a:rPr>
              <a:t> – pile-</a:t>
            </a:r>
            <a:r>
              <a:rPr lang="de-DE" b="1" dirty="0" err="1" smtClean="0">
                <a:solidFill>
                  <a:srgbClr val="FF0000"/>
                </a:solidFill>
                <a:latin typeface="Times New Roman" pitchFamily="18" charset="0"/>
                <a:cs typeface="Times New Roman" pitchFamily="18" charset="0"/>
              </a:rPr>
              <a:t>up</a:t>
            </a:r>
            <a:endParaRPr lang="de-DE" b="1" u="sng" dirty="0" smtClean="0">
              <a:solidFill>
                <a:srgbClr val="FF0000"/>
              </a:solidFill>
              <a:latin typeface="Times New Roman" pitchFamily="18" charset="0"/>
              <a:cs typeface="Times New Roman" pitchFamily="18" charset="0"/>
            </a:endParaRPr>
          </a:p>
          <a:p>
            <a:pPr eaLnBrk="1" hangingPunct="1">
              <a:buFont typeface="Wingdings" pitchFamily="2" charset="2"/>
              <a:buNone/>
            </a:pPr>
            <a:r>
              <a:rPr lang="de-DE" b="1" dirty="0" smtClean="0">
                <a:solidFill>
                  <a:srgbClr val="000000"/>
                </a:solidFill>
                <a:latin typeface="Times New Roman" pitchFamily="18" charset="0"/>
                <a:cs typeface="Times New Roman" pitchFamily="18" charset="0"/>
              </a:rPr>
              <a:t>→ ≈ 10</a:t>
            </a:r>
            <a:r>
              <a:rPr lang="de-DE" b="1" baseline="30000" dirty="0" smtClean="0">
                <a:solidFill>
                  <a:srgbClr val="000000"/>
                </a:solidFill>
                <a:latin typeface="Times New Roman" pitchFamily="18" charset="0"/>
                <a:cs typeface="Times New Roman" pitchFamily="18" charset="0"/>
              </a:rPr>
              <a:t>9</a:t>
            </a:r>
            <a:r>
              <a:rPr lang="de-DE" b="1" dirty="0" smtClean="0">
                <a:solidFill>
                  <a:srgbClr val="000000"/>
                </a:solidFill>
                <a:latin typeface="Times New Roman" pitchFamily="18" charset="0"/>
                <a:cs typeface="Times New Roman" pitchFamily="18" charset="0"/>
              </a:rPr>
              <a:t> pp interactions per second !!!</a:t>
            </a:r>
          </a:p>
          <a:p>
            <a:pPr eaLnBrk="1" hangingPunct="1">
              <a:buFont typeface="Wingdings" pitchFamily="2" charset="2"/>
              <a:buChar char="§"/>
            </a:pPr>
            <a:r>
              <a:rPr lang="de-DE" b="1" dirty="0" smtClean="0">
                <a:solidFill>
                  <a:srgbClr val="3333CC"/>
                </a:solidFill>
                <a:latin typeface="Times New Roman" pitchFamily="18" charset="0"/>
                <a:cs typeface="Times New Roman" pitchFamily="18" charset="0"/>
              </a:rPr>
              <a:t> in each collision</a:t>
            </a:r>
          </a:p>
          <a:p>
            <a:pPr eaLnBrk="1" hangingPunct="1">
              <a:buFont typeface="Wingdings" pitchFamily="2" charset="2"/>
              <a:buNone/>
            </a:pPr>
            <a:r>
              <a:rPr lang="de-DE" b="1" dirty="0" smtClean="0">
                <a:solidFill>
                  <a:srgbClr val="000000"/>
                </a:solidFill>
                <a:latin typeface="Times New Roman" pitchFamily="18" charset="0"/>
                <a:cs typeface="Times New Roman" pitchFamily="18" charset="0"/>
              </a:rPr>
              <a:t>   ≈ 1600 charged </a:t>
            </a:r>
            <a:r>
              <a:rPr lang="de-DE" b="1" dirty="0" err="1" smtClean="0">
                <a:solidFill>
                  <a:srgbClr val="000000"/>
                </a:solidFill>
                <a:latin typeface="Times New Roman" pitchFamily="18" charset="0"/>
                <a:cs typeface="Times New Roman" pitchFamily="18" charset="0"/>
              </a:rPr>
              <a:t>particles</a:t>
            </a:r>
            <a:r>
              <a:rPr lang="de-DE" b="1" dirty="0" smtClean="0">
                <a:solidFill>
                  <a:srgbClr val="000000"/>
                </a:solidFill>
                <a:latin typeface="Times New Roman" pitchFamily="18" charset="0"/>
                <a:cs typeface="Times New Roman" pitchFamily="18" charset="0"/>
              </a:rPr>
              <a:t> </a:t>
            </a:r>
            <a:r>
              <a:rPr lang="de-DE" b="1" dirty="0" err="1" smtClean="0">
                <a:solidFill>
                  <a:srgbClr val="000000"/>
                </a:solidFill>
                <a:latin typeface="Times New Roman" pitchFamily="18" charset="0"/>
                <a:cs typeface="Times New Roman" pitchFamily="18" charset="0"/>
              </a:rPr>
              <a:t>produced</a:t>
            </a:r>
            <a:endParaRPr lang="de-DE" b="1" dirty="0" smtClean="0">
              <a:solidFill>
                <a:srgbClr val="000000"/>
              </a:solidFill>
              <a:latin typeface="Times New Roman" pitchFamily="18" charset="0"/>
              <a:cs typeface="Times New Roman" pitchFamily="18" charset="0"/>
            </a:endParaRPr>
          </a:p>
          <a:p>
            <a:endParaRPr lang="de-DE" sz="1600" b="1" dirty="0">
              <a:solidFill>
                <a:srgbClr val="000000"/>
              </a:solidFill>
              <a:latin typeface="Times New Roman" pitchFamily="18" charset="0"/>
              <a:cs typeface="Times New Roman" pitchFamily="18" charset="0"/>
            </a:endParaRPr>
          </a:p>
          <a:p>
            <a:r>
              <a:rPr lang="en-US" sz="2000" i="1" dirty="0" smtClean="0">
                <a:solidFill>
                  <a:srgbClr val="000090"/>
                </a:solidFill>
              </a:rPr>
              <a:t>   enormous </a:t>
            </a:r>
            <a:r>
              <a:rPr lang="en-US" sz="2000" i="1" dirty="0">
                <a:solidFill>
                  <a:srgbClr val="000090"/>
                </a:solidFill>
              </a:rPr>
              <a:t>challenge for the </a:t>
            </a:r>
            <a:r>
              <a:rPr lang="en-US" sz="2000" i="1" dirty="0" smtClean="0">
                <a:solidFill>
                  <a:srgbClr val="000090"/>
                </a:solidFill>
              </a:rPr>
              <a:t>detectors and </a:t>
            </a:r>
            <a:r>
              <a:rPr lang="en-US" sz="2000" i="1" dirty="0">
                <a:solidFill>
                  <a:srgbClr val="000090"/>
                </a:solidFill>
              </a:rPr>
              <a:t>for </a:t>
            </a:r>
            <a:endParaRPr lang="en-US" sz="2000" i="1" dirty="0" smtClean="0">
              <a:solidFill>
                <a:srgbClr val="000090"/>
              </a:solidFill>
            </a:endParaRPr>
          </a:p>
          <a:p>
            <a:r>
              <a:rPr lang="en-US" sz="2000" i="1" dirty="0" smtClean="0">
                <a:solidFill>
                  <a:srgbClr val="000090"/>
                </a:solidFill>
              </a:rPr>
              <a:t>           data </a:t>
            </a:r>
            <a:r>
              <a:rPr lang="en-US" sz="2000" i="1" dirty="0">
                <a:solidFill>
                  <a:srgbClr val="000090"/>
                </a:solidFill>
              </a:rPr>
              <a:t>collection/storage/analysis</a:t>
            </a:r>
            <a:endParaRPr lang="de-DE" sz="2000" i="1" dirty="0" smtClean="0">
              <a:solidFill>
                <a:srgbClr val="000090"/>
              </a:solidFill>
              <a:latin typeface="Times New Roman" pitchFamily="18" charset="0"/>
              <a:cs typeface="Times New Roman" pitchFamily="18" charset="0"/>
            </a:endParaRPr>
          </a:p>
          <a:p>
            <a:endParaRPr lang="en-US" sz="1700" dirty="0" smtClean="0"/>
          </a:p>
          <a:p>
            <a:r>
              <a:rPr lang="en-US" sz="1700" b="1" dirty="0" smtClean="0">
                <a:solidFill>
                  <a:srgbClr val="FF0000"/>
                </a:solidFill>
              </a:rPr>
              <a:t>Raw data rate from LHC detector : 1PB/s</a:t>
            </a:r>
          </a:p>
          <a:p>
            <a:r>
              <a:rPr lang="en-US" sz="1700" dirty="0" smtClean="0"/>
              <a:t>This translates to Petabytes of data recorded world-wide (Grid)</a:t>
            </a:r>
          </a:p>
          <a:p>
            <a:r>
              <a:rPr lang="en-GB" sz="1600" b="1" dirty="0">
                <a:solidFill>
                  <a:srgbClr val="FF0000"/>
                </a:solidFill>
                <a:latin typeface="Helvetica"/>
              </a:rPr>
              <a:t>Up to 6 GB/s to be stored and analysed after filtering</a:t>
            </a:r>
          </a:p>
          <a:p>
            <a:endParaRPr lang="en-US" sz="1700" dirty="0" smtClean="0"/>
          </a:p>
          <a:p>
            <a:r>
              <a:rPr lang="en-US" sz="1700" b="1" i="1" dirty="0" smtClean="0">
                <a:solidFill>
                  <a:schemeClr val="accent2">
                    <a:lumMod val="75000"/>
                  </a:schemeClr>
                </a:solidFill>
              </a:rPr>
              <a:t>The challenge how to process and analyze the data and  produce timely physics results was substantial, but at the end resulted in a great success</a:t>
            </a:r>
            <a:endParaRPr lang="en-US" sz="1700" b="1" i="1" dirty="0">
              <a:solidFill>
                <a:schemeClr val="accent2">
                  <a:lumMod val="75000"/>
                </a:schemeClr>
              </a:solidFill>
            </a:endParaRPr>
          </a:p>
          <a:p>
            <a:pPr eaLnBrk="1" hangingPunct="1">
              <a:buFont typeface="Wingdings" pitchFamily="2" charset="2"/>
              <a:buNone/>
            </a:pPr>
            <a:endParaRPr lang="de-DE" sz="2000" b="1" dirty="0" smtClean="0">
              <a:solidFill>
                <a:srgbClr val="FF0000"/>
              </a:solidFill>
              <a:latin typeface="Times New Roman" pitchFamily="18" charset="0"/>
              <a:ea typeface="+mn-ea"/>
              <a:cs typeface="Times New Roman" pitchFamily="18" charset="0"/>
            </a:endParaRPr>
          </a:p>
        </p:txBody>
      </p:sp>
      <p:sp>
        <p:nvSpPr>
          <p:cNvPr id="2" name="Date Placeholder 1"/>
          <p:cNvSpPr>
            <a:spLocks noGrp="1"/>
          </p:cNvSpPr>
          <p:nvPr>
            <p:ph type="dt" sz="half" idx="10"/>
          </p:nvPr>
        </p:nvSpPr>
        <p:spPr/>
        <p:txBody>
          <a:bodyPr/>
          <a:lstStyle/>
          <a:p>
            <a:r>
              <a:rPr lang="en-US" dirty="0"/>
              <a:t>8</a:t>
            </a:r>
            <a:r>
              <a:rPr lang="ru-RU" dirty="0" smtClean="0"/>
              <a:t>/</a:t>
            </a:r>
            <a:r>
              <a:rPr lang="en-US" dirty="0"/>
              <a:t>6</a:t>
            </a:r>
            <a:r>
              <a:rPr lang="ru-RU" dirty="0" smtClean="0"/>
              <a:t>/1</a:t>
            </a:r>
            <a:r>
              <a:rPr lang="en-US" dirty="0" smtClean="0"/>
              <a:t>3</a:t>
            </a:r>
            <a:endParaRPr lang="en-US" dirty="0"/>
          </a:p>
        </p:txBody>
      </p:sp>
      <p:sp>
        <p:nvSpPr>
          <p:cNvPr id="4" name="Slide Number Placeholder 3"/>
          <p:cNvSpPr>
            <a:spLocks noGrp="1"/>
          </p:cNvSpPr>
          <p:nvPr>
            <p:ph type="sldNum" sz="quarter" idx="12"/>
          </p:nvPr>
        </p:nvSpPr>
        <p:spPr/>
        <p:txBody>
          <a:bodyPr/>
          <a:lstStyle/>
          <a:p>
            <a:fld id="{C51AC6D1-9A3F-4A25-975B-FE01521DF08B}" type="slidenum">
              <a:rPr lang="en-US" smtClean="0"/>
              <a:pPr/>
              <a:t>5</a:t>
            </a:fld>
            <a:endParaRPr lang="en-US" dirty="0"/>
          </a:p>
        </p:txBody>
      </p:sp>
      <p:pic>
        <p:nvPicPr>
          <p:cNvPr id="5" name="Picture 4"/>
          <p:cNvPicPr>
            <a:picLocks noChangeAspect="1"/>
          </p:cNvPicPr>
          <p:nvPr/>
        </p:nvPicPr>
        <p:blipFill>
          <a:blip r:embed="rId5"/>
          <a:stretch>
            <a:fillRect/>
          </a:stretch>
        </p:blipFill>
        <p:spPr>
          <a:xfrm>
            <a:off x="0" y="3112730"/>
            <a:ext cx="2829916" cy="1822539"/>
          </a:xfrm>
          <a:prstGeom prst="rect">
            <a:avLst/>
          </a:prstGeom>
        </p:spPr>
      </p:pic>
      <p:pic>
        <p:nvPicPr>
          <p:cNvPr id="6" name="Picture 5"/>
          <p:cNvPicPr>
            <a:picLocks noChangeAspect="1"/>
          </p:cNvPicPr>
          <p:nvPr/>
        </p:nvPicPr>
        <p:blipFill>
          <a:blip r:embed="rId6"/>
          <a:stretch>
            <a:fillRect/>
          </a:stretch>
        </p:blipFill>
        <p:spPr>
          <a:xfrm>
            <a:off x="-34664" y="4935269"/>
            <a:ext cx="2864580" cy="1922731"/>
          </a:xfrm>
          <a:prstGeom prst="rect">
            <a:avLst/>
          </a:prstGeom>
        </p:spPr>
      </p:pic>
      <p:sp>
        <p:nvSpPr>
          <p:cNvPr id="7" name="TextBox 6"/>
          <p:cNvSpPr txBox="1"/>
          <p:nvPr/>
        </p:nvSpPr>
        <p:spPr>
          <a:xfrm>
            <a:off x="20768" y="3155007"/>
            <a:ext cx="746591" cy="338554"/>
          </a:xfrm>
          <a:prstGeom prst="rect">
            <a:avLst/>
          </a:prstGeom>
          <a:noFill/>
        </p:spPr>
        <p:txBody>
          <a:bodyPr wrap="none" rtlCol="0">
            <a:spAutoFit/>
          </a:bodyPr>
          <a:lstStyle/>
          <a:p>
            <a:r>
              <a:rPr lang="en-US" sz="1600" b="1" i="1" dirty="0" smtClean="0">
                <a:solidFill>
                  <a:schemeClr val="bg1"/>
                </a:solidFill>
              </a:rPr>
              <a:t>GRID</a:t>
            </a:r>
            <a:endParaRPr lang="en-US" sz="1600" b="1" i="1" dirty="0">
              <a:solidFill>
                <a:schemeClr val="bg1"/>
              </a:solidFill>
            </a:endParaRPr>
          </a:p>
        </p:txBody>
      </p:sp>
      <p:sp>
        <p:nvSpPr>
          <p:cNvPr id="8" name="Rectangle 7"/>
          <p:cNvSpPr/>
          <p:nvPr/>
        </p:nvSpPr>
        <p:spPr>
          <a:xfrm>
            <a:off x="20768" y="6305723"/>
            <a:ext cx="1960433" cy="507831"/>
          </a:xfrm>
          <a:prstGeom prst="rect">
            <a:avLst/>
          </a:prstGeom>
        </p:spPr>
        <p:txBody>
          <a:bodyPr wrap="square">
            <a:spAutoFit/>
          </a:bodyPr>
          <a:lstStyle/>
          <a:p>
            <a:r>
              <a:rPr lang="en-US" sz="900" dirty="0" smtClean="0">
                <a:solidFill>
                  <a:schemeClr val="bg1"/>
                </a:solidFill>
              </a:rPr>
              <a:t> Candidate </a:t>
            </a:r>
            <a:r>
              <a:rPr lang="en-US" sz="900" dirty="0">
                <a:solidFill>
                  <a:schemeClr val="bg1"/>
                </a:solidFill>
              </a:rPr>
              <a:t>Higgs </a:t>
            </a:r>
            <a:r>
              <a:rPr lang="en-US" sz="900" dirty="0" smtClean="0">
                <a:solidFill>
                  <a:schemeClr val="bg1"/>
                </a:solidFill>
              </a:rPr>
              <a:t>decay</a:t>
            </a:r>
          </a:p>
          <a:p>
            <a:r>
              <a:rPr lang="en-US" sz="900" dirty="0" smtClean="0">
                <a:solidFill>
                  <a:schemeClr val="bg1"/>
                </a:solidFill>
              </a:rPr>
              <a:t> </a:t>
            </a:r>
            <a:r>
              <a:rPr lang="en-US" sz="900" dirty="0">
                <a:solidFill>
                  <a:schemeClr val="bg1"/>
                </a:solidFill>
              </a:rPr>
              <a:t>to four electrons recorded </a:t>
            </a:r>
            <a:endParaRPr lang="en-US" sz="900" dirty="0" smtClean="0">
              <a:solidFill>
                <a:schemeClr val="bg1"/>
              </a:solidFill>
            </a:endParaRPr>
          </a:p>
          <a:p>
            <a:r>
              <a:rPr lang="en-US" sz="900" dirty="0" smtClean="0">
                <a:solidFill>
                  <a:schemeClr val="bg1"/>
                </a:solidFill>
              </a:rPr>
              <a:t> by </a:t>
            </a:r>
            <a:r>
              <a:rPr lang="en-US" sz="900" dirty="0">
                <a:solidFill>
                  <a:schemeClr val="bg1"/>
                </a:solidFill>
              </a:rPr>
              <a:t>ATLAS in 2012.</a:t>
            </a:r>
          </a:p>
        </p:txBody>
      </p:sp>
    </p:spTree>
    <p:extLst>
      <p:ext uri="{BB962C8B-B14F-4D97-AF65-F5344CB8AC3E}">
        <p14:creationId xmlns:p14="http://schemas.microsoft.com/office/powerpoint/2010/main" val="1869567088"/>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371600" y="1066800"/>
            <a:ext cx="7772400" cy="5638800"/>
          </a:xfrm>
        </p:spPr>
        <p:txBody>
          <a:bodyPr>
            <a:normAutofit/>
          </a:bodyPr>
          <a:lstStyle/>
          <a:p>
            <a:pPr marL="457200" lvl="1" indent="0">
              <a:buNone/>
            </a:pPr>
            <a:r>
              <a:rPr lang="en-US" dirty="0"/>
              <a:t> </a:t>
            </a:r>
            <a:r>
              <a:rPr lang="en-US" dirty="0" smtClean="0"/>
              <a:t>       Compute </a:t>
            </a:r>
            <a:r>
              <a:rPr lang="en-US" dirty="0"/>
              <a:t>Engine (GCE)  preview </a:t>
            </a:r>
            <a:r>
              <a:rPr lang="en-US" dirty="0" smtClean="0"/>
              <a:t>project :</a:t>
            </a:r>
            <a:r>
              <a:rPr lang="en-US" dirty="0"/>
              <a:t> </a:t>
            </a:r>
            <a:r>
              <a:rPr lang="en-US" sz="2200" i="1" dirty="0" smtClean="0">
                <a:latin typeface="Bitstream Vera Sans" charset="0"/>
              </a:rPr>
              <a:t>Google </a:t>
            </a:r>
            <a:r>
              <a:rPr lang="en-US" sz="2200" i="1" dirty="0">
                <a:latin typeface="Bitstream Vera Sans" charset="0"/>
              </a:rPr>
              <a:t>allocated additional resources for ATLAS for free </a:t>
            </a:r>
            <a:r>
              <a:rPr lang="ru-RU" sz="2200" i="1" dirty="0" smtClean="0">
                <a:latin typeface="Bitstream Vera Sans" charset="0"/>
              </a:rPr>
              <a:t> :</a:t>
            </a:r>
            <a:r>
              <a:rPr lang="en-US" sz="2200" i="1" dirty="0" smtClean="0">
                <a:latin typeface="Bitstream Vera Sans" charset="0"/>
                <a:ea typeface="DejaVu Sans" charset="0"/>
                <a:cs typeface="DejaVu Sans" charset="0"/>
              </a:rPr>
              <a:t>~</a:t>
            </a:r>
            <a:r>
              <a:rPr lang="en-US" sz="2200" i="1" dirty="0">
                <a:latin typeface="Bitstream Vera Sans" charset="0"/>
                <a:ea typeface="DejaVu Sans" charset="0"/>
                <a:cs typeface="DejaVu Sans" charset="0"/>
              </a:rPr>
              <a:t>5M </a:t>
            </a:r>
            <a:r>
              <a:rPr lang="en-US" sz="2200" i="1" dirty="0" smtClean="0">
                <a:latin typeface="Bitstream Vera Sans" charset="0"/>
                <a:ea typeface="DejaVu Sans" charset="0"/>
                <a:cs typeface="DejaVu Sans" charset="0"/>
              </a:rPr>
              <a:t>CPU </a:t>
            </a:r>
            <a:r>
              <a:rPr lang="en-US" sz="2200" i="1" dirty="0">
                <a:latin typeface="Bitstream Vera Sans" charset="0"/>
                <a:ea typeface="DejaVu Sans" charset="0"/>
                <a:cs typeface="DejaVu Sans" charset="0"/>
              </a:rPr>
              <a:t>hours,   4000 cores for about 2 </a:t>
            </a:r>
            <a:r>
              <a:rPr lang="en-US" sz="2200" i="1" dirty="0" smtClean="0">
                <a:latin typeface="Bitstream Vera Sans" charset="0"/>
                <a:ea typeface="DejaVu Sans" charset="0"/>
                <a:cs typeface="DejaVu Sans" charset="0"/>
              </a:rPr>
              <a:t>month</a:t>
            </a:r>
            <a:r>
              <a:rPr lang="en-US" sz="2200" i="1" dirty="0">
                <a:latin typeface="Bitstream Vera Sans" charset="0"/>
                <a:ea typeface="DejaVu Sans" charset="0"/>
                <a:cs typeface="DejaVu Sans" charset="0"/>
              </a:rPr>
              <a:t>s</a:t>
            </a:r>
            <a:endParaRPr lang="ru-RU" sz="2200" i="1" dirty="0">
              <a:latin typeface="Bitstream Vera Sans" charset="0"/>
              <a:ea typeface="DejaVu Sans" charset="0"/>
              <a:cs typeface="DejaVu Sans" charset="0"/>
            </a:endParaRPr>
          </a:p>
          <a:p>
            <a:pPr lvl="1">
              <a:buFont typeface="Wingdings" charset="2"/>
              <a:buChar char="q"/>
            </a:pPr>
            <a:r>
              <a:rPr lang="en-US" sz="2200" dirty="0" smtClean="0">
                <a:latin typeface="Bitstream Vera Sans" charset="0"/>
              </a:rPr>
              <a:t>Resources </a:t>
            </a:r>
            <a:r>
              <a:rPr lang="en-US" sz="2200" dirty="0">
                <a:latin typeface="Bitstream Vera Sans" charset="0"/>
              </a:rPr>
              <a:t>are organized as </a:t>
            </a:r>
            <a:r>
              <a:rPr lang="en-US" sz="2200" dirty="0" err="1" smtClean="0">
                <a:latin typeface="Bitstream Vera Sans" charset="0"/>
              </a:rPr>
              <a:t>PanDA</a:t>
            </a:r>
            <a:r>
              <a:rPr lang="en-US" sz="2200" dirty="0" smtClean="0">
                <a:latin typeface="Bitstream Vera Sans" charset="0"/>
              </a:rPr>
              <a:t> queues </a:t>
            </a:r>
            <a:endParaRPr lang="en-US" sz="2200" dirty="0">
              <a:latin typeface="Bitstream Vera Sans" charset="0"/>
              <a:ea typeface="DejaVu Sans" charset="0"/>
              <a:cs typeface="DejaVu Sans" charset="0"/>
            </a:endParaRPr>
          </a:p>
          <a:p>
            <a:pPr lvl="1">
              <a:buFont typeface="Wingdings" charset="2"/>
              <a:buChar char="q"/>
            </a:pPr>
            <a:r>
              <a:rPr lang="en-US" sz="2200" dirty="0" smtClean="0">
                <a:latin typeface="Bitstream Vera Sans" charset="0"/>
                <a:ea typeface="DejaVu Sans" charset="0"/>
                <a:cs typeface="DejaVu Sans" charset="0"/>
              </a:rPr>
              <a:t>Output </a:t>
            </a:r>
            <a:r>
              <a:rPr lang="en-US" sz="2200" dirty="0">
                <a:latin typeface="Bitstream Vera Sans" charset="0"/>
                <a:ea typeface="DejaVu Sans" charset="0"/>
                <a:cs typeface="DejaVu Sans" charset="0"/>
              </a:rPr>
              <a:t>exported to </a:t>
            </a:r>
            <a:r>
              <a:rPr lang="en-US" sz="2200" dirty="0" smtClean="0">
                <a:latin typeface="Bitstream Vera Sans" charset="0"/>
                <a:ea typeface="DejaVu Sans" charset="0"/>
                <a:cs typeface="DejaVu Sans" charset="0"/>
              </a:rPr>
              <a:t>BNL</a:t>
            </a:r>
            <a:endParaRPr lang="en-US" sz="2200" dirty="0">
              <a:latin typeface="Bitstream Vera Sans" charset="0"/>
              <a:ea typeface="DejaVu Sans" charset="0"/>
              <a:cs typeface="DejaVu Sans" charset="0"/>
            </a:endParaRPr>
          </a:p>
          <a:p>
            <a:pPr lvl="1">
              <a:buFont typeface="Wingdings" charset="2"/>
              <a:buChar char="q"/>
            </a:pPr>
            <a:r>
              <a:rPr lang="en-US" sz="2200" dirty="0" smtClean="0">
                <a:latin typeface="Bitstream Vera Sans" charset="0"/>
                <a:ea typeface="DejaVu Sans" charset="0"/>
                <a:cs typeface="DejaVu Sans" charset="0"/>
              </a:rPr>
              <a:t>Transparent </a:t>
            </a:r>
            <a:r>
              <a:rPr lang="en-US" sz="2200" dirty="0">
                <a:latin typeface="Bitstream Vera Sans" charset="0"/>
                <a:ea typeface="DejaVu Sans" charset="0"/>
                <a:cs typeface="DejaVu Sans" charset="0"/>
              </a:rPr>
              <a:t>inclusion of cloud resources into ATLAS </a:t>
            </a:r>
            <a:r>
              <a:rPr lang="en-US" sz="2200" dirty="0" smtClean="0">
                <a:latin typeface="Bitstream Vera Sans" charset="0"/>
                <a:ea typeface="DejaVu Sans" charset="0"/>
                <a:cs typeface="DejaVu Sans" charset="0"/>
              </a:rPr>
              <a:t>Distributed Computing</a:t>
            </a:r>
            <a:endParaRPr lang="en-US" sz="2200" dirty="0">
              <a:latin typeface="Bitstream Vera Sans" charset="0"/>
              <a:ea typeface="DejaVu Sans" charset="0"/>
              <a:cs typeface="DejaVu Sans" charset="0"/>
            </a:endParaRPr>
          </a:p>
          <a:p>
            <a:pPr lvl="1">
              <a:buFont typeface="Wingdings" charset="2"/>
              <a:buChar char="q"/>
            </a:pPr>
            <a:r>
              <a:rPr lang="en-US" sz="2200" dirty="0">
                <a:latin typeface="Bitstream Vera Sans" charset="0"/>
                <a:ea typeface="DejaVu Sans" charset="0"/>
                <a:cs typeface="DejaVu Sans" charset="0"/>
              </a:rPr>
              <a:t>The idea was to test long term stability while running a cloud cluster similar in size to Tier 2 </a:t>
            </a:r>
            <a:r>
              <a:rPr lang="en-US" sz="2200" dirty="0" smtClean="0">
                <a:latin typeface="Bitstream Vera Sans" charset="0"/>
                <a:ea typeface="DejaVu Sans" charset="0"/>
                <a:cs typeface="DejaVu Sans" charset="0"/>
              </a:rPr>
              <a:t>center </a:t>
            </a:r>
            <a:r>
              <a:rPr lang="en-US" sz="2200" dirty="0">
                <a:latin typeface="Bitstream Vera Sans" charset="0"/>
                <a:ea typeface="DejaVu Sans" charset="0"/>
                <a:cs typeface="DejaVu Sans" charset="0"/>
              </a:rPr>
              <a:t>in </a:t>
            </a:r>
            <a:r>
              <a:rPr lang="en-US" sz="2200" dirty="0" smtClean="0">
                <a:latin typeface="Bitstream Vera Sans" charset="0"/>
                <a:ea typeface="DejaVu Sans" charset="0"/>
                <a:cs typeface="DejaVu Sans" charset="0"/>
              </a:rPr>
              <a:t>US ATLAS</a:t>
            </a:r>
            <a:endParaRPr lang="en-US" sz="2200" dirty="0">
              <a:latin typeface="Bitstream Vera Sans" charset="0"/>
              <a:ea typeface="DejaVu Sans" charset="0"/>
              <a:cs typeface="DejaVu Sans" charset="0"/>
            </a:endParaRPr>
          </a:p>
          <a:p>
            <a:pPr lvl="1">
              <a:buFont typeface="Wingdings" charset="2"/>
              <a:buChar char="q"/>
            </a:pPr>
            <a:r>
              <a:rPr lang="en-US" sz="2200" dirty="0">
                <a:latin typeface="Bitstream Vera Sans" charset="0"/>
                <a:ea typeface="DejaVu Sans" charset="0"/>
                <a:cs typeface="DejaVu Sans" charset="0"/>
              </a:rPr>
              <a:t>Intended for CPU intensive Monte-Carlo simulation </a:t>
            </a:r>
            <a:r>
              <a:rPr lang="en-US" sz="2200" dirty="0" smtClean="0">
                <a:latin typeface="Bitstream Vera Sans" charset="0"/>
                <a:ea typeface="DejaVu Sans" charset="0"/>
                <a:cs typeface="DejaVu Sans" charset="0"/>
              </a:rPr>
              <a:t>workloads, planned </a:t>
            </a:r>
            <a:r>
              <a:rPr lang="en-US" sz="2200" dirty="0">
                <a:latin typeface="Bitstream Vera Sans" charset="0"/>
                <a:ea typeface="DejaVu Sans" charset="0"/>
                <a:cs typeface="DejaVu Sans" charset="0"/>
              </a:rPr>
              <a:t>as a production type of run.  Delivered to ATLAS as a resource and not as an R&amp;D platform. </a:t>
            </a:r>
          </a:p>
        </p:txBody>
      </p:sp>
      <p:sp>
        <p:nvSpPr>
          <p:cNvPr id="4" name="Date Placeholder 3"/>
          <p:cNvSpPr>
            <a:spLocks noGrp="1"/>
          </p:cNvSpPr>
          <p:nvPr>
            <p:ph type="dt" sz="half" idx="10"/>
          </p:nvPr>
        </p:nvSpPr>
        <p:spPr/>
        <p:txBody>
          <a:bodyPr/>
          <a:lstStyle/>
          <a:p>
            <a:r>
              <a:rPr lang="en-US" dirty="0" smtClean="0"/>
              <a:t>9</a:t>
            </a:r>
            <a:r>
              <a:rPr lang="ru-RU" dirty="0" smtClean="0"/>
              <a:t>/</a:t>
            </a:r>
            <a:r>
              <a:rPr lang="en-US" dirty="0" smtClean="0"/>
              <a:t>25</a:t>
            </a:r>
            <a:r>
              <a:rPr lang="ru-RU" dirty="0" smtClean="0"/>
              <a:t>/1</a:t>
            </a:r>
            <a:r>
              <a:rPr lang="en-US" dirty="0"/>
              <a:t>4</a:t>
            </a:r>
          </a:p>
        </p:txBody>
      </p:sp>
      <p:sp>
        <p:nvSpPr>
          <p:cNvPr id="6" name="Slide Number Placeholder 5"/>
          <p:cNvSpPr>
            <a:spLocks noGrp="1"/>
          </p:cNvSpPr>
          <p:nvPr>
            <p:ph type="sldNum" sz="quarter" idx="12"/>
          </p:nvPr>
        </p:nvSpPr>
        <p:spPr/>
        <p:txBody>
          <a:bodyPr/>
          <a:lstStyle/>
          <a:p>
            <a:fld id="{D20C419B-111C-DB41-8F07-40F1B41CAFB5}" type="slidenum">
              <a:rPr lang="en-US" smtClean="0"/>
              <a:t>50</a:t>
            </a:fld>
            <a:endParaRPr lang="en-US"/>
          </a:p>
        </p:txBody>
      </p:sp>
      <p:sp>
        <p:nvSpPr>
          <p:cNvPr id="7" name="Title 1"/>
          <p:cNvSpPr txBox="1">
            <a:spLocks/>
          </p:cNvSpPr>
          <p:nvPr/>
        </p:nvSpPr>
        <p:spPr bwMode="auto">
          <a:xfrm>
            <a:off x="1295400" y="0"/>
            <a:ext cx="6588968" cy="1066800"/>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a:lstStyle>
          <a:p>
            <a:r>
              <a:rPr lang="en-US" sz="2200" dirty="0" err="1" smtClean="0"/>
              <a:t>BigPanD</a:t>
            </a:r>
            <a:r>
              <a:rPr lang="en-US" sz="2200" dirty="0" err="1"/>
              <a:t>A</a:t>
            </a:r>
            <a:r>
              <a:rPr lang="en-US" sz="2200" dirty="0" smtClean="0"/>
              <a:t>. Extending the scope. Cloud Computing.</a:t>
            </a:r>
            <a:endParaRPr lang="en-US" sz="2200" dirty="0"/>
          </a:p>
        </p:txBody>
      </p:sp>
      <p:pic>
        <p:nvPicPr>
          <p:cNvPr id="9" name="Picture 8"/>
          <p:cNvPicPr>
            <a:picLocks noChangeAspect="1"/>
          </p:cNvPicPr>
          <p:nvPr/>
        </p:nvPicPr>
        <p:blipFill>
          <a:blip r:embed="rId2"/>
          <a:stretch>
            <a:fillRect/>
          </a:stretch>
        </p:blipFill>
        <p:spPr>
          <a:xfrm>
            <a:off x="1333500" y="1104900"/>
            <a:ext cx="1066800" cy="406401"/>
          </a:xfrm>
          <a:prstGeom prst="rect">
            <a:avLst/>
          </a:prstGeom>
        </p:spPr>
      </p:pic>
    </p:spTree>
    <p:extLst>
      <p:ext uri="{BB962C8B-B14F-4D97-AF65-F5344CB8AC3E}">
        <p14:creationId xmlns:p14="http://schemas.microsoft.com/office/powerpoint/2010/main" val="2995269298"/>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4600" y="0"/>
            <a:ext cx="6502400" cy="1143000"/>
          </a:xfrm>
        </p:spPr>
        <p:txBody>
          <a:bodyPr>
            <a:normAutofit/>
          </a:bodyPr>
          <a:lstStyle/>
          <a:p>
            <a:r>
              <a:rPr lang="en-US" sz="2400" dirty="0" smtClean="0"/>
              <a:t>Running </a:t>
            </a:r>
            <a:r>
              <a:rPr lang="en-US" sz="2400" dirty="0" err="1" smtClean="0"/>
              <a:t>PanDA</a:t>
            </a:r>
            <a:r>
              <a:rPr lang="en-US" sz="2400" dirty="0" smtClean="0"/>
              <a:t> on Google Compute Engine</a:t>
            </a:r>
            <a:endParaRPr lang="en-US" sz="2400" dirty="0"/>
          </a:p>
        </p:txBody>
      </p:sp>
      <p:sp>
        <p:nvSpPr>
          <p:cNvPr id="3" name="Content Placeholder 2"/>
          <p:cNvSpPr>
            <a:spLocks noGrp="1"/>
          </p:cNvSpPr>
          <p:nvPr>
            <p:ph idx="1"/>
          </p:nvPr>
        </p:nvSpPr>
        <p:spPr>
          <a:xfrm>
            <a:off x="1371599" y="1155700"/>
            <a:ext cx="7772401" cy="1892300"/>
          </a:xfrm>
        </p:spPr>
        <p:txBody>
          <a:bodyPr>
            <a:normAutofit fontScale="62500" lnSpcReduction="20000"/>
          </a:bodyPr>
          <a:lstStyle/>
          <a:p>
            <a:pPr>
              <a:buFont typeface="Wingdings" charset="2"/>
              <a:buChar char="§"/>
            </a:pPr>
            <a:r>
              <a:rPr lang="en-US" dirty="0"/>
              <a:t>We ran for about 8 weeks (2 weeks were planned for scaling up)</a:t>
            </a:r>
          </a:p>
          <a:p>
            <a:pPr>
              <a:buFont typeface="Wingdings" charset="2"/>
              <a:buChar char="§"/>
            </a:pPr>
            <a:r>
              <a:rPr lang="en-US" dirty="0"/>
              <a:t>Very stable running on the Cloud side. GCE was rock solid.</a:t>
            </a:r>
          </a:p>
          <a:p>
            <a:pPr>
              <a:buFont typeface="Wingdings" charset="2"/>
              <a:buChar char="§"/>
            </a:pPr>
            <a:r>
              <a:rPr lang="en-US" dirty="0"/>
              <a:t>Most problems that we had were on the ATLAS side.</a:t>
            </a:r>
          </a:p>
          <a:p>
            <a:pPr>
              <a:buFont typeface="Wingdings" charset="2"/>
              <a:buChar char="§"/>
            </a:pPr>
            <a:r>
              <a:rPr lang="en-US" dirty="0"/>
              <a:t>We ran computationally intensive jobs </a:t>
            </a:r>
          </a:p>
          <a:p>
            <a:pPr lvl="1">
              <a:buFont typeface="Wingdings" charset="2"/>
              <a:buChar char="§"/>
            </a:pPr>
            <a:r>
              <a:rPr lang="en-US" dirty="0"/>
              <a:t>Physics event generators, Fast detector simulation</a:t>
            </a:r>
            <a:r>
              <a:rPr lang="en-US" dirty="0" smtClean="0"/>
              <a:t>,</a:t>
            </a:r>
            <a:r>
              <a:rPr lang="en-US" dirty="0"/>
              <a:t> </a:t>
            </a:r>
            <a:r>
              <a:rPr lang="en-US" dirty="0" smtClean="0"/>
              <a:t>Full </a:t>
            </a:r>
            <a:r>
              <a:rPr lang="en-US" dirty="0"/>
              <a:t>detector simulation</a:t>
            </a:r>
          </a:p>
          <a:p>
            <a:pPr>
              <a:buFont typeface="Wingdings" charset="2"/>
              <a:buChar char="§"/>
            </a:pPr>
            <a:r>
              <a:rPr lang="en-US" dirty="0"/>
              <a:t>Completed 458,000 jobs, generated  and processed about 214 M </a:t>
            </a:r>
            <a:r>
              <a:rPr lang="en-US" dirty="0" smtClean="0"/>
              <a:t>events</a:t>
            </a:r>
          </a:p>
          <a:p>
            <a:pPr>
              <a:buFont typeface="Wingdings" charset="2"/>
              <a:buChar char="§"/>
            </a:pPr>
            <a:r>
              <a:rPr lang="en-US" dirty="0" smtClean="0"/>
              <a:t>Invited BNL PAS  talk at Google IO conference</a:t>
            </a:r>
            <a:endParaRPr lang="en-US" dirty="0"/>
          </a:p>
          <a:p>
            <a:endParaRPr lang="en-US" dirty="0"/>
          </a:p>
        </p:txBody>
      </p:sp>
      <p:sp>
        <p:nvSpPr>
          <p:cNvPr id="4" name="Date Placeholder 3"/>
          <p:cNvSpPr>
            <a:spLocks noGrp="1"/>
          </p:cNvSpPr>
          <p:nvPr>
            <p:ph type="dt" sz="half" idx="10"/>
          </p:nvPr>
        </p:nvSpPr>
        <p:spPr/>
        <p:txBody>
          <a:bodyPr/>
          <a:lstStyle/>
          <a:p>
            <a:r>
              <a:rPr lang="en-US" smtClean="0"/>
              <a:t>5/29/2013</a:t>
            </a:r>
            <a:endParaRPr lang="en-US" dirty="0"/>
          </a:p>
        </p:txBody>
      </p:sp>
      <p:sp>
        <p:nvSpPr>
          <p:cNvPr id="5" name="Footer Placeholder 4"/>
          <p:cNvSpPr>
            <a:spLocks noGrp="1"/>
          </p:cNvSpPr>
          <p:nvPr>
            <p:ph type="ftr" sz="quarter" idx="11"/>
          </p:nvPr>
        </p:nvSpPr>
        <p:spPr/>
        <p:txBody>
          <a:bodyPr/>
          <a:lstStyle/>
          <a:p>
            <a:r>
              <a:rPr lang="en-US"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51</a:t>
            </a:fld>
            <a:endParaRPr lang="en-US"/>
          </a:p>
        </p:txBody>
      </p:sp>
      <p:pic>
        <p:nvPicPr>
          <p:cNvPr id="7" name="Content Placeholder 7" descr="Panda_stats_GCE_Condor_Mar_7_May_1.png"/>
          <p:cNvPicPr>
            <a:picLocks noChangeAspect="1"/>
          </p:cNvPicPr>
          <p:nvPr/>
        </p:nvPicPr>
        <p:blipFill rotWithShape="1">
          <a:blip r:embed="rId2" cstate="print">
            <a:extLst>
              <a:ext uri="{28A0092B-C50C-407E-A947-70E740481C1C}">
                <a14:useLocalDpi xmlns:a14="http://schemas.microsoft.com/office/drawing/2010/main" val="0"/>
              </a:ext>
            </a:extLst>
          </a:blip>
          <a:srcRect l="1297" r="-78"/>
          <a:stretch/>
        </p:blipFill>
        <p:spPr>
          <a:xfrm>
            <a:off x="1371599" y="2946400"/>
            <a:ext cx="7689235" cy="3778255"/>
          </a:xfrm>
          <a:prstGeom prst="rect">
            <a:avLst/>
          </a:prstGeom>
        </p:spPr>
      </p:pic>
      <p:sp>
        <p:nvSpPr>
          <p:cNvPr id="8" name="TextBox 7"/>
          <p:cNvSpPr txBox="1"/>
          <p:nvPr/>
        </p:nvSpPr>
        <p:spPr>
          <a:xfrm>
            <a:off x="1745634" y="3272830"/>
            <a:ext cx="6138734" cy="784830"/>
          </a:xfrm>
          <a:prstGeom prst="rect">
            <a:avLst/>
          </a:prstGeom>
          <a:noFill/>
        </p:spPr>
        <p:txBody>
          <a:bodyPr wrap="square" rtlCol="0">
            <a:spAutoFit/>
          </a:bodyPr>
          <a:lstStyle/>
          <a:p>
            <a:r>
              <a:rPr lang="en-US" sz="1500" dirty="0" smtClean="0"/>
              <a:t>Failed and Finished Jobs</a:t>
            </a:r>
          </a:p>
          <a:p>
            <a:r>
              <a:rPr lang="en-US" sz="1500" dirty="0"/>
              <a:t>	</a:t>
            </a:r>
            <a:r>
              <a:rPr lang="en-US" sz="1500" dirty="0" smtClean="0"/>
              <a:t>reached throughput of 15K jobs per day</a:t>
            </a:r>
          </a:p>
          <a:p>
            <a:r>
              <a:rPr lang="en-US" sz="1500" dirty="0"/>
              <a:t>	</a:t>
            </a:r>
            <a:r>
              <a:rPr lang="en-US" sz="1500" dirty="0" smtClean="0"/>
              <a:t>most of job failures occurred during start up and scale up phase</a:t>
            </a:r>
            <a:endParaRPr lang="en-US" sz="1500" dirty="0"/>
          </a:p>
        </p:txBody>
      </p:sp>
    </p:spTree>
    <p:extLst>
      <p:ext uri="{BB962C8B-B14F-4D97-AF65-F5344CB8AC3E}">
        <p14:creationId xmlns:p14="http://schemas.microsoft.com/office/powerpoint/2010/main" val="506933711"/>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a:xfrm>
            <a:off x="1295400" y="0"/>
            <a:ext cx="6451600" cy="1054100"/>
          </a:xfrm>
        </p:spPr>
        <p:txBody>
          <a:bodyPr>
            <a:noAutofit/>
          </a:bodyPr>
          <a:lstStyle/>
          <a:p>
            <a:pPr eaLnBrk="1" hangingPunct="1"/>
            <a:r>
              <a:rPr lang="en-US" sz="2300" dirty="0" err="1" smtClean="0">
                <a:latin typeface="Bitstream Vera Sans" charset="0"/>
              </a:rPr>
              <a:t>BigPanDA</a:t>
            </a:r>
            <a:r>
              <a:rPr lang="en-US" sz="2300" dirty="0" smtClean="0">
                <a:latin typeface="Bitstream Vera Sans" charset="0"/>
              </a:rPr>
              <a:t> for Leadership  Computing Facilities</a:t>
            </a:r>
            <a:endParaRPr lang="en-US" sz="2300" dirty="0">
              <a:latin typeface="Bitstream Vera Sans" charset="0"/>
            </a:endParaRPr>
          </a:p>
        </p:txBody>
      </p:sp>
      <p:sp>
        <p:nvSpPr>
          <p:cNvPr id="96258" name="Content Placeholder 2"/>
          <p:cNvSpPr>
            <a:spLocks noGrp="1"/>
          </p:cNvSpPr>
          <p:nvPr>
            <p:ph idx="1"/>
          </p:nvPr>
        </p:nvSpPr>
        <p:spPr>
          <a:xfrm>
            <a:off x="1295400" y="1168400"/>
            <a:ext cx="7759700" cy="5435605"/>
          </a:xfrm>
        </p:spPr>
        <p:txBody>
          <a:bodyPr>
            <a:normAutofit fontScale="85000" lnSpcReduction="20000"/>
          </a:bodyPr>
          <a:lstStyle/>
          <a:p>
            <a:pPr eaLnBrk="1" hangingPunct="1"/>
            <a:r>
              <a:rPr lang="en-US" dirty="0">
                <a:latin typeface="Bitstream Vera Sans" charset="0"/>
              </a:rPr>
              <a:t>Expanding </a:t>
            </a:r>
            <a:r>
              <a:rPr lang="en-US" dirty="0" err="1">
                <a:latin typeface="Bitstream Vera Sans" charset="0"/>
              </a:rPr>
              <a:t>PanDA</a:t>
            </a:r>
            <a:r>
              <a:rPr lang="en-US" dirty="0">
                <a:latin typeface="Bitstream Vera Sans" charset="0"/>
              </a:rPr>
              <a:t> from Grid to Leadership Class </a:t>
            </a:r>
            <a:r>
              <a:rPr lang="en-US" dirty="0" smtClean="0">
                <a:latin typeface="Bitstream Vera Sans" charset="0"/>
              </a:rPr>
              <a:t>Facilities required significant  changes in our system</a:t>
            </a:r>
            <a:endParaRPr lang="en-US" dirty="0">
              <a:latin typeface="Bitstream Vera Sans" charset="0"/>
            </a:endParaRPr>
          </a:p>
          <a:p>
            <a:pPr lvl="1" eaLnBrk="1" hangingPunct="1"/>
            <a:r>
              <a:rPr lang="en-US" dirty="0">
                <a:latin typeface="Bitstream Vera Sans" charset="0"/>
              </a:rPr>
              <a:t>Each LCF is unique</a:t>
            </a:r>
          </a:p>
          <a:p>
            <a:pPr lvl="2" eaLnBrk="1" hangingPunct="1"/>
            <a:r>
              <a:rPr lang="en-US" dirty="0">
                <a:latin typeface="Bitstream Vera Sans" charset="0"/>
                <a:ea typeface="DejaVu Sans" charset="0"/>
                <a:cs typeface="DejaVu Sans" charset="0"/>
              </a:rPr>
              <a:t>Unique architecture and hardware </a:t>
            </a:r>
          </a:p>
          <a:p>
            <a:pPr lvl="2" eaLnBrk="1" hangingPunct="1"/>
            <a:r>
              <a:rPr lang="en-US" dirty="0">
                <a:latin typeface="Bitstream Vera Sans" charset="0"/>
                <a:ea typeface="DejaVu Sans" charset="0"/>
                <a:cs typeface="DejaVu Sans" charset="0"/>
              </a:rPr>
              <a:t>Specialized </a:t>
            </a:r>
            <a:r>
              <a:rPr lang="en-US" dirty="0" smtClean="0">
                <a:latin typeface="Bitstream Vera Sans" charset="0"/>
                <a:ea typeface="DejaVu Sans" charset="0"/>
                <a:cs typeface="DejaVu Sans" charset="0"/>
              </a:rPr>
              <a:t>Operating System, </a:t>
            </a:r>
            <a:r>
              <a:rPr lang="en-US" dirty="0">
                <a:latin typeface="Bitstream Vera Sans" charset="0"/>
                <a:ea typeface="DejaVu Sans" charset="0"/>
                <a:cs typeface="DejaVu Sans" charset="0"/>
              </a:rPr>
              <a:t>“weak” worker nodes, limited memory per </a:t>
            </a:r>
            <a:r>
              <a:rPr lang="en-US" dirty="0" smtClean="0">
                <a:latin typeface="Bitstream Vera Sans" charset="0"/>
                <a:ea typeface="DejaVu Sans" charset="0"/>
                <a:cs typeface="DejaVu Sans" charset="0"/>
              </a:rPr>
              <a:t>worker node</a:t>
            </a:r>
            <a:endParaRPr lang="en-US" dirty="0">
              <a:latin typeface="Bitstream Vera Sans" charset="0"/>
              <a:ea typeface="DejaVu Sans" charset="0"/>
              <a:cs typeface="DejaVu Sans" charset="0"/>
            </a:endParaRPr>
          </a:p>
          <a:p>
            <a:pPr lvl="2" eaLnBrk="1" hangingPunct="1"/>
            <a:r>
              <a:rPr lang="en-US" dirty="0">
                <a:latin typeface="Bitstream Vera Sans" charset="0"/>
                <a:ea typeface="DejaVu Sans" charset="0"/>
                <a:cs typeface="DejaVu Sans" charset="0"/>
              </a:rPr>
              <a:t>Code cross-compilation is typically required</a:t>
            </a:r>
          </a:p>
          <a:p>
            <a:pPr lvl="2" eaLnBrk="1" hangingPunct="1"/>
            <a:r>
              <a:rPr lang="en-US" dirty="0">
                <a:latin typeface="Bitstream Vera Sans" charset="0"/>
                <a:ea typeface="DejaVu Sans" charset="0"/>
                <a:cs typeface="DejaVu Sans" charset="0"/>
              </a:rPr>
              <a:t>Unique job submission systems</a:t>
            </a:r>
          </a:p>
          <a:p>
            <a:pPr lvl="2" eaLnBrk="1" hangingPunct="1"/>
            <a:r>
              <a:rPr lang="en-US" dirty="0">
                <a:latin typeface="Bitstream Vera Sans" charset="0"/>
                <a:ea typeface="DejaVu Sans" charset="0"/>
                <a:cs typeface="DejaVu Sans" charset="0"/>
              </a:rPr>
              <a:t>Unique security </a:t>
            </a:r>
            <a:r>
              <a:rPr lang="en-US" dirty="0" smtClean="0">
                <a:latin typeface="Bitstream Vera Sans" charset="0"/>
                <a:ea typeface="DejaVu Sans" charset="0"/>
                <a:cs typeface="DejaVu Sans" charset="0"/>
              </a:rPr>
              <a:t>environment</a:t>
            </a:r>
          </a:p>
          <a:p>
            <a:pPr eaLnBrk="1" hangingPunct="1"/>
            <a:r>
              <a:rPr lang="en-US" dirty="0"/>
              <a:t>HEP applications (such as </a:t>
            </a:r>
            <a:r>
              <a:rPr lang="en-US" dirty="0" err="1"/>
              <a:t>Geant</a:t>
            </a:r>
            <a:r>
              <a:rPr lang="en-US" dirty="0"/>
              <a:t> or ROOT) can effectively use a single core</a:t>
            </a:r>
          </a:p>
          <a:p>
            <a:pPr eaLnBrk="1" hangingPunct="1"/>
            <a:r>
              <a:rPr lang="en-US" dirty="0" err="1"/>
              <a:t>PanDA</a:t>
            </a:r>
            <a:r>
              <a:rPr lang="en-US" dirty="0"/>
              <a:t> has potential to generate 300M hours per year</a:t>
            </a:r>
          </a:p>
          <a:p>
            <a:pPr eaLnBrk="1" hangingPunct="1"/>
            <a:r>
              <a:rPr lang="en-US" dirty="0" err="1"/>
              <a:t>PanDA</a:t>
            </a:r>
            <a:r>
              <a:rPr lang="en-US" dirty="0"/>
              <a:t> </a:t>
            </a:r>
            <a:r>
              <a:rPr lang="en-US" dirty="0" smtClean="0"/>
              <a:t>submission algorithm </a:t>
            </a:r>
            <a:r>
              <a:rPr lang="en-US" dirty="0"/>
              <a:t>has been adopted to use backfill information and to submit jobs in backfill mode. </a:t>
            </a:r>
            <a:endParaRPr lang="en-US" dirty="0" smtClean="0">
              <a:latin typeface="Bitstream Vera Sans" charset="0"/>
              <a:ea typeface="DejaVu Sans" charset="0"/>
              <a:cs typeface="DejaVu Sans" charset="0"/>
            </a:endParaRPr>
          </a:p>
          <a:p>
            <a:r>
              <a:rPr lang="en-US" dirty="0" smtClean="0"/>
              <a:t>Final tests </a:t>
            </a:r>
            <a:r>
              <a:rPr lang="en-US" dirty="0"/>
              <a:t>have been conducted in </a:t>
            </a:r>
            <a:r>
              <a:rPr lang="en-US" dirty="0" smtClean="0"/>
              <a:t>August together with OLCF team</a:t>
            </a:r>
            <a:endParaRPr lang="ru-RU" dirty="0"/>
          </a:p>
          <a:p>
            <a:pPr lvl="1"/>
            <a:r>
              <a:rPr lang="en-US" dirty="0"/>
              <a:t>Were able to collect ~ 200,000 core hours</a:t>
            </a:r>
          </a:p>
          <a:p>
            <a:pPr lvl="1"/>
            <a:r>
              <a:rPr lang="en-US" dirty="0"/>
              <a:t>Max number of nodes per job – 5835 (93360 cores) </a:t>
            </a:r>
          </a:p>
          <a:p>
            <a:pPr lvl="2"/>
            <a:r>
              <a:rPr lang="en-US" dirty="0"/>
              <a:t>Close to 75% ATLAS Grid in size!</a:t>
            </a:r>
          </a:p>
          <a:p>
            <a:pPr marL="457200" lvl="1" indent="0">
              <a:buNone/>
            </a:pPr>
            <a:r>
              <a:rPr lang="en-US" sz="2100" b="1" i="1" dirty="0">
                <a:solidFill>
                  <a:srgbClr val="FF0000"/>
                </a:solidFill>
              </a:rPr>
              <a:t>Used ~2.3% of all Titan core hours or ~14.4% of free core hours</a:t>
            </a:r>
          </a:p>
          <a:p>
            <a:pPr eaLnBrk="1" hangingPunct="1"/>
            <a:endParaRPr lang="en-US" dirty="0">
              <a:latin typeface="Bitstream Vera Sans" charset="0"/>
              <a:ea typeface="DejaVu Sans" charset="0"/>
              <a:cs typeface="DejaVu Sans" charset="0"/>
            </a:endParaRPr>
          </a:p>
          <a:p>
            <a:pPr eaLnBrk="1" hangingPunct="1"/>
            <a:endParaRPr lang="en-US" dirty="0">
              <a:latin typeface="Bitstream Vera Sans" charset="0"/>
            </a:endParaRPr>
          </a:p>
        </p:txBody>
      </p:sp>
      <p:sp>
        <p:nvSpPr>
          <p:cNvPr id="96260" name="Slide Number Placeholder 4"/>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a:tabLst>
                <a:tab pos="656650" algn="l"/>
                <a:tab pos="1313299" algn="l"/>
                <a:tab pos="1969949" algn="l"/>
              </a:tabLst>
              <a:defRPr sz="2200">
                <a:solidFill>
                  <a:schemeClr val="tx1"/>
                </a:solidFill>
                <a:latin typeface="Arial" charset="0"/>
                <a:ea typeface="ＭＳ Ｐゴシック" charset="0"/>
                <a:cs typeface="ＭＳ Ｐゴシック" charset="0"/>
              </a:defRPr>
            </a:lvl1pPr>
            <a:lvl2pPr eaLnBrk="0">
              <a:tabLst>
                <a:tab pos="656650" algn="l"/>
                <a:tab pos="1313299" algn="l"/>
                <a:tab pos="1969949" algn="l"/>
              </a:tabLst>
              <a:defRPr sz="2200">
                <a:solidFill>
                  <a:schemeClr val="tx1"/>
                </a:solidFill>
                <a:latin typeface="Arial" charset="0"/>
                <a:ea typeface="ＭＳ Ｐゴシック" charset="0"/>
              </a:defRPr>
            </a:lvl2pPr>
            <a:lvl3pPr eaLnBrk="0">
              <a:tabLst>
                <a:tab pos="656650" algn="l"/>
                <a:tab pos="1313299" algn="l"/>
                <a:tab pos="1969949" algn="l"/>
              </a:tabLst>
              <a:defRPr sz="2200">
                <a:solidFill>
                  <a:schemeClr val="tx1"/>
                </a:solidFill>
                <a:latin typeface="Arial" charset="0"/>
                <a:ea typeface="ＭＳ Ｐゴシック" charset="0"/>
              </a:defRPr>
            </a:lvl3pPr>
            <a:lvl4pPr eaLnBrk="0">
              <a:tabLst>
                <a:tab pos="656650" algn="l"/>
                <a:tab pos="1313299" algn="l"/>
                <a:tab pos="1969949" algn="l"/>
              </a:tabLst>
              <a:defRPr sz="2200">
                <a:solidFill>
                  <a:schemeClr val="tx1"/>
                </a:solidFill>
                <a:latin typeface="Arial" charset="0"/>
                <a:ea typeface="ＭＳ Ｐゴシック" charset="0"/>
              </a:defRPr>
            </a:lvl4pPr>
            <a:lvl5pPr eaLnBrk="0">
              <a:tabLst>
                <a:tab pos="656650" algn="l"/>
                <a:tab pos="1313299" algn="l"/>
                <a:tab pos="1969949" algn="l"/>
              </a:tabLst>
              <a:defRPr sz="2200">
                <a:solidFill>
                  <a:schemeClr val="tx1"/>
                </a:solidFill>
                <a:latin typeface="Arial" charset="0"/>
                <a:ea typeface="ＭＳ Ｐゴシック" charset="0"/>
              </a:defRPr>
            </a:lvl5pPr>
            <a:lvl6pPr marL="2280994" indent="-207363" defTabSz="407526" eaLnBrk="0" fontAlgn="base" hangingPunct="0">
              <a:lnSpc>
                <a:spcPct val="93000"/>
              </a:lnSpc>
              <a:spcBef>
                <a:spcPct val="0"/>
              </a:spcBef>
              <a:spcAft>
                <a:spcPct val="0"/>
              </a:spcAft>
              <a:buClr>
                <a:srgbClr val="000000"/>
              </a:buClr>
              <a:buSzPct val="100000"/>
              <a:buFont typeface="Times New Roman" charset="0"/>
              <a:tabLst>
                <a:tab pos="656650" algn="l"/>
                <a:tab pos="1313299" algn="l"/>
                <a:tab pos="1969949" algn="l"/>
              </a:tabLst>
              <a:defRPr sz="2200">
                <a:solidFill>
                  <a:schemeClr val="tx1"/>
                </a:solidFill>
                <a:latin typeface="Arial" charset="0"/>
                <a:ea typeface="ＭＳ Ｐゴシック" charset="0"/>
              </a:defRPr>
            </a:lvl6pPr>
            <a:lvl7pPr marL="2695720" indent="-207363" defTabSz="407526" eaLnBrk="0" fontAlgn="base" hangingPunct="0">
              <a:lnSpc>
                <a:spcPct val="93000"/>
              </a:lnSpc>
              <a:spcBef>
                <a:spcPct val="0"/>
              </a:spcBef>
              <a:spcAft>
                <a:spcPct val="0"/>
              </a:spcAft>
              <a:buClr>
                <a:srgbClr val="000000"/>
              </a:buClr>
              <a:buSzPct val="100000"/>
              <a:buFont typeface="Times New Roman" charset="0"/>
              <a:tabLst>
                <a:tab pos="656650" algn="l"/>
                <a:tab pos="1313299" algn="l"/>
                <a:tab pos="1969949" algn="l"/>
              </a:tabLst>
              <a:defRPr sz="2200">
                <a:solidFill>
                  <a:schemeClr val="tx1"/>
                </a:solidFill>
                <a:latin typeface="Arial" charset="0"/>
                <a:ea typeface="ＭＳ Ｐゴシック" charset="0"/>
              </a:defRPr>
            </a:lvl7pPr>
            <a:lvl8pPr marL="3110446" indent="-207363" defTabSz="407526" eaLnBrk="0" fontAlgn="base" hangingPunct="0">
              <a:lnSpc>
                <a:spcPct val="93000"/>
              </a:lnSpc>
              <a:spcBef>
                <a:spcPct val="0"/>
              </a:spcBef>
              <a:spcAft>
                <a:spcPct val="0"/>
              </a:spcAft>
              <a:buClr>
                <a:srgbClr val="000000"/>
              </a:buClr>
              <a:buSzPct val="100000"/>
              <a:buFont typeface="Times New Roman" charset="0"/>
              <a:tabLst>
                <a:tab pos="656650" algn="l"/>
                <a:tab pos="1313299" algn="l"/>
                <a:tab pos="1969949" algn="l"/>
              </a:tabLst>
              <a:defRPr sz="2200">
                <a:solidFill>
                  <a:schemeClr val="tx1"/>
                </a:solidFill>
                <a:latin typeface="Arial" charset="0"/>
                <a:ea typeface="ＭＳ Ｐゴシック" charset="0"/>
              </a:defRPr>
            </a:lvl8pPr>
            <a:lvl9pPr marL="3525172" indent="-207363" defTabSz="407526" eaLnBrk="0" fontAlgn="base" hangingPunct="0">
              <a:lnSpc>
                <a:spcPct val="93000"/>
              </a:lnSpc>
              <a:spcBef>
                <a:spcPct val="0"/>
              </a:spcBef>
              <a:spcAft>
                <a:spcPct val="0"/>
              </a:spcAft>
              <a:buClr>
                <a:srgbClr val="000000"/>
              </a:buClr>
              <a:buSzPct val="100000"/>
              <a:buFont typeface="Times New Roman" charset="0"/>
              <a:tabLst>
                <a:tab pos="656650" algn="l"/>
                <a:tab pos="1313299" algn="l"/>
                <a:tab pos="1969949" algn="l"/>
              </a:tabLst>
              <a:defRPr sz="2200">
                <a:solidFill>
                  <a:schemeClr val="tx1"/>
                </a:solidFill>
                <a:latin typeface="Arial" charset="0"/>
                <a:ea typeface="ＭＳ Ｐゴシック" charset="0"/>
              </a:defRPr>
            </a:lvl9pPr>
          </a:lstStyle>
          <a:p>
            <a:pPr eaLnBrk="1"/>
            <a:fld id="{F4C77432-B529-2840-A53F-D22F28C6CCC9}" type="slidenum">
              <a:rPr lang="en-GB" sz="1300">
                <a:solidFill>
                  <a:srgbClr val="000000"/>
                </a:solidFill>
                <a:latin typeface="Bitstream Vera Sans" charset="0"/>
                <a:cs typeface="DejaVu Sans" charset="0"/>
              </a:rPr>
              <a:pPr eaLnBrk="1"/>
              <a:t>52</a:t>
            </a:fld>
            <a:endParaRPr lang="en-GB" sz="1300">
              <a:solidFill>
                <a:srgbClr val="000000"/>
              </a:solidFill>
              <a:latin typeface="Bitstream Vera Sans" charset="0"/>
              <a:cs typeface="DejaVu Sans" charset="0"/>
            </a:endParaRPr>
          </a:p>
        </p:txBody>
      </p:sp>
    </p:spTree>
    <p:extLst>
      <p:ext uri="{BB962C8B-B14F-4D97-AF65-F5344CB8AC3E}">
        <p14:creationId xmlns:p14="http://schemas.microsoft.com/office/powerpoint/2010/main" val="3163337979"/>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144809" y="3097768"/>
            <a:ext cx="1800225" cy="1257300"/>
          </a:xfrm>
          <a:custGeom>
            <a:avLst/>
            <a:gdLst/>
            <a:ahLst/>
            <a:cxnLst/>
            <a:rect l="l" t="t" r="r" b="b"/>
            <a:pathLst>
              <a:path w="1800225" h="1257300">
                <a:moveTo>
                  <a:pt x="1657388" y="0"/>
                </a:moveTo>
                <a:lnTo>
                  <a:pt x="129516" y="612"/>
                </a:lnTo>
                <a:lnTo>
                  <a:pt x="88155" y="10841"/>
                </a:lnTo>
                <a:lnTo>
                  <a:pt x="52548" y="32150"/>
                </a:lnTo>
                <a:lnTo>
                  <a:pt x="24670" y="62567"/>
                </a:lnTo>
                <a:lnTo>
                  <a:pt x="6496" y="100120"/>
                </a:lnTo>
                <a:lnTo>
                  <a:pt x="0" y="142836"/>
                </a:lnTo>
                <a:lnTo>
                  <a:pt x="613" y="1127782"/>
                </a:lnTo>
                <a:lnTo>
                  <a:pt x="10845" y="1169146"/>
                </a:lnTo>
                <a:lnTo>
                  <a:pt x="32157" y="1204753"/>
                </a:lnTo>
                <a:lnTo>
                  <a:pt x="62576" y="1232630"/>
                </a:lnTo>
                <a:lnTo>
                  <a:pt x="100127" y="1250803"/>
                </a:lnTo>
                <a:lnTo>
                  <a:pt x="142836" y="1257300"/>
                </a:lnTo>
                <a:lnTo>
                  <a:pt x="1670717" y="1256686"/>
                </a:lnTo>
                <a:lnTo>
                  <a:pt x="1712076" y="1246453"/>
                </a:lnTo>
                <a:lnTo>
                  <a:pt x="1747680" y="1225140"/>
                </a:lnTo>
                <a:lnTo>
                  <a:pt x="1775556" y="1194720"/>
                </a:lnTo>
                <a:lnTo>
                  <a:pt x="1793728" y="1157165"/>
                </a:lnTo>
                <a:lnTo>
                  <a:pt x="1800225" y="1114450"/>
                </a:lnTo>
                <a:lnTo>
                  <a:pt x="1799611" y="129515"/>
                </a:lnTo>
                <a:lnTo>
                  <a:pt x="1789381" y="88149"/>
                </a:lnTo>
                <a:lnTo>
                  <a:pt x="1768070" y="52543"/>
                </a:lnTo>
                <a:lnTo>
                  <a:pt x="1737651" y="24667"/>
                </a:lnTo>
                <a:lnTo>
                  <a:pt x="1700099" y="6495"/>
                </a:lnTo>
                <a:lnTo>
                  <a:pt x="1657388" y="0"/>
                </a:lnTo>
                <a:close/>
              </a:path>
            </a:pathLst>
          </a:custGeom>
          <a:solidFill>
            <a:srgbClr val="FFFFFF"/>
          </a:solidFill>
        </p:spPr>
        <p:txBody>
          <a:bodyPr wrap="square" lIns="0" tIns="0" rIns="0" bIns="0" rtlCol="0"/>
          <a:lstStyle/>
          <a:p>
            <a:endParaRPr/>
          </a:p>
        </p:txBody>
      </p:sp>
      <p:sp>
        <p:nvSpPr>
          <p:cNvPr id="3" name="object 3"/>
          <p:cNvSpPr txBox="1"/>
          <p:nvPr/>
        </p:nvSpPr>
        <p:spPr>
          <a:xfrm>
            <a:off x="6758386" y="2210739"/>
            <a:ext cx="653415" cy="641912"/>
          </a:xfrm>
          <a:prstGeom prst="rect">
            <a:avLst/>
          </a:prstGeom>
        </p:spPr>
        <p:txBody>
          <a:bodyPr vert="horz" wrap="square" lIns="0" tIns="0" rIns="0" bIns="0" rtlCol="0">
            <a:spAutoFit/>
          </a:bodyPr>
          <a:lstStyle/>
          <a:p>
            <a:pPr marL="12694"/>
            <a:r>
              <a:rPr sz="4200" b="1" spc="-25" dirty="0">
                <a:latin typeface="Abadi MT Condensed Extra Bold"/>
                <a:cs typeface="Abadi MT Condensed Extra Bold"/>
              </a:rPr>
              <a:t>#2</a:t>
            </a:r>
            <a:endParaRPr sz="4200" dirty="0">
              <a:latin typeface="Abadi MT Condensed Extra Bold"/>
              <a:cs typeface="Abadi MT Condensed Extra Bold"/>
            </a:endParaRPr>
          </a:p>
        </p:txBody>
      </p:sp>
      <p:sp>
        <p:nvSpPr>
          <p:cNvPr id="4" name="object 4"/>
          <p:cNvSpPr/>
          <p:nvPr/>
        </p:nvSpPr>
        <p:spPr>
          <a:xfrm>
            <a:off x="7541837" y="2202083"/>
            <a:ext cx="1421606" cy="828671"/>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2961857" y="3643805"/>
            <a:ext cx="3794760" cy="2181860"/>
          </a:xfrm>
          <a:custGeom>
            <a:avLst/>
            <a:gdLst/>
            <a:ahLst/>
            <a:cxnLst/>
            <a:rect l="l" t="t" r="r" b="b"/>
            <a:pathLst>
              <a:path w="3794759" h="2181860">
                <a:moveTo>
                  <a:pt x="3706533" y="889571"/>
                </a:moveTo>
                <a:lnTo>
                  <a:pt x="88011" y="889571"/>
                </a:lnTo>
                <a:lnTo>
                  <a:pt x="80784" y="890479"/>
                </a:lnTo>
                <a:lnTo>
                  <a:pt x="47538" y="920152"/>
                </a:lnTo>
                <a:lnTo>
                  <a:pt x="30710" y="955514"/>
                </a:lnTo>
                <a:lnTo>
                  <a:pt x="16963" y="1001710"/>
                </a:lnTo>
                <a:lnTo>
                  <a:pt x="6908" y="1056831"/>
                </a:lnTo>
                <a:lnTo>
                  <a:pt x="2554" y="1097594"/>
                </a:lnTo>
                <a:lnTo>
                  <a:pt x="291" y="1140908"/>
                </a:lnTo>
                <a:lnTo>
                  <a:pt x="0" y="1163345"/>
                </a:lnTo>
                <a:lnTo>
                  <a:pt x="0" y="1907501"/>
                </a:lnTo>
                <a:lnTo>
                  <a:pt x="1150" y="1951876"/>
                </a:lnTo>
                <a:lnTo>
                  <a:pt x="4481" y="1993982"/>
                </a:lnTo>
                <a:lnTo>
                  <a:pt x="9812" y="2033254"/>
                </a:lnTo>
                <a:lnTo>
                  <a:pt x="21166" y="2085610"/>
                </a:lnTo>
                <a:lnTo>
                  <a:pt x="36007" y="2128406"/>
                </a:lnTo>
                <a:lnTo>
                  <a:pt x="60169" y="2167294"/>
                </a:lnTo>
                <a:lnTo>
                  <a:pt x="88011" y="2181263"/>
                </a:lnTo>
                <a:lnTo>
                  <a:pt x="3706533" y="2181263"/>
                </a:lnTo>
                <a:lnTo>
                  <a:pt x="3740810" y="2159731"/>
                </a:lnTo>
                <a:lnTo>
                  <a:pt x="3763828" y="2115321"/>
                </a:lnTo>
                <a:lnTo>
                  <a:pt x="3777576" y="2069126"/>
                </a:lnTo>
                <a:lnTo>
                  <a:pt x="3787634" y="2014008"/>
                </a:lnTo>
                <a:lnTo>
                  <a:pt x="3791988" y="1973248"/>
                </a:lnTo>
                <a:lnTo>
                  <a:pt x="3794252" y="1929937"/>
                </a:lnTo>
                <a:lnTo>
                  <a:pt x="3794544" y="1907501"/>
                </a:lnTo>
                <a:lnTo>
                  <a:pt x="3794544" y="1163345"/>
                </a:lnTo>
                <a:lnTo>
                  <a:pt x="3793393" y="1118967"/>
                </a:lnTo>
                <a:lnTo>
                  <a:pt x="3790061" y="1076858"/>
                </a:lnTo>
                <a:lnTo>
                  <a:pt x="3784729" y="1037584"/>
                </a:lnTo>
                <a:lnTo>
                  <a:pt x="3773373" y="985226"/>
                </a:lnTo>
                <a:lnTo>
                  <a:pt x="3758531" y="942429"/>
                </a:lnTo>
                <a:lnTo>
                  <a:pt x="3734369" y="903540"/>
                </a:lnTo>
                <a:lnTo>
                  <a:pt x="3706533" y="889571"/>
                </a:lnTo>
                <a:close/>
              </a:path>
              <a:path w="3794759" h="2181860">
                <a:moveTo>
                  <a:pt x="426529" y="0"/>
                </a:moveTo>
                <a:lnTo>
                  <a:pt x="293725" y="889571"/>
                </a:lnTo>
                <a:lnTo>
                  <a:pt x="558990" y="889571"/>
                </a:lnTo>
                <a:lnTo>
                  <a:pt x="426529" y="0"/>
                </a:lnTo>
                <a:close/>
              </a:path>
            </a:pathLst>
          </a:custGeom>
          <a:solidFill>
            <a:srgbClr val="FFFFFF"/>
          </a:solidFill>
        </p:spPr>
        <p:txBody>
          <a:bodyPr wrap="square" lIns="0" tIns="0" rIns="0" bIns="0" rtlCol="0"/>
          <a:lstStyle/>
          <a:p>
            <a:endParaRPr/>
          </a:p>
        </p:txBody>
      </p:sp>
      <p:sp>
        <p:nvSpPr>
          <p:cNvPr id="8" name="object 8"/>
          <p:cNvSpPr txBox="1"/>
          <p:nvPr/>
        </p:nvSpPr>
        <p:spPr>
          <a:xfrm>
            <a:off x="1491238" y="3128802"/>
            <a:ext cx="7472205" cy="4237588"/>
          </a:xfrm>
          <a:prstGeom prst="rect">
            <a:avLst/>
          </a:prstGeom>
        </p:spPr>
        <p:txBody>
          <a:bodyPr vert="horz" wrap="square" lIns="0" tIns="0" rIns="0" bIns="0" rtlCol="0">
            <a:spAutoFit/>
          </a:bodyPr>
          <a:lstStyle/>
          <a:p>
            <a:pPr marL="111068"/>
            <a:r>
              <a:rPr sz="2200" spc="-5" dirty="0">
                <a:solidFill>
                  <a:srgbClr val="4D6165"/>
                </a:solidFill>
                <a:latin typeface="Arial"/>
                <a:cs typeface="Arial"/>
              </a:rPr>
              <a:t>2</a:t>
            </a:r>
            <a:r>
              <a:rPr sz="2200" dirty="0">
                <a:solidFill>
                  <a:srgbClr val="4D6165"/>
                </a:solidFill>
                <a:latin typeface="Arial"/>
                <a:cs typeface="Arial"/>
              </a:rPr>
              <a:t>7 P</a:t>
            </a:r>
            <a:r>
              <a:rPr lang="en-US" sz="2200" dirty="0">
                <a:solidFill>
                  <a:srgbClr val="4D6165"/>
                </a:solidFill>
                <a:latin typeface="Arial"/>
                <a:cs typeface="Arial"/>
              </a:rPr>
              <a:t>F</a:t>
            </a:r>
            <a:r>
              <a:rPr sz="2200" dirty="0">
                <a:solidFill>
                  <a:srgbClr val="4D6165"/>
                </a:solidFill>
                <a:latin typeface="Arial"/>
                <a:cs typeface="Arial"/>
              </a:rPr>
              <a:t>lops</a:t>
            </a:r>
            <a:r>
              <a:rPr sz="2200" spc="-5" dirty="0">
                <a:solidFill>
                  <a:srgbClr val="4D6165"/>
                </a:solidFill>
                <a:latin typeface="Arial"/>
                <a:cs typeface="Arial"/>
              </a:rPr>
              <a:t> </a:t>
            </a:r>
            <a:r>
              <a:rPr sz="2200" dirty="0">
                <a:solidFill>
                  <a:srgbClr val="4D6165"/>
                </a:solidFill>
                <a:latin typeface="Arial"/>
                <a:cs typeface="Arial"/>
              </a:rPr>
              <a:t>(Peak)</a:t>
            </a:r>
            <a:endParaRPr lang="en-US" sz="2200" dirty="0">
              <a:solidFill>
                <a:srgbClr val="4D6165"/>
              </a:solidFill>
              <a:latin typeface="Arial"/>
              <a:cs typeface="Arial"/>
            </a:endParaRPr>
          </a:p>
          <a:p>
            <a:pPr marL="111068"/>
            <a:r>
              <a:rPr lang="en-US" sz="2200" dirty="0">
                <a:solidFill>
                  <a:srgbClr val="4D6165"/>
                </a:solidFill>
                <a:latin typeface="Arial"/>
                <a:cs typeface="Arial"/>
              </a:rPr>
              <a:t>18,688 compute nodes with GPUs</a:t>
            </a:r>
            <a:endParaRPr sz="2200" dirty="0">
              <a:latin typeface="Arial"/>
              <a:cs typeface="Arial"/>
            </a:endParaRPr>
          </a:p>
          <a:p>
            <a:pPr marL="12694">
              <a:lnSpc>
                <a:spcPts val="3329"/>
              </a:lnSpc>
              <a:spcBef>
                <a:spcPts val="40"/>
              </a:spcBef>
            </a:pPr>
            <a:r>
              <a:rPr lang="en-US" sz="2200" spc="-5" dirty="0">
                <a:solidFill>
                  <a:srgbClr val="4D6165"/>
                </a:solidFill>
                <a:latin typeface="Arial"/>
                <a:cs typeface="Arial"/>
              </a:rPr>
              <a:t>299,008 CPU cores</a:t>
            </a:r>
          </a:p>
          <a:p>
            <a:pPr marL="12694">
              <a:lnSpc>
                <a:spcPts val="3329"/>
              </a:lnSpc>
              <a:spcBef>
                <a:spcPts val="40"/>
              </a:spcBef>
            </a:pPr>
            <a:r>
              <a:rPr lang="en-US" sz="2200" spc="-5" dirty="0">
                <a:solidFill>
                  <a:srgbClr val="4D6165"/>
                </a:solidFill>
                <a:latin typeface="Arial"/>
                <a:cs typeface="Arial"/>
              </a:rPr>
              <a:t>AMD Opteron 6200 @2.2 GHz (16 cores)</a:t>
            </a:r>
          </a:p>
          <a:p>
            <a:pPr marL="12694">
              <a:lnSpc>
                <a:spcPts val="3329"/>
              </a:lnSpc>
              <a:spcBef>
                <a:spcPts val="40"/>
              </a:spcBef>
            </a:pPr>
            <a:r>
              <a:rPr lang="en-US" sz="2200" spc="-5" dirty="0">
                <a:solidFill>
                  <a:srgbClr val="4D6165"/>
                </a:solidFill>
                <a:latin typeface="Arial"/>
                <a:cs typeface="Arial"/>
              </a:rPr>
              <a:t>32 GB Ram per node</a:t>
            </a:r>
          </a:p>
          <a:p>
            <a:pPr marL="12694">
              <a:lnSpc>
                <a:spcPts val="3329"/>
              </a:lnSpc>
              <a:spcBef>
                <a:spcPts val="40"/>
              </a:spcBef>
            </a:pPr>
            <a:r>
              <a:rPr lang="en-US" sz="2200" spc="-5" dirty="0" err="1">
                <a:solidFill>
                  <a:srgbClr val="4D6165"/>
                </a:solidFill>
                <a:latin typeface="Arial"/>
                <a:cs typeface="Arial"/>
              </a:rPr>
              <a:t>Nvidia</a:t>
            </a:r>
            <a:r>
              <a:rPr lang="en-US" sz="2200" spc="-5" dirty="0">
                <a:solidFill>
                  <a:srgbClr val="4D6165"/>
                </a:solidFill>
                <a:latin typeface="Arial"/>
                <a:cs typeface="Arial"/>
              </a:rPr>
              <a:t> TESLA K20x GPU per node</a:t>
            </a:r>
          </a:p>
          <a:p>
            <a:pPr marL="12694">
              <a:lnSpc>
                <a:spcPts val="3329"/>
              </a:lnSpc>
              <a:spcBef>
                <a:spcPts val="40"/>
              </a:spcBef>
            </a:pPr>
            <a:r>
              <a:rPr lang="en-US" sz="2200" spc="-5" dirty="0">
                <a:solidFill>
                  <a:srgbClr val="4D6165"/>
                </a:solidFill>
                <a:latin typeface="Arial"/>
                <a:cs typeface="Arial"/>
              </a:rPr>
              <a:t>32 PB disk storage (Luster)</a:t>
            </a:r>
          </a:p>
          <a:p>
            <a:pPr marL="12694">
              <a:lnSpc>
                <a:spcPts val="3329"/>
              </a:lnSpc>
              <a:spcBef>
                <a:spcPts val="40"/>
              </a:spcBef>
            </a:pPr>
            <a:r>
              <a:rPr lang="en-US" sz="2200" spc="-5" dirty="0">
                <a:solidFill>
                  <a:srgbClr val="4D6165"/>
                </a:solidFill>
                <a:latin typeface="Arial"/>
                <a:cs typeface="Arial"/>
              </a:rPr>
              <a:t>29 PB HPSS tape archive</a:t>
            </a:r>
          </a:p>
          <a:p>
            <a:pPr marL="12694">
              <a:lnSpc>
                <a:spcPts val="3329"/>
              </a:lnSpc>
              <a:spcBef>
                <a:spcPts val="40"/>
              </a:spcBef>
            </a:pPr>
            <a:endParaRPr lang="en-US" sz="2200" spc="-5" dirty="0">
              <a:solidFill>
                <a:srgbClr val="4D6165"/>
              </a:solidFill>
              <a:latin typeface="Arial"/>
              <a:cs typeface="Arial"/>
            </a:endParaRPr>
          </a:p>
          <a:p>
            <a:pPr marL="12694">
              <a:lnSpc>
                <a:spcPts val="3329"/>
              </a:lnSpc>
              <a:spcBef>
                <a:spcPts val="40"/>
              </a:spcBef>
            </a:pPr>
            <a:endParaRPr sz="2800" dirty="0">
              <a:latin typeface="Arial"/>
              <a:cs typeface="Arial"/>
            </a:endParaRPr>
          </a:p>
        </p:txBody>
      </p:sp>
      <p:sp>
        <p:nvSpPr>
          <p:cNvPr id="9" name="object 9"/>
          <p:cNvSpPr/>
          <p:nvPr/>
        </p:nvSpPr>
        <p:spPr>
          <a:xfrm>
            <a:off x="5" y="5"/>
            <a:ext cx="8487219" cy="3216783"/>
          </a:xfrm>
          <a:prstGeom prst="rect">
            <a:avLst/>
          </a:prstGeom>
          <a:blipFill>
            <a:blip r:embed="rId4" cstate="print"/>
            <a:stretch>
              <a:fillRect/>
            </a:stretch>
          </a:blipFill>
        </p:spPr>
        <p:txBody>
          <a:bodyPr wrap="square" lIns="0" tIns="0" rIns="0" bIns="0" rtlCol="0"/>
          <a:lstStyle/>
          <a:p>
            <a:endParaRPr/>
          </a:p>
        </p:txBody>
      </p:sp>
      <p:sp>
        <p:nvSpPr>
          <p:cNvPr id="10" name="object 10"/>
          <p:cNvSpPr txBox="1">
            <a:spLocks noGrp="1"/>
          </p:cNvSpPr>
          <p:nvPr>
            <p:ph type="sldNum" sz="quarter" idx="4294967295"/>
          </p:nvPr>
        </p:nvSpPr>
        <p:spPr>
          <a:xfrm>
            <a:off x="71932" y="6262880"/>
            <a:ext cx="4503420" cy="451320"/>
          </a:xfrm>
          <a:prstGeom prst="rect">
            <a:avLst/>
          </a:prstGeom>
        </p:spPr>
        <p:txBody>
          <a:bodyPr vert="horz" wrap="square" lIns="0" tIns="248732" rIns="0" bIns="0" rtlCol="0">
            <a:spAutoFit/>
          </a:bodyPr>
          <a:lstStyle/>
          <a:p>
            <a:pPr marL="25387"/>
            <a:fld id="{81D60167-4931-47E6-BA6A-407CBD079E47}" type="slidenum">
              <a:rPr dirty="0"/>
              <a:pPr marL="25387"/>
              <a:t>53</a:t>
            </a:fld>
            <a:endParaRPr dirty="0"/>
          </a:p>
        </p:txBody>
      </p:sp>
      <p:pic>
        <p:nvPicPr>
          <p:cNvPr id="6" name="Picture 5"/>
          <p:cNvPicPr>
            <a:picLocks noChangeAspect="1"/>
          </p:cNvPicPr>
          <p:nvPr/>
        </p:nvPicPr>
        <p:blipFill>
          <a:blip r:embed="rId5"/>
          <a:stretch>
            <a:fillRect/>
          </a:stretch>
        </p:blipFill>
        <p:spPr>
          <a:xfrm>
            <a:off x="6604000" y="-114300"/>
            <a:ext cx="2540000" cy="1485900"/>
          </a:xfrm>
          <a:prstGeom prst="rect">
            <a:avLst/>
          </a:prstGeom>
        </p:spPr>
      </p:pic>
    </p:spTree>
    <p:extLst>
      <p:ext uri="{BB962C8B-B14F-4D97-AF65-F5344CB8AC3E}">
        <p14:creationId xmlns:p14="http://schemas.microsoft.com/office/powerpoint/2010/main" val="1124322713"/>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dirty="0" smtClean="0"/>
              <a:t>Extending </a:t>
            </a:r>
            <a:r>
              <a:rPr lang="en-US" dirty="0" err="1" smtClean="0"/>
              <a:t>PanDA</a:t>
            </a:r>
            <a:r>
              <a:rPr lang="en-US" dirty="0" smtClean="0"/>
              <a:t> to Oak Ridge Leadership Computing Facilities</a:t>
            </a:r>
            <a:endParaRPr lang="en-US" dirty="0"/>
          </a:p>
        </p:txBody>
      </p:sp>
      <p:sp>
        <p:nvSpPr>
          <p:cNvPr id="3" name="Content Placeholder 2"/>
          <p:cNvSpPr>
            <a:spLocks noGrp="1"/>
          </p:cNvSpPr>
          <p:nvPr>
            <p:ph idx="1"/>
          </p:nvPr>
        </p:nvSpPr>
        <p:spPr>
          <a:xfrm>
            <a:off x="1371600" y="4711699"/>
            <a:ext cx="7772400" cy="1885953"/>
          </a:xfrm>
        </p:spPr>
        <p:txBody>
          <a:bodyPr>
            <a:normAutofit fontScale="55000" lnSpcReduction="20000"/>
          </a:bodyPr>
          <a:lstStyle/>
          <a:p>
            <a:r>
              <a:rPr lang="en-US" dirty="0" smtClean="0"/>
              <a:t>ATLAS (BNL, UTA), OLCF, ALICE (CERN,LBNL,UTK) :</a:t>
            </a:r>
          </a:p>
          <a:p>
            <a:pPr lvl="1"/>
            <a:r>
              <a:rPr lang="en-US" dirty="0" smtClean="0"/>
              <a:t> adapt </a:t>
            </a:r>
            <a:r>
              <a:rPr lang="en-US" dirty="0" err="1"/>
              <a:t>PanDA</a:t>
            </a:r>
            <a:r>
              <a:rPr lang="en-US" dirty="0"/>
              <a:t> for OLCF (Titan</a:t>
            </a:r>
            <a:r>
              <a:rPr lang="en-US" dirty="0" smtClean="0"/>
              <a:t>)</a:t>
            </a:r>
            <a:endParaRPr lang="en-US" dirty="0"/>
          </a:p>
          <a:p>
            <a:pPr lvl="1"/>
            <a:r>
              <a:rPr lang="en-US" dirty="0" smtClean="0"/>
              <a:t>reuse </a:t>
            </a:r>
            <a:r>
              <a:rPr lang="en-US" dirty="0"/>
              <a:t>existing </a:t>
            </a:r>
            <a:r>
              <a:rPr lang="en-US" dirty="0" err="1"/>
              <a:t>PanDA</a:t>
            </a:r>
            <a:r>
              <a:rPr lang="en-US" dirty="0"/>
              <a:t> components and workflow as much as possible</a:t>
            </a:r>
            <a:r>
              <a:rPr lang="en-US" dirty="0" smtClean="0"/>
              <a:t>.</a:t>
            </a:r>
          </a:p>
          <a:p>
            <a:pPr lvl="1"/>
            <a:r>
              <a:rPr lang="en-US" dirty="0" smtClean="0"/>
              <a:t> </a:t>
            </a:r>
            <a:r>
              <a:rPr lang="en-US" dirty="0" err="1"/>
              <a:t>PanDA</a:t>
            </a:r>
            <a:r>
              <a:rPr lang="en-US" dirty="0"/>
              <a:t> connection layer runs on front-end nodes in user space. There is a predefined host to communicate with CERN from OLCF, connections are initiated from the front-end </a:t>
            </a:r>
            <a:r>
              <a:rPr lang="en-US" dirty="0" smtClean="0"/>
              <a:t>nodes </a:t>
            </a:r>
          </a:p>
          <a:p>
            <a:pPr lvl="1"/>
            <a:r>
              <a:rPr lang="en-US" dirty="0" smtClean="0"/>
              <a:t>SAGA  </a:t>
            </a:r>
            <a:r>
              <a:rPr lang="en-US" dirty="0"/>
              <a:t>(a Simple API for Grid Applications) framework as a local batch interface. </a:t>
            </a:r>
            <a:endParaRPr lang="en-US" dirty="0" smtClean="0"/>
          </a:p>
          <a:p>
            <a:pPr lvl="1"/>
            <a:r>
              <a:rPr lang="en-US" dirty="0" smtClean="0"/>
              <a:t>Pilot </a:t>
            </a:r>
            <a:r>
              <a:rPr lang="en-US" dirty="0"/>
              <a:t>(payload submission) is running on HPC interactive node and communicating </a:t>
            </a:r>
            <a:r>
              <a:rPr lang="en-US" dirty="0" smtClean="0"/>
              <a:t>with </a:t>
            </a:r>
            <a:r>
              <a:rPr lang="en-GB" dirty="0" smtClean="0"/>
              <a:t>local batch scheduler to manage jobs on Titan. </a:t>
            </a:r>
          </a:p>
          <a:p>
            <a:pPr lvl="1"/>
            <a:r>
              <a:rPr lang="en-GB" dirty="0" smtClean="0"/>
              <a:t>Outputs are transferred to BNL T1 or to local storage </a:t>
            </a:r>
          </a:p>
          <a:p>
            <a:r>
              <a:rPr lang="en-GB" dirty="0" smtClean="0"/>
              <a:t>The same architecture has been tested on other super-computers</a:t>
            </a:r>
            <a:r>
              <a:rPr lang="en-US" dirty="0" smtClean="0"/>
              <a:t> </a:t>
            </a:r>
            <a:endParaRPr lang="en-US" dirty="0"/>
          </a:p>
          <a:p>
            <a:endParaRPr lang="en-US" dirty="0"/>
          </a:p>
        </p:txBody>
      </p:sp>
      <p:sp>
        <p:nvSpPr>
          <p:cNvPr id="4" name="Date Placeholder 3"/>
          <p:cNvSpPr>
            <a:spLocks noGrp="1"/>
          </p:cNvSpPr>
          <p:nvPr>
            <p:ph type="dt" sz="half" idx="10"/>
          </p:nvPr>
        </p:nvSpPr>
        <p:spPr/>
        <p:txBody>
          <a:bodyPr/>
          <a:lstStyle/>
          <a:p>
            <a:r>
              <a:rPr lang="en-US" dirty="0"/>
              <a:t>9</a:t>
            </a:r>
            <a:r>
              <a:rPr lang="en-US" dirty="0" smtClean="0"/>
              <a:t>/25/2014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54</a:t>
            </a:fld>
            <a:endParaRPr lang="en-US"/>
          </a:p>
        </p:txBody>
      </p:sp>
      <p:pic>
        <p:nvPicPr>
          <p:cNvPr id="9" name="Picture 2" descr="https://lh6.googleusercontent.com/-ggm7lDssQ16niyfsIX5aJryd65ebDbpAFsVZq6pmjVjXyjCzjtJHSYKFWwQU7HdddNkASlu8vK8Sh8nddvxXSztA4locVB2uwTLvpHNrc-K5vlEutOT_4lHKS_RSKG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7393" y="0"/>
            <a:ext cx="1016608"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PanDa_on_Tita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1692" y="977901"/>
            <a:ext cx="7064608" cy="3733798"/>
          </a:xfrm>
          <a:prstGeom prst="rect">
            <a:avLst/>
          </a:prstGeom>
        </p:spPr>
      </p:pic>
      <p:sp>
        <p:nvSpPr>
          <p:cNvPr id="8" name="TextBox 7"/>
          <p:cNvSpPr txBox="1"/>
          <p:nvPr/>
        </p:nvSpPr>
        <p:spPr>
          <a:xfrm>
            <a:off x="1924050" y="3048000"/>
            <a:ext cx="933450" cy="246221"/>
          </a:xfrm>
          <a:prstGeom prst="rect">
            <a:avLst/>
          </a:prstGeom>
          <a:solidFill>
            <a:schemeClr val="bg1">
              <a:lumMod val="85000"/>
            </a:schemeClr>
          </a:solidFill>
        </p:spPr>
        <p:txBody>
          <a:bodyPr wrap="square" rtlCol="0">
            <a:spAutoFit/>
          </a:bodyPr>
          <a:lstStyle/>
          <a:p>
            <a:r>
              <a:rPr lang="en-US" sz="1000" b="1" dirty="0" smtClean="0"/>
              <a:t> Grid Center</a:t>
            </a:r>
            <a:endParaRPr lang="en-US" sz="1000" b="1" dirty="0"/>
          </a:p>
        </p:txBody>
      </p:sp>
      <p:sp>
        <p:nvSpPr>
          <p:cNvPr id="10" name="TextBox 9"/>
          <p:cNvSpPr txBox="1"/>
          <p:nvPr/>
        </p:nvSpPr>
        <p:spPr>
          <a:xfrm>
            <a:off x="1924050" y="4349750"/>
            <a:ext cx="800099" cy="215444"/>
          </a:xfrm>
          <a:prstGeom prst="rect">
            <a:avLst/>
          </a:prstGeom>
          <a:solidFill>
            <a:schemeClr val="accent3">
              <a:lumMod val="85000"/>
            </a:schemeClr>
          </a:solidFill>
        </p:spPr>
        <p:txBody>
          <a:bodyPr wrap="square" rtlCol="0">
            <a:spAutoFit/>
          </a:bodyPr>
          <a:lstStyle/>
          <a:p>
            <a:r>
              <a:rPr lang="en-US" sz="800" b="1" dirty="0" smtClean="0"/>
              <a:t>Payload SW</a:t>
            </a:r>
            <a:endParaRPr lang="en-US" sz="800" b="1" dirty="0"/>
          </a:p>
        </p:txBody>
      </p:sp>
      <p:sp>
        <p:nvSpPr>
          <p:cNvPr id="11" name="Can 10"/>
          <p:cNvSpPr/>
          <p:nvPr/>
        </p:nvSpPr>
        <p:spPr>
          <a:xfrm>
            <a:off x="2974605" y="3974980"/>
            <a:ext cx="647700" cy="431800"/>
          </a:xfrm>
          <a:prstGeom prst="can">
            <a:avLst/>
          </a:prstGeom>
          <a:solidFill>
            <a:schemeClr val="bg2">
              <a:lumMod val="20000"/>
              <a:lumOff val="80000"/>
            </a:schemeClr>
          </a:solidFill>
          <a:ln w="2222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3009900" y="4038420"/>
            <a:ext cx="612405" cy="400110"/>
          </a:xfrm>
          <a:prstGeom prst="rect">
            <a:avLst/>
          </a:prstGeom>
          <a:noFill/>
        </p:spPr>
        <p:txBody>
          <a:bodyPr wrap="none" rtlCol="0">
            <a:spAutoFit/>
          </a:bodyPr>
          <a:lstStyle/>
          <a:p>
            <a:r>
              <a:rPr lang="en-US" sz="1000" dirty="0" smtClean="0"/>
              <a:t>Local </a:t>
            </a:r>
          </a:p>
          <a:p>
            <a:r>
              <a:rPr lang="en-US" sz="1000" dirty="0" smtClean="0"/>
              <a:t>storage</a:t>
            </a:r>
            <a:endParaRPr lang="en-US" sz="1000" dirty="0"/>
          </a:p>
        </p:txBody>
      </p:sp>
      <p:cxnSp>
        <p:nvCxnSpPr>
          <p:cNvPr id="14" name="Straight Arrow Connector 13"/>
          <p:cNvCxnSpPr/>
          <p:nvPr/>
        </p:nvCxnSpPr>
        <p:spPr>
          <a:xfrm flipV="1">
            <a:off x="3657600" y="3702050"/>
            <a:ext cx="431800" cy="393700"/>
          </a:xfrm>
          <a:prstGeom prst="straightConnector1">
            <a:avLst/>
          </a:prstGeom>
          <a:ln>
            <a:solidFill>
              <a:srgbClr val="FF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927350" y="3730595"/>
            <a:ext cx="1049298" cy="200055"/>
          </a:xfrm>
          <a:prstGeom prst="rect">
            <a:avLst/>
          </a:prstGeom>
          <a:solidFill>
            <a:schemeClr val="bg1"/>
          </a:solidFill>
        </p:spPr>
        <p:txBody>
          <a:bodyPr wrap="none" rtlCol="0">
            <a:spAutoFit/>
          </a:bodyPr>
          <a:lstStyle/>
          <a:p>
            <a:r>
              <a:rPr lang="en-US" sz="700" b="1" dirty="0" smtClean="0">
                <a:solidFill>
                  <a:srgbClr val="FF0000"/>
                </a:solidFill>
              </a:rPr>
              <a:t>Data (</a:t>
            </a:r>
            <a:r>
              <a:rPr lang="en-US" sz="700" b="1" dirty="0" err="1" smtClean="0">
                <a:solidFill>
                  <a:srgbClr val="FF0000"/>
                </a:solidFill>
              </a:rPr>
              <a:t>PanDAmover</a:t>
            </a:r>
            <a:r>
              <a:rPr lang="en-US" sz="700" b="1" dirty="0" smtClean="0">
                <a:solidFill>
                  <a:srgbClr val="FF0000"/>
                </a:solidFill>
              </a:rPr>
              <a:t>)</a:t>
            </a:r>
            <a:endParaRPr lang="en-US" sz="700" b="1" dirty="0">
              <a:solidFill>
                <a:srgbClr val="FF0000"/>
              </a:solidFill>
            </a:endParaRPr>
          </a:p>
        </p:txBody>
      </p:sp>
      <p:sp>
        <p:nvSpPr>
          <p:cNvPr id="16" name="TextBox 15"/>
          <p:cNvSpPr txBox="1"/>
          <p:nvPr/>
        </p:nvSpPr>
        <p:spPr>
          <a:xfrm>
            <a:off x="3030060" y="3294221"/>
            <a:ext cx="818040" cy="200055"/>
          </a:xfrm>
          <a:prstGeom prst="rect">
            <a:avLst/>
          </a:prstGeom>
          <a:solidFill>
            <a:schemeClr val="bg1"/>
          </a:solidFill>
        </p:spPr>
        <p:txBody>
          <a:bodyPr wrap="none" rtlCol="0">
            <a:spAutoFit/>
          </a:bodyPr>
          <a:lstStyle/>
          <a:p>
            <a:r>
              <a:rPr lang="en-US" sz="700" b="1" dirty="0" smtClean="0">
                <a:solidFill>
                  <a:srgbClr val="FF0000"/>
                </a:solidFill>
              </a:rPr>
              <a:t>Data (</a:t>
            </a:r>
            <a:r>
              <a:rPr lang="en-US" sz="700" b="1" dirty="0" err="1" smtClean="0">
                <a:solidFill>
                  <a:srgbClr val="FF0000"/>
                </a:solidFill>
              </a:rPr>
              <a:t>GridFTP</a:t>
            </a:r>
            <a:r>
              <a:rPr lang="en-US" sz="700" b="1" dirty="0" smtClean="0">
                <a:solidFill>
                  <a:srgbClr val="FF0000"/>
                </a:solidFill>
              </a:rPr>
              <a:t>)</a:t>
            </a:r>
            <a:endParaRPr lang="en-US" sz="700" b="1" dirty="0">
              <a:solidFill>
                <a:srgbClr val="FF0000"/>
              </a:solidFill>
            </a:endParaRPr>
          </a:p>
        </p:txBody>
      </p:sp>
      <p:sp>
        <p:nvSpPr>
          <p:cNvPr id="17" name="TextBox 16"/>
          <p:cNvSpPr txBox="1"/>
          <p:nvPr/>
        </p:nvSpPr>
        <p:spPr>
          <a:xfrm>
            <a:off x="4089400" y="4306752"/>
            <a:ext cx="846667" cy="215444"/>
          </a:xfrm>
          <a:prstGeom prst="rect">
            <a:avLst/>
          </a:prstGeom>
          <a:solidFill>
            <a:schemeClr val="bg1"/>
          </a:solidFill>
        </p:spPr>
        <p:txBody>
          <a:bodyPr wrap="square" rtlCol="0">
            <a:spAutoFit/>
          </a:bodyPr>
          <a:lstStyle/>
          <a:p>
            <a:r>
              <a:rPr lang="en-US" sz="800" b="1" dirty="0" smtClean="0">
                <a:solidFill>
                  <a:srgbClr val="FF0000"/>
                </a:solidFill>
              </a:rPr>
              <a:t>CVMFS/</a:t>
            </a:r>
            <a:r>
              <a:rPr lang="en-US" sz="800" b="1" dirty="0" err="1" smtClean="0">
                <a:solidFill>
                  <a:srgbClr val="FF0000"/>
                </a:solidFill>
              </a:rPr>
              <a:t>rsync</a:t>
            </a:r>
            <a:endParaRPr lang="en-US" sz="800" b="1" dirty="0">
              <a:solidFill>
                <a:srgbClr val="FF0000"/>
              </a:solidFill>
            </a:endParaRPr>
          </a:p>
        </p:txBody>
      </p:sp>
    </p:spTree>
    <p:extLst>
      <p:ext uri="{BB962C8B-B14F-4D97-AF65-F5344CB8AC3E}">
        <p14:creationId xmlns:p14="http://schemas.microsoft.com/office/powerpoint/2010/main" val="2368922993"/>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000" dirty="0" smtClean="0"/>
              <a:t>Interfacing  PanDA with Titan. Cont’d</a:t>
            </a:r>
            <a:endParaRPr lang="en-US" sz="3000" dirty="0"/>
          </a:p>
        </p:txBody>
      </p:sp>
      <p:sp>
        <p:nvSpPr>
          <p:cNvPr id="3" name="Content Placeholder 2"/>
          <p:cNvSpPr>
            <a:spLocks noGrp="1"/>
          </p:cNvSpPr>
          <p:nvPr>
            <p:ph idx="1"/>
          </p:nvPr>
        </p:nvSpPr>
        <p:spPr>
          <a:xfrm>
            <a:off x="1371600" y="1066800"/>
            <a:ext cx="7543800" cy="1892300"/>
          </a:xfrm>
        </p:spPr>
        <p:txBody>
          <a:bodyPr>
            <a:normAutofit fontScale="62500" lnSpcReduction="20000"/>
          </a:bodyPr>
          <a:lstStyle/>
          <a:p>
            <a:r>
              <a:rPr lang="en-US" dirty="0" err="1" smtClean="0"/>
              <a:t>PanDA</a:t>
            </a:r>
            <a:r>
              <a:rPr lang="en-US" dirty="0" smtClean="0"/>
              <a:t> modular pilot augmented with HPC specific classes</a:t>
            </a:r>
          </a:p>
          <a:p>
            <a:r>
              <a:rPr lang="en-US" dirty="0"/>
              <a:t>SAGA (Simple API for Grid Applications) </a:t>
            </a:r>
            <a:r>
              <a:rPr lang="en-US" dirty="0" smtClean="0"/>
              <a:t>framework as pilot’s interface to HPC batch schedulers</a:t>
            </a:r>
            <a:endParaRPr lang="en-US" dirty="0"/>
          </a:p>
          <a:p>
            <a:pPr lvl="1"/>
            <a:r>
              <a:rPr lang="en-US" dirty="0">
                <a:hlinkClick r:id="rId2"/>
              </a:rPr>
              <a:t>http://saga-project.github.io/saga-python/</a:t>
            </a:r>
            <a:endParaRPr lang="en-US" dirty="0"/>
          </a:p>
          <a:p>
            <a:pPr lvl="1"/>
            <a:r>
              <a:rPr lang="en-US" dirty="0">
                <a:hlinkClick r:id="rId3"/>
              </a:rPr>
              <a:t>http://www.ogf.org/documents/GFD.90.</a:t>
            </a:r>
            <a:r>
              <a:rPr lang="en-US" dirty="0" smtClean="0">
                <a:hlinkClick r:id="rId3"/>
              </a:rPr>
              <a:t>pdf</a:t>
            </a:r>
            <a:endParaRPr lang="en-US" dirty="0" smtClean="0"/>
          </a:p>
          <a:p>
            <a:r>
              <a:rPr lang="en-US" dirty="0" smtClean="0"/>
              <a:t>MPI wrapper/overlay scripts that allow to run multiple single threaded workload instances in parallel</a:t>
            </a:r>
          </a:p>
          <a:p>
            <a:r>
              <a:rPr lang="en-US" dirty="0" smtClean="0"/>
              <a:t>“Backfill” functionality in pilot</a:t>
            </a:r>
            <a:endParaRPr lang="en-US" dirty="0"/>
          </a:p>
        </p:txBody>
      </p:sp>
      <p:sp>
        <p:nvSpPr>
          <p:cNvPr id="5" name="Slide Number Placeholder 4"/>
          <p:cNvSpPr>
            <a:spLocks noGrp="1"/>
          </p:cNvSpPr>
          <p:nvPr>
            <p:ph type="sldNum" idx="11"/>
          </p:nvPr>
        </p:nvSpPr>
        <p:spPr/>
        <p:txBody>
          <a:bodyPr/>
          <a:lstStyle/>
          <a:p>
            <a:endParaRPr lang="en-GB" dirty="0"/>
          </a:p>
        </p:txBody>
      </p:sp>
      <p:pic>
        <p:nvPicPr>
          <p:cNvPr id="7" name="Content Placeholder 3" descr="GRID vs HPC.png"/>
          <p:cNvPicPr>
            <a:picLocks noChangeAspect="1"/>
          </p:cNvPicPr>
          <p:nvPr/>
        </p:nvPicPr>
        <p:blipFill rotWithShape="1">
          <a:blip r:embed="rId4">
            <a:extLst>
              <a:ext uri="{28A0092B-C50C-407E-A947-70E740481C1C}">
                <a14:useLocalDpi xmlns:a14="http://schemas.microsoft.com/office/drawing/2010/main" val="0"/>
              </a:ext>
            </a:extLst>
          </a:blip>
          <a:srcRect t="-29691" b="-29691"/>
          <a:stretch/>
        </p:blipFill>
        <p:spPr bwMode="auto">
          <a:xfrm>
            <a:off x="1371600" y="2772321"/>
            <a:ext cx="7652645" cy="3577679"/>
          </a:xfrm>
          <a:prstGeom prst="rect">
            <a:avLst/>
          </a:prstGeom>
          <a:noFill/>
          <a:ln w="9525">
            <a:noFill/>
            <a:miter lim="800000"/>
            <a:headEnd/>
            <a:tailEnd/>
          </a:ln>
        </p:spPr>
      </p:pic>
      <p:sp>
        <p:nvSpPr>
          <p:cNvPr id="8" name="Rectangle 7"/>
          <p:cNvSpPr/>
          <p:nvPr/>
        </p:nvSpPr>
        <p:spPr bwMode="auto">
          <a:xfrm>
            <a:off x="5651500" y="5233871"/>
            <a:ext cx="3263900" cy="512245"/>
          </a:xfrm>
          <a:prstGeom prst="rect">
            <a:avLst/>
          </a:prstGeom>
          <a:solidFill>
            <a:srgbClr val="00B8FF">
              <a:alpha val="1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8000"/>
              </a:lnSpc>
              <a:spcBef>
                <a:spcPct val="0"/>
              </a:spcBef>
              <a:spcAft>
                <a:spcPct val="0"/>
              </a:spcAft>
              <a:buClr>
                <a:srgbClr val="000000"/>
              </a:buClr>
              <a:buSzPct val="45000"/>
              <a:buFont typeface="Wingdings" charset="2"/>
              <a:buNone/>
              <a:tabLst/>
            </a:pPr>
            <a:endParaRPr kumimoji="0" lang="en-US" sz="1800" b="0" i="0" u="none" strike="noStrike" cap="none" normalizeH="0" baseline="0" smtClean="0">
              <a:ln>
                <a:noFill/>
              </a:ln>
              <a:effectLst/>
              <a:latin typeface="DejaVu Sans" charset="0"/>
            </a:endParaRPr>
          </a:p>
        </p:txBody>
      </p:sp>
      <p:sp>
        <p:nvSpPr>
          <p:cNvPr id="9" name="Title 1"/>
          <p:cNvSpPr txBox="1">
            <a:spLocks/>
          </p:cNvSpPr>
          <p:nvPr/>
        </p:nvSpPr>
        <p:spPr bwMode="auto">
          <a:xfrm>
            <a:off x="5257800" y="2789812"/>
            <a:ext cx="3886200" cy="490513"/>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a:lstStyle>
          <a:p>
            <a:r>
              <a:rPr lang="en-US" dirty="0" smtClean="0"/>
              <a:t> </a:t>
            </a:r>
            <a:r>
              <a:rPr lang="en-US" sz="2000" dirty="0" smtClean="0"/>
              <a:t>Pilot on HPC with MPI wrapper</a:t>
            </a:r>
            <a:endParaRPr lang="en-US" sz="2000" dirty="0"/>
          </a:p>
        </p:txBody>
      </p:sp>
      <p:sp>
        <p:nvSpPr>
          <p:cNvPr id="10" name="TextBox 9"/>
          <p:cNvSpPr txBox="1"/>
          <p:nvPr/>
        </p:nvSpPr>
        <p:spPr>
          <a:xfrm>
            <a:off x="2297464" y="5431122"/>
            <a:ext cx="1550636" cy="374140"/>
          </a:xfrm>
          <a:prstGeom prst="rect">
            <a:avLst/>
          </a:prstGeom>
          <a:noFill/>
        </p:spPr>
        <p:txBody>
          <a:bodyPr wrap="none" lIns="100772" tIns="50387" rIns="100772" bIns="50387" rtlCol="0">
            <a:spAutoFit/>
          </a:bodyPr>
          <a:lstStyle/>
          <a:p>
            <a:r>
              <a:rPr lang="en-US" dirty="0" smtClean="0"/>
              <a:t>“One to One”</a:t>
            </a:r>
            <a:endParaRPr lang="en-US" dirty="0"/>
          </a:p>
        </p:txBody>
      </p:sp>
      <p:sp>
        <p:nvSpPr>
          <p:cNvPr id="11" name="TextBox 10"/>
          <p:cNvSpPr txBox="1"/>
          <p:nvPr/>
        </p:nvSpPr>
        <p:spPr>
          <a:xfrm>
            <a:off x="6451499" y="5805262"/>
            <a:ext cx="1678788" cy="374140"/>
          </a:xfrm>
          <a:prstGeom prst="rect">
            <a:avLst/>
          </a:prstGeom>
          <a:noFill/>
        </p:spPr>
        <p:txBody>
          <a:bodyPr wrap="none" lIns="100772" tIns="50387" rIns="100772" bIns="50387" rtlCol="0">
            <a:spAutoFit/>
          </a:bodyPr>
          <a:lstStyle/>
          <a:p>
            <a:r>
              <a:rPr lang="en-US" dirty="0" smtClean="0"/>
              <a:t>“One to Many”</a:t>
            </a:r>
            <a:endParaRPr lang="en-US" dirty="0"/>
          </a:p>
        </p:txBody>
      </p:sp>
      <p:sp>
        <p:nvSpPr>
          <p:cNvPr id="12" name="TextBox 11"/>
          <p:cNvSpPr txBox="1"/>
          <p:nvPr/>
        </p:nvSpPr>
        <p:spPr>
          <a:xfrm>
            <a:off x="10624772" y="4647020"/>
            <a:ext cx="595047" cy="364715"/>
          </a:xfrm>
          <a:prstGeom prst="rect">
            <a:avLst/>
          </a:prstGeom>
          <a:noFill/>
        </p:spPr>
        <p:txBody>
          <a:bodyPr wrap="none" rtlCol="0">
            <a:spAutoFit/>
          </a:bodyPr>
          <a:lstStyle/>
          <a:p>
            <a:r>
              <a:rPr lang="en-US" dirty="0" smtClean="0"/>
              <a:t>MPI</a:t>
            </a:r>
            <a:endParaRPr lang="en-US" dirty="0"/>
          </a:p>
        </p:txBody>
      </p:sp>
      <p:sp>
        <p:nvSpPr>
          <p:cNvPr id="13" name="TextBox 12"/>
          <p:cNvSpPr txBox="1"/>
          <p:nvPr/>
        </p:nvSpPr>
        <p:spPr>
          <a:xfrm>
            <a:off x="7733202" y="5456704"/>
            <a:ext cx="458253" cy="276999"/>
          </a:xfrm>
          <a:prstGeom prst="rect">
            <a:avLst/>
          </a:prstGeom>
          <a:noFill/>
        </p:spPr>
        <p:txBody>
          <a:bodyPr wrap="none" rtlCol="0">
            <a:spAutoFit/>
          </a:bodyPr>
          <a:lstStyle/>
          <a:p>
            <a:r>
              <a:rPr lang="en-US" sz="1200" dirty="0" smtClean="0"/>
              <a:t>MPI</a:t>
            </a:r>
            <a:endParaRPr lang="en-US" sz="1200" dirty="0"/>
          </a:p>
        </p:txBody>
      </p:sp>
    </p:spTree>
    <p:extLst>
      <p:ext uri="{BB962C8B-B14F-4D97-AF65-F5344CB8AC3E}">
        <p14:creationId xmlns:p14="http://schemas.microsoft.com/office/powerpoint/2010/main" val="204302235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PanDA</a:t>
            </a:r>
            <a:r>
              <a:rPr lang="en-US" dirty="0" smtClean="0"/>
              <a:t> pilot tests</a:t>
            </a:r>
            <a:r>
              <a:rPr lang="en-US" dirty="0"/>
              <a:t> </a:t>
            </a:r>
            <a:r>
              <a:rPr lang="en-US" dirty="0" smtClean="0"/>
              <a:t>on Titan</a:t>
            </a:r>
            <a:endParaRPr lang="en-US" dirty="0"/>
          </a:p>
        </p:txBody>
      </p:sp>
      <p:pic>
        <p:nvPicPr>
          <p:cNvPr id="6" name="Content Placeholder 5" descr="backfill_test_july_2014_wait_time.png"/>
          <p:cNvPicPr>
            <a:picLocks noGrp="1" noChangeAspect="1"/>
          </p:cNvPicPr>
          <p:nvPr>
            <p:ph idx="1"/>
          </p:nvPr>
        </p:nvPicPr>
        <p:blipFill>
          <a:blip r:embed="rId2">
            <a:extLst>
              <a:ext uri="{28A0092B-C50C-407E-A947-70E740481C1C}">
                <a14:useLocalDpi xmlns:a14="http://schemas.microsoft.com/office/drawing/2010/main" val="0"/>
              </a:ext>
            </a:extLst>
          </a:blip>
          <a:srcRect l="-7217" r="-7217"/>
          <a:stretch>
            <a:fillRect/>
          </a:stretch>
        </p:blipFill>
        <p:spPr>
          <a:xfrm>
            <a:off x="1181100" y="911404"/>
            <a:ext cx="8161611" cy="5121907"/>
          </a:xfrm>
        </p:spPr>
      </p:pic>
      <p:sp>
        <p:nvSpPr>
          <p:cNvPr id="5" name="Slide Number Placeholder 4"/>
          <p:cNvSpPr>
            <a:spLocks noGrp="1"/>
          </p:cNvSpPr>
          <p:nvPr>
            <p:ph type="sldNum" idx="11"/>
          </p:nvPr>
        </p:nvSpPr>
        <p:spPr/>
        <p:txBody>
          <a:bodyPr/>
          <a:lstStyle/>
          <a:p>
            <a:fld id="{CF55E600-2104-44F3-9A22-63EDE94A6064}" type="slidenum">
              <a:rPr lang="en-GB" smtClean="0"/>
              <a:pPr/>
              <a:t>56</a:t>
            </a:fld>
            <a:endParaRPr lang="en-GB"/>
          </a:p>
        </p:txBody>
      </p:sp>
      <p:sp>
        <p:nvSpPr>
          <p:cNvPr id="3" name="TextBox 2"/>
          <p:cNvSpPr txBox="1"/>
          <p:nvPr/>
        </p:nvSpPr>
        <p:spPr>
          <a:xfrm>
            <a:off x="5257801" y="6033311"/>
            <a:ext cx="3441700" cy="360755"/>
          </a:xfrm>
          <a:prstGeom prst="rect">
            <a:avLst/>
          </a:prstGeom>
          <a:solidFill>
            <a:schemeClr val="tx2">
              <a:lumMod val="20000"/>
              <a:lumOff val="80000"/>
            </a:schemeClr>
          </a:solidFill>
        </p:spPr>
        <p:txBody>
          <a:bodyPr wrap="square" lIns="82945" tIns="41473" rIns="82945" bIns="41473" rtlCol="0">
            <a:spAutoFit/>
          </a:bodyPr>
          <a:lstStyle/>
          <a:p>
            <a:r>
              <a:rPr lang="en-US" dirty="0" smtClean="0"/>
              <a:t>Average wait time 70 seconds !</a:t>
            </a:r>
            <a:endParaRPr lang="en-US" dirty="0"/>
          </a:p>
        </p:txBody>
      </p:sp>
    </p:spTree>
    <p:extLst>
      <p:ext uri="{BB962C8B-B14F-4D97-AF65-F5344CB8AC3E}">
        <p14:creationId xmlns:p14="http://schemas.microsoft.com/office/powerpoint/2010/main" val="3329866836"/>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965200"/>
          </a:xfrm>
        </p:spPr>
        <p:txBody>
          <a:bodyPr/>
          <a:lstStyle/>
          <a:p>
            <a:r>
              <a:rPr lang="en-US" dirty="0" smtClean="0"/>
              <a:t>Summary</a:t>
            </a:r>
            <a:endParaRPr lang="en-US" dirty="0"/>
          </a:p>
        </p:txBody>
      </p:sp>
      <p:sp>
        <p:nvSpPr>
          <p:cNvPr id="3" name="Content Placeholder 2"/>
          <p:cNvSpPr>
            <a:spLocks noGrp="1"/>
          </p:cNvSpPr>
          <p:nvPr>
            <p:ph idx="1"/>
          </p:nvPr>
        </p:nvSpPr>
        <p:spPr>
          <a:xfrm>
            <a:off x="1295400" y="965200"/>
            <a:ext cx="7848600" cy="5537200"/>
          </a:xfrm>
        </p:spPr>
        <p:txBody>
          <a:bodyPr>
            <a:normAutofit fontScale="92500" lnSpcReduction="10000"/>
          </a:bodyPr>
          <a:lstStyle/>
          <a:p>
            <a:r>
              <a:rPr lang="en-US" dirty="0"/>
              <a:t>2000s – The decade of the Grid</a:t>
            </a:r>
          </a:p>
          <a:p>
            <a:r>
              <a:rPr lang="en-US" dirty="0" smtClean="0"/>
              <a:t>First years of LHC data – Distributed Computing has helped deliver physics rapidly</a:t>
            </a:r>
          </a:p>
          <a:p>
            <a:r>
              <a:rPr lang="en-US" dirty="0" smtClean="0"/>
              <a:t>Entering a phase of computing evolution</a:t>
            </a:r>
          </a:p>
          <a:p>
            <a:r>
              <a:rPr lang="en-US" dirty="0" smtClean="0"/>
              <a:t>Challenges for computing – scale &amp; complexity – will continue to increase dramatically</a:t>
            </a:r>
          </a:p>
          <a:p>
            <a:r>
              <a:rPr lang="en-US" dirty="0" smtClean="0"/>
              <a:t>The </a:t>
            </a:r>
            <a:r>
              <a:rPr lang="en-US" dirty="0"/>
              <a:t>distributed computing model allows us to incorporate clouds and </a:t>
            </a:r>
            <a:r>
              <a:rPr lang="en-US" dirty="0" smtClean="0"/>
              <a:t>LCF/HPC </a:t>
            </a:r>
            <a:r>
              <a:rPr lang="en-US" dirty="0"/>
              <a:t>centers and to use them efficiently for LHC Run 2 and </a:t>
            </a:r>
            <a:r>
              <a:rPr lang="en-US" dirty="0" smtClean="0"/>
              <a:t>beyond</a:t>
            </a:r>
          </a:p>
          <a:p>
            <a:r>
              <a:rPr lang="en-US" dirty="0" smtClean="0"/>
              <a:t>Access to the LCF coupled with collaborative help in the transformation of HEP code would be a major scientific contribution to the physics discoveries of the next ten years</a:t>
            </a:r>
          </a:p>
          <a:p>
            <a:r>
              <a:rPr lang="en-US" dirty="0" smtClean="0"/>
              <a:t>The work on extending </a:t>
            </a:r>
            <a:r>
              <a:rPr lang="en-US" dirty="0" err="1" smtClean="0"/>
              <a:t>PanDA</a:t>
            </a:r>
            <a:r>
              <a:rPr lang="en-US" dirty="0" smtClean="0"/>
              <a:t> to Leadership Computing Facilities has started. </a:t>
            </a:r>
            <a:r>
              <a:rPr lang="en-US" dirty="0" err="1" smtClean="0"/>
              <a:t>PanDA</a:t>
            </a:r>
            <a:r>
              <a:rPr lang="en-US" dirty="0" smtClean="0"/>
              <a:t> has been successfully ported on OLCF Titan and NERSC.</a:t>
            </a:r>
            <a:endParaRPr lang="en-US" dirty="0"/>
          </a:p>
          <a:p>
            <a:endParaRPr lang="en-US" dirty="0" smtClean="0"/>
          </a:p>
          <a:p>
            <a:endParaRPr lang="en-US" dirty="0" smtClean="0"/>
          </a:p>
        </p:txBody>
      </p:sp>
      <p:sp>
        <p:nvSpPr>
          <p:cNvPr id="4" name="Date Placeholder 3"/>
          <p:cNvSpPr>
            <a:spLocks noGrp="1"/>
          </p:cNvSpPr>
          <p:nvPr>
            <p:ph type="dt" sz="half" idx="10"/>
          </p:nvPr>
        </p:nvSpPr>
        <p:spPr/>
        <p:txBody>
          <a:bodyPr/>
          <a:lstStyle/>
          <a:p>
            <a:r>
              <a:rPr lang="en-US" dirty="0"/>
              <a:t>9</a:t>
            </a:r>
            <a:r>
              <a:rPr lang="en-US" dirty="0" smtClean="0"/>
              <a:t>/25/2014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57</a:t>
            </a:fld>
            <a:endParaRPr lang="en-US"/>
          </a:p>
        </p:txBody>
      </p:sp>
    </p:spTree>
    <p:extLst>
      <p:ext uri="{BB962C8B-B14F-4D97-AF65-F5344CB8AC3E}">
        <p14:creationId xmlns:p14="http://schemas.microsoft.com/office/powerpoint/2010/main" val="2322907727"/>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838200"/>
          </a:xfrm>
        </p:spPr>
        <p:txBody>
          <a:bodyPr/>
          <a:lstStyle/>
          <a:p>
            <a:r>
              <a:rPr lang="en-US" dirty="0" smtClean="0"/>
              <a:t>Summary. </a:t>
            </a:r>
            <a:r>
              <a:rPr lang="en-US" dirty="0" err="1" smtClean="0"/>
              <a:t>PanDA’s</a:t>
            </a:r>
            <a:r>
              <a:rPr lang="en-US" dirty="0" smtClean="0"/>
              <a:t> Success</a:t>
            </a:r>
            <a:endParaRPr lang="en-US" dirty="0"/>
          </a:p>
        </p:txBody>
      </p:sp>
      <p:sp>
        <p:nvSpPr>
          <p:cNvPr id="4" name="Date Placeholder 3"/>
          <p:cNvSpPr>
            <a:spLocks noGrp="1"/>
          </p:cNvSpPr>
          <p:nvPr>
            <p:ph type="dt" sz="half" idx="10"/>
          </p:nvPr>
        </p:nvSpPr>
        <p:spPr/>
        <p:txBody>
          <a:bodyPr/>
          <a:lstStyle/>
          <a:p>
            <a:r>
              <a:rPr lang="en-US" dirty="0" smtClean="0"/>
              <a:t>9</a:t>
            </a:r>
            <a:r>
              <a:rPr lang="ru-RU" dirty="0" smtClean="0"/>
              <a:t>/</a:t>
            </a:r>
            <a:r>
              <a:rPr lang="en-US" dirty="0" smtClean="0"/>
              <a:t>25</a:t>
            </a:r>
            <a:r>
              <a:rPr lang="ru-RU" dirty="0" smtClean="0"/>
              <a:t>/</a:t>
            </a:r>
            <a:r>
              <a:rPr lang="en-US" dirty="0" smtClean="0"/>
              <a:t>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58</a:t>
            </a:fld>
            <a:endParaRPr lang="en-US"/>
          </a:p>
        </p:txBody>
      </p:sp>
      <p:sp>
        <p:nvSpPr>
          <p:cNvPr id="7" name="Content Placeholder 6"/>
          <p:cNvSpPr>
            <a:spLocks noGrp="1"/>
          </p:cNvSpPr>
          <p:nvPr>
            <p:ph idx="1"/>
          </p:nvPr>
        </p:nvSpPr>
        <p:spPr>
          <a:xfrm>
            <a:off x="1371600" y="1066800"/>
            <a:ext cx="7772400" cy="5314890"/>
          </a:xfrm>
        </p:spPr>
        <p:txBody>
          <a:bodyPr>
            <a:normAutofit fontScale="85000" lnSpcReduction="20000"/>
          </a:bodyPr>
          <a:lstStyle/>
          <a:p>
            <a:r>
              <a:rPr lang="en-US" dirty="0" err="1" smtClean="0"/>
              <a:t>PanDA</a:t>
            </a:r>
            <a:r>
              <a:rPr lang="en-US" dirty="0" smtClean="0"/>
              <a:t> was able to cope with increasing LHC luminosity and ATLAS data taking rate</a:t>
            </a:r>
          </a:p>
          <a:p>
            <a:r>
              <a:rPr lang="en-US" dirty="0" smtClean="0"/>
              <a:t>Adopted to evolution in ATLAS computing model</a:t>
            </a:r>
          </a:p>
          <a:p>
            <a:r>
              <a:rPr lang="en-US" dirty="0" smtClean="0"/>
              <a:t>Several leading HENP and </a:t>
            </a:r>
            <a:r>
              <a:rPr lang="en-US" dirty="0" err="1"/>
              <a:t>a</a:t>
            </a:r>
            <a:r>
              <a:rPr lang="en-US" dirty="0" err="1" smtClean="0"/>
              <a:t>stro</a:t>
            </a:r>
            <a:r>
              <a:rPr lang="en-US" dirty="0" smtClean="0"/>
              <a:t>-particle experiments (ALICE, AMS, LSST, COMPASS) has chosen </a:t>
            </a:r>
            <a:r>
              <a:rPr lang="en-US" dirty="0" err="1" smtClean="0"/>
              <a:t>PanDA</a:t>
            </a:r>
            <a:r>
              <a:rPr lang="en-US" dirty="0" smtClean="0"/>
              <a:t> as workload management system for data processing and analysis or evaluating it. </a:t>
            </a:r>
          </a:p>
          <a:p>
            <a:r>
              <a:rPr lang="en-US" dirty="0" smtClean="0"/>
              <a:t>It is also used for Biomedical applications</a:t>
            </a:r>
          </a:p>
          <a:p>
            <a:r>
              <a:rPr lang="en-US" dirty="0" smtClean="0"/>
              <a:t>Cost effectiveness. </a:t>
            </a:r>
            <a:r>
              <a:rPr lang="en-US" dirty="0" err="1" smtClean="0"/>
              <a:t>PanDA</a:t>
            </a:r>
            <a:r>
              <a:rPr lang="en-US" dirty="0" smtClean="0"/>
              <a:t> enables </a:t>
            </a:r>
            <a:r>
              <a:rPr lang="en-US" dirty="0" err="1" smtClean="0"/>
              <a:t>BigData</a:t>
            </a:r>
            <a:r>
              <a:rPr lang="en-US" dirty="0" smtClean="0"/>
              <a:t> processing at </a:t>
            </a:r>
            <a:r>
              <a:rPr lang="en-US" dirty="0"/>
              <a:t>a fraction of the cost at Google/Amazon data centers</a:t>
            </a:r>
            <a:endParaRPr lang="en-US" dirty="0" smtClean="0"/>
          </a:p>
          <a:p>
            <a:pPr marL="0" indent="0">
              <a:buNone/>
            </a:pPr>
            <a:endParaRPr lang="en-US" dirty="0" smtClean="0"/>
          </a:p>
          <a:p>
            <a:pPr marL="0" indent="0">
              <a:buNone/>
            </a:pPr>
            <a:r>
              <a:rPr lang="en-US" i="1" dirty="0" err="1" smtClean="0">
                <a:solidFill>
                  <a:srgbClr val="008000"/>
                </a:solidFill>
              </a:rPr>
              <a:t>PanDA</a:t>
            </a:r>
            <a:r>
              <a:rPr lang="en-US" i="1" dirty="0" smtClean="0">
                <a:solidFill>
                  <a:srgbClr val="008000"/>
                </a:solidFill>
              </a:rPr>
              <a:t> is </a:t>
            </a:r>
            <a:r>
              <a:rPr lang="en-US" i="1" dirty="0" err="1" smtClean="0">
                <a:solidFill>
                  <a:srgbClr val="008000"/>
                </a:solidFill>
              </a:rPr>
              <a:t>exascale</a:t>
            </a:r>
            <a:r>
              <a:rPr lang="en-US" i="1" dirty="0" smtClean="0">
                <a:solidFill>
                  <a:srgbClr val="008000"/>
                </a:solidFill>
              </a:rPr>
              <a:t> now : 1.2 </a:t>
            </a:r>
            <a:r>
              <a:rPr lang="en-US" i="1" dirty="0" err="1" smtClean="0">
                <a:solidFill>
                  <a:srgbClr val="008000"/>
                </a:solidFill>
              </a:rPr>
              <a:t>Exabytes</a:t>
            </a:r>
            <a:r>
              <a:rPr lang="en-US" i="1" dirty="0" smtClean="0">
                <a:solidFill>
                  <a:srgbClr val="008000"/>
                </a:solidFill>
              </a:rPr>
              <a:t> of data processed by </a:t>
            </a:r>
            <a:r>
              <a:rPr lang="en-US" i="1" dirty="0" err="1" smtClean="0">
                <a:solidFill>
                  <a:srgbClr val="008000"/>
                </a:solidFill>
              </a:rPr>
              <a:t>PanDA</a:t>
            </a:r>
            <a:r>
              <a:rPr lang="en-US" i="1" dirty="0" smtClean="0">
                <a:solidFill>
                  <a:srgbClr val="008000"/>
                </a:solidFill>
              </a:rPr>
              <a:t> in 2013</a:t>
            </a:r>
          </a:p>
          <a:p>
            <a:endParaRPr lang="en-US" dirty="0" smtClean="0"/>
          </a:p>
          <a:p>
            <a:pPr marL="0" indent="0">
              <a:buNone/>
            </a:pPr>
            <a:r>
              <a:rPr lang="en-US" b="0" i="1" dirty="0" err="1">
                <a:solidFill>
                  <a:schemeClr val="bg2">
                    <a:lumMod val="75000"/>
                  </a:schemeClr>
                </a:solidFill>
              </a:rPr>
              <a:t>PanDA</a:t>
            </a:r>
            <a:r>
              <a:rPr lang="en-US" b="0" i="1" dirty="0">
                <a:solidFill>
                  <a:schemeClr val="bg2">
                    <a:lumMod val="75000"/>
                  </a:schemeClr>
                </a:solidFill>
              </a:rPr>
              <a:t> was cited in the document titled “Fact sheet: Big Data </a:t>
            </a:r>
            <a:r>
              <a:rPr lang="en-US" b="0" i="1" dirty="0" smtClean="0">
                <a:solidFill>
                  <a:schemeClr val="bg2">
                    <a:lumMod val="75000"/>
                  </a:schemeClr>
                </a:solidFill>
              </a:rPr>
              <a:t>across </a:t>
            </a:r>
            <a:r>
              <a:rPr lang="en-US" b="0" i="1" dirty="0">
                <a:solidFill>
                  <a:schemeClr val="bg2">
                    <a:lumMod val="75000"/>
                  </a:schemeClr>
                </a:solidFill>
              </a:rPr>
              <a:t>the Federal Government” prepared by the Executive Office of the President of the United States as an example of successful technology already in place at the time of the “Big Data Research and Development Initiative” </a:t>
            </a:r>
            <a:r>
              <a:rPr lang="en-US" b="0" i="1" dirty="0" smtClean="0">
                <a:solidFill>
                  <a:schemeClr val="bg2">
                    <a:lumMod val="75000"/>
                  </a:schemeClr>
                </a:solidFill>
              </a:rPr>
              <a:t>announcement</a:t>
            </a:r>
          </a:p>
          <a:p>
            <a:endParaRPr lang="en-US" dirty="0"/>
          </a:p>
        </p:txBody>
      </p:sp>
      <p:pic>
        <p:nvPicPr>
          <p:cNvPr id="8" name="Picture 2" descr="https://lh6.googleusercontent.com/-ggm7lDssQ16niyfsIX5aJryd65ebDbpAFsVZq6pmjVjXyjCzjtJHSYKFWwQU7HdddNkASlu8vK8Sh8nddvxXSztA4locVB2uwTLvpHNrc-K5vlEutOT_4lHKS_RSKG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3675" y="-1"/>
            <a:ext cx="1300325" cy="1131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9987897"/>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41400"/>
          </a:xfrm>
        </p:spPr>
        <p:txBody>
          <a:bodyPr/>
          <a:lstStyle/>
          <a:p>
            <a:r>
              <a:rPr lang="en-US" dirty="0" smtClean="0"/>
              <a:t>Russian Government Grant Program</a:t>
            </a:r>
            <a:endParaRPr lang="en-US" dirty="0"/>
          </a:p>
        </p:txBody>
      </p:sp>
      <p:sp>
        <p:nvSpPr>
          <p:cNvPr id="4" name="Date Placeholder 3"/>
          <p:cNvSpPr>
            <a:spLocks noGrp="1"/>
          </p:cNvSpPr>
          <p:nvPr>
            <p:ph type="dt" sz="half" idx="10"/>
          </p:nvPr>
        </p:nvSpPr>
        <p:spPr/>
        <p:txBody>
          <a:bodyPr/>
          <a:lstStyle/>
          <a:p>
            <a:r>
              <a:rPr lang="en-US" dirty="0" smtClean="0"/>
              <a:t>10</a:t>
            </a:r>
            <a:r>
              <a:rPr lang="en-US" dirty="0" smtClean="0"/>
              <a:t>/2/2014</a:t>
            </a:r>
            <a:endParaRPr lang="en-US" dirty="0"/>
          </a:p>
        </p:txBody>
      </p:sp>
      <p:sp>
        <p:nvSpPr>
          <p:cNvPr id="5" name="Footer Placeholder 4"/>
          <p:cNvSpPr>
            <a:spLocks noGrp="1"/>
          </p:cNvSpPr>
          <p:nvPr>
            <p:ph type="ftr" sz="quarter" idx="11"/>
          </p:nvPr>
        </p:nvSpPr>
        <p:spPr/>
        <p:txBody>
          <a:bodyPr/>
          <a:lstStyle/>
          <a:p>
            <a:r>
              <a:rPr lang="en-US" dirty="0" smtClean="0"/>
              <a:t>CERN-CNIR-JINR school</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59</a:t>
            </a:fld>
            <a:endParaRPr lang="en-US"/>
          </a:p>
        </p:txBody>
      </p:sp>
      <p:sp>
        <p:nvSpPr>
          <p:cNvPr id="7" name="Content Placeholder 2"/>
          <p:cNvSpPr txBox="1">
            <a:spLocks/>
          </p:cNvSpPr>
          <p:nvPr/>
        </p:nvSpPr>
        <p:spPr bwMode="auto">
          <a:xfrm>
            <a:off x="1295400" y="1438280"/>
            <a:ext cx="7848600" cy="51736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smtClean="0"/>
              <a:t>The program was started in 2010 to attract leading scientists to Russian Universities and Research Institutes </a:t>
            </a:r>
          </a:p>
          <a:p>
            <a:pPr marL="457200" lvl="1" indent="0">
              <a:buFont typeface="Arial" charset="0"/>
              <a:buNone/>
            </a:pPr>
            <a:r>
              <a:rPr lang="en-US" i="1" dirty="0" smtClean="0">
                <a:solidFill>
                  <a:schemeClr val="tx2">
                    <a:lumMod val="60000"/>
                    <a:lumOff val="40000"/>
                  </a:schemeClr>
                </a:solidFill>
              </a:rPr>
              <a:t>“…In order to strengthen governmental support for the development of science and innovations in tertiary education and to improve the quality of higher education, on April 9, 2010, the Government of the Russian Federation instituted monetary grants that are made available on a competitive basis to support of scientific research projects implemented by the world’s leading scientists at Russian institutions of higher learning…”</a:t>
            </a:r>
          </a:p>
          <a:p>
            <a:pPr marL="457200" lvl="1" indent="0">
              <a:buFont typeface="Arial" charset="0"/>
              <a:buNone/>
            </a:pPr>
            <a:r>
              <a:rPr lang="en-US" i="1" dirty="0" smtClean="0">
                <a:solidFill>
                  <a:schemeClr val="tx2">
                    <a:lumMod val="60000"/>
                    <a:lumOff val="40000"/>
                  </a:schemeClr>
                </a:solidFill>
              </a:rPr>
              <a:t> </a:t>
            </a:r>
            <a:r>
              <a:rPr lang="en-US" sz="1900" dirty="0" smtClean="0"/>
              <a:t>Resolution No.220 of the Government of the Russian Federation of April 9, 2010 </a:t>
            </a:r>
            <a:endParaRPr lang="en-US" sz="1900" dirty="0" smtClean="0">
              <a:solidFill>
                <a:schemeClr val="tx2">
                  <a:lumMod val="60000"/>
                  <a:lumOff val="40000"/>
                </a:schemeClr>
              </a:solidFill>
            </a:endParaRPr>
          </a:p>
          <a:p>
            <a:endParaRPr lang="en-US" dirty="0"/>
          </a:p>
        </p:txBody>
      </p:sp>
    </p:spTree>
    <p:extLst>
      <p:ext uri="{BB962C8B-B14F-4D97-AF65-F5344CB8AC3E}">
        <p14:creationId xmlns:p14="http://schemas.microsoft.com/office/powerpoint/2010/main" val="282304648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www.atlas.ch/photos/atlas_photos/selected-photos/full-detector/Atlas_Gold_display.jpg"/>
          <p:cNvPicPr>
            <a:picLocks noChangeAspect="1" noChangeArrowheads="1"/>
          </p:cNvPicPr>
          <p:nvPr/>
        </p:nvPicPr>
        <p:blipFill>
          <a:blip r:embed="rId2">
            <a:extLst>
              <a:ext uri="{28A0092B-C50C-407E-A947-70E740481C1C}">
                <a14:useLocalDpi xmlns:a14="http://schemas.microsoft.com/office/drawing/2010/main" val="0"/>
              </a:ext>
            </a:extLst>
          </a:blip>
          <a:srcRect t="14999" b="17500"/>
          <a:stretch>
            <a:fillRect/>
          </a:stretch>
        </p:blipFill>
        <p:spPr bwMode="auto">
          <a:xfrm>
            <a:off x="4198938" y="1066800"/>
            <a:ext cx="4640262"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itle 1"/>
          <p:cNvSpPr>
            <a:spLocks noGrp="1"/>
          </p:cNvSpPr>
          <p:nvPr>
            <p:ph type="title"/>
          </p:nvPr>
        </p:nvSpPr>
        <p:spPr>
          <a:xfrm>
            <a:off x="0" y="0"/>
            <a:ext cx="9144000" cy="1066800"/>
          </a:xfrm>
        </p:spPr>
        <p:txBody>
          <a:bodyPr anchor="ctr" anchorCtr="1"/>
          <a:lstStyle/>
          <a:p>
            <a:r>
              <a:rPr lang="en-US" dirty="0">
                <a:latin typeface="Helvetica" charset="0"/>
              </a:rPr>
              <a:t>The ATLAS Experiment at the LHC</a:t>
            </a:r>
          </a:p>
        </p:txBody>
      </p:sp>
      <p:pic>
        <p:nvPicPr>
          <p:cNvPr id="1639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63600"/>
            <a:ext cx="4376738" cy="294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6392" name="Picture 5"/>
          <p:cNvPicPr>
            <a:picLocks noChangeAspect="1" noChangeArrowheads="1"/>
          </p:cNvPicPr>
          <p:nvPr/>
        </p:nvPicPr>
        <p:blipFill>
          <a:blip r:embed="rId4">
            <a:extLst>
              <a:ext uri="{28A0092B-C50C-407E-A947-70E740481C1C}">
                <a14:useLocalDpi xmlns:a14="http://schemas.microsoft.com/office/drawing/2010/main" val="0"/>
              </a:ext>
            </a:extLst>
          </a:blip>
          <a:srcRect l="29593" t="16682" r="31073" b="12393"/>
          <a:stretch>
            <a:fillRect/>
          </a:stretch>
        </p:blipFill>
        <p:spPr bwMode="auto">
          <a:xfrm>
            <a:off x="6172200" y="3568700"/>
            <a:ext cx="2667000" cy="29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3238500" y="3236893"/>
            <a:ext cx="2476500" cy="954107"/>
          </a:xfrm>
          <a:prstGeom prst="rect">
            <a:avLst/>
          </a:prstGeom>
          <a:solidFill>
            <a:schemeClr val="accent1"/>
          </a:solidFill>
        </p:spPr>
        <p:txBody>
          <a:bodyPr wrap="square" rtlCol="0">
            <a:spAutoFit/>
          </a:bodyPr>
          <a:lstStyle/>
          <a:p>
            <a:r>
              <a:rPr lang="en-US" sz="1400" dirty="0" smtClean="0"/>
              <a:t>3000 scientists</a:t>
            </a:r>
          </a:p>
          <a:p>
            <a:r>
              <a:rPr lang="en-US" sz="1400" dirty="0" smtClean="0"/>
              <a:t>174 Universities and Labs</a:t>
            </a:r>
          </a:p>
          <a:p>
            <a:r>
              <a:rPr lang="en-US" sz="1400" dirty="0" smtClean="0"/>
              <a:t>From 38 countries</a:t>
            </a:r>
          </a:p>
          <a:p>
            <a:r>
              <a:rPr lang="en-US" sz="1400" dirty="0" smtClean="0"/>
              <a:t>More than 1200 students</a:t>
            </a:r>
            <a:endParaRPr lang="en-US" sz="1400" dirty="0"/>
          </a:p>
        </p:txBody>
      </p:sp>
      <p:pic>
        <p:nvPicPr>
          <p:cNvPr id="10" name="Picture 9"/>
          <p:cNvPicPr>
            <a:picLocks noChangeAspect="1"/>
          </p:cNvPicPr>
          <p:nvPr/>
        </p:nvPicPr>
        <p:blipFill>
          <a:blip r:embed="rId5"/>
          <a:stretch>
            <a:fillRect/>
          </a:stretch>
        </p:blipFill>
        <p:spPr>
          <a:xfrm>
            <a:off x="0" y="3810000"/>
            <a:ext cx="2540000" cy="2235200"/>
          </a:xfrm>
          <a:prstGeom prst="rect">
            <a:avLst/>
          </a:prstGeom>
        </p:spPr>
      </p:pic>
      <p:pic>
        <p:nvPicPr>
          <p:cNvPr id="11" name="Picture 3"/>
          <p:cNvPicPr>
            <a:picLocks noChangeAspect="1" noChangeArrowheads="1"/>
          </p:cNvPicPr>
          <p:nvPr/>
        </p:nvPicPr>
        <p:blipFill>
          <a:blip r:embed="rId6" cstate="print"/>
          <a:srcRect l="3592" r="3416"/>
          <a:stretch>
            <a:fillRect/>
          </a:stretch>
        </p:blipFill>
        <p:spPr bwMode="auto">
          <a:xfrm>
            <a:off x="2230437" y="4191000"/>
            <a:ext cx="3886201" cy="2667000"/>
          </a:xfrm>
          <a:prstGeom prst="rect">
            <a:avLst/>
          </a:prstGeom>
          <a:noFill/>
          <a:ln w="9525">
            <a:noFill/>
            <a:miter lim="800000"/>
            <a:headEnd/>
            <a:tailEnd/>
          </a:ln>
        </p:spPr>
      </p:pic>
      <p:sp>
        <p:nvSpPr>
          <p:cNvPr id="12" name="Content Placeholder 2"/>
          <p:cNvSpPr txBox="1">
            <a:spLocks/>
          </p:cNvSpPr>
          <p:nvPr/>
        </p:nvSpPr>
        <p:spPr bwMode="auto">
          <a:xfrm>
            <a:off x="0" y="5676780"/>
            <a:ext cx="2324100" cy="1485900"/>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normAutofit fontScale="475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smtClean="0"/>
              <a:t>ATLAS has 44 meters long and 25 meters in diameter, weighs about 7,000 tons. It is about half as big as the Notre Dame Cathedral in Paris and weighs the same as the Eiffel Tower or a hundred 747 jets</a:t>
            </a:r>
          </a:p>
          <a:p>
            <a:endParaRPr lang="en-US" dirty="0" smtClean="0"/>
          </a:p>
          <a:p>
            <a:endParaRPr lang="en-US" dirty="0" smtClean="0"/>
          </a:p>
          <a:p>
            <a:endParaRPr lang="en-US" dirty="0" smtClean="0"/>
          </a:p>
          <a:p>
            <a:endParaRPr lang="en-US" dirty="0">
              <a:hlinkClick r:id="rId7"/>
            </a:endParaRPr>
          </a:p>
        </p:txBody>
      </p:sp>
    </p:spTree>
    <p:extLst>
      <p:ext uri="{BB962C8B-B14F-4D97-AF65-F5344CB8AC3E}">
        <p14:creationId xmlns:p14="http://schemas.microsoft.com/office/powerpoint/2010/main" val="4512974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0-#ppt_w/2"/>
                                          </p:val>
                                        </p:tav>
                                        <p:tav tm="100000">
                                          <p:val>
                                            <p:strVal val="#ppt_x"/>
                                          </p:val>
                                        </p:tav>
                                      </p:tavLst>
                                    </p:anim>
                                    <p:anim calcmode="lin" valueType="num">
                                      <p:cBhvr additive="base">
                                        <p:cTn id="8" dur="2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16000"/>
          </a:xfrm>
        </p:spPr>
        <p:txBody>
          <a:bodyPr/>
          <a:lstStyle/>
          <a:p>
            <a:r>
              <a:rPr lang="en-US" dirty="0" smtClean="0"/>
              <a:t>Grant Program Goals</a:t>
            </a:r>
            <a:endParaRPr lang="en-US" dirty="0"/>
          </a:p>
        </p:txBody>
      </p:sp>
      <p:sp>
        <p:nvSpPr>
          <p:cNvPr id="4" name="Date Placeholder 3"/>
          <p:cNvSpPr>
            <a:spLocks noGrp="1"/>
          </p:cNvSpPr>
          <p:nvPr>
            <p:ph type="dt" sz="half" idx="10"/>
          </p:nvPr>
        </p:nvSpPr>
        <p:spPr/>
        <p:txBody>
          <a:bodyPr/>
          <a:lstStyle/>
          <a:p>
            <a:r>
              <a:rPr lang="en-US" dirty="0" smtClean="0"/>
              <a:t>10</a:t>
            </a:r>
            <a:r>
              <a:rPr lang="en-US" dirty="0" smtClean="0"/>
              <a:t>/2/2014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60</a:t>
            </a:fld>
            <a:endParaRPr lang="en-US"/>
          </a:p>
        </p:txBody>
      </p:sp>
      <p:sp>
        <p:nvSpPr>
          <p:cNvPr id="7" name="Content Placeholder 2"/>
          <p:cNvSpPr>
            <a:spLocks noGrp="1"/>
          </p:cNvSpPr>
          <p:nvPr>
            <p:ph idx="1"/>
          </p:nvPr>
        </p:nvSpPr>
        <p:spPr>
          <a:xfrm>
            <a:off x="1295400" y="1176337"/>
            <a:ext cx="7848600" cy="5300663"/>
          </a:xfrm>
        </p:spPr>
        <p:txBody>
          <a:bodyPr>
            <a:normAutofit fontScale="77500" lnSpcReduction="20000"/>
          </a:bodyPr>
          <a:lstStyle/>
          <a:p>
            <a:r>
              <a:rPr lang="en-US" dirty="0"/>
              <a:t>To bring world-renowned scientists, including scientists from among Russian citizens residing abroad, to Russian institutions of higher learning;</a:t>
            </a:r>
          </a:p>
          <a:p>
            <a:r>
              <a:rPr lang="en-US" dirty="0" smtClean="0"/>
              <a:t>To </a:t>
            </a:r>
            <a:r>
              <a:rPr lang="en-US" dirty="0"/>
              <a:t>create scientific research laboratories capable of competing with the world’s leading laboratories;</a:t>
            </a:r>
          </a:p>
          <a:p>
            <a:r>
              <a:rPr lang="en-US" dirty="0" smtClean="0"/>
              <a:t>To </a:t>
            </a:r>
            <a:r>
              <a:rPr lang="en-US" dirty="0"/>
              <a:t>ensure achievement of world-class research results;</a:t>
            </a:r>
          </a:p>
          <a:p>
            <a:r>
              <a:rPr lang="en-US" dirty="0" smtClean="0"/>
              <a:t>To </a:t>
            </a:r>
            <a:r>
              <a:rPr lang="en-US" dirty="0"/>
              <a:t>create conditions required to improve the professional quality of the faculty and research specialists of Russian institutions of higher learning, as well as to create an effective and efficient system of motivation of scientific work;</a:t>
            </a:r>
          </a:p>
          <a:p>
            <a:r>
              <a:rPr lang="en-US" i="1" dirty="0" smtClean="0">
                <a:solidFill>
                  <a:srgbClr val="3366FF"/>
                </a:solidFill>
              </a:rPr>
              <a:t>To </a:t>
            </a:r>
            <a:r>
              <a:rPr lang="en-US" i="1" dirty="0">
                <a:solidFill>
                  <a:srgbClr val="3366FF"/>
                </a:solidFill>
              </a:rPr>
              <a:t>encourage young people to pursue professional development in the fields of science, education, and high technologies</a:t>
            </a:r>
            <a:r>
              <a:rPr lang="en-US" i="1" dirty="0" smtClean="0">
                <a:solidFill>
                  <a:srgbClr val="3366FF"/>
                </a:solidFill>
              </a:rPr>
              <a:t>;</a:t>
            </a:r>
          </a:p>
          <a:p>
            <a:r>
              <a:rPr lang="en-US" i="1" dirty="0" smtClean="0">
                <a:solidFill>
                  <a:srgbClr val="3366FF"/>
                </a:solidFill>
              </a:rPr>
              <a:t>To </a:t>
            </a:r>
            <a:r>
              <a:rPr lang="en-US" i="1" dirty="0">
                <a:solidFill>
                  <a:srgbClr val="3366FF"/>
                </a:solidFill>
              </a:rPr>
              <a:t>help create sustainable links between Russian institutions of higher learning and the world’s leading universities and science schools</a:t>
            </a:r>
            <a:r>
              <a:rPr lang="en-US" i="1" dirty="0" smtClean="0">
                <a:solidFill>
                  <a:srgbClr val="3366FF"/>
                </a:solidFill>
              </a:rPr>
              <a:t>;</a:t>
            </a:r>
          </a:p>
          <a:p>
            <a:r>
              <a:rPr lang="en-US" dirty="0" smtClean="0"/>
              <a:t> </a:t>
            </a:r>
            <a:r>
              <a:rPr lang="en-US" dirty="0"/>
              <a:t>To facilitate commercialization of the research results and new technologies developed in the course of the scientific research projects supported under the program.</a:t>
            </a:r>
          </a:p>
        </p:txBody>
      </p:sp>
    </p:spTree>
    <p:extLst>
      <p:ext uri="{BB962C8B-B14F-4D97-AF65-F5344CB8AC3E}">
        <p14:creationId xmlns:p14="http://schemas.microsoft.com/office/powerpoint/2010/main" val="2978166352"/>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smtClean="0"/>
              <a:t>10</a:t>
            </a:r>
            <a:r>
              <a:rPr lang="en-US" dirty="0" smtClean="0"/>
              <a:t>/2/2014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61</a:t>
            </a:fld>
            <a:endParaRPr lang="en-US"/>
          </a:p>
        </p:txBody>
      </p:sp>
      <p:sp>
        <p:nvSpPr>
          <p:cNvPr id="7" name="Title 1"/>
          <p:cNvSpPr>
            <a:spLocks noGrp="1"/>
          </p:cNvSpPr>
          <p:nvPr>
            <p:ph type="title"/>
          </p:nvPr>
        </p:nvSpPr>
        <p:spPr>
          <a:xfrm>
            <a:off x="1295400" y="0"/>
            <a:ext cx="7848600" cy="977900"/>
          </a:xfrm>
        </p:spPr>
        <p:txBody>
          <a:bodyPr>
            <a:normAutofit/>
          </a:bodyPr>
          <a:lstStyle/>
          <a:p>
            <a:r>
              <a:rPr lang="en-US" dirty="0" smtClean="0"/>
              <a:t>Russian Government Grant Program</a:t>
            </a:r>
            <a:endParaRPr lang="en-US" dirty="0"/>
          </a:p>
        </p:txBody>
      </p:sp>
      <p:pic>
        <p:nvPicPr>
          <p:cNvPr id="12" name="Content Placeholder 11" descr="Screen Shot 2014-10-02 at 9.12.57 AM.png"/>
          <p:cNvPicPr>
            <a:picLocks noGrp="1" noChangeAspect="1"/>
          </p:cNvPicPr>
          <p:nvPr>
            <p:ph idx="1"/>
          </p:nvPr>
        </p:nvPicPr>
        <p:blipFill>
          <a:blip r:embed="rId2">
            <a:extLst>
              <a:ext uri="{28A0092B-C50C-407E-A947-70E740481C1C}">
                <a14:useLocalDpi xmlns:a14="http://schemas.microsoft.com/office/drawing/2010/main" val="0"/>
              </a:ext>
            </a:extLst>
          </a:blip>
          <a:srcRect t="3461" b="3461"/>
          <a:stretch>
            <a:fillRect/>
          </a:stretch>
        </p:blipFill>
        <p:spPr>
          <a:xfrm>
            <a:off x="1" y="0"/>
            <a:ext cx="9144000" cy="6381690"/>
          </a:xfrm>
        </p:spPr>
      </p:pic>
    </p:spTree>
    <p:extLst>
      <p:ext uri="{BB962C8B-B14F-4D97-AF65-F5344CB8AC3E}">
        <p14:creationId xmlns:p14="http://schemas.microsoft.com/office/powerpoint/2010/main" val="538467751"/>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Autofit/>
          </a:bodyPr>
          <a:lstStyle/>
          <a:p>
            <a:r>
              <a:rPr lang="en-US" sz="3000" dirty="0" smtClean="0"/>
              <a:t>“</a:t>
            </a:r>
            <a:r>
              <a:rPr lang="en-US" sz="3000" dirty="0" err="1" smtClean="0"/>
              <a:t>BigData</a:t>
            </a:r>
            <a:r>
              <a:rPr lang="en-US" sz="3000" dirty="0" smtClean="0"/>
              <a:t> Technologies For </a:t>
            </a:r>
            <a:r>
              <a:rPr lang="en-US" sz="3000" dirty="0" err="1" smtClean="0"/>
              <a:t>megaScience</a:t>
            </a:r>
            <a:r>
              <a:rPr lang="en-US" sz="3000" dirty="0" smtClean="0"/>
              <a:t> Projects</a:t>
            </a:r>
            <a:r>
              <a:rPr lang="en-US" sz="3300" dirty="0" smtClean="0"/>
              <a:t>”</a:t>
            </a:r>
            <a:endParaRPr lang="en-US" sz="3300" dirty="0"/>
          </a:p>
        </p:txBody>
      </p:sp>
      <p:sp>
        <p:nvSpPr>
          <p:cNvPr id="3" name="Content Placeholder 2"/>
          <p:cNvSpPr>
            <a:spLocks noGrp="1"/>
          </p:cNvSpPr>
          <p:nvPr>
            <p:ph idx="1"/>
          </p:nvPr>
        </p:nvSpPr>
        <p:spPr>
          <a:xfrm>
            <a:off x="1244600" y="1676401"/>
            <a:ext cx="7747000" cy="3200400"/>
          </a:xfrm>
        </p:spPr>
        <p:txBody>
          <a:bodyPr>
            <a:normAutofit fontScale="70000" lnSpcReduction="20000"/>
          </a:bodyPr>
          <a:lstStyle/>
          <a:p>
            <a:r>
              <a:rPr lang="en-US" dirty="0" smtClean="0"/>
              <a:t>The project will be carried out at the National Research Center </a:t>
            </a:r>
            <a:r>
              <a:rPr lang="en-US" dirty="0" err="1" smtClean="0"/>
              <a:t>Kurchatov</a:t>
            </a:r>
            <a:r>
              <a:rPr lang="en-US" dirty="0" smtClean="0"/>
              <a:t> Institute in Moscow (NRC KI)</a:t>
            </a:r>
          </a:p>
          <a:p>
            <a:pPr lvl="1"/>
            <a:r>
              <a:rPr lang="en-US" dirty="0" smtClean="0"/>
              <a:t>NRC KI is the lead Russian Organization involved in research at the LHC, FAIR, XFEL, RHIC</a:t>
            </a:r>
          </a:p>
          <a:p>
            <a:pPr lvl="1"/>
            <a:r>
              <a:rPr lang="en-US" dirty="0" smtClean="0"/>
              <a:t>NRC KI will host Tier-1 center for three LHC experiments (ATLAS, ALICE, </a:t>
            </a:r>
            <a:r>
              <a:rPr lang="en-US" dirty="0" err="1" smtClean="0"/>
              <a:t>LHCb</a:t>
            </a:r>
            <a:r>
              <a:rPr lang="en-US" dirty="0" smtClean="0"/>
              <a:t>)</a:t>
            </a:r>
          </a:p>
          <a:p>
            <a:pPr lvl="1"/>
            <a:r>
              <a:rPr lang="en-US" dirty="0" smtClean="0"/>
              <a:t>Moscow </a:t>
            </a:r>
            <a:r>
              <a:rPr lang="en-US" dirty="0" smtClean="0"/>
              <a:t>Engineering Physics Institute (</a:t>
            </a:r>
            <a:r>
              <a:rPr lang="en-US" dirty="0" err="1" smtClean="0"/>
              <a:t>MEPhI</a:t>
            </a:r>
            <a:r>
              <a:rPr lang="en-US" dirty="0" smtClean="0"/>
              <a:t>), SINP and  CNIR of Moscow State University, National University of Information Technologies, Mechanics and Optics (ITMO,  </a:t>
            </a:r>
            <a:r>
              <a:rPr lang="en-US" dirty="0" err="1" smtClean="0"/>
              <a:t>St.Petersburg</a:t>
            </a:r>
            <a:r>
              <a:rPr lang="en-US" dirty="0" smtClean="0"/>
              <a:t>) are participating in the project</a:t>
            </a:r>
          </a:p>
          <a:p>
            <a:r>
              <a:rPr lang="en-US" dirty="0" smtClean="0"/>
              <a:t>3 year project (2014-2016) with possible extension for 2 years, funding is </a:t>
            </a:r>
            <a:r>
              <a:rPr lang="en-US" dirty="0" smtClean="0"/>
              <a:t>started</a:t>
            </a:r>
            <a:r>
              <a:rPr lang="en-US" dirty="0" smtClean="0"/>
              <a:t> </a:t>
            </a:r>
            <a:r>
              <a:rPr lang="en-US" dirty="0" smtClean="0"/>
              <a:t>in </a:t>
            </a:r>
            <a:r>
              <a:rPr lang="en-US" dirty="0" smtClean="0"/>
              <a:t>June</a:t>
            </a:r>
            <a:r>
              <a:rPr lang="en-US" dirty="0" smtClean="0"/>
              <a:t> </a:t>
            </a:r>
            <a:endParaRPr lang="en-US" dirty="0" smtClean="0"/>
          </a:p>
          <a:p>
            <a:r>
              <a:rPr lang="en-US" dirty="0" smtClean="0"/>
              <a:t>“</a:t>
            </a:r>
            <a:r>
              <a:rPr lang="en-US" dirty="0" err="1" smtClean="0"/>
              <a:t>BigData</a:t>
            </a:r>
            <a:r>
              <a:rPr lang="en-US" dirty="0" smtClean="0"/>
              <a:t> </a:t>
            </a:r>
            <a:r>
              <a:rPr lang="ru-RU" dirty="0" smtClean="0"/>
              <a:t>Т</a:t>
            </a:r>
            <a:r>
              <a:rPr lang="en-US" dirty="0" err="1" smtClean="0"/>
              <a:t>echnologies</a:t>
            </a:r>
            <a:r>
              <a:rPr lang="en-US" dirty="0" smtClean="0"/>
              <a:t>” Laboratory </a:t>
            </a:r>
            <a:r>
              <a:rPr lang="en-US" dirty="0" smtClean="0"/>
              <a:t>is</a:t>
            </a:r>
            <a:r>
              <a:rPr lang="en-US" dirty="0" smtClean="0"/>
              <a:t> </a:t>
            </a:r>
            <a:r>
              <a:rPr lang="en-US" dirty="0" smtClean="0"/>
              <a:t>set up within Center of </a:t>
            </a:r>
            <a:r>
              <a:rPr lang="en-US" dirty="0" err="1" smtClean="0"/>
              <a:t>nano</a:t>
            </a:r>
            <a:r>
              <a:rPr lang="en-US" dirty="0" smtClean="0"/>
              <a:t>, bio and information technologies at NRC KI</a:t>
            </a:r>
          </a:p>
          <a:p>
            <a:pPr lvl="1"/>
            <a:endParaRPr lang="en-US" dirty="0"/>
          </a:p>
        </p:txBody>
      </p:sp>
      <p:sp>
        <p:nvSpPr>
          <p:cNvPr id="4" name="Date Placeholder 3"/>
          <p:cNvSpPr>
            <a:spLocks noGrp="1"/>
          </p:cNvSpPr>
          <p:nvPr>
            <p:ph type="dt" sz="half" idx="10"/>
          </p:nvPr>
        </p:nvSpPr>
        <p:spPr/>
        <p:txBody>
          <a:bodyPr/>
          <a:lstStyle/>
          <a:p>
            <a:r>
              <a:rPr lang="en-US" smtClean="0"/>
              <a:t>2/24/2014</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62</a:t>
            </a:fld>
            <a:endParaRPr lang="en-US"/>
          </a:p>
        </p:txBody>
      </p:sp>
      <p:pic>
        <p:nvPicPr>
          <p:cNvPr id="7" name="Рисунок 8"/>
          <p:cNvPicPr>
            <a:picLocks noChangeAspect="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5486400" y="838200"/>
            <a:ext cx="34480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Рисунок 9"/>
          <p:cNvPicPr>
            <a:picLocks noChangeAspect="1"/>
          </p:cNvPicPr>
          <p:nvPr/>
        </p:nvPicPr>
        <p:blipFill>
          <a:blip r:embed="rId4">
            <a:extLst>
              <a:ext uri="{28A0092B-C50C-407E-A947-70E740481C1C}">
                <a14:useLocalDpi xmlns:a14="http://schemas.microsoft.com/office/drawing/2010/main" val="0"/>
              </a:ext>
            </a:extLst>
          </a:blip>
          <a:srcRect l="12949" r="7503"/>
          <a:stretch>
            <a:fillRect/>
          </a:stretch>
        </p:blipFill>
        <p:spPr bwMode="auto">
          <a:xfrm>
            <a:off x="0" y="45720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Рисунок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4572000"/>
            <a:ext cx="40894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Рисунок 7"/>
          <p:cNvPicPr>
            <a:picLocks noChangeAspect="1"/>
          </p:cNvPicPr>
          <p:nvPr/>
        </p:nvPicPr>
        <p:blipFill>
          <a:blip r:embed="rId6">
            <a:extLst>
              <a:ext uri="{28A0092B-C50C-407E-A947-70E740481C1C}">
                <a14:useLocalDpi xmlns:a14="http://schemas.microsoft.com/office/drawing/2010/main" val="0"/>
              </a:ext>
            </a:extLst>
          </a:blip>
          <a:srcRect l="55832" t="22610" b="36198"/>
          <a:stretch>
            <a:fillRect/>
          </a:stretch>
        </p:blipFill>
        <p:spPr bwMode="auto">
          <a:xfrm>
            <a:off x="4953721" y="4648200"/>
            <a:ext cx="1004212"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0" y="4572000"/>
            <a:ext cx="2121093" cy="461665"/>
          </a:xfrm>
          <a:prstGeom prst="rect">
            <a:avLst/>
          </a:prstGeom>
          <a:noFill/>
        </p:spPr>
        <p:txBody>
          <a:bodyPr wrap="none" rtlCol="0">
            <a:spAutoFit/>
          </a:bodyPr>
          <a:lstStyle/>
          <a:p>
            <a:r>
              <a:rPr lang="en-US" sz="1200" dirty="0" smtClean="0"/>
              <a:t>Academician </a:t>
            </a:r>
            <a:r>
              <a:rPr lang="en-US" sz="1200" dirty="0" err="1" smtClean="0"/>
              <a:t>Kurchatov</a:t>
            </a:r>
            <a:r>
              <a:rPr lang="en-US" sz="1200" dirty="0" smtClean="0"/>
              <a:t> square </a:t>
            </a:r>
            <a:endParaRPr lang="ru-RU" sz="1200" dirty="0" smtClean="0"/>
          </a:p>
          <a:p>
            <a:r>
              <a:rPr lang="en-US" sz="1200" dirty="0" smtClean="0"/>
              <a:t>(Moscow)</a:t>
            </a:r>
            <a:endParaRPr lang="en-US" sz="1200" dirty="0"/>
          </a:p>
        </p:txBody>
      </p:sp>
      <p:sp>
        <p:nvSpPr>
          <p:cNvPr id="12" name="TextBox 11"/>
          <p:cNvSpPr txBox="1"/>
          <p:nvPr/>
        </p:nvSpPr>
        <p:spPr>
          <a:xfrm>
            <a:off x="7599136" y="4572000"/>
            <a:ext cx="1544864" cy="276999"/>
          </a:xfrm>
          <a:prstGeom prst="rect">
            <a:avLst/>
          </a:prstGeom>
          <a:noFill/>
        </p:spPr>
        <p:txBody>
          <a:bodyPr wrap="none" rtlCol="0">
            <a:spAutoFit/>
          </a:bodyPr>
          <a:lstStyle/>
          <a:p>
            <a:r>
              <a:rPr lang="en-US" sz="1200" dirty="0" smtClean="0"/>
              <a:t>NBICS center (NRC KI)</a:t>
            </a:r>
            <a:endParaRPr lang="en-US" sz="1200" dirty="0"/>
          </a:p>
        </p:txBody>
      </p:sp>
      <p:pic>
        <p:nvPicPr>
          <p:cNvPr id="13" name="Picture 12"/>
          <p:cNvPicPr>
            <a:picLocks noChangeAspect="1"/>
          </p:cNvPicPr>
          <p:nvPr/>
        </p:nvPicPr>
        <p:blipFill>
          <a:blip r:embed="rId7"/>
          <a:stretch>
            <a:fillRect/>
          </a:stretch>
        </p:blipFill>
        <p:spPr>
          <a:xfrm>
            <a:off x="2286000" y="4572000"/>
            <a:ext cx="2743200" cy="2286000"/>
          </a:xfrm>
          <a:prstGeom prst="rect">
            <a:avLst/>
          </a:prstGeom>
        </p:spPr>
      </p:pic>
      <p:sp>
        <p:nvSpPr>
          <p:cNvPr id="14" name="TextBox 13"/>
          <p:cNvSpPr txBox="1"/>
          <p:nvPr/>
        </p:nvSpPr>
        <p:spPr>
          <a:xfrm>
            <a:off x="2286000" y="4572000"/>
            <a:ext cx="2740729" cy="276999"/>
          </a:xfrm>
          <a:prstGeom prst="rect">
            <a:avLst/>
          </a:prstGeom>
          <a:solidFill>
            <a:schemeClr val="tx1"/>
          </a:solidFill>
        </p:spPr>
        <p:txBody>
          <a:bodyPr wrap="none" rtlCol="0">
            <a:spAutoFit/>
          </a:bodyPr>
          <a:lstStyle/>
          <a:p>
            <a:r>
              <a:rPr lang="en-US" sz="1200" dirty="0" smtClean="0">
                <a:solidFill>
                  <a:schemeClr val="bg1"/>
                </a:solidFill>
              </a:rPr>
              <a:t>Igor </a:t>
            </a:r>
            <a:r>
              <a:rPr lang="en-US" sz="1200" dirty="0" err="1" smtClean="0">
                <a:solidFill>
                  <a:schemeClr val="bg1"/>
                </a:solidFill>
              </a:rPr>
              <a:t>Kurchatov</a:t>
            </a:r>
            <a:r>
              <a:rPr lang="en-US" sz="1200" dirty="0" smtClean="0">
                <a:solidFill>
                  <a:schemeClr val="bg1"/>
                </a:solidFill>
              </a:rPr>
              <a:t> &amp; Andrei Sakharov (1958)</a:t>
            </a:r>
            <a:endParaRPr lang="en-US" sz="1200" dirty="0">
              <a:solidFill>
                <a:schemeClr val="bg1"/>
              </a:solidFill>
            </a:endParaRPr>
          </a:p>
        </p:txBody>
      </p:sp>
    </p:spTree>
    <p:extLst>
      <p:ext uri="{BB962C8B-B14F-4D97-AF65-F5344CB8AC3E}">
        <p14:creationId xmlns:p14="http://schemas.microsoft.com/office/powerpoint/2010/main" val="2021565123"/>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Considerations</a:t>
            </a:r>
            <a:endParaRPr lang="en-US" dirty="0"/>
          </a:p>
        </p:txBody>
      </p:sp>
      <p:sp>
        <p:nvSpPr>
          <p:cNvPr id="3" name="Content Placeholder 2"/>
          <p:cNvSpPr>
            <a:spLocks noGrp="1"/>
          </p:cNvSpPr>
          <p:nvPr>
            <p:ph idx="1"/>
          </p:nvPr>
        </p:nvSpPr>
        <p:spPr>
          <a:xfrm>
            <a:off x="1295400" y="927100"/>
            <a:ext cx="7848600" cy="5473699"/>
          </a:xfrm>
        </p:spPr>
        <p:txBody>
          <a:bodyPr>
            <a:normAutofit fontScale="92500"/>
          </a:bodyPr>
          <a:lstStyle/>
          <a:p>
            <a:r>
              <a:rPr lang="en-US" dirty="0" smtClean="0"/>
              <a:t>ATLAS is a Big Data and </a:t>
            </a:r>
            <a:r>
              <a:rPr lang="en-US" dirty="0" err="1" smtClean="0"/>
              <a:t>megaScience</a:t>
            </a:r>
            <a:r>
              <a:rPr lang="en-US" dirty="0" smtClean="0"/>
              <a:t> Project</a:t>
            </a:r>
          </a:p>
          <a:p>
            <a:r>
              <a:rPr lang="en-US" dirty="0" err="1" smtClean="0"/>
              <a:t>megaScience</a:t>
            </a:r>
            <a:r>
              <a:rPr lang="en-US" dirty="0" smtClean="0"/>
              <a:t> projects are international</a:t>
            </a:r>
          </a:p>
          <a:p>
            <a:r>
              <a:rPr lang="en-US" dirty="0" smtClean="0"/>
              <a:t>Software technologies development (and software development in general) for such projects is difficult without international collaboration and cooperation</a:t>
            </a:r>
          </a:p>
          <a:p>
            <a:pPr lvl="1"/>
            <a:r>
              <a:rPr lang="en-US" dirty="0" smtClean="0"/>
              <a:t>Very positive discussions within ATLAS, NRC KI, with LHC and NP experiments, and WLCG</a:t>
            </a:r>
          </a:p>
          <a:p>
            <a:r>
              <a:rPr lang="en-US" dirty="0" smtClean="0"/>
              <a:t>The new Laboratory scientific program should be tightly coupled with LHC experiments priorities and address challenges we will meet in 2-3 years</a:t>
            </a:r>
          </a:p>
          <a:p>
            <a:pPr lvl="1"/>
            <a:r>
              <a:rPr lang="en-US" dirty="0" smtClean="0"/>
              <a:t>And many  “our” challenges are not ATLAS (HEP, LHC) specific</a:t>
            </a:r>
          </a:p>
          <a:p>
            <a:r>
              <a:rPr lang="en-US" dirty="0"/>
              <a:t>ATLAS has a proven use case when software developed for the experiment is expanded beyond HEP and expanded to other areas and disciplines</a:t>
            </a:r>
          </a:p>
          <a:p>
            <a:pPr lvl="1"/>
            <a:r>
              <a:rPr lang="en-US" dirty="0" err="1"/>
              <a:t>PanDA</a:t>
            </a:r>
            <a:r>
              <a:rPr lang="en-US" dirty="0"/>
              <a:t> project</a:t>
            </a:r>
          </a:p>
          <a:p>
            <a:pPr lvl="1"/>
            <a:endParaRPr lang="en-US" dirty="0"/>
          </a:p>
        </p:txBody>
      </p:sp>
      <p:sp>
        <p:nvSpPr>
          <p:cNvPr id="4" name="Date Placeholder 3"/>
          <p:cNvSpPr>
            <a:spLocks noGrp="1"/>
          </p:cNvSpPr>
          <p:nvPr>
            <p:ph type="dt" sz="half" idx="10"/>
          </p:nvPr>
        </p:nvSpPr>
        <p:spPr/>
        <p:txBody>
          <a:bodyPr/>
          <a:lstStyle/>
          <a:p>
            <a:r>
              <a:rPr lang="en-US" smtClean="0"/>
              <a:t>2/24/2014</a:t>
            </a:r>
            <a:endParaRPr lang="en-US" dirty="0"/>
          </a:p>
        </p:txBody>
      </p:sp>
      <p:sp>
        <p:nvSpPr>
          <p:cNvPr id="5" name="Footer Placeholder 4"/>
          <p:cNvSpPr>
            <a:spLocks noGrp="1"/>
          </p:cNvSpPr>
          <p:nvPr>
            <p:ph type="ftr" sz="quarter" idx="11"/>
          </p:nvPr>
        </p:nvSpPr>
        <p:spPr/>
        <p:txBody>
          <a:bodyPr/>
          <a:lstStyle/>
          <a:p>
            <a:r>
              <a:rPr lang="en-US"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63</a:t>
            </a:fld>
            <a:endParaRPr lang="en-US"/>
          </a:p>
        </p:txBody>
      </p:sp>
    </p:spTree>
    <p:extLst>
      <p:ext uri="{BB962C8B-B14F-4D97-AF65-F5344CB8AC3E}">
        <p14:creationId xmlns:p14="http://schemas.microsoft.com/office/powerpoint/2010/main" val="241766916"/>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990600"/>
          </a:xfrm>
        </p:spPr>
        <p:txBody>
          <a:bodyPr/>
          <a:lstStyle/>
          <a:p>
            <a:r>
              <a:rPr lang="en-US" dirty="0" smtClean="0"/>
              <a:t>First Steps</a:t>
            </a:r>
            <a:endParaRPr lang="en-US" dirty="0"/>
          </a:p>
        </p:txBody>
      </p:sp>
      <p:sp>
        <p:nvSpPr>
          <p:cNvPr id="3" name="Content Placeholder 2"/>
          <p:cNvSpPr>
            <a:spLocks noGrp="1"/>
          </p:cNvSpPr>
          <p:nvPr>
            <p:ph idx="1"/>
          </p:nvPr>
        </p:nvSpPr>
        <p:spPr>
          <a:xfrm>
            <a:off x="1295400" y="1219200"/>
            <a:ext cx="7696200" cy="5105400"/>
          </a:xfrm>
        </p:spPr>
        <p:txBody>
          <a:bodyPr>
            <a:normAutofit lnSpcReduction="10000"/>
          </a:bodyPr>
          <a:lstStyle/>
          <a:p>
            <a:r>
              <a:rPr lang="en-US" dirty="0" smtClean="0"/>
              <a:t>Very strong support from NRC KI directorate </a:t>
            </a:r>
          </a:p>
          <a:p>
            <a:pPr lvl="1"/>
            <a:r>
              <a:rPr lang="en-US" dirty="0" smtClean="0"/>
              <a:t>To build laboratory </a:t>
            </a:r>
            <a:r>
              <a:rPr lang="en-US" i="1" dirty="0" smtClean="0">
                <a:solidFill>
                  <a:schemeClr val="tx2">
                    <a:lumMod val="75000"/>
                  </a:schemeClr>
                </a:solidFill>
              </a:rPr>
              <a:t>NOW</a:t>
            </a:r>
            <a:endParaRPr lang="en-US" dirty="0" smtClean="0"/>
          </a:p>
          <a:p>
            <a:pPr lvl="2"/>
            <a:r>
              <a:rPr lang="en-US" dirty="0" smtClean="0"/>
              <a:t>Two senior researches </a:t>
            </a:r>
            <a:r>
              <a:rPr lang="en-US" dirty="0" smtClean="0"/>
              <a:t>are at CERN this week</a:t>
            </a:r>
            <a:endParaRPr lang="en-US" dirty="0" smtClean="0"/>
          </a:p>
          <a:p>
            <a:r>
              <a:rPr lang="en-US" dirty="0" smtClean="0"/>
              <a:t>Very strong support from IHEP </a:t>
            </a:r>
            <a:r>
              <a:rPr lang="en-US" dirty="0" err="1" smtClean="0"/>
              <a:t>Protvino</a:t>
            </a:r>
            <a:r>
              <a:rPr lang="en-US" dirty="0" smtClean="0"/>
              <a:t>, </a:t>
            </a:r>
            <a:r>
              <a:rPr lang="en-US" dirty="0" err="1" smtClean="0"/>
              <a:t>MEPhI</a:t>
            </a:r>
            <a:r>
              <a:rPr lang="en-US" dirty="0" smtClean="0"/>
              <a:t> and </a:t>
            </a:r>
            <a:r>
              <a:rPr lang="en-US" dirty="0" err="1" smtClean="0"/>
              <a:t>StPINP</a:t>
            </a:r>
            <a:r>
              <a:rPr lang="en-US" dirty="0" smtClean="0"/>
              <a:t> ATLAS groups to involve young researchers and computing specialists in the project</a:t>
            </a:r>
          </a:p>
          <a:p>
            <a:r>
              <a:rPr lang="en-US" dirty="0" smtClean="0"/>
              <a:t>Very strong support from Moscow State </a:t>
            </a:r>
            <a:r>
              <a:rPr lang="en-US" dirty="0" smtClean="0"/>
              <a:t>University and CNIR</a:t>
            </a:r>
            <a:endParaRPr lang="en-US" dirty="0" smtClean="0"/>
          </a:p>
          <a:p>
            <a:r>
              <a:rPr lang="en-US" dirty="0" smtClean="0"/>
              <a:t>Scientists </a:t>
            </a:r>
            <a:r>
              <a:rPr lang="en-US" dirty="0" smtClean="0"/>
              <a:t>from JINR, Duke, UTA, ANL, BNL, IJS, </a:t>
            </a:r>
            <a:r>
              <a:rPr lang="en-US" dirty="0" err="1" smtClean="0"/>
              <a:t>Genova</a:t>
            </a:r>
            <a:r>
              <a:rPr lang="en-US" dirty="0" smtClean="0"/>
              <a:t> have expressed interest to collaborate  </a:t>
            </a:r>
          </a:p>
          <a:p>
            <a:r>
              <a:rPr lang="en-US" dirty="0" smtClean="0"/>
              <a:t>Ongoing discussion with other experiments and </a:t>
            </a:r>
            <a:r>
              <a:rPr lang="en-US" dirty="0" smtClean="0"/>
              <a:t>WLCG</a:t>
            </a:r>
            <a:endParaRPr lang="en-US" dirty="0" smtClean="0"/>
          </a:p>
        </p:txBody>
      </p:sp>
      <p:sp>
        <p:nvSpPr>
          <p:cNvPr id="4" name="Date Placeholder 3"/>
          <p:cNvSpPr>
            <a:spLocks noGrp="1"/>
          </p:cNvSpPr>
          <p:nvPr>
            <p:ph type="dt" sz="half" idx="10"/>
          </p:nvPr>
        </p:nvSpPr>
        <p:spPr/>
        <p:txBody>
          <a:bodyPr/>
          <a:lstStyle/>
          <a:p>
            <a:r>
              <a:rPr lang="en-US" smtClean="0"/>
              <a:t>2/24/2014</a:t>
            </a:r>
            <a:endParaRPr lang="en-US" dirty="0"/>
          </a:p>
        </p:txBody>
      </p:sp>
      <p:sp>
        <p:nvSpPr>
          <p:cNvPr id="5" name="Footer Placeholder 4"/>
          <p:cNvSpPr>
            <a:spLocks noGrp="1"/>
          </p:cNvSpPr>
          <p:nvPr>
            <p:ph type="ftr" sz="quarter" idx="11"/>
          </p:nvPr>
        </p:nvSpPr>
        <p:spPr/>
        <p:txBody>
          <a:bodyPr/>
          <a:lstStyle/>
          <a:p>
            <a:r>
              <a:rPr lang="en-US" smtClean="0"/>
              <a:t>Alexei Klimentov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64</a:t>
            </a:fld>
            <a:endParaRPr lang="en-US"/>
          </a:p>
        </p:txBody>
      </p:sp>
    </p:spTree>
    <p:extLst>
      <p:ext uri="{BB962C8B-B14F-4D97-AF65-F5344CB8AC3E}">
        <p14:creationId xmlns:p14="http://schemas.microsoft.com/office/powerpoint/2010/main" val="3778767614"/>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smtClean="0"/>
              <a:t>The Growing PanDA Ecosystem</a:t>
            </a:r>
          </a:p>
        </p:txBody>
      </p:sp>
      <p:sp>
        <p:nvSpPr>
          <p:cNvPr id="3" name="Content Placeholder 2"/>
          <p:cNvSpPr>
            <a:spLocks noGrp="1"/>
          </p:cNvSpPr>
          <p:nvPr>
            <p:ph idx="1"/>
          </p:nvPr>
        </p:nvSpPr>
        <p:spPr/>
        <p:txBody>
          <a:bodyPr>
            <a:normAutofit fontScale="92500" lnSpcReduction="20000"/>
          </a:bodyPr>
          <a:lstStyle/>
          <a:p>
            <a:pPr>
              <a:defRPr/>
            </a:pPr>
            <a:r>
              <a:rPr lang="en-US" dirty="0" smtClean="0"/>
              <a:t>ATLAS </a:t>
            </a:r>
            <a:r>
              <a:rPr lang="en-US" dirty="0" err="1" smtClean="0"/>
              <a:t>PanDA</a:t>
            </a:r>
            <a:endParaRPr lang="en-US" dirty="0" smtClean="0"/>
          </a:p>
          <a:p>
            <a:pPr lvl="1">
              <a:defRPr/>
            </a:pPr>
            <a:r>
              <a:rPr lang="en-US" dirty="0" smtClean="0"/>
              <a:t>US ATLAS, CERN, UK, DE, ND, CA, </a:t>
            </a:r>
            <a:r>
              <a:rPr lang="en-US" dirty="0" err="1" smtClean="0"/>
              <a:t>Dubna</a:t>
            </a:r>
            <a:r>
              <a:rPr lang="en-US" dirty="0" smtClean="0"/>
              <a:t>, </a:t>
            </a:r>
            <a:r>
              <a:rPr lang="en-US" dirty="0" err="1" smtClean="0"/>
              <a:t>Protvino</a:t>
            </a:r>
            <a:r>
              <a:rPr lang="en-US" dirty="0" smtClean="0"/>
              <a:t>, OSG …</a:t>
            </a:r>
          </a:p>
          <a:p>
            <a:pPr>
              <a:defRPr/>
            </a:pPr>
            <a:r>
              <a:rPr lang="en-US" dirty="0"/>
              <a:t>A</a:t>
            </a:r>
            <a:r>
              <a:rPr lang="en-US" dirty="0" smtClean="0"/>
              <a:t>SCR </a:t>
            </a:r>
            <a:r>
              <a:rPr lang="en-US" dirty="0" err="1" smtClean="0"/>
              <a:t>BigPanDA</a:t>
            </a:r>
            <a:endParaRPr lang="en-US" dirty="0" smtClean="0"/>
          </a:p>
          <a:p>
            <a:pPr lvl="1">
              <a:defRPr/>
            </a:pPr>
            <a:r>
              <a:rPr lang="en-US" dirty="0" smtClean="0"/>
              <a:t>DoE funded project at BNL, UTA – 3 years (2012-2015)</a:t>
            </a:r>
          </a:p>
          <a:p>
            <a:pPr>
              <a:defRPr/>
            </a:pPr>
            <a:r>
              <a:rPr lang="en-US" dirty="0" smtClean="0"/>
              <a:t>ANSE </a:t>
            </a:r>
            <a:r>
              <a:rPr lang="en-US" dirty="0" err="1" smtClean="0"/>
              <a:t>PanDA</a:t>
            </a:r>
            <a:endParaRPr lang="en-US" dirty="0" smtClean="0"/>
          </a:p>
          <a:p>
            <a:pPr lvl="1">
              <a:defRPr/>
            </a:pPr>
            <a:r>
              <a:rPr lang="en-US" dirty="0" smtClean="0"/>
              <a:t>NSF funded network project - </a:t>
            </a:r>
            <a:r>
              <a:rPr lang="en-US" dirty="0" err="1" smtClean="0"/>
              <a:t>CalTech</a:t>
            </a:r>
            <a:r>
              <a:rPr lang="en-US" dirty="0" smtClean="0"/>
              <a:t>, Michigan, Vanderbilt, UTA</a:t>
            </a:r>
          </a:p>
          <a:p>
            <a:pPr>
              <a:defRPr/>
            </a:pPr>
            <a:r>
              <a:rPr lang="en-US" dirty="0" smtClean="0"/>
              <a:t>HPC and Cloud </a:t>
            </a:r>
            <a:r>
              <a:rPr lang="en-US" dirty="0" err="1" smtClean="0"/>
              <a:t>PanDA</a:t>
            </a:r>
            <a:endParaRPr lang="en-US" dirty="0" smtClean="0"/>
          </a:p>
          <a:p>
            <a:pPr>
              <a:defRPr/>
            </a:pPr>
            <a:r>
              <a:rPr lang="en-US" dirty="0" smtClean="0"/>
              <a:t>Taiwan </a:t>
            </a:r>
            <a:r>
              <a:rPr lang="en-US" dirty="0" err="1" smtClean="0"/>
              <a:t>PanDA</a:t>
            </a:r>
            <a:r>
              <a:rPr lang="en-US" dirty="0" smtClean="0"/>
              <a:t> – not only </a:t>
            </a:r>
            <a:r>
              <a:rPr lang="en-US" dirty="0" err="1" smtClean="0"/>
              <a:t>astro</a:t>
            </a:r>
            <a:r>
              <a:rPr lang="en-US" dirty="0" smtClean="0"/>
              <a:t>-particle physics (AMS), but also biology, chemistry,…</a:t>
            </a:r>
          </a:p>
          <a:p>
            <a:pPr lvl="1">
              <a:defRPr/>
            </a:pPr>
            <a:r>
              <a:rPr lang="en-US" dirty="0" smtClean="0"/>
              <a:t>Dedicated meeting in March between ASGC, </a:t>
            </a:r>
            <a:r>
              <a:rPr lang="en-US" dirty="0" err="1" smtClean="0"/>
              <a:t>Rucio</a:t>
            </a:r>
            <a:r>
              <a:rPr lang="en-US" dirty="0" smtClean="0"/>
              <a:t> and </a:t>
            </a:r>
            <a:r>
              <a:rPr lang="en-US" dirty="0" err="1" smtClean="0"/>
              <a:t>PanDA</a:t>
            </a:r>
            <a:r>
              <a:rPr lang="en-US" dirty="0" smtClean="0"/>
              <a:t> teams</a:t>
            </a:r>
          </a:p>
          <a:p>
            <a:pPr>
              <a:defRPr/>
            </a:pPr>
            <a:r>
              <a:rPr lang="en-US" dirty="0" smtClean="0"/>
              <a:t>CMS </a:t>
            </a:r>
            <a:r>
              <a:rPr lang="en-US" dirty="0" err="1" smtClean="0"/>
              <a:t>PanDA</a:t>
            </a:r>
            <a:r>
              <a:rPr lang="en-US" dirty="0" smtClean="0"/>
              <a:t> – Common Analysis Framework</a:t>
            </a:r>
          </a:p>
          <a:p>
            <a:pPr>
              <a:defRPr/>
            </a:pPr>
            <a:r>
              <a:rPr lang="en-US" dirty="0" err="1" smtClean="0"/>
              <a:t>AliEn</a:t>
            </a:r>
            <a:r>
              <a:rPr lang="en-US" dirty="0" smtClean="0"/>
              <a:t> </a:t>
            </a:r>
            <a:r>
              <a:rPr lang="en-US" dirty="0" err="1" smtClean="0"/>
              <a:t>PanDA</a:t>
            </a:r>
            <a:endParaRPr lang="en-US" dirty="0" smtClean="0"/>
          </a:p>
          <a:p>
            <a:pPr>
              <a:defRPr/>
            </a:pPr>
            <a:r>
              <a:rPr lang="en-US" i="1" dirty="0" err="1" smtClean="0"/>
              <a:t>MegaPanDA</a:t>
            </a:r>
            <a:endParaRPr lang="en-US" i="1" dirty="0" smtClean="0"/>
          </a:p>
          <a:p>
            <a:pPr lvl="1">
              <a:defRPr/>
            </a:pPr>
            <a:r>
              <a:rPr lang="en-US" i="1" dirty="0" err="1" smtClean="0">
                <a:solidFill>
                  <a:srgbClr val="FF0000"/>
                </a:solidFill>
              </a:rPr>
              <a:t>MegaPanDA</a:t>
            </a:r>
            <a:r>
              <a:rPr lang="en-US" i="1" dirty="0">
                <a:solidFill>
                  <a:srgbClr val="FF0000"/>
                </a:solidFill>
              </a:rPr>
              <a:t> </a:t>
            </a:r>
            <a:r>
              <a:rPr lang="en-US" i="1" dirty="0" smtClean="0">
                <a:solidFill>
                  <a:srgbClr val="FF0000"/>
                </a:solidFill>
              </a:rPr>
              <a:t>– RF funded project</a:t>
            </a:r>
            <a:endParaRPr lang="en-US" dirty="0" smtClean="0"/>
          </a:p>
        </p:txBody>
      </p:sp>
    </p:spTree>
    <p:extLst>
      <p:ext uri="{BB962C8B-B14F-4D97-AF65-F5344CB8AC3E}">
        <p14:creationId xmlns:p14="http://schemas.microsoft.com/office/powerpoint/2010/main" val="7079525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dirty="0" smtClean="0"/>
              <a:t>Thanks</a:t>
            </a:r>
            <a:endParaRPr lang="en-US" dirty="0"/>
          </a:p>
        </p:txBody>
      </p:sp>
      <p:sp>
        <p:nvSpPr>
          <p:cNvPr id="3" name="Content Placeholder 2"/>
          <p:cNvSpPr>
            <a:spLocks noGrp="1"/>
          </p:cNvSpPr>
          <p:nvPr>
            <p:ph idx="1"/>
          </p:nvPr>
        </p:nvSpPr>
        <p:spPr/>
        <p:txBody>
          <a:bodyPr>
            <a:normAutofit/>
          </a:bodyPr>
          <a:lstStyle/>
          <a:p>
            <a:r>
              <a:rPr lang="en-US" dirty="0">
                <a:latin typeface="Helvetica" charset="0"/>
                <a:ea typeface="ＭＳ Ｐゴシック" charset="0"/>
                <a:cs typeface="ＭＳ Ｐゴシック" charset="0"/>
              </a:rPr>
              <a:t>This talk drew on presentations, discussions, comments, input from many</a:t>
            </a:r>
          </a:p>
          <a:p>
            <a:r>
              <a:rPr lang="en-US" dirty="0">
                <a:latin typeface="Helvetica" charset="0"/>
                <a:ea typeface="ＭＳ Ｐゴシック" charset="0"/>
                <a:cs typeface="ＭＳ Ｐゴシック" charset="0"/>
              </a:rPr>
              <a:t>Thanks to all, including those I’ve missed</a:t>
            </a:r>
          </a:p>
          <a:p>
            <a:r>
              <a:rPr lang="en-US" b="0" i="1" dirty="0" err="1" smtClean="0"/>
              <a:t>D.Benjamin</a:t>
            </a:r>
            <a:r>
              <a:rPr lang="en-US" b="0" i="1" dirty="0" smtClean="0"/>
              <a:t>, </a:t>
            </a:r>
            <a:r>
              <a:rPr lang="en-US" b="0" i="1" dirty="0" err="1" smtClean="0"/>
              <a:t>K.De</a:t>
            </a:r>
            <a:r>
              <a:rPr lang="en-US" b="0" i="1" dirty="0" smtClean="0"/>
              <a:t>, </a:t>
            </a:r>
            <a:r>
              <a:rPr lang="en-US" b="0" i="1" dirty="0" err="1" smtClean="0"/>
              <a:t>I.Bird</a:t>
            </a:r>
            <a:r>
              <a:rPr lang="en-US" b="0" i="1" dirty="0" smtClean="0"/>
              <a:t>, </a:t>
            </a:r>
            <a:r>
              <a:rPr lang="en-US" b="0" i="1" dirty="0" err="1" smtClean="0"/>
              <a:t>P.Buncic</a:t>
            </a:r>
            <a:r>
              <a:rPr lang="en-US" b="0" i="1" dirty="0" smtClean="0"/>
              <a:t>,  </a:t>
            </a:r>
            <a:r>
              <a:rPr lang="en-US" b="0" i="1" dirty="0" err="1" smtClean="0"/>
              <a:t>D.Duellmann</a:t>
            </a:r>
            <a:r>
              <a:rPr lang="en-US" b="0" i="1" dirty="0" smtClean="0"/>
              <a:t>, </a:t>
            </a:r>
            <a:r>
              <a:rPr lang="en-US" b="0" i="1" dirty="0" err="1" smtClean="0"/>
              <a:t>R.Gardner</a:t>
            </a:r>
            <a:r>
              <a:rPr lang="en-US" b="0" i="1" dirty="0" smtClean="0"/>
              <a:t>, </a:t>
            </a:r>
            <a:r>
              <a:rPr lang="en-US" b="0" i="1" dirty="0" err="1" smtClean="0"/>
              <a:t>O.Keeble</a:t>
            </a:r>
            <a:r>
              <a:rPr lang="en-US" b="0" i="1" dirty="0" smtClean="0"/>
              <a:t>, </a:t>
            </a:r>
            <a:r>
              <a:rPr lang="en-US" b="0" i="1" dirty="0" err="1" smtClean="0"/>
              <a:t>T.LeCompte</a:t>
            </a:r>
            <a:r>
              <a:rPr lang="en-US" b="0" i="1" dirty="0" smtClean="0"/>
              <a:t>, </a:t>
            </a:r>
            <a:r>
              <a:rPr lang="en-US" b="0" i="1" dirty="0" err="1" smtClean="0"/>
              <a:t>D.Oleynik</a:t>
            </a:r>
            <a:r>
              <a:rPr lang="en-US" b="0" i="1" dirty="0" smtClean="0"/>
              <a:t>, </a:t>
            </a:r>
            <a:r>
              <a:rPr lang="en-US" b="0" i="1" dirty="0" err="1" smtClean="0"/>
              <a:t>S.Panitkin</a:t>
            </a:r>
            <a:r>
              <a:rPr lang="en-US" b="0" i="1" dirty="0" smtClean="0"/>
              <a:t>, </a:t>
            </a:r>
            <a:r>
              <a:rPr lang="en-US" b="0" i="1" dirty="0" err="1" smtClean="0"/>
              <a:t>A.Peters</a:t>
            </a:r>
            <a:r>
              <a:rPr lang="en-US" b="0" i="1" dirty="0" smtClean="0"/>
              <a:t>, </a:t>
            </a:r>
            <a:r>
              <a:rPr lang="en-US" b="0" i="1" dirty="0" err="1" smtClean="0"/>
              <a:t>A.Petrosyan</a:t>
            </a:r>
            <a:r>
              <a:rPr lang="en-US" b="0" i="1" dirty="0" smtClean="0"/>
              <a:t>,  </a:t>
            </a:r>
            <a:r>
              <a:rPr lang="en-US" b="0" i="1" dirty="0" err="1" smtClean="0"/>
              <a:t>K.F.Read</a:t>
            </a:r>
            <a:r>
              <a:rPr lang="en-US" b="0" i="1" dirty="0" smtClean="0"/>
              <a:t>, </a:t>
            </a:r>
            <a:r>
              <a:rPr lang="en-US" b="0" i="1" dirty="0" err="1" smtClean="0"/>
              <a:t>M.Schulz</a:t>
            </a:r>
            <a:r>
              <a:rPr lang="en-US" b="0" i="1" dirty="0" smtClean="0"/>
              <a:t>, </a:t>
            </a:r>
            <a:r>
              <a:rPr lang="en-US" b="0" i="1" dirty="0" err="1" smtClean="0"/>
              <a:t>T.Wenaus</a:t>
            </a:r>
            <a:r>
              <a:rPr lang="en-US" b="0" i="1" dirty="0" smtClean="0"/>
              <a:t>…</a:t>
            </a:r>
            <a:endParaRPr lang="en-US" b="0" i="1" dirty="0" smtClean="0"/>
          </a:p>
        </p:txBody>
      </p:sp>
      <p:sp>
        <p:nvSpPr>
          <p:cNvPr id="7" name="Footer Placeholder 6"/>
          <p:cNvSpPr>
            <a:spLocks noGrp="1"/>
          </p:cNvSpPr>
          <p:nvPr>
            <p:ph type="ftr" sz="quarter" idx="11"/>
          </p:nvPr>
        </p:nvSpPr>
        <p:spPr>
          <a:xfrm>
            <a:off x="2743200" y="6521076"/>
            <a:ext cx="4848412" cy="252506"/>
          </a:xfrm>
          <a:prstGeom prst="rect">
            <a:avLst/>
          </a:prstGeom>
        </p:spPr>
        <p:txBody>
          <a:bodyPr/>
          <a:lstStyle/>
          <a:p>
            <a:pPr>
              <a:defRPr/>
            </a:pPr>
            <a:r>
              <a:rPr lang="en-US" dirty="0" smtClean="0"/>
              <a:t>ACAT 2014</a:t>
            </a:r>
            <a:endParaRPr lang="en-US" dirty="0"/>
          </a:p>
        </p:txBody>
      </p:sp>
      <p:sp>
        <p:nvSpPr>
          <p:cNvPr id="8" name="Date Placeholder 7"/>
          <p:cNvSpPr>
            <a:spLocks noGrp="1"/>
          </p:cNvSpPr>
          <p:nvPr>
            <p:ph type="dt" sz="half" idx="10"/>
          </p:nvPr>
        </p:nvSpPr>
        <p:spPr/>
        <p:txBody>
          <a:bodyPr/>
          <a:lstStyle/>
          <a:p>
            <a:r>
              <a:rPr lang="en-US" dirty="0"/>
              <a:t>9</a:t>
            </a:r>
            <a:r>
              <a:rPr lang="ru-RU" dirty="0" smtClean="0"/>
              <a:t>/</a:t>
            </a:r>
            <a:r>
              <a:rPr lang="en-US" dirty="0" smtClean="0"/>
              <a:t>2/14</a:t>
            </a:r>
            <a:endParaRPr lang="en-US" dirty="0"/>
          </a:p>
        </p:txBody>
      </p:sp>
      <p:sp>
        <p:nvSpPr>
          <p:cNvPr id="9" name="Slide Number Placeholder 8"/>
          <p:cNvSpPr>
            <a:spLocks noGrp="1"/>
          </p:cNvSpPr>
          <p:nvPr>
            <p:ph type="sldNum" sz="quarter" idx="12"/>
          </p:nvPr>
        </p:nvSpPr>
        <p:spPr/>
        <p:txBody>
          <a:bodyPr/>
          <a:lstStyle/>
          <a:p>
            <a:fld id="{D20C419B-111C-DB41-8F07-40F1B41CAFB5}" type="slidenum">
              <a:rPr lang="en-US" smtClean="0"/>
              <a:t>66</a:t>
            </a:fld>
            <a:endParaRPr lang="en-US"/>
          </a:p>
        </p:txBody>
      </p:sp>
    </p:spTree>
    <p:extLst>
      <p:ext uri="{BB962C8B-B14F-4D97-AF65-F5344CB8AC3E}">
        <p14:creationId xmlns:p14="http://schemas.microsoft.com/office/powerpoint/2010/main" val="350653893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Terminology</a:t>
            </a:r>
            <a:endParaRPr lang="en-US" dirty="0"/>
          </a:p>
        </p:txBody>
      </p:sp>
      <p:sp>
        <p:nvSpPr>
          <p:cNvPr id="3" name="Content Placeholder 2"/>
          <p:cNvSpPr>
            <a:spLocks noGrp="1"/>
          </p:cNvSpPr>
          <p:nvPr>
            <p:ph idx="1"/>
          </p:nvPr>
        </p:nvSpPr>
        <p:spPr/>
        <p:txBody>
          <a:bodyPr>
            <a:normAutofit/>
          </a:bodyPr>
          <a:lstStyle/>
          <a:p>
            <a:r>
              <a:rPr lang="en-US" dirty="0" smtClean="0"/>
              <a:t>Data is collected online (real-time)</a:t>
            </a:r>
          </a:p>
          <a:p>
            <a:pPr lvl="1"/>
            <a:r>
              <a:rPr lang="en-US" dirty="0" smtClean="0"/>
              <a:t>Collision data recorded by the detectors</a:t>
            </a:r>
          </a:p>
          <a:p>
            <a:r>
              <a:rPr lang="en-US" dirty="0"/>
              <a:t>Physicists analyze this data offline </a:t>
            </a:r>
            <a:endParaRPr lang="en-US" dirty="0" smtClean="0"/>
          </a:p>
          <a:p>
            <a:pPr lvl="1"/>
            <a:r>
              <a:rPr lang="en-US" dirty="0" smtClean="0"/>
              <a:t>Optimizing </a:t>
            </a:r>
            <a:r>
              <a:rPr lang="en-US" dirty="0"/>
              <a:t>selection, estimating/modeling background</a:t>
            </a:r>
            <a:r>
              <a:rPr lang="en-US" dirty="0" smtClean="0"/>
              <a:t>, establishing </a:t>
            </a:r>
            <a:r>
              <a:rPr lang="en-US" dirty="0"/>
              <a:t>limits, discovering New Physics, etc.</a:t>
            </a:r>
          </a:p>
          <a:p>
            <a:r>
              <a:rPr lang="en-US" dirty="0" smtClean="0"/>
              <a:t>The </a:t>
            </a:r>
            <a:r>
              <a:rPr lang="en-US" dirty="0"/>
              <a:t>LHC delivers a lot of data, which we need to first select </a:t>
            </a:r>
            <a:r>
              <a:rPr lang="en-US" dirty="0" smtClean="0"/>
              <a:t>online for future analysis</a:t>
            </a:r>
          </a:p>
          <a:p>
            <a:pPr lvl="1"/>
            <a:r>
              <a:rPr lang="en-US" dirty="0" smtClean="0"/>
              <a:t>Data filtering is done online and offline</a:t>
            </a:r>
            <a:endParaRPr lang="en-US" dirty="0"/>
          </a:p>
          <a:p>
            <a:pPr marL="0" indent="0">
              <a:buNone/>
            </a:pPr>
            <a:endParaRPr lang="en-US" dirty="0"/>
          </a:p>
        </p:txBody>
      </p:sp>
      <p:sp>
        <p:nvSpPr>
          <p:cNvPr id="4" name="Date Placeholder 3"/>
          <p:cNvSpPr>
            <a:spLocks noGrp="1"/>
          </p:cNvSpPr>
          <p:nvPr>
            <p:ph type="dt" sz="half" idx="10"/>
          </p:nvPr>
        </p:nvSpPr>
        <p:spPr/>
        <p:txBody>
          <a:bodyPr/>
          <a:lstStyle/>
          <a:p>
            <a:r>
              <a:rPr lang="en-US" smtClean="0"/>
              <a:t>9/30/2011</a:t>
            </a:r>
            <a:endParaRPr lang="en-US" dirty="0"/>
          </a:p>
        </p:txBody>
      </p:sp>
      <p:sp>
        <p:nvSpPr>
          <p:cNvPr id="5" name="Footer Placeholder 4"/>
          <p:cNvSpPr>
            <a:spLocks noGrp="1"/>
          </p:cNvSpPr>
          <p:nvPr>
            <p:ph type="ftr" sz="quarter" idx="11"/>
          </p:nvPr>
        </p:nvSpPr>
        <p:spPr/>
        <p:txBody>
          <a:bodyPr/>
          <a:lstStyle/>
          <a:p>
            <a:r>
              <a:rPr lang="en-US" smtClean="0"/>
              <a:t>Alexei Klimentov – Computing in HEP </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7</a:t>
            </a:fld>
            <a:endParaRPr lang="en-US"/>
          </a:p>
        </p:txBody>
      </p:sp>
    </p:spTree>
    <p:extLst>
      <p:ext uri="{BB962C8B-B14F-4D97-AF65-F5344CB8AC3E}">
        <p14:creationId xmlns:p14="http://schemas.microsoft.com/office/powerpoint/2010/main" val="142264157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1004338"/>
          </a:xfrm>
        </p:spPr>
        <p:txBody>
          <a:bodyPr/>
          <a:lstStyle/>
          <a:p>
            <a:r>
              <a:rPr lang="en-GB" dirty="0" smtClean="0">
                <a:solidFill>
                  <a:srgbClr val="FFFFFF"/>
                </a:solidFill>
              </a:rPr>
              <a:t>What is this data?</a:t>
            </a:r>
            <a:endParaRPr lang="en-GB" dirty="0">
              <a:solidFill>
                <a:srgbClr val="FFFFFF"/>
              </a:solidFill>
            </a:endParaRPr>
          </a:p>
        </p:txBody>
      </p:sp>
      <p:sp>
        <p:nvSpPr>
          <p:cNvPr id="5" name="Content Placeholder 4"/>
          <p:cNvSpPr>
            <a:spLocks noGrp="1"/>
          </p:cNvSpPr>
          <p:nvPr>
            <p:ph idx="1"/>
          </p:nvPr>
        </p:nvSpPr>
        <p:spPr>
          <a:xfrm>
            <a:off x="1" y="1004338"/>
            <a:ext cx="3100202" cy="5853662"/>
          </a:xfrm>
          <a:solidFill>
            <a:schemeClr val="accent1">
              <a:lumMod val="25000"/>
            </a:schemeClr>
          </a:solidFill>
        </p:spPr>
        <p:txBody>
          <a:bodyPr>
            <a:normAutofit fontScale="92500"/>
          </a:bodyPr>
          <a:lstStyle/>
          <a:p>
            <a:r>
              <a:rPr lang="en-GB" dirty="0" smtClean="0">
                <a:solidFill>
                  <a:schemeClr val="accent5"/>
                </a:solidFill>
              </a:rPr>
              <a:t>Raw data:</a:t>
            </a:r>
          </a:p>
          <a:p>
            <a:pPr lvl="1"/>
            <a:r>
              <a:rPr lang="en-GB" dirty="0" smtClean="0">
                <a:solidFill>
                  <a:schemeClr val="accent5"/>
                </a:solidFill>
              </a:rPr>
              <a:t>Was a detector element hit?</a:t>
            </a:r>
          </a:p>
          <a:p>
            <a:pPr lvl="1"/>
            <a:r>
              <a:rPr lang="en-GB" dirty="0" smtClean="0">
                <a:solidFill>
                  <a:schemeClr val="accent5"/>
                </a:solidFill>
              </a:rPr>
              <a:t>How much energy?</a:t>
            </a:r>
          </a:p>
          <a:p>
            <a:pPr lvl="1"/>
            <a:r>
              <a:rPr lang="en-GB" dirty="0" smtClean="0">
                <a:solidFill>
                  <a:schemeClr val="accent5"/>
                </a:solidFill>
              </a:rPr>
              <a:t>What time?</a:t>
            </a:r>
          </a:p>
          <a:p>
            <a:pPr marL="457200" lvl="1" indent="0">
              <a:buNone/>
            </a:pPr>
            <a:endParaRPr lang="en-GB" dirty="0" smtClean="0">
              <a:solidFill>
                <a:schemeClr val="accent5"/>
              </a:solidFill>
            </a:endParaRPr>
          </a:p>
          <a:p>
            <a:r>
              <a:rPr lang="en-GB" dirty="0" smtClean="0">
                <a:solidFill>
                  <a:schemeClr val="accent5"/>
                </a:solidFill>
              </a:rPr>
              <a:t>Reconstructed data:</a:t>
            </a:r>
          </a:p>
          <a:p>
            <a:pPr lvl="1"/>
            <a:r>
              <a:rPr lang="en-GB" dirty="0" smtClean="0">
                <a:solidFill>
                  <a:schemeClr val="accent5"/>
                </a:solidFill>
              </a:rPr>
              <a:t>Momentum of tracks (4-vectors)</a:t>
            </a:r>
          </a:p>
          <a:p>
            <a:pPr lvl="1"/>
            <a:r>
              <a:rPr lang="en-GB" dirty="0" smtClean="0">
                <a:solidFill>
                  <a:schemeClr val="accent5"/>
                </a:solidFill>
              </a:rPr>
              <a:t>Origin</a:t>
            </a:r>
          </a:p>
          <a:p>
            <a:pPr lvl="1"/>
            <a:r>
              <a:rPr lang="en-GB" dirty="0" smtClean="0">
                <a:solidFill>
                  <a:schemeClr val="accent5"/>
                </a:solidFill>
              </a:rPr>
              <a:t>Energy in </a:t>
            </a:r>
            <a:r>
              <a:rPr lang="en-GB" dirty="0" smtClean="0">
                <a:solidFill>
                  <a:srgbClr val="FFFFFF"/>
                </a:solidFill>
              </a:rPr>
              <a:t>clusters (jets)</a:t>
            </a:r>
          </a:p>
          <a:p>
            <a:pPr lvl="1"/>
            <a:r>
              <a:rPr lang="en-GB" dirty="0" smtClean="0">
                <a:solidFill>
                  <a:srgbClr val="FFFFFF"/>
                </a:solidFill>
              </a:rPr>
              <a:t>Particle type</a:t>
            </a:r>
          </a:p>
          <a:p>
            <a:pPr lvl="1"/>
            <a:r>
              <a:rPr lang="en-GB" dirty="0" smtClean="0">
                <a:solidFill>
                  <a:schemeClr val="accent5"/>
                </a:solidFill>
              </a:rPr>
              <a:t>Calibration information</a:t>
            </a:r>
          </a:p>
          <a:p>
            <a:pPr lvl="1"/>
            <a:r>
              <a:rPr lang="en-GB" dirty="0" smtClean="0">
                <a:solidFill>
                  <a:schemeClr val="accent5"/>
                </a:solidFill>
              </a:rPr>
              <a:t>…</a:t>
            </a:r>
            <a:endParaRPr lang="en-GB" dirty="0">
              <a:solidFill>
                <a:schemeClr val="accent5"/>
              </a:solidFill>
            </a:endParaRP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00202" y="3032187"/>
            <a:ext cx="6043798" cy="3825813"/>
          </a:xfrm>
          <a:prstGeom prst="rect">
            <a:avLst/>
          </a:prstGeom>
        </p:spPr>
      </p:pic>
      <p:sp>
        <p:nvSpPr>
          <p:cNvPr id="7" name="Content Placeholder 4"/>
          <p:cNvSpPr txBox="1">
            <a:spLocks/>
          </p:cNvSpPr>
          <p:nvPr/>
        </p:nvSpPr>
        <p:spPr bwMode="auto">
          <a:xfrm>
            <a:off x="3100202" y="1004339"/>
            <a:ext cx="6043798" cy="2027848"/>
          </a:xfrm>
          <a:prstGeom prst="rect">
            <a:avLst/>
          </a:prstGeom>
          <a:solidFill>
            <a:schemeClr val="accent1">
              <a:lumMod val="25000"/>
            </a:schemeClr>
          </a:solidFill>
          <a:ln w="9525">
            <a:noFill/>
            <a:miter lim="800000"/>
            <a:headEnd/>
            <a:tailEnd/>
          </a:ln>
        </p:spPr>
        <p:txBody>
          <a:bodyPr vert="horz" wrap="square" lIns="91440" tIns="45720" rIns="91440" bIns="45720" numCol="1" anchor="t" anchorCtr="0" compatLnSpc="1">
            <a:prstTxWarp prst="textNoShape">
              <a:avLst/>
            </a:prstTxWarp>
            <a:normAutofit fontScale="92500" lnSpcReduction="10000"/>
          </a:bodyPr>
          <a:lst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a:lstStyle>
          <a:p>
            <a:pPr defTabSz="457200">
              <a:buClr>
                <a:srgbClr val="9A0000"/>
              </a:buClr>
            </a:pPr>
            <a:r>
              <a:rPr lang="en-GB" dirty="0" smtClean="0">
                <a:solidFill>
                  <a:srgbClr val="FFFFFF"/>
                </a:solidFill>
                <a:latin typeface="Helvetica"/>
              </a:rPr>
              <a:t>150 Million sensors deliver data … ~ 40 Million times per second</a:t>
            </a:r>
          </a:p>
          <a:p>
            <a:pPr marL="457200" lvl="1" indent="0" defTabSz="457200">
              <a:buClr>
                <a:srgbClr val="9A0000"/>
              </a:buClr>
              <a:buFont typeface="Wingdings" charset="2"/>
              <a:buNone/>
            </a:pPr>
            <a:endParaRPr lang="en-GB" dirty="0" smtClean="0">
              <a:solidFill>
                <a:srgbClr val="FFFFFF"/>
              </a:solidFill>
              <a:latin typeface="Helvetica"/>
            </a:endParaRPr>
          </a:p>
          <a:p>
            <a:pPr defTabSz="457200">
              <a:buClr>
                <a:srgbClr val="9A0000"/>
              </a:buClr>
            </a:pPr>
            <a:r>
              <a:rPr lang="en-GB" dirty="0" smtClean="0">
                <a:solidFill>
                  <a:srgbClr val="FFFFFF"/>
                </a:solidFill>
                <a:latin typeface="Helvetica"/>
              </a:rPr>
              <a:t>Up to 6 GB/s to be stored and analysed after filtering</a:t>
            </a:r>
            <a:endParaRPr lang="en-GB" dirty="0">
              <a:solidFill>
                <a:srgbClr val="FFFFFF"/>
              </a:solidFill>
              <a:latin typeface="Helvetica"/>
            </a:endParaRPr>
          </a:p>
        </p:txBody>
      </p:sp>
    </p:spTree>
    <p:extLst>
      <p:ext uri="{BB962C8B-B14F-4D97-AF65-F5344CB8AC3E}">
        <p14:creationId xmlns:p14="http://schemas.microsoft.com/office/powerpoint/2010/main" val="35492939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3"/>
          <p:cNvSpPr>
            <a:spLocks noGrp="1"/>
          </p:cNvSpPr>
          <p:nvPr>
            <p:ph type="sldNum" sz="quarter" idx="10"/>
          </p:nvPr>
        </p:nvSpPr>
        <p:spPr>
          <a:noFill/>
        </p:spPr>
        <p:txBody>
          <a:bodyPr/>
          <a:lstStyle/>
          <a:p>
            <a:fld id="{1F4DF575-129B-4E49-B956-7598AEA98881}" type="slidenum">
              <a:rPr lang="en-US" smtClean="0"/>
              <a:pPr/>
              <a:t>9</a:t>
            </a:fld>
            <a:endParaRPr lang="en-US" smtClean="0"/>
          </a:p>
        </p:txBody>
      </p:sp>
      <p:sp>
        <p:nvSpPr>
          <p:cNvPr id="54275" name="Rectangle 1"/>
          <p:cNvSpPr>
            <a:spLocks noGrp="1" noChangeArrowheads="1"/>
          </p:cNvSpPr>
          <p:nvPr>
            <p:ph type="title"/>
          </p:nvPr>
        </p:nvSpPr>
        <p:spPr>
          <a:xfrm>
            <a:off x="457200" y="-39280"/>
            <a:ext cx="8229600" cy="1143000"/>
          </a:xfrm>
        </p:spPr>
        <p:txBody>
          <a:bodyPr rIns="134853"/>
          <a:lstStyle/>
          <a:p>
            <a:r>
              <a:rPr lang="en-US" dirty="0"/>
              <a:t>Experiment...</a:t>
            </a:r>
          </a:p>
        </p:txBody>
      </p:sp>
      <p:sp>
        <p:nvSpPr>
          <p:cNvPr id="54276" name="Rectangle 2"/>
          <p:cNvSpPr>
            <a:spLocks/>
          </p:cNvSpPr>
          <p:nvPr/>
        </p:nvSpPr>
        <p:spPr bwMode="auto">
          <a:xfrm>
            <a:off x="5715000" y="955477"/>
            <a:ext cx="3214688" cy="2768203"/>
          </a:xfrm>
          <a:prstGeom prst="rect">
            <a:avLst/>
          </a:prstGeom>
          <a:noFill/>
          <a:ln w="12700">
            <a:noFill/>
            <a:miter lim="800000"/>
            <a:headEnd/>
            <a:tailEnd/>
          </a:ln>
        </p:spPr>
        <p:txBody>
          <a:bodyPr lIns="0" tIns="0" rIns="40638" bIns="0">
            <a:prstTxWarp prst="textNoShape">
              <a:avLst/>
            </a:prstTxWarp>
          </a:bodyPr>
          <a:lstStyle/>
          <a:p>
            <a:pPr marL="40182"/>
            <a:endParaRPr lang="en-US" dirty="0">
              <a:solidFill>
                <a:schemeClr val="tx1"/>
              </a:solidFill>
              <a:ea typeface="Arial" charset="0"/>
              <a:cs typeface="Arial" charset="0"/>
            </a:endParaRPr>
          </a:p>
          <a:p>
            <a:pPr marL="40182"/>
            <a:r>
              <a:rPr lang="en-US" dirty="0" smtClean="0">
                <a:solidFill>
                  <a:srgbClr val="59000C"/>
                </a:solidFill>
                <a:ea typeface="Arial" charset="0"/>
                <a:cs typeface="Arial" charset="0"/>
              </a:rPr>
              <a:t>fraction </a:t>
            </a:r>
            <a:r>
              <a:rPr lang="en-US" dirty="0">
                <a:solidFill>
                  <a:srgbClr val="59000C"/>
                </a:solidFill>
                <a:ea typeface="Arial" charset="0"/>
                <a:cs typeface="Arial" charset="0"/>
              </a:rPr>
              <a:t>of </a:t>
            </a:r>
            <a:r>
              <a:rPr lang="en-US" dirty="0" smtClean="0">
                <a:solidFill>
                  <a:srgbClr val="59000C"/>
                </a:solidFill>
                <a:ea typeface="Arial" charset="0"/>
                <a:cs typeface="Arial" charset="0"/>
              </a:rPr>
              <a:t>RAW </a:t>
            </a:r>
            <a:r>
              <a:rPr lang="en-US" dirty="0">
                <a:solidFill>
                  <a:srgbClr val="59000C"/>
                </a:solidFill>
                <a:ea typeface="Arial" charset="0"/>
                <a:cs typeface="Arial" charset="0"/>
              </a:rPr>
              <a:t>event </a:t>
            </a:r>
          </a:p>
          <a:p>
            <a:pPr marL="40182"/>
            <a:endParaRPr lang="en-US" dirty="0">
              <a:solidFill>
                <a:srgbClr val="59000C"/>
              </a:solidFill>
              <a:ea typeface="Arial" charset="0"/>
              <a:cs typeface="Arial" charset="0"/>
            </a:endParaRPr>
          </a:p>
          <a:p>
            <a:pPr marL="352710" lvl="3">
              <a:buSzPct val="155000"/>
            </a:pPr>
            <a:endParaRPr lang="en-US" sz="1500" dirty="0">
              <a:ea typeface="Arial" charset="0"/>
              <a:cs typeface="Arial" charset="0"/>
            </a:endParaRPr>
          </a:p>
          <a:p>
            <a:pPr marL="40182"/>
            <a:endParaRPr lang="en-US" dirty="0">
              <a:solidFill>
                <a:schemeClr val="tx1"/>
              </a:solidFill>
              <a:ea typeface="Lucida Grande" charset="0"/>
              <a:cs typeface="Lucida Grande" charset="0"/>
            </a:endParaRPr>
          </a:p>
          <a:p>
            <a:pPr marL="40182"/>
            <a:endParaRPr lang="en-US" dirty="0">
              <a:solidFill>
                <a:schemeClr val="tx1"/>
              </a:solidFill>
              <a:ea typeface="Lucida Grande" charset="0"/>
              <a:cs typeface="Lucida Grande" charset="0"/>
            </a:endParaRPr>
          </a:p>
          <a:p>
            <a:pPr marL="40182"/>
            <a:endParaRPr lang="en-US" dirty="0">
              <a:solidFill>
                <a:schemeClr val="tx1"/>
              </a:solidFill>
              <a:ea typeface="Lucida Grande" charset="0"/>
              <a:cs typeface="Lucida Grande" charset="0"/>
            </a:endParaRPr>
          </a:p>
        </p:txBody>
      </p:sp>
      <p:sp>
        <p:nvSpPr>
          <p:cNvPr id="20483" name="AutoShape 3"/>
          <p:cNvSpPr>
            <a:spLocks/>
          </p:cNvSpPr>
          <p:nvPr/>
        </p:nvSpPr>
        <p:spPr bwMode="auto">
          <a:xfrm>
            <a:off x="571500" y="1303735"/>
            <a:ext cx="5027414" cy="4679156"/>
          </a:xfrm>
          <a:prstGeom prst="roundRect">
            <a:avLst>
              <a:gd name="adj" fmla="val 2861"/>
            </a:avLst>
          </a:prstGeom>
          <a:solidFill>
            <a:schemeClr val="accent1"/>
          </a:solidFill>
          <a:ln w="12700" cap="flat">
            <a:solidFill>
              <a:schemeClr val="tx1"/>
            </a:solidFill>
            <a:prstDash val="solid"/>
            <a:round/>
            <a:headEnd type="none" w="med" len="med"/>
            <a:tailEnd type="none" w="med" len="med"/>
          </a:ln>
          <a:effectLst>
            <a:outerShdw blurRad="127000" dist="63500" dir="2700000" algn="ctr" rotWithShape="0">
              <a:schemeClr val="bg2">
                <a:alpha val="75000"/>
              </a:schemeClr>
            </a:outerShdw>
          </a:effectLst>
        </p:spPr>
        <p:txBody>
          <a:bodyPr lIns="0" tIns="0" rIns="0" bIns="0">
            <a:prstTxWarp prst="textNoShape">
              <a:avLst/>
            </a:prstTxWarp>
          </a:bodyPr>
          <a:lstStyle/>
          <a:p>
            <a:pPr>
              <a:defRPr/>
            </a:pPr>
            <a:endParaRPr lang="en-US"/>
          </a:p>
        </p:txBody>
      </p:sp>
      <p:pic>
        <p:nvPicPr>
          <p:cNvPr id="54278" name="Picture 4"/>
          <p:cNvPicPr>
            <a:picLocks noChangeAspect="1" noChangeArrowheads="1"/>
          </p:cNvPicPr>
          <p:nvPr/>
        </p:nvPicPr>
        <p:blipFill>
          <a:blip r:embed="rId2"/>
          <a:srcRect/>
          <a:stretch>
            <a:fillRect/>
          </a:stretch>
        </p:blipFill>
        <p:spPr bwMode="auto">
          <a:xfrm>
            <a:off x="562570" y="1330524"/>
            <a:ext cx="5073179" cy="4616648"/>
          </a:xfrm>
          <a:prstGeom prst="rect">
            <a:avLst/>
          </a:prstGeom>
          <a:noFill/>
          <a:ln w="12700">
            <a:noFill/>
            <a:round/>
            <a:headEnd/>
            <a:tailEnd/>
          </a:ln>
        </p:spPr>
      </p:pic>
      <p:grpSp>
        <p:nvGrpSpPr>
          <p:cNvPr id="2" name="Group 11"/>
          <p:cNvGrpSpPr/>
          <p:nvPr/>
        </p:nvGrpSpPr>
        <p:grpSpPr>
          <a:xfrm>
            <a:off x="580430" y="2955727"/>
            <a:ext cx="8429625" cy="3000375"/>
            <a:chOff x="580430" y="2955727"/>
            <a:chExt cx="8429625" cy="3000375"/>
          </a:xfrm>
        </p:grpSpPr>
        <p:sp>
          <p:nvSpPr>
            <p:cNvPr id="54279" name="Rectangle 5"/>
            <p:cNvSpPr>
              <a:spLocks/>
            </p:cNvSpPr>
            <p:nvPr/>
          </p:nvSpPr>
          <p:spPr bwMode="auto">
            <a:xfrm>
              <a:off x="5857875" y="2955727"/>
              <a:ext cx="3152180" cy="3000375"/>
            </a:xfrm>
            <a:prstGeom prst="rect">
              <a:avLst/>
            </a:prstGeom>
            <a:noFill/>
            <a:ln w="12700">
              <a:noFill/>
              <a:miter lim="800000"/>
              <a:headEnd/>
              <a:tailEnd/>
            </a:ln>
          </p:spPr>
          <p:txBody>
            <a:bodyPr lIns="0" tIns="0" rIns="40638" bIns="0">
              <a:prstTxWarp prst="textNoShape">
                <a:avLst/>
              </a:prstTxWarp>
            </a:bodyPr>
            <a:lstStyle/>
            <a:p>
              <a:pPr marL="40182"/>
              <a:endParaRPr lang="en-US" dirty="0">
                <a:solidFill>
                  <a:schemeClr val="tx1"/>
                </a:solidFill>
                <a:ea typeface="Lucida Grande" charset="0"/>
                <a:cs typeface="Lucida Grande" charset="0"/>
              </a:endParaRPr>
            </a:p>
            <a:p>
              <a:pPr marL="40182"/>
              <a:endParaRPr lang="en-US" dirty="0">
                <a:solidFill>
                  <a:srgbClr val="59000C"/>
                </a:solidFill>
                <a:ea typeface="Lucida Grande" charset="0"/>
                <a:cs typeface="Lucida Grande" charset="0"/>
              </a:endParaRPr>
            </a:p>
            <a:p>
              <a:pPr marL="40182"/>
              <a:r>
                <a:rPr lang="en-US" dirty="0">
                  <a:solidFill>
                    <a:srgbClr val="000066"/>
                  </a:solidFill>
                  <a:ea typeface="Arial" charset="0"/>
                  <a:cs typeface="Arial" charset="0"/>
                </a:rPr>
                <a:t>“Address” : </a:t>
              </a:r>
            </a:p>
            <a:p>
              <a:pPr marL="40182">
                <a:buSzPct val="155000"/>
                <a:buFontTx/>
                <a:buChar char="•"/>
              </a:pPr>
              <a:r>
                <a:rPr lang="en-US" sz="1500" dirty="0">
                  <a:ea typeface="Arial" charset="0"/>
                  <a:cs typeface="Arial" charset="0"/>
                </a:rPr>
                <a:t>which detector element took the reading</a:t>
              </a:r>
            </a:p>
            <a:p>
              <a:pPr marL="40182"/>
              <a:endParaRPr lang="en-US" dirty="0">
                <a:solidFill>
                  <a:srgbClr val="000066"/>
                </a:solidFill>
                <a:ea typeface="Lucida Grande" charset="0"/>
                <a:cs typeface="Lucida Grande" charset="0"/>
              </a:endParaRPr>
            </a:p>
            <a:p>
              <a:pPr marL="40182"/>
              <a:r>
                <a:rPr lang="en-US" dirty="0">
                  <a:solidFill>
                    <a:srgbClr val="910020"/>
                  </a:solidFill>
                  <a:ea typeface="Arial" charset="0"/>
                  <a:cs typeface="Arial" charset="0"/>
                </a:rPr>
                <a:t>“</a:t>
              </a:r>
              <a:r>
                <a:rPr lang="en-US" dirty="0" err="1">
                  <a:solidFill>
                    <a:srgbClr val="910020"/>
                  </a:solidFill>
                  <a:ea typeface="Arial" charset="0"/>
                  <a:cs typeface="Arial" charset="0"/>
                </a:rPr>
                <a:t>Value(s</a:t>
              </a:r>
              <a:r>
                <a:rPr lang="en-US" dirty="0">
                  <a:solidFill>
                    <a:srgbClr val="910020"/>
                  </a:solidFill>
                  <a:ea typeface="Arial" charset="0"/>
                  <a:cs typeface="Arial" charset="0"/>
                </a:rPr>
                <a:t>)”</a:t>
              </a:r>
              <a:r>
                <a:rPr lang="en-US" dirty="0">
                  <a:solidFill>
                    <a:srgbClr val="000066"/>
                  </a:solidFill>
                  <a:ea typeface="Arial" charset="0"/>
                  <a:cs typeface="Arial" charset="0"/>
                </a:rPr>
                <a:t> : </a:t>
              </a:r>
            </a:p>
            <a:p>
              <a:pPr marL="40182">
                <a:buSzPct val="155000"/>
                <a:buFontTx/>
                <a:buChar char="•"/>
              </a:pPr>
              <a:r>
                <a:rPr lang="en-US" sz="1500" dirty="0">
                  <a:ea typeface="Arial" charset="0"/>
                  <a:cs typeface="Arial" charset="0"/>
                </a:rPr>
                <a:t>what the electronics </a:t>
              </a:r>
              <a:br>
                <a:rPr lang="en-US" sz="1500" dirty="0">
                  <a:ea typeface="Arial" charset="0"/>
                  <a:cs typeface="Arial" charset="0"/>
                </a:rPr>
              </a:br>
              <a:r>
                <a:rPr lang="en-US" sz="1500" dirty="0">
                  <a:ea typeface="Arial" charset="0"/>
                  <a:cs typeface="Arial" charset="0"/>
                </a:rPr>
                <a:t>wrote out</a:t>
              </a:r>
            </a:p>
            <a:p>
              <a:pPr marL="40182"/>
              <a:endParaRPr lang="en-US" dirty="0">
                <a:solidFill>
                  <a:schemeClr val="tx1"/>
                </a:solidFill>
                <a:ea typeface="Arial" charset="0"/>
                <a:cs typeface="Arial" charset="0"/>
              </a:endParaRPr>
            </a:p>
          </p:txBody>
        </p:sp>
        <p:sp>
          <p:nvSpPr>
            <p:cNvPr id="20486" name="Line 6"/>
            <p:cNvSpPr>
              <a:spLocks noChangeShapeType="1"/>
            </p:cNvSpPr>
            <p:nvPr/>
          </p:nvSpPr>
          <p:spPr bwMode="auto">
            <a:xfrm rot="10800000" flipH="1">
              <a:off x="1059285" y="3900041"/>
              <a:ext cx="4848820" cy="1252389"/>
            </a:xfrm>
            <a:prstGeom prst="line">
              <a:avLst/>
            </a:prstGeom>
            <a:noFill/>
            <a:ln w="25400" cap="flat">
              <a:solidFill>
                <a:srgbClr val="002193"/>
              </a:solidFill>
              <a:prstDash val="solid"/>
              <a:round/>
              <a:headEnd type="stealth" w="med" len="med"/>
              <a:tailEnd type="none" w="med" len="med"/>
            </a:ln>
            <a:effectLst>
              <a:outerShdw blurRad="63500" dist="76199" dir="2700000" algn="ctr" rotWithShape="0">
                <a:schemeClr val="bg2">
                  <a:alpha val="75000"/>
                </a:schemeClr>
              </a:outerShdw>
            </a:effectLst>
          </p:spPr>
          <p:txBody>
            <a:bodyPr lIns="0" tIns="0" rIns="0" bIns="0">
              <a:prstTxWarp prst="textNoShape">
                <a:avLst/>
              </a:prstTxWarp>
            </a:bodyPr>
            <a:lstStyle/>
            <a:p>
              <a:pPr>
                <a:defRPr/>
              </a:pPr>
              <a:endParaRPr lang="en-US"/>
            </a:p>
          </p:txBody>
        </p:sp>
        <p:sp>
          <p:nvSpPr>
            <p:cNvPr id="20487" name="Line 7"/>
            <p:cNvSpPr>
              <a:spLocks noChangeShapeType="1"/>
            </p:cNvSpPr>
            <p:nvPr/>
          </p:nvSpPr>
          <p:spPr bwMode="auto">
            <a:xfrm rot="10800000" flipH="1">
              <a:off x="5585519" y="5041926"/>
              <a:ext cx="340445" cy="212080"/>
            </a:xfrm>
            <a:prstGeom prst="line">
              <a:avLst/>
            </a:prstGeom>
            <a:noFill/>
            <a:ln w="25400" cap="flat">
              <a:solidFill>
                <a:srgbClr val="910020"/>
              </a:solidFill>
              <a:prstDash val="solid"/>
              <a:round/>
              <a:headEnd type="stealth" w="med" len="med"/>
              <a:tailEnd type="none" w="med" len="med"/>
            </a:ln>
            <a:effectLst>
              <a:outerShdw blurRad="63500" dist="76199" dir="2700000" algn="ctr" rotWithShape="0">
                <a:schemeClr val="bg2">
                  <a:alpha val="75000"/>
                </a:schemeClr>
              </a:outerShdw>
            </a:effectLst>
          </p:spPr>
          <p:txBody>
            <a:bodyPr lIns="0" tIns="0" rIns="0" bIns="0">
              <a:prstTxWarp prst="textNoShape">
                <a:avLst/>
              </a:prstTxWarp>
            </a:bodyPr>
            <a:lstStyle/>
            <a:p>
              <a:pPr>
                <a:defRPr/>
              </a:pPr>
              <a:endParaRPr lang="en-US"/>
            </a:p>
          </p:txBody>
        </p:sp>
        <p:sp>
          <p:nvSpPr>
            <p:cNvPr id="54282" name="Rectangle 8"/>
            <p:cNvSpPr>
              <a:spLocks/>
            </p:cNvSpPr>
            <p:nvPr/>
          </p:nvSpPr>
          <p:spPr bwMode="auto">
            <a:xfrm>
              <a:off x="580430" y="5152430"/>
              <a:ext cx="964406" cy="205383"/>
            </a:xfrm>
            <a:prstGeom prst="rect">
              <a:avLst/>
            </a:prstGeom>
            <a:solidFill>
              <a:srgbClr val="07349F">
                <a:alpha val="22745"/>
              </a:srgbClr>
            </a:solidFill>
            <a:ln w="12700">
              <a:solidFill>
                <a:schemeClr val="tx1"/>
              </a:solidFill>
              <a:round/>
              <a:headEnd/>
              <a:tailEnd/>
            </a:ln>
          </p:spPr>
          <p:txBody>
            <a:bodyPr lIns="0" tIns="0" rIns="0" bIns="0">
              <a:prstTxWarp prst="textNoShape">
                <a:avLst/>
              </a:prstTxWarp>
            </a:bodyPr>
            <a:lstStyle/>
            <a:p>
              <a:endParaRPr lang="en-US"/>
            </a:p>
          </p:txBody>
        </p:sp>
        <p:sp>
          <p:nvSpPr>
            <p:cNvPr id="54283" name="Rectangle 9"/>
            <p:cNvSpPr>
              <a:spLocks/>
            </p:cNvSpPr>
            <p:nvPr/>
          </p:nvSpPr>
          <p:spPr bwMode="auto">
            <a:xfrm>
              <a:off x="1616273" y="5152430"/>
              <a:ext cx="3946922" cy="205383"/>
            </a:xfrm>
            <a:prstGeom prst="rect">
              <a:avLst/>
            </a:prstGeom>
            <a:solidFill>
              <a:srgbClr val="FF3838">
                <a:alpha val="31764"/>
              </a:srgbClr>
            </a:solidFill>
            <a:ln w="12700">
              <a:solidFill>
                <a:schemeClr val="tx1"/>
              </a:solidFill>
              <a:round/>
              <a:headEnd/>
              <a:tailEnd/>
            </a:ln>
          </p:spPr>
          <p:txBody>
            <a:bodyPr lIns="0" tIns="0" rIns="0" bIns="0">
              <a:prstTxWarp prst="textNoShape">
                <a:avLst/>
              </a:prstTxWarp>
            </a:bodyPr>
            <a:lstStyle/>
            <a:p>
              <a:endParaRPr lang="en-US"/>
            </a:p>
          </p:txBody>
        </p:sp>
      </p:grpSp>
      <p:sp>
        <p:nvSpPr>
          <p:cNvPr id="3" name="Date Placeholder 2"/>
          <p:cNvSpPr>
            <a:spLocks noGrp="1"/>
          </p:cNvSpPr>
          <p:nvPr>
            <p:ph type="dt" sz="half" idx="10"/>
          </p:nvPr>
        </p:nvSpPr>
        <p:spPr/>
        <p:txBody>
          <a:bodyPr/>
          <a:lstStyle/>
          <a:p>
            <a:r>
              <a:rPr lang="en-US" smtClean="0"/>
              <a:t>9/30/2011</a:t>
            </a:r>
            <a:endParaRPr lang="en-US" dirty="0"/>
          </a:p>
        </p:txBody>
      </p:sp>
      <p:sp>
        <p:nvSpPr>
          <p:cNvPr id="4" name="Footer Placeholder 3"/>
          <p:cNvSpPr>
            <a:spLocks noGrp="1"/>
          </p:cNvSpPr>
          <p:nvPr>
            <p:ph type="ftr" sz="quarter" idx="11"/>
          </p:nvPr>
        </p:nvSpPr>
        <p:spPr/>
        <p:txBody>
          <a:bodyPr/>
          <a:lstStyle/>
          <a:p>
            <a:r>
              <a:rPr lang="en-US" smtClean="0"/>
              <a:t>Alexei Klimentov – Computing in HEP </a:t>
            </a:r>
            <a:endParaRPr lang="en-US" dirty="0"/>
          </a:p>
        </p:txBody>
      </p:sp>
    </p:spTree>
    <p:extLst>
      <p:ext uri="{BB962C8B-B14F-4D97-AF65-F5344CB8AC3E}">
        <p14:creationId xmlns:p14="http://schemas.microsoft.com/office/powerpoint/2010/main" val="3594307875"/>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HTO1VikT9UKWF2YHL9NmLg"/>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49803</TotalTime>
  <Words>5817</Words>
  <Application>Microsoft Macintosh PowerPoint</Application>
  <PresentationFormat>On-screen Show (4:3)</PresentationFormat>
  <Paragraphs>931</Paragraphs>
  <Slides>66</Slides>
  <Notes>10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66</vt:i4>
      </vt:variant>
    </vt:vector>
  </HeadingPairs>
  <TitlesOfParts>
    <vt:vector size="69" baseType="lpstr">
      <vt:lpstr>Default Design</vt:lpstr>
      <vt:lpstr>Image</vt:lpstr>
      <vt:lpstr>Worksheet</vt:lpstr>
      <vt:lpstr>PowerPoint Presentation</vt:lpstr>
      <vt:lpstr>Main topics</vt:lpstr>
      <vt:lpstr>Our Task</vt:lpstr>
      <vt:lpstr>PowerPoint Presentation</vt:lpstr>
      <vt:lpstr>PowerPoint Presentation</vt:lpstr>
      <vt:lpstr>The ATLAS Experiment at the LHC</vt:lpstr>
      <vt:lpstr>Terminology</vt:lpstr>
      <vt:lpstr>What is this data?</vt:lpstr>
      <vt:lpstr>Experiment...</vt:lpstr>
      <vt:lpstr>Data Analysis Chain</vt:lpstr>
      <vt:lpstr>Data Handling and Computation  for Physics Analysis</vt:lpstr>
      <vt:lpstr>HEP Online. Reduce the data volume in stages.</vt:lpstr>
      <vt:lpstr>HEP Offline. Data and Algorithms.</vt:lpstr>
      <vt:lpstr>Some history of the scale… </vt:lpstr>
      <vt:lpstr>The CERN Data Centre in Numbers</vt:lpstr>
      <vt:lpstr>    ATLAS . Big Data Experiment</vt:lpstr>
      <vt:lpstr>Big Data: often just a buzz word, but not when it comes to ATLAS…</vt:lpstr>
      <vt:lpstr>Higgs Boson Discovery </vt:lpstr>
      <vt:lpstr>PowerPoint Presentation</vt:lpstr>
      <vt:lpstr>PowerPoint Presentation</vt:lpstr>
      <vt:lpstr>Offline Computing in High Energy Physics</vt:lpstr>
      <vt:lpstr>World-wide LHC Computing Grid</vt:lpstr>
      <vt:lpstr>PowerPoint Presentation</vt:lpstr>
      <vt:lpstr>LHC Computing Grid: A global collaboration…</vt:lpstr>
      <vt:lpstr>Data fans out all over Europe</vt:lpstr>
      <vt:lpstr>And across the Atlantic</vt:lpstr>
      <vt:lpstr>LHC Networking</vt:lpstr>
      <vt:lpstr>ATLAS Distributed Computing. Distributed Data Transfer </vt:lpstr>
      <vt:lpstr>ATLAS Data Volume on the Grid Sites</vt:lpstr>
      <vt:lpstr>Processing the Experiment Big Data</vt:lpstr>
      <vt:lpstr>Workload Management System. Core Ideas</vt:lpstr>
      <vt:lpstr>PanDA. Production and Data Analysis System</vt:lpstr>
      <vt:lpstr>              Workload Management System</vt:lpstr>
      <vt:lpstr>Resources Accessible via PanDA</vt:lpstr>
      <vt:lpstr>PanDA Performance</vt:lpstr>
      <vt:lpstr>   LHC Upgrade. Computing   Needs</vt:lpstr>
      <vt:lpstr>LHC Computing Model Evolution. Tiers Hierarchy</vt:lpstr>
      <vt:lpstr>LHC Computing Model Evolution. Global Data Federations… (Reducing Complexity)</vt:lpstr>
      <vt:lpstr>LHC, Amazon &amp; Google  Computing Centers</vt:lpstr>
      <vt:lpstr>ATLAS Scale of Needs</vt:lpstr>
      <vt:lpstr>HPC Scheduling</vt:lpstr>
      <vt:lpstr>HPC Scheduling. Cont’d</vt:lpstr>
      <vt:lpstr>The Top 500 Computers</vt:lpstr>
      <vt:lpstr>High Performance Computing (Top 10, Nov 2013) </vt:lpstr>
      <vt:lpstr>BigPanDA. Extending PanDA beyond the Grid</vt:lpstr>
      <vt:lpstr>Workload Management and Networking.</vt:lpstr>
      <vt:lpstr>PanDA and Networking. Concept.</vt:lpstr>
      <vt:lpstr>Intelligent Network Services and PanDA</vt:lpstr>
      <vt:lpstr>Network Performance Measurements</vt:lpstr>
      <vt:lpstr>PowerPoint Presentation</vt:lpstr>
      <vt:lpstr>Running PanDA on Google Compute Engine</vt:lpstr>
      <vt:lpstr>BigPanDA for Leadership  Computing Facilities</vt:lpstr>
      <vt:lpstr>PowerPoint Presentation</vt:lpstr>
      <vt:lpstr>Extending PanDA to Oak Ridge Leadership Computing Facilities</vt:lpstr>
      <vt:lpstr>Interfacing  PanDA with Titan. Cont’d</vt:lpstr>
      <vt:lpstr>PanDA pilot tests on Titan</vt:lpstr>
      <vt:lpstr>Summary</vt:lpstr>
      <vt:lpstr>Summary. PanDA’s Success</vt:lpstr>
      <vt:lpstr>Russian Government Grant Program</vt:lpstr>
      <vt:lpstr>Grant Program Goals</vt:lpstr>
      <vt:lpstr>Russian Government Grant Program</vt:lpstr>
      <vt:lpstr>“BigData Technologies For megaScience Projects”</vt:lpstr>
      <vt:lpstr>Key Considerations</vt:lpstr>
      <vt:lpstr>First Steps</vt:lpstr>
      <vt:lpstr>The Growing PanDA Ecosystem</vt:lpstr>
      <vt:lpstr>Thanks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Ian Bird</dc:creator>
  <cp:lastModifiedBy>Alexei Klimentov</cp:lastModifiedBy>
  <cp:revision>453</cp:revision>
  <cp:lastPrinted>2014-09-19T04:14:55Z</cp:lastPrinted>
  <dcterms:created xsi:type="dcterms:W3CDTF">2011-09-29T16:50:57Z</dcterms:created>
  <dcterms:modified xsi:type="dcterms:W3CDTF">2014-10-02T07:41:23Z</dcterms:modified>
</cp:coreProperties>
</file>