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316" r:id="rId3"/>
    <p:sldId id="315" r:id="rId4"/>
    <p:sldId id="327" r:id="rId5"/>
    <p:sldId id="294" r:id="rId6"/>
    <p:sldId id="295" r:id="rId7"/>
    <p:sldId id="298" r:id="rId8"/>
    <p:sldId id="306" r:id="rId9"/>
    <p:sldId id="307" r:id="rId10"/>
    <p:sldId id="310" r:id="rId11"/>
    <p:sldId id="309" r:id="rId12"/>
    <p:sldId id="317" r:id="rId13"/>
    <p:sldId id="318" r:id="rId14"/>
    <p:sldId id="319" r:id="rId15"/>
    <p:sldId id="321" r:id="rId16"/>
    <p:sldId id="323" r:id="rId17"/>
    <p:sldId id="324" r:id="rId18"/>
    <p:sldId id="325" r:id="rId19"/>
    <p:sldId id="326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ierre Bonnal" initials="p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839" autoAdjust="0"/>
  </p:normalViewPr>
  <p:slideViewPr>
    <p:cSldViewPr>
      <p:cViewPr varScale="1">
        <p:scale>
          <a:sx n="135" d="100"/>
          <a:sy n="135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C0303-871D-7648-A8E9-162B360ADE36}" type="datetimeFigureOut">
              <a:rPr lang="en-US" smtClean="0"/>
              <a:t>9/30/2014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0327E-BB76-3B44-8721-D0B75E32C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910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3C624-E400-554D-93A6-061914E5E348}" type="datetimeFigureOut">
              <a:rPr lang="en-US" smtClean="0"/>
              <a:t>9/30/2014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5EB36F-0AF8-0C4C-998D-2EF4BC2D8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5349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Prepared 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 userDrawn="1"/>
        </p:nvGrpSpPr>
        <p:grpSpPr>
          <a:xfrm>
            <a:off x="179511" y="188640"/>
            <a:ext cx="8784977" cy="1608855"/>
            <a:chOff x="179511" y="188640"/>
            <a:chExt cx="8784977" cy="1608855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708650" y="188640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 flipH="1">
              <a:off x="7689552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6972300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3"/>
            <p:cNvSpPr/>
            <p:nvPr userDrawn="1"/>
          </p:nvSpPr>
          <p:spPr>
            <a:xfrm>
              <a:off x="5708650" y="724992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9525" cmpd="sng"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 userDrawn="1"/>
          </p:nvSpPr>
          <p:spPr>
            <a:xfrm>
              <a:off x="5712772" y="188640"/>
              <a:ext cx="126108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EDMS No.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7" name="TextBox 16"/>
            <p:cNvSpPr txBox="1"/>
            <p:nvPr userDrawn="1"/>
          </p:nvSpPr>
          <p:spPr>
            <a:xfrm>
              <a:off x="6973860" y="188640"/>
              <a:ext cx="71230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REV.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>
              <a:off x="7695080" y="188640"/>
              <a:ext cx="124973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VALIDITY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>
              <a:off x="5708316" y="729056"/>
              <a:ext cx="3248526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REFERENCE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pic>
          <p:nvPicPr>
            <p:cNvPr id="20" name="Picture 19"/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1" y="980808"/>
              <a:ext cx="720000" cy="720000"/>
            </a:xfrm>
            <a:prstGeom prst="rect">
              <a:avLst/>
            </a:prstGeom>
          </p:spPr>
        </p:pic>
        <p:sp>
          <p:nvSpPr>
            <p:cNvPr id="21" name="Text Box 9"/>
            <p:cNvSpPr txBox="1">
              <a:spLocks noChangeArrowheads="1"/>
            </p:cNvSpPr>
            <p:nvPr userDrawn="1"/>
          </p:nvSpPr>
          <p:spPr bwMode="auto">
            <a:xfrm>
              <a:off x="179513" y="260648"/>
              <a:ext cx="1368152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750" b="1" i="0" dirty="0" smtClean="0">
                  <a:solidFill>
                    <a:srgbClr val="BFBFBF"/>
                  </a:solidFill>
                  <a:effectLst/>
                  <a:latin typeface="Verdana"/>
                  <a:ea typeface="Times New Roman"/>
                  <a:cs typeface="Verdana"/>
                </a:rPr>
                <a:t>CERN</a:t>
              </a:r>
              <a:endParaRPr lang="en-GB" sz="1200" b="1" i="0" dirty="0">
                <a:solidFill>
                  <a:srgbClr val="BFBFBF"/>
                </a:solidFill>
                <a:effectLst/>
                <a:latin typeface="Verdana"/>
                <a:ea typeface="Times New Roman"/>
                <a:cs typeface="Verdana"/>
              </a:endParaRP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CH</a:t>
              </a:r>
              <a:r>
                <a:rPr lang="en-GB" sz="1250" dirty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-1211 Geneva </a:t>
              </a: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23</a:t>
              </a: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Switzerland</a:t>
              </a:r>
              <a:endParaRPr lang="fr-FR" sz="1250" dirty="0">
                <a:effectLst/>
                <a:latin typeface="+mn-lt"/>
                <a:ea typeface="Times New Roman"/>
                <a:cs typeface="Times New Roman"/>
              </a:endParaRPr>
            </a:p>
          </p:txBody>
        </p:sp>
        <p:sp>
          <p:nvSpPr>
            <p:cNvPr id="56" name="TextBox 55"/>
            <p:cNvSpPr txBox="1"/>
            <p:nvPr userDrawn="1"/>
          </p:nvSpPr>
          <p:spPr>
            <a:xfrm>
              <a:off x="7740352" y="1577028"/>
              <a:ext cx="360040" cy="22046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noAutofit/>
            </a:bodyPr>
            <a:lstStyle/>
            <a:p>
              <a:pPr algn="l"/>
              <a:r>
                <a:rPr lang="en-GB" sz="1000" baseline="0" dirty="0" smtClean="0">
                  <a:solidFill>
                    <a:srgbClr val="404040"/>
                  </a:solidFill>
                </a:rPr>
                <a:t>Date:</a:t>
              </a:r>
              <a:endParaRPr lang="fr-FR" sz="1000" baseline="0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80" name="Group 79"/>
          <p:cNvGrpSpPr/>
          <p:nvPr userDrawn="1"/>
        </p:nvGrpSpPr>
        <p:grpSpPr>
          <a:xfrm>
            <a:off x="179512" y="1806724"/>
            <a:ext cx="8790710" cy="4862636"/>
            <a:chOff x="179512" y="1806724"/>
            <a:chExt cx="8790710" cy="4862636"/>
          </a:xfrm>
        </p:grpSpPr>
        <p:sp>
          <p:nvSpPr>
            <p:cNvPr id="28" name="TextBox 27"/>
            <p:cNvSpPr txBox="1"/>
            <p:nvPr userDrawn="1"/>
          </p:nvSpPr>
          <p:spPr>
            <a:xfrm>
              <a:off x="179512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PREPARED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6" name="TextBox 45"/>
            <p:cNvSpPr txBox="1"/>
            <p:nvPr userDrawn="1"/>
          </p:nvSpPr>
          <p:spPr>
            <a:xfrm>
              <a:off x="3106940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</a:t>
              </a:r>
              <a:r>
                <a:rPr lang="en-GB" sz="900" b="1" baseline="0" dirty="0" smtClean="0">
                  <a:solidFill>
                    <a:srgbClr val="FF0000"/>
                  </a:solidFill>
                </a:rPr>
                <a:t>TO BE</a:t>
              </a:r>
              <a:r>
                <a:rPr lang="en-GB" sz="900" baseline="0" dirty="0" smtClean="0">
                  <a:solidFill>
                    <a:srgbClr val="404040"/>
                  </a:solidFill>
                </a:rPr>
                <a:t> CHECKED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7" name="TextBox 46"/>
            <p:cNvSpPr txBox="1"/>
            <p:nvPr userDrawn="1"/>
          </p:nvSpPr>
          <p:spPr>
            <a:xfrm>
              <a:off x="6037060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</a:t>
              </a:r>
              <a:r>
                <a:rPr lang="en-GB" sz="900" b="1" baseline="0" dirty="0" smtClean="0">
                  <a:solidFill>
                    <a:srgbClr val="FF0000"/>
                  </a:solidFill>
                </a:rPr>
                <a:t>TO BE</a:t>
              </a:r>
              <a:r>
                <a:rPr lang="en-GB" sz="900" baseline="0" dirty="0" smtClean="0">
                  <a:solidFill>
                    <a:srgbClr val="404040"/>
                  </a:solidFill>
                </a:rPr>
                <a:t> APPROVED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8" name="TextBox 47"/>
            <p:cNvSpPr txBox="1"/>
            <p:nvPr userDrawn="1"/>
          </p:nvSpPr>
          <p:spPr>
            <a:xfrm>
              <a:off x="182610" y="5786295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SENT FOR INFORMATION TO: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9" name="TextBox 48"/>
            <p:cNvSpPr txBox="1"/>
            <p:nvPr userDrawn="1"/>
          </p:nvSpPr>
          <p:spPr>
            <a:xfrm>
              <a:off x="179512" y="6494836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1000" b="1" baseline="0" dirty="0" smtClean="0">
                  <a:solidFill>
                    <a:schemeClr val="bg1">
                      <a:lumMod val="75000"/>
                    </a:schemeClr>
                  </a:solidFill>
                </a:rPr>
                <a:t>This document is uncontrolled when printed. Check the EDMS to verify that this is the correct version before use.</a:t>
              </a:r>
              <a:endParaRPr lang="fr-FR" sz="1000" b="1" baseline="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179512" y="1806724"/>
              <a:ext cx="8776071" cy="4862636"/>
            </a:xfrm>
            <a:prstGeom prst="roundRect">
              <a:avLst>
                <a:gd name="adj" fmla="val 3270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04040"/>
                </a:solidFill>
              </a:endParaRPr>
            </a:p>
          </p:txBody>
        </p:sp>
        <p:cxnSp>
          <p:nvCxnSpPr>
            <p:cNvPr id="31" name="Straight Connector 30"/>
            <p:cNvCxnSpPr/>
            <p:nvPr userDrawn="1"/>
          </p:nvCxnSpPr>
          <p:spPr>
            <a:xfrm>
              <a:off x="179512" y="3861049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179512" y="5777995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>
            <a:xfrm>
              <a:off x="6036162" y="3861048"/>
              <a:ext cx="0" cy="1915857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>
              <a:off x="3107837" y="3861048"/>
              <a:ext cx="0" cy="1915857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Date Placeholder 52"/>
          <p:cNvSpPr>
            <a:spLocks noGrp="1"/>
          </p:cNvSpPr>
          <p:nvPr userDrawn="1">
            <p:ph type="dt" sz="half" idx="10"/>
          </p:nvPr>
        </p:nvSpPr>
        <p:spPr>
          <a:xfrm>
            <a:off x="8100392" y="1573392"/>
            <a:ext cx="862356" cy="221109"/>
          </a:xfrm>
          <a:prstGeom prst="rect">
            <a:avLst/>
          </a:prstGeom>
        </p:spPr>
        <p:txBody>
          <a:bodyPr lIns="72000" tIns="36000" rIns="72000" bIns="36000"/>
          <a:lstStyle>
            <a:lvl1pPr algn="l">
              <a:defRPr sz="1000" baseline="0">
                <a:solidFill>
                  <a:srgbClr val="262626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179512" y="1801133"/>
            <a:ext cx="8784976" cy="290505"/>
          </a:xfrm>
          <a:prstGeom prst="rect">
            <a:avLst/>
          </a:prstGeom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250">
                <a:solidFill>
                  <a:srgbClr val="26262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[Click to edit the document type (IN UPPERCASE)]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9512" y="2099656"/>
            <a:ext cx="8784976" cy="897296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2000" b="1">
                <a:solidFill>
                  <a:srgbClr val="262626"/>
                </a:solidFill>
              </a:defRPr>
            </a:lvl1pPr>
          </a:lstStyle>
          <a:p>
            <a:r>
              <a:rPr lang="en-US" dirty="0" smtClean="0"/>
              <a:t>[Click to edit the document title]</a:t>
            </a:r>
            <a:endParaRPr lang="fr-FR" dirty="0"/>
          </a:p>
        </p:txBody>
      </p:sp>
      <p:sp>
        <p:nvSpPr>
          <p:cNvPr id="95" name="Text Placeholder 94"/>
          <p:cNvSpPr>
            <a:spLocks noGrp="1"/>
          </p:cNvSpPr>
          <p:nvPr>
            <p:ph type="body" sz="quarter" idx="17" hasCustomPrompt="1"/>
          </p:nvPr>
        </p:nvSpPr>
        <p:spPr>
          <a:xfrm>
            <a:off x="179512" y="2996952"/>
            <a:ext cx="8784976" cy="864096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abstract]</a:t>
            </a:r>
            <a:endParaRPr lang="en-US" dirty="0"/>
          </a:p>
        </p:txBody>
      </p:sp>
      <p:sp>
        <p:nvSpPr>
          <p:cNvPr id="96" name="Text Placeholder 94"/>
          <p:cNvSpPr>
            <a:spLocks noGrp="1"/>
          </p:cNvSpPr>
          <p:nvPr>
            <p:ph type="body" sz="quarter" idx="18" hasCustomPrompt="1"/>
          </p:nvPr>
        </p:nvSpPr>
        <p:spPr>
          <a:xfrm>
            <a:off x="179512" y="4025573"/>
            <a:ext cx="2916562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authors]</a:t>
            </a:r>
            <a:endParaRPr lang="en-US" dirty="0"/>
          </a:p>
        </p:txBody>
      </p:sp>
      <p:sp>
        <p:nvSpPr>
          <p:cNvPr id="97" name="Text Placeholder 94"/>
          <p:cNvSpPr>
            <a:spLocks noGrp="1"/>
          </p:cNvSpPr>
          <p:nvPr>
            <p:ph type="body" sz="quarter" idx="19" hasCustomPrompt="1"/>
          </p:nvPr>
        </p:nvSpPr>
        <p:spPr>
          <a:xfrm>
            <a:off x="3109632" y="4025573"/>
            <a:ext cx="2924806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checkers]</a:t>
            </a:r>
            <a:endParaRPr lang="en-US" dirty="0"/>
          </a:p>
        </p:txBody>
      </p:sp>
      <p:sp>
        <p:nvSpPr>
          <p:cNvPr id="98" name="Text Placeholder 94"/>
          <p:cNvSpPr>
            <a:spLocks noGrp="1"/>
          </p:cNvSpPr>
          <p:nvPr>
            <p:ph type="body" sz="quarter" idx="20" hasCustomPrompt="1"/>
          </p:nvPr>
        </p:nvSpPr>
        <p:spPr>
          <a:xfrm>
            <a:off x="6035306" y="4025573"/>
            <a:ext cx="2920664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approvers]</a:t>
            </a:r>
            <a:endParaRPr lang="en-US" dirty="0"/>
          </a:p>
        </p:txBody>
      </p:sp>
      <p:sp>
        <p:nvSpPr>
          <p:cNvPr id="99" name="Text Placeholder 9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5944701"/>
            <a:ext cx="8784976" cy="595818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persons to whom the document is sent]</a:t>
            </a:r>
            <a:endParaRPr lang="en-US" dirty="0"/>
          </a:p>
        </p:txBody>
      </p:sp>
      <p:sp>
        <p:nvSpPr>
          <p:cNvPr id="38" name="Text Placeholder 94"/>
          <p:cNvSpPr>
            <a:spLocks noGrp="1"/>
          </p:cNvSpPr>
          <p:nvPr>
            <p:ph type="body" sz="quarter" idx="25" hasCustomPrompt="1"/>
          </p:nvPr>
        </p:nvSpPr>
        <p:spPr>
          <a:xfrm>
            <a:off x="5706285" y="853874"/>
            <a:ext cx="3260734" cy="322083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>
              <a:spcBef>
                <a:spcPts val="0"/>
              </a:spcBef>
              <a:buNone/>
              <a:defRPr sz="1750" b="1" baseline="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external ref.]</a:t>
            </a:r>
            <a:endParaRPr lang="en-US" dirty="0"/>
          </a:p>
        </p:txBody>
      </p:sp>
      <p:sp>
        <p:nvSpPr>
          <p:cNvPr id="4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06284" y="308900"/>
            <a:ext cx="3260735" cy="334035"/>
          </a:xfrm>
          <a:prstGeom prst="rect">
            <a:avLst/>
          </a:prstGeom>
        </p:spPr>
        <p:txBody>
          <a:bodyPr vert="horz" lIns="288000" tIns="0" rIns="0" bIns="0" rtlCol="0" anchor="ctr" anchorCtr="0"/>
          <a:lstStyle>
            <a:lvl1pPr algn="l">
              <a:defRPr sz="175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367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Checked 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 userDrawn="1"/>
        </p:nvGrpSpPr>
        <p:grpSpPr>
          <a:xfrm>
            <a:off x="179511" y="188640"/>
            <a:ext cx="8784977" cy="1608855"/>
            <a:chOff x="179511" y="188640"/>
            <a:chExt cx="8784977" cy="1608855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708650" y="188640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 flipH="1">
              <a:off x="7689552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6972300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3"/>
            <p:cNvSpPr/>
            <p:nvPr userDrawn="1"/>
          </p:nvSpPr>
          <p:spPr>
            <a:xfrm>
              <a:off x="5708650" y="724992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9525" cmpd="sng"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 userDrawn="1"/>
          </p:nvSpPr>
          <p:spPr>
            <a:xfrm>
              <a:off x="5712772" y="188640"/>
              <a:ext cx="126108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EDMS No.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7" name="TextBox 16"/>
            <p:cNvSpPr txBox="1"/>
            <p:nvPr userDrawn="1"/>
          </p:nvSpPr>
          <p:spPr>
            <a:xfrm>
              <a:off x="6973860" y="188640"/>
              <a:ext cx="71230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REV.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>
              <a:off x="7695080" y="188640"/>
              <a:ext cx="124973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VALIDITY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>
              <a:off x="5708316" y="729056"/>
              <a:ext cx="3248526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REFERENCE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pic>
          <p:nvPicPr>
            <p:cNvPr id="20" name="Picture 19"/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1" y="980808"/>
              <a:ext cx="720000" cy="720000"/>
            </a:xfrm>
            <a:prstGeom prst="rect">
              <a:avLst/>
            </a:prstGeom>
          </p:spPr>
        </p:pic>
        <p:sp>
          <p:nvSpPr>
            <p:cNvPr id="21" name="Text Box 9"/>
            <p:cNvSpPr txBox="1">
              <a:spLocks noChangeArrowheads="1"/>
            </p:cNvSpPr>
            <p:nvPr userDrawn="1"/>
          </p:nvSpPr>
          <p:spPr bwMode="auto">
            <a:xfrm>
              <a:off x="179513" y="260648"/>
              <a:ext cx="1368152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750" b="1" i="0" dirty="0" smtClean="0">
                  <a:solidFill>
                    <a:srgbClr val="BFBFBF"/>
                  </a:solidFill>
                  <a:effectLst/>
                  <a:latin typeface="Verdana"/>
                  <a:ea typeface="Times New Roman"/>
                  <a:cs typeface="Verdana"/>
                </a:rPr>
                <a:t>CERN</a:t>
              </a:r>
              <a:endParaRPr lang="en-GB" sz="1200" b="1" i="0" dirty="0">
                <a:solidFill>
                  <a:srgbClr val="BFBFBF"/>
                </a:solidFill>
                <a:effectLst/>
                <a:latin typeface="Verdana"/>
                <a:ea typeface="Times New Roman"/>
                <a:cs typeface="Verdana"/>
              </a:endParaRP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CH</a:t>
              </a:r>
              <a:r>
                <a:rPr lang="en-GB" sz="1250" dirty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-1211 Geneva </a:t>
              </a: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23</a:t>
              </a: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Switzerland</a:t>
              </a:r>
              <a:endParaRPr lang="fr-FR" sz="1250" dirty="0">
                <a:effectLst/>
                <a:latin typeface="+mn-lt"/>
                <a:ea typeface="Times New Roman"/>
                <a:cs typeface="Times New Roman"/>
              </a:endParaRPr>
            </a:p>
          </p:txBody>
        </p:sp>
        <p:sp>
          <p:nvSpPr>
            <p:cNvPr id="56" name="TextBox 55"/>
            <p:cNvSpPr txBox="1"/>
            <p:nvPr userDrawn="1"/>
          </p:nvSpPr>
          <p:spPr>
            <a:xfrm>
              <a:off x="7740352" y="1577028"/>
              <a:ext cx="360040" cy="22046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noAutofit/>
            </a:bodyPr>
            <a:lstStyle/>
            <a:p>
              <a:pPr algn="l"/>
              <a:r>
                <a:rPr lang="en-GB" sz="1000" baseline="0" dirty="0" smtClean="0">
                  <a:solidFill>
                    <a:srgbClr val="404040"/>
                  </a:solidFill>
                </a:rPr>
                <a:t>Date:</a:t>
              </a:r>
              <a:endParaRPr lang="fr-FR" sz="1000" baseline="0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80" name="Group 79"/>
          <p:cNvGrpSpPr/>
          <p:nvPr userDrawn="1"/>
        </p:nvGrpSpPr>
        <p:grpSpPr>
          <a:xfrm>
            <a:off x="179512" y="1806724"/>
            <a:ext cx="8790710" cy="4862636"/>
            <a:chOff x="179512" y="1806724"/>
            <a:chExt cx="8790710" cy="4862636"/>
          </a:xfrm>
        </p:grpSpPr>
        <p:sp>
          <p:nvSpPr>
            <p:cNvPr id="28" name="TextBox 27"/>
            <p:cNvSpPr txBox="1"/>
            <p:nvPr userDrawn="1"/>
          </p:nvSpPr>
          <p:spPr>
            <a:xfrm>
              <a:off x="179512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PREPARED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6" name="TextBox 45"/>
            <p:cNvSpPr txBox="1"/>
            <p:nvPr userDrawn="1"/>
          </p:nvSpPr>
          <p:spPr>
            <a:xfrm>
              <a:off x="3106940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CHECKED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7" name="TextBox 46"/>
            <p:cNvSpPr txBox="1"/>
            <p:nvPr userDrawn="1"/>
          </p:nvSpPr>
          <p:spPr>
            <a:xfrm>
              <a:off x="6037060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</a:t>
              </a:r>
              <a:r>
                <a:rPr lang="en-GB" sz="900" b="1" baseline="0" dirty="0" smtClean="0">
                  <a:solidFill>
                    <a:srgbClr val="FF0000"/>
                  </a:solidFill>
                </a:rPr>
                <a:t>TO BE</a:t>
              </a:r>
              <a:r>
                <a:rPr lang="en-GB" sz="900" baseline="0" dirty="0" smtClean="0">
                  <a:solidFill>
                    <a:srgbClr val="404040"/>
                  </a:solidFill>
                </a:rPr>
                <a:t> APPROVED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8" name="TextBox 47"/>
            <p:cNvSpPr txBox="1"/>
            <p:nvPr userDrawn="1"/>
          </p:nvSpPr>
          <p:spPr>
            <a:xfrm>
              <a:off x="182610" y="5786295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SENT FOR INFORMATION TO: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9" name="TextBox 48"/>
            <p:cNvSpPr txBox="1"/>
            <p:nvPr userDrawn="1"/>
          </p:nvSpPr>
          <p:spPr>
            <a:xfrm>
              <a:off x="179512" y="6494836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1000" b="1" baseline="0" dirty="0" smtClean="0">
                  <a:solidFill>
                    <a:schemeClr val="bg1">
                      <a:lumMod val="75000"/>
                    </a:schemeClr>
                  </a:solidFill>
                </a:rPr>
                <a:t>This document is uncontrolled when printed. Check the EDMS to verify that this is the correct version before use.</a:t>
              </a:r>
              <a:endParaRPr lang="fr-FR" sz="1000" b="1" baseline="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179512" y="1806724"/>
              <a:ext cx="8776071" cy="4862636"/>
            </a:xfrm>
            <a:prstGeom prst="roundRect">
              <a:avLst>
                <a:gd name="adj" fmla="val 3270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04040"/>
                </a:solidFill>
              </a:endParaRPr>
            </a:p>
          </p:txBody>
        </p:sp>
        <p:cxnSp>
          <p:nvCxnSpPr>
            <p:cNvPr id="31" name="Straight Connector 30"/>
            <p:cNvCxnSpPr/>
            <p:nvPr userDrawn="1"/>
          </p:nvCxnSpPr>
          <p:spPr>
            <a:xfrm>
              <a:off x="179512" y="3861049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179512" y="5777995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>
            <a:xfrm>
              <a:off x="6036162" y="3861048"/>
              <a:ext cx="0" cy="1915857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>
              <a:off x="3107837" y="3861048"/>
              <a:ext cx="0" cy="1915857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Date Placeholder 52"/>
          <p:cNvSpPr>
            <a:spLocks noGrp="1"/>
          </p:cNvSpPr>
          <p:nvPr userDrawn="1">
            <p:ph type="dt" sz="half" idx="10"/>
          </p:nvPr>
        </p:nvSpPr>
        <p:spPr>
          <a:xfrm>
            <a:off x="8100392" y="1573392"/>
            <a:ext cx="862356" cy="221109"/>
          </a:xfrm>
          <a:prstGeom prst="rect">
            <a:avLst/>
          </a:prstGeom>
        </p:spPr>
        <p:txBody>
          <a:bodyPr lIns="72000" tIns="36000" rIns="72000" bIns="36000"/>
          <a:lstStyle>
            <a:lvl1pPr algn="l">
              <a:defRPr sz="1000" baseline="0">
                <a:solidFill>
                  <a:srgbClr val="262626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179512" y="1801133"/>
            <a:ext cx="8784976" cy="290505"/>
          </a:xfrm>
          <a:prstGeom prst="rect">
            <a:avLst/>
          </a:prstGeom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250">
                <a:solidFill>
                  <a:srgbClr val="26262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[Click to edit the document type (IN UPPERCASE)]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9512" y="2099656"/>
            <a:ext cx="8784976" cy="897296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2000" b="1">
                <a:solidFill>
                  <a:srgbClr val="262626"/>
                </a:solidFill>
              </a:defRPr>
            </a:lvl1pPr>
          </a:lstStyle>
          <a:p>
            <a:r>
              <a:rPr lang="en-US" dirty="0" smtClean="0"/>
              <a:t>[Click to edit the document title]</a:t>
            </a:r>
            <a:endParaRPr lang="fr-FR" dirty="0"/>
          </a:p>
        </p:txBody>
      </p:sp>
      <p:sp>
        <p:nvSpPr>
          <p:cNvPr id="95" name="Text Placeholder 94"/>
          <p:cNvSpPr>
            <a:spLocks noGrp="1"/>
          </p:cNvSpPr>
          <p:nvPr>
            <p:ph type="body" sz="quarter" idx="17" hasCustomPrompt="1"/>
          </p:nvPr>
        </p:nvSpPr>
        <p:spPr>
          <a:xfrm>
            <a:off x="179512" y="2996952"/>
            <a:ext cx="8784976" cy="864096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abstract]</a:t>
            </a:r>
            <a:endParaRPr lang="en-US" dirty="0"/>
          </a:p>
        </p:txBody>
      </p:sp>
      <p:sp>
        <p:nvSpPr>
          <p:cNvPr id="96" name="Text Placeholder 94"/>
          <p:cNvSpPr>
            <a:spLocks noGrp="1"/>
          </p:cNvSpPr>
          <p:nvPr>
            <p:ph type="body" sz="quarter" idx="18" hasCustomPrompt="1"/>
          </p:nvPr>
        </p:nvSpPr>
        <p:spPr>
          <a:xfrm>
            <a:off x="179512" y="4025573"/>
            <a:ext cx="2916562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authors]</a:t>
            </a:r>
            <a:endParaRPr lang="en-US" dirty="0"/>
          </a:p>
        </p:txBody>
      </p:sp>
      <p:sp>
        <p:nvSpPr>
          <p:cNvPr id="97" name="Text Placeholder 94"/>
          <p:cNvSpPr>
            <a:spLocks noGrp="1"/>
          </p:cNvSpPr>
          <p:nvPr>
            <p:ph type="body" sz="quarter" idx="19" hasCustomPrompt="1"/>
          </p:nvPr>
        </p:nvSpPr>
        <p:spPr>
          <a:xfrm>
            <a:off x="3109632" y="4025573"/>
            <a:ext cx="2924806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checkers]</a:t>
            </a:r>
            <a:endParaRPr lang="en-US" dirty="0"/>
          </a:p>
        </p:txBody>
      </p:sp>
      <p:sp>
        <p:nvSpPr>
          <p:cNvPr id="98" name="Text Placeholder 94"/>
          <p:cNvSpPr>
            <a:spLocks noGrp="1"/>
          </p:cNvSpPr>
          <p:nvPr>
            <p:ph type="body" sz="quarter" idx="20" hasCustomPrompt="1"/>
          </p:nvPr>
        </p:nvSpPr>
        <p:spPr>
          <a:xfrm>
            <a:off x="6035306" y="4025573"/>
            <a:ext cx="2920664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approvers]</a:t>
            </a:r>
            <a:endParaRPr lang="en-US" dirty="0"/>
          </a:p>
        </p:txBody>
      </p:sp>
      <p:sp>
        <p:nvSpPr>
          <p:cNvPr id="99" name="Text Placeholder 9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5944701"/>
            <a:ext cx="8784976" cy="595818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persons to whom the document is sent]</a:t>
            </a:r>
            <a:endParaRPr lang="en-US" dirty="0"/>
          </a:p>
        </p:txBody>
      </p:sp>
      <p:sp>
        <p:nvSpPr>
          <p:cNvPr id="38" name="Text Placeholder 94"/>
          <p:cNvSpPr>
            <a:spLocks noGrp="1"/>
          </p:cNvSpPr>
          <p:nvPr>
            <p:ph type="body" sz="quarter" idx="25" hasCustomPrompt="1"/>
          </p:nvPr>
        </p:nvSpPr>
        <p:spPr>
          <a:xfrm>
            <a:off x="5706285" y="853874"/>
            <a:ext cx="3260734" cy="322083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>
              <a:spcBef>
                <a:spcPts val="0"/>
              </a:spcBef>
              <a:buNone/>
              <a:defRPr sz="1750" b="1" baseline="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external ref.]</a:t>
            </a:r>
            <a:endParaRPr lang="en-US" dirty="0"/>
          </a:p>
        </p:txBody>
      </p:sp>
      <p:sp>
        <p:nvSpPr>
          <p:cNvPr id="4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06284" y="308900"/>
            <a:ext cx="3260735" cy="334035"/>
          </a:xfrm>
          <a:prstGeom prst="rect">
            <a:avLst/>
          </a:prstGeom>
        </p:spPr>
        <p:txBody>
          <a:bodyPr vert="horz" lIns="288000" tIns="0" rIns="0" bIns="0" rtlCol="0" anchor="ctr" anchorCtr="0"/>
          <a:lstStyle>
            <a:lvl1pPr algn="l">
              <a:defRPr sz="175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04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Approved 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 userDrawn="1"/>
        </p:nvGrpSpPr>
        <p:grpSpPr>
          <a:xfrm>
            <a:off x="179511" y="188640"/>
            <a:ext cx="8784977" cy="1608855"/>
            <a:chOff x="179511" y="188640"/>
            <a:chExt cx="8784977" cy="1608855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708650" y="188640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 flipH="1">
              <a:off x="7689552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6972300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3"/>
            <p:cNvSpPr/>
            <p:nvPr userDrawn="1"/>
          </p:nvSpPr>
          <p:spPr>
            <a:xfrm>
              <a:off x="5708650" y="724992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9525" cmpd="sng"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 userDrawn="1"/>
          </p:nvSpPr>
          <p:spPr>
            <a:xfrm>
              <a:off x="5712772" y="188640"/>
              <a:ext cx="126108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EDMS No.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7" name="TextBox 16"/>
            <p:cNvSpPr txBox="1"/>
            <p:nvPr userDrawn="1"/>
          </p:nvSpPr>
          <p:spPr>
            <a:xfrm>
              <a:off x="6973860" y="188640"/>
              <a:ext cx="71230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REV.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>
              <a:off x="7695080" y="188640"/>
              <a:ext cx="124973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VALIDITY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>
              <a:off x="5708316" y="729056"/>
              <a:ext cx="3248526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REFERENCE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pic>
          <p:nvPicPr>
            <p:cNvPr id="20" name="Picture 19"/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1" y="980808"/>
              <a:ext cx="720000" cy="720000"/>
            </a:xfrm>
            <a:prstGeom prst="rect">
              <a:avLst/>
            </a:prstGeom>
          </p:spPr>
        </p:pic>
        <p:sp>
          <p:nvSpPr>
            <p:cNvPr id="21" name="Text Box 9"/>
            <p:cNvSpPr txBox="1">
              <a:spLocks noChangeArrowheads="1"/>
            </p:cNvSpPr>
            <p:nvPr userDrawn="1"/>
          </p:nvSpPr>
          <p:spPr bwMode="auto">
            <a:xfrm>
              <a:off x="179513" y="260648"/>
              <a:ext cx="1368152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750" b="1" i="0" dirty="0" smtClean="0">
                  <a:solidFill>
                    <a:srgbClr val="BFBFBF"/>
                  </a:solidFill>
                  <a:effectLst/>
                  <a:latin typeface="Verdana"/>
                  <a:ea typeface="Times New Roman"/>
                  <a:cs typeface="Verdana"/>
                </a:rPr>
                <a:t>CERN</a:t>
              </a:r>
              <a:endParaRPr lang="en-GB" sz="1200" b="1" i="0" dirty="0">
                <a:solidFill>
                  <a:srgbClr val="BFBFBF"/>
                </a:solidFill>
                <a:effectLst/>
                <a:latin typeface="Verdana"/>
                <a:ea typeface="Times New Roman"/>
                <a:cs typeface="Verdana"/>
              </a:endParaRP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CH</a:t>
              </a:r>
              <a:r>
                <a:rPr lang="en-GB" sz="1250" dirty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-1211 Geneva </a:t>
              </a: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23</a:t>
              </a: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Switzerland</a:t>
              </a:r>
              <a:endParaRPr lang="fr-FR" sz="1250" dirty="0">
                <a:effectLst/>
                <a:latin typeface="+mn-lt"/>
                <a:ea typeface="Times New Roman"/>
                <a:cs typeface="Times New Roman"/>
              </a:endParaRPr>
            </a:p>
          </p:txBody>
        </p:sp>
        <p:sp>
          <p:nvSpPr>
            <p:cNvPr id="56" name="TextBox 55"/>
            <p:cNvSpPr txBox="1"/>
            <p:nvPr userDrawn="1"/>
          </p:nvSpPr>
          <p:spPr>
            <a:xfrm>
              <a:off x="7740352" y="1577028"/>
              <a:ext cx="360040" cy="22046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noAutofit/>
            </a:bodyPr>
            <a:lstStyle/>
            <a:p>
              <a:pPr algn="l"/>
              <a:r>
                <a:rPr lang="en-GB" sz="1000" baseline="0" dirty="0" smtClean="0">
                  <a:solidFill>
                    <a:srgbClr val="404040"/>
                  </a:solidFill>
                </a:rPr>
                <a:t>Date:</a:t>
              </a:r>
              <a:endParaRPr lang="fr-FR" sz="1000" baseline="0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80" name="Group 79"/>
          <p:cNvGrpSpPr/>
          <p:nvPr userDrawn="1"/>
        </p:nvGrpSpPr>
        <p:grpSpPr>
          <a:xfrm>
            <a:off x="179512" y="1806724"/>
            <a:ext cx="8790710" cy="4862636"/>
            <a:chOff x="179512" y="1806724"/>
            <a:chExt cx="8790710" cy="4862636"/>
          </a:xfrm>
        </p:grpSpPr>
        <p:sp>
          <p:nvSpPr>
            <p:cNvPr id="28" name="TextBox 27"/>
            <p:cNvSpPr txBox="1"/>
            <p:nvPr userDrawn="1"/>
          </p:nvSpPr>
          <p:spPr>
            <a:xfrm>
              <a:off x="179512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PREPARED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6" name="TextBox 45"/>
            <p:cNvSpPr txBox="1"/>
            <p:nvPr userDrawn="1"/>
          </p:nvSpPr>
          <p:spPr>
            <a:xfrm>
              <a:off x="3106940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CHECKED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7" name="TextBox 46"/>
            <p:cNvSpPr txBox="1"/>
            <p:nvPr userDrawn="1"/>
          </p:nvSpPr>
          <p:spPr>
            <a:xfrm>
              <a:off x="6037060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APPROVED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8" name="TextBox 47"/>
            <p:cNvSpPr txBox="1"/>
            <p:nvPr userDrawn="1"/>
          </p:nvSpPr>
          <p:spPr>
            <a:xfrm>
              <a:off x="182610" y="5786295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SENT FOR INFORMATION TO: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9" name="TextBox 48"/>
            <p:cNvSpPr txBox="1"/>
            <p:nvPr userDrawn="1"/>
          </p:nvSpPr>
          <p:spPr>
            <a:xfrm>
              <a:off x="179512" y="6494836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1000" b="1" baseline="0" dirty="0" smtClean="0">
                  <a:solidFill>
                    <a:schemeClr val="bg1">
                      <a:lumMod val="75000"/>
                    </a:schemeClr>
                  </a:solidFill>
                </a:rPr>
                <a:t>This document is uncontrolled when printed. Check the EDMS to verify that this is the correct version before use.</a:t>
              </a:r>
              <a:endParaRPr lang="fr-FR" sz="1000" b="1" baseline="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179512" y="1806724"/>
              <a:ext cx="8776071" cy="4862636"/>
            </a:xfrm>
            <a:prstGeom prst="roundRect">
              <a:avLst>
                <a:gd name="adj" fmla="val 3270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04040"/>
                </a:solidFill>
              </a:endParaRPr>
            </a:p>
          </p:txBody>
        </p:sp>
        <p:cxnSp>
          <p:nvCxnSpPr>
            <p:cNvPr id="31" name="Straight Connector 30"/>
            <p:cNvCxnSpPr/>
            <p:nvPr userDrawn="1"/>
          </p:nvCxnSpPr>
          <p:spPr>
            <a:xfrm>
              <a:off x="179512" y="3861049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179512" y="5777995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>
            <a:xfrm>
              <a:off x="6036162" y="3861048"/>
              <a:ext cx="0" cy="1915857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>
              <a:off x="3107837" y="3861048"/>
              <a:ext cx="0" cy="1915857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Date Placeholder 52"/>
          <p:cNvSpPr>
            <a:spLocks noGrp="1"/>
          </p:cNvSpPr>
          <p:nvPr userDrawn="1">
            <p:ph type="dt" sz="half" idx="10"/>
          </p:nvPr>
        </p:nvSpPr>
        <p:spPr>
          <a:xfrm>
            <a:off x="8100392" y="1573392"/>
            <a:ext cx="862356" cy="221109"/>
          </a:xfrm>
          <a:prstGeom prst="rect">
            <a:avLst/>
          </a:prstGeom>
        </p:spPr>
        <p:txBody>
          <a:bodyPr lIns="72000" tIns="36000" rIns="72000" bIns="36000"/>
          <a:lstStyle>
            <a:lvl1pPr algn="l">
              <a:defRPr sz="1000" baseline="0">
                <a:solidFill>
                  <a:srgbClr val="262626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179512" y="1801133"/>
            <a:ext cx="8784976" cy="290505"/>
          </a:xfrm>
          <a:prstGeom prst="rect">
            <a:avLst/>
          </a:prstGeom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250">
                <a:solidFill>
                  <a:srgbClr val="26262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[Click to edit the document type (IN UPPERCASE)]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9512" y="2099656"/>
            <a:ext cx="8784976" cy="897296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2000" b="1">
                <a:solidFill>
                  <a:srgbClr val="262626"/>
                </a:solidFill>
              </a:defRPr>
            </a:lvl1pPr>
          </a:lstStyle>
          <a:p>
            <a:r>
              <a:rPr lang="en-US" dirty="0" smtClean="0"/>
              <a:t>[Click to edit the document title]</a:t>
            </a:r>
            <a:endParaRPr lang="fr-FR" dirty="0"/>
          </a:p>
        </p:txBody>
      </p:sp>
      <p:sp>
        <p:nvSpPr>
          <p:cNvPr id="95" name="Text Placeholder 94"/>
          <p:cNvSpPr>
            <a:spLocks noGrp="1"/>
          </p:cNvSpPr>
          <p:nvPr>
            <p:ph type="body" sz="quarter" idx="17" hasCustomPrompt="1"/>
          </p:nvPr>
        </p:nvSpPr>
        <p:spPr>
          <a:xfrm>
            <a:off x="179512" y="2996952"/>
            <a:ext cx="8784976" cy="864096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abstract]</a:t>
            </a:r>
            <a:endParaRPr lang="en-US" dirty="0"/>
          </a:p>
        </p:txBody>
      </p:sp>
      <p:sp>
        <p:nvSpPr>
          <p:cNvPr id="96" name="Text Placeholder 94"/>
          <p:cNvSpPr>
            <a:spLocks noGrp="1"/>
          </p:cNvSpPr>
          <p:nvPr>
            <p:ph type="body" sz="quarter" idx="18" hasCustomPrompt="1"/>
          </p:nvPr>
        </p:nvSpPr>
        <p:spPr>
          <a:xfrm>
            <a:off x="179512" y="4025573"/>
            <a:ext cx="2916562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authors]</a:t>
            </a:r>
            <a:endParaRPr lang="en-US" dirty="0"/>
          </a:p>
        </p:txBody>
      </p:sp>
      <p:sp>
        <p:nvSpPr>
          <p:cNvPr id="97" name="Text Placeholder 94"/>
          <p:cNvSpPr>
            <a:spLocks noGrp="1"/>
          </p:cNvSpPr>
          <p:nvPr>
            <p:ph type="body" sz="quarter" idx="19" hasCustomPrompt="1"/>
          </p:nvPr>
        </p:nvSpPr>
        <p:spPr>
          <a:xfrm>
            <a:off x="3109632" y="4025573"/>
            <a:ext cx="2924806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checkers]</a:t>
            </a:r>
            <a:endParaRPr lang="en-US" dirty="0"/>
          </a:p>
        </p:txBody>
      </p:sp>
      <p:sp>
        <p:nvSpPr>
          <p:cNvPr id="98" name="Text Placeholder 94"/>
          <p:cNvSpPr>
            <a:spLocks noGrp="1"/>
          </p:cNvSpPr>
          <p:nvPr>
            <p:ph type="body" sz="quarter" idx="20" hasCustomPrompt="1"/>
          </p:nvPr>
        </p:nvSpPr>
        <p:spPr>
          <a:xfrm>
            <a:off x="6035306" y="4025573"/>
            <a:ext cx="2920664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approvers]</a:t>
            </a:r>
            <a:endParaRPr lang="en-US" dirty="0"/>
          </a:p>
        </p:txBody>
      </p:sp>
      <p:sp>
        <p:nvSpPr>
          <p:cNvPr id="99" name="Text Placeholder 9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5944701"/>
            <a:ext cx="8784976" cy="595818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persons to whom the document is sent]</a:t>
            </a:r>
            <a:endParaRPr lang="en-US" dirty="0"/>
          </a:p>
        </p:txBody>
      </p:sp>
      <p:sp>
        <p:nvSpPr>
          <p:cNvPr id="38" name="Text Placeholder 94"/>
          <p:cNvSpPr>
            <a:spLocks noGrp="1"/>
          </p:cNvSpPr>
          <p:nvPr>
            <p:ph type="body" sz="quarter" idx="25" hasCustomPrompt="1"/>
          </p:nvPr>
        </p:nvSpPr>
        <p:spPr>
          <a:xfrm>
            <a:off x="5706285" y="853874"/>
            <a:ext cx="3260734" cy="322083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>
              <a:spcBef>
                <a:spcPts val="0"/>
              </a:spcBef>
              <a:buNone/>
              <a:defRPr sz="1750" b="1" baseline="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external ref.]</a:t>
            </a:r>
            <a:endParaRPr lang="en-US" dirty="0"/>
          </a:p>
        </p:txBody>
      </p:sp>
      <p:sp>
        <p:nvSpPr>
          <p:cNvPr id="4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06284" y="308900"/>
            <a:ext cx="3260735" cy="334035"/>
          </a:xfrm>
          <a:prstGeom prst="rect">
            <a:avLst/>
          </a:prstGeom>
        </p:spPr>
        <p:txBody>
          <a:bodyPr vert="horz" lIns="288000" tIns="0" rIns="0" bIns="0" rtlCol="0" anchor="ctr" anchorCtr="0"/>
          <a:lstStyle>
            <a:lvl1pPr algn="l">
              <a:defRPr sz="175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04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 userDrawn="1"/>
        </p:nvGrpSpPr>
        <p:grpSpPr>
          <a:xfrm>
            <a:off x="179512" y="188640"/>
            <a:ext cx="8783308" cy="6480720"/>
            <a:chOff x="179512" y="188640"/>
            <a:chExt cx="8783308" cy="648072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6813967" y="188641"/>
              <a:ext cx="2148853" cy="298789"/>
            </a:xfrm>
            <a:prstGeom prst="roundRect">
              <a:avLst>
                <a:gd name="adj" fmla="val 40183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 userDrawn="1"/>
          </p:nvCxnSpPr>
          <p:spPr>
            <a:xfrm flipH="1">
              <a:off x="8125588" y="217599"/>
              <a:ext cx="2096" cy="240983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 flipH="1">
              <a:off x="7650476" y="217599"/>
              <a:ext cx="2096" cy="240983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8100392" y="472229"/>
              <a:ext cx="432048" cy="22046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noAutofit/>
            </a:bodyPr>
            <a:lstStyle/>
            <a:p>
              <a:pPr algn="l"/>
              <a:r>
                <a:rPr lang="en-GB" sz="1000" baseline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Page:</a:t>
              </a:r>
              <a:endParaRPr lang="fr-FR" sz="1000" baseline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 userDrawn="1"/>
          </p:nvSpPr>
          <p:spPr>
            <a:xfrm>
              <a:off x="6818088" y="188640"/>
              <a:ext cx="832318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EDMS No.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650476" y="188640"/>
              <a:ext cx="470123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REV.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8125588" y="188640"/>
              <a:ext cx="836599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VALIDITY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pic>
          <p:nvPicPr>
            <p:cNvPr id="16" name="Picture 15"/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188640"/>
              <a:ext cx="360000" cy="360000"/>
            </a:xfrm>
            <a:prstGeom prst="rect">
              <a:avLst/>
            </a:prstGeom>
          </p:spPr>
        </p:pic>
        <p:sp>
          <p:nvSpPr>
            <p:cNvPr id="25" name="Rounded Rectangle 24"/>
            <p:cNvSpPr/>
            <p:nvPr userDrawn="1"/>
          </p:nvSpPr>
          <p:spPr>
            <a:xfrm>
              <a:off x="179512" y="692696"/>
              <a:ext cx="8776071" cy="5976664"/>
            </a:xfrm>
            <a:prstGeom prst="roundRect">
              <a:avLst>
                <a:gd name="adj" fmla="val 3270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2440" y="476672"/>
            <a:ext cx="432048" cy="216025"/>
          </a:xfrm>
          <a:prstGeom prst="rect">
            <a:avLst/>
          </a:prstGeom>
        </p:spPr>
        <p:txBody>
          <a:bodyPr lIns="72000" tIns="36000" rIns="72000" bIns="36000"/>
          <a:lstStyle>
            <a:lvl1pPr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9F408B-A04E-4D23-B255-6B0A20F302D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692696"/>
            <a:ext cx="8784976" cy="5976664"/>
          </a:xfrm>
          <a:prstGeom prst="rect">
            <a:avLst/>
          </a:prstGeom>
        </p:spPr>
        <p:txBody>
          <a:bodyPr/>
          <a:lstStyle>
            <a:lvl1pPr marL="271463" indent="-177800">
              <a:spcBef>
                <a:spcPts val="200"/>
              </a:spcBef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627063" indent="-271463">
              <a:spcBef>
                <a:spcPts val="200"/>
              </a:spcBef>
              <a:buFont typeface="Arial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896938" indent="-177800">
              <a:spcBef>
                <a:spcPts val="200"/>
              </a:spcBef>
              <a:buFont typeface="Arial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1346200" indent="-271463">
              <a:spcBef>
                <a:spcPts val="200"/>
              </a:spcBef>
              <a:buFont typeface="Arial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1701800" indent="-261938">
              <a:spcBef>
                <a:spcPts val="200"/>
              </a:spcBef>
              <a:buFont typeface="Arial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[Click to edit document body]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11295" y="273605"/>
            <a:ext cx="2155724" cy="204183"/>
          </a:xfrm>
          <a:prstGeom prst="rect">
            <a:avLst/>
          </a:prstGeom>
        </p:spPr>
        <p:txBody>
          <a:bodyPr vert="horz" lIns="144000" tIns="0" rIns="0" bIns="0" rtlCol="0" anchor="ctr" anchorCtr="0"/>
          <a:lstStyle>
            <a:lvl1pPr algn="l">
              <a:defRPr sz="1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508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ou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 userDrawn="1"/>
        </p:nvGrpSpPr>
        <p:grpSpPr>
          <a:xfrm>
            <a:off x="179512" y="188640"/>
            <a:ext cx="8783308" cy="6480720"/>
            <a:chOff x="179512" y="188640"/>
            <a:chExt cx="8783308" cy="648072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6813967" y="188641"/>
              <a:ext cx="2148853" cy="298789"/>
            </a:xfrm>
            <a:prstGeom prst="roundRect">
              <a:avLst>
                <a:gd name="adj" fmla="val 40183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 userDrawn="1"/>
          </p:nvCxnSpPr>
          <p:spPr>
            <a:xfrm flipH="1">
              <a:off x="8125588" y="217599"/>
              <a:ext cx="2096" cy="240983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 flipH="1">
              <a:off x="7650476" y="217599"/>
              <a:ext cx="2096" cy="240983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8100392" y="472229"/>
              <a:ext cx="432048" cy="22046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noAutofit/>
            </a:bodyPr>
            <a:lstStyle/>
            <a:p>
              <a:pPr algn="l"/>
              <a:r>
                <a:rPr lang="en-GB" sz="1000" baseline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Page:</a:t>
              </a:r>
              <a:endParaRPr lang="fr-FR" sz="1000" baseline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 userDrawn="1"/>
          </p:nvSpPr>
          <p:spPr>
            <a:xfrm>
              <a:off x="6818088" y="188640"/>
              <a:ext cx="832318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EDMS No.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650476" y="188640"/>
              <a:ext cx="470123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REV.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8125588" y="188640"/>
              <a:ext cx="836599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VALIDITY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pic>
          <p:nvPicPr>
            <p:cNvPr id="16" name="Picture 15"/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188640"/>
              <a:ext cx="360000" cy="360000"/>
            </a:xfrm>
            <a:prstGeom prst="rect">
              <a:avLst/>
            </a:prstGeom>
          </p:spPr>
        </p:pic>
        <p:sp>
          <p:nvSpPr>
            <p:cNvPr id="25" name="Rounded Rectangle 24"/>
            <p:cNvSpPr/>
            <p:nvPr userDrawn="1"/>
          </p:nvSpPr>
          <p:spPr>
            <a:xfrm>
              <a:off x="179512" y="692696"/>
              <a:ext cx="8776071" cy="5976664"/>
            </a:xfrm>
            <a:prstGeom prst="roundRect">
              <a:avLst>
                <a:gd name="adj" fmla="val 3270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2440" y="476672"/>
            <a:ext cx="432048" cy="216025"/>
          </a:xfrm>
          <a:prstGeom prst="rect">
            <a:avLst/>
          </a:prstGeom>
        </p:spPr>
        <p:txBody>
          <a:bodyPr lIns="72000" tIns="36000" rIns="72000" bIns="36000"/>
          <a:lstStyle>
            <a:lvl1pPr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9F408B-A04E-4D23-B255-6B0A20F302D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11295" y="273605"/>
            <a:ext cx="2155724" cy="204183"/>
          </a:xfrm>
          <a:prstGeom prst="rect">
            <a:avLst/>
          </a:prstGeom>
        </p:spPr>
        <p:txBody>
          <a:bodyPr vert="horz" lIns="144000" tIns="0" rIns="0" bIns="0" rtlCol="0" anchor="ctr" anchorCtr="0"/>
          <a:lstStyle>
            <a:lvl1pPr algn="l">
              <a:defRPr sz="1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364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fram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79388" y="115888"/>
            <a:ext cx="8785225" cy="66262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65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1690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931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6" r:id="rId3"/>
    <p:sldLayoutId id="2147483650" r:id="rId4"/>
    <p:sldLayoutId id="2147483657" r:id="rId5"/>
    <p:sldLayoutId id="2147483653" r:id="rId6"/>
    <p:sldLayoutId id="2147483654" r:id="rId7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10" Type="http://schemas.openxmlformats.org/officeDocument/2006/relationships/image" Target="../media/image61.jpeg"/><Relationship Id="rId4" Type="http://schemas.openxmlformats.org/officeDocument/2006/relationships/image" Target="../media/image55.png"/><Relationship Id="rId9" Type="http://schemas.openxmlformats.org/officeDocument/2006/relationships/image" Target="../media/image6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jpeg"/><Relationship Id="rId7" Type="http://schemas.openxmlformats.org/officeDocument/2006/relationships/image" Target="../media/image67.png"/><Relationship Id="rId12" Type="http://schemas.openxmlformats.org/officeDocument/2006/relationships/image" Target="../media/image72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6.jpeg"/><Relationship Id="rId11" Type="http://schemas.openxmlformats.org/officeDocument/2006/relationships/image" Target="../media/image71.jpeg"/><Relationship Id="rId5" Type="http://schemas.openxmlformats.org/officeDocument/2006/relationships/image" Target="../media/image65.png"/><Relationship Id="rId10" Type="http://schemas.openxmlformats.org/officeDocument/2006/relationships/image" Target="../media/image70.jpeg"/><Relationship Id="rId4" Type="http://schemas.openxmlformats.org/officeDocument/2006/relationships/image" Target="../media/image64.jpeg"/><Relationship Id="rId9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6.jpeg"/><Relationship Id="rId5" Type="http://schemas.openxmlformats.org/officeDocument/2006/relationships/image" Target="../media/image75.png"/><Relationship Id="rId4" Type="http://schemas.openxmlformats.org/officeDocument/2006/relationships/image" Target="../media/image74.png"/><Relationship Id="rId9" Type="http://schemas.openxmlformats.org/officeDocument/2006/relationships/image" Target="../media/image7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HL-LHC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GB" dirty="0"/>
              <a:t>Cryogenics integration </a:t>
            </a:r>
            <a:r>
              <a:rPr lang="en-GB" dirty="0" smtClean="0"/>
              <a:t>at </a:t>
            </a:r>
            <a:r>
              <a:rPr lang="en-GB" dirty="0"/>
              <a:t>IR4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en-US" dirty="0" smtClean="0"/>
              <a:t>First volumes definitions for the installation of a new underground cold box at point 4 and surface impacts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C. Magnier EN-MEF-INT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err="1" smtClean="0"/>
              <a:t>JP.Corso</a:t>
            </a:r>
            <a:r>
              <a:rPr lang="en-US" dirty="0" smtClean="0"/>
              <a:t> EN-MEF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/>
              <a:t>Serge </a:t>
            </a:r>
            <a:r>
              <a:rPr lang="en-US" dirty="0"/>
              <a:t>C</a:t>
            </a:r>
            <a:r>
              <a:rPr lang="en-US" dirty="0" smtClean="0"/>
              <a:t>laudet, Bruno Feral, Paolo </a:t>
            </a:r>
            <a:r>
              <a:rPr lang="en-US" dirty="0" err="1" smtClean="0"/>
              <a:t>Fessia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——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868144" y="260648"/>
            <a:ext cx="2039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1417843       0.1      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81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Handling in remaining </a:t>
            </a:r>
            <a:r>
              <a:rPr lang="en-GB" dirty="0" smtClean="0"/>
              <a:t>place </a:t>
            </a:r>
            <a:r>
              <a:rPr lang="en-GB" sz="1400" dirty="0"/>
              <a:t>See also EDMS 1363932 v.1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8" t="23923" r="13316" b="7063"/>
          <a:stretch/>
        </p:blipFill>
        <p:spPr bwMode="auto">
          <a:xfrm>
            <a:off x="572487" y="1167433"/>
            <a:ext cx="2838313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86" t="26358" r="14294" b="14711"/>
          <a:stretch/>
        </p:blipFill>
        <p:spPr bwMode="auto">
          <a:xfrm>
            <a:off x="546938" y="2909613"/>
            <a:ext cx="3445100" cy="2064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t="13352" r="30586" b="15222"/>
          <a:stretch/>
        </p:blipFill>
        <p:spPr bwMode="auto">
          <a:xfrm>
            <a:off x="1221616" y="4941464"/>
            <a:ext cx="1749819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17035" y="5646445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400mm</a:t>
            </a:r>
            <a:endParaRPr lang="en-GB" sz="1000" dirty="0"/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>
            <a:off x="1841071" y="5892666"/>
            <a:ext cx="136630" cy="416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6251" y="2780928"/>
            <a:ext cx="1481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RUX45 shielding</a:t>
            </a:r>
          </a:p>
          <a:p>
            <a:pPr algn="ctr"/>
            <a:r>
              <a:rPr lang="en-GB" sz="1400" dirty="0" smtClean="0"/>
              <a:t> 7300x2100x475h</a:t>
            </a:r>
            <a:endParaRPr lang="en-GB" sz="1400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15" t="16636" r="13404" b="20535"/>
          <a:stretch/>
        </p:blipFill>
        <p:spPr bwMode="auto">
          <a:xfrm>
            <a:off x="3790950" y="2751609"/>
            <a:ext cx="2884156" cy="216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2" t="11388" r="6404" b="10155"/>
          <a:stretch/>
        </p:blipFill>
        <p:spPr bwMode="auto">
          <a:xfrm>
            <a:off x="4355976" y="1163149"/>
            <a:ext cx="2319130" cy="158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4" t="14517" r="22370" b="13331"/>
          <a:stretch/>
        </p:blipFill>
        <p:spPr bwMode="auto">
          <a:xfrm>
            <a:off x="6558641" y="1817800"/>
            <a:ext cx="2304256" cy="2009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970973" y="4126693"/>
            <a:ext cx="1394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ACSGA on trailer</a:t>
            </a:r>
            <a:endParaRPr lang="en-GB" sz="1400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24" t="10732" r="6064" b="13539"/>
          <a:stretch/>
        </p:blipFill>
        <p:spPr bwMode="auto">
          <a:xfrm>
            <a:off x="5868144" y="4911273"/>
            <a:ext cx="2697282" cy="16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Arrow Connector 19"/>
          <p:cNvCxnSpPr>
            <a:stCxn id="18" idx="2"/>
          </p:cNvCxnSpPr>
          <p:nvPr/>
        </p:nvCxnSpPr>
        <p:spPr>
          <a:xfrm flipH="1">
            <a:off x="7470631" y="4434470"/>
            <a:ext cx="197713" cy="14369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8" idx="0"/>
          </p:cNvCxnSpPr>
          <p:nvPr/>
        </p:nvCxnSpPr>
        <p:spPr>
          <a:xfrm flipH="1" flipV="1">
            <a:off x="7380312" y="3573015"/>
            <a:ext cx="288032" cy="5536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707904" y="1340768"/>
            <a:ext cx="0" cy="51125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" descr="C:\HIlumi\20140108_161429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038" y="5095787"/>
            <a:ext cx="172819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HIlumi\20140124_141944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46" y="4827715"/>
            <a:ext cx="955070" cy="127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4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STU trailer handling</a:t>
            </a:r>
          </a:p>
          <a:p>
            <a:pPr marL="93663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26" t="21944" r="22970" b="8400"/>
          <a:stretch/>
        </p:blipFill>
        <p:spPr bwMode="auto">
          <a:xfrm>
            <a:off x="283425" y="1455543"/>
            <a:ext cx="2182645" cy="2416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60752" y="2417792"/>
            <a:ext cx="1165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35 degrees/floor</a:t>
            </a:r>
            <a:endParaRPr lang="en-GB" sz="10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6" t="16685" r="16017" b="8359"/>
          <a:stretch/>
        </p:blipFill>
        <p:spPr bwMode="auto">
          <a:xfrm>
            <a:off x="424480" y="4390966"/>
            <a:ext cx="2287350" cy="189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own Arrow 7"/>
          <p:cNvSpPr/>
          <p:nvPr/>
        </p:nvSpPr>
        <p:spPr>
          <a:xfrm>
            <a:off x="1482752" y="3803467"/>
            <a:ext cx="170807" cy="5874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276853" y="5916772"/>
            <a:ext cx="5826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350mm</a:t>
            </a:r>
            <a:endParaRPr lang="en-GB" sz="1000" dirty="0"/>
          </a:p>
        </p:txBody>
      </p:sp>
      <p:cxnSp>
        <p:nvCxnSpPr>
          <p:cNvPr id="10" name="Straight Arrow Connector 9"/>
          <p:cNvCxnSpPr>
            <a:stCxn id="9" idx="0"/>
          </p:cNvCxnSpPr>
          <p:nvPr/>
        </p:nvCxnSpPr>
        <p:spPr>
          <a:xfrm flipV="1">
            <a:off x="1568155" y="5207545"/>
            <a:ext cx="485593" cy="7092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9" idx="0"/>
          </p:cNvCxnSpPr>
          <p:nvPr/>
        </p:nvCxnSpPr>
        <p:spPr>
          <a:xfrm flipH="1" flipV="1">
            <a:off x="1051037" y="5207545"/>
            <a:ext cx="517118" cy="7092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73" t="15341" r="20062" b="15787"/>
          <a:stretch/>
        </p:blipFill>
        <p:spPr bwMode="auto">
          <a:xfrm>
            <a:off x="2843808" y="1455543"/>
            <a:ext cx="2215609" cy="2347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22" t="18919" r="20985" b="25576"/>
          <a:stretch/>
        </p:blipFill>
        <p:spPr bwMode="auto">
          <a:xfrm>
            <a:off x="3080784" y="4367326"/>
            <a:ext cx="2088232" cy="1913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Down Arrow 15"/>
          <p:cNvSpPr/>
          <p:nvPr/>
        </p:nvSpPr>
        <p:spPr>
          <a:xfrm>
            <a:off x="4039497" y="3803466"/>
            <a:ext cx="170807" cy="5874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38" t="15126" r="14501" b="14017"/>
          <a:stretch/>
        </p:blipFill>
        <p:spPr bwMode="auto">
          <a:xfrm>
            <a:off x="5436096" y="1499581"/>
            <a:ext cx="2180241" cy="2229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72" t="21007" r="12589" b="15336"/>
          <a:stretch/>
        </p:blipFill>
        <p:spPr bwMode="auto">
          <a:xfrm>
            <a:off x="5486003" y="4343388"/>
            <a:ext cx="2251231" cy="1961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74" t="30072" r="25411" b="13528"/>
          <a:stretch/>
        </p:blipFill>
        <p:spPr bwMode="auto">
          <a:xfrm>
            <a:off x="6776268" y="3133316"/>
            <a:ext cx="2110150" cy="1663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Down Arrow 19"/>
          <p:cNvSpPr/>
          <p:nvPr/>
        </p:nvSpPr>
        <p:spPr>
          <a:xfrm>
            <a:off x="6440812" y="3779827"/>
            <a:ext cx="170807" cy="5874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48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3663" indent="0">
              <a:buNone/>
            </a:pPr>
            <a:r>
              <a:rPr lang="en-GB" dirty="0" smtClean="0"/>
              <a:t> </a:t>
            </a:r>
          </a:p>
          <a:p>
            <a:pPr marL="93663" indent="0">
              <a:buNone/>
            </a:pP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6228184" y="1556792"/>
            <a:ext cx="228041" cy="926812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203848" y="1417169"/>
            <a:ext cx="547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PZ45</a:t>
            </a:r>
            <a:endParaRPr lang="en-GB" sz="1400" b="1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/>
          <p:cNvCxnSpPr>
            <a:stCxn id="31" idx="3"/>
          </p:cNvCxnSpPr>
          <p:nvPr/>
        </p:nvCxnSpPr>
        <p:spPr>
          <a:xfrm>
            <a:off x="3751562" y="1571058"/>
            <a:ext cx="824647" cy="57742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196243" y="5949280"/>
            <a:ext cx="17134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UX45 ”CRYO” side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36" name="Straight Arrow Connector 35"/>
          <p:cNvCxnSpPr>
            <a:stCxn id="35" idx="3"/>
          </p:cNvCxnSpPr>
          <p:nvPr/>
        </p:nvCxnSpPr>
        <p:spPr>
          <a:xfrm flipH="1">
            <a:off x="3852428" y="6118557"/>
            <a:ext cx="57233" cy="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5563" y="2483604"/>
            <a:ext cx="846129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/>
              <a:t>SURFACE  </a:t>
            </a:r>
          </a:p>
          <a:p>
            <a:pPr algn="ctr"/>
            <a:endParaRPr lang="en-GB" sz="3200" b="1" dirty="0" smtClean="0"/>
          </a:p>
          <a:p>
            <a:pPr algn="ctr"/>
            <a:r>
              <a:rPr lang="en-GB" sz="3200" b="1" dirty="0" smtClean="0"/>
              <a:t>PROPOSITION FOR THE COMPRESSOR BUILDING </a:t>
            </a:r>
          </a:p>
          <a:p>
            <a:pPr algn="ctr"/>
            <a:r>
              <a:rPr lang="en-GB" sz="3200" b="1" dirty="0" smtClean="0"/>
              <a:t>AND LINK TO THE LOW COLD BOX</a:t>
            </a:r>
            <a:endParaRPr lang="en-GB" sz="3200" b="1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60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Point 4 : site overview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5" t="18395" r="1089" b="3346"/>
          <a:stretch/>
        </p:blipFill>
        <p:spPr bwMode="auto">
          <a:xfrm>
            <a:off x="323528" y="1196751"/>
            <a:ext cx="8568952" cy="493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19872" y="270892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00B050"/>
                </a:solidFill>
              </a:rPr>
              <a:t>SX4</a:t>
            </a:r>
            <a:endParaRPr lang="en-GB" sz="10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7904" y="3501008"/>
            <a:ext cx="3914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00B050"/>
                </a:solidFill>
              </a:rPr>
              <a:t>SD4</a:t>
            </a:r>
            <a:endParaRPr lang="en-GB" sz="10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49872" y="3254787"/>
            <a:ext cx="4700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00B050"/>
                </a:solidFill>
              </a:rPr>
              <a:t>UX45</a:t>
            </a:r>
            <a:endParaRPr lang="en-GB" sz="10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1868" y="2678723"/>
            <a:ext cx="4459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00B050"/>
                </a:solidFill>
              </a:rPr>
              <a:t>PZ45</a:t>
            </a:r>
            <a:endParaRPr lang="en-GB" sz="1000" b="1" dirty="0">
              <a:solidFill>
                <a:srgbClr val="00B05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084168" y="1530978"/>
            <a:ext cx="1224136" cy="792088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9634155">
            <a:off x="6505994" y="1853849"/>
            <a:ext cx="7889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00"/>
                </a:solidFill>
              </a:rPr>
              <a:t>POINT 5</a:t>
            </a:r>
            <a:endParaRPr lang="en-GB" sz="1400" b="1" dirty="0">
              <a:solidFill>
                <a:srgbClr val="FFFF00"/>
              </a:solidFill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5" t="9866" r="28805" b="8548"/>
          <a:stretch/>
        </p:blipFill>
        <p:spPr bwMode="auto">
          <a:xfrm>
            <a:off x="541716" y="4449044"/>
            <a:ext cx="2408156" cy="208823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Rounded Rectangle 13"/>
          <p:cNvSpPr/>
          <p:nvPr/>
        </p:nvSpPr>
        <p:spPr>
          <a:xfrm rot="19640690">
            <a:off x="2643404" y="2634689"/>
            <a:ext cx="1195528" cy="93886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89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Pt4 surface : top view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8" t="9601" r="6494" b="7384"/>
          <a:stretch/>
        </p:blipFill>
        <p:spPr bwMode="auto">
          <a:xfrm>
            <a:off x="395536" y="1224362"/>
            <a:ext cx="8406350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123836" y="3212976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SU4</a:t>
            </a:r>
            <a:endParaRPr lang="en-GB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29149" y="2872681"/>
            <a:ext cx="458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SX4</a:t>
            </a:r>
            <a:endParaRPr lang="en-GB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436096" y="4797152"/>
            <a:ext cx="474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SD4</a:t>
            </a:r>
            <a:endParaRPr lang="en-GB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932231" y="3878005"/>
            <a:ext cx="660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 smtClean="0"/>
              <a:t>PM45</a:t>
            </a:r>
            <a:r>
              <a:rPr lang="en-GB" sz="1400" b="1" i="1" dirty="0"/>
              <a:t> </a:t>
            </a:r>
            <a:endParaRPr lang="en-GB" sz="1400" b="1" i="1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74932" y="4168454"/>
            <a:ext cx="0" cy="84472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66930" y="4170090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SUH4</a:t>
            </a:r>
            <a:endParaRPr lang="en-GB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611144" y="1964301"/>
            <a:ext cx="59952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i="1" dirty="0" smtClean="0"/>
              <a:t>PX46 </a:t>
            </a:r>
          </a:p>
        </p:txBody>
      </p:sp>
      <p:cxnSp>
        <p:nvCxnSpPr>
          <p:cNvPr id="18" name="Straight Arrow Connector 17"/>
          <p:cNvCxnSpPr>
            <a:stCxn id="17" idx="2"/>
          </p:cNvCxnSpPr>
          <p:nvPr/>
        </p:nvCxnSpPr>
        <p:spPr>
          <a:xfrm flipH="1">
            <a:off x="5907091" y="2272078"/>
            <a:ext cx="3815" cy="499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2843808" y="2492896"/>
            <a:ext cx="3600400" cy="2304255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740352" y="3929903"/>
            <a:ext cx="1061534" cy="2783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828792" y="3940205"/>
            <a:ext cx="7889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00"/>
                </a:solidFill>
              </a:rPr>
              <a:t>POINT 5</a:t>
            </a:r>
            <a:endParaRPr lang="en-GB" sz="1400" b="1" dirty="0">
              <a:solidFill>
                <a:srgbClr val="FFFF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601557" y="4090185"/>
            <a:ext cx="540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00"/>
                </a:solidFill>
              </a:rPr>
              <a:t>UJ46</a:t>
            </a:r>
            <a:endParaRPr lang="en-GB" sz="1400" b="1" dirty="0">
              <a:solidFill>
                <a:srgbClr val="FFFF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47664" y="4025993"/>
            <a:ext cx="540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00"/>
                </a:solidFill>
              </a:rPr>
              <a:t>UJ44</a:t>
            </a:r>
            <a:endParaRPr lang="en-GB" sz="1400" b="1" dirty="0">
              <a:solidFill>
                <a:srgbClr val="FFFF00"/>
              </a:solidFill>
            </a:endParaRPr>
          </a:p>
        </p:txBody>
      </p:sp>
      <p:pic>
        <p:nvPicPr>
          <p:cNvPr id="29" name="Picture 2" descr="G:\Workspaces\s\Section_integration\00-Ouvrages-de-surface\LHC point 4\2014-02-27 SX4_SZ4_SU4\P105071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0" t="1303" b="6752"/>
          <a:stretch/>
        </p:blipFill>
        <p:spPr bwMode="auto">
          <a:xfrm>
            <a:off x="4736666" y="759000"/>
            <a:ext cx="1398860" cy="108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4374932" y="1510124"/>
            <a:ext cx="44755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SZ4</a:t>
            </a:r>
            <a:endParaRPr lang="en-GB" sz="1400" b="1" dirty="0"/>
          </a:p>
        </p:txBody>
      </p:sp>
      <p:pic>
        <p:nvPicPr>
          <p:cNvPr id="32" name="Picture 3" descr="G:\Workspaces\s\Section_integration\00-Ouvrages-de-surface\LHC point 4\2014-02-27 SX4_SZ4_SU4\P105069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332" y="758999"/>
            <a:ext cx="1447764" cy="108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Workspaces\s\Section_integration\00-Ouvrages-de-surface\LHC point 4\2014-02-27 SX4\P105069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230" y="2211197"/>
            <a:ext cx="1710243" cy="1282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Workspaces\s\Section_integration\00-Ouvrages-de-surface\LHC point 4\SD4 2014-02-14\P105062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972" y="4800549"/>
            <a:ext cx="1457332" cy="109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1" t="7127" r="14671" b="8158"/>
          <a:stretch/>
        </p:blipFill>
        <p:spPr bwMode="auto">
          <a:xfrm>
            <a:off x="307037" y="4928864"/>
            <a:ext cx="2481254" cy="1571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97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5976664"/>
          </a:xfrm>
        </p:spPr>
        <p:txBody>
          <a:bodyPr/>
          <a:lstStyle/>
          <a:p>
            <a:r>
              <a:rPr lang="en-GB" dirty="0" err="1" smtClean="0"/>
              <a:t>Cryogeny</a:t>
            </a:r>
            <a:r>
              <a:rPr lang="en-GB" dirty="0" smtClean="0"/>
              <a:t> </a:t>
            </a:r>
            <a:r>
              <a:rPr lang="en-GB" dirty="0" smtClean="0"/>
              <a:t>area</a:t>
            </a:r>
          </a:p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7" t="7985" r="11522" b="5311"/>
          <a:stretch/>
        </p:blipFill>
        <p:spPr bwMode="auto">
          <a:xfrm>
            <a:off x="777461" y="1150513"/>
            <a:ext cx="7128792" cy="5256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25227" y="4935760"/>
            <a:ext cx="7649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SUH4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854423" y="2204864"/>
            <a:ext cx="774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i="1" dirty="0" smtClean="0"/>
              <a:t>PX46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20272" y="2297196"/>
            <a:ext cx="575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SX4</a:t>
            </a:r>
            <a:endParaRPr lang="en-GB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1331640" y="4365104"/>
            <a:ext cx="1296144" cy="1728192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627784" y="1340767"/>
            <a:ext cx="288032" cy="3985211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491880" y="3836722"/>
            <a:ext cx="21192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EXISTING TECHNICAL GALLERY</a:t>
            </a:r>
            <a:endParaRPr lang="en-GB" sz="1200" b="1" dirty="0"/>
          </a:p>
        </p:txBody>
      </p:sp>
      <p:cxnSp>
        <p:nvCxnSpPr>
          <p:cNvPr id="14" name="Straight Arrow Connector 13"/>
          <p:cNvCxnSpPr>
            <a:stCxn id="10" idx="1"/>
          </p:cNvCxnSpPr>
          <p:nvPr/>
        </p:nvCxnSpPr>
        <p:spPr>
          <a:xfrm flipH="1" flipV="1">
            <a:off x="2915816" y="3836722"/>
            <a:ext cx="576064" cy="13850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499449" y="2697306"/>
            <a:ext cx="1016767" cy="227639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894619" y="2688336"/>
            <a:ext cx="2376264" cy="272352"/>
          </a:xfrm>
          <a:prstGeom prst="rect">
            <a:avLst/>
          </a:prstGeom>
          <a:noFill/>
          <a:ln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894619" y="3211280"/>
            <a:ext cx="2431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/>
              <a:t>NEW TECHNICAL GALLERY</a:t>
            </a:r>
          </a:p>
          <a:p>
            <a:pPr algn="ctr"/>
            <a:r>
              <a:rPr lang="en-GB" sz="1400" b="1" dirty="0" smtClean="0"/>
              <a:t>PLACE TO BE DEFINED </a:t>
            </a:r>
            <a:r>
              <a:rPr lang="en-GB" sz="1000" b="1" dirty="0" smtClean="0"/>
              <a:t>(1.8mx2m)</a:t>
            </a:r>
            <a:endParaRPr lang="en-GB" sz="1000" b="1" dirty="0"/>
          </a:p>
        </p:txBody>
      </p:sp>
      <p:sp>
        <p:nvSpPr>
          <p:cNvPr id="35" name="Rectangle 34"/>
          <p:cNvSpPr/>
          <p:nvPr/>
        </p:nvSpPr>
        <p:spPr>
          <a:xfrm>
            <a:off x="5326182" y="2424955"/>
            <a:ext cx="173267" cy="503424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5328080" y="1798395"/>
            <a:ext cx="171369" cy="606524"/>
          </a:xfrm>
          <a:prstGeom prst="rect">
            <a:avLst/>
          </a:prstGeom>
          <a:noFill/>
          <a:ln w="28575">
            <a:solidFill>
              <a:srgbClr val="FFFF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99" name="TextBox 4098"/>
          <p:cNvSpPr txBox="1"/>
          <p:nvPr/>
        </p:nvSpPr>
        <p:spPr>
          <a:xfrm>
            <a:off x="5968536" y="3472890"/>
            <a:ext cx="10294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err="1" smtClean="0">
                <a:solidFill>
                  <a:schemeClr val="bg1"/>
                </a:solidFill>
              </a:rPr>
              <a:t>Halfen</a:t>
            </a:r>
            <a:r>
              <a:rPr lang="en-GB" sz="1000" b="1" dirty="0" smtClean="0">
                <a:solidFill>
                  <a:schemeClr val="bg1"/>
                </a:solidFill>
              </a:rPr>
              <a:t> supports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cxnSp>
        <p:nvCxnSpPr>
          <p:cNvPr id="38" name="Straight Arrow Connector 37"/>
          <p:cNvCxnSpPr>
            <a:stCxn id="4099" idx="0"/>
          </p:cNvCxnSpPr>
          <p:nvPr/>
        </p:nvCxnSpPr>
        <p:spPr>
          <a:xfrm flipH="1" flipV="1">
            <a:off x="6156176" y="2811125"/>
            <a:ext cx="327085" cy="661765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5" name="Straight Connector 4104"/>
          <p:cNvCxnSpPr/>
          <p:nvPr/>
        </p:nvCxnSpPr>
        <p:spPr>
          <a:xfrm>
            <a:off x="6066229" y="2811125"/>
            <a:ext cx="23555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707904" y="1340766"/>
            <a:ext cx="0" cy="1870513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91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Cryo</a:t>
            </a:r>
            <a:r>
              <a:rPr lang="en-GB" dirty="0" smtClean="0"/>
              <a:t> plant in SUH4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6" t="9333" r="10117" b="6124"/>
          <a:stretch/>
        </p:blipFill>
        <p:spPr bwMode="auto">
          <a:xfrm>
            <a:off x="323528" y="1355392"/>
            <a:ext cx="8523788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25637" y="2451528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/>
              <a:t>Shielding-block </a:t>
            </a:r>
          </a:p>
          <a:p>
            <a:pPr algn="ctr"/>
            <a:r>
              <a:rPr lang="en-GB" sz="1000" b="1" dirty="0" smtClean="0"/>
              <a:t>made wall</a:t>
            </a:r>
            <a:endParaRPr lang="en-GB" sz="1000" b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627784" y="2848900"/>
            <a:ext cx="0" cy="43608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699792" y="2852936"/>
            <a:ext cx="864096" cy="23762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699572" y="3354906"/>
            <a:ext cx="889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/>
              <a:t>Handling </a:t>
            </a:r>
          </a:p>
          <a:p>
            <a:pPr algn="ctr"/>
            <a:r>
              <a:rPr lang="en-GB" sz="1400" b="1" dirty="0" smtClean="0"/>
              <a:t>area</a:t>
            </a:r>
            <a:endParaRPr lang="en-GB" sz="1400" b="1" dirty="0"/>
          </a:p>
        </p:txBody>
      </p:sp>
      <p:sp>
        <p:nvSpPr>
          <p:cNvPr id="11" name="Rectangle 10"/>
          <p:cNvSpPr/>
          <p:nvPr/>
        </p:nvSpPr>
        <p:spPr>
          <a:xfrm>
            <a:off x="3654510" y="3243797"/>
            <a:ext cx="2376264" cy="20272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Cryo</a:t>
            </a:r>
            <a:r>
              <a:rPr lang="en-GB" dirty="0" smtClean="0"/>
              <a:t>-plant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771800" y="1775615"/>
            <a:ext cx="138146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Technical gallery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>
            <a:stCxn id="12" idx="2"/>
          </p:cNvCxnSpPr>
          <p:nvPr/>
        </p:nvCxnSpPr>
        <p:spPr>
          <a:xfrm>
            <a:off x="3462534" y="2083392"/>
            <a:ext cx="0" cy="422659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629311" y="1355392"/>
            <a:ext cx="620683" cy="30777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PM45</a:t>
            </a:r>
            <a:endParaRPr lang="en-GB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829196" y="3129935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SU4</a:t>
            </a:r>
            <a:endParaRPr lang="en-GB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822730" y="5179020"/>
            <a:ext cx="880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SUH4</a:t>
            </a:r>
            <a:endParaRPr lang="en-GB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067923" y="3353072"/>
            <a:ext cx="16312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Compressor station</a:t>
            </a:r>
            <a:endParaRPr lang="en-GB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3528" y="1355392"/>
            <a:ext cx="3394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600" dirty="0" smtClean="0">
                <a:solidFill>
                  <a:schemeClr val="bg1"/>
                </a:solidFill>
              </a:rPr>
              <a:t>Noise-insulated existing building</a:t>
            </a:r>
          </a:p>
          <a:p>
            <a:pPr marL="285750" indent="-285750">
              <a:buFontTx/>
              <a:buChar char="-"/>
            </a:pPr>
            <a:r>
              <a:rPr lang="en-GB" sz="1600" dirty="0" smtClean="0">
                <a:solidFill>
                  <a:schemeClr val="bg1"/>
                </a:solidFill>
              </a:rPr>
              <a:t>Existing crane</a:t>
            </a:r>
          </a:p>
          <a:p>
            <a:pPr marL="285750" indent="-285750">
              <a:buFontTx/>
              <a:buChar char="-"/>
            </a:pPr>
            <a:r>
              <a:rPr lang="en-GB" sz="1600" dirty="0" smtClean="0">
                <a:solidFill>
                  <a:schemeClr val="bg1"/>
                </a:solidFill>
              </a:rPr>
              <a:t>Closed to PX 46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6" t="32366" r="21404" b="10597"/>
          <a:stretch/>
        </p:blipFill>
        <p:spPr bwMode="auto">
          <a:xfrm>
            <a:off x="5933688" y="4728886"/>
            <a:ext cx="2523449" cy="152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 descr="C:\Photos\Point 4 14 fevrier\P105063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064" y="2744133"/>
            <a:ext cx="1623835" cy="1217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6" descr="C:\Photos\Point 4 14 fevrier\P105064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75312"/>
            <a:ext cx="1577676" cy="118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Straight Arrow Connector 32"/>
          <p:cNvCxnSpPr>
            <a:stCxn id="28" idx="1"/>
          </p:cNvCxnSpPr>
          <p:nvPr/>
        </p:nvCxnSpPr>
        <p:spPr>
          <a:xfrm flipH="1">
            <a:off x="6588224" y="3353072"/>
            <a:ext cx="534840" cy="52505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402623" y="2766418"/>
            <a:ext cx="106471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Cooling unit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39" name="Picture 7" descr="C:\Photos\Point 4 14 fevrier\P105064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38" y="3544154"/>
            <a:ext cx="1649164" cy="1236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3" descr="C:\Photos\Point 4 14 fevrier\P105064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638515"/>
            <a:ext cx="1575768" cy="118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727338" y="4643869"/>
            <a:ext cx="9845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To be removed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2526" y="3546293"/>
            <a:ext cx="10935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To be </a:t>
            </a:r>
            <a:r>
              <a:rPr lang="en-GB" sz="1000" b="1" dirty="0" err="1" smtClean="0">
                <a:solidFill>
                  <a:schemeClr val="bg1"/>
                </a:solidFill>
              </a:rPr>
              <a:t>indentified</a:t>
            </a:r>
            <a:endParaRPr lang="en-GB" sz="1000" b="1" dirty="0">
              <a:solidFill>
                <a:schemeClr val="bg1"/>
              </a:solidFill>
            </a:endParaRPr>
          </a:p>
        </p:txBody>
      </p:sp>
      <p:pic>
        <p:nvPicPr>
          <p:cNvPr id="46" name="Picture 5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1" t="7127" r="14671" b="8158"/>
          <a:stretch/>
        </p:blipFill>
        <p:spPr bwMode="auto">
          <a:xfrm>
            <a:off x="6534599" y="952925"/>
            <a:ext cx="2307556" cy="1461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5-Point Star 40"/>
          <p:cNvSpPr/>
          <p:nvPr/>
        </p:nvSpPr>
        <p:spPr>
          <a:xfrm>
            <a:off x="6752852" y="1700808"/>
            <a:ext cx="267420" cy="241199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93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PX46</a:t>
            </a:r>
          </a:p>
          <a:p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1" t="8110" r="11227" b="6597"/>
          <a:stretch/>
        </p:blipFill>
        <p:spPr bwMode="auto">
          <a:xfrm>
            <a:off x="611560" y="1246698"/>
            <a:ext cx="2661869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G:\Workspaces\s\Section_integration\00-Ouvrages-de-surface\LHC point 4\2014-02-27 SX4\P10507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244" y="908720"/>
            <a:ext cx="259228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2159732" y="1556792"/>
            <a:ext cx="612068" cy="14401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355976" y="1340768"/>
            <a:ext cx="432048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3" t="6759" r="23946" b="5410"/>
          <a:stretch/>
        </p:blipFill>
        <p:spPr bwMode="auto">
          <a:xfrm>
            <a:off x="4355976" y="2737418"/>
            <a:ext cx="4070052" cy="3494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682359" y="4273351"/>
            <a:ext cx="212417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Services reservation (8m2)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732239" y="4581128"/>
            <a:ext cx="1" cy="7920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036249" y="5503387"/>
            <a:ext cx="10294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err="1" smtClean="0">
                <a:solidFill>
                  <a:schemeClr val="bg1"/>
                </a:solidFill>
              </a:rPr>
              <a:t>Halfen</a:t>
            </a:r>
            <a:r>
              <a:rPr lang="en-GB" sz="1000" b="1" dirty="0" smtClean="0">
                <a:solidFill>
                  <a:schemeClr val="bg1"/>
                </a:solidFill>
              </a:rPr>
              <a:t> supports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91002" y="5417750"/>
            <a:ext cx="341238" cy="720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 rot="5400000">
            <a:off x="5113928" y="4608728"/>
            <a:ext cx="582906" cy="1971240"/>
          </a:xfrm>
          <a:prstGeom prst="round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>
            <a:stCxn id="35" idx="0"/>
            <a:endCxn id="25" idx="3"/>
          </p:cNvCxnSpPr>
          <p:nvPr/>
        </p:nvCxnSpPr>
        <p:spPr>
          <a:xfrm flipV="1">
            <a:off x="5405381" y="5885801"/>
            <a:ext cx="0" cy="279503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G:\Workspaces\s\Section_integration\00-Ouvrages-de-surface\LHC point 4\2014-02-27 SX4\P105070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708" y="2625035"/>
            <a:ext cx="1956178" cy="146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Workspaces\s\Section_integration\00-Ouvrages-de-surface\LHC point 4\2014-02-27 SX4\P105070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698" y="5189725"/>
            <a:ext cx="1856198" cy="139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4039077" y="6165304"/>
            <a:ext cx="27326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Cryo</a:t>
            </a:r>
            <a:r>
              <a:rPr lang="en-GB" sz="1400" dirty="0" smtClean="0"/>
              <a:t> pipes entry area (proposition)</a:t>
            </a:r>
          </a:p>
          <a:p>
            <a:r>
              <a:rPr lang="en-GB" sz="1400" dirty="0" smtClean="0"/>
              <a:t>(need a trench to reach the pit)</a:t>
            </a:r>
            <a:endParaRPr lang="en-GB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3132895" y="2906207"/>
            <a:ext cx="1318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Existing gallery </a:t>
            </a:r>
          </a:p>
          <a:p>
            <a:r>
              <a:rPr lang="en-GB" sz="1400" dirty="0" smtClean="0"/>
              <a:t>(chilled water?)</a:t>
            </a:r>
            <a:endParaRPr lang="en-GB" sz="1400" dirty="0"/>
          </a:p>
        </p:txBody>
      </p:sp>
      <p:cxnSp>
        <p:nvCxnSpPr>
          <p:cNvPr id="39" name="Straight Arrow Connector 38"/>
          <p:cNvCxnSpPr>
            <a:stCxn id="37" idx="3"/>
          </p:cNvCxnSpPr>
          <p:nvPr/>
        </p:nvCxnSpPr>
        <p:spPr>
          <a:xfrm>
            <a:off x="4451718" y="3167817"/>
            <a:ext cx="284195" cy="26161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G:\Workspaces\s\Section_integration\00-Ouvrages-de-surface\LHC point 4\2014-02-27 SX4\P105070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975" y="3446112"/>
            <a:ext cx="2041413" cy="153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Oval 44"/>
          <p:cNvSpPr/>
          <p:nvPr/>
        </p:nvSpPr>
        <p:spPr>
          <a:xfrm>
            <a:off x="4816295" y="3358602"/>
            <a:ext cx="288032" cy="3476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Arrow Connector 45"/>
          <p:cNvCxnSpPr>
            <a:stCxn id="45" idx="3"/>
          </p:cNvCxnSpPr>
          <p:nvPr/>
        </p:nvCxnSpPr>
        <p:spPr>
          <a:xfrm flipH="1">
            <a:off x="4318130" y="3655354"/>
            <a:ext cx="540346" cy="13368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4" descr="C:\Users\cmagnier\Desktop\UAIS-662 (1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859" y="855787"/>
            <a:ext cx="1548756" cy="206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Straight Arrow Connector 30"/>
          <p:cNvCxnSpPr/>
          <p:nvPr/>
        </p:nvCxnSpPr>
        <p:spPr>
          <a:xfrm flipV="1">
            <a:off x="2771800" y="1700808"/>
            <a:ext cx="1546330" cy="584448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2771800" y="2132856"/>
            <a:ext cx="3295922" cy="144016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467457" y="1122899"/>
            <a:ext cx="157834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Pit cap and ventilation duct have to be in place during LHC operation</a:t>
            </a:r>
            <a:endParaRPr lang="en-GB" sz="1400" dirty="0"/>
          </a:p>
        </p:txBody>
      </p:sp>
      <p:cxnSp>
        <p:nvCxnSpPr>
          <p:cNvPr id="29" name="Straight Arrow Connector 28"/>
          <p:cNvCxnSpPr>
            <a:stCxn id="27" idx="1"/>
          </p:cNvCxnSpPr>
          <p:nvPr/>
        </p:nvCxnSpPr>
        <p:spPr>
          <a:xfrm flipH="1">
            <a:off x="6570815" y="1707675"/>
            <a:ext cx="896642" cy="28535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" descr="G:\Workspaces\s\Section_integration\00-Ouvrages-de-surface\LHC point 4\SX4_2014-07-08\P106001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575" y="4826929"/>
            <a:ext cx="2264553" cy="169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G:\Workspaces\s\Section_integration\00-Ouvrages-de-surface\LHC point 4\SX4_2014-07-08\P1060025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84141"/>
            <a:ext cx="2277018" cy="170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3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to go out from SUH4?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7" t="17456" r="19249" b="5112"/>
          <a:stretch/>
        </p:blipFill>
        <p:spPr bwMode="auto">
          <a:xfrm>
            <a:off x="399353" y="1187909"/>
            <a:ext cx="3528392" cy="2465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G:\Workspaces\s\Section_integration\00-Ouvrages-de-surface\LHC point 4\SU4 2014-02-14\P10506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28" y="3236865"/>
            <a:ext cx="1652367" cy="123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Workspaces\s\Section_integration\00-Ouvrages-de-surface\LHC point 4\SU4 2014-02-14\P10506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233" y="3232823"/>
            <a:ext cx="1663144" cy="124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49922" y="2121508"/>
            <a:ext cx="138146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Technical gallery</a:t>
            </a:r>
            <a:endParaRPr lang="en-GB" sz="1400" dirty="0"/>
          </a:p>
        </p:txBody>
      </p:sp>
      <p:cxnSp>
        <p:nvCxnSpPr>
          <p:cNvPr id="9" name="Straight Arrow Connector 8"/>
          <p:cNvCxnSpPr>
            <a:stCxn id="8" idx="2"/>
          </p:cNvCxnSpPr>
          <p:nvPr/>
        </p:nvCxnSpPr>
        <p:spPr>
          <a:xfrm>
            <a:off x="2540656" y="2429285"/>
            <a:ext cx="0" cy="422659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763688" y="2833698"/>
            <a:ext cx="288032" cy="3476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>
            <a:stCxn id="10" idx="2"/>
          </p:cNvCxnSpPr>
          <p:nvPr/>
        </p:nvCxnSpPr>
        <p:spPr>
          <a:xfrm flipH="1">
            <a:off x="1350596" y="3007532"/>
            <a:ext cx="413092" cy="64568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2901789" y="2640614"/>
            <a:ext cx="288032" cy="3476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13" idx="4"/>
          </p:cNvCxnSpPr>
          <p:nvPr/>
        </p:nvCxnSpPr>
        <p:spPr>
          <a:xfrm>
            <a:off x="3045805" y="2988281"/>
            <a:ext cx="0" cy="57121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4" t="9999" r="11494" b="6984"/>
          <a:stretch/>
        </p:blipFill>
        <p:spPr bwMode="auto">
          <a:xfrm>
            <a:off x="417556" y="4440932"/>
            <a:ext cx="2912477" cy="1825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Arrow Connector 18"/>
          <p:cNvCxnSpPr>
            <a:stCxn id="8" idx="0"/>
          </p:cNvCxnSpPr>
          <p:nvPr/>
        </p:nvCxnSpPr>
        <p:spPr>
          <a:xfrm flipV="1">
            <a:off x="2540656" y="1919172"/>
            <a:ext cx="505149" cy="202336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6" name="Picture 8" descr="G:\Workspaces\s\Section_integration\00-Ouvrages-de-surface\LHC point 4\SU4 2014-02-14\P105065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065" y="1277862"/>
            <a:ext cx="1523602" cy="114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84" t="9140" r="4258" b="5904"/>
          <a:stretch/>
        </p:blipFill>
        <p:spPr bwMode="auto">
          <a:xfrm>
            <a:off x="4186297" y="1283924"/>
            <a:ext cx="3112750" cy="233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Straight Arrow Connector 25"/>
          <p:cNvCxnSpPr/>
          <p:nvPr/>
        </p:nvCxnSpPr>
        <p:spPr>
          <a:xfrm flipH="1" flipV="1">
            <a:off x="5894425" y="2798300"/>
            <a:ext cx="216024" cy="173833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6110449" y="2073061"/>
            <a:ext cx="1341872" cy="89907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0" t="8783" r="5121" b="30539"/>
          <a:stretch/>
        </p:blipFill>
        <p:spPr bwMode="auto">
          <a:xfrm>
            <a:off x="5004048" y="3365722"/>
            <a:ext cx="3812929" cy="1591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6050243" y="4007496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SUH4</a:t>
            </a:r>
            <a:endParaRPr lang="en-GB" sz="1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8137866" y="3979266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SU4</a:t>
            </a:r>
            <a:endParaRPr lang="en-GB" sz="1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2163549" y="4648487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SUH4</a:t>
            </a:r>
            <a:endParaRPr lang="en-GB" sz="1400" b="1" dirty="0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6" t="17895" r="10573" b="22664"/>
          <a:stretch/>
        </p:blipFill>
        <p:spPr bwMode="auto">
          <a:xfrm>
            <a:off x="3837697" y="4802375"/>
            <a:ext cx="3614624" cy="1586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5610814" y="1765284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SUH4</a:t>
            </a:r>
            <a:endParaRPr lang="en-GB" sz="1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6812258" y="2644412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SU4</a:t>
            </a:r>
            <a:endParaRPr lang="en-GB" sz="14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6784236" y="5167544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SUH4</a:t>
            </a:r>
            <a:endParaRPr lang="en-GB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4211960" y="6165304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SU4</a:t>
            </a:r>
            <a:endParaRPr lang="en-GB" sz="1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215166" y="1457507"/>
            <a:ext cx="474810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SD4</a:t>
            </a:r>
            <a:endParaRPr lang="en-GB" sz="1400" b="1" dirty="0"/>
          </a:p>
        </p:txBody>
      </p:sp>
      <p:pic>
        <p:nvPicPr>
          <p:cNvPr id="54" name="Picture 3" descr="G:\Workspaces\s\Section_integration\00-Ouvrages-de-surface\LHC point 4\2014-02-27 SX4_SZ4_SU4\P105071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046" y="4437206"/>
            <a:ext cx="1384154" cy="103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G:\Workspaces\s\Section_integration\00-Ouvrages-de-surface\LHC point 4\2014-02-27 SX4_SZ4_SU4\P105072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445" y="4117146"/>
            <a:ext cx="1100906" cy="146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3" name="TextBox 2062"/>
          <p:cNvSpPr txBox="1"/>
          <p:nvPr/>
        </p:nvSpPr>
        <p:spPr>
          <a:xfrm>
            <a:off x="7842753" y="1313580"/>
            <a:ext cx="590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FULL!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33" name="Picture 5" descr="C:\Photos\Point 4 14 fevrier\P1050655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631" y="5475321"/>
            <a:ext cx="1545695" cy="115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7441751" y="5519623"/>
            <a:ext cx="14847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Existing technical gallery </a:t>
            </a:r>
          </a:p>
          <a:p>
            <a:pPr algn="ctr"/>
            <a:r>
              <a:rPr lang="en-GB" sz="1400" dirty="0" smtClean="0"/>
              <a:t>with holes toward SU4</a:t>
            </a:r>
            <a:endParaRPr lang="en-GB" sz="1400" dirty="0"/>
          </a:p>
        </p:txBody>
      </p:sp>
      <p:cxnSp>
        <p:nvCxnSpPr>
          <p:cNvPr id="35" name="Straight Arrow Connector 34"/>
          <p:cNvCxnSpPr>
            <a:stCxn id="34" idx="0"/>
          </p:cNvCxnSpPr>
          <p:nvPr/>
        </p:nvCxnSpPr>
        <p:spPr>
          <a:xfrm flipH="1" flipV="1">
            <a:off x="7812360" y="4648487"/>
            <a:ext cx="371749" cy="87113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6417377" y="5992603"/>
            <a:ext cx="1178959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17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to join PX46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5" t="9866" r="28805" b="8548"/>
          <a:stretch/>
        </p:blipFill>
        <p:spPr bwMode="auto">
          <a:xfrm>
            <a:off x="5868144" y="908719"/>
            <a:ext cx="2780369" cy="241099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 descr="G:\Workspaces\s\Section_integration\00-Ouvrages-de-surface\LHC point 4\2014-02-27 SX4_SZ4_SU4\P105069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71"/>
          <a:stretch/>
        </p:blipFill>
        <p:spPr bwMode="auto">
          <a:xfrm>
            <a:off x="3510137" y="2254567"/>
            <a:ext cx="2327238" cy="125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1" t="34716" r="21441" b="24285"/>
          <a:stretch/>
        </p:blipFill>
        <p:spPr bwMode="auto">
          <a:xfrm>
            <a:off x="3510137" y="841510"/>
            <a:ext cx="2244779" cy="1348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110691" y="1852080"/>
            <a:ext cx="2952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x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27400" y="1401563"/>
            <a:ext cx="621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FF0000"/>
                </a:solidFill>
              </a:rPr>
              <a:t>x</a:t>
            </a:r>
            <a:endParaRPr lang="en-GB" sz="4400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63945" y="1852080"/>
            <a:ext cx="234435" cy="26213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>
            <a:stCxn id="16" idx="2"/>
          </p:cNvCxnSpPr>
          <p:nvPr/>
        </p:nvCxnSpPr>
        <p:spPr>
          <a:xfrm flipH="1" flipV="1">
            <a:off x="4480127" y="1340769"/>
            <a:ext cx="2483818" cy="64238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6" idx="2"/>
          </p:cNvCxnSpPr>
          <p:nvPr/>
        </p:nvCxnSpPr>
        <p:spPr>
          <a:xfrm flipH="1">
            <a:off x="4632527" y="1983149"/>
            <a:ext cx="2331418" cy="1013803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241201" y="2137062"/>
            <a:ext cx="833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Bat 6339</a:t>
            </a:r>
            <a:endParaRPr lang="en-GB" sz="1400" b="1" dirty="0"/>
          </a:p>
        </p:txBody>
      </p:sp>
      <p:sp>
        <p:nvSpPr>
          <p:cNvPr id="27" name="Oval 26"/>
          <p:cNvSpPr/>
          <p:nvPr/>
        </p:nvSpPr>
        <p:spPr>
          <a:xfrm>
            <a:off x="4283968" y="1209130"/>
            <a:ext cx="220588" cy="26327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401615" y="2914781"/>
            <a:ext cx="59182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C000"/>
                </a:solidFill>
              </a:rPr>
              <a:t>SUH4</a:t>
            </a:r>
            <a:endParaRPr lang="en-GB" sz="1400" b="1" dirty="0">
              <a:solidFill>
                <a:srgbClr val="FFC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32675" y="2687542"/>
            <a:ext cx="47801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C000"/>
                </a:solidFill>
              </a:rPr>
              <a:t>SU4</a:t>
            </a:r>
            <a:endParaRPr lang="en-GB" sz="1400" b="1" dirty="0">
              <a:solidFill>
                <a:srgbClr val="FFC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57774" y="1164631"/>
            <a:ext cx="45871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C000"/>
                </a:solidFill>
              </a:rPr>
              <a:t>SX4</a:t>
            </a:r>
            <a:endParaRPr lang="en-GB" sz="1400" b="1" dirty="0">
              <a:solidFill>
                <a:srgbClr val="FFC00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7" t="7515" r="12179" b="6959"/>
          <a:stretch/>
        </p:blipFill>
        <p:spPr bwMode="auto">
          <a:xfrm>
            <a:off x="391703" y="3606511"/>
            <a:ext cx="4271324" cy="2965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4283968" y="3606511"/>
            <a:ext cx="45871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C000"/>
                </a:solidFill>
              </a:rPr>
              <a:t>SX4</a:t>
            </a:r>
            <a:endParaRPr lang="en-GB" sz="1400" b="1" dirty="0">
              <a:solidFill>
                <a:srgbClr val="FFC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87624" y="4365104"/>
            <a:ext cx="47801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C000"/>
                </a:solidFill>
              </a:rPr>
              <a:t>SU4</a:t>
            </a:r>
            <a:endParaRPr lang="en-GB" sz="1400" b="1" dirty="0">
              <a:solidFill>
                <a:srgbClr val="FFC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30717" y="5445224"/>
            <a:ext cx="59182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C000"/>
                </a:solidFill>
              </a:rPr>
              <a:t>SUH4</a:t>
            </a:r>
            <a:endParaRPr lang="en-GB" sz="1400" b="1" dirty="0">
              <a:solidFill>
                <a:srgbClr val="FFC00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1759650" y="5102262"/>
            <a:ext cx="360040" cy="8640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 flipV="1">
            <a:off x="1759650" y="5102262"/>
            <a:ext cx="360040" cy="8640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1722546" y="4672881"/>
            <a:ext cx="257166" cy="26828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1721904" y="4096817"/>
            <a:ext cx="257166" cy="3021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2969822" y="3829460"/>
            <a:ext cx="180020" cy="4014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Arrow Connector 45"/>
          <p:cNvCxnSpPr>
            <a:endCxn id="45" idx="3"/>
          </p:cNvCxnSpPr>
          <p:nvPr/>
        </p:nvCxnSpPr>
        <p:spPr>
          <a:xfrm flipH="1">
            <a:off x="3149842" y="1983149"/>
            <a:ext cx="3814103" cy="2047061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" descr="G:\Workspaces\s\Section_integration\00-Ouvrages-de-surface\LHC point 4\2014-02-27 SX4_SZ4_SU4\P105072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017" y="5087393"/>
            <a:ext cx="1098754" cy="1465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0" name="Straight Arrow Connector 49"/>
          <p:cNvCxnSpPr>
            <a:stCxn id="49" idx="1"/>
          </p:cNvCxnSpPr>
          <p:nvPr/>
        </p:nvCxnSpPr>
        <p:spPr>
          <a:xfrm flipH="1" flipV="1">
            <a:off x="1979712" y="4807024"/>
            <a:ext cx="2876305" cy="1012872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7" name="Picture 5" descr="G:\Workspaces\s\Section_integration\00-Ouvrages-de-surface\LHC point 4\2014-02-27 SX4_SZ4_SU4\P105071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735" y="3581774"/>
            <a:ext cx="1075317" cy="1433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6" name="Straight Arrow Connector 55"/>
          <p:cNvCxnSpPr>
            <a:stCxn id="3077" idx="1"/>
            <a:endCxn id="44" idx="3"/>
          </p:cNvCxnSpPr>
          <p:nvPr/>
        </p:nvCxnSpPr>
        <p:spPr>
          <a:xfrm flipH="1" flipV="1">
            <a:off x="1979070" y="4247883"/>
            <a:ext cx="2888665" cy="50769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8" name="Picture 6" descr="G:\Workspaces\s\Section_integration\00-Ouvrages-de-surface\LHC point 4\2014-02-27 SX4_SZ4_SU4\P105069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806" y="3876662"/>
            <a:ext cx="1876278" cy="140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50503" y="4298651"/>
            <a:ext cx="1973425" cy="10029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00"/>
              </a:solidFill>
            </a:endParaRPr>
          </a:p>
        </p:txBody>
      </p:sp>
      <p:cxnSp>
        <p:nvCxnSpPr>
          <p:cNvPr id="40" name="Straight Connector 39"/>
          <p:cNvCxnSpPr>
            <a:stCxn id="4" idx="3"/>
          </p:cNvCxnSpPr>
          <p:nvPr/>
        </p:nvCxnSpPr>
        <p:spPr>
          <a:xfrm flipH="1" flipV="1">
            <a:off x="1770900" y="4344872"/>
            <a:ext cx="2153028" cy="392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1759650" y="4344873"/>
            <a:ext cx="11248" cy="1254239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292468" y="3091180"/>
            <a:ext cx="1740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New technical gallery</a:t>
            </a:r>
          </a:p>
          <a:p>
            <a:pPr algn="ctr"/>
            <a:r>
              <a:rPr lang="en-GB" sz="1400" dirty="0" smtClean="0"/>
              <a:t>(proposition)</a:t>
            </a:r>
            <a:endParaRPr lang="en-GB" sz="1400" dirty="0"/>
          </a:p>
        </p:txBody>
      </p:sp>
      <p:cxnSp>
        <p:nvCxnSpPr>
          <p:cNvPr id="51" name="Straight Arrow Connector 50"/>
          <p:cNvCxnSpPr>
            <a:stCxn id="26" idx="2"/>
          </p:cNvCxnSpPr>
          <p:nvPr/>
        </p:nvCxnSpPr>
        <p:spPr>
          <a:xfrm>
            <a:off x="2162899" y="3614400"/>
            <a:ext cx="157946" cy="684252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724969" y="3819348"/>
            <a:ext cx="55899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C000"/>
                </a:solidFill>
              </a:rPr>
              <a:t>PX46</a:t>
            </a:r>
            <a:endParaRPr lang="en-GB" sz="1400" b="1" dirty="0">
              <a:solidFill>
                <a:srgbClr val="FFC000"/>
              </a:solidFill>
            </a:endParaRPr>
          </a:p>
        </p:txBody>
      </p:sp>
      <p:pic>
        <p:nvPicPr>
          <p:cNvPr id="54" name="Picture 5" descr="C:\Photos\Point 4 14 fevrier\P105065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03" y="1602379"/>
            <a:ext cx="1939277" cy="1454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Oval 58"/>
          <p:cNvSpPr/>
          <p:nvPr/>
        </p:nvSpPr>
        <p:spPr>
          <a:xfrm>
            <a:off x="683568" y="1786283"/>
            <a:ext cx="633540" cy="58333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23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3663" indent="0">
              <a:buNone/>
            </a:pPr>
            <a:r>
              <a:rPr lang="en-GB" dirty="0" smtClean="0"/>
              <a:t> </a:t>
            </a:r>
          </a:p>
          <a:p>
            <a:pPr marL="93663" indent="0">
              <a:buNone/>
            </a:pP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6228184" y="1556792"/>
            <a:ext cx="228041" cy="926812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203848" y="1417169"/>
            <a:ext cx="547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PZ45</a:t>
            </a:r>
            <a:endParaRPr lang="en-GB" sz="1400" b="1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/>
          <p:cNvCxnSpPr>
            <a:stCxn id="31" idx="3"/>
          </p:cNvCxnSpPr>
          <p:nvPr/>
        </p:nvCxnSpPr>
        <p:spPr>
          <a:xfrm>
            <a:off x="3751562" y="1571058"/>
            <a:ext cx="824647" cy="57742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196243" y="5949280"/>
            <a:ext cx="17134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UX45 ”CRYO” side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36" name="Straight Arrow Connector 35"/>
          <p:cNvCxnSpPr>
            <a:stCxn id="35" idx="3"/>
          </p:cNvCxnSpPr>
          <p:nvPr/>
        </p:nvCxnSpPr>
        <p:spPr>
          <a:xfrm flipH="1">
            <a:off x="3852428" y="6118557"/>
            <a:ext cx="57233" cy="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00045" y="833508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Project overview</a:t>
            </a:r>
            <a:endParaRPr lang="en-GB" sz="2800" b="1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smtClean="0"/>
              <a:t>1417843        0.1     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0458" y="1581332"/>
            <a:ext cx="779001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/>
              <a:t>The goal</a:t>
            </a:r>
          </a:p>
          <a:p>
            <a:r>
              <a:rPr lang="en-GB" dirty="0"/>
              <a:t>S</a:t>
            </a:r>
            <a:r>
              <a:rPr lang="en-GB" dirty="0" smtClean="0"/>
              <a:t>eparate the RF </a:t>
            </a:r>
            <a:r>
              <a:rPr lang="en-GB" dirty="0" smtClean="0"/>
              <a:t>cryogenic supply  </a:t>
            </a:r>
            <a:r>
              <a:rPr lang="en-GB" dirty="0" smtClean="0"/>
              <a:t>from </a:t>
            </a:r>
            <a:r>
              <a:rPr lang="en-GB" dirty="0" smtClean="0"/>
              <a:t> </a:t>
            </a:r>
            <a:r>
              <a:rPr lang="en-GB" dirty="0" smtClean="0"/>
              <a:t>the rest of the LHC </a:t>
            </a:r>
            <a:r>
              <a:rPr lang="en-GB" dirty="0" smtClean="0"/>
              <a:t>cryogenic distribution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054195" y="2564904"/>
            <a:ext cx="47348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/>
              <a:t>The needs </a:t>
            </a:r>
          </a:p>
          <a:p>
            <a:r>
              <a:rPr lang="en-GB" dirty="0" smtClean="0"/>
              <a:t>A new cold box and a new </a:t>
            </a:r>
            <a:r>
              <a:rPr lang="en-GB" dirty="0" smtClean="0"/>
              <a:t>cryogenic </a:t>
            </a:r>
            <a:r>
              <a:rPr lang="en-GB" dirty="0" smtClean="0"/>
              <a:t>repartition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149524" y="3645024"/>
            <a:ext cx="6544164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/>
              <a:t>The consequences  for integration</a:t>
            </a:r>
          </a:p>
          <a:p>
            <a:pPr algn="ctr"/>
            <a:endParaRPr lang="en-GB" sz="2000" b="1" dirty="0" smtClean="0"/>
          </a:p>
          <a:p>
            <a:r>
              <a:rPr lang="en-GB" b="1" dirty="0" smtClean="0"/>
              <a:t>Underground</a:t>
            </a:r>
            <a:endParaRPr lang="en-GB" b="1" dirty="0"/>
          </a:p>
          <a:p>
            <a:pPr marL="285750" indent="-285750">
              <a:buFontTx/>
              <a:buChar char="-"/>
            </a:pPr>
            <a:r>
              <a:rPr lang="en-GB" dirty="0" smtClean="0"/>
              <a:t>Find space for a new cold box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Find some ways to connect the new system with the existing one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149524" y="5229693"/>
            <a:ext cx="55519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Surface</a:t>
            </a:r>
            <a:endParaRPr lang="en-GB" b="1" dirty="0"/>
          </a:p>
          <a:p>
            <a:pPr marL="285750" indent="-285750">
              <a:buFontTx/>
              <a:buChar char="-"/>
            </a:pPr>
            <a:r>
              <a:rPr lang="en-GB" dirty="0" smtClean="0"/>
              <a:t>Find space for a new compressor building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Find some ways to bring warm He to the new cold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255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405374" y="476672"/>
            <a:ext cx="432048" cy="216025"/>
          </a:xfrm>
        </p:spPr>
        <p:txBody>
          <a:bodyPr/>
          <a:lstStyle/>
          <a:p>
            <a:fld id="{E69F408B-A04E-4D23-B255-6B0A20F302D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PZ45 Option (old base line)</a:t>
            </a:r>
          </a:p>
          <a:p>
            <a:pPr marL="93663" indent="0">
              <a:buNone/>
            </a:pP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6228184" y="1556792"/>
            <a:ext cx="228041" cy="926812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195736" y="3707906"/>
            <a:ext cx="1423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UX45”RF” side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751562" y="1571058"/>
            <a:ext cx="824647" cy="57742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30" idx="3"/>
          </p:cNvCxnSpPr>
          <p:nvPr/>
        </p:nvCxnSpPr>
        <p:spPr>
          <a:xfrm>
            <a:off x="3618946" y="3877183"/>
            <a:ext cx="232974" cy="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196243" y="5949280"/>
            <a:ext cx="17134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UX45 ”CRYO” side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36" name="Straight Arrow Connector 35"/>
          <p:cNvCxnSpPr>
            <a:stCxn id="35" idx="3"/>
          </p:cNvCxnSpPr>
          <p:nvPr/>
        </p:nvCxnSpPr>
        <p:spPr>
          <a:xfrm flipH="1">
            <a:off x="3852428" y="6118557"/>
            <a:ext cx="57233" cy="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UX45 BF 6KW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478" y="1556792"/>
            <a:ext cx="3636730" cy="3250860"/>
          </a:xfrm>
          <a:prstGeom prst="rect">
            <a:avLst/>
          </a:prstGeom>
        </p:spPr>
      </p:pic>
      <p:sp>
        <p:nvSpPr>
          <p:cNvPr id="22" name="TextBox 8"/>
          <p:cNvSpPr txBox="1"/>
          <p:nvPr/>
        </p:nvSpPr>
        <p:spPr>
          <a:xfrm>
            <a:off x="179512" y="1430226"/>
            <a:ext cx="1743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New refrigerator</a:t>
            </a:r>
          </a:p>
          <a:p>
            <a:pPr algn="ctr"/>
            <a:r>
              <a:rPr lang="en-GB" dirty="0" smtClean="0"/>
              <a:t>cold box</a:t>
            </a:r>
            <a:endParaRPr lang="en-GB" dirty="0"/>
          </a:p>
        </p:txBody>
      </p:sp>
      <p:cxnSp>
        <p:nvCxnSpPr>
          <p:cNvPr id="24" name="Straight Arrow Connector 23"/>
          <p:cNvCxnSpPr>
            <a:stCxn id="8" idx="1"/>
          </p:cNvCxnSpPr>
          <p:nvPr/>
        </p:nvCxnSpPr>
        <p:spPr>
          <a:xfrm flipH="1">
            <a:off x="2699795" y="1232503"/>
            <a:ext cx="780955" cy="492443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80750" y="1047837"/>
            <a:ext cx="641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PZ45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257456" y="4622986"/>
            <a:ext cx="179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UX45 – “RF area”</a:t>
            </a:r>
            <a:endParaRPr lang="en-GB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3" t="1075" r="10502"/>
          <a:stretch/>
        </p:blipFill>
        <p:spPr bwMode="auto">
          <a:xfrm>
            <a:off x="4168108" y="756559"/>
            <a:ext cx="3168352" cy="2421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3" r="9346"/>
          <a:stretch/>
        </p:blipFill>
        <p:spPr bwMode="auto">
          <a:xfrm>
            <a:off x="5580112" y="2932804"/>
            <a:ext cx="3257310" cy="2524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4" descr="C:\Documents and Settings\maridor\Local Settings\Temporary Internet Files\Content.IE5\H21PTH6P\MCj0434750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09146" y="1054807"/>
            <a:ext cx="423917" cy="423917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7452320" y="1478724"/>
            <a:ext cx="13046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It will be very difficult to put new pipes in this pit.</a:t>
            </a:r>
            <a:endParaRPr lang="en-GB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3942801" y="3456430"/>
            <a:ext cx="18763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Direct access to level 0 is not possible, due to the lift. </a:t>
            </a:r>
            <a:endParaRPr lang="en-GB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687243" y="5210616"/>
            <a:ext cx="40251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 this case, </a:t>
            </a:r>
            <a:r>
              <a:rPr lang="en-GB" sz="1400" dirty="0" err="1" smtClean="0"/>
              <a:t>Cryogeny</a:t>
            </a:r>
            <a:r>
              <a:rPr lang="en-GB" sz="1400" dirty="0" smtClean="0"/>
              <a:t> </a:t>
            </a:r>
            <a:r>
              <a:rPr lang="en-GB" sz="1400" dirty="0" smtClean="0"/>
              <a:t>and RF have to share their space. For </a:t>
            </a:r>
            <a:r>
              <a:rPr lang="en-GB" sz="1400" dirty="0" err="1" smtClean="0"/>
              <a:t>Cryogeny</a:t>
            </a:r>
            <a:r>
              <a:rPr lang="en-GB" sz="1400" dirty="0" smtClean="0"/>
              <a:t>, </a:t>
            </a:r>
            <a:r>
              <a:rPr lang="en-GB" sz="1400" dirty="0" smtClean="0"/>
              <a:t>installation of the CB in this place means a large amount of pipe length.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43214" y="5918502"/>
            <a:ext cx="7938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According to these elements, we tried to find </a:t>
            </a:r>
            <a:r>
              <a:rPr lang="en-GB" b="1" dirty="0" smtClean="0">
                <a:solidFill>
                  <a:srgbClr val="C00000"/>
                </a:solidFill>
              </a:rPr>
              <a:t>another </a:t>
            </a:r>
            <a:r>
              <a:rPr lang="en-GB" b="1" dirty="0" smtClean="0">
                <a:solidFill>
                  <a:srgbClr val="C00000"/>
                </a:solidFill>
              </a:rPr>
              <a:t>free space for the cold box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9491649">
            <a:off x="1448745" y="3017581"/>
            <a:ext cx="62549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 smtClean="0">
                <a:solidFill>
                  <a:srgbClr val="FF0000"/>
                </a:solidFill>
              </a:rPr>
              <a:t>REMINDER</a:t>
            </a:r>
            <a:endParaRPr lang="en-GB" sz="6600" dirty="0">
              <a:solidFill>
                <a:srgbClr val="FF0000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 rot="5400000">
            <a:off x="4568329" y="5962972"/>
            <a:ext cx="288031" cy="991273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10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3663" indent="0">
              <a:buNone/>
            </a:pPr>
            <a:endParaRPr lang="en-GB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43607" y="2708920"/>
            <a:ext cx="687553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/>
              <a:t>UNDERGROUND </a:t>
            </a:r>
          </a:p>
          <a:p>
            <a:pPr algn="ctr"/>
            <a:endParaRPr lang="en-GB" sz="3200" b="1" dirty="0" smtClean="0"/>
          </a:p>
          <a:p>
            <a:pPr algn="ctr"/>
            <a:r>
              <a:rPr lang="en-GB" sz="3200" b="1" dirty="0" smtClean="0"/>
              <a:t>PROPOSITION FOR THE NEW COLD BOX</a:t>
            </a:r>
            <a:endParaRPr lang="en-GB" sz="3200" b="1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dirty="0" smtClean="0"/>
              <a:t>1417843</a:t>
            </a:r>
            <a:r>
              <a:rPr lang="en-US" dirty="0" smtClean="0"/>
              <a:t>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966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nstalling the cold box in TX46 </a:t>
            </a:r>
          </a:p>
          <a:p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6228184" y="1556792"/>
            <a:ext cx="228041" cy="926812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5" t="6808" r="6710" b="5454"/>
          <a:stretch/>
        </p:blipFill>
        <p:spPr bwMode="auto">
          <a:xfrm>
            <a:off x="327737" y="1268760"/>
            <a:ext cx="8496944" cy="5088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17357" y="3812993"/>
            <a:ext cx="5589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PX46</a:t>
            </a:r>
            <a:endParaRPr lang="en-GB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580112" y="3811504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T</a:t>
            </a:r>
            <a:r>
              <a:rPr lang="en-GB" sz="1400" b="1" dirty="0" smtClean="0"/>
              <a:t>X46</a:t>
            </a:r>
            <a:endParaRPr lang="en-GB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884368" y="5301208"/>
            <a:ext cx="540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UJ46</a:t>
            </a:r>
            <a:endParaRPr lang="en-GB" sz="1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373813" y="5312621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RB46</a:t>
            </a:r>
            <a:endParaRPr lang="en-GB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411760" y="5301207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RB44</a:t>
            </a:r>
            <a:endParaRPr lang="en-GB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877431" y="5301204"/>
            <a:ext cx="540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UJ44</a:t>
            </a:r>
            <a:endParaRPr lang="en-GB" sz="1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195736" y="3707906"/>
            <a:ext cx="1423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UX45”RF” side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03848" y="1417169"/>
            <a:ext cx="547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PZ45</a:t>
            </a:r>
            <a:endParaRPr lang="en-GB" sz="1400" b="1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/>
          <p:cNvCxnSpPr>
            <a:stCxn id="31" idx="3"/>
          </p:cNvCxnSpPr>
          <p:nvPr/>
        </p:nvCxnSpPr>
        <p:spPr>
          <a:xfrm>
            <a:off x="3751562" y="1571058"/>
            <a:ext cx="824647" cy="57742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30" idx="3"/>
          </p:cNvCxnSpPr>
          <p:nvPr/>
        </p:nvCxnSpPr>
        <p:spPr>
          <a:xfrm>
            <a:off x="3618946" y="3877183"/>
            <a:ext cx="232974" cy="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196243" y="5949280"/>
            <a:ext cx="17134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UX45 ”CRYO” side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36" name="Straight Arrow Connector 35"/>
          <p:cNvCxnSpPr>
            <a:stCxn id="35" idx="3"/>
          </p:cNvCxnSpPr>
          <p:nvPr/>
        </p:nvCxnSpPr>
        <p:spPr>
          <a:xfrm flipH="1">
            <a:off x="3852428" y="6118557"/>
            <a:ext cx="57233" cy="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5306980" y="3436564"/>
            <a:ext cx="1785300" cy="105765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0640" y="1870513"/>
            <a:ext cx="37136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FF00"/>
                </a:solidFill>
              </a:rPr>
              <a:t>- TX46 is an empty gallery</a:t>
            </a:r>
          </a:p>
          <a:p>
            <a:r>
              <a:rPr lang="en-GB" sz="1400" dirty="0" smtClean="0">
                <a:solidFill>
                  <a:srgbClr val="FFFF00"/>
                </a:solidFill>
              </a:rPr>
              <a:t>- We can use PX46 for the pipes</a:t>
            </a:r>
          </a:p>
          <a:p>
            <a:r>
              <a:rPr lang="en-GB" sz="1400" dirty="0" smtClean="0">
                <a:solidFill>
                  <a:srgbClr val="FFFF00"/>
                </a:solidFill>
              </a:rPr>
              <a:t>- TX46 is close to existing cryogenic </a:t>
            </a:r>
          </a:p>
          <a:p>
            <a:r>
              <a:rPr lang="en-GB" sz="1400" dirty="0">
                <a:solidFill>
                  <a:srgbClr val="FFFF00"/>
                </a:solidFill>
              </a:rPr>
              <a:t> </a:t>
            </a:r>
            <a:r>
              <a:rPr lang="en-GB" sz="1400" dirty="0" smtClean="0">
                <a:solidFill>
                  <a:srgbClr val="FFFF00"/>
                </a:solidFill>
              </a:rPr>
              <a:t>  installation I the UX45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93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TX46 / PX46 : actual situation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497456" y="1512117"/>
            <a:ext cx="228041" cy="926812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9" t="18314" r="8446" b="13856"/>
          <a:stretch/>
        </p:blipFill>
        <p:spPr bwMode="auto">
          <a:xfrm>
            <a:off x="337855" y="1224085"/>
            <a:ext cx="5238834" cy="304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05586" y="1313759"/>
            <a:ext cx="11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Dia. 10,1m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>
            <a:stCxn id="4" idx="2"/>
          </p:cNvCxnSpPr>
          <p:nvPr/>
        </p:nvCxnSpPr>
        <p:spPr>
          <a:xfrm>
            <a:off x="4402865" y="1683091"/>
            <a:ext cx="0" cy="31939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357956" y="2304205"/>
            <a:ext cx="0" cy="1296144"/>
          </a:xfrm>
          <a:prstGeom prst="straightConnector1">
            <a:avLst/>
          </a:prstGeom>
          <a:ln w="190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84459" y="2580980"/>
            <a:ext cx="1488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7m </a:t>
            </a:r>
            <a:r>
              <a:rPr lang="en-GB" sz="1200" dirty="0" smtClean="0"/>
              <a:t>(pied de </a:t>
            </a:r>
            <a:r>
              <a:rPr lang="en-GB" sz="1200" dirty="0" err="1" smtClean="0"/>
              <a:t>voute</a:t>
            </a:r>
            <a:r>
              <a:rPr lang="en-GB" sz="1200" dirty="0" smtClean="0"/>
              <a:t>)</a:t>
            </a:r>
            <a:endParaRPr lang="en-GB" sz="12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032960" y="2952278"/>
            <a:ext cx="2304256" cy="0"/>
          </a:xfrm>
          <a:prstGeom prst="straightConnector1">
            <a:avLst/>
          </a:prstGeom>
          <a:ln w="190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018167" y="2519657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12m</a:t>
            </a:r>
            <a:endParaRPr lang="en-GB" dirty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1032960" y="2952278"/>
            <a:ext cx="0" cy="3600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1032960" y="2950312"/>
            <a:ext cx="0" cy="362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84" t="10298" r="22489" b="6917"/>
          <a:stretch/>
        </p:blipFill>
        <p:spPr bwMode="auto">
          <a:xfrm>
            <a:off x="5717790" y="768870"/>
            <a:ext cx="3145036" cy="3070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9" t="15551" r="2732" b="9791"/>
          <a:stretch/>
        </p:blipFill>
        <p:spPr bwMode="auto">
          <a:xfrm>
            <a:off x="1618972" y="3839539"/>
            <a:ext cx="5019009" cy="273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" name="TextBox 2047"/>
          <p:cNvSpPr txBox="1"/>
          <p:nvPr/>
        </p:nvSpPr>
        <p:spPr>
          <a:xfrm>
            <a:off x="2018167" y="4461738"/>
            <a:ext cx="653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PX46</a:t>
            </a:r>
            <a:endParaRPr lang="en-GB" dirty="0"/>
          </a:p>
        </p:txBody>
      </p:sp>
      <p:sp>
        <p:nvSpPr>
          <p:cNvPr id="2049" name="TextBox 2048"/>
          <p:cNvSpPr txBox="1"/>
          <p:nvPr/>
        </p:nvSpPr>
        <p:spPr>
          <a:xfrm>
            <a:off x="4030406" y="4475879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TX46</a:t>
            </a:r>
            <a:endParaRPr lang="en-GB" dirty="0"/>
          </a:p>
        </p:txBody>
      </p:sp>
      <p:sp>
        <p:nvSpPr>
          <p:cNvPr id="2057" name="TextBox 2056"/>
          <p:cNvSpPr txBox="1"/>
          <p:nvPr/>
        </p:nvSpPr>
        <p:spPr>
          <a:xfrm>
            <a:off x="6376257" y="571293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UP46</a:t>
            </a:r>
            <a:endParaRPr lang="en-GB" dirty="0"/>
          </a:p>
        </p:txBody>
      </p:sp>
      <p:cxnSp>
        <p:nvCxnSpPr>
          <p:cNvPr id="2059" name="Straight Arrow Connector 2058"/>
          <p:cNvCxnSpPr>
            <a:stCxn id="2057" idx="1"/>
          </p:cNvCxnSpPr>
          <p:nvPr/>
        </p:nvCxnSpPr>
        <p:spPr>
          <a:xfrm flipH="1">
            <a:off x="5576689" y="5897597"/>
            <a:ext cx="799568" cy="5168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516216" y="5331796"/>
            <a:ext cx="1805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Existing structure</a:t>
            </a:r>
            <a:endParaRPr lang="en-GB" dirty="0"/>
          </a:p>
        </p:txBody>
      </p:sp>
      <p:cxnSp>
        <p:nvCxnSpPr>
          <p:cNvPr id="48" name="Straight Arrow Connector 47"/>
          <p:cNvCxnSpPr>
            <a:stCxn id="47" idx="1"/>
          </p:cNvCxnSpPr>
          <p:nvPr/>
        </p:nvCxnSpPr>
        <p:spPr>
          <a:xfrm flipH="1">
            <a:off x="5796136" y="5516462"/>
            <a:ext cx="720080" cy="28880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666683" y="4592195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UX45</a:t>
            </a:r>
            <a:endParaRPr lang="en-GB" dirty="0"/>
          </a:p>
        </p:txBody>
      </p:sp>
      <p:pic>
        <p:nvPicPr>
          <p:cNvPr id="26" name="Picture 2" descr="G:\Workspaces\s\Section_integration\01-PHOTOS\Photos PT4\2014-02-27 UX45_TX46_PX46\P105092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30" y="5015367"/>
            <a:ext cx="1860171" cy="1395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G:\Workspaces\s\Section_integration\01-PHOTOS\Photos PT4\2014-02-27 UX45_TX46_PX46\P105093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456" y="797470"/>
            <a:ext cx="1633625" cy="1225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207" y="3863787"/>
            <a:ext cx="1594537" cy="119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59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</a:t>
            </a:r>
            <a:r>
              <a:rPr lang="en-GB" dirty="0" err="1" smtClean="0"/>
              <a:t>Cryogeny</a:t>
            </a:r>
            <a:r>
              <a:rPr lang="en-GB" dirty="0" smtClean="0"/>
              <a:t>, </a:t>
            </a:r>
            <a:r>
              <a:rPr lang="en-GB" dirty="0" smtClean="0"/>
              <a:t>the best option is a vertical equipment assembly</a:t>
            </a:r>
          </a:p>
          <a:p>
            <a:pPr marL="93663" indent="0">
              <a:buNone/>
            </a:pP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6228184" y="1556792"/>
            <a:ext cx="228041" cy="926812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5" t="12574" r="24760" b="6609"/>
          <a:stretch/>
        </p:blipFill>
        <p:spPr bwMode="auto">
          <a:xfrm>
            <a:off x="683568" y="1196752"/>
            <a:ext cx="3105150" cy="2777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5" t="9241" r="16140" b="5648"/>
          <a:stretch/>
        </p:blipFill>
        <p:spPr bwMode="auto">
          <a:xfrm>
            <a:off x="5426987" y="1251483"/>
            <a:ext cx="3312368" cy="2722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" t="14631" r="3476" b="15905"/>
          <a:stretch/>
        </p:blipFill>
        <p:spPr bwMode="auto">
          <a:xfrm>
            <a:off x="1520205" y="4063120"/>
            <a:ext cx="5688632" cy="2525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75958" y="2060848"/>
            <a:ext cx="1651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Volume</a:t>
            </a:r>
          </a:p>
          <a:p>
            <a:pPr algn="ctr"/>
            <a:r>
              <a:rPr lang="en-GB" b="1" dirty="0" smtClean="0"/>
              <a:t>representation 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82657" y="3486155"/>
            <a:ext cx="9140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RF equipment</a:t>
            </a:r>
            <a:endParaRPr lang="en-GB" sz="1000" dirty="0"/>
          </a:p>
        </p:txBody>
      </p:sp>
      <p:cxnSp>
        <p:nvCxnSpPr>
          <p:cNvPr id="11" name="Straight Arrow Connector 10"/>
          <p:cNvCxnSpPr>
            <a:stCxn id="5" idx="1"/>
          </p:cNvCxnSpPr>
          <p:nvPr/>
        </p:nvCxnSpPr>
        <p:spPr>
          <a:xfrm flipH="1" flipV="1">
            <a:off x="3419872" y="3486155"/>
            <a:ext cx="462785" cy="12311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139952" y="4960110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TX46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123727" y="4283632"/>
            <a:ext cx="653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dirty="0" smtClean="0"/>
              <a:t>X46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697094" y="4494476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U</a:t>
            </a:r>
            <a:r>
              <a:rPr lang="en-GB" dirty="0" smtClean="0">
                <a:solidFill>
                  <a:schemeClr val="bg1"/>
                </a:solidFill>
              </a:rPr>
              <a:t>X45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59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</a:t>
            </a:r>
            <a:r>
              <a:rPr lang="en-GB" dirty="0" smtClean="0"/>
              <a:t>ertical volume for </a:t>
            </a:r>
            <a:r>
              <a:rPr lang="en-GB" dirty="0" err="1" smtClean="0"/>
              <a:t>cryo</a:t>
            </a:r>
            <a:r>
              <a:rPr lang="en-GB" dirty="0" smtClean="0"/>
              <a:t> equipment (~ 550m3)</a:t>
            </a:r>
            <a:endParaRPr lang="en-GB" dirty="0"/>
          </a:p>
          <a:p>
            <a:pPr marL="93663" indent="0">
              <a:buNone/>
            </a:pP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9" t="7174" r="20841" b="5804"/>
          <a:stretch/>
        </p:blipFill>
        <p:spPr bwMode="auto">
          <a:xfrm>
            <a:off x="1733177" y="1168921"/>
            <a:ext cx="5884515" cy="5399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2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5976664"/>
          </a:xfrm>
        </p:spPr>
        <p:txBody>
          <a:bodyPr/>
          <a:lstStyle/>
          <a:p>
            <a:r>
              <a:rPr lang="en-GB" dirty="0" smtClean="0"/>
              <a:t>Space reservation in PX46 (for all services)</a:t>
            </a:r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1" t="13540" r="8358" b="8972"/>
          <a:stretch/>
        </p:blipFill>
        <p:spPr bwMode="auto">
          <a:xfrm>
            <a:off x="4685591" y="3737241"/>
            <a:ext cx="4056509" cy="28055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46" t="11478" r="4186" b="14415"/>
          <a:stretch/>
        </p:blipFill>
        <p:spPr bwMode="auto">
          <a:xfrm>
            <a:off x="251520" y="1425123"/>
            <a:ext cx="5472608" cy="3251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96000" y="6227990"/>
            <a:ext cx="2003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Surface for services 8 m2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865984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TX46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259632" y="3508092"/>
            <a:ext cx="653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dirty="0" smtClean="0"/>
              <a:t>X46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5" idx="0"/>
          </p:cNvCxnSpPr>
          <p:nvPr/>
        </p:nvCxnSpPr>
        <p:spPr>
          <a:xfrm flipV="1">
            <a:off x="5597621" y="5661248"/>
            <a:ext cx="702571" cy="56674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061916" y="1427659"/>
            <a:ext cx="1044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“</a:t>
            </a:r>
            <a:r>
              <a:rPr lang="en-GB" sz="1200" dirty="0" err="1" smtClean="0"/>
              <a:t>fers</a:t>
            </a:r>
            <a:r>
              <a:rPr lang="en-GB" sz="1200" dirty="0" smtClean="0"/>
              <a:t> </a:t>
            </a:r>
            <a:r>
              <a:rPr lang="en-GB" sz="1200" dirty="0" err="1" smtClean="0"/>
              <a:t>Halfens</a:t>
            </a:r>
            <a:r>
              <a:rPr lang="en-GB" sz="1200" dirty="0" smtClean="0"/>
              <a:t>”</a:t>
            </a:r>
            <a:endParaRPr lang="en-GB" sz="1200" dirty="0"/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 flipH="1">
            <a:off x="2061916" y="1704658"/>
            <a:ext cx="522387" cy="6565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G:\Workspaces\s\Section_integration\01-PHOTOS\Photos PT4\2014-02-27 UX45_TX46_PX46\P105093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045923"/>
            <a:ext cx="2991630" cy="224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Arrow Connector 22"/>
          <p:cNvCxnSpPr/>
          <p:nvPr/>
        </p:nvCxnSpPr>
        <p:spPr>
          <a:xfrm>
            <a:off x="2584303" y="1704658"/>
            <a:ext cx="4940025" cy="50020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621683" y="4263141"/>
            <a:ext cx="653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dirty="0" smtClean="0"/>
              <a:t>X46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4727468" y="4809498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TX46</a:t>
            </a:r>
            <a:endParaRPr lang="en-GB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4620540" y="2492896"/>
            <a:ext cx="3623868" cy="1384528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1174" y="260648"/>
            <a:ext cx="2155724" cy="204183"/>
          </a:xfrm>
        </p:spPr>
        <p:txBody>
          <a:bodyPr/>
          <a:lstStyle/>
          <a:p>
            <a:r>
              <a:rPr lang="en-GB" smtClean="0"/>
              <a:t>1417843        0.1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45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-EDMS-Chablon-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CERN-EDMS-Chablon-2.potx</Template>
  <TotalTime>9788</TotalTime>
  <Words>616</Words>
  <Application>Microsoft Office PowerPoint</Application>
  <PresentationFormat>On-screen Show (4:3)</PresentationFormat>
  <Paragraphs>206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CERN-EDMS-Chablon-2</vt:lpstr>
      <vt:lpstr>Cryogenics integration at IR4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Catherine Magnier</cp:lastModifiedBy>
  <cp:revision>232</cp:revision>
  <dcterms:created xsi:type="dcterms:W3CDTF">2013-07-22T08:08:21Z</dcterms:created>
  <dcterms:modified xsi:type="dcterms:W3CDTF">2014-09-30T08:38:25Z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_No">
    <vt:lpwstr>0000000</vt:lpwstr>
  </property>
  <property fmtid="{D5CDD505-2E9C-101B-9397-08002B2CF9AE}" pid="3" name="EDMS_Rev">
    <vt:lpwstr>0.0</vt:lpwstr>
  </property>
  <property fmtid="{D5CDD505-2E9C-101B-9397-08002B2CF9AE}" pid="4" name="EDMS_Validity">
    <vt:lpwstr>DRAFT</vt:lpwstr>
  </property>
  <property fmtid="{D5CDD505-2E9C-101B-9397-08002B2CF9AE}" pid="5" name="EDMS_ExtRef">
    <vt:lpwstr>——</vt:lpwstr>
  </property>
</Properties>
</file>