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  <p:sldMasterId id="2147483792" r:id="rId2"/>
    <p:sldMasterId id="2147483804" r:id="rId3"/>
  </p:sldMasterIdLst>
  <p:notesMasterIdLst>
    <p:notesMasterId r:id="rId39"/>
  </p:notesMasterIdLst>
  <p:sldIdLst>
    <p:sldId id="528" r:id="rId4"/>
    <p:sldId id="558" r:id="rId5"/>
    <p:sldId id="529" r:id="rId6"/>
    <p:sldId id="530" r:id="rId7"/>
    <p:sldId id="531" r:id="rId8"/>
    <p:sldId id="532" r:id="rId9"/>
    <p:sldId id="533" r:id="rId10"/>
    <p:sldId id="534" r:id="rId11"/>
    <p:sldId id="535" r:id="rId12"/>
    <p:sldId id="536" r:id="rId13"/>
    <p:sldId id="537" r:id="rId14"/>
    <p:sldId id="538" r:id="rId15"/>
    <p:sldId id="539" r:id="rId16"/>
    <p:sldId id="540" r:id="rId17"/>
    <p:sldId id="541" r:id="rId18"/>
    <p:sldId id="542" r:id="rId19"/>
    <p:sldId id="559" r:id="rId20"/>
    <p:sldId id="553" r:id="rId21"/>
    <p:sldId id="554" r:id="rId22"/>
    <p:sldId id="555" r:id="rId23"/>
    <p:sldId id="556" r:id="rId24"/>
    <p:sldId id="557" r:id="rId25"/>
    <p:sldId id="561" r:id="rId26"/>
    <p:sldId id="525" r:id="rId27"/>
    <p:sldId id="509" r:id="rId28"/>
    <p:sldId id="510" r:id="rId29"/>
    <p:sldId id="511" r:id="rId30"/>
    <p:sldId id="518" r:id="rId31"/>
    <p:sldId id="514" r:id="rId32"/>
    <p:sldId id="515" r:id="rId33"/>
    <p:sldId id="520" r:id="rId34"/>
    <p:sldId id="526" r:id="rId35"/>
    <p:sldId id="521" r:id="rId36"/>
    <p:sldId id="562" r:id="rId37"/>
    <p:sldId id="563" r:id="rId38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49D"/>
    <a:srgbClr val="770D29"/>
    <a:srgbClr val="FF0000"/>
    <a:srgbClr val="CC0000"/>
    <a:srgbClr val="333333"/>
    <a:srgbClr val="FFFF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721" autoAdjust="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-1326" y="-108"/>
      </p:cViewPr>
      <p:guideLst>
        <p:guide orient="horz" pos="2160"/>
        <p:guide pos="288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6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ea typeface="ＭＳ Ｐゴシック" pitchFamily="28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ＭＳ Ｐゴシック" pitchFamily="28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83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95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1095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ea typeface="ＭＳ Ｐゴシック" pitchFamily="28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95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ＭＳ Ｐゴシック" pitchFamily="28" charset="-128"/>
              </a:defRPr>
            </a:lvl1pPr>
          </a:lstStyle>
          <a:p>
            <a:pPr>
              <a:defRPr/>
            </a:pPr>
            <a:fld id="{8D89355E-FE78-4B36-AE9A-2CC9DA464378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25712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06770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5AC551-BAE4-49C2-87C4-C0C58B3E71A7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80539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035175"/>
            <a:ext cx="7772400" cy="1470025"/>
          </a:xfrm>
        </p:spPr>
        <p:txBody>
          <a:bodyPr/>
          <a:lstStyle>
            <a:lvl1pPr algn="ctr">
              <a:defRPr sz="45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581400"/>
            <a:ext cx="6400800" cy="914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300"/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983236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3492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2300" y="76200"/>
            <a:ext cx="2171700" cy="6049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362700" cy="6049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8198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962025" y="1504950"/>
            <a:ext cx="7277100" cy="2406813"/>
          </a:xfrm>
        </p:spPr>
        <p:txBody>
          <a:bodyPr>
            <a:normAutofit/>
          </a:bodyPr>
          <a:lstStyle>
            <a:lvl1pPr>
              <a:defRPr lang="en-US" sz="4000" b="1" kern="1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8534400" y="6505575"/>
            <a:ext cx="609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fld id="{332868AE-9399-49E8-9380-CEBA6C80C9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4"/>
          </p:nvPr>
        </p:nvSpPr>
        <p:spPr>
          <a:xfrm>
            <a:off x="1484313" y="6521450"/>
            <a:ext cx="5711825" cy="365125"/>
          </a:xfrm>
          <a:prstGeom prst="rect">
            <a:avLst/>
          </a:prstGeom>
        </p:spPr>
        <p:txBody>
          <a:bodyPr/>
          <a:lstStyle>
            <a:lvl1pPr>
              <a:defRPr sz="1400" i="1" dirty="0" smtClean="0"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en-US"/>
              <a:t>Beam Instrumentation Challenges- Dr. Rhodri Jones (CERN)</a:t>
            </a:r>
          </a:p>
        </p:txBody>
      </p:sp>
    </p:spTree>
    <p:extLst>
      <p:ext uri="{BB962C8B-B14F-4D97-AF65-F5344CB8AC3E}">
        <p14:creationId xmlns:p14="http://schemas.microsoft.com/office/powerpoint/2010/main" val="42760688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ne + Two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0" name="Content Placeholder 3"/>
          <p:cNvSpPr>
            <a:spLocks noGrp="1"/>
          </p:cNvSpPr>
          <p:nvPr>
            <p:ph sz="half" idx="26"/>
          </p:nvPr>
        </p:nvSpPr>
        <p:spPr>
          <a:xfrm>
            <a:off x="291300" y="1010226"/>
            <a:ext cx="8569836" cy="264448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9"/>
          </p:nvPr>
        </p:nvSpPr>
        <p:spPr>
          <a:xfrm>
            <a:off x="291300" y="3763818"/>
            <a:ext cx="4205655" cy="264448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2" name="Content Placeholder 3"/>
          <p:cNvSpPr>
            <a:spLocks noGrp="1"/>
          </p:cNvSpPr>
          <p:nvPr>
            <p:ph sz="half" idx="27"/>
          </p:nvPr>
        </p:nvSpPr>
        <p:spPr>
          <a:xfrm>
            <a:off x="4655481" y="3763818"/>
            <a:ext cx="4205655" cy="264448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8"/>
          </p:nvPr>
        </p:nvSpPr>
        <p:spPr>
          <a:xfrm>
            <a:off x="142875" y="6473825"/>
            <a:ext cx="2133600" cy="2921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C007E16E-56CA-4F52-8899-AA96DDECCA69}" type="datetime1">
              <a:rPr lang="en-GB" altLang="en-US"/>
              <a:pPr/>
              <a:t>23/03/2015</a:t>
            </a:fld>
            <a:endParaRPr lang="en-GB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29"/>
          </p:nvPr>
        </p:nvSpPr>
        <p:spPr>
          <a:xfrm>
            <a:off x="2408238" y="6473825"/>
            <a:ext cx="4327525" cy="2921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GB" altLang="en-US"/>
              <a:t>Simon Jolly, UCL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30"/>
          </p:nvPr>
        </p:nvSpPr>
        <p:spPr>
          <a:xfrm>
            <a:off x="6891338" y="6473825"/>
            <a:ext cx="2133600" cy="2921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20C4724A-D1DE-4A42-9A22-BD75E5AB484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539343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035175"/>
            <a:ext cx="7772400" cy="1470025"/>
          </a:xfrm>
        </p:spPr>
        <p:txBody>
          <a:bodyPr/>
          <a:lstStyle>
            <a:lvl1pPr algn="ctr">
              <a:defRPr sz="45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581400"/>
            <a:ext cx="6400800" cy="914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300"/>
            </a:lvl1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03271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1242" y="-1"/>
            <a:ext cx="3951387" cy="1151069"/>
          </a:xfrm>
        </p:spPr>
        <p:txBody>
          <a:bodyPr/>
          <a:lstStyle>
            <a:lvl1pPr algn="l"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290918"/>
            <a:ext cx="8604448" cy="483524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9718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900529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82729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2876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0399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67328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56424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625313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048996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08197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2300" y="76200"/>
            <a:ext cx="2171700" cy="6049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362700" cy="6049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80260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035175"/>
            <a:ext cx="7772400" cy="1470025"/>
          </a:xfrm>
        </p:spPr>
        <p:txBody>
          <a:bodyPr/>
          <a:lstStyle>
            <a:lvl1pPr algn="ctr">
              <a:defRPr sz="45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581400"/>
            <a:ext cx="6400800" cy="914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300"/>
            </a:lvl1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97606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6200"/>
            <a:ext cx="8208912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20907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7716747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938281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637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9721280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448448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232555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521787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1031161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41512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2300" y="76200"/>
            <a:ext cx="2171700" cy="6049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362700" cy="6049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308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668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352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2183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704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05506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19354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6.jpeg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5.jpe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7.jpeg"/><Relationship Id="rId18" Type="http://schemas.openxmlformats.org/officeDocument/2006/relationships/image" Target="../media/image11.jpe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17" Type="http://schemas.openxmlformats.org/officeDocument/2006/relationships/image" Target="../media/image10.jpeg"/><Relationship Id="rId2" Type="http://schemas.openxmlformats.org/officeDocument/2006/relationships/slideLayout" Target="../slideLayouts/slideLayout26.xml"/><Relationship Id="rId16" Type="http://schemas.openxmlformats.org/officeDocument/2006/relationships/image" Target="../media/image6.jpeg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9.jpe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8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28800" y="76200"/>
            <a:ext cx="7315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dirty="0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05594"/>
            <a:ext cx="8229600" cy="5020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dirty="0" smtClean="0"/>
              <a:t>Textmasterformate durch Klicken bearbeiten</a:t>
            </a:r>
          </a:p>
          <a:p>
            <a:pPr lvl="1"/>
            <a:r>
              <a:rPr lang="de-DE" altLang="en-US" dirty="0" smtClean="0"/>
              <a:t>Zweite Ebene</a:t>
            </a:r>
          </a:p>
          <a:p>
            <a:pPr lvl="2"/>
            <a:r>
              <a:rPr lang="de-DE" altLang="en-US" dirty="0" smtClean="0"/>
              <a:t>Dritte Ebene</a:t>
            </a:r>
          </a:p>
          <a:p>
            <a:pPr lvl="3"/>
            <a:r>
              <a:rPr lang="de-DE" altLang="en-US" dirty="0" smtClean="0"/>
              <a:t>Vierte Ebene</a:t>
            </a:r>
          </a:p>
          <a:p>
            <a:pPr lvl="4"/>
            <a:r>
              <a:rPr lang="de-DE" altLang="en-US" dirty="0" smtClean="0"/>
              <a:t>Fünfte Ebene</a:t>
            </a:r>
          </a:p>
        </p:txBody>
      </p:sp>
      <p:pic>
        <p:nvPicPr>
          <p:cNvPr id="1028" name="Picture 4" descr="Untitled-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1371600" cy="77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Line 5"/>
          <p:cNvSpPr>
            <a:spLocks noChangeShapeType="1"/>
          </p:cNvSpPr>
          <p:nvPr/>
        </p:nvSpPr>
        <p:spPr bwMode="auto">
          <a:xfrm>
            <a:off x="0" y="6235700"/>
            <a:ext cx="9144000" cy="0"/>
          </a:xfrm>
          <a:prstGeom prst="line">
            <a:avLst/>
          </a:prstGeom>
          <a:noFill/>
          <a:ln w="28575">
            <a:solidFill>
              <a:srgbClr val="770D29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030" name="Picture 6" descr="LVP_UNI_LOGO_CMYK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324600"/>
            <a:ext cx="175260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0" y="6381750"/>
            <a:ext cx="9144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9pPr>
          </a:lstStyle>
          <a:p>
            <a:r>
              <a:rPr lang="de-DE" altLang="en-US" sz="1200" i="1" dirty="0">
                <a:solidFill>
                  <a:srgbClr val="770D29"/>
                </a:solidFill>
              </a:rPr>
              <a:t>Prof. </a:t>
            </a:r>
            <a:r>
              <a:rPr lang="de-DE" altLang="en-US" sz="1200" i="1" dirty="0" smtClean="0">
                <a:solidFill>
                  <a:srgbClr val="770D29"/>
                </a:solidFill>
              </a:rPr>
              <a:t>Carsten P</a:t>
            </a:r>
            <a:r>
              <a:rPr lang="de-DE" altLang="en-US" sz="1200" i="1" dirty="0">
                <a:solidFill>
                  <a:srgbClr val="770D29"/>
                </a:solidFill>
              </a:rPr>
              <a:t>. Welsch – </a:t>
            </a:r>
            <a:r>
              <a:rPr lang="de-DE" altLang="en-US" sz="1200" i="1" dirty="0" smtClean="0">
                <a:solidFill>
                  <a:srgbClr val="770D29"/>
                </a:solidFill>
              </a:rPr>
              <a:t>LA³NET TW 23 March 2015</a:t>
            </a:r>
            <a:endParaRPr lang="de-DE" altLang="en-US" sz="1200" i="1" dirty="0">
              <a:solidFill>
                <a:srgbClr val="770D29"/>
              </a:solidFill>
            </a:endParaRPr>
          </a:p>
        </p:txBody>
      </p:sp>
      <p:pic>
        <p:nvPicPr>
          <p:cNvPr id="1032" name="Picture 9" descr="QUASAR"/>
          <p:cNvPicPr>
            <a:picLocks noChangeAspect="1" noChangeArrowheads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6264275"/>
            <a:ext cx="690563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  <p:sldLayoutId id="2147483786" r:id="rId12"/>
    <p:sldLayoutId id="2147483791" r:id="rId1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770D29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770D29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770D29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770D29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770D29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770D29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770D29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770D29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770D2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770D29"/>
        </a:buClr>
        <a:buFont typeface="Wingdings" pitchFamily="2" charset="2"/>
        <a:buChar char="§"/>
        <a:defRPr sz="2600">
          <a:solidFill>
            <a:srgbClr val="00649D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770D29"/>
        </a:buClr>
        <a:buChar char="–"/>
        <a:defRPr sz="2600">
          <a:solidFill>
            <a:srgbClr val="00649D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770D29"/>
        </a:buClr>
        <a:buChar char="•"/>
        <a:defRPr sz="2600">
          <a:solidFill>
            <a:srgbClr val="00649D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770D29"/>
        </a:buClr>
        <a:buChar char="–"/>
        <a:defRPr sz="2600">
          <a:solidFill>
            <a:srgbClr val="00649D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770D29"/>
        </a:buClr>
        <a:buChar char="»"/>
        <a:defRPr sz="2600">
          <a:solidFill>
            <a:srgbClr val="00649D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770D29"/>
        </a:buClr>
        <a:buChar char="»"/>
        <a:defRPr sz="2600">
          <a:solidFill>
            <a:srgbClr val="00649D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770D29"/>
        </a:buClr>
        <a:buChar char="»"/>
        <a:defRPr sz="2600">
          <a:solidFill>
            <a:srgbClr val="00649D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770D29"/>
        </a:buClr>
        <a:buChar char="»"/>
        <a:defRPr sz="2600">
          <a:solidFill>
            <a:srgbClr val="00649D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770D29"/>
        </a:buClr>
        <a:buChar char="»"/>
        <a:defRPr sz="2600">
          <a:solidFill>
            <a:srgbClr val="00649D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12" descr="C:\Users\suj11195\Documents\2 LA3NET 2012 01 20\Publications and Dissemination\Logos\Logos admin\LA3NET Logos\LANET_Header_115cmx14cm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12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3" name="Rectangle 2"/>
          <p:cNvSpPr txBox="1">
            <a:spLocks noChangeArrowheads="1"/>
          </p:cNvSpPr>
          <p:nvPr userDrawn="1"/>
        </p:nvSpPr>
        <p:spPr bwMode="auto">
          <a:xfrm>
            <a:off x="5651500" y="260350"/>
            <a:ext cx="3492500" cy="57626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de-DE" sz="3600" smtClean="0">
              <a:solidFill>
                <a:srgbClr val="770D29"/>
              </a:solidFill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496696" y="10754"/>
            <a:ext cx="4004227" cy="100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dirty="0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90550" y="1269402"/>
            <a:ext cx="8482013" cy="4856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dirty="0" smtClean="0"/>
              <a:t>Textmasterformate durch Klicken bearbeiten</a:t>
            </a:r>
          </a:p>
          <a:p>
            <a:pPr lvl="1"/>
            <a:r>
              <a:rPr lang="de-DE" altLang="en-US" dirty="0" smtClean="0"/>
              <a:t>Zweite Ebene</a:t>
            </a:r>
          </a:p>
          <a:p>
            <a:pPr lvl="2"/>
            <a:r>
              <a:rPr lang="de-DE" altLang="en-US" dirty="0" smtClean="0"/>
              <a:t>Dritte Ebene</a:t>
            </a:r>
          </a:p>
          <a:p>
            <a:pPr lvl="3"/>
            <a:r>
              <a:rPr lang="de-DE" altLang="en-US" dirty="0" smtClean="0"/>
              <a:t>Vierte Ebene</a:t>
            </a:r>
          </a:p>
          <a:p>
            <a:pPr lvl="4"/>
            <a:r>
              <a:rPr lang="de-DE" altLang="en-US" dirty="0" smtClean="0"/>
              <a:t>Fünfte Ebene</a:t>
            </a:r>
          </a:p>
        </p:txBody>
      </p:sp>
      <p:sp>
        <p:nvSpPr>
          <p:cNvPr id="1028" name="Line 5"/>
          <p:cNvSpPr>
            <a:spLocks noChangeShapeType="1"/>
          </p:cNvSpPr>
          <p:nvPr/>
        </p:nvSpPr>
        <p:spPr bwMode="auto">
          <a:xfrm>
            <a:off x="0" y="6235700"/>
            <a:ext cx="9144000" cy="0"/>
          </a:xfrm>
          <a:prstGeom prst="line">
            <a:avLst/>
          </a:prstGeom>
          <a:noFill/>
          <a:ln w="28575">
            <a:solidFill>
              <a:srgbClr val="770D29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29" name="Text Box 7"/>
          <p:cNvSpPr txBox="1">
            <a:spLocks noChangeArrowheads="1"/>
          </p:cNvSpPr>
          <p:nvPr/>
        </p:nvSpPr>
        <p:spPr bwMode="auto">
          <a:xfrm>
            <a:off x="0" y="6381750"/>
            <a:ext cx="9144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r>
              <a:rPr lang="de-DE" sz="1200" i="1" dirty="0" smtClean="0">
                <a:solidFill>
                  <a:srgbClr val="770D29"/>
                </a:solidFill>
              </a:rPr>
              <a:t>Prof. Carsten P. Welsch – LA³NET Mid-term meeting, Copenhagen 2013</a:t>
            </a:r>
          </a:p>
        </p:txBody>
      </p:sp>
      <p:pic>
        <p:nvPicPr>
          <p:cNvPr id="1030" name="Picture 9" descr="QUASAR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6264275"/>
            <a:ext cx="690563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1" descr="C:\Users\suj11195\Documents\2 LA3NET 2012 01 20\Publications and Dissemination\Logos\Logos admin\LA3NET Logos\ULIV_CI.JP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292850"/>
            <a:ext cx="884237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3" descr="http://europa.eu/abc/symbols/emblem/images/europ_flag/jaune.jp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0923" y="333375"/>
            <a:ext cx="542925" cy="37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9" descr="QUASAR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6264275"/>
            <a:ext cx="690563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770D29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770D29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770D29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770D29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70D29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70D29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70D29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70D29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770D29"/>
        </a:buClr>
        <a:buFont typeface="Wingdings" pitchFamily="2" charset="2"/>
        <a:buChar char="§"/>
        <a:defRPr sz="2600">
          <a:solidFill>
            <a:srgbClr val="00649D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770D29"/>
        </a:buClr>
        <a:buChar char="–"/>
        <a:defRPr sz="2600">
          <a:solidFill>
            <a:srgbClr val="00649D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770D29"/>
        </a:buClr>
        <a:buChar char="•"/>
        <a:defRPr sz="2600">
          <a:solidFill>
            <a:srgbClr val="00649D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770D29"/>
        </a:buClr>
        <a:buChar char="–"/>
        <a:defRPr sz="2600">
          <a:solidFill>
            <a:srgbClr val="00649D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770D29"/>
        </a:buClr>
        <a:buChar char="»"/>
        <a:defRPr sz="2600">
          <a:solidFill>
            <a:srgbClr val="00649D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770D29"/>
        </a:buClr>
        <a:buChar char="»"/>
        <a:defRPr sz="2600">
          <a:solidFill>
            <a:srgbClr val="00649D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770D29"/>
        </a:buClr>
        <a:buChar char="»"/>
        <a:defRPr sz="2600">
          <a:solidFill>
            <a:srgbClr val="00649D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770D29"/>
        </a:buClr>
        <a:buChar char="»"/>
        <a:defRPr sz="2600">
          <a:solidFill>
            <a:srgbClr val="00649D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770D29"/>
        </a:buClr>
        <a:buChar char="»"/>
        <a:defRPr sz="2600">
          <a:solidFill>
            <a:srgbClr val="00649D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1188" y="1341438"/>
            <a:ext cx="77057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Titelmasterformat durch Klicken bearbeiten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90550" y="2492375"/>
            <a:ext cx="7726363" cy="363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Textmasterformate durch Klicken bearbeiten</a:t>
            </a:r>
          </a:p>
          <a:p>
            <a:pPr lvl="1"/>
            <a:r>
              <a:rPr lang="de-DE" altLang="en-US" smtClean="0"/>
              <a:t>Zweite Ebene</a:t>
            </a:r>
          </a:p>
          <a:p>
            <a:pPr lvl="2"/>
            <a:r>
              <a:rPr lang="de-DE" altLang="en-US" smtClean="0"/>
              <a:t>Dritte Ebene</a:t>
            </a:r>
          </a:p>
          <a:p>
            <a:pPr lvl="3"/>
            <a:r>
              <a:rPr lang="de-DE" altLang="en-US" smtClean="0"/>
              <a:t>Vierte Ebene</a:t>
            </a:r>
          </a:p>
          <a:p>
            <a:pPr lvl="4"/>
            <a:r>
              <a:rPr lang="de-DE" altLang="en-US" smtClean="0"/>
              <a:t>Fünfte Ebene</a:t>
            </a:r>
          </a:p>
        </p:txBody>
      </p:sp>
      <p:sp>
        <p:nvSpPr>
          <p:cNvPr id="2052" name="Line 5"/>
          <p:cNvSpPr>
            <a:spLocks noChangeShapeType="1"/>
          </p:cNvSpPr>
          <p:nvPr/>
        </p:nvSpPr>
        <p:spPr bwMode="auto">
          <a:xfrm>
            <a:off x="0" y="6235700"/>
            <a:ext cx="9144000" cy="0"/>
          </a:xfrm>
          <a:prstGeom prst="line">
            <a:avLst/>
          </a:prstGeom>
          <a:noFill/>
          <a:ln w="28575">
            <a:solidFill>
              <a:srgbClr val="770D29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29" name="Text Box 7"/>
          <p:cNvSpPr txBox="1">
            <a:spLocks noChangeArrowheads="1"/>
          </p:cNvSpPr>
          <p:nvPr/>
        </p:nvSpPr>
        <p:spPr bwMode="auto">
          <a:xfrm>
            <a:off x="2268538" y="6381750"/>
            <a:ext cx="46799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de-DE" sz="1200" i="1" dirty="0" smtClean="0">
                <a:solidFill>
                  <a:srgbClr val="770D29"/>
                </a:solidFill>
                <a:ea typeface="+mn-ea"/>
              </a:rPr>
              <a:t>Dr. Rob Ashworth – LA</a:t>
            </a:r>
            <a:r>
              <a:rPr lang="de-DE" sz="1200" i="1" baseline="30000" dirty="0" smtClean="0">
                <a:solidFill>
                  <a:srgbClr val="770D29"/>
                </a:solidFill>
                <a:ea typeface="+mn-ea"/>
              </a:rPr>
              <a:t>3</a:t>
            </a:r>
            <a:r>
              <a:rPr lang="de-DE" sz="1200" i="1" dirty="0" smtClean="0">
                <a:solidFill>
                  <a:srgbClr val="770D29"/>
                </a:solidFill>
                <a:ea typeface="+mn-ea"/>
              </a:rPr>
              <a:t>NET Mid-term meeting, Copenhagen 2013</a:t>
            </a:r>
          </a:p>
        </p:txBody>
      </p:sp>
      <p:pic>
        <p:nvPicPr>
          <p:cNvPr id="2054" name="Picture 11" descr="C:\Users\suj11195\Documents\2 LA3NET 2012 01 20\Publications and Dissemination\Logos\Logos admin\LA3NET Logos\ULIV_CI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292850"/>
            <a:ext cx="884237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12" descr="C:\Users\suj11195\Documents\2 LA3NET 2012 01 20\Publications and Dissemination\Logos\Logos admin\LA3NET Logos\LANET_Header_115cmx14cm.jp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12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Rectangle 2"/>
          <p:cNvSpPr txBox="1">
            <a:spLocks noChangeArrowheads="1"/>
          </p:cNvSpPr>
          <p:nvPr/>
        </p:nvSpPr>
        <p:spPr bwMode="auto">
          <a:xfrm>
            <a:off x="5651500" y="260350"/>
            <a:ext cx="3492500" cy="57626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endParaRPr lang="de-DE" sz="3600" smtClean="0">
              <a:solidFill>
                <a:srgbClr val="770D29"/>
              </a:solidFill>
              <a:ea typeface="+mn-ea"/>
            </a:endParaRPr>
          </a:p>
        </p:txBody>
      </p:sp>
      <p:pic>
        <p:nvPicPr>
          <p:cNvPr id="2057" name="Picture 5" descr="FP7-peo-RGB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2925" y="333375"/>
            <a:ext cx="4873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3" descr="http://europa.eu/abc/symbols/emblem/images/europ_flag/jaune.jp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9525" y="333375"/>
            <a:ext cx="542925" cy="37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Picture 4" descr="© European Commission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333375"/>
            <a:ext cx="414338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60" name="Group 9"/>
          <p:cNvGrpSpPr>
            <a:grpSpLocks noChangeAspect="1"/>
          </p:cNvGrpSpPr>
          <p:nvPr/>
        </p:nvGrpSpPr>
        <p:grpSpPr bwMode="auto">
          <a:xfrm>
            <a:off x="7740650" y="6337300"/>
            <a:ext cx="960438" cy="444500"/>
            <a:chOff x="7296729" y="93481"/>
            <a:chExt cx="1656184" cy="764704"/>
          </a:xfrm>
        </p:grpSpPr>
        <p:sp>
          <p:nvSpPr>
            <p:cNvPr id="2061" name="Rectangle 8"/>
            <p:cNvSpPr>
              <a:spLocks noChangeArrowheads="1"/>
            </p:cNvSpPr>
            <p:nvPr/>
          </p:nvSpPr>
          <p:spPr bwMode="auto">
            <a:xfrm>
              <a:off x="7296729" y="93481"/>
              <a:ext cx="1656184" cy="764704"/>
            </a:xfrm>
            <a:prstGeom prst="rect">
              <a:avLst/>
            </a:prstGeom>
            <a:solidFill>
              <a:schemeClr val="bg1"/>
            </a:solidFill>
            <a:ln w="12700" algn="ctr">
              <a:solidFill>
                <a:schemeClr val="bg1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>
                <a:defRPr/>
              </a:pPr>
              <a:endParaRPr lang="en-GB" altLang="en-US" smtClean="0">
                <a:solidFill>
                  <a:srgbClr val="000000"/>
                </a:solidFill>
              </a:endParaRPr>
            </a:p>
          </p:txBody>
        </p:sp>
        <p:pic>
          <p:nvPicPr>
            <p:cNvPr id="2062" name="Picture 7" descr="la3net-logo-cmyk.jpg"/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80312" y="188640"/>
              <a:ext cx="1504735" cy="529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70D2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70D29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70D29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70D29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70D29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70D29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70D29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70D29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70D29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770D29"/>
        </a:buClr>
        <a:buFont typeface="Wingdings" pitchFamily="2" charset="2"/>
        <a:buChar char="§"/>
        <a:defRPr sz="2600">
          <a:solidFill>
            <a:srgbClr val="00649D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770D29"/>
        </a:buClr>
        <a:buChar char="–"/>
        <a:defRPr sz="2600">
          <a:solidFill>
            <a:srgbClr val="00649D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770D29"/>
        </a:buClr>
        <a:buChar char="•"/>
        <a:defRPr sz="2600">
          <a:solidFill>
            <a:srgbClr val="00649D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770D29"/>
        </a:buClr>
        <a:buChar char="–"/>
        <a:defRPr sz="2600">
          <a:solidFill>
            <a:srgbClr val="00649D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770D29"/>
        </a:buClr>
        <a:buChar char="»"/>
        <a:defRPr sz="2600">
          <a:solidFill>
            <a:srgbClr val="00649D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770D29"/>
        </a:buClr>
        <a:buChar char="»"/>
        <a:defRPr sz="2600">
          <a:solidFill>
            <a:srgbClr val="00649D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770D29"/>
        </a:buClr>
        <a:buChar char="»"/>
        <a:defRPr sz="2600">
          <a:solidFill>
            <a:srgbClr val="00649D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770D29"/>
        </a:buClr>
        <a:buChar char="»"/>
        <a:defRPr sz="2600">
          <a:solidFill>
            <a:srgbClr val="00649D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770D29"/>
        </a:buClr>
        <a:buChar char="»"/>
        <a:defRPr sz="2600">
          <a:solidFill>
            <a:srgbClr val="00649D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5.wmf"/><Relationship Id="rId4" Type="http://schemas.openxmlformats.org/officeDocument/2006/relationships/oleObject" Target="../embeddings/oleObject1.bin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CI_logo_sm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88" y="261938"/>
            <a:ext cx="1398587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261938"/>
            <a:ext cx="222885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708150"/>
            <a:ext cx="8748713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GB" sz="3800" dirty="0">
                <a:solidFill>
                  <a:srgbClr val="00649D"/>
                </a:solidFill>
              </a:rPr>
              <a:t>Optical Diagnostics </a:t>
            </a:r>
            <a:br>
              <a:rPr lang="en-GB" sz="3800" dirty="0">
                <a:solidFill>
                  <a:srgbClr val="00649D"/>
                </a:solidFill>
              </a:rPr>
            </a:br>
            <a:r>
              <a:rPr lang="en-GB" sz="3800" dirty="0" smtClean="0">
                <a:solidFill>
                  <a:srgbClr val="00649D"/>
                </a:solidFill>
              </a:rPr>
              <a:t>State </a:t>
            </a:r>
            <a:r>
              <a:rPr lang="en-GB" sz="3800" dirty="0">
                <a:solidFill>
                  <a:srgbClr val="00649D"/>
                </a:solidFill>
              </a:rPr>
              <a:t>of the art and Future </a:t>
            </a:r>
            <a:r>
              <a:rPr lang="en-GB" sz="3800" dirty="0" smtClean="0">
                <a:solidFill>
                  <a:srgbClr val="00649D"/>
                </a:solidFill>
              </a:rPr>
              <a:t>Trends</a:t>
            </a:r>
            <a:r>
              <a:rPr lang="en-GB" sz="3800" dirty="0">
                <a:solidFill>
                  <a:srgbClr val="00649D"/>
                </a:solidFill>
              </a:rPr>
              <a:t/>
            </a:r>
            <a:br>
              <a:rPr lang="en-GB" sz="3800" dirty="0">
                <a:solidFill>
                  <a:srgbClr val="00649D"/>
                </a:solidFill>
              </a:rPr>
            </a:br>
            <a:endParaRPr lang="de-DE" sz="3800" dirty="0" smtClean="0">
              <a:solidFill>
                <a:srgbClr val="00649D"/>
              </a:solidFill>
            </a:endParaRP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050" y="2838450"/>
            <a:ext cx="8748713" cy="1752600"/>
          </a:xfrm>
        </p:spPr>
        <p:txBody>
          <a:bodyPr/>
          <a:lstStyle/>
          <a:p>
            <a:pPr eaLnBrk="1" hangingPunct="1"/>
            <a:r>
              <a:rPr lang="de-DE" altLang="en-US" sz="1400" i="1" smtClean="0">
                <a:solidFill>
                  <a:srgbClr val="770D29"/>
                </a:solidFill>
              </a:rPr>
              <a:t>Prof. Carsten P. Welsch </a:t>
            </a:r>
          </a:p>
        </p:txBody>
      </p:sp>
      <p:pic>
        <p:nvPicPr>
          <p:cNvPr id="3078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13188"/>
            <a:ext cx="9144000" cy="294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7834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Quadrupole Scan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33" y="1146609"/>
            <a:ext cx="8152916" cy="4975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7605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Change quad strength:</a:t>
            </a:r>
            <a:endParaRPr lang="en-US" alt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250" y="1074113"/>
            <a:ext cx="8178550" cy="4908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3198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Quad scan @ CTF3</a:t>
            </a:r>
            <a:endParaRPr lang="en-GB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1086" y="1219200"/>
            <a:ext cx="5425354" cy="490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12"/>
          <p:cNvGrpSpPr>
            <a:grpSpLocks noChangeAspect="1"/>
          </p:cNvGrpSpPr>
          <p:nvPr/>
        </p:nvGrpSpPr>
        <p:grpSpPr bwMode="auto">
          <a:xfrm>
            <a:off x="2484438" y="1773238"/>
            <a:ext cx="4030662" cy="3948112"/>
            <a:chOff x="1746" y="1253"/>
            <a:chExt cx="2358" cy="2310"/>
          </a:xfrm>
        </p:grpSpPr>
        <p:sp>
          <p:nvSpPr>
            <p:cNvPr id="5" name="AutoShape 13"/>
            <p:cNvSpPr>
              <a:spLocks noChangeAspect="1" noChangeArrowheads="1" noTextEdit="1"/>
            </p:cNvSpPr>
            <p:nvPr/>
          </p:nvSpPr>
          <p:spPr bwMode="auto">
            <a:xfrm>
              <a:off x="1746" y="1253"/>
              <a:ext cx="2358" cy="2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" name="Freeform 14"/>
            <p:cNvSpPr>
              <a:spLocks/>
            </p:cNvSpPr>
            <p:nvPr/>
          </p:nvSpPr>
          <p:spPr bwMode="auto">
            <a:xfrm>
              <a:off x="2452" y="1671"/>
              <a:ext cx="954" cy="1482"/>
            </a:xfrm>
            <a:custGeom>
              <a:avLst/>
              <a:gdLst>
                <a:gd name="T0" fmla="*/ 325 w 954"/>
                <a:gd name="T1" fmla="*/ 400 h 1482"/>
                <a:gd name="T2" fmla="*/ 420 w 954"/>
                <a:gd name="T3" fmla="*/ 300 h 1482"/>
                <a:gd name="T4" fmla="*/ 591 w 954"/>
                <a:gd name="T5" fmla="*/ 362 h 1482"/>
                <a:gd name="T6" fmla="*/ 576 w 954"/>
                <a:gd name="T7" fmla="*/ 530 h 1482"/>
                <a:gd name="T8" fmla="*/ 370 w 954"/>
                <a:gd name="T9" fmla="*/ 660 h 1482"/>
                <a:gd name="T10" fmla="*/ 333 w 954"/>
                <a:gd name="T11" fmla="*/ 1027 h 1482"/>
                <a:gd name="T12" fmla="*/ 370 w 954"/>
                <a:gd name="T13" fmla="*/ 1142 h 1482"/>
                <a:gd name="T14" fmla="*/ 303 w 954"/>
                <a:gd name="T15" fmla="*/ 1270 h 1482"/>
                <a:gd name="T16" fmla="*/ 318 w 954"/>
                <a:gd name="T17" fmla="*/ 1400 h 1482"/>
                <a:gd name="T18" fmla="*/ 463 w 954"/>
                <a:gd name="T19" fmla="*/ 1482 h 1482"/>
                <a:gd name="T20" fmla="*/ 651 w 954"/>
                <a:gd name="T21" fmla="*/ 1422 h 1482"/>
                <a:gd name="T22" fmla="*/ 711 w 954"/>
                <a:gd name="T23" fmla="*/ 1270 h 1482"/>
                <a:gd name="T24" fmla="*/ 636 w 954"/>
                <a:gd name="T25" fmla="*/ 1125 h 1482"/>
                <a:gd name="T26" fmla="*/ 718 w 954"/>
                <a:gd name="T27" fmla="*/ 1042 h 1482"/>
                <a:gd name="T28" fmla="*/ 718 w 954"/>
                <a:gd name="T29" fmla="*/ 840 h 1482"/>
                <a:gd name="T30" fmla="*/ 931 w 954"/>
                <a:gd name="T31" fmla="*/ 667 h 1482"/>
                <a:gd name="T32" fmla="*/ 954 w 954"/>
                <a:gd name="T33" fmla="*/ 407 h 1482"/>
                <a:gd name="T34" fmla="*/ 816 w 954"/>
                <a:gd name="T35" fmla="*/ 127 h 1482"/>
                <a:gd name="T36" fmla="*/ 546 w 954"/>
                <a:gd name="T37" fmla="*/ 0 h 1482"/>
                <a:gd name="T38" fmla="*/ 243 w 954"/>
                <a:gd name="T39" fmla="*/ 82 h 1482"/>
                <a:gd name="T40" fmla="*/ 67 w 954"/>
                <a:gd name="T41" fmla="*/ 250 h 1482"/>
                <a:gd name="T42" fmla="*/ 0 w 954"/>
                <a:gd name="T43" fmla="*/ 507 h 1482"/>
                <a:gd name="T44" fmla="*/ 7 w 954"/>
                <a:gd name="T45" fmla="*/ 660 h 1482"/>
                <a:gd name="T46" fmla="*/ 318 w 954"/>
                <a:gd name="T47" fmla="*/ 642 h 1482"/>
                <a:gd name="T48" fmla="*/ 325 w 954"/>
                <a:gd name="T49" fmla="*/ 400 h 148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954"/>
                <a:gd name="T76" fmla="*/ 0 h 1482"/>
                <a:gd name="T77" fmla="*/ 954 w 954"/>
                <a:gd name="T78" fmla="*/ 1482 h 148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954" h="1482">
                  <a:moveTo>
                    <a:pt x="325" y="400"/>
                  </a:moveTo>
                  <a:lnTo>
                    <a:pt x="420" y="300"/>
                  </a:lnTo>
                  <a:lnTo>
                    <a:pt x="591" y="362"/>
                  </a:lnTo>
                  <a:lnTo>
                    <a:pt x="576" y="530"/>
                  </a:lnTo>
                  <a:lnTo>
                    <a:pt x="370" y="660"/>
                  </a:lnTo>
                  <a:lnTo>
                    <a:pt x="333" y="1027"/>
                  </a:lnTo>
                  <a:lnTo>
                    <a:pt x="370" y="1142"/>
                  </a:lnTo>
                  <a:lnTo>
                    <a:pt x="303" y="1270"/>
                  </a:lnTo>
                  <a:lnTo>
                    <a:pt x="318" y="1400"/>
                  </a:lnTo>
                  <a:lnTo>
                    <a:pt x="463" y="1482"/>
                  </a:lnTo>
                  <a:lnTo>
                    <a:pt x="651" y="1422"/>
                  </a:lnTo>
                  <a:lnTo>
                    <a:pt x="711" y="1270"/>
                  </a:lnTo>
                  <a:lnTo>
                    <a:pt x="636" y="1125"/>
                  </a:lnTo>
                  <a:lnTo>
                    <a:pt x="718" y="1042"/>
                  </a:lnTo>
                  <a:lnTo>
                    <a:pt x="718" y="840"/>
                  </a:lnTo>
                  <a:lnTo>
                    <a:pt x="931" y="667"/>
                  </a:lnTo>
                  <a:lnTo>
                    <a:pt x="954" y="407"/>
                  </a:lnTo>
                  <a:lnTo>
                    <a:pt x="816" y="127"/>
                  </a:lnTo>
                  <a:lnTo>
                    <a:pt x="546" y="0"/>
                  </a:lnTo>
                  <a:lnTo>
                    <a:pt x="243" y="82"/>
                  </a:lnTo>
                  <a:lnTo>
                    <a:pt x="67" y="250"/>
                  </a:lnTo>
                  <a:lnTo>
                    <a:pt x="0" y="507"/>
                  </a:lnTo>
                  <a:lnTo>
                    <a:pt x="7" y="660"/>
                  </a:lnTo>
                  <a:lnTo>
                    <a:pt x="318" y="642"/>
                  </a:lnTo>
                  <a:lnTo>
                    <a:pt x="325" y="400"/>
                  </a:lnTo>
                  <a:close/>
                </a:path>
              </a:pathLst>
            </a:custGeom>
            <a:solidFill>
              <a:srgbClr val="770D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 cmpd="sng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" name="Freeform 15"/>
            <p:cNvSpPr>
              <a:spLocks/>
            </p:cNvSpPr>
            <p:nvPr/>
          </p:nvSpPr>
          <p:spPr bwMode="auto">
            <a:xfrm>
              <a:off x="2507" y="1731"/>
              <a:ext cx="846" cy="1035"/>
            </a:xfrm>
            <a:custGeom>
              <a:avLst/>
              <a:gdLst>
                <a:gd name="T0" fmla="*/ 0 w 846"/>
                <a:gd name="T1" fmla="*/ 522 h 1035"/>
                <a:gd name="T2" fmla="*/ 123 w 846"/>
                <a:gd name="T3" fmla="*/ 500 h 1035"/>
                <a:gd name="T4" fmla="*/ 193 w 846"/>
                <a:gd name="T5" fmla="*/ 522 h 1035"/>
                <a:gd name="T6" fmla="*/ 188 w 846"/>
                <a:gd name="T7" fmla="*/ 380 h 1035"/>
                <a:gd name="T8" fmla="*/ 240 w 846"/>
                <a:gd name="T9" fmla="*/ 220 h 1035"/>
                <a:gd name="T10" fmla="*/ 446 w 846"/>
                <a:gd name="T11" fmla="*/ 160 h 1035"/>
                <a:gd name="T12" fmla="*/ 543 w 846"/>
                <a:gd name="T13" fmla="*/ 227 h 1035"/>
                <a:gd name="T14" fmla="*/ 648 w 846"/>
                <a:gd name="T15" fmla="*/ 332 h 1035"/>
                <a:gd name="T16" fmla="*/ 618 w 846"/>
                <a:gd name="T17" fmla="*/ 515 h 1035"/>
                <a:gd name="T18" fmla="*/ 423 w 846"/>
                <a:gd name="T19" fmla="*/ 600 h 1035"/>
                <a:gd name="T20" fmla="*/ 370 w 846"/>
                <a:gd name="T21" fmla="*/ 727 h 1035"/>
                <a:gd name="T22" fmla="*/ 385 w 846"/>
                <a:gd name="T23" fmla="*/ 857 h 1035"/>
                <a:gd name="T24" fmla="*/ 360 w 846"/>
                <a:gd name="T25" fmla="*/ 1035 h 1035"/>
                <a:gd name="T26" fmla="*/ 556 w 846"/>
                <a:gd name="T27" fmla="*/ 1035 h 1035"/>
                <a:gd name="T28" fmla="*/ 581 w 846"/>
                <a:gd name="T29" fmla="*/ 902 h 1035"/>
                <a:gd name="T30" fmla="*/ 566 w 846"/>
                <a:gd name="T31" fmla="*/ 750 h 1035"/>
                <a:gd name="T32" fmla="*/ 686 w 846"/>
                <a:gd name="T33" fmla="*/ 667 h 1035"/>
                <a:gd name="T34" fmla="*/ 776 w 846"/>
                <a:gd name="T35" fmla="*/ 622 h 1035"/>
                <a:gd name="T36" fmla="*/ 846 w 846"/>
                <a:gd name="T37" fmla="*/ 425 h 1035"/>
                <a:gd name="T38" fmla="*/ 783 w 846"/>
                <a:gd name="T39" fmla="*/ 212 h 1035"/>
                <a:gd name="T40" fmla="*/ 573 w 846"/>
                <a:gd name="T41" fmla="*/ 0 h 1035"/>
                <a:gd name="T42" fmla="*/ 315 w 846"/>
                <a:gd name="T43" fmla="*/ 17 h 1035"/>
                <a:gd name="T44" fmla="*/ 110 w 846"/>
                <a:gd name="T45" fmla="*/ 145 h 1035"/>
                <a:gd name="T46" fmla="*/ 20 w 846"/>
                <a:gd name="T47" fmla="*/ 305 h 1035"/>
                <a:gd name="T48" fmla="*/ 0 w 846"/>
                <a:gd name="T49" fmla="*/ 522 h 103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846"/>
                <a:gd name="T76" fmla="*/ 0 h 1035"/>
                <a:gd name="T77" fmla="*/ 846 w 846"/>
                <a:gd name="T78" fmla="*/ 1035 h 103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846" h="1035">
                  <a:moveTo>
                    <a:pt x="0" y="522"/>
                  </a:moveTo>
                  <a:lnTo>
                    <a:pt x="123" y="500"/>
                  </a:lnTo>
                  <a:lnTo>
                    <a:pt x="193" y="522"/>
                  </a:lnTo>
                  <a:lnTo>
                    <a:pt x="188" y="380"/>
                  </a:lnTo>
                  <a:lnTo>
                    <a:pt x="240" y="220"/>
                  </a:lnTo>
                  <a:lnTo>
                    <a:pt x="446" y="160"/>
                  </a:lnTo>
                  <a:lnTo>
                    <a:pt x="543" y="227"/>
                  </a:lnTo>
                  <a:lnTo>
                    <a:pt x="648" y="332"/>
                  </a:lnTo>
                  <a:lnTo>
                    <a:pt x="618" y="515"/>
                  </a:lnTo>
                  <a:lnTo>
                    <a:pt x="423" y="600"/>
                  </a:lnTo>
                  <a:lnTo>
                    <a:pt x="370" y="727"/>
                  </a:lnTo>
                  <a:lnTo>
                    <a:pt x="385" y="857"/>
                  </a:lnTo>
                  <a:lnTo>
                    <a:pt x="360" y="1035"/>
                  </a:lnTo>
                  <a:lnTo>
                    <a:pt x="556" y="1035"/>
                  </a:lnTo>
                  <a:lnTo>
                    <a:pt x="581" y="902"/>
                  </a:lnTo>
                  <a:lnTo>
                    <a:pt x="566" y="750"/>
                  </a:lnTo>
                  <a:lnTo>
                    <a:pt x="686" y="667"/>
                  </a:lnTo>
                  <a:lnTo>
                    <a:pt x="776" y="622"/>
                  </a:lnTo>
                  <a:lnTo>
                    <a:pt x="846" y="425"/>
                  </a:lnTo>
                  <a:lnTo>
                    <a:pt x="783" y="212"/>
                  </a:lnTo>
                  <a:lnTo>
                    <a:pt x="573" y="0"/>
                  </a:lnTo>
                  <a:lnTo>
                    <a:pt x="315" y="17"/>
                  </a:lnTo>
                  <a:lnTo>
                    <a:pt x="110" y="145"/>
                  </a:lnTo>
                  <a:lnTo>
                    <a:pt x="20" y="305"/>
                  </a:lnTo>
                  <a:lnTo>
                    <a:pt x="0" y="522"/>
                  </a:lnTo>
                  <a:close/>
                </a:path>
              </a:pathLst>
            </a:custGeom>
            <a:solidFill>
              <a:srgbClr val="00649D"/>
            </a:solidFill>
            <a:ln w="9525">
              <a:solidFill>
                <a:srgbClr val="770D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" name="Freeform 16"/>
            <p:cNvSpPr>
              <a:spLocks/>
            </p:cNvSpPr>
            <p:nvPr/>
          </p:nvSpPr>
          <p:spPr bwMode="auto">
            <a:xfrm>
              <a:off x="2815" y="2843"/>
              <a:ext cx="273" cy="235"/>
            </a:xfrm>
            <a:custGeom>
              <a:avLst/>
              <a:gdLst>
                <a:gd name="T0" fmla="*/ 97 w 273"/>
                <a:gd name="T1" fmla="*/ 0 h 235"/>
                <a:gd name="T2" fmla="*/ 20 w 273"/>
                <a:gd name="T3" fmla="*/ 43 h 235"/>
                <a:gd name="T4" fmla="*/ 0 w 273"/>
                <a:gd name="T5" fmla="*/ 158 h 235"/>
                <a:gd name="T6" fmla="*/ 60 w 273"/>
                <a:gd name="T7" fmla="*/ 235 h 235"/>
                <a:gd name="T8" fmla="*/ 213 w 273"/>
                <a:gd name="T9" fmla="*/ 235 h 235"/>
                <a:gd name="T10" fmla="*/ 273 w 273"/>
                <a:gd name="T11" fmla="*/ 143 h 235"/>
                <a:gd name="T12" fmla="*/ 220 w 273"/>
                <a:gd name="T13" fmla="*/ 30 h 235"/>
                <a:gd name="T14" fmla="*/ 97 w 273"/>
                <a:gd name="T15" fmla="*/ 0 h 23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73"/>
                <a:gd name="T25" fmla="*/ 0 h 235"/>
                <a:gd name="T26" fmla="*/ 273 w 273"/>
                <a:gd name="T27" fmla="*/ 235 h 23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73" h="235">
                  <a:moveTo>
                    <a:pt x="97" y="0"/>
                  </a:moveTo>
                  <a:lnTo>
                    <a:pt x="20" y="43"/>
                  </a:lnTo>
                  <a:lnTo>
                    <a:pt x="0" y="158"/>
                  </a:lnTo>
                  <a:lnTo>
                    <a:pt x="60" y="235"/>
                  </a:lnTo>
                  <a:lnTo>
                    <a:pt x="213" y="235"/>
                  </a:lnTo>
                  <a:lnTo>
                    <a:pt x="273" y="143"/>
                  </a:lnTo>
                  <a:lnTo>
                    <a:pt x="220" y="30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0064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" name="Freeform 17"/>
            <p:cNvSpPr>
              <a:spLocks/>
            </p:cNvSpPr>
            <p:nvPr/>
          </p:nvSpPr>
          <p:spPr bwMode="auto">
            <a:xfrm>
              <a:off x="1746" y="1253"/>
              <a:ext cx="2358" cy="2310"/>
            </a:xfrm>
            <a:custGeom>
              <a:avLst/>
              <a:gdLst>
                <a:gd name="T0" fmla="*/ 1469 w 2358"/>
                <a:gd name="T1" fmla="*/ 0 h 2310"/>
                <a:gd name="T2" fmla="*/ 1001 w 2358"/>
                <a:gd name="T3" fmla="*/ 8 h 2310"/>
                <a:gd name="T4" fmla="*/ 646 w 2358"/>
                <a:gd name="T5" fmla="*/ 123 h 2310"/>
                <a:gd name="T6" fmla="*/ 280 w 2358"/>
                <a:gd name="T7" fmla="*/ 358 h 2310"/>
                <a:gd name="T8" fmla="*/ 113 w 2358"/>
                <a:gd name="T9" fmla="*/ 698 h 2310"/>
                <a:gd name="T10" fmla="*/ 38 w 2358"/>
                <a:gd name="T11" fmla="*/ 1045 h 2310"/>
                <a:gd name="T12" fmla="*/ 0 w 2358"/>
                <a:gd name="T13" fmla="*/ 1395 h 2310"/>
                <a:gd name="T14" fmla="*/ 168 w 2358"/>
                <a:gd name="T15" fmla="*/ 1650 h 2310"/>
                <a:gd name="T16" fmla="*/ 373 w 2358"/>
                <a:gd name="T17" fmla="*/ 1990 h 2310"/>
                <a:gd name="T18" fmla="*/ 851 w 2358"/>
                <a:gd name="T19" fmla="*/ 2263 h 2310"/>
                <a:gd name="T20" fmla="*/ 1309 w 2358"/>
                <a:gd name="T21" fmla="*/ 2310 h 2310"/>
                <a:gd name="T22" fmla="*/ 1630 w 2358"/>
                <a:gd name="T23" fmla="*/ 2218 h 2310"/>
                <a:gd name="T24" fmla="*/ 1827 w 2358"/>
                <a:gd name="T25" fmla="*/ 2105 h 2310"/>
                <a:gd name="T26" fmla="*/ 2038 w 2358"/>
                <a:gd name="T27" fmla="*/ 2028 h 2310"/>
                <a:gd name="T28" fmla="*/ 2115 w 2358"/>
                <a:gd name="T29" fmla="*/ 1840 h 2310"/>
                <a:gd name="T30" fmla="*/ 2298 w 2358"/>
                <a:gd name="T31" fmla="*/ 1543 h 2310"/>
                <a:gd name="T32" fmla="*/ 2358 w 2358"/>
                <a:gd name="T33" fmla="*/ 1190 h 2310"/>
                <a:gd name="T34" fmla="*/ 2305 w 2358"/>
                <a:gd name="T35" fmla="*/ 788 h 2310"/>
                <a:gd name="T36" fmla="*/ 2160 w 2358"/>
                <a:gd name="T37" fmla="*/ 388 h 2310"/>
                <a:gd name="T38" fmla="*/ 1962 w 2358"/>
                <a:gd name="T39" fmla="*/ 235 h 2310"/>
                <a:gd name="T40" fmla="*/ 1720 w 2358"/>
                <a:gd name="T41" fmla="*/ 38 h 2310"/>
                <a:gd name="T42" fmla="*/ 1592 w 2358"/>
                <a:gd name="T43" fmla="*/ 358 h 2310"/>
                <a:gd name="T44" fmla="*/ 1900 w 2358"/>
                <a:gd name="T45" fmla="*/ 583 h 2310"/>
                <a:gd name="T46" fmla="*/ 2020 w 2358"/>
                <a:gd name="T47" fmla="*/ 773 h 2310"/>
                <a:gd name="T48" fmla="*/ 2093 w 2358"/>
                <a:gd name="T49" fmla="*/ 1035 h 2310"/>
                <a:gd name="T50" fmla="*/ 2008 w 2358"/>
                <a:gd name="T51" fmla="*/ 1460 h 2310"/>
                <a:gd name="T52" fmla="*/ 1827 w 2358"/>
                <a:gd name="T53" fmla="*/ 1770 h 2310"/>
                <a:gd name="T54" fmla="*/ 1645 w 2358"/>
                <a:gd name="T55" fmla="*/ 1870 h 2310"/>
                <a:gd name="T56" fmla="*/ 1439 w 2358"/>
                <a:gd name="T57" fmla="*/ 1968 h 2310"/>
                <a:gd name="T58" fmla="*/ 1109 w 2358"/>
                <a:gd name="T59" fmla="*/ 2005 h 2310"/>
                <a:gd name="T60" fmla="*/ 743 w 2358"/>
                <a:gd name="T61" fmla="*/ 1930 h 2310"/>
                <a:gd name="T62" fmla="*/ 456 w 2358"/>
                <a:gd name="T63" fmla="*/ 1613 h 2310"/>
                <a:gd name="T64" fmla="*/ 325 w 2358"/>
                <a:gd name="T65" fmla="*/ 1400 h 2310"/>
                <a:gd name="T66" fmla="*/ 318 w 2358"/>
                <a:gd name="T67" fmla="*/ 1068 h 2310"/>
                <a:gd name="T68" fmla="*/ 388 w 2358"/>
                <a:gd name="T69" fmla="*/ 788 h 2310"/>
                <a:gd name="T70" fmla="*/ 576 w 2358"/>
                <a:gd name="T71" fmla="*/ 553 h 2310"/>
                <a:gd name="T72" fmla="*/ 681 w 2358"/>
                <a:gd name="T73" fmla="*/ 403 h 2310"/>
                <a:gd name="T74" fmla="*/ 934 w 2358"/>
                <a:gd name="T75" fmla="*/ 340 h 2310"/>
                <a:gd name="T76" fmla="*/ 1204 w 2358"/>
                <a:gd name="T77" fmla="*/ 243 h 2310"/>
                <a:gd name="T78" fmla="*/ 1592 w 2358"/>
                <a:gd name="T79" fmla="*/ 358 h 2310"/>
                <a:gd name="T80" fmla="*/ 1720 w 2358"/>
                <a:gd name="T81" fmla="*/ 38 h 2310"/>
                <a:gd name="T82" fmla="*/ 1469 w 2358"/>
                <a:gd name="T83" fmla="*/ 0 h 231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358"/>
                <a:gd name="T127" fmla="*/ 0 h 2310"/>
                <a:gd name="T128" fmla="*/ 2358 w 2358"/>
                <a:gd name="T129" fmla="*/ 2310 h 231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358" h="2310">
                  <a:moveTo>
                    <a:pt x="1469" y="0"/>
                  </a:moveTo>
                  <a:lnTo>
                    <a:pt x="1001" y="8"/>
                  </a:lnTo>
                  <a:lnTo>
                    <a:pt x="646" y="123"/>
                  </a:lnTo>
                  <a:lnTo>
                    <a:pt x="280" y="358"/>
                  </a:lnTo>
                  <a:lnTo>
                    <a:pt x="113" y="698"/>
                  </a:lnTo>
                  <a:lnTo>
                    <a:pt x="38" y="1045"/>
                  </a:lnTo>
                  <a:lnTo>
                    <a:pt x="0" y="1395"/>
                  </a:lnTo>
                  <a:lnTo>
                    <a:pt x="168" y="1650"/>
                  </a:lnTo>
                  <a:lnTo>
                    <a:pt x="373" y="1990"/>
                  </a:lnTo>
                  <a:lnTo>
                    <a:pt x="851" y="2263"/>
                  </a:lnTo>
                  <a:lnTo>
                    <a:pt x="1309" y="2310"/>
                  </a:lnTo>
                  <a:lnTo>
                    <a:pt x="1630" y="2218"/>
                  </a:lnTo>
                  <a:lnTo>
                    <a:pt x="1827" y="2105"/>
                  </a:lnTo>
                  <a:lnTo>
                    <a:pt x="2038" y="2028"/>
                  </a:lnTo>
                  <a:lnTo>
                    <a:pt x="2115" y="1840"/>
                  </a:lnTo>
                  <a:lnTo>
                    <a:pt x="2298" y="1543"/>
                  </a:lnTo>
                  <a:lnTo>
                    <a:pt x="2358" y="1190"/>
                  </a:lnTo>
                  <a:lnTo>
                    <a:pt x="2305" y="788"/>
                  </a:lnTo>
                  <a:lnTo>
                    <a:pt x="2160" y="388"/>
                  </a:lnTo>
                  <a:lnTo>
                    <a:pt x="1962" y="235"/>
                  </a:lnTo>
                  <a:lnTo>
                    <a:pt x="1720" y="38"/>
                  </a:lnTo>
                  <a:lnTo>
                    <a:pt x="1592" y="358"/>
                  </a:lnTo>
                  <a:lnTo>
                    <a:pt x="1900" y="583"/>
                  </a:lnTo>
                  <a:lnTo>
                    <a:pt x="2020" y="773"/>
                  </a:lnTo>
                  <a:lnTo>
                    <a:pt x="2093" y="1035"/>
                  </a:lnTo>
                  <a:lnTo>
                    <a:pt x="2008" y="1460"/>
                  </a:lnTo>
                  <a:lnTo>
                    <a:pt x="1827" y="1770"/>
                  </a:lnTo>
                  <a:lnTo>
                    <a:pt x="1645" y="1870"/>
                  </a:lnTo>
                  <a:lnTo>
                    <a:pt x="1439" y="1968"/>
                  </a:lnTo>
                  <a:lnTo>
                    <a:pt x="1109" y="2005"/>
                  </a:lnTo>
                  <a:lnTo>
                    <a:pt x="743" y="1930"/>
                  </a:lnTo>
                  <a:lnTo>
                    <a:pt x="456" y="1613"/>
                  </a:lnTo>
                  <a:lnTo>
                    <a:pt x="325" y="1400"/>
                  </a:lnTo>
                  <a:lnTo>
                    <a:pt x="318" y="1068"/>
                  </a:lnTo>
                  <a:lnTo>
                    <a:pt x="388" y="788"/>
                  </a:lnTo>
                  <a:lnTo>
                    <a:pt x="576" y="553"/>
                  </a:lnTo>
                  <a:lnTo>
                    <a:pt x="681" y="403"/>
                  </a:lnTo>
                  <a:lnTo>
                    <a:pt x="934" y="340"/>
                  </a:lnTo>
                  <a:lnTo>
                    <a:pt x="1204" y="243"/>
                  </a:lnTo>
                  <a:lnTo>
                    <a:pt x="1592" y="358"/>
                  </a:lnTo>
                  <a:lnTo>
                    <a:pt x="1720" y="38"/>
                  </a:lnTo>
                  <a:lnTo>
                    <a:pt x="1469" y="0"/>
                  </a:lnTo>
                  <a:close/>
                </a:path>
              </a:pathLst>
            </a:custGeom>
            <a:solidFill>
              <a:srgbClr val="770D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" name="Freeform 18"/>
            <p:cNvSpPr>
              <a:spLocks/>
            </p:cNvSpPr>
            <p:nvPr/>
          </p:nvSpPr>
          <p:spPr bwMode="auto">
            <a:xfrm>
              <a:off x="1814" y="1291"/>
              <a:ext cx="2232" cy="2217"/>
            </a:xfrm>
            <a:custGeom>
              <a:avLst/>
              <a:gdLst>
                <a:gd name="T0" fmla="*/ 1206 w 2232"/>
                <a:gd name="T1" fmla="*/ 160 h 2217"/>
                <a:gd name="T2" fmla="*/ 948 w 2232"/>
                <a:gd name="T3" fmla="*/ 160 h 2217"/>
                <a:gd name="T4" fmla="*/ 570 w 2232"/>
                <a:gd name="T5" fmla="*/ 310 h 2217"/>
                <a:gd name="T6" fmla="*/ 335 w 2232"/>
                <a:gd name="T7" fmla="*/ 570 h 2217"/>
                <a:gd name="T8" fmla="*/ 220 w 2232"/>
                <a:gd name="T9" fmla="*/ 902 h 2217"/>
                <a:gd name="T10" fmla="*/ 152 w 2232"/>
                <a:gd name="T11" fmla="*/ 1175 h 2217"/>
                <a:gd name="T12" fmla="*/ 305 w 2232"/>
                <a:gd name="T13" fmla="*/ 1597 h 2217"/>
                <a:gd name="T14" fmla="*/ 485 w 2232"/>
                <a:gd name="T15" fmla="*/ 1747 h 2217"/>
                <a:gd name="T16" fmla="*/ 608 w 2232"/>
                <a:gd name="T17" fmla="*/ 1907 h 2217"/>
                <a:gd name="T18" fmla="*/ 888 w 2232"/>
                <a:gd name="T19" fmla="*/ 2000 h 2217"/>
                <a:gd name="T20" fmla="*/ 1154 w 2232"/>
                <a:gd name="T21" fmla="*/ 2060 h 2217"/>
                <a:gd name="T22" fmla="*/ 1667 w 2232"/>
                <a:gd name="T23" fmla="*/ 1885 h 2217"/>
                <a:gd name="T24" fmla="*/ 1970 w 2232"/>
                <a:gd name="T25" fmla="*/ 1582 h 2217"/>
                <a:gd name="T26" fmla="*/ 2085 w 2232"/>
                <a:gd name="T27" fmla="*/ 1167 h 2217"/>
                <a:gd name="T28" fmla="*/ 2085 w 2232"/>
                <a:gd name="T29" fmla="*/ 820 h 2217"/>
                <a:gd name="T30" fmla="*/ 1940 w 2232"/>
                <a:gd name="T31" fmla="*/ 585 h 2217"/>
                <a:gd name="T32" fmla="*/ 1737 w 2232"/>
                <a:gd name="T33" fmla="*/ 327 h 2217"/>
                <a:gd name="T34" fmla="*/ 1206 w 2232"/>
                <a:gd name="T35" fmla="*/ 160 h 2217"/>
                <a:gd name="T36" fmla="*/ 1181 w 2232"/>
                <a:gd name="T37" fmla="*/ 0 h 2217"/>
                <a:gd name="T38" fmla="*/ 1421 w 2232"/>
                <a:gd name="T39" fmla="*/ 37 h 2217"/>
                <a:gd name="T40" fmla="*/ 1744 w 2232"/>
                <a:gd name="T41" fmla="*/ 130 h 2217"/>
                <a:gd name="T42" fmla="*/ 1910 w 2232"/>
                <a:gd name="T43" fmla="*/ 322 h 2217"/>
                <a:gd name="T44" fmla="*/ 2122 w 2232"/>
                <a:gd name="T45" fmla="*/ 537 h 2217"/>
                <a:gd name="T46" fmla="*/ 2232 w 2232"/>
                <a:gd name="T47" fmla="*/ 1007 h 2217"/>
                <a:gd name="T48" fmla="*/ 2212 w 2232"/>
                <a:gd name="T49" fmla="*/ 1347 h 2217"/>
                <a:gd name="T50" fmla="*/ 2070 w 2232"/>
                <a:gd name="T51" fmla="*/ 1650 h 2217"/>
                <a:gd name="T52" fmla="*/ 1864 w 2232"/>
                <a:gd name="T53" fmla="*/ 1915 h 2217"/>
                <a:gd name="T54" fmla="*/ 1416 w 2232"/>
                <a:gd name="T55" fmla="*/ 2150 h 2217"/>
                <a:gd name="T56" fmla="*/ 1061 w 2232"/>
                <a:gd name="T57" fmla="*/ 2217 h 2217"/>
                <a:gd name="T58" fmla="*/ 675 w 2232"/>
                <a:gd name="T59" fmla="*/ 2125 h 2217"/>
                <a:gd name="T60" fmla="*/ 257 w 2232"/>
                <a:gd name="T61" fmla="*/ 1772 h 2217"/>
                <a:gd name="T62" fmla="*/ 0 w 2232"/>
                <a:gd name="T63" fmla="*/ 1182 h 2217"/>
                <a:gd name="T64" fmla="*/ 100 w 2232"/>
                <a:gd name="T65" fmla="*/ 812 h 2217"/>
                <a:gd name="T66" fmla="*/ 167 w 2232"/>
                <a:gd name="T67" fmla="*/ 477 h 2217"/>
                <a:gd name="T68" fmla="*/ 430 w 2232"/>
                <a:gd name="T69" fmla="*/ 242 h 2217"/>
                <a:gd name="T70" fmla="*/ 723 w 2232"/>
                <a:gd name="T71" fmla="*/ 75 h 2217"/>
                <a:gd name="T72" fmla="*/ 1181 w 2232"/>
                <a:gd name="T73" fmla="*/ 0 h 2217"/>
                <a:gd name="T74" fmla="*/ 1206 w 2232"/>
                <a:gd name="T75" fmla="*/ 160 h 221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232"/>
                <a:gd name="T115" fmla="*/ 0 h 2217"/>
                <a:gd name="T116" fmla="*/ 2232 w 2232"/>
                <a:gd name="T117" fmla="*/ 2217 h 221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232" h="2217">
                  <a:moveTo>
                    <a:pt x="1206" y="160"/>
                  </a:moveTo>
                  <a:lnTo>
                    <a:pt x="948" y="160"/>
                  </a:lnTo>
                  <a:lnTo>
                    <a:pt x="570" y="310"/>
                  </a:lnTo>
                  <a:lnTo>
                    <a:pt x="335" y="570"/>
                  </a:lnTo>
                  <a:lnTo>
                    <a:pt x="220" y="902"/>
                  </a:lnTo>
                  <a:lnTo>
                    <a:pt x="152" y="1175"/>
                  </a:lnTo>
                  <a:lnTo>
                    <a:pt x="305" y="1597"/>
                  </a:lnTo>
                  <a:lnTo>
                    <a:pt x="485" y="1747"/>
                  </a:lnTo>
                  <a:lnTo>
                    <a:pt x="608" y="1907"/>
                  </a:lnTo>
                  <a:lnTo>
                    <a:pt x="888" y="2000"/>
                  </a:lnTo>
                  <a:lnTo>
                    <a:pt x="1154" y="2060"/>
                  </a:lnTo>
                  <a:lnTo>
                    <a:pt x="1667" y="1885"/>
                  </a:lnTo>
                  <a:lnTo>
                    <a:pt x="1970" y="1582"/>
                  </a:lnTo>
                  <a:lnTo>
                    <a:pt x="2085" y="1167"/>
                  </a:lnTo>
                  <a:lnTo>
                    <a:pt x="2085" y="820"/>
                  </a:lnTo>
                  <a:lnTo>
                    <a:pt x="1940" y="585"/>
                  </a:lnTo>
                  <a:lnTo>
                    <a:pt x="1737" y="327"/>
                  </a:lnTo>
                  <a:lnTo>
                    <a:pt x="1206" y="160"/>
                  </a:lnTo>
                  <a:lnTo>
                    <a:pt x="1181" y="0"/>
                  </a:lnTo>
                  <a:lnTo>
                    <a:pt x="1421" y="37"/>
                  </a:lnTo>
                  <a:lnTo>
                    <a:pt x="1744" y="130"/>
                  </a:lnTo>
                  <a:lnTo>
                    <a:pt x="1910" y="322"/>
                  </a:lnTo>
                  <a:lnTo>
                    <a:pt x="2122" y="537"/>
                  </a:lnTo>
                  <a:lnTo>
                    <a:pt x="2232" y="1007"/>
                  </a:lnTo>
                  <a:lnTo>
                    <a:pt x="2212" y="1347"/>
                  </a:lnTo>
                  <a:lnTo>
                    <a:pt x="2070" y="1650"/>
                  </a:lnTo>
                  <a:lnTo>
                    <a:pt x="1864" y="1915"/>
                  </a:lnTo>
                  <a:lnTo>
                    <a:pt x="1416" y="2150"/>
                  </a:lnTo>
                  <a:lnTo>
                    <a:pt x="1061" y="2217"/>
                  </a:lnTo>
                  <a:lnTo>
                    <a:pt x="675" y="2125"/>
                  </a:lnTo>
                  <a:lnTo>
                    <a:pt x="257" y="1772"/>
                  </a:lnTo>
                  <a:lnTo>
                    <a:pt x="0" y="1182"/>
                  </a:lnTo>
                  <a:lnTo>
                    <a:pt x="100" y="812"/>
                  </a:lnTo>
                  <a:lnTo>
                    <a:pt x="167" y="477"/>
                  </a:lnTo>
                  <a:lnTo>
                    <a:pt x="430" y="242"/>
                  </a:lnTo>
                  <a:lnTo>
                    <a:pt x="723" y="75"/>
                  </a:lnTo>
                  <a:lnTo>
                    <a:pt x="1181" y="0"/>
                  </a:lnTo>
                  <a:lnTo>
                    <a:pt x="1206" y="160"/>
                  </a:lnTo>
                  <a:close/>
                </a:path>
              </a:pathLst>
            </a:custGeom>
            <a:solidFill>
              <a:srgbClr val="0064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 cmpd="sng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873399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Quad scan: A candidate 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Spot size dominated by large angular divergence;</a:t>
            </a:r>
          </a:p>
          <a:p>
            <a:r>
              <a:rPr lang="de-DE" dirty="0" smtClean="0"/>
              <a:t>Chromatic effects should not affect results</a:t>
            </a:r>
          </a:p>
          <a:p>
            <a:endParaRPr lang="de-DE" dirty="0"/>
          </a:p>
          <a:p>
            <a:pPr marL="457200" lvl="1" indent="0">
              <a:buNone/>
            </a:pPr>
            <a:r>
              <a:rPr lang="de-DE" dirty="0" smtClean="0"/>
              <a:t>	Distance between quad – waist rather short.</a:t>
            </a:r>
          </a:p>
          <a:p>
            <a:pPr marL="457200" lvl="1" indent="0">
              <a:buNone/>
            </a:pPr>
            <a:endParaRPr lang="de-DE" dirty="0"/>
          </a:p>
          <a:p>
            <a:pPr marL="514350" indent="-457200"/>
            <a:r>
              <a:rPr lang="de-DE" dirty="0" smtClean="0"/>
              <a:t>Can be an issue in actual experimental setup.</a:t>
            </a:r>
          </a:p>
          <a:p>
            <a:pPr marL="514350" indent="-457200"/>
            <a:endParaRPr lang="de-DE" dirty="0" smtClean="0"/>
          </a:p>
          <a:p>
            <a:pPr marL="514350" indent="-457200"/>
            <a:r>
              <a:rPr lang="de-DE" dirty="0" smtClean="0"/>
              <a:t>However, </a:t>
            </a:r>
            <a:r>
              <a:rPr lang="de-DE" dirty="0" smtClean="0">
                <a:solidFill>
                  <a:srgbClr val="770D29"/>
                </a:solidFill>
              </a:rPr>
              <a:t>good </a:t>
            </a:r>
            <a:r>
              <a:rPr lang="de-DE" dirty="0" smtClean="0"/>
              <a:t>candidate.</a:t>
            </a:r>
            <a:endParaRPr lang="en-GB" dirty="0"/>
          </a:p>
        </p:txBody>
      </p:sp>
      <p:sp>
        <p:nvSpPr>
          <p:cNvPr id="4" name="AutoShape 15"/>
          <p:cNvSpPr>
            <a:spLocks noChangeArrowheads="1"/>
          </p:cNvSpPr>
          <p:nvPr/>
        </p:nvSpPr>
        <p:spPr bwMode="auto">
          <a:xfrm>
            <a:off x="998811" y="2614850"/>
            <a:ext cx="311258" cy="360363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01599C"/>
          </a:solidFill>
          <a:ln w="19050">
            <a:solidFill>
              <a:srgbClr val="770D29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9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47881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76250" y="1824853"/>
            <a:ext cx="8210550" cy="4257675"/>
            <a:chOff x="466725" y="1300163"/>
            <a:chExt cx="8210550" cy="4257675"/>
          </a:xfrm>
        </p:grpSpPr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6725" y="1300163"/>
              <a:ext cx="8210550" cy="4257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 bwMode="auto">
            <a:xfrm>
              <a:off x="5373189" y="3953691"/>
              <a:ext cx="3030582" cy="30480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28" charset="-128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Three Screen Method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Determine </a:t>
            </a:r>
            <a:r>
              <a:rPr lang="de-DE" i="1" dirty="0" smtClean="0">
                <a:solidFill>
                  <a:srgbClr val="770D29"/>
                </a:solidFill>
                <a:latin typeface="Symbol" panose="05050102010706020507" pitchFamily="18" charset="2"/>
              </a:rPr>
              <a:t>a</a:t>
            </a:r>
            <a:r>
              <a:rPr lang="de-DE" dirty="0" smtClean="0">
                <a:solidFill>
                  <a:srgbClr val="770D29"/>
                </a:solidFill>
              </a:rPr>
              <a:t>,</a:t>
            </a:r>
            <a:r>
              <a:rPr lang="de-DE" i="1" dirty="0" smtClean="0">
                <a:solidFill>
                  <a:srgbClr val="770D29"/>
                </a:solidFill>
                <a:latin typeface="Symbol" panose="05050102010706020507" pitchFamily="18" charset="2"/>
              </a:rPr>
              <a:t>b</a:t>
            </a:r>
            <a:r>
              <a:rPr lang="de-DE" dirty="0" smtClean="0"/>
              <a:t> and </a:t>
            </a:r>
            <a:r>
              <a:rPr lang="de-DE" i="1" dirty="0" smtClean="0">
                <a:solidFill>
                  <a:srgbClr val="770D29"/>
                </a:solidFill>
                <a:latin typeface="Symbol" panose="05050102010706020507" pitchFamily="18" charset="2"/>
              </a:rPr>
              <a:t>g</a:t>
            </a:r>
            <a:r>
              <a:rPr lang="de-DE" dirty="0" smtClean="0"/>
              <a:t> together with </a:t>
            </a:r>
            <a:r>
              <a:rPr lang="de-DE" i="1" dirty="0" smtClean="0">
                <a:solidFill>
                  <a:srgbClr val="770D29"/>
                </a:solidFill>
                <a:latin typeface="Symbol" panose="05050102010706020507" pitchFamily="18" charset="2"/>
              </a:rPr>
              <a:t>e</a:t>
            </a:r>
            <a:r>
              <a:rPr lang="de-DE" dirty="0" smtClean="0"/>
              <a:t>.</a:t>
            </a:r>
            <a:endParaRPr lang="en-GB" dirty="0"/>
          </a:p>
        </p:txBody>
      </p:sp>
      <p:sp>
        <p:nvSpPr>
          <p:cNvPr id="21509" name="TextBox 4"/>
          <p:cNvSpPr txBox="1">
            <a:spLocks noChangeArrowheads="1"/>
          </p:cNvSpPr>
          <p:nvPr/>
        </p:nvSpPr>
        <p:spPr bwMode="auto">
          <a:xfrm>
            <a:off x="8291499" y="5860323"/>
            <a:ext cx="79060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sz="1200" dirty="0">
                <a:solidFill>
                  <a:schemeClr val="tx1"/>
                </a:solidFill>
              </a:rPr>
              <a:t>H. Braun</a:t>
            </a:r>
            <a:endParaRPr lang="en-US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46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Derivation of TWISS parameters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8" y="1155793"/>
            <a:ext cx="8201025" cy="493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4745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Challenges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Access to single shot measurements</a:t>
            </a:r>
          </a:p>
          <a:p>
            <a:r>
              <a:rPr lang="de-DE" dirty="0" smtClean="0"/>
              <a:t>Requires thin foils</a:t>
            </a:r>
          </a:p>
          <a:p>
            <a:r>
              <a:rPr lang="de-DE" dirty="0" smtClean="0">
                <a:solidFill>
                  <a:srgbClr val="770D29"/>
                </a:solidFill>
              </a:rPr>
              <a:t>Multiple scattering </a:t>
            </a:r>
            <a:r>
              <a:rPr lang="de-DE" dirty="0" smtClean="0"/>
              <a:t>in foils needs to be carefully assessed</a:t>
            </a:r>
          </a:p>
          <a:p>
            <a:endParaRPr lang="de-DE" dirty="0" smtClean="0"/>
          </a:p>
          <a:p>
            <a:pPr marL="0" indent="0" algn="ctr">
              <a:buNone/>
            </a:pPr>
            <a:r>
              <a:rPr lang="de-DE" dirty="0" smtClean="0">
                <a:solidFill>
                  <a:srgbClr val="770D29"/>
                </a:solidFill>
              </a:rPr>
              <a:t>Limitation</a:t>
            </a:r>
            <a:endParaRPr lang="de-DE" dirty="0">
              <a:solidFill>
                <a:srgbClr val="770D29"/>
              </a:solidFill>
            </a:endParaRPr>
          </a:p>
          <a:p>
            <a:r>
              <a:rPr lang="de-DE" dirty="0" smtClean="0"/>
              <a:t>Probably only suitable if beam energy &gt; 1 GeV.</a:t>
            </a:r>
          </a:p>
          <a:p>
            <a:endParaRPr lang="de-DE" dirty="0"/>
          </a:p>
          <a:p>
            <a:r>
              <a:rPr lang="de-DE" dirty="0" smtClean="0">
                <a:solidFill>
                  <a:srgbClr val="770D29"/>
                </a:solidFill>
              </a:rPr>
              <a:t>Alternative</a:t>
            </a:r>
            <a:r>
              <a:rPr lang="de-DE" dirty="0" smtClean="0"/>
              <a:t>: OTR interferometry...see Ralph‘s talk.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261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Ultra-short Bunches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Desirable: fs time resolution</a:t>
            </a:r>
            <a:endParaRPr lang="en-GB" dirty="0" smtClean="0"/>
          </a:p>
          <a:p>
            <a:r>
              <a:rPr lang="de-DE" dirty="0" smtClean="0"/>
              <a:t>Alternatives:</a:t>
            </a:r>
          </a:p>
          <a:p>
            <a:pPr lvl="1"/>
            <a:r>
              <a:rPr lang="de-DE" dirty="0" smtClean="0"/>
              <a:t>EO Techniques (Rui and Andrii)</a:t>
            </a:r>
          </a:p>
          <a:p>
            <a:pPr lvl="1"/>
            <a:r>
              <a:rPr lang="de-DE" dirty="0" smtClean="0"/>
              <a:t>RF measurements (Enrica)</a:t>
            </a:r>
          </a:p>
          <a:p>
            <a:pPr lvl="1"/>
            <a:r>
              <a:rPr lang="de-DE" dirty="0" smtClean="0"/>
              <a:t>CTR measurements</a:t>
            </a:r>
          </a:p>
          <a:p>
            <a:pPr lvl="1"/>
            <a:r>
              <a:rPr lang="de-DE" dirty="0" smtClean="0"/>
              <a:t>CDR measurements</a:t>
            </a:r>
          </a:p>
        </p:txBody>
      </p:sp>
    </p:spTree>
    <p:extLst>
      <p:ext uri="{BB962C8B-B14F-4D97-AF65-F5344CB8AC3E}">
        <p14:creationId xmlns:p14="http://schemas.microsoft.com/office/powerpoint/2010/main" val="320044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Bunch Length using CTR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4427653"/>
            <a:ext cx="8604448" cy="169851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de-DE" sz="2000" dirty="0" smtClean="0"/>
              <a:t>30 fs (FWHM) pump pulse and injection pulse collide at 135°</a:t>
            </a:r>
          </a:p>
          <a:p>
            <a:pPr>
              <a:spcBef>
                <a:spcPts val="0"/>
              </a:spcBef>
            </a:pPr>
            <a:r>
              <a:rPr lang="de-DE" sz="2000" dirty="0" smtClean="0"/>
              <a:t>3 mm He gas jet target, beam diameter @ foil: 90 </a:t>
            </a:r>
            <a:r>
              <a:rPr lang="de-DE" sz="2000" dirty="0" smtClean="0">
                <a:latin typeface="Symbol" panose="05050102010706020507" pitchFamily="18" charset="2"/>
              </a:rPr>
              <a:t>m</a:t>
            </a:r>
            <a:r>
              <a:rPr lang="de-DE" sz="2000" dirty="0" smtClean="0"/>
              <a:t>m</a:t>
            </a:r>
          </a:p>
          <a:p>
            <a:pPr>
              <a:spcBef>
                <a:spcPts val="0"/>
              </a:spcBef>
            </a:pPr>
            <a:r>
              <a:rPr lang="de-DE" sz="2000" dirty="0" smtClean="0"/>
              <a:t>100 </a:t>
            </a:r>
            <a:r>
              <a:rPr lang="de-DE" sz="2000" dirty="0" smtClean="0">
                <a:latin typeface="Symbol" panose="05050102010706020507" pitchFamily="18" charset="2"/>
              </a:rPr>
              <a:t>m</a:t>
            </a:r>
            <a:r>
              <a:rPr lang="de-DE" sz="2000" dirty="0" smtClean="0"/>
              <a:t>m Al foil generates radiation after 15 mm</a:t>
            </a:r>
          </a:p>
          <a:p>
            <a:pPr>
              <a:spcBef>
                <a:spcPts val="0"/>
              </a:spcBef>
            </a:pPr>
            <a:r>
              <a:rPr lang="de-DE" sz="2000" dirty="0" smtClean="0"/>
              <a:t>Peak charge: 15 pC and peak energy: 84 MeV</a:t>
            </a:r>
            <a:endParaRPr lang="en-GB" sz="2000" dirty="0"/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27909"/>
            <a:ext cx="8229600" cy="3099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31800" y="5854699"/>
            <a:ext cx="28727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O. Lundh, et al., Nature Physics (2011).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758000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Diagnostics details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1.6 T dipole magnet, l=25 mm</a:t>
            </a:r>
          </a:p>
          <a:p>
            <a:r>
              <a:rPr lang="de-DE" dirty="0" smtClean="0"/>
              <a:t>LANEX Phosphor screen</a:t>
            </a:r>
          </a:p>
          <a:p>
            <a:r>
              <a:rPr lang="de-DE" dirty="0" smtClean="0"/>
              <a:t>Doublet lens images screen on 16 bit CCD</a:t>
            </a:r>
          </a:p>
          <a:p>
            <a:endParaRPr lang="de-DE" dirty="0"/>
          </a:p>
          <a:p>
            <a:r>
              <a:rPr lang="de-DE" dirty="0" smtClean="0"/>
              <a:t>Measure </a:t>
            </a:r>
            <a:r>
              <a:rPr lang="de-DE" dirty="0" smtClean="0">
                <a:solidFill>
                  <a:srgbClr val="770D29"/>
                </a:solidFill>
              </a:rPr>
              <a:t>divergence</a:t>
            </a:r>
            <a:r>
              <a:rPr lang="de-DE" dirty="0" smtClean="0"/>
              <a:t> with/without radiator</a:t>
            </a:r>
          </a:p>
          <a:p>
            <a:r>
              <a:rPr lang="de-DE" dirty="0" smtClean="0"/>
              <a:t>Determine </a:t>
            </a:r>
            <a:r>
              <a:rPr lang="de-DE" dirty="0" smtClean="0">
                <a:solidFill>
                  <a:srgbClr val="770D29"/>
                </a:solidFill>
              </a:rPr>
              <a:t>energy spread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600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Better resolution (time/space)</a:t>
            </a:r>
          </a:p>
          <a:p>
            <a:r>
              <a:rPr lang="de-DE" dirty="0" smtClean="0"/>
              <a:t>(Single) photon resolution</a:t>
            </a:r>
          </a:p>
          <a:p>
            <a:r>
              <a:rPr lang="de-DE" dirty="0" smtClean="0"/>
              <a:t>Improved radiation hardness</a:t>
            </a:r>
          </a:p>
          <a:p>
            <a:r>
              <a:rPr lang="de-DE" dirty="0" smtClean="0"/>
              <a:t>Least/non invasive</a:t>
            </a:r>
          </a:p>
          <a:p>
            <a:r>
              <a:rPr lang="de-DE" dirty="0" smtClean="0"/>
              <a:t>Able to cover variety of beams</a:t>
            </a:r>
          </a:p>
          <a:p>
            <a:r>
              <a:rPr lang="de-DE" u="sng" dirty="0" smtClean="0"/>
              <a:t>Advantages of Optical Diagnostics</a:t>
            </a:r>
            <a:r>
              <a:rPr lang="de-DE" dirty="0" smtClean="0"/>
              <a:t>:</a:t>
            </a:r>
          </a:p>
          <a:p>
            <a:pPr lvl="1"/>
            <a:r>
              <a:rPr lang="de-DE" dirty="0" smtClean="0"/>
              <a:t>Fast response</a:t>
            </a:r>
          </a:p>
          <a:p>
            <a:pPr lvl="1"/>
            <a:r>
              <a:rPr lang="de-DE" dirty="0" smtClean="0"/>
              <a:t>Parasitic use possible in some cases</a:t>
            </a:r>
          </a:p>
          <a:p>
            <a:r>
              <a:rPr lang="de-DE" u="sng" dirty="0" smtClean="0"/>
              <a:t>Here</a:t>
            </a:r>
            <a:r>
              <a:rPr lang="de-DE" dirty="0" smtClean="0"/>
              <a:t>:</a:t>
            </a:r>
          </a:p>
          <a:p>
            <a:pPr lvl="1"/>
            <a:r>
              <a:rPr lang="de-DE" dirty="0" smtClean="0"/>
              <a:t>Examples – ‚appetizer‘ for the workshop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9835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Transition Radiation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Spectral radiation field at frequency </a:t>
            </a:r>
            <a:r>
              <a:rPr lang="de-DE" i="1" dirty="0" smtClean="0">
                <a:solidFill>
                  <a:srgbClr val="770D29"/>
                </a:solidFill>
                <a:latin typeface="Symbol" panose="05050102010706020507" pitchFamily="18" charset="2"/>
              </a:rPr>
              <a:t>w</a:t>
            </a:r>
            <a:r>
              <a:rPr lang="de-DE" dirty="0" smtClean="0">
                <a:solidFill>
                  <a:srgbClr val="770D29"/>
                </a:solidFill>
              </a:rPr>
              <a:t> </a:t>
            </a:r>
            <a:r>
              <a:rPr lang="de-DE" dirty="0" smtClean="0"/>
              <a:t>and observation angle </a:t>
            </a:r>
            <a:r>
              <a:rPr lang="de-DE" i="1" dirty="0" smtClean="0">
                <a:solidFill>
                  <a:srgbClr val="770D29"/>
                </a:solidFill>
                <a:latin typeface="Symbol" panose="05050102010706020507" pitchFamily="18" charset="2"/>
              </a:rPr>
              <a:t>q</a:t>
            </a:r>
            <a:r>
              <a:rPr lang="de-DE" dirty="0" smtClean="0"/>
              <a:t> is: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346557" y="2539622"/>
                <a:ext cx="4476290" cy="833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de-DE" b="0" i="1" smtClean="0">
                                  <a:latin typeface="Cambria Math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de-DE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de-DE" b="0" i="1" smtClean="0">
                              <a:latin typeface="Cambria Math"/>
                            </a:rPr>
                            <m:t>𝑊</m:t>
                          </m:r>
                        </m:num>
                        <m:den>
                          <m:r>
                            <a:rPr lang="de-DE" b="0" i="1" smtClean="0">
                              <a:latin typeface="Cambria Math"/>
                            </a:rPr>
                            <m:t>𝑑</m:t>
                          </m:r>
                          <m:r>
                            <a:rPr lang="de-DE" b="0" i="1" smtClean="0">
                              <a:latin typeface="Cambria Math"/>
                              <a:ea typeface="Cambria Math"/>
                            </a:rPr>
                            <m:t>𝜔</m:t>
                          </m:r>
                          <m:r>
                            <a:rPr lang="de-DE" b="0" i="1" smtClean="0">
                              <a:latin typeface="Cambria Math"/>
                              <a:ea typeface="Cambria Math"/>
                            </a:rPr>
                            <m:t>𝑑</m:t>
                          </m:r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/>
                              <a:ea typeface="Cambria Math"/>
                            </a:rPr>
                            <m:t>Ω</m:t>
                          </m:r>
                        </m:den>
                      </m:f>
                      <m:r>
                        <a:rPr lang="en-GB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GB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de-DE" b="0" i="1" smtClean="0">
                              <a:latin typeface="Cambria Math"/>
                            </a:rPr>
                            <m:t>𝑁</m:t>
                          </m:r>
                          <m:r>
                            <a:rPr lang="de-DE" b="0" i="1" smtClean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de-DE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de-DE" b="0" i="1" smtClean="0">
                                  <a:latin typeface="Cambria Math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de-DE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de-DE" b="0" i="1" smtClean="0">
                              <a:latin typeface="Cambria Math"/>
                            </a:rPr>
                            <m:t>𝐹</m:t>
                          </m:r>
                          <m:d>
                            <m:dPr>
                              <m:ctrlPr>
                                <a:rPr lang="de-DE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de-DE" b="0" i="1" smtClean="0">
                                  <a:latin typeface="Cambria Math"/>
                                  <a:ea typeface="Cambria Math"/>
                                </a:rPr>
                                <m:t>𝜔</m:t>
                              </m:r>
                              <m:r>
                                <a:rPr lang="de-DE" b="0" i="1" smtClean="0">
                                  <a:latin typeface="Cambria Math"/>
                                  <a:ea typeface="Cambria Math"/>
                                </a:rPr>
                                <m:t>,</m:t>
                              </m:r>
                              <m:r>
                                <a:rPr lang="de-DE" b="0" i="1" smtClean="0">
                                  <a:latin typeface="Cambria Math"/>
                                  <a:ea typeface="Cambria Math"/>
                                </a:rPr>
                                <m:t>𝜃</m:t>
                              </m:r>
                            </m:e>
                          </m:d>
                        </m:e>
                      </m:d>
                      <m:f>
                        <m:fPr>
                          <m:ctrlPr>
                            <a:rPr lang="en-GB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de-DE" b="0" i="1" smtClean="0">
                                  <a:latin typeface="Cambria Math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de-DE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de-DE" b="0" i="1" smtClean="0">
                              <a:latin typeface="Cambria Math"/>
                            </a:rPr>
                            <m:t>𝑤</m:t>
                          </m:r>
                        </m:num>
                        <m:den>
                          <m:r>
                            <a:rPr lang="de-DE" b="0" i="1" smtClean="0">
                              <a:latin typeface="Cambria Math"/>
                            </a:rPr>
                            <m:t>𝑑</m:t>
                          </m:r>
                          <m:r>
                            <a:rPr lang="de-DE" b="0" i="1" smtClean="0">
                              <a:latin typeface="Cambria Math"/>
                              <a:ea typeface="Cambria Math"/>
                            </a:rPr>
                            <m:t>𝜔</m:t>
                          </m:r>
                          <m:r>
                            <a:rPr lang="de-DE" b="0" i="1" smtClean="0">
                              <a:latin typeface="Cambria Math"/>
                              <a:ea typeface="Cambria Math"/>
                            </a:rPr>
                            <m:t>𝑑</m:t>
                          </m:r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/>
                              <a:ea typeface="Cambria Math"/>
                            </a:rPr>
                            <m:t>Ω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6557" y="2539622"/>
                <a:ext cx="4476290" cy="83349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/>
          <p:cNvGrpSpPr/>
          <p:nvPr/>
        </p:nvGrpSpPr>
        <p:grpSpPr>
          <a:xfrm>
            <a:off x="4204165" y="3249295"/>
            <a:ext cx="3708067" cy="789305"/>
            <a:chOff x="4204165" y="3249295"/>
            <a:chExt cx="3708067" cy="789305"/>
          </a:xfrm>
        </p:grpSpPr>
        <p:sp>
          <p:nvSpPr>
            <p:cNvPr id="6" name="Left Brace 5"/>
            <p:cNvSpPr/>
            <p:nvPr/>
          </p:nvSpPr>
          <p:spPr bwMode="auto">
            <a:xfrm rot="16200000">
              <a:off x="4902200" y="2658745"/>
              <a:ext cx="247650" cy="1428750"/>
            </a:xfrm>
            <a:prstGeom prst="leftBrace">
              <a:avLst/>
            </a:prstGeom>
            <a:solidFill>
              <a:schemeClr val="bg1"/>
            </a:solidFill>
            <a:ln w="12700" cap="flat" cmpd="sng" algn="ctr">
              <a:solidFill>
                <a:srgbClr val="770D29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vert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28" charset="-128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204165" y="3576935"/>
              <a:ext cx="370806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>
                  <a:solidFill>
                    <a:srgbClr val="00649D"/>
                  </a:solidFill>
                </a:rPr>
                <a:t>Dominates ?     </a:t>
              </a:r>
              <a:r>
                <a:rPr lang="de-DE" dirty="0">
                  <a:solidFill>
                    <a:srgbClr val="00649D"/>
                  </a:solidFill>
                </a:rPr>
                <a:t> </a:t>
              </a:r>
              <a:r>
                <a:rPr lang="de-DE" dirty="0" smtClean="0">
                  <a:solidFill>
                    <a:srgbClr val="00649D"/>
                  </a:solidFill>
                </a:rPr>
                <a:t> coherent</a:t>
              </a:r>
              <a:endParaRPr lang="en-GB" dirty="0">
                <a:solidFill>
                  <a:srgbClr val="00649D"/>
                </a:solidFill>
              </a:endParaRPr>
            </a:p>
          </p:txBody>
        </p:sp>
        <p:sp>
          <p:nvSpPr>
            <p:cNvPr id="9" name="AutoShape 15"/>
            <p:cNvSpPr>
              <a:spLocks noChangeArrowheads="1"/>
            </p:cNvSpPr>
            <p:nvPr/>
          </p:nvSpPr>
          <p:spPr bwMode="auto">
            <a:xfrm>
              <a:off x="6170613" y="3627585"/>
              <a:ext cx="311258" cy="360363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01599C"/>
            </a:solidFill>
            <a:ln w="19050">
              <a:solidFill>
                <a:srgbClr val="770D29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28" charset="-128"/>
                </a:defRPr>
              </a:lvl9pPr>
            </a:lstStyle>
            <a:p>
              <a:endParaRPr lang="en-US" altLang="en-US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271341" y="4419600"/>
            <a:ext cx="862672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algn="l">
              <a:buClr>
                <a:srgbClr val="770D29"/>
              </a:buClr>
              <a:buFont typeface="Wingdings" panose="05000000000000000000" pitchFamily="2" charset="2"/>
              <a:buChar char="§"/>
            </a:pPr>
            <a:r>
              <a:rPr lang="de-DE" dirty="0" smtClean="0">
                <a:solidFill>
                  <a:srgbClr val="00649D"/>
                </a:solidFill>
              </a:rPr>
              <a:t>Typically occurs if e</a:t>
            </a:r>
            <a:r>
              <a:rPr lang="de-DE" baseline="30000" dirty="0" smtClean="0">
                <a:solidFill>
                  <a:srgbClr val="00649D"/>
                </a:solidFill>
              </a:rPr>
              <a:t>-</a:t>
            </a:r>
            <a:r>
              <a:rPr lang="de-DE" dirty="0" smtClean="0">
                <a:solidFill>
                  <a:srgbClr val="00649D"/>
                </a:solidFill>
              </a:rPr>
              <a:t> bunch length &lt; radiation wavelength </a:t>
            </a:r>
            <a:r>
              <a:rPr lang="de-DE" dirty="0" smtClean="0">
                <a:solidFill>
                  <a:srgbClr val="00649D"/>
                </a:solidFill>
                <a:latin typeface="Symbol" panose="05050102010706020507" pitchFamily="18" charset="2"/>
              </a:rPr>
              <a:t>l.</a:t>
            </a:r>
          </a:p>
          <a:p>
            <a:pPr marL="342900" indent="-342900" algn="l">
              <a:buClr>
                <a:srgbClr val="770D29"/>
              </a:buClr>
              <a:buFont typeface="Wingdings" panose="05000000000000000000" pitchFamily="2" charset="2"/>
              <a:buChar char="§"/>
            </a:pPr>
            <a:r>
              <a:rPr lang="de-DE" dirty="0" smtClean="0">
                <a:solidFill>
                  <a:srgbClr val="00649D"/>
                </a:solidFill>
                <a:latin typeface="+mj-lt"/>
              </a:rPr>
              <a:t>Form Factor </a:t>
            </a:r>
            <a:r>
              <a:rPr lang="de-DE" i="1" dirty="0" smtClean="0">
                <a:solidFill>
                  <a:srgbClr val="770D29"/>
                </a:solidFill>
                <a:latin typeface="+mj-lt"/>
              </a:rPr>
              <a:t>F</a:t>
            </a:r>
            <a:r>
              <a:rPr lang="de-DE" dirty="0" smtClean="0">
                <a:solidFill>
                  <a:srgbClr val="00649D"/>
                </a:solidFill>
                <a:latin typeface="+mj-lt"/>
              </a:rPr>
              <a:t> contains information on bunch shape !</a:t>
            </a:r>
          </a:p>
          <a:p>
            <a:pPr algn="l"/>
            <a:endParaRPr lang="de-DE" dirty="0">
              <a:solidFill>
                <a:srgbClr val="00649D"/>
              </a:solidFill>
              <a:latin typeface="+mj-lt"/>
            </a:endParaRPr>
          </a:p>
          <a:p>
            <a:pPr algn="l"/>
            <a:r>
              <a:rPr lang="de-DE" dirty="0" smtClean="0">
                <a:solidFill>
                  <a:srgbClr val="00649D"/>
                </a:solidFill>
                <a:latin typeface="+mj-lt"/>
              </a:rPr>
              <a:t>Check: Is radiation really </a:t>
            </a:r>
            <a:r>
              <a:rPr lang="de-DE" dirty="0" smtClean="0">
                <a:solidFill>
                  <a:srgbClr val="770D29"/>
                </a:solidFill>
                <a:latin typeface="+mj-lt"/>
              </a:rPr>
              <a:t>coherent</a:t>
            </a:r>
            <a:r>
              <a:rPr lang="de-DE" dirty="0" smtClean="0">
                <a:solidFill>
                  <a:srgbClr val="00649D"/>
                </a:solidFill>
                <a:latin typeface="+mj-lt"/>
              </a:rPr>
              <a:t> ?</a:t>
            </a:r>
          </a:p>
        </p:txBody>
      </p:sp>
      <p:grpSp>
        <p:nvGrpSpPr>
          <p:cNvPr id="11" name="Group 12"/>
          <p:cNvGrpSpPr>
            <a:grpSpLocks noChangeAspect="1"/>
          </p:cNvGrpSpPr>
          <p:nvPr/>
        </p:nvGrpSpPr>
        <p:grpSpPr bwMode="auto">
          <a:xfrm>
            <a:off x="2484438" y="1773238"/>
            <a:ext cx="4030662" cy="3948112"/>
            <a:chOff x="1746" y="1253"/>
            <a:chExt cx="2358" cy="2310"/>
          </a:xfrm>
        </p:grpSpPr>
        <p:sp>
          <p:nvSpPr>
            <p:cNvPr id="12" name="AutoShape 13"/>
            <p:cNvSpPr>
              <a:spLocks noChangeAspect="1" noChangeArrowheads="1" noTextEdit="1"/>
            </p:cNvSpPr>
            <p:nvPr/>
          </p:nvSpPr>
          <p:spPr bwMode="auto">
            <a:xfrm>
              <a:off x="1746" y="1253"/>
              <a:ext cx="2358" cy="2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2452" y="1671"/>
              <a:ext cx="954" cy="1482"/>
            </a:xfrm>
            <a:custGeom>
              <a:avLst/>
              <a:gdLst>
                <a:gd name="T0" fmla="*/ 325 w 954"/>
                <a:gd name="T1" fmla="*/ 400 h 1482"/>
                <a:gd name="T2" fmla="*/ 420 w 954"/>
                <a:gd name="T3" fmla="*/ 300 h 1482"/>
                <a:gd name="T4" fmla="*/ 591 w 954"/>
                <a:gd name="T5" fmla="*/ 362 h 1482"/>
                <a:gd name="T6" fmla="*/ 576 w 954"/>
                <a:gd name="T7" fmla="*/ 530 h 1482"/>
                <a:gd name="T8" fmla="*/ 370 w 954"/>
                <a:gd name="T9" fmla="*/ 660 h 1482"/>
                <a:gd name="T10" fmla="*/ 333 w 954"/>
                <a:gd name="T11" fmla="*/ 1027 h 1482"/>
                <a:gd name="T12" fmla="*/ 370 w 954"/>
                <a:gd name="T13" fmla="*/ 1142 h 1482"/>
                <a:gd name="T14" fmla="*/ 303 w 954"/>
                <a:gd name="T15" fmla="*/ 1270 h 1482"/>
                <a:gd name="T16" fmla="*/ 318 w 954"/>
                <a:gd name="T17" fmla="*/ 1400 h 1482"/>
                <a:gd name="T18" fmla="*/ 463 w 954"/>
                <a:gd name="T19" fmla="*/ 1482 h 1482"/>
                <a:gd name="T20" fmla="*/ 651 w 954"/>
                <a:gd name="T21" fmla="*/ 1422 h 1482"/>
                <a:gd name="T22" fmla="*/ 711 w 954"/>
                <a:gd name="T23" fmla="*/ 1270 h 1482"/>
                <a:gd name="T24" fmla="*/ 636 w 954"/>
                <a:gd name="T25" fmla="*/ 1125 h 1482"/>
                <a:gd name="T26" fmla="*/ 718 w 954"/>
                <a:gd name="T27" fmla="*/ 1042 h 1482"/>
                <a:gd name="T28" fmla="*/ 718 w 954"/>
                <a:gd name="T29" fmla="*/ 840 h 1482"/>
                <a:gd name="T30" fmla="*/ 931 w 954"/>
                <a:gd name="T31" fmla="*/ 667 h 1482"/>
                <a:gd name="T32" fmla="*/ 954 w 954"/>
                <a:gd name="T33" fmla="*/ 407 h 1482"/>
                <a:gd name="T34" fmla="*/ 816 w 954"/>
                <a:gd name="T35" fmla="*/ 127 h 1482"/>
                <a:gd name="T36" fmla="*/ 546 w 954"/>
                <a:gd name="T37" fmla="*/ 0 h 1482"/>
                <a:gd name="T38" fmla="*/ 243 w 954"/>
                <a:gd name="T39" fmla="*/ 82 h 1482"/>
                <a:gd name="T40" fmla="*/ 67 w 954"/>
                <a:gd name="T41" fmla="*/ 250 h 1482"/>
                <a:gd name="T42" fmla="*/ 0 w 954"/>
                <a:gd name="T43" fmla="*/ 507 h 1482"/>
                <a:gd name="T44" fmla="*/ 7 w 954"/>
                <a:gd name="T45" fmla="*/ 660 h 1482"/>
                <a:gd name="T46" fmla="*/ 318 w 954"/>
                <a:gd name="T47" fmla="*/ 642 h 1482"/>
                <a:gd name="T48" fmla="*/ 325 w 954"/>
                <a:gd name="T49" fmla="*/ 400 h 148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954"/>
                <a:gd name="T76" fmla="*/ 0 h 1482"/>
                <a:gd name="T77" fmla="*/ 954 w 954"/>
                <a:gd name="T78" fmla="*/ 1482 h 148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954" h="1482">
                  <a:moveTo>
                    <a:pt x="325" y="400"/>
                  </a:moveTo>
                  <a:lnTo>
                    <a:pt x="420" y="300"/>
                  </a:lnTo>
                  <a:lnTo>
                    <a:pt x="591" y="362"/>
                  </a:lnTo>
                  <a:lnTo>
                    <a:pt x="576" y="530"/>
                  </a:lnTo>
                  <a:lnTo>
                    <a:pt x="370" y="660"/>
                  </a:lnTo>
                  <a:lnTo>
                    <a:pt x="333" y="1027"/>
                  </a:lnTo>
                  <a:lnTo>
                    <a:pt x="370" y="1142"/>
                  </a:lnTo>
                  <a:lnTo>
                    <a:pt x="303" y="1270"/>
                  </a:lnTo>
                  <a:lnTo>
                    <a:pt x="318" y="1400"/>
                  </a:lnTo>
                  <a:lnTo>
                    <a:pt x="463" y="1482"/>
                  </a:lnTo>
                  <a:lnTo>
                    <a:pt x="651" y="1422"/>
                  </a:lnTo>
                  <a:lnTo>
                    <a:pt x="711" y="1270"/>
                  </a:lnTo>
                  <a:lnTo>
                    <a:pt x="636" y="1125"/>
                  </a:lnTo>
                  <a:lnTo>
                    <a:pt x="718" y="1042"/>
                  </a:lnTo>
                  <a:lnTo>
                    <a:pt x="718" y="840"/>
                  </a:lnTo>
                  <a:lnTo>
                    <a:pt x="931" y="667"/>
                  </a:lnTo>
                  <a:lnTo>
                    <a:pt x="954" y="407"/>
                  </a:lnTo>
                  <a:lnTo>
                    <a:pt x="816" y="127"/>
                  </a:lnTo>
                  <a:lnTo>
                    <a:pt x="546" y="0"/>
                  </a:lnTo>
                  <a:lnTo>
                    <a:pt x="243" y="82"/>
                  </a:lnTo>
                  <a:lnTo>
                    <a:pt x="67" y="250"/>
                  </a:lnTo>
                  <a:lnTo>
                    <a:pt x="0" y="507"/>
                  </a:lnTo>
                  <a:lnTo>
                    <a:pt x="7" y="660"/>
                  </a:lnTo>
                  <a:lnTo>
                    <a:pt x="318" y="642"/>
                  </a:lnTo>
                  <a:lnTo>
                    <a:pt x="325" y="400"/>
                  </a:lnTo>
                  <a:close/>
                </a:path>
              </a:pathLst>
            </a:custGeom>
            <a:solidFill>
              <a:srgbClr val="770D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 cmpd="sng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2507" y="1731"/>
              <a:ext cx="846" cy="1035"/>
            </a:xfrm>
            <a:custGeom>
              <a:avLst/>
              <a:gdLst>
                <a:gd name="T0" fmla="*/ 0 w 846"/>
                <a:gd name="T1" fmla="*/ 522 h 1035"/>
                <a:gd name="T2" fmla="*/ 123 w 846"/>
                <a:gd name="T3" fmla="*/ 500 h 1035"/>
                <a:gd name="T4" fmla="*/ 193 w 846"/>
                <a:gd name="T5" fmla="*/ 522 h 1035"/>
                <a:gd name="T6" fmla="*/ 188 w 846"/>
                <a:gd name="T7" fmla="*/ 380 h 1035"/>
                <a:gd name="T8" fmla="*/ 240 w 846"/>
                <a:gd name="T9" fmla="*/ 220 h 1035"/>
                <a:gd name="T10" fmla="*/ 446 w 846"/>
                <a:gd name="T11" fmla="*/ 160 h 1035"/>
                <a:gd name="T12" fmla="*/ 543 w 846"/>
                <a:gd name="T13" fmla="*/ 227 h 1035"/>
                <a:gd name="T14" fmla="*/ 648 w 846"/>
                <a:gd name="T15" fmla="*/ 332 h 1035"/>
                <a:gd name="T16" fmla="*/ 618 w 846"/>
                <a:gd name="T17" fmla="*/ 515 h 1035"/>
                <a:gd name="T18" fmla="*/ 423 w 846"/>
                <a:gd name="T19" fmla="*/ 600 h 1035"/>
                <a:gd name="T20" fmla="*/ 370 w 846"/>
                <a:gd name="T21" fmla="*/ 727 h 1035"/>
                <a:gd name="T22" fmla="*/ 385 w 846"/>
                <a:gd name="T23" fmla="*/ 857 h 1035"/>
                <a:gd name="T24" fmla="*/ 360 w 846"/>
                <a:gd name="T25" fmla="*/ 1035 h 1035"/>
                <a:gd name="T26" fmla="*/ 556 w 846"/>
                <a:gd name="T27" fmla="*/ 1035 h 1035"/>
                <a:gd name="T28" fmla="*/ 581 w 846"/>
                <a:gd name="T29" fmla="*/ 902 h 1035"/>
                <a:gd name="T30" fmla="*/ 566 w 846"/>
                <a:gd name="T31" fmla="*/ 750 h 1035"/>
                <a:gd name="T32" fmla="*/ 686 w 846"/>
                <a:gd name="T33" fmla="*/ 667 h 1035"/>
                <a:gd name="T34" fmla="*/ 776 w 846"/>
                <a:gd name="T35" fmla="*/ 622 h 1035"/>
                <a:gd name="T36" fmla="*/ 846 w 846"/>
                <a:gd name="T37" fmla="*/ 425 h 1035"/>
                <a:gd name="T38" fmla="*/ 783 w 846"/>
                <a:gd name="T39" fmla="*/ 212 h 1035"/>
                <a:gd name="T40" fmla="*/ 573 w 846"/>
                <a:gd name="T41" fmla="*/ 0 h 1035"/>
                <a:gd name="T42" fmla="*/ 315 w 846"/>
                <a:gd name="T43" fmla="*/ 17 h 1035"/>
                <a:gd name="T44" fmla="*/ 110 w 846"/>
                <a:gd name="T45" fmla="*/ 145 h 1035"/>
                <a:gd name="T46" fmla="*/ 20 w 846"/>
                <a:gd name="T47" fmla="*/ 305 h 1035"/>
                <a:gd name="T48" fmla="*/ 0 w 846"/>
                <a:gd name="T49" fmla="*/ 522 h 103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846"/>
                <a:gd name="T76" fmla="*/ 0 h 1035"/>
                <a:gd name="T77" fmla="*/ 846 w 846"/>
                <a:gd name="T78" fmla="*/ 1035 h 103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846" h="1035">
                  <a:moveTo>
                    <a:pt x="0" y="522"/>
                  </a:moveTo>
                  <a:lnTo>
                    <a:pt x="123" y="500"/>
                  </a:lnTo>
                  <a:lnTo>
                    <a:pt x="193" y="522"/>
                  </a:lnTo>
                  <a:lnTo>
                    <a:pt x="188" y="380"/>
                  </a:lnTo>
                  <a:lnTo>
                    <a:pt x="240" y="220"/>
                  </a:lnTo>
                  <a:lnTo>
                    <a:pt x="446" y="160"/>
                  </a:lnTo>
                  <a:lnTo>
                    <a:pt x="543" y="227"/>
                  </a:lnTo>
                  <a:lnTo>
                    <a:pt x="648" y="332"/>
                  </a:lnTo>
                  <a:lnTo>
                    <a:pt x="618" y="515"/>
                  </a:lnTo>
                  <a:lnTo>
                    <a:pt x="423" y="600"/>
                  </a:lnTo>
                  <a:lnTo>
                    <a:pt x="370" y="727"/>
                  </a:lnTo>
                  <a:lnTo>
                    <a:pt x="385" y="857"/>
                  </a:lnTo>
                  <a:lnTo>
                    <a:pt x="360" y="1035"/>
                  </a:lnTo>
                  <a:lnTo>
                    <a:pt x="556" y="1035"/>
                  </a:lnTo>
                  <a:lnTo>
                    <a:pt x="581" y="902"/>
                  </a:lnTo>
                  <a:lnTo>
                    <a:pt x="566" y="750"/>
                  </a:lnTo>
                  <a:lnTo>
                    <a:pt x="686" y="667"/>
                  </a:lnTo>
                  <a:lnTo>
                    <a:pt x="776" y="622"/>
                  </a:lnTo>
                  <a:lnTo>
                    <a:pt x="846" y="425"/>
                  </a:lnTo>
                  <a:lnTo>
                    <a:pt x="783" y="212"/>
                  </a:lnTo>
                  <a:lnTo>
                    <a:pt x="573" y="0"/>
                  </a:lnTo>
                  <a:lnTo>
                    <a:pt x="315" y="17"/>
                  </a:lnTo>
                  <a:lnTo>
                    <a:pt x="110" y="145"/>
                  </a:lnTo>
                  <a:lnTo>
                    <a:pt x="20" y="305"/>
                  </a:lnTo>
                  <a:lnTo>
                    <a:pt x="0" y="522"/>
                  </a:lnTo>
                  <a:close/>
                </a:path>
              </a:pathLst>
            </a:custGeom>
            <a:solidFill>
              <a:srgbClr val="00649D"/>
            </a:solidFill>
            <a:ln w="9525">
              <a:solidFill>
                <a:srgbClr val="770D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2815" y="2843"/>
              <a:ext cx="273" cy="235"/>
            </a:xfrm>
            <a:custGeom>
              <a:avLst/>
              <a:gdLst>
                <a:gd name="T0" fmla="*/ 97 w 273"/>
                <a:gd name="T1" fmla="*/ 0 h 235"/>
                <a:gd name="T2" fmla="*/ 20 w 273"/>
                <a:gd name="T3" fmla="*/ 43 h 235"/>
                <a:gd name="T4" fmla="*/ 0 w 273"/>
                <a:gd name="T5" fmla="*/ 158 h 235"/>
                <a:gd name="T6" fmla="*/ 60 w 273"/>
                <a:gd name="T7" fmla="*/ 235 h 235"/>
                <a:gd name="T8" fmla="*/ 213 w 273"/>
                <a:gd name="T9" fmla="*/ 235 h 235"/>
                <a:gd name="T10" fmla="*/ 273 w 273"/>
                <a:gd name="T11" fmla="*/ 143 h 235"/>
                <a:gd name="T12" fmla="*/ 220 w 273"/>
                <a:gd name="T13" fmla="*/ 30 h 235"/>
                <a:gd name="T14" fmla="*/ 97 w 273"/>
                <a:gd name="T15" fmla="*/ 0 h 23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73"/>
                <a:gd name="T25" fmla="*/ 0 h 235"/>
                <a:gd name="T26" fmla="*/ 273 w 273"/>
                <a:gd name="T27" fmla="*/ 235 h 23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73" h="235">
                  <a:moveTo>
                    <a:pt x="97" y="0"/>
                  </a:moveTo>
                  <a:lnTo>
                    <a:pt x="20" y="43"/>
                  </a:lnTo>
                  <a:lnTo>
                    <a:pt x="0" y="158"/>
                  </a:lnTo>
                  <a:lnTo>
                    <a:pt x="60" y="235"/>
                  </a:lnTo>
                  <a:lnTo>
                    <a:pt x="213" y="235"/>
                  </a:lnTo>
                  <a:lnTo>
                    <a:pt x="273" y="143"/>
                  </a:lnTo>
                  <a:lnTo>
                    <a:pt x="220" y="30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0064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>
              <a:off x="1746" y="1253"/>
              <a:ext cx="2358" cy="2310"/>
            </a:xfrm>
            <a:custGeom>
              <a:avLst/>
              <a:gdLst>
                <a:gd name="T0" fmla="*/ 1469 w 2358"/>
                <a:gd name="T1" fmla="*/ 0 h 2310"/>
                <a:gd name="T2" fmla="*/ 1001 w 2358"/>
                <a:gd name="T3" fmla="*/ 8 h 2310"/>
                <a:gd name="T4" fmla="*/ 646 w 2358"/>
                <a:gd name="T5" fmla="*/ 123 h 2310"/>
                <a:gd name="T6" fmla="*/ 280 w 2358"/>
                <a:gd name="T7" fmla="*/ 358 h 2310"/>
                <a:gd name="T8" fmla="*/ 113 w 2358"/>
                <a:gd name="T9" fmla="*/ 698 h 2310"/>
                <a:gd name="T10" fmla="*/ 38 w 2358"/>
                <a:gd name="T11" fmla="*/ 1045 h 2310"/>
                <a:gd name="T12" fmla="*/ 0 w 2358"/>
                <a:gd name="T13" fmla="*/ 1395 h 2310"/>
                <a:gd name="T14" fmla="*/ 168 w 2358"/>
                <a:gd name="T15" fmla="*/ 1650 h 2310"/>
                <a:gd name="T16" fmla="*/ 373 w 2358"/>
                <a:gd name="T17" fmla="*/ 1990 h 2310"/>
                <a:gd name="T18" fmla="*/ 851 w 2358"/>
                <a:gd name="T19" fmla="*/ 2263 h 2310"/>
                <a:gd name="T20" fmla="*/ 1309 w 2358"/>
                <a:gd name="T21" fmla="*/ 2310 h 2310"/>
                <a:gd name="T22" fmla="*/ 1630 w 2358"/>
                <a:gd name="T23" fmla="*/ 2218 h 2310"/>
                <a:gd name="T24" fmla="*/ 1827 w 2358"/>
                <a:gd name="T25" fmla="*/ 2105 h 2310"/>
                <a:gd name="T26" fmla="*/ 2038 w 2358"/>
                <a:gd name="T27" fmla="*/ 2028 h 2310"/>
                <a:gd name="T28" fmla="*/ 2115 w 2358"/>
                <a:gd name="T29" fmla="*/ 1840 h 2310"/>
                <a:gd name="T30" fmla="*/ 2298 w 2358"/>
                <a:gd name="T31" fmla="*/ 1543 h 2310"/>
                <a:gd name="T32" fmla="*/ 2358 w 2358"/>
                <a:gd name="T33" fmla="*/ 1190 h 2310"/>
                <a:gd name="T34" fmla="*/ 2305 w 2358"/>
                <a:gd name="T35" fmla="*/ 788 h 2310"/>
                <a:gd name="T36" fmla="*/ 2160 w 2358"/>
                <a:gd name="T37" fmla="*/ 388 h 2310"/>
                <a:gd name="T38" fmla="*/ 1962 w 2358"/>
                <a:gd name="T39" fmla="*/ 235 h 2310"/>
                <a:gd name="T40" fmla="*/ 1720 w 2358"/>
                <a:gd name="T41" fmla="*/ 38 h 2310"/>
                <a:gd name="T42" fmla="*/ 1592 w 2358"/>
                <a:gd name="T43" fmla="*/ 358 h 2310"/>
                <a:gd name="T44" fmla="*/ 1900 w 2358"/>
                <a:gd name="T45" fmla="*/ 583 h 2310"/>
                <a:gd name="T46" fmla="*/ 2020 w 2358"/>
                <a:gd name="T47" fmla="*/ 773 h 2310"/>
                <a:gd name="T48" fmla="*/ 2093 w 2358"/>
                <a:gd name="T49" fmla="*/ 1035 h 2310"/>
                <a:gd name="T50" fmla="*/ 2008 w 2358"/>
                <a:gd name="T51" fmla="*/ 1460 h 2310"/>
                <a:gd name="T52" fmla="*/ 1827 w 2358"/>
                <a:gd name="T53" fmla="*/ 1770 h 2310"/>
                <a:gd name="T54" fmla="*/ 1645 w 2358"/>
                <a:gd name="T55" fmla="*/ 1870 h 2310"/>
                <a:gd name="T56" fmla="*/ 1439 w 2358"/>
                <a:gd name="T57" fmla="*/ 1968 h 2310"/>
                <a:gd name="T58" fmla="*/ 1109 w 2358"/>
                <a:gd name="T59" fmla="*/ 2005 h 2310"/>
                <a:gd name="T60" fmla="*/ 743 w 2358"/>
                <a:gd name="T61" fmla="*/ 1930 h 2310"/>
                <a:gd name="T62" fmla="*/ 456 w 2358"/>
                <a:gd name="T63" fmla="*/ 1613 h 2310"/>
                <a:gd name="T64" fmla="*/ 325 w 2358"/>
                <a:gd name="T65" fmla="*/ 1400 h 2310"/>
                <a:gd name="T66" fmla="*/ 318 w 2358"/>
                <a:gd name="T67" fmla="*/ 1068 h 2310"/>
                <a:gd name="T68" fmla="*/ 388 w 2358"/>
                <a:gd name="T69" fmla="*/ 788 h 2310"/>
                <a:gd name="T70" fmla="*/ 576 w 2358"/>
                <a:gd name="T71" fmla="*/ 553 h 2310"/>
                <a:gd name="T72" fmla="*/ 681 w 2358"/>
                <a:gd name="T73" fmla="*/ 403 h 2310"/>
                <a:gd name="T74" fmla="*/ 934 w 2358"/>
                <a:gd name="T75" fmla="*/ 340 h 2310"/>
                <a:gd name="T76" fmla="*/ 1204 w 2358"/>
                <a:gd name="T77" fmla="*/ 243 h 2310"/>
                <a:gd name="T78" fmla="*/ 1592 w 2358"/>
                <a:gd name="T79" fmla="*/ 358 h 2310"/>
                <a:gd name="T80" fmla="*/ 1720 w 2358"/>
                <a:gd name="T81" fmla="*/ 38 h 2310"/>
                <a:gd name="T82" fmla="*/ 1469 w 2358"/>
                <a:gd name="T83" fmla="*/ 0 h 231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358"/>
                <a:gd name="T127" fmla="*/ 0 h 2310"/>
                <a:gd name="T128" fmla="*/ 2358 w 2358"/>
                <a:gd name="T129" fmla="*/ 2310 h 231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358" h="2310">
                  <a:moveTo>
                    <a:pt x="1469" y="0"/>
                  </a:moveTo>
                  <a:lnTo>
                    <a:pt x="1001" y="8"/>
                  </a:lnTo>
                  <a:lnTo>
                    <a:pt x="646" y="123"/>
                  </a:lnTo>
                  <a:lnTo>
                    <a:pt x="280" y="358"/>
                  </a:lnTo>
                  <a:lnTo>
                    <a:pt x="113" y="698"/>
                  </a:lnTo>
                  <a:lnTo>
                    <a:pt x="38" y="1045"/>
                  </a:lnTo>
                  <a:lnTo>
                    <a:pt x="0" y="1395"/>
                  </a:lnTo>
                  <a:lnTo>
                    <a:pt x="168" y="1650"/>
                  </a:lnTo>
                  <a:lnTo>
                    <a:pt x="373" y="1990"/>
                  </a:lnTo>
                  <a:lnTo>
                    <a:pt x="851" y="2263"/>
                  </a:lnTo>
                  <a:lnTo>
                    <a:pt x="1309" y="2310"/>
                  </a:lnTo>
                  <a:lnTo>
                    <a:pt x="1630" y="2218"/>
                  </a:lnTo>
                  <a:lnTo>
                    <a:pt x="1827" y="2105"/>
                  </a:lnTo>
                  <a:lnTo>
                    <a:pt x="2038" y="2028"/>
                  </a:lnTo>
                  <a:lnTo>
                    <a:pt x="2115" y="1840"/>
                  </a:lnTo>
                  <a:lnTo>
                    <a:pt x="2298" y="1543"/>
                  </a:lnTo>
                  <a:lnTo>
                    <a:pt x="2358" y="1190"/>
                  </a:lnTo>
                  <a:lnTo>
                    <a:pt x="2305" y="788"/>
                  </a:lnTo>
                  <a:lnTo>
                    <a:pt x="2160" y="388"/>
                  </a:lnTo>
                  <a:lnTo>
                    <a:pt x="1962" y="235"/>
                  </a:lnTo>
                  <a:lnTo>
                    <a:pt x="1720" y="38"/>
                  </a:lnTo>
                  <a:lnTo>
                    <a:pt x="1592" y="358"/>
                  </a:lnTo>
                  <a:lnTo>
                    <a:pt x="1900" y="583"/>
                  </a:lnTo>
                  <a:lnTo>
                    <a:pt x="2020" y="773"/>
                  </a:lnTo>
                  <a:lnTo>
                    <a:pt x="2093" y="1035"/>
                  </a:lnTo>
                  <a:lnTo>
                    <a:pt x="2008" y="1460"/>
                  </a:lnTo>
                  <a:lnTo>
                    <a:pt x="1827" y="1770"/>
                  </a:lnTo>
                  <a:lnTo>
                    <a:pt x="1645" y="1870"/>
                  </a:lnTo>
                  <a:lnTo>
                    <a:pt x="1439" y="1968"/>
                  </a:lnTo>
                  <a:lnTo>
                    <a:pt x="1109" y="2005"/>
                  </a:lnTo>
                  <a:lnTo>
                    <a:pt x="743" y="1930"/>
                  </a:lnTo>
                  <a:lnTo>
                    <a:pt x="456" y="1613"/>
                  </a:lnTo>
                  <a:lnTo>
                    <a:pt x="325" y="1400"/>
                  </a:lnTo>
                  <a:lnTo>
                    <a:pt x="318" y="1068"/>
                  </a:lnTo>
                  <a:lnTo>
                    <a:pt x="388" y="788"/>
                  </a:lnTo>
                  <a:lnTo>
                    <a:pt x="576" y="553"/>
                  </a:lnTo>
                  <a:lnTo>
                    <a:pt x="681" y="403"/>
                  </a:lnTo>
                  <a:lnTo>
                    <a:pt x="934" y="340"/>
                  </a:lnTo>
                  <a:lnTo>
                    <a:pt x="1204" y="243"/>
                  </a:lnTo>
                  <a:lnTo>
                    <a:pt x="1592" y="358"/>
                  </a:lnTo>
                  <a:lnTo>
                    <a:pt x="1720" y="38"/>
                  </a:lnTo>
                  <a:lnTo>
                    <a:pt x="1469" y="0"/>
                  </a:lnTo>
                  <a:close/>
                </a:path>
              </a:pathLst>
            </a:custGeom>
            <a:solidFill>
              <a:srgbClr val="770D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auto">
            <a:xfrm>
              <a:off x="1814" y="1291"/>
              <a:ext cx="2232" cy="2217"/>
            </a:xfrm>
            <a:custGeom>
              <a:avLst/>
              <a:gdLst>
                <a:gd name="T0" fmla="*/ 1206 w 2232"/>
                <a:gd name="T1" fmla="*/ 160 h 2217"/>
                <a:gd name="T2" fmla="*/ 948 w 2232"/>
                <a:gd name="T3" fmla="*/ 160 h 2217"/>
                <a:gd name="T4" fmla="*/ 570 w 2232"/>
                <a:gd name="T5" fmla="*/ 310 h 2217"/>
                <a:gd name="T6" fmla="*/ 335 w 2232"/>
                <a:gd name="T7" fmla="*/ 570 h 2217"/>
                <a:gd name="T8" fmla="*/ 220 w 2232"/>
                <a:gd name="T9" fmla="*/ 902 h 2217"/>
                <a:gd name="T10" fmla="*/ 152 w 2232"/>
                <a:gd name="T11" fmla="*/ 1175 h 2217"/>
                <a:gd name="T12" fmla="*/ 305 w 2232"/>
                <a:gd name="T13" fmla="*/ 1597 h 2217"/>
                <a:gd name="T14" fmla="*/ 485 w 2232"/>
                <a:gd name="T15" fmla="*/ 1747 h 2217"/>
                <a:gd name="T16" fmla="*/ 608 w 2232"/>
                <a:gd name="T17" fmla="*/ 1907 h 2217"/>
                <a:gd name="T18" fmla="*/ 888 w 2232"/>
                <a:gd name="T19" fmla="*/ 2000 h 2217"/>
                <a:gd name="T20" fmla="*/ 1154 w 2232"/>
                <a:gd name="T21" fmla="*/ 2060 h 2217"/>
                <a:gd name="T22" fmla="*/ 1667 w 2232"/>
                <a:gd name="T23" fmla="*/ 1885 h 2217"/>
                <a:gd name="T24" fmla="*/ 1970 w 2232"/>
                <a:gd name="T25" fmla="*/ 1582 h 2217"/>
                <a:gd name="T26" fmla="*/ 2085 w 2232"/>
                <a:gd name="T27" fmla="*/ 1167 h 2217"/>
                <a:gd name="T28" fmla="*/ 2085 w 2232"/>
                <a:gd name="T29" fmla="*/ 820 h 2217"/>
                <a:gd name="T30" fmla="*/ 1940 w 2232"/>
                <a:gd name="T31" fmla="*/ 585 h 2217"/>
                <a:gd name="T32" fmla="*/ 1737 w 2232"/>
                <a:gd name="T33" fmla="*/ 327 h 2217"/>
                <a:gd name="T34" fmla="*/ 1206 w 2232"/>
                <a:gd name="T35" fmla="*/ 160 h 2217"/>
                <a:gd name="T36" fmla="*/ 1181 w 2232"/>
                <a:gd name="T37" fmla="*/ 0 h 2217"/>
                <a:gd name="T38" fmla="*/ 1421 w 2232"/>
                <a:gd name="T39" fmla="*/ 37 h 2217"/>
                <a:gd name="T40" fmla="*/ 1744 w 2232"/>
                <a:gd name="T41" fmla="*/ 130 h 2217"/>
                <a:gd name="T42" fmla="*/ 1910 w 2232"/>
                <a:gd name="T43" fmla="*/ 322 h 2217"/>
                <a:gd name="T44" fmla="*/ 2122 w 2232"/>
                <a:gd name="T45" fmla="*/ 537 h 2217"/>
                <a:gd name="T46" fmla="*/ 2232 w 2232"/>
                <a:gd name="T47" fmla="*/ 1007 h 2217"/>
                <a:gd name="T48" fmla="*/ 2212 w 2232"/>
                <a:gd name="T49" fmla="*/ 1347 h 2217"/>
                <a:gd name="T50" fmla="*/ 2070 w 2232"/>
                <a:gd name="T51" fmla="*/ 1650 h 2217"/>
                <a:gd name="T52" fmla="*/ 1864 w 2232"/>
                <a:gd name="T53" fmla="*/ 1915 h 2217"/>
                <a:gd name="T54" fmla="*/ 1416 w 2232"/>
                <a:gd name="T55" fmla="*/ 2150 h 2217"/>
                <a:gd name="T56" fmla="*/ 1061 w 2232"/>
                <a:gd name="T57" fmla="*/ 2217 h 2217"/>
                <a:gd name="T58" fmla="*/ 675 w 2232"/>
                <a:gd name="T59" fmla="*/ 2125 h 2217"/>
                <a:gd name="T60" fmla="*/ 257 w 2232"/>
                <a:gd name="T61" fmla="*/ 1772 h 2217"/>
                <a:gd name="T62" fmla="*/ 0 w 2232"/>
                <a:gd name="T63" fmla="*/ 1182 h 2217"/>
                <a:gd name="T64" fmla="*/ 100 w 2232"/>
                <a:gd name="T65" fmla="*/ 812 h 2217"/>
                <a:gd name="T66" fmla="*/ 167 w 2232"/>
                <a:gd name="T67" fmla="*/ 477 h 2217"/>
                <a:gd name="T68" fmla="*/ 430 w 2232"/>
                <a:gd name="T69" fmla="*/ 242 h 2217"/>
                <a:gd name="T70" fmla="*/ 723 w 2232"/>
                <a:gd name="T71" fmla="*/ 75 h 2217"/>
                <a:gd name="T72" fmla="*/ 1181 w 2232"/>
                <a:gd name="T73" fmla="*/ 0 h 2217"/>
                <a:gd name="T74" fmla="*/ 1206 w 2232"/>
                <a:gd name="T75" fmla="*/ 160 h 221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232"/>
                <a:gd name="T115" fmla="*/ 0 h 2217"/>
                <a:gd name="T116" fmla="*/ 2232 w 2232"/>
                <a:gd name="T117" fmla="*/ 2217 h 221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232" h="2217">
                  <a:moveTo>
                    <a:pt x="1206" y="160"/>
                  </a:moveTo>
                  <a:lnTo>
                    <a:pt x="948" y="160"/>
                  </a:lnTo>
                  <a:lnTo>
                    <a:pt x="570" y="310"/>
                  </a:lnTo>
                  <a:lnTo>
                    <a:pt x="335" y="570"/>
                  </a:lnTo>
                  <a:lnTo>
                    <a:pt x="220" y="902"/>
                  </a:lnTo>
                  <a:lnTo>
                    <a:pt x="152" y="1175"/>
                  </a:lnTo>
                  <a:lnTo>
                    <a:pt x="305" y="1597"/>
                  </a:lnTo>
                  <a:lnTo>
                    <a:pt x="485" y="1747"/>
                  </a:lnTo>
                  <a:lnTo>
                    <a:pt x="608" y="1907"/>
                  </a:lnTo>
                  <a:lnTo>
                    <a:pt x="888" y="2000"/>
                  </a:lnTo>
                  <a:lnTo>
                    <a:pt x="1154" y="2060"/>
                  </a:lnTo>
                  <a:lnTo>
                    <a:pt x="1667" y="1885"/>
                  </a:lnTo>
                  <a:lnTo>
                    <a:pt x="1970" y="1582"/>
                  </a:lnTo>
                  <a:lnTo>
                    <a:pt x="2085" y="1167"/>
                  </a:lnTo>
                  <a:lnTo>
                    <a:pt x="2085" y="820"/>
                  </a:lnTo>
                  <a:lnTo>
                    <a:pt x="1940" y="585"/>
                  </a:lnTo>
                  <a:lnTo>
                    <a:pt x="1737" y="327"/>
                  </a:lnTo>
                  <a:lnTo>
                    <a:pt x="1206" y="160"/>
                  </a:lnTo>
                  <a:lnTo>
                    <a:pt x="1181" y="0"/>
                  </a:lnTo>
                  <a:lnTo>
                    <a:pt x="1421" y="37"/>
                  </a:lnTo>
                  <a:lnTo>
                    <a:pt x="1744" y="130"/>
                  </a:lnTo>
                  <a:lnTo>
                    <a:pt x="1910" y="322"/>
                  </a:lnTo>
                  <a:lnTo>
                    <a:pt x="2122" y="537"/>
                  </a:lnTo>
                  <a:lnTo>
                    <a:pt x="2232" y="1007"/>
                  </a:lnTo>
                  <a:lnTo>
                    <a:pt x="2212" y="1347"/>
                  </a:lnTo>
                  <a:lnTo>
                    <a:pt x="2070" y="1650"/>
                  </a:lnTo>
                  <a:lnTo>
                    <a:pt x="1864" y="1915"/>
                  </a:lnTo>
                  <a:lnTo>
                    <a:pt x="1416" y="2150"/>
                  </a:lnTo>
                  <a:lnTo>
                    <a:pt x="1061" y="2217"/>
                  </a:lnTo>
                  <a:lnTo>
                    <a:pt x="675" y="2125"/>
                  </a:lnTo>
                  <a:lnTo>
                    <a:pt x="257" y="1772"/>
                  </a:lnTo>
                  <a:lnTo>
                    <a:pt x="0" y="1182"/>
                  </a:lnTo>
                  <a:lnTo>
                    <a:pt x="100" y="812"/>
                  </a:lnTo>
                  <a:lnTo>
                    <a:pt x="167" y="477"/>
                  </a:lnTo>
                  <a:lnTo>
                    <a:pt x="430" y="242"/>
                  </a:lnTo>
                  <a:lnTo>
                    <a:pt x="723" y="75"/>
                  </a:lnTo>
                  <a:lnTo>
                    <a:pt x="1181" y="0"/>
                  </a:lnTo>
                  <a:lnTo>
                    <a:pt x="1206" y="160"/>
                  </a:lnTo>
                  <a:close/>
                </a:path>
              </a:pathLst>
            </a:custGeom>
            <a:solidFill>
              <a:srgbClr val="0064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 cmpd="sng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545757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Coherent (?) Radiation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Image spatial distribution on CCD</a:t>
            </a:r>
          </a:p>
          <a:p>
            <a:r>
              <a:rPr lang="de-DE" dirty="0" smtClean="0"/>
              <a:t>Apply wavelength filter </a:t>
            </a:r>
            <a:r>
              <a:rPr lang="de-DE" dirty="0" smtClean="0">
                <a:solidFill>
                  <a:srgbClr val="770D29"/>
                </a:solidFill>
                <a:latin typeface="Symbol" panose="05050102010706020507" pitchFamily="18" charset="2"/>
              </a:rPr>
              <a:t>l</a:t>
            </a:r>
            <a:r>
              <a:rPr lang="de-DE" baseline="-25000" dirty="0" smtClean="0">
                <a:solidFill>
                  <a:srgbClr val="770D29"/>
                </a:solidFill>
              </a:rPr>
              <a:t>0</a:t>
            </a:r>
            <a:r>
              <a:rPr lang="de-DE" dirty="0" smtClean="0">
                <a:solidFill>
                  <a:srgbClr val="770D29"/>
                </a:solidFill>
              </a:rPr>
              <a:t>=546 nm</a:t>
            </a:r>
            <a:r>
              <a:rPr lang="de-DE" dirty="0" smtClean="0"/>
              <a:t>, </a:t>
            </a:r>
            <a:r>
              <a:rPr lang="de-DE" dirty="0" smtClean="0">
                <a:solidFill>
                  <a:srgbClr val="770D29"/>
                </a:solidFill>
                <a:latin typeface="Symbol" panose="05050102010706020507" pitchFamily="18" charset="2"/>
              </a:rPr>
              <a:t>Dl</a:t>
            </a:r>
            <a:r>
              <a:rPr lang="de-DE" dirty="0" smtClean="0">
                <a:solidFill>
                  <a:srgbClr val="770D29"/>
                </a:solidFill>
              </a:rPr>
              <a:t>=10 nm</a:t>
            </a:r>
            <a:r>
              <a:rPr lang="de-DE" dirty="0" smtClean="0"/>
              <a:t>.</a:t>
            </a:r>
          </a:p>
          <a:p>
            <a:r>
              <a:rPr lang="de-DE" dirty="0" smtClean="0"/>
              <a:t>17 mrad half-angle collection: </a:t>
            </a:r>
            <a:r>
              <a:rPr lang="de-DE" dirty="0" smtClean="0">
                <a:solidFill>
                  <a:srgbClr val="770D29"/>
                </a:solidFill>
              </a:rPr>
              <a:t>2</a:t>
            </a:r>
            <a:r>
              <a:rPr lang="de-DE" baseline="30000" dirty="0" smtClean="0">
                <a:solidFill>
                  <a:srgbClr val="770D29"/>
                </a:solidFill>
              </a:rPr>
              <a:t>.</a:t>
            </a:r>
            <a:r>
              <a:rPr lang="de-DE" dirty="0" smtClean="0">
                <a:solidFill>
                  <a:srgbClr val="770D29"/>
                </a:solidFill>
              </a:rPr>
              <a:t>10</a:t>
            </a:r>
            <a:r>
              <a:rPr lang="de-DE" baseline="30000" dirty="0" smtClean="0">
                <a:solidFill>
                  <a:srgbClr val="770D29"/>
                </a:solidFill>
              </a:rPr>
              <a:t>7</a:t>
            </a:r>
            <a:r>
              <a:rPr lang="de-DE" dirty="0" smtClean="0">
                <a:solidFill>
                  <a:srgbClr val="770D29"/>
                </a:solidFill>
              </a:rPr>
              <a:t> photons</a:t>
            </a:r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r>
              <a:rPr lang="de-DE" dirty="0" smtClean="0"/>
              <a:t>Integrating TR equation for 15 pC bunch charge yields: </a:t>
            </a:r>
            <a:r>
              <a:rPr lang="de-DE" dirty="0" smtClean="0">
                <a:solidFill>
                  <a:srgbClr val="770D29"/>
                </a:solidFill>
              </a:rPr>
              <a:t>5</a:t>
            </a:r>
            <a:r>
              <a:rPr lang="de-DE" baseline="30000" dirty="0" smtClean="0">
                <a:solidFill>
                  <a:srgbClr val="770D29"/>
                </a:solidFill>
              </a:rPr>
              <a:t>.</a:t>
            </a:r>
            <a:r>
              <a:rPr lang="de-DE" dirty="0" smtClean="0">
                <a:solidFill>
                  <a:srgbClr val="770D29"/>
                </a:solidFill>
              </a:rPr>
              <a:t>10</a:t>
            </a:r>
            <a:r>
              <a:rPr lang="de-DE" baseline="30000" dirty="0" smtClean="0">
                <a:solidFill>
                  <a:srgbClr val="770D29"/>
                </a:solidFill>
              </a:rPr>
              <a:t>3</a:t>
            </a:r>
            <a:r>
              <a:rPr lang="de-DE" dirty="0" smtClean="0">
                <a:solidFill>
                  <a:srgbClr val="770D29"/>
                </a:solidFill>
              </a:rPr>
              <a:t> photons</a:t>
            </a:r>
            <a:r>
              <a:rPr lang="de-DE" dirty="0" smtClean="0"/>
              <a:t>.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479688" y="3116123"/>
                <a:ext cx="4476290" cy="833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de-DE" b="0" i="1" smtClean="0">
                                  <a:latin typeface="Cambria Math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de-DE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de-DE" b="0" i="1" smtClean="0">
                              <a:latin typeface="Cambria Math"/>
                            </a:rPr>
                            <m:t>𝑊</m:t>
                          </m:r>
                        </m:num>
                        <m:den>
                          <m:r>
                            <a:rPr lang="de-DE" b="0" i="1" smtClean="0">
                              <a:latin typeface="Cambria Math"/>
                            </a:rPr>
                            <m:t>𝑑</m:t>
                          </m:r>
                          <m:r>
                            <a:rPr lang="de-DE" b="0" i="1" smtClean="0">
                              <a:latin typeface="Cambria Math"/>
                              <a:ea typeface="Cambria Math"/>
                            </a:rPr>
                            <m:t>𝜔</m:t>
                          </m:r>
                          <m:r>
                            <a:rPr lang="de-DE" b="0" i="1" smtClean="0">
                              <a:latin typeface="Cambria Math"/>
                              <a:ea typeface="Cambria Math"/>
                            </a:rPr>
                            <m:t>𝑑</m:t>
                          </m:r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/>
                              <a:ea typeface="Cambria Math"/>
                            </a:rPr>
                            <m:t>Ω</m:t>
                          </m:r>
                        </m:den>
                      </m:f>
                      <m:r>
                        <a:rPr lang="en-GB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GB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de-DE" b="0" i="1" smtClean="0">
                              <a:latin typeface="Cambria Math"/>
                            </a:rPr>
                            <m:t>𝑁</m:t>
                          </m:r>
                          <m:r>
                            <a:rPr lang="de-DE" b="0" i="1" smtClean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de-DE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de-DE" b="0" i="1" smtClean="0">
                                  <a:latin typeface="Cambria Math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de-DE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de-DE" b="0" i="1" smtClean="0">
                              <a:latin typeface="Cambria Math"/>
                            </a:rPr>
                            <m:t>𝐹</m:t>
                          </m:r>
                          <m:d>
                            <m:dPr>
                              <m:ctrlPr>
                                <a:rPr lang="de-DE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de-DE" b="0" i="1" smtClean="0">
                                  <a:latin typeface="Cambria Math"/>
                                  <a:ea typeface="Cambria Math"/>
                                </a:rPr>
                                <m:t>𝜔</m:t>
                              </m:r>
                              <m:r>
                                <a:rPr lang="de-DE" b="0" i="1" smtClean="0">
                                  <a:latin typeface="Cambria Math"/>
                                  <a:ea typeface="Cambria Math"/>
                                </a:rPr>
                                <m:t>,</m:t>
                              </m:r>
                              <m:r>
                                <a:rPr lang="de-DE" b="0" i="1" smtClean="0">
                                  <a:latin typeface="Cambria Math"/>
                                  <a:ea typeface="Cambria Math"/>
                                </a:rPr>
                                <m:t>𝜃</m:t>
                              </m:r>
                            </m:e>
                          </m:d>
                        </m:e>
                      </m:d>
                      <m:f>
                        <m:fPr>
                          <m:ctrlPr>
                            <a:rPr lang="en-GB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de-DE" b="0" i="1" smtClean="0">
                                  <a:latin typeface="Cambria Math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de-DE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de-DE" b="0" i="1" smtClean="0">
                              <a:latin typeface="Cambria Math"/>
                            </a:rPr>
                            <m:t>𝑤</m:t>
                          </m:r>
                        </m:num>
                        <m:den>
                          <m:r>
                            <a:rPr lang="de-DE" b="0" i="1" smtClean="0">
                              <a:latin typeface="Cambria Math"/>
                            </a:rPr>
                            <m:t>𝑑</m:t>
                          </m:r>
                          <m:r>
                            <a:rPr lang="de-DE" b="0" i="1" smtClean="0">
                              <a:latin typeface="Cambria Math"/>
                              <a:ea typeface="Cambria Math"/>
                            </a:rPr>
                            <m:t>𝜔</m:t>
                          </m:r>
                          <m:r>
                            <a:rPr lang="de-DE" b="0" i="1" smtClean="0">
                              <a:latin typeface="Cambria Math"/>
                              <a:ea typeface="Cambria Math"/>
                            </a:rPr>
                            <m:t>𝑑</m:t>
                          </m:r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/>
                              <a:ea typeface="Cambria Math"/>
                            </a:rPr>
                            <m:t>Ω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9688" y="3116123"/>
                <a:ext cx="4476290" cy="83349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Oval 5"/>
          <p:cNvSpPr/>
          <p:nvPr/>
        </p:nvSpPr>
        <p:spPr bwMode="auto">
          <a:xfrm>
            <a:off x="3628578" y="3116123"/>
            <a:ext cx="622300" cy="952878"/>
          </a:xfrm>
          <a:prstGeom prst="ellipse">
            <a:avLst/>
          </a:prstGeom>
          <a:noFill/>
          <a:ln w="28575" cap="flat" cmpd="sng" algn="ctr">
            <a:solidFill>
              <a:srgbClr val="770D29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2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26468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CTR Spectrum: Measurement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5600" indent="-355600">
              <a:tabLst>
                <a:tab pos="723900" algn="l"/>
              </a:tabLst>
            </a:pPr>
            <a:r>
              <a:rPr lang="de-DE" dirty="0" smtClean="0"/>
              <a:t>1) Scanning Monochromator [1.4 - 5.5 </a:t>
            </a:r>
            <a:r>
              <a:rPr lang="de-DE" dirty="0" smtClean="0">
                <a:latin typeface="Symbol" panose="05050102010706020507" pitchFamily="18" charset="2"/>
              </a:rPr>
              <a:t>m</a:t>
            </a:r>
            <a:r>
              <a:rPr lang="de-DE" dirty="0" smtClean="0"/>
              <a:t>m], 	collection angle: 2 mrad.</a:t>
            </a:r>
          </a:p>
          <a:p>
            <a:pPr marL="355600" indent="-355600">
              <a:tabLst>
                <a:tab pos="723900" algn="l"/>
              </a:tabLst>
            </a:pPr>
            <a:r>
              <a:rPr lang="de-DE" dirty="0" smtClean="0"/>
              <a:t>2) Imaging Spectrometer [0.55 – 1.0 </a:t>
            </a:r>
            <a:r>
              <a:rPr lang="de-DE" dirty="0" smtClean="0">
                <a:latin typeface="Symbol" panose="05050102010706020507" pitchFamily="18" charset="2"/>
              </a:rPr>
              <a:t>m</a:t>
            </a:r>
            <a:r>
              <a:rPr lang="de-DE" dirty="0" smtClean="0"/>
              <a:t>m], collection 	angle: 17 mrad.</a:t>
            </a:r>
          </a:p>
          <a:p>
            <a:pPr marL="355600" indent="-355600">
              <a:tabLst>
                <a:tab pos="723900" algn="l"/>
              </a:tabLst>
            </a:pPr>
            <a:endParaRPr lang="de-DE" dirty="0"/>
          </a:p>
          <a:p>
            <a:pPr marL="355600" indent="-355600">
              <a:tabLst>
                <a:tab pos="723900" algn="l"/>
              </a:tabLst>
            </a:pPr>
            <a:endParaRPr lang="de-DE" dirty="0" smtClean="0"/>
          </a:p>
          <a:p>
            <a:pPr marL="0" indent="0">
              <a:buNone/>
              <a:tabLst>
                <a:tab pos="723900" algn="l"/>
              </a:tabLst>
            </a:pPr>
            <a:r>
              <a:rPr lang="de-DE" u="sng" dirty="0" smtClean="0"/>
              <a:t>Assumption</a:t>
            </a:r>
            <a:r>
              <a:rPr lang="de-DE" dirty="0" smtClean="0"/>
              <a:t>:</a:t>
            </a:r>
          </a:p>
          <a:p>
            <a:pPr>
              <a:tabLst>
                <a:tab pos="723900" algn="l"/>
              </a:tabLst>
            </a:pPr>
            <a:r>
              <a:rPr lang="de-DE" dirty="0" smtClean="0"/>
              <a:t>Gaussian shape</a:t>
            </a:r>
          </a:p>
          <a:p>
            <a:pPr>
              <a:tabLst>
                <a:tab pos="723900" algn="l"/>
              </a:tabLst>
            </a:pPr>
            <a:r>
              <a:rPr lang="de-DE" dirty="0" smtClean="0"/>
              <a:t>Vary </a:t>
            </a:r>
            <a:r>
              <a:rPr lang="de-DE" dirty="0" smtClean="0">
                <a:solidFill>
                  <a:srgbClr val="770D29"/>
                </a:solidFill>
                <a:latin typeface="Symbol" panose="05050102010706020507" pitchFamily="18" charset="2"/>
              </a:rPr>
              <a:t>s</a:t>
            </a:r>
            <a:r>
              <a:rPr lang="de-DE" dirty="0" smtClean="0"/>
              <a:t>, find good fit</a:t>
            </a:r>
          </a:p>
          <a:p>
            <a:pPr marL="0" indent="0">
              <a:buNone/>
              <a:tabLst>
                <a:tab pos="723900" algn="l"/>
              </a:tabLst>
            </a:pPr>
            <a:endParaRPr lang="de-DE" sz="1000" i="1" dirty="0">
              <a:solidFill>
                <a:srgbClr val="770D29"/>
              </a:solidFill>
              <a:latin typeface="Symbol" panose="05050102010706020507" pitchFamily="18" charset="2"/>
            </a:endParaRPr>
          </a:p>
          <a:p>
            <a:pPr marL="0" indent="0">
              <a:buNone/>
              <a:tabLst>
                <a:tab pos="723900" algn="l"/>
              </a:tabLst>
            </a:pPr>
            <a:r>
              <a:rPr lang="de-DE" i="1" dirty="0">
                <a:solidFill>
                  <a:srgbClr val="770D29"/>
                </a:solidFill>
                <a:latin typeface="Symbol" panose="05050102010706020507" pitchFamily="18" charset="2"/>
              </a:rPr>
              <a:t>	</a:t>
            </a:r>
            <a:r>
              <a:rPr lang="de-DE" i="1" dirty="0" smtClean="0">
                <a:solidFill>
                  <a:srgbClr val="770D29"/>
                </a:solidFill>
                <a:latin typeface="Symbol" panose="05050102010706020507" pitchFamily="18" charset="2"/>
              </a:rPr>
              <a:t>       s </a:t>
            </a:r>
            <a:r>
              <a:rPr lang="de-DE" i="1" dirty="0" smtClean="0">
                <a:solidFill>
                  <a:srgbClr val="770D29"/>
                </a:solidFill>
              </a:rPr>
              <a:t>= 1.5 fs</a:t>
            </a:r>
            <a:endParaRPr lang="en-GB" i="1" dirty="0">
              <a:solidFill>
                <a:srgbClr val="770D29"/>
              </a:solidFill>
            </a:endParaRP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5325" y="2850767"/>
            <a:ext cx="4181475" cy="3275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2605446" y="2959100"/>
            <a:ext cx="4290654" cy="1529364"/>
            <a:chOff x="2605446" y="2959100"/>
            <a:chExt cx="4290654" cy="1529364"/>
          </a:xfrm>
        </p:grpSpPr>
        <p:cxnSp>
          <p:nvCxnSpPr>
            <p:cNvPr id="5" name="Straight Connector 4"/>
            <p:cNvCxnSpPr/>
            <p:nvPr/>
          </p:nvCxnSpPr>
          <p:spPr bwMode="auto">
            <a:xfrm flipH="1" flipV="1">
              <a:off x="3746500" y="3517900"/>
              <a:ext cx="3149600" cy="97056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sp>
          <p:nvSpPr>
            <p:cNvPr id="6" name="TextBox 5"/>
            <p:cNvSpPr txBox="1"/>
            <p:nvPr/>
          </p:nvSpPr>
          <p:spPr>
            <a:xfrm>
              <a:off x="2605446" y="2959100"/>
              <a:ext cx="189987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smtClean="0"/>
                <a:t>Coherent part;</a:t>
              </a:r>
            </a:p>
            <a:p>
              <a:r>
                <a:rPr lang="de-DE" sz="1200" dirty="0" smtClean="0"/>
                <a:t>7 orders </a:t>
              </a:r>
              <a:r>
                <a:rPr lang="de-DE" sz="1200" dirty="0" smtClean="0">
                  <a:latin typeface="Symbol" panose="05050102010706020507" pitchFamily="18" charset="2"/>
                </a:rPr>
                <a:t>D</a:t>
              </a:r>
              <a:r>
                <a:rPr lang="de-DE" sz="1200" dirty="0" smtClean="0"/>
                <a:t> in brightness !</a:t>
              </a:r>
              <a:endParaRPr lang="en-GB" sz="1200" dirty="0"/>
            </a:p>
          </p:txBody>
        </p:sp>
      </p:grpSp>
      <p:sp>
        <p:nvSpPr>
          <p:cNvPr id="9" name="AutoShape 15"/>
          <p:cNvSpPr>
            <a:spLocks noChangeArrowheads="1"/>
          </p:cNvSpPr>
          <p:nvPr/>
        </p:nvSpPr>
        <p:spPr bwMode="auto">
          <a:xfrm>
            <a:off x="1408113" y="5545284"/>
            <a:ext cx="311258" cy="360363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01599C"/>
          </a:solidFill>
          <a:ln w="19050">
            <a:solidFill>
              <a:srgbClr val="770D29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9pPr>
          </a:lstStyle>
          <a:p>
            <a:endParaRPr lang="en-US" altLang="en-US"/>
          </a:p>
        </p:txBody>
      </p:sp>
      <p:grpSp>
        <p:nvGrpSpPr>
          <p:cNvPr id="10" name="Group 12"/>
          <p:cNvGrpSpPr>
            <a:grpSpLocks noChangeAspect="1"/>
          </p:cNvGrpSpPr>
          <p:nvPr/>
        </p:nvGrpSpPr>
        <p:grpSpPr bwMode="auto">
          <a:xfrm>
            <a:off x="2484438" y="1773238"/>
            <a:ext cx="4030662" cy="3948112"/>
            <a:chOff x="1746" y="1253"/>
            <a:chExt cx="2358" cy="2310"/>
          </a:xfrm>
        </p:grpSpPr>
        <p:sp>
          <p:nvSpPr>
            <p:cNvPr id="11" name="AutoShape 13"/>
            <p:cNvSpPr>
              <a:spLocks noChangeAspect="1" noChangeArrowheads="1" noTextEdit="1"/>
            </p:cNvSpPr>
            <p:nvPr/>
          </p:nvSpPr>
          <p:spPr bwMode="auto">
            <a:xfrm>
              <a:off x="1746" y="1253"/>
              <a:ext cx="2358" cy="2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2452" y="1671"/>
              <a:ext cx="954" cy="1482"/>
            </a:xfrm>
            <a:custGeom>
              <a:avLst/>
              <a:gdLst>
                <a:gd name="T0" fmla="*/ 325 w 954"/>
                <a:gd name="T1" fmla="*/ 400 h 1482"/>
                <a:gd name="T2" fmla="*/ 420 w 954"/>
                <a:gd name="T3" fmla="*/ 300 h 1482"/>
                <a:gd name="T4" fmla="*/ 591 w 954"/>
                <a:gd name="T5" fmla="*/ 362 h 1482"/>
                <a:gd name="T6" fmla="*/ 576 w 954"/>
                <a:gd name="T7" fmla="*/ 530 h 1482"/>
                <a:gd name="T8" fmla="*/ 370 w 954"/>
                <a:gd name="T9" fmla="*/ 660 h 1482"/>
                <a:gd name="T10" fmla="*/ 333 w 954"/>
                <a:gd name="T11" fmla="*/ 1027 h 1482"/>
                <a:gd name="T12" fmla="*/ 370 w 954"/>
                <a:gd name="T13" fmla="*/ 1142 h 1482"/>
                <a:gd name="T14" fmla="*/ 303 w 954"/>
                <a:gd name="T15" fmla="*/ 1270 h 1482"/>
                <a:gd name="T16" fmla="*/ 318 w 954"/>
                <a:gd name="T17" fmla="*/ 1400 h 1482"/>
                <a:gd name="T18" fmla="*/ 463 w 954"/>
                <a:gd name="T19" fmla="*/ 1482 h 1482"/>
                <a:gd name="T20" fmla="*/ 651 w 954"/>
                <a:gd name="T21" fmla="*/ 1422 h 1482"/>
                <a:gd name="T22" fmla="*/ 711 w 954"/>
                <a:gd name="T23" fmla="*/ 1270 h 1482"/>
                <a:gd name="T24" fmla="*/ 636 w 954"/>
                <a:gd name="T25" fmla="*/ 1125 h 1482"/>
                <a:gd name="T26" fmla="*/ 718 w 954"/>
                <a:gd name="T27" fmla="*/ 1042 h 1482"/>
                <a:gd name="T28" fmla="*/ 718 w 954"/>
                <a:gd name="T29" fmla="*/ 840 h 1482"/>
                <a:gd name="T30" fmla="*/ 931 w 954"/>
                <a:gd name="T31" fmla="*/ 667 h 1482"/>
                <a:gd name="T32" fmla="*/ 954 w 954"/>
                <a:gd name="T33" fmla="*/ 407 h 1482"/>
                <a:gd name="T34" fmla="*/ 816 w 954"/>
                <a:gd name="T35" fmla="*/ 127 h 1482"/>
                <a:gd name="T36" fmla="*/ 546 w 954"/>
                <a:gd name="T37" fmla="*/ 0 h 1482"/>
                <a:gd name="T38" fmla="*/ 243 w 954"/>
                <a:gd name="T39" fmla="*/ 82 h 1482"/>
                <a:gd name="T40" fmla="*/ 67 w 954"/>
                <a:gd name="T41" fmla="*/ 250 h 1482"/>
                <a:gd name="T42" fmla="*/ 0 w 954"/>
                <a:gd name="T43" fmla="*/ 507 h 1482"/>
                <a:gd name="T44" fmla="*/ 7 w 954"/>
                <a:gd name="T45" fmla="*/ 660 h 1482"/>
                <a:gd name="T46" fmla="*/ 318 w 954"/>
                <a:gd name="T47" fmla="*/ 642 h 1482"/>
                <a:gd name="T48" fmla="*/ 325 w 954"/>
                <a:gd name="T49" fmla="*/ 400 h 148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954"/>
                <a:gd name="T76" fmla="*/ 0 h 1482"/>
                <a:gd name="T77" fmla="*/ 954 w 954"/>
                <a:gd name="T78" fmla="*/ 1482 h 148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954" h="1482">
                  <a:moveTo>
                    <a:pt x="325" y="400"/>
                  </a:moveTo>
                  <a:lnTo>
                    <a:pt x="420" y="300"/>
                  </a:lnTo>
                  <a:lnTo>
                    <a:pt x="591" y="362"/>
                  </a:lnTo>
                  <a:lnTo>
                    <a:pt x="576" y="530"/>
                  </a:lnTo>
                  <a:lnTo>
                    <a:pt x="370" y="660"/>
                  </a:lnTo>
                  <a:lnTo>
                    <a:pt x="333" y="1027"/>
                  </a:lnTo>
                  <a:lnTo>
                    <a:pt x="370" y="1142"/>
                  </a:lnTo>
                  <a:lnTo>
                    <a:pt x="303" y="1270"/>
                  </a:lnTo>
                  <a:lnTo>
                    <a:pt x="318" y="1400"/>
                  </a:lnTo>
                  <a:lnTo>
                    <a:pt x="463" y="1482"/>
                  </a:lnTo>
                  <a:lnTo>
                    <a:pt x="651" y="1422"/>
                  </a:lnTo>
                  <a:lnTo>
                    <a:pt x="711" y="1270"/>
                  </a:lnTo>
                  <a:lnTo>
                    <a:pt x="636" y="1125"/>
                  </a:lnTo>
                  <a:lnTo>
                    <a:pt x="718" y="1042"/>
                  </a:lnTo>
                  <a:lnTo>
                    <a:pt x="718" y="840"/>
                  </a:lnTo>
                  <a:lnTo>
                    <a:pt x="931" y="667"/>
                  </a:lnTo>
                  <a:lnTo>
                    <a:pt x="954" y="407"/>
                  </a:lnTo>
                  <a:lnTo>
                    <a:pt x="816" y="127"/>
                  </a:lnTo>
                  <a:lnTo>
                    <a:pt x="546" y="0"/>
                  </a:lnTo>
                  <a:lnTo>
                    <a:pt x="243" y="82"/>
                  </a:lnTo>
                  <a:lnTo>
                    <a:pt x="67" y="250"/>
                  </a:lnTo>
                  <a:lnTo>
                    <a:pt x="0" y="507"/>
                  </a:lnTo>
                  <a:lnTo>
                    <a:pt x="7" y="660"/>
                  </a:lnTo>
                  <a:lnTo>
                    <a:pt x="318" y="642"/>
                  </a:lnTo>
                  <a:lnTo>
                    <a:pt x="325" y="400"/>
                  </a:lnTo>
                  <a:close/>
                </a:path>
              </a:pathLst>
            </a:custGeom>
            <a:solidFill>
              <a:srgbClr val="770D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 cmpd="sng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2507" y="1731"/>
              <a:ext cx="846" cy="1035"/>
            </a:xfrm>
            <a:custGeom>
              <a:avLst/>
              <a:gdLst>
                <a:gd name="T0" fmla="*/ 0 w 846"/>
                <a:gd name="T1" fmla="*/ 522 h 1035"/>
                <a:gd name="T2" fmla="*/ 123 w 846"/>
                <a:gd name="T3" fmla="*/ 500 h 1035"/>
                <a:gd name="T4" fmla="*/ 193 w 846"/>
                <a:gd name="T5" fmla="*/ 522 h 1035"/>
                <a:gd name="T6" fmla="*/ 188 w 846"/>
                <a:gd name="T7" fmla="*/ 380 h 1035"/>
                <a:gd name="T8" fmla="*/ 240 w 846"/>
                <a:gd name="T9" fmla="*/ 220 h 1035"/>
                <a:gd name="T10" fmla="*/ 446 w 846"/>
                <a:gd name="T11" fmla="*/ 160 h 1035"/>
                <a:gd name="T12" fmla="*/ 543 w 846"/>
                <a:gd name="T13" fmla="*/ 227 h 1035"/>
                <a:gd name="T14" fmla="*/ 648 w 846"/>
                <a:gd name="T15" fmla="*/ 332 h 1035"/>
                <a:gd name="T16" fmla="*/ 618 w 846"/>
                <a:gd name="T17" fmla="*/ 515 h 1035"/>
                <a:gd name="T18" fmla="*/ 423 w 846"/>
                <a:gd name="T19" fmla="*/ 600 h 1035"/>
                <a:gd name="T20" fmla="*/ 370 w 846"/>
                <a:gd name="T21" fmla="*/ 727 h 1035"/>
                <a:gd name="T22" fmla="*/ 385 w 846"/>
                <a:gd name="T23" fmla="*/ 857 h 1035"/>
                <a:gd name="T24" fmla="*/ 360 w 846"/>
                <a:gd name="T25" fmla="*/ 1035 h 1035"/>
                <a:gd name="T26" fmla="*/ 556 w 846"/>
                <a:gd name="T27" fmla="*/ 1035 h 1035"/>
                <a:gd name="T28" fmla="*/ 581 w 846"/>
                <a:gd name="T29" fmla="*/ 902 h 1035"/>
                <a:gd name="T30" fmla="*/ 566 w 846"/>
                <a:gd name="T31" fmla="*/ 750 h 1035"/>
                <a:gd name="T32" fmla="*/ 686 w 846"/>
                <a:gd name="T33" fmla="*/ 667 h 1035"/>
                <a:gd name="T34" fmla="*/ 776 w 846"/>
                <a:gd name="T35" fmla="*/ 622 h 1035"/>
                <a:gd name="T36" fmla="*/ 846 w 846"/>
                <a:gd name="T37" fmla="*/ 425 h 1035"/>
                <a:gd name="T38" fmla="*/ 783 w 846"/>
                <a:gd name="T39" fmla="*/ 212 h 1035"/>
                <a:gd name="T40" fmla="*/ 573 w 846"/>
                <a:gd name="T41" fmla="*/ 0 h 1035"/>
                <a:gd name="T42" fmla="*/ 315 w 846"/>
                <a:gd name="T43" fmla="*/ 17 h 1035"/>
                <a:gd name="T44" fmla="*/ 110 w 846"/>
                <a:gd name="T45" fmla="*/ 145 h 1035"/>
                <a:gd name="T46" fmla="*/ 20 w 846"/>
                <a:gd name="T47" fmla="*/ 305 h 1035"/>
                <a:gd name="T48" fmla="*/ 0 w 846"/>
                <a:gd name="T49" fmla="*/ 522 h 103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846"/>
                <a:gd name="T76" fmla="*/ 0 h 1035"/>
                <a:gd name="T77" fmla="*/ 846 w 846"/>
                <a:gd name="T78" fmla="*/ 1035 h 103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846" h="1035">
                  <a:moveTo>
                    <a:pt x="0" y="522"/>
                  </a:moveTo>
                  <a:lnTo>
                    <a:pt x="123" y="500"/>
                  </a:lnTo>
                  <a:lnTo>
                    <a:pt x="193" y="522"/>
                  </a:lnTo>
                  <a:lnTo>
                    <a:pt x="188" y="380"/>
                  </a:lnTo>
                  <a:lnTo>
                    <a:pt x="240" y="220"/>
                  </a:lnTo>
                  <a:lnTo>
                    <a:pt x="446" y="160"/>
                  </a:lnTo>
                  <a:lnTo>
                    <a:pt x="543" y="227"/>
                  </a:lnTo>
                  <a:lnTo>
                    <a:pt x="648" y="332"/>
                  </a:lnTo>
                  <a:lnTo>
                    <a:pt x="618" y="515"/>
                  </a:lnTo>
                  <a:lnTo>
                    <a:pt x="423" y="600"/>
                  </a:lnTo>
                  <a:lnTo>
                    <a:pt x="370" y="727"/>
                  </a:lnTo>
                  <a:lnTo>
                    <a:pt x="385" y="857"/>
                  </a:lnTo>
                  <a:lnTo>
                    <a:pt x="360" y="1035"/>
                  </a:lnTo>
                  <a:lnTo>
                    <a:pt x="556" y="1035"/>
                  </a:lnTo>
                  <a:lnTo>
                    <a:pt x="581" y="902"/>
                  </a:lnTo>
                  <a:lnTo>
                    <a:pt x="566" y="750"/>
                  </a:lnTo>
                  <a:lnTo>
                    <a:pt x="686" y="667"/>
                  </a:lnTo>
                  <a:lnTo>
                    <a:pt x="776" y="622"/>
                  </a:lnTo>
                  <a:lnTo>
                    <a:pt x="846" y="425"/>
                  </a:lnTo>
                  <a:lnTo>
                    <a:pt x="783" y="212"/>
                  </a:lnTo>
                  <a:lnTo>
                    <a:pt x="573" y="0"/>
                  </a:lnTo>
                  <a:lnTo>
                    <a:pt x="315" y="17"/>
                  </a:lnTo>
                  <a:lnTo>
                    <a:pt x="110" y="145"/>
                  </a:lnTo>
                  <a:lnTo>
                    <a:pt x="20" y="305"/>
                  </a:lnTo>
                  <a:lnTo>
                    <a:pt x="0" y="522"/>
                  </a:lnTo>
                  <a:close/>
                </a:path>
              </a:pathLst>
            </a:custGeom>
            <a:solidFill>
              <a:srgbClr val="00649D"/>
            </a:solidFill>
            <a:ln w="9525">
              <a:solidFill>
                <a:srgbClr val="770D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2815" y="2843"/>
              <a:ext cx="273" cy="235"/>
            </a:xfrm>
            <a:custGeom>
              <a:avLst/>
              <a:gdLst>
                <a:gd name="T0" fmla="*/ 97 w 273"/>
                <a:gd name="T1" fmla="*/ 0 h 235"/>
                <a:gd name="T2" fmla="*/ 20 w 273"/>
                <a:gd name="T3" fmla="*/ 43 h 235"/>
                <a:gd name="T4" fmla="*/ 0 w 273"/>
                <a:gd name="T5" fmla="*/ 158 h 235"/>
                <a:gd name="T6" fmla="*/ 60 w 273"/>
                <a:gd name="T7" fmla="*/ 235 h 235"/>
                <a:gd name="T8" fmla="*/ 213 w 273"/>
                <a:gd name="T9" fmla="*/ 235 h 235"/>
                <a:gd name="T10" fmla="*/ 273 w 273"/>
                <a:gd name="T11" fmla="*/ 143 h 235"/>
                <a:gd name="T12" fmla="*/ 220 w 273"/>
                <a:gd name="T13" fmla="*/ 30 h 235"/>
                <a:gd name="T14" fmla="*/ 97 w 273"/>
                <a:gd name="T15" fmla="*/ 0 h 23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73"/>
                <a:gd name="T25" fmla="*/ 0 h 235"/>
                <a:gd name="T26" fmla="*/ 273 w 273"/>
                <a:gd name="T27" fmla="*/ 235 h 23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73" h="235">
                  <a:moveTo>
                    <a:pt x="97" y="0"/>
                  </a:moveTo>
                  <a:lnTo>
                    <a:pt x="20" y="43"/>
                  </a:lnTo>
                  <a:lnTo>
                    <a:pt x="0" y="158"/>
                  </a:lnTo>
                  <a:lnTo>
                    <a:pt x="60" y="235"/>
                  </a:lnTo>
                  <a:lnTo>
                    <a:pt x="213" y="235"/>
                  </a:lnTo>
                  <a:lnTo>
                    <a:pt x="273" y="143"/>
                  </a:lnTo>
                  <a:lnTo>
                    <a:pt x="220" y="30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0064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1746" y="1253"/>
              <a:ext cx="2358" cy="2310"/>
            </a:xfrm>
            <a:custGeom>
              <a:avLst/>
              <a:gdLst>
                <a:gd name="T0" fmla="*/ 1469 w 2358"/>
                <a:gd name="T1" fmla="*/ 0 h 2310"/>
                <a:gd name="T2" fmla="*/ 1001 w 2358"/>
                <a:gd name="T3" fmla="*/ 8 h 2310"/>
                <a:gd name="T4" fmla="*/ 646 w 2358"/>
                <a:gd name="T5" fmla="*/ 123 h 2310"/>
                <a:gd name="T6" fmla="*/ 280 w 2358"/>
                <a:gd name="T7" fmla="*/ 358 h 2310"/>
                <a:gd name="T8" fmla="*/ 113 w 2358"/>
                <a:gd name="T9" fmla="*/ 698 h 2310"/>
                <a:gd name="T10" fmla="*/ 38 w 2358"/>
                <a:gd name="T11" fmla="*/ 1045 h 2310"/>
                <a:gd name="T12" fmla="*/ 0 w 2358"/>
                <a:gd name="T13" fmla="*/ 1395 h 2310"/>
                <a:gd name="T14" fmla="*/ 168 w 2358"/>
                <a:gd name="T15" fmla="*/ 1650 h 2310"/>
                <a:gd name="T16" fmla="*/ 373 w 2358"/>
                <a:gd name="T17" fmla="*/ 1990 h 2310"/>
                <a:gd name="T18" fmla="*/ 851 w 2358"/>
                <a:gd name="T19" fmla="*/ 2263 h 2310"/>
                <a:gd name="T20" fmla="*/ 1309 w 2358"/>
                <a:gd name="T21" fmla="*/ 2310 h 2310"/>
                <a:gd name="T22" fmla="*/ 1630 w 2358"/>
                <a:gd name="T23" fmla="*/ 2218 h 2310"/>
                <a:gd name="T24" fmla="*/ 1827 w 2358"/>
                <a:gd name="T25" fmla="*/ 2105 h 2310"/>
                <a:gd name="T26" fmla="*/ 2038 w 2358"/>
                <a:gd name="T27" fmla="*/ 2028 h 2310"/>
                <a:gd name="T28" fmla="*/ 2115 w 2358"/>
                <a:gd name="T29" fmla="*/ 1840 h 2310"/>
                <a:gd name="T30" fmla="*/ 2298 w 2358"/>
                <a:gd name="T31" fmla="*/ 1543 h 2310"/>
                <a:gd name="T32" fmla="*/ 2358 w 2358"/>
                <a:gd name="T33" fmla="*/ 1190 h 2310"/>
                <a:gd name="T34" fmla="*/ 2305 w 2358"/>
                <a:gd name="T35" fmla="*/ 788 h 2310"/>
                <a:gd name="T36" fmla="*/ 2160 w 2358"/>
                <a:gd name="T37" fmla="*/ 388 h 2310"/>
                <a:gd name="T38" fmla="*/ 1962 w 2358"/>
                <a:gd name="T39" fmla="*/ 235 h 2310"/>
                <a:gd name="T40" fmla="*/ 1720 w 2358"/>
                <a:gd name="T41" fmla="*/ 38 h 2310"/>
                <a:gd name="T42" fmla="*/ 1592 w 2358"/>
                <a:gd name="T43" fmla="*/ 358 h 2310"/>
                <a:gd name="T44" fmla="*/ 1900 w 2358"/>
                <a:gd name="T45" fmla="*/ 583 h 2310"/>
                <a:gd name="T46" fmla="*/ 2020 w 2358"/>
                <a:gd name="T47" fmla="*/ 773 h 2310"/>
                <a:gd name="T48" fmla="*/ 2093 w 2358"/>
                <a:gd name="T49" fmla="*/ 1035 h 2310"/>
                <a:gd name="T50" fmla="*/ 2008 w 2358"/>
                <a:gd name="T51" fmla="*/ 1460 h 2310"/>
                <a:gd name="T52" fmla="*/ 1827 w 2358"/>
                <a:gd name="T53" fmla="*/ 1770 h 2310"/>
                <a:gd name="T54" fmla="*/ 1645 w 2358"/>
                <a:gd name="T55" fmla="*/ 1870 h 2310"/>
                <a:gd name="T56" fmla="*/ 1439 w 2358"/>
                <a:gd name="T57" fmla="*/ 1968 h 2310"/>
                <a:gd name="T58" fmla="*/ 1109 w 2358"/>
                <a:gd name="T59" fmla="*/ 2005 h 2310"/>
                <a:gd name="T60" fmla="*/ 743 w 2358"/>
                <a:gd name="T61" fmla="*/ 1930 h 2310"/>
                <a:gd name="T62" fmla="*/ 456 w 2358"/>
                <a:gd name="T63" fmla="*/ 1613 h 2310"/>
                <a:gd name="T64" fmla="*/ 325 w 2358"/>
                <a:gd name="T65" fmla="*/ 1400 h 2310"/>
                <a:gd name="T66" fmla="*/ 318 w 2358"/>
                <a:gd name="T67" fmla="*/ 1068 h 2310"/>
                <a:gd name="T68" fmla="*/ 388 w 2358"/>
                <a:gd name="T69" fmla="*/ 788 h 2310"/>
                <a:gd name="T70" fmla="*/ 576 w 2358"/>
                <a:gd name="T71" fmla="*/ 553 h 2310"/>
                <a:gd name="T72" fmla="*/ 681 w 2358"/>
                <a:gd name="T73" fmla="*/ 403 h 2310"/>
                <a:gd name="T74" fmla="*/ 934 w 2358"/>
                <a:gd name="T75" fmla="*/ 340 h 2310"/>
                <a:gd name="T76" fmla="*/ 1204 w 2358"/>
                <a:gd name="T77" fmla="*/ 243 h 2310"/>
                <a:gd name="T78" fmla="*/ 1592 w 2358"/>
                <a:gd name="T79" fmla="*/ 358 h 2310"/>
                <a:gd name="T80" fmla="*/ 1720 w 2358"/>
                <a:gd name="T81" fmla="*/ 38 h 2310"/>
                <a:gd name="T82" fmla="*/ 1469 w 2358"/>
                <a:gd name="T83" fmla="*/ 0 h 231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358"/>
                <a:gd name="T127" fmla="*/ 0 h 2310"/>
                <a:gd name="T128" fmla="*/ 2358 w 2358"/>
                <a:gd name="T129" fmla="*/ 2310 h 231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358" h="2310">
                  <a:moveTo>
                    <a:pt x="1469" y="0"/>
                  </a:moveTo>
                  <a:lnTo>
                    <a:pt x="1001" y="8"/>
                  </a:lnTo>
                  <a:lnTo>
                    <a:pt x="646" y="123"/>
                  </a:lnTo>
                  <a:lnTo>
                    <a:pt x="280" y="358"/>
                  </a:lnTo>
                  <a:lnTo>
                    <a:pt x="113" y="698"/>
                  </a:lnTo>
                  <a:lnTo>
                    <a:pt x="38" y="1045"/>
                  </a:lnTo>
                  <a:lnTo>
                    <a:pt x="0" y="1395"/>
                  </a:lnTo>
                  <a:lnTo>
                    <a:pt x="168" y="1650"/>
                  </a:lnTo>
                  <a:lnTo>
                    <a:pt x="373" y="1990"/>
                  </a:lnTo>
                  <a:lnTo>
                    <a:pt x="851" y="2263"/>
                  </a:lnTo>
                  <a:lnTo>
                    <a:pt x="1309" y="2310"/>
                  </a:lnTo>
                  <a:lnTo>
                    <a:pt x="1630" y="2218"/>
                  </a:lnTo>
                  <a:lnTo>
                    <a:pt x="1827" y="2105"/>
                  </a:lnTo>
                  <a:lnTo>
                    <a:pt x="2038" y="2028"/>
                  </a:lnTo>
                  <a:lnTo>
                    <a:pt x="2115" y="1840"/>
                  </a:lnTo>
                  <a:lnTo>
                    <a:pt x="2298" y="1543"/>
                  </a:lnTo>
                  <a:lnTo>
                    <a:pt x="2358" y="1190"/>
                  </a:lnTo>
                  <a:lnTo>
                    <a:pt x="2305" y="788"/>
                  </a:lnTo>
                  <a:lnTo>
                    <a:pt x="2160" y="388"/>
                  </a:lnTo>
                  <a:lnTo>
                    <a:pt x="1962" y="235"/>
                  </a:lnTo>
                  <a:lnTo>
                    <a:pt x="1720" y="38"/>
                  </a:lnTo>
                  <a:lnTo>
                    <a:pt x="1592" y="358"/>
                  </a:lnTo>
                  <a:lnTo>
                    <a:pt x="1900" y="583"/>
                  </a:lnTo>
                  <a:lnTo>
                    <a:pt x="2020" y="773"/>
                  </a:lnTo>
                  <a:lnTo>
                    <a:pt x="2093" y="1035"/>
                  </a:lnTo>
                  <a:lnTo>
                    <a:pt x="2008" y="1460"/>
                  </a:lnTo>
                  <a:lnTo>
                    <a:pt x="1827" y="1770"/>
                  </a:lnTo>
                  <a:lnTo>
                    <a:pt x="1645" y="1870"/>
                  </a:lnTo>
                  <a:lnTo>
                    <a:pt x="1439" y="1968"/>
                  </a:lnTo>
                  <a:lnTo>
                    <a:pt x="1109" y="2005"/>
                  </a:lnTo>
                  <a:lnTo>
                    <a:pt x="743" y="1930"/>
                  </a:lnTo>
                  <a:lnTo>
                    <a:pt x="456" y="1613"/>
                  </a:lnTo>
                  <a:lnTo>
                    <a:pt x="325" y="1400"/>
                  </a:lnTo>
                  <a:lnTo>
                    <a:pt x="318" y="1068"/>
                  </a:lnTo>
                  <a:lnTo>
                    <a:pt x="388" y="788"/>
                  </a:lnTo>
                  <a:lnTo>
                    <a:pt x="576" y="553"/>
                  </a:lnTo>
                  <a:lnTo>
                    <a:pt x="681" y="403"/>
                  </a:lnTo>
                  <a:lnTo>
                    <a:pt x="934" y="340"/>
                  </a:lnTo>
                  <a:lnTo>
                    <a:pt x="1204" y="243"/>
                  </a:lnTo>
                  <a:lnTo>
                    <a:pt x="1592" y="358"/>
                  </a:lnTo>
                  <a:lnTo>
                    <a:pt x="1720" y="38"/>
                  </a:lnTo>
                  <a:lnTo>
                    <a:pt x="1469" y="0"/>
                  </a:lnTo>
                  <a:close/>
                </a:path>
              </a:pathLst>
            </a:custGeom>
            <a:solidFill>
              <a:srgbClr val="770D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1814" y="1291"/>
              <a:ext cx="2232" cy="2217"/>
            </a:xfrm>
            <a:custGeom>
              <a:avLst/>
              <a:gdLst>
                <a:gd name="T0" fmla="*/ 1206 w 2232"/>
                <a:gd name="T1" fmla="*/ 160 h 2217"/>
                <a:gd name="T2" fmla="*/ 948 w 2232"/>
                <a:gd name="T3" fmla="*/ 160 h 2217"/>
                <a:gd name="T4" fmla="*/ 570 w 2232"/>
                <a:gd name="T5" fmla="*/ 310 h 2217"/>
                <a:gd name="T6" fmla="*/ 335 w 2232"/>
                <a:gd name="T7" fmla="*/ 570 h 2217"/>
                <a:gd name="T8" fmla="*/ 220 w 2232"/>
                <a:gd name="T9" fmla="*/ 902 h 2217"/>
                <a:gd name="T10" fmla="*/ 152 w 2232"/>
                <a:gd name="T11" fmla="*/ 1175 h 2217"/>
                <a:gd name="T12" fmla="*/ 305 w 2232"/>
                <a:gd name="T13" fmla="*/ 1597 h 2217"/>
                <a:gd name="T14" fmla="*/ 485 w 2232"/>
                <a:gd name="T15" fmla="*/ 1747 h 2217"/>
                <a:gd name="T16" fmla="*/ 608 w 2232"/>
                <a:gd name="T17" fmla="*/ 1907 h 2217"/>
                <a:gd name="T18" fmla="*/ 888 w 2232"/>
                <a:gd name="T19" fmla="*/ 2000 h 2217"/>
                <a:gd name="T20" fmla="*/ 1154 w 2232"/>
                <a:gd name="T21" fmla="*/ 2060 h 2217"/>
                <a:gd name="T22" fmla="*/ 1667 w 2232"/>
                <a:gd name="T23" fmla="*/ 1885 h 2217"/>
                <a:gd name="T24" fmla="*/ 1970 w 2232"/>
                <a:gd name="T25" fmla="*/ 1582 h 2217"/>
                <a:gd name="T26" fmla="*/ 2085 w 2232"/>
                <a:gd name="T27" fmla="*/ 1167 h 2217"/>
                <a:gd name="T28" fmla="*/ 2085 w 2232"/>
                <a:gd name="T29" fmla="*/ 820 h 2217"/>
                <a:gd name="T30" fmla="*/ 1940 w 2232"/>
                <a:gd name="T31" fmla="*/ 585 h 2217"/>
                <a:gd name="T32" fmla="*/ 1737 w 2232"/>
                <a:gd name="T33" fmla="*/ 327 h 2217"/>
                <a:gd name="T34" fmla="*/ 1206 w 2232"/>
                <a:gd name="T35" fmla="*/ 160 h 2217"/>
                <a:gd name="T36" fmla="*/ 1181 w 2232"/>
                <a:gd name="T37" fmla="*/ 0 h 2217"/>
                <a:gd name="T38" fmla="*/ 1421 w 2232"/>
                <a:gd name="T39" fmla="*/ 37 h 2217"/>
                <a:gd name="T40" fmla="*/ 1744 w 2232"/>
                <a:gd name="T41" fmla="*/ 130 h 2217"/>
                <a:gd name="T42" fmla="*/ 1910 w 2232"/>
                <a:gd name="T43" fmla="*/ 322 h 2217"/>
                <a:gd name="T44" fmla="*/ 2122 w 2232"/>
                <a:gd name="T45" fmla="*/ 537 h 2217"/>
                <a:gd name="T46" fmla="*/ 2232 w 2232"/>
                <a:gd name="T47" fmla="*/ 1007 h 2217"/>
                <a:gd name="T48" fmla="*/ 2212 w 2232"/>
                <a:gd name="T49" fmla="*/ 1347 h 2217"/>
                <a:gd name="T50" fmla="*/ 2070 w 2232"/>
                <a:gd name="T51" fmla="*/ 1650 h 2217"/>
                <a:gd name="T52" fmla="*/ 1864 w 2232"/>
                <a:gd name="T53" fmla="*/ 1915 h 2217"/>
                <a:gd name="T54" fmla="*/ 1416 w 2232"/>
                <a:gd name="T55" fmla="*/ 2150 h 2217"/>
                <a:gd name="T56" fmla="*/ 1061 w 2232"/>
                <a:gd name="T57" fmla="*/ 2217 h 2217"/>
                <a:gd name="T58" fmla="*/ 675 w 2232"/>
                <a:gd name="T59" fmla="*/ 2125 h 2217"/>
                <a:gd name="T60" fmla="*/ 257 w 2232"/>
                <a:gd name="T61" fmla="*/ 1772 h 2217"/>
                <a:gd name="T62" fmla="*/ 0 w 2232"/>
                <a:gd name="T63" fmla="*/ 1182 h 2217"/>
                <a:gd name="T64" fmla="*/ 100 w 2232"/>
                <a:gd name="T65" fmla="*/ 812 h 2217"/>
                <a:gd name="T66" fmla="*/ 167 w 2232"/>
                <a:gd name="T67" fmla="*/ 477 h 2217"/>
                <a:gd name="T68" fmla="*/ 430 w 2232"/>
                <a:gd name="T69" fmla="*/ 242 h 2217"/>
                <a:gd name="T70" fmla="*/ 723 w 2232"/>
                <a:gd name="T71" fmla="*/ 75 h 2217"/>
                <a:gd name="T72" fmla="*/ 1181 w 2232"/>
                <a:gd name="T73" fmla="*/ 0 h 2217"/>
                <a:gd name="T74" fmla="*/ 1206 w 2232"/>
                <a:gd name="T75" fmla="*/ 160 h 221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232"/>
                <a:gd name="T115" fmla="*/ 0 h 2217"/>
                <a:gd name="T116" fmla="*/ 2232 w 2232"/>
                <a:gd name="T117" fmla="*/ 2217 h 221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232" h="2217">
                  <a:moveTo>
                    <a:pt x="1206" y="160"/>
                  </a:moveTo>
                  <a:lnTo>
                    <a:pt x="948" y="160"/>
                  </a:lnTo>
                  <a:lnTo>
                    <a:pt x="570" y="310"/>
                  </a:lnTo>
                  <a:lnTo>
                    <a:pt x="335" y="570"/>
                  </a:lnTo>
                  <a:lnTo>
                    <a:pt x="220" y="902"/>
                  </a:lnTo>
                  <a:lnTo>
                    <a:pt x="152" y="1175"/>
                  </a:lnTo>
                  <a:lnTo>
                    <a:pt x="305" y="1597"/>
                  </a:lnTo>
                  <a:lnTo>
                    <a:pt x="485" y="1747"/>
                  </a:lnTo>
                  <a:lnTo>
                    <a:pt x="608" y="1907"/>
                  </a:lnTo>
                  <a:lnTo>
                    <a:pt x="888" y="2000"/>
                  </a:lnTo>
                  <a:lnTo>
                    <a:pt x="1154" y="2060"/>
                  </a:lnTo>
                  <a:lnTo>
                    <a:pt x="1667" y="1885"/>
                  </a:lnTo>
                  <a:lnTo>
                    <a:pt x="1970" y="1582"/>
                  </a:lnTo>
                  <a:lnTo>
                    <a:pt x="2085" y="1167"/>
                  </a:lnTo>
                  <a:lnTo>
                    <a:pt x="2085" y="820"/>
                  </a:lnTo>
                  <a:lnTo>
                    <a:pt x="1940" y="585"/>
                  </a:lnTo>
                  <a:lnTo>
                    <a:pt x="1737" y="327"/>
                  </a:lnTo>
                  <a:lnTo>
                    <a:pt x="1206" y="160"/>
                  </a:lnTo>
                  <a:lnTo>
                    <a:pt x="1181" y="0"/>
                  </a:lnTo>
                  <a:lnTo>
                    <a:pt x="1421" y="37"/>
                  </a:lnTo>
                  <a:lnTo>
                    <a:pt x="1744" y="130"/>
                  </a:lnTo>
                  <a:lnTo>
                    <a:pt x="1910" y="322"/>
                  </a:lnTo>
                  <a:lnTo>
                    <a:pt x="2122" y="537"/>
                  </a:lnTo>
                  <a:lnTo>
                    <a:pt x="2232" y="1007"/>
                  </a:lnTo>
                  <a:lnTo>
                    <a:pt x="2212" y="1347"/>
                  </a:lnTo>
                  <a:lnTo>
                    <a:pt x="2070" y="1650"/>
                  </a:lnTo>
                  <a:lnTo>
                    <a:pt x="1864" y="1915"/>
                  </a:lnTo>
                  <a:lnTo>
                    <a:pt x="1416" y="2150"/>
                  </a:lnTo>
                  <a:lnTo>
                    <a:pt x="1061" y="2217"/>
                  </a:lnTo>
                  <a:lnTo>
                    <a:pt x="675" y="2125"/>
                  </a:lnTo>
                  <a:lnTo>
                    <a:pt x="257" y="1772"/>
                  </a:lnTo>
                  <a:lnTo>
                    <a:pt x="0" y="1182"/>
                  </a:lnTo>
                  <a:lnTo>
                    <a:pt x="100" y="812"/>
                  </a:lnTo>
                  <a:lnTo>
                    <a:pt x="167" y="477"/>
                  </a:lnTo>
                  <a:lnTo>
                    <a:pt x="430" y="242"/>
                  </a:lnTo>
                  <a:lnTo>
                    <a:pt x="723" y="75"/>
                  </a:lnTo>
                  <a:lnTo>
                    <a:pt x="1181" y="0"/>
                  </a:lnTo>
                  <a:lnTo>
                    <a:pt x="1206" y="160"/>
                  </a:lnTo>
                  <a:close/>
                </a:path>
              </a:pathLst>
            </a:custGeom>
            <a:solidFill>
              <a:srgbClr val="0064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 cmpd="sng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75712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Experiment @ ALICE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Use  simple slit at 45° and THz </a:t>
            </a:r>
            <a:r>
              <a:rPr lang="en-US" sz="2400" dirty="0" err="1" smtClean="0"/>
              <a:t>transmissive</a:t>
            </a:r>
            <a:r>
              <a:rPr lang="en-US" sz="2400" dirty="0" smtClean="0"/>
              <a:t> window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Use camera in </a:t>
            </a:r>
            <a:r>
              <a:rPr lang="en-US" sz="2400" dirty="0"/>
              <a:t>the focal plane of </a:t>
            </a:r>
            <a:r>
              <a:rPr lang="en-US" sz="2400" dirty="0" smtClean="0"/>
              <a:t>focusing mirror to </a:t>
            </a:r>
            <a:r>
              <a:rPr lang="en-US" sz="2400" dirty="0"/>
              <a:t>observe the far field angular distribution of the </a:t>
            </a:r>
            <a:r>
              <a:rPr lang="en-US" sz="2400" dirty="0" smtClean="0"/>
              <a:t>CDR.</a:t>
            </a:r>
            <a:endParaRPr lang="en-US" dirty="0" smtClean="0"/>
          </a:p>
        </p:txBody>
      </p:sp>
      <p:pic>
        <p:nvPicPr>
          <p:cNvPr id="5" name="Picture 4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36558"/>
          <a:stretch/>
        </p:blipFill>
        <p:spPr bwMode="auto">
          <a:xfrm>
            <a:off x="609600" y="2467518"/>
            <a:ext cx="3505200" cy="364210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4076700" y="5086893"/>
            <a:ext cx="85725" cy="809625"/>
          </a:xfrm>
          <a:prstGeom prst="rect">
            <a:avLst/>
          </a:prstGeom>
          <a:solidFill>
            <a:srgbClr val="4F81BD"/>
          </a:solidFill>
          <a:ln w="25400">
            <a:solidFill>
              <a:srgbClr val="243F6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4286250" y="5286918"/>
            <a:ext cx="828675" cy="2952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1100" dirty="0" smtClean="0">
                <a:latin typeface="Calibri" pitchFamily="34" charset="0"/>
                <a:cs typeface="Arial" pitchFamily="34" charset="0"/>
              </a:rPr>
              <a:t>Camera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896" y="4927467"/>
            <a:ext cx="817487" cy="101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ontent Placeholder 3"/>
          <p:cNvSpPr txBox="1">
            <a:spLocks/>
          </p:cNvSpPr>
          <p:nvPr/>
        </p:nvSpPr>
        <p:spPr bwMode="auto">
          <a:xfrm>
            <a:off x="4937760" y="3028605"/>
            <a:ext cx="3992880" cy="308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70D29"/>
              </a:buClr>
              <a:buFont typeface="Wingdings" pitchFamily="2" charset="2"/>
              <a:buChar char="§"/>
              <a:defRPr sz="2600">
                <a:solidFill>
                  <a:srgbClr val="00649D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70D29"/>
              </a:buClr>
              <a:buChar char="–"/>
              <a:defRPr sz="2600">
                <a:solidFill>
                  <a:srgbClr val="00649D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70D29"/>
              </a:buClr>
              <a:buChar char="•"/>
              <a:defRPr sz="2600">
                <a:solidFill>
                  <a:srgbClr val="00649D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70D29"/>
              </a:buClr>
              <a:buChar char="–"/>
              <a:defRPr sz="2600">
                <a:solidFill>
                  <a:srgbClr val="00649D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70D29"/>
              </a:buClr>
              <a:buChar char="»"/>
              <a:defRPr sz="2600">
                <a:solidFill>
                  <a:srgbClr val="00649D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770D29"/>
              </a:buClr>
              <a:buChar char="»"/>
              <a:defRPr sz="2600">
                <a:solidFill>
                  <a:srgbClr val="00649D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770D29"/>
              </a:buClr>
              <a:buChar char="»"/>
              <a:defRPr sz="2600">
                <a:solidFill>
                  <a:srgbClr val="00649D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770D29"/>
              </a:buClr>
              <a:buChar char="»"/>
              <a:defRPr sz="2600">
                <a:solidFill>
                  <a:srgbClr val="00649D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770D29"/>
              </a:buClr>
              <a:buChar char="»"/>
              <a:defRPr sz="2600">
                <a:solidFill>
                  <a:srgbClr val="00649D"/>
                </a:solidFill>
                <a:latin typeface="+mn-lt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en-US" sz="2400" kern="0" dirty="0" smtClean="0"/>
              <a:t>Proof-of-principle </a:t>
            </a:r>
            <a:r>
              <a:rPr lang="en-US" sz="2400" kern="0" dirty="0" err="1" smtClean="0"/>
              <a:t>measurments</a:t>
            </a:r>
            <a:r>
              <a:rPr lang="en-US" sz="2400" kern="0" dirty="0" smtClean="0"/>
              <a:t> done at PSI</a:t>
            </a:r>
          </a:p>
          <a:p>
            <a:pPr>
              <a:buFont typeface="Arial" pitchFamily="34" charset="0"/>
              <a:buChar char="•"/>
            </a:pPr>
            <a:r>
              <a:rPr lang="en-US" sz="2400" kern="0" dirty="0" smtClean="0"/>
              <a:t>Need to be refined and compared against e.g. EO data</a:t>
            </a:r>
            <a:endParaRPr lang="en-US" kern="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6571581" y="5896518"/>
            <a:ext cx="24367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R. Fiorito, H. Zhang, C.P. Welsch</a:t>
            </a:r>
            <a:endParaRPr lang="en-GB" sz="1200" dirty="0"/>
          </a:p>
        </p:txBody>
      </p:sp>
      <p:pic>
        <p:nvPicPr>
          <p:cNvPr id="4098" name="Picture 2" descr="C:\Cockcroft\Proposal\Marie Curie IIF\Ralph\DITA-IIF logo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9060" y="5355247"/>
            <a:ext cx="1429277" cy="453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2578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HL - LHC: Beam Profile 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Damage caused by the beam</a:t>
            </a:r>
          </a:p>
          <a:p>
            <a:endParaRPr lang="de-DE" dirty="0" smtClean="0"/>
          </a:p>
          <a:p>
            <a:r>
              <a:rPr lang="de-DE" dirty="0" smtClean="0"/>
              <a:t>Ideally: </a:t>
            </a:r>
            <a:r>
              <a:rPr lang="de-DE" dirty="0" smtClean="0">
                <a:solidFill>
                  <a:srgbClr val="770D29"/>
                </a:solidFill>
              </a:rPr>
              <a:t>Non-invasive</a:t>
            </a:r>
            <a:r>
              <a:rPr lang="de-DE" dirty="0" smtClean="0"/>
              <a:t>.</a:t>
            </a: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416" y="4016356"/>
            <a:ext cx="4271962" cy="139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3258" y="3727268"/>
            <a:ext cx="3652020" cy="1973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5311479" y="1440725"/>
            <a:ext cx="2695576" cy="1857375"/>
            <a:chOff x="5311479" y="1440725"/>
            <a:chExt cx="2695576" cy="1857375"/>
          </a:xfrm>
        </p:grpSpPr>
        <p:pic>
          <p:nvPicPr>
            <p:cNvPr id="4100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11480" y="2288450"/>
              <a:ext cx="2695575" cy="1009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1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11479" y="1440725"/>
              <a:ext cx="2695575" cy="847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595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dirty="0" smtClean="0"/>
              <a:t>Gas Sheet Monitor</a:t>
            </a:r>
            <a:endParaRPr lang="en-GB" altLang="en-US" dirty="0" smtClean="0"/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163286" y="1290918"/>
            <a:ext cx="5355771" cy="4835245"/>
          </a:xfrm>
        </p:spPr>
        <p:txBody>
          <a:bodyPr/>
          <a:lstStyle/>
          <a:p>
            <a:r>
              <a:rPr lang="de-DE" altLang="en-US" dirty="0" smtClean="0"/>
              <a:t>Generate thin atom gas curtain,</a:t>
            </a:r>
          </a:p>
          <a:p>
            <a:endParaRPr lang="de-DE" altLang="en-US" dirty="0" smtClean="0"/>
          </a:p>
          <a:p>
            <a:r>
              <a:rPr lang="de-DE" altLang="en-US" dirty="0" smtClean="0"/>
              <a:t>Ionize atoms with primary particle beam,</a:t>
            </a:r>
          </a:p>
          <a:p>
            <a:endParaRPr lang="de-DE" altLang="en-US" dirty="0" smtClean="0"/>
          </a:p>
          <a:p>
            <a:r>
              <a:rPr lang="de-DE" altLang="en-US" dirty="0" smtClean="0"/>
              <a:t>Extract ions via electric field, </a:t>
            </a:r>
          </a:p>
          <a:p>
            <a:endParaRPr lang="de-DE" altLang="en-US" dirty="0" smtClean="0"/>
          </a:p>
          <a:p>
            <a:r>
              <a:rPr lang="de-DE" altLang="en-US" dirty="0" smtClean="0"/>
              <a:t>Monitor on MCP, P screen.</a:t>
            </a:r>
          </a:p>
          <a:p>
            <a:endParaRPr lang="de-DE" altLang="en-US" dirty="0" smtClean="0"/>
          </a:p>
          <a:p>
            <a:endParaRPr lang="en-GB" altLang="en-US" dirty="0" smtClean="0"/>
          </a:p>
        </p:txBody>
      </p:sp>
      <p:pic>
        <p:nvPicPr>
          <p:cNvPr id="3277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9324" y="1534886"/>
            <a:ext cx="3580513" cy="4407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32773" name="Text Box 30"/>
          <p:cNvSpPr txBox="1">
            <a:spLocks noChangeArrowheads="1"/>
          </p:cNvSpPr>
          <p:nvPr/>
        </p:nvSpPr>
        <p:spPr bwMode="auto">
          <a:xfrm>
            <a:off x="457200" y="5969000"/>
            <a:ext cx="35020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57263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57263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57263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57263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57263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algn="ctr" defTabSz="957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algn="ctr" defTabSz="957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algn="ctr" defTabSz="957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algn="ctr" defTabSz="957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l" eaLnBrk="1" hangingPunct="1"/>
            <a:r>
              <a:rPr lang="de-DE" altLang="en-US" sz="1000" dirty="0"/>
              <a:t>Y. Hashimoto et al., Proc. Part. Acc. Conf., Chicago (2001)</a:t>
            </a:r>
          </a:p>
        </p:txBody>
      </p:sp>
    </p:spTree>
    <p:extLst>
      <p:ext uri="{BB962C8B-B14F-4D97-AF65-F5344CB8AC3E}">
        <p14:creationId xmlns:p14="http://schemas.microsoft.com/office/powerpoint/2010/main" val="2419714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How to Generate the Jet ?</a:t>
            </a:r>
            <a:endParaRPr lang="en-GB" alt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75" y="1192213"/>
            <a:ext cx="8089900" cy="4500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33796" name="Text Box 30"/>
          <p:cNvSpPr txBox="1">
            <a:spLocks noChangeArrowheads="1"/>
          </p:cNvSpPr>
          <p:nvPr/>
        </p:nvSpPr>
        <p:spPr bwMode="auto">
          <a:xfrm>
            <a:off x="457200" y="5969000"/>
            <a:ext cx="35020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57263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57263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57263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57263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57263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algn="ctr" defTabSz="957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algn="ctr" defTabSz="957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algn="ctr" defTabSz="957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algn="ctr" defTabSz="957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l" eaLnBrk="1" hangingPunct="1"/>
            <a:r>
              <a:rPr lang="de-DE" altLang="en-US" sz="1000"/>
              <a:t>Y. Hashimoto et al., Proc. Part. Acc. Conf., Chicago (2001)</a:t>
            </a:r>
          </a:p>
        </p:txBody>
      </p:sp>
    </p:spTree>
    <p:extLst>
      <p:ext uri="{BB962C8B-B14F-4D97-AF65-F5344CB8AC3E}">
        <p14:creationId xmlns:p14="http://schemas.microsoft.com/office/powerpoint/2010/main" val="2856201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Experimental Data</a:t>
            </a:r>
            <a:endParaRPr lang="en-GB" alt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481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817688"/>
            <a:ext cx="5345113" cy="351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pic>
        <p:nvPicPr>
          <p:cNvPr id="3482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971" y="1282859"/>
            <a:ext cx="3203801" cy="4798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34821" name="Text Box 30"/>
          <p:cNvSpPr txBox="1">
            <a:spLocks noChangeArrowheads="1"/>
          </p:cNvSpPr>
          <p:nvPr/>
        </p:nvSpPr>
        <p:spPr bwMode="auto">
          <a:xfrm>
            <a:off x="457200" y="5969000"/>
            <a:ext cx="35020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57263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57263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57263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57263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57263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algn="ctr" defTabSz="957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algn="ctr" defTabSz="957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algn="ctr" defTabSz="957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algn="ctr" defTabSz="957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l" eaLnBrk="1" hangingPunct="1"/>
            <a:r>
              <a:rPr lang="de-DE" altLang="en-US" sz="1000"/>
              <a:t>Y. Hashimoto et al., Proc. Part. Acc. Conf., Chicago (2001)</a:t>
            </a:r>
          </a:p>
        </p:txBody>
      </p:sp>
    </p:spTree>
    <p:extLst>
      <p:ext uri="{BB962C8B-B14F-4D97-AF65-F5344CB8AC3E}">
        <p14:creationId xmlns:p14="http://schemas.microsoft.com/office/powerpoint/2010/main" val="19113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 descr="Jet-1_sma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600"/>
          <a:stretch>
            <a:fillRect/>
          </a:stretch>
        </p:blipFill>
        <p:spPr bwMode="auto">
          <a:xfrm>
            <a:off x="2029191" y="1019879"/>
            <a:ext cx="5292200" cy="372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9" descr="inside standard nozzle chambe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1791" y="3525598"/>
            <a:ext cx="3701195" cy="2623559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Rectangle 11"/>
          <p:cNvSpPr>
            <a:spLocks noChangeArrowheads="1"/>
          </p:cNvSpPr>
          <p:nvPr/>
        </p:nvSpPr>
        <p:spPr bwMode="auto">
          <a:xfrm>
            <a:off x="3549662" y="2079712"/>
            <a:ext cx="1125629" cy="966136"/>
          </a:xfrm>
          <a:prstGeom prst="rect">
            <a:avLst/>
          </a:prstGeom>
          <a:solidFill>
            <a:srgbClr val="FFCC00">
              <a:alpha val="30196"/>
            </a:srgbClr>
          </a:solidFill>
          <a:ln w="57150">
            <a:noFill/>
            <a:miter lim="800000"/>
            <a:headEnd/>
            <a:tailEnd/>
          </a:ln>
          <a:extLst/>
        </p:spPr>
        <p:txBody>
          <a:bodyPr wrap="none" anchor="ctr"/>
          <a:lstStyle/>
          <a:p>
            <a:endParaRPr lang="en-GB"/>
          </a:p>
        </p:txBody>
      </p:sp>
      <p:sp>
        <p:nvSpPr>
          <p:cNvPr id="36" name="Rectangle 35"/>
          <p:cNvSpPr>
            <a:spLocks noChangeArrowheads="1"/>
          </p:cNvSpPr>
          <p:nvPr/>
        </p:nvSpPr>
        <p:spPr bwMode="auto">
          <a:xfrm>
            <a:off x="3540953" y="2074949"/>
            <a:ext cx="1125629" cy="966136"/>
          </a:xfrm>
          <a:prstGeom prst="rect">
            <a:avLst/>
          </a:prstGeom>
          <a:noFill/>
          <a:ln w="28575">
            <a:solidFill>
              <a:srgbClr val="770D2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" name="Line 12"/>
          <p:cNvSpPr>
            <a:spLocks noChangeShapeType="1"/>
          </p:cNvSpPr>
          <p:nvPr/>
        </p:nvSpPr>
        <p:spPr bwMode="auto">
          <a:xfrm>
            <a:off x="3549662" y="3041084"/>
            <a:ext cx="1483080" cy="3028727"/>
          </a:xfrm>
          <a:prstGeom prst="line">
            <a:avLst/>
          </a:prstGeom>
          <a:noFill/>
          <a:ln w="28575">
            <a:solidFill>
              <a:srgbClr val="770D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" name="Line 13"/>
          <p:cNvSpPr>
            <a:spLocks noChangeShapeType="1"/>
          </p:cNvSpPr>
          <p:nvPr/>
        </p:nvSpPr>
        <p:spPr bwMode="auto">
          <a:xfrm>
            <a:off x="4666582" y="2079712"/>
            <a:ext cx="4097895" cy="1418899"/>
          </a:xfrm>
          <a:prstGeom prst="line">
            <a:avLst/>
          </a:prstGeom>
          <a:noFill/>
          <a:ln w="28575">
            <a:solidFill>
              <a:srgbClr val="770D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9" name="Rectangle 15"/>
          <p:cNvSpPr>
            <a:spLocks noChangeArrowheads="1"/>
          </p:cNvSpPr>
          <p:nvPr/>
        </p:nvSpPr>
        <p:spPr bwMode="auto">
          <a:xfrm>
            <a:off x="5032742" y="3498611"/>
            <a:ext cx="3731736" cy="2579667"/>
          </a:xfrm>
          <a:prstGeom prst="rect">
            <a:avLst/>
          </a:prstGeom>
          <a:noFill/>
          <a:ln w="28575">
            <a:solidFill>
              <a:srgbClr val="770D2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" name="Rectangle 17"/>
          <p:cNvSpPr>
            <a:spLocks noChangeArrowheads="1"/>
          </p:cNvSpPr>
          <p:nvPr/>
        </p:nvSpPr>
        <p:spPr bwMode="auto">
          <a:xfrm>
            <a:off x="4391391" y="1806336"/>
            <a:ext cx="1787336" cy="1806193"/>
          </a:xfrm>
          <a:prstGeom prst="rect">
            <a:avLst/>
          </a:prstGeom>
          <a:noFill/>
          <a:ln w="28575">
            <a:solidFill>
              <a:srgbClr val="770D2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47" name="Picture 3" descr="C:\Users\gjx51659\Desktop\PhD stuff\gas jet monitor\setup pictures\DSC_0685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8" r="33806"/>
          <a:stretch/>
        </p:blipFill>
        <p:spPr bwMode="auto">
          <a:xfrm rot="5400000">
            <a:off x="821389" y="2861741"/>
            <a:ext cx="3327913" cy="3350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19" descr="exp chamber inner cutout dominic 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3" r="25481"/>
          <a:stretch>
            <a:fillRect/>
          </a:stretch>
        </p:blipFill>
        <p:spPr bwMode="auto">
          <a:xfrm>
            <a:off x="809991" y="2887424"/>
            <a:ext cx="3373978" cy="3313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Rectangle 20"/>
          <p:cNvSpPr>
            <a:spLocks noChangeArrowheads="1"/>
          </p:cNvSpPr>
          <p:nvPr/>
        </p:nvSpPr>
        <p:spPr bwMode="auto">
          <a:xfrm>
            <a:off x="798878" y="2849323"/>
            <a:ext cx="3375433" cy="3351727"/>
          </a:xfrm>
          <a:prstGeom prst="rect">
            <a:avLst/>
          </a:prstGeom>
          <a:noFill/>
          <a:ln w="28575">
            <a:solidFill>
              <a:srgbClr val="770D2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" name="Line 21"/>
          <p:cNvSpPr>
            <a:spLocks noChangeShapeType="1"/>
          </p:cNvSpPr>
          <p:nvPr/>
        </p:nvSpPr>
        <p:spPr bwMode="auto">
          <a:xfrm flipH="1">
            <a:off x="4160700" y="3498611"/>
            <a:ext cx="2018026" cy="2702440"/>
          </a:xfrm>
          <a:prstGeom prst="line">
            <a:avLst/>
          </a:prstGeom>
          <a:noFill/>
          <a:ln w="28575">
            <a:solidFill>
              <a:srgbClr val="770D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r>
              <a:rPr lang="de-DE" dirty="0" smtClean="0"/>
              <a:t>^^</a:t>
            </a:r>
            <a:endParaRPr lang="en-GB" dirty="0"/>
          </a:p>
        </p:txBody>
      </p:sp>
      <p:sp>
        <p:nvSpPr>
          <p:cNvPr id="45" name="Line 22"/>
          <p:cNvSpPr>
            <a:spLocks noChangeShapeType="1"/>
          </p:cNvSpPr>
          <p:nvPr/>
        </p:nvSpPr>
        <p:spPr bwMode="auto">
          <a:xfrm flipH="1">
            <a:off x="798876" y="1806336"/>
            <a:ext cx="3601224" cy="1042987"/>
          </a:xfrm>
          <a:prstGeom prst="line">
            <a:avLst/>
          </a:prstGeom>
          <a:noFill/>
          <a:ln w="28575">
            <a:solidFill>
              <a:srgbClr val="770D2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46" name="Picture 2" descr="C:\Users\gjx51659\Desktop\PhD stuff\gas jet monitor\setup pictures\DSC_0686.jpg"/>
          <p:cNvPicPr>
            <a:picLocks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9648" y="3512736"/>
            <a:ext cx="3700291" cy="2557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Rectangle 16"/>
          <p:cNvSpPr>
            <a:spLocks noChangeArrowheads="1"/>
          </p:cNvSpPr>
          <p:nvPr/>
        </p:nvSpPr>
        <p:spPr bwMode="auto">
          <a:xfrm>
            <a:off x="4400100" y="1806336"/>
            <a:ext cx="1787336" cy="1806192"/>
          </a:xfrm>
          <a:prstGeom prst="rect">
            <a:avLst/>
          </a:prstGeom>
          <a:solidFill>
            <a:srgbClr val="FFCC00">
              <a:alpha val="30196"/>
            </a:srgbClr>
          </a:solidFill>
          <a:ln w="28575">
            <a:noFill/>
            <a:miter lim="800000"/>
            <a:headEnd/>
            <a:tailEnd/>
          </a:ln>
          <a:extLst/>
        </p:spPr>
        <p:txBody>
          <a:bodyPr wrap="none" anchor="ctr"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Setup @ Cockcroft Institute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5548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500"/>
                            </p:stCondLst>
                            <p:childTnLst>
                              <p:par>
                                <p:cTn id="64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1" grpId="0" animBg="1"/>
      <p:bldP spid="41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0" grpId="0" animBg="1"/>
      <p:bldP spid="40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Zoom: Main chamber</a:t>
            </a:r>
            <a:endParaRPr lang="en-GB" alt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686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725" y="1255713"/>
            <a:ext cx="4857750" cy="4713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36868" name="TextBox 4"/>
          <p:cNvSpPr txBox="1">
            <a:spLocks noChangeArrowheads="1"/>
          </p:cNvSpPr>
          <p:nvPr/>
        </p:nvSpPr>
        <p:spPr bwMode="auto">
          <a:xfrm>
            <a:off x="7110413" y="4629150"/>
            <a:ext cx="10572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r>
              <a:rPr lang="de-DE" altLang="en-US">
                <a:solidFill>
                  <a:srgbClr val="00649D"/>
                </a:solidFill>
              </a:rPr>
              <a:t>e</a:t>
            </a:r>
            <a:r>
              <a:rPr lang="de-DE" altLang="en-US" baseline="30000">
                <a:solidFill>
                  <a:srgbClr val="00649D"/>
                </a:solidFill>
              </a:rPr>
              <a:t>-</a:t>
            </a:r>
            <a:r>
              <a:rPr lang="de-DE" altLang="en-US">
                <a:solidFill>
                  <a:srgbClr val="00649D"/>
                </a:solidFill>
              </a:rPr>
              <a:t> gun</a:t>
            </a:r>
            <a:endParaRPr lang="en-GB" altLang="en-US">
              <a:solidFill>
                <a:srgbClr val="00649D"/>
              </a:solidFill>
            </a:endParaRPr>
          </a:p>
        </p:txBody>
      </p:sp>
      <p:cxnSp>
        <p:nvCxnSpPr>
          <p:cNvPr id="36869" name="Straight Arrow Connector 6"/>
          <p:cNvCxnSpPr>
            <a:cxnSpLocks noChangeShapeType="1"/>
          </p:cNvCxnSpPr>
          <p:nvPr/>
        </p:nvCxnSpPr>
        <p:spPr bwMode="auto">
          <a:xfrm rot="10800000">
            <a:off x="5937250" y="3784600"/>
            <a:ext cx="1701800" cy="844550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6870" name="TextBox 7"/>
          <p:cNvSpPr txBox="1">
            <a:spLocks noChangeArrowheads="1"/>
          </p:cNvSpPr>
          <p:nvPr/>
        </p:nvSpPr>
        <p:spPr bwMode="auto">
          <a:xfrm>
            <a:off x="6988175" y="1677988"/>
            <a:ext cx="16065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r>
              <a:rPr lang="de-DE" altLang="en-US">
                <a:solidFill>
                  <a:srgbClr val="00649D"/>
                </a:solidFill>
              </a:rPr>
              <a:t>Extraction</a:t>
            </a:r>
          </a:p>
          <a:p>
            <a:r>
              <a:rPr lang="de-DE" altLang="en-US">
                <a:solidFill>
                  <a:srgbClr val="00649D"/>
                </a:solidFill>
              </a:rPr>
              <a:t>electrodes</a:t>
            </a:r>
            <a:endParaRPr lang="en-GB" altLang="en-US">
              <a:solidFill>
                <a:srgbClr val="00649D"/>
              </a:solidFill>
            </a:endParaRPr>
          </a:p>
        </p:txBody>
      </p:sp>
      <p:cxnSp>
        <p:nvCxnSpPr>
          <p:cNvPr id="36871" name="Straight Arrow Connector 9"/>
          <p:cNvCxnSpPr>
            <a:cxnSpLocks noChangeShapeType="1"/>
            <a:stCxn id="36870" idx="1"/>
          </p:cNvCxnSpPr>
          <p:nvPr/>
        </p:nvCxnSpPr>
        <p:spPr bwMode="auto">
          <a:xfrm rot="10800000" flipV="1">
            <a:off x="4467225" y="2093913"/>
            <a:ext cx="2520950" cy="579437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872" name="Straight Arrow Connector 11"/>
          <p:cNvCxnSpPr>
            <a:cxnSpLocks noChangeShapeType="1"/>
            <a:stCxn id="36870" idx="1"/>
          </p:cNvCxnSpPr>
          <p:nvPr/>
        </p:nvCxnSpPr>
        <p:spPr bwMode="auto">
          <a:xfrm rot="10800000" flipV="1">
            <a:off x="4467225" y="2093913"/>
            <a:ext cx="2520950" cy="2062162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6873" name="TextBox 14"/>
          <p:cNvSpPr txBox="1">
            <a:spLocks noChangeArrowheads="1"/>
          </p:cNvSpPr>
          <p:nvPr/>
        </p:nvSpPr>
        <p:spPr bwMode="auto">
          <a:xfrm>
            <a:off x="290513" y="2967038"/>
            <a:ext cx="150336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r>
              <a:rPr lang="de-DE" altLang="en-US" dirty="0">
                <a:solidFill>
                  <a:srgbClr val="00649D"/>
                </a:solidFill>
              </a:rPr>
              <a:t>Phosphor</a:t>
            </a:r>
          </a:p>
          <a:p>
            <a:r>
              <a:rPr lang="de-DE" altLang="en-US" dirty="0">
                <a:solidFill>
                  <a:srgbClr val="00649D"/>
                </a:solidFill>
              </a:rPr>
              <a:t>coated</a:t>
            </a:r>
          </a:p>
          <a:p>
            <a:r>
              <a:rPr lang="de-DE" altLang="en-US" dirty="0">
                <a:solidFill>
                  <a:srgbClr val="00649D"/>
                </a:solidFill>
              </a:rPr>
              <a:t>window</a:t>
            </a:r>
            <a:endParaRPr lang="en-GB" altLang="en-US" dirty="0">
              <a:solidFill>
                <a:srgbClr val="00649D"/>
              </a:solidFill>
            </a:endParaRPr>
          </a:p>
        </p:txBody>
      </p:sp>
      <p:cxnSp>
        <p:nvCxnSpPr>
          <p:cNvPr id="36874" name="Straight Arrow Connector 16"/>
          <p:cNvCxnSpPr>
            <a:cxnSpLocks noChangeShapeType="1"/>
            <a:stCxn id="36873" idx="3"/>
          </p:cNvCxnSpPr>
          <p:nvPr/>
        </p:nvCxnSpPr>
        <p:spPr bwMode="auto">
          <a:xfrm>
            <a:off x="1793875" y="3567113"/>
            <a:ext cx="763588" cy="20637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6875" name="TextBox 17"/>
          <p:cNvSpPr txBox="1">
            <a:spLocks noChangeArrowheads="1"/>
          </p:cNvSpPr>
          <p:nvPr/>
        </p:nvSpPr>
        <p:spPr bwMode="auto">
          <a:xfrm>
            <a:off x="7356475" y="1152303"/>
            <a:ext cx="8699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r>
              <a:rPr lang="de-DE" altLang="en-US" dirty="0">
                <a:solidFill>
                  <a:srgbClr val="00649D"/>
                </a:solidFill>
              </a:rPr>
              <a:t>MCP</a:t>
            </a:r>
            <a:endParaRPr lang="en-GB" altLang="en-US" dirty="0">
              <a:solidFill>
                <a:srgbClr val="00649D"/>
              </a:solidFill>
            </a:endParaRPr>
          </a:p>
        </p:txBody>
      </p:sp>
      <p:cxnSp>
        <p:nvCxnSpPr>
          <p:cNvPr id="36876" name="Straight Arrow Connector 19"/>
          <p:cNvCxnSpPr>
            <a:cxnSpLocks noChangeShapeType="1"/>
            <a:stCxn id="36875" idx="1"/>
          </p:cNvCxnSpPr>
          <p:nvPr/>
        </p:nvCxnSpPr>
        <p:spPr bwMode="auto">
          <a:xfrm rot="10800000" flipV="1">
            <a:off x="4467225" y="1382490"/>
            <a:ext cx="2889250" cy="458788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110070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Emittance measurements</a:t>
            </a:r>
            <a:endParaRPr lang="en-GB" dirty="0"/>
          </a:p>
        </p:txBody>
      </p:sp>
      <p:sp>
        <p:nvSpPr>
          <p:cNvPr id="21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 smtClean="0">
                <a:solidFill>
                  <a:srgbClr val="770D29"/>
                </a:solidFill>
              </a:rPr>
              <a:t>Beam size changes</a:t>
            </a:r>
            <a:r>
              <a:rPr lang="en-US" sz="2000" dirty="0" smtClean="0"/>
              <a:t> as a beam is focused and defocused.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r>
              <a:rPr lang="en-US" sz="2000" dirty="0" smtClean="0">
                <a:solidFill>
                  <a:srgbClr val="770D29"/>
                </a:solidFill>
              </a:rPr>
              <a:t>Emittance</a:t>
            </a:r>
            <a:r>
              <a:rPr lang="en-US" sz="2000" dirty="0" smtClean="0"/>
              <a:t> describes ‘inherent’ size of the beam</a:t>
            </a:r>
          </a:p>
          <a:p>
            <a:r>
              <a:rPr lang="en-US" sz="2000" dirty="0" smtClean="0"/>
              <a:t>It allows determining the beam size at any point.</a:t>
            </a:r>
            <a:endParaRPr lang="en-GB" sz="2000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52" r="1567"/>
          <a:stretch/>
        </p:blipFill>
        <p:spPr bwMode="auto">
          <a:xfrm>
            <a:off x="1283714" y="1734895"/>
            <a:ext cx="6431617" cy="2619898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827324" y="5715008"/>
            <a:ext cx="8229600" cy="72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70D29"/>
              </a:buClr>
              <a:buFont typeface="Wingdings" pitchFamily="2" charset="2"/>
              <a:buChar char="§"/>
              <a:defRPr sz="2600">
                <a:solidFill>
                  <a:srgbClr val="00649D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70D29"/>
              </a:buClr>
              <a:buChar char="–"/>
              <a:defRPr sz="2600">
                <a:solidFill>
                  <a:srgbClr val="00649D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70D29"/>
              </a:buClr>
              <a:buChar char="•"/>
              <a:defRPr sz="2600">
                <a:solidFill>
                  <a:srgbClr val="00649D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70D29"/>
              </a:buClr>
              <a:buChar char="–"/>
              <a:defRPr sz="2600">
                <a:solidFill>
                  <a:srgbClr val="00649D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70D29"/>
              </a:buClr>
              <a:buChar char="»"/>
              <a:defRPr sz="2600">
                <a:solidFill>
                  <a:srgbClr val="00649D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770D29"/>
              </a:buClr>
              <a:buChar char="»"/>
              <a:defRPr sz="2600">
                <a:solidFill>
                  <a:srgbClr val="00649D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770D29"/>
              </a:buClr>
              <a:buChar char="»"/>
              <a:defRPr sz="2600">
                <a:solidFill>
                  <a:srgbClr val="00649D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770D29"/>
              </a:buClr>
              <a:buChar char="»"/>
              <a:defRPr sz="2600">
                <a:solidFill>
                  <a:srgbClr val="00649D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770D29"/>
              </a:buClr>
              <a:buChar char="»"/>
              <a:defRPr sz="2600">
                <a:solidFill>
                  <a:srgbClr val="00649D"/>
                </a:solidFill>
                <a:latin typeface="+mn-lt"/>
              </a:defRPr>
            </a:lvl9pPr>
          </a:lstStyle>
          <a:p>
            <a:pPr marL="0" indent="0" algn="r">
              <a:buNone/>
            </a:pPr>
            <a:r>
              <a:rPr lang="de-DE" sz="2000" kern="0" dirty="0" smtClean="0"/>
              <a:t>More about emittance       Ralph‘s talk.</a:t>
            </a:r>
            <a:endParaRPr lang="en-GB" sz="2000" kern="0" dirty="0"/>
          </a:p>
        </p:txBody>
      </p:sp>
      <p:sp>
        <p:nvSpPr>
          <p:cNvPr id="7" name="AutoShape 15"/>
          <p:cNvSpPr>
            <a:spLocks noChangeArrowheads="1"/>
          </p:cNvSpPr>
          <p:nvPr/>
        </p:nvSpPr>
        <p:spPr bwMode="auto">
          <a:xfrm>
            <a:off x="7172624" y="5761614"/>
            <a:ext cx="311258" cy="360363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01599C"/>
          </a:solidFill>
          <a:ln w="19050">
            <a:solidFill>
              <a:srgbClr val="770D29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9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5319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Ionization Cross Sections</a:t>
            </a:r>
            <a:endParaRPr lang="en-GB" altLang="en-US" smtClean="0"/>
          </a:p>
        </p:txBody>
      </p:sp>
      <p:sp>
        <p:nvSpPr>
          <p:cNvPr id="4100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altLang="en-US" dirty="0" smtClean="0"/>
              <a:t>Can be exotic, e.g. single ionization of helium by antiproton impact</a:t>
            </a:r>
            <a:endParaRPr lang="en-GB" altLang="en-US" dirty="0" smtClean="0"/>
          </a:p>
        </p:txBody>
      </p:sp>
      <p:pic>
        <p:nvPicPr>
          <p:cNvPr id="410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9612" y="2159726"/>
            <a:ext cx="4909837" cy="3221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4102" name="Freeform 7"/>
          <p:cNvSpPr>
            <a:spLocks/>
          </p:cNvSpPr>
          <p:nvPr/>
        </p:nvSpPr>
        <p:spPr bwMode="auto">
          <a:xfrm>
            <a:off x="2894013" y="2951163"/>
            <a:ext cx="3309937" cy="1435100"/>
          </a:xfrm>
          <a:custGeom>
            <a:avLst/>
            <a:gdLst>
              <a:gd name="T0" fmla="*/ 34724 w 3310359"/>
              <a:gd name="T1" fmla="*/ 601884 h 1435261"/>
              <a:gd name="T2" fmla="*/ 173620 w 3310359"/>
              <a:gd name="T3" fmla="*/ 567160 h 1435261"/>
              <a:gd name="T4" fmla="*/ 266218 w 3310359"/>
              <a:gd name="T5" fmla="*/ 520861 h 1435261"/>
              <a:gd name="T6" fmla="*/ 347240 w 3310359"/>
              <a:gd name="T7" fmla="*/ 497711 h 1435261"/>
              <a:gd name="T8" fmla="*/ 439838 w 3310359"/>
              <a:gd name="T9" fmla="*/ 439838 h 1435261"/>
              <a:gd name="T10" fmla="*/ 520861 w 3310359"/>
              <a:gd name="T11" fmla="*/ 416689 h 1435261"/>
              <a:gd name="T12" fmla="*/ 625033 w 3310359"/>
              <a:gd name="T13" fmla="*/ 358815 h 1435261"/>
              <a:gd name="T14" fmla="*/ 787078 w 3310359"/>
              <a:gd name="T15" fmla="*/ 289367 h 1435261"/>
              <a:gd name="T16" fmla="*/ 856526 w 3310359"/>
              <a:gd name="T17" fmla="*/ 243068 h 1435261"/>
              <a:gd name="T18" fmla="*/ 925975 w 3310359"/>
              <a:gd name="T19" fmla="*/ 208344 h 1435261"/>
              <a:gd name="T20" fmla="*/ 1041721 w 3310359"/>
              <a:gd name="T21" fmla="*/ 173620 h 1435261"/>
              <a:gd name="T22" fmla="*/ 1169043 w 3310359"/>
              <a:gd name="T23" fmla="*/ 104172 h 1435261"/>
              <a:gd name="T24" fmla="*/ 1250066 w 3310359"/>
              <a:gd name="T25" fmla="*/ 69448 h 1435261"/>
              <a:gd name="T26" fmla="*/ 1354238 w 3310359"/>
              <a:gd name="T27" fmla="*/ 23149 h 1435261"/>
              <a:gd name="T28" fmla="*/ 1435261 w 3310359"/>
              <a:gd name="T29" fmla="*/ 0 h 1435261"/>
              <a:gd name="T30" fmla="*/ 1643605 w 3310359"/>
              <a:gd name="T31" fmla="*/ 23149 h 1435261"/>
              <a:gd name="T32" fmla="*/ 1782501 w 3310359"/>
              <a:gd name="T33" fmla="*/ 69448 h 1435261"/>
              <a:gd name="T34" fmla="*/ 1863524 w 3310359"/>
              <a:gd name="T35" fmla="*/ 104172 h 1435261"/>
              <a:gd name="T36" fmla="*/ 1967696 w 3310359"/>
              <a:gd name="T37" fmla="*/ 138896 h 1435261"/>
              <a:gd name="T38" fmla="*/ 2095018 w 3310359"/>
              <a:gd name="T39" fmla="*/ 208344 h 1435261"/>
              <a:gd name="T40" fmla="*/ 2164466 w 3310359"/>
              <a:gd name="T41" fmla="*/ 243068 h 1435261"/>
              <a:gd name="T42" fmla="*/ 2245488 w 3310359"/>
              <a:gd name="T43" fmla="*/ 300942 h 1435261"/>
              <a:gd name="T44" fmla="*/ 2349661 w 3310359"/>
              <a:gd name="T45" fmla="*/ 405114 h 1435261"/>
              <a:gd name="T46" fmla="*/ 2465407 w 3310359"/>
              <a:gd name="T47" fmla="*/ 544010 h 1435261"/>
              <a:gd name="T48" fmla="*/ 2511706 w 3310359"/>
              <a:gd name="T49" fmla="*/ 636608 h 1435261"/>
              <a:gd name="T50" fmla="*/ 2581154 w 3310359"/>
              <a:gd name="T51" fmla="*/ 682906 h 1435261"/>
              <a:gd name="T52" fmla="*/ 2696901 w 3310359"/>
              <a:gd name="T53" fmla="*/ 798653 h 1435261"/>
              <a:gd name="T54" fmla="*/ 2801073 w 3310359"/>
              <a:gd name="T55" fmla="*/ 891251 h 1435261"/>
              <a:gd name="T56" fmla="*/ 2905245 w 3310359"/>
              <a:gd name="T57" fmla="*/ 1006998 h 1435261"/>
              <a:gd name="T58" fmla="*/ 3009418 w 3310359"/>
              <a:gd name="T59" fmla="*/ 1088020 h 1435261"/>
              <a:gd name="T60" fmla="*/ 3067291 w 3310359"/>
              <a:gd name="T61" fmla="*/ 1134319 h 1435261"/>
              <a:gd name="T62" fmla="*/ 3125164 w 3310359"/>
              <a:gd name="T63" fmla="*/ 1203767 h 1435261"/>
              <a:gd name="T64" fmla="*/ 3159888 w 3310359"/>
              <a:gd name="T65" fmla="*/ 1261641 h 1435261"/>
              <a:gd name="T66" fmla="*/ 3217762 w 3310359"/>
              <a:gd name="T67" fmla="*/ 1331089 h 1435261"/>
              <a:gd name="T68" fmla="*/ 3310359 w 3310359"/>
              <a:gd name="T69" fmla="*/ 1435261 h 1435261"/>
              <a:gd name="T70" fmla="*/ 0 w 3310359"/>
              <a:gd name="T71" fmla="*/ 0 h 1435261"/>
              <a:gd name="T72" fmla="*/ 3310359 w 3310359"/>
              <a:gd name="T73" fmla="*/ 1435261 h 1435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T70" t="T71" r="T72" b="T73"/>
            <a:pathLst>
              <a:path w="3310359" h="1435261">
                <a:moveTo>
                  <a:pt x="0" y="613458"/>
                </a:moveTo>
                <a:cubicBezTo>
                  <a:pt x="11575" y="609600"/>
                  <a:pt x="22760" y="604277"/>
                  <a:pt x="34724" y="601884"/>
                </a:cubicBezTo>
                <a:cubicBezTo>
                  <a:pt x="61476" y="596534"/>
                  <a:pt x="89280" y="596926"/>
                  <a:pt x="115747" y="590309"/>
                </a:cubicBezTo>
                <a:cubicBezTo>
                  <a:pt x="135904" y="585270"/>
                  <a:pt x="153909" y="573730"/>
                  <a:pt x="173620" y="567160"/>
                </a:cubicBezTo>
                <a:cubicBezTo>
                  <a:pt x="188712" y="562129"/>
                  <a:pt x="204486" y="559443"/>
                  <a:pt x="219919" y="555585"/>
                </a:cubicBezTo>
                <a:cubicBezTo>
                  <a:pt x="235352" y="544010"/>
                  <a:pt x="248963" y="529488"/>
                  <a:pt x="266218" y="520861"/>
                </a:cubicBezTo>
                <a:cubicBezTo>
                  <a:pt x="280446" y="513747"/>
                  <a:pt x="297220" y="513656"/>
                  <a:pt x="312516" y="509286"/>
                </a:cubicBezTo>
                <a:cubicBezTo>
                  <a:pt x="324247" y="505934"/>
                  <a:pt x="336327" y="503167"/>
                  <a:pt x="347240" y="497711"/>
                </a:cubicBezTo>
                <a:cubicBezTo>
                  <a:pt x="436991" y="452835"/>
                  <a:pt x="329408" y="492081"/>
                  <a:pt x="416688" y="462987"/>
                </a:cubicBezTo>
                <a:cubicBezTo>
                  <a:pt x="424405" y="455271"/>
                  <a:pt x="430077" y="444718"/>
                  <a:pt x="439838" y="439838"/>
                </a:cubicBezTo>
                <a:cubicBezTo>
                  <a:pt x="454067" y="432724"/>
                  <a:pt x="470841" y="432633"/>
                  <a:pt x="486137" y="428263"/>
                </a:cubicBezTo>
                <a:cubicBezTo>
                  <a:pt x="497868" y="424911"/>
                  <a:pt x="509286" y="420547"/>
                  <a:pt x="520861" y="416689"/>
                </a:cubicBezTo>
                <a:cubicBezTo>
                  <a:pt x="544010" y="401256"/>
                  <a:pt x="563915" y="379188"/>
                  <a:pt x="590309" y="370390"/>
                </a:cubicBezTo>
                <a:cubicBezTo>
                  <a:pt x="601884" y="366532"/>
                  <a:pt x="614368" y="364740"/>
                  <a:pt x="625033" y="358815"/>
                </a:cubicBezTo>
                <a:cubicBezTo>
                  <a:pt x="695574" y="319625"/>
                  <a:pt x="672059" y="315228"/>
                  <a:pt x="729205" y="300942"/>
                </a:cubicBezTo>
                <a:cubicBezTo>
                  <a:pt x="748291" y="296171"/>
                  <a:pt x="767787" y="293225"/>
                  <a:pt x="787078" y="289367"/>
                </a:cubicBezTo>
                <a:cubicBezTo>
                  <a:pt x="794795" y="277792"/>
                  <a:pt x="798653" y="262360"/>
                  <a:pt x="810228" y="254643"/>
                </a:cubicBezTo>
                <a:cubicBezTo>
                  <a:pt x="823464" y="245819"/>
                  <a:pt x="841230" y="247438"/>
                  <a:pt x="856526" y="243068"/>
                </a:cubicBezTo>
                <a:cubicBezTo>
                  <a:pt x="868258" y="239716"/>
                  <a:pt x="879676" y="235352"/>
                  <a:pt x="891251" y="231494"/>
                </a:cubicBezTo>
                <a:cubicBezTo>
                  <a:pt x="902826" y="223777"/>
                  <a:pt x="912950" y="213229"/>
                  <a:pt x="925975" y="208344"/>
                </a:cubicBezTo>
                <a:cubicBezTo>
                  <a:pt x="944395" y="201436"/>
                  <a:pt x="965005" y="202423"/>
                  <a:pt x="983848" y="196770"/>
                </a:cubicBezTo>
                <a:cubicBezTo>
                  <a:pt x="1003749" y="190800"/>
                  <a:pt x="1022430" y="181337"/>
                  <a:pt x="1041721" y="173620"/>
                </a:cubicBezTo>
                <a:cubicBezTo>
                  <a:pt x="1107580" y="107761"/>
                  <a:pt x="1039693" y="162806"/>
                  <a:pt x="1134319" y="127322"/>
                </a:cubicBezTo>
                <a:cubicBezTo>
                  <a:pt x="1147344" y="122438"/>
                  <a:pt x="1156257" y="109652"/>
                  <a:pt x="1169043" y="104172"/>
                </a:cubicBezTo>
                <a:cubicBezTo>
                  <a:pt x="1183665" y="97906"/>
                  <a:pt x="1199909" y="96456"/>
                  <a:pt x="1215342" y="92598"/>
                </a:cubicBezTo>
                <a:cubicBezTo>
                  <a:pt x="1226917" y="84881"/>
                  <a:pt x="1237354" y="75098"/>
                  <a:pt x="1250066" y="69448"/>
                </a:cubicBezTo>
                <a:cubicBezTo>
                  <a:pt x="1272364" y="59538"/>
                  <a:pt x="1319514" y="46299"/>
                  <a:pt x="1319514" y="46299"/>
                </a:cubicBezTo>
                <a:cubicBezTo>
                  <a:pt x="1331089" y="38582"/>
                  <a:pt x="1341452" y="28629"/>
                  <a:pt x="1354238" y="23149"/>
                </a:cubicBezTo>
                <a:cubicBezTo>
                  <a:pt x="1368860" y="16883"/>
                  <a:pt x="1385241" y="15945"/>
                  <a:pt x="1400537" y="11575"/>
                </a:cubicBezTo>
                <a:cubicBezTo>
                  <a:pt x="1412268" y="8223"/>
                  <a:pt x="1423686" y="3858"/>
                  <a:pt x="1435261" y="0"/>
                </a:cubicBezTo>
                <a:cubicBezTo>
                  <a:pt x="1493134" y="3858"/>
                  <a:pt x="1551234" y="5170"/>
                  <a:pt x="1608881" y="11575"/>
                </a:cubicBezTo>
                <a:cubicBezTo>
                  <a:pt x="1621007" y="12922"/>
                  <a:pt x="1631874" y="19797"/>
                  <a:pt x="1643605" y="23149"/>
                </a:cubicBezTo>
                <a:cubicBezTo>
                  <a:pt x="1658901" y="27519"/>
                  <a:pt x="1674608" y="30354"/>
                  <a:pt x="1689904" y="34724"/>
                </a:cubicBezTo>
                <a:cubicBezTo>
                  <a:pt x="1746790" y="50978"/>
                  <a:pt x="1709126" y="44990"/>
                  <a:pt x="1782501" y="69448"/>
                </a:cubicBezTo>
                <a:cubicBezTo>
                  <a:pt x="1797593" y="74479"/>
                  <a:pt x="1813367" y="77165"/>
                  <a:pt x="1828800" y="81023"/>
                </a:cubicBezTo>
                <a:cubicBezTo>
                  <a:pt x="1840375" y="88739"/>
                  <a:pt x="1850812" y="98522"/>
                  <a:pt x="1863524" y="104172"/>
                </a:cubicBezTo>
                <a:cubicBezTo>
                  <a:pt x="1885822" y="114082"/>
                  <a:pt x="1909823" y="119606"/>
                  <a:pt x="1932972" y="127322"/>
                </a:cubicBezTo>
                <a:cubicBezTo>
                  <a:pt x="1944547" y="131180"/>
                  <a:pt x="1956783" y="133440"/>
                  <a:pt x="1967696" y="138896"/>
                </a:cubicBezTo>
                <a:cubicBezTo>
                  <a:pt x="1998562" y="154329"/>
                  <a:pt x="2031580" y="166053"/>
                  <a:pt x="2060294" y="185195"/>
                </a:cubicBezTo>
                <a:cubicBezTo>
                  <a:pt x="2071869" y="192911"/>
                  <a:pt x="2084155" y="199654"/>
                  <a:pt x="2095018" y="208344"/>
                </a:cubicBezTo>
                <a:cubicBezTo>
                  <a:pt x="2103539" y="215161"/>
                  <a:pt x="2108406" y="226614"/>
                  <a:pt x="2118167" y="231494"/>
                </a:cubicBezTo>
                <a:cubicBezTo>
                  <a:pt x="2132395" y="238608"/>
                  <a:pt x="2149033" y="239210"/>
                  <a:pt x="2164466" y="243068"/>
                </a:cubicBezTo>
                <a:cubicBezTo>
                  <a:pt x="2168324" y="254643"/>
                  <a:pt x="2166112" y="270700"/>
                  <a:pt x="2176040" y="277792"/>
                </a:cubicBezTo>
                <a:cubicBezTo>
                  <a:pt x="2195896" y="291975"/>
                  <a:pt x="2245488" y="300942"/>
                  <a:pt x="2245488" y="300942"/>
                </a:cubicBezTo>
                <a:lnTo>
                  <a:pt x="2326511" y="381965"/>
                </a:lnTo>
                <a:cubicBezTo>
                  <a:pt x="2334228" y="389682"/>
                  <a:pt x="2340581" y="399061"/>
                  <a:pt x="2349661" y="405114"/>
                </a:cubicBezTo>
                <a:cubicBezTo>
                  <a:pt x="2393465" y="434316"/>
                  <a:pt x="2374549" y="418426"/>
                  <a:pt x="2407534" y="451413"/>
                </a:cubicBezTo>
                <a:cubicBezTo>
                  <a:pt x="2468122" y="602884"/>
                  <a:pt x="2391285" y="432828"/>
                  <a:pt x="2465407" y="544010"/>
                </a:cubicBezTo>
                <a:cubicBezTo>
                  <a:pt x="2525510" y="634164"/>
                  <a:pt x="2428036" y="529788"/>
                  <a:pt x="2500132" y="601884"/>
                </a:cubicBezTo>
                <a:cubicBezTo>
                  <a:pt x="2503990" y="613459"/>
                  <a:pt x="2503079" y="627981"/>
                  <a:pt x="2511706" y="636608"/>
                </a:cubicBezTo>
                <a:cubicBezTo>
                  <a:pt x="2520333" y="645235"/>
                  <a:pt x="2536278" y="641414"/>
                  <a:pt x="2546430" y="648182"/>
                </a:cubicBezTo>
                <a:cubicBezTo>
                  <a:pt x="2560050" y="657262"/>
                  <a:pt x="2570675" y="670331"/>
                  <a:pt x="2581154" y="682906"/>
                </a:cubicBezTo>
                <a:cubicBezTo>
                  <a:pt x="2619390" y="728788"/>
                  <a:pt x="2594561" y="730427"/>
                  <a:pt x="2662177" y="775504"/>
                </a:cubicBezTo>
                <a:cubicBezTo>
                  <a:pt x="2673752" y="783220"/>
                  <a:pt x="2686432" y="789493"/>
                  <a:pt x="2696901" y="798653"/>
                </a:cubicBezTo>
                <a:cubicBezTo>
                  <a:pt x="2717433" y="816618"/>
                  <a:pt x="2732949" y="840158"/>
                  <a:pt x="2754775" y="856527"/>
                </a:cubicBezTo>
                <a:cubicBezTo>
                  <a:pt x="2770208" y="868102"/>
                  <a:pt x="2787432" y="877610"/>
                  <a:pt x="2801073" y="891251"/>
                </a:cubicBezTo>
                <a:cubicBezTo>
                  <a:pt x="2878234" y="968412"/>
                  <a:pt x="2766354" y="887396"/>
                  <a:pt x="2858947" y="949124"/>
                </a:cubicBezTo>
                <a:cubicBezTo>
                  <a:pt x="2871329" y="967697"/>
                  <a:pt x="2885455" y="993805"/>
                  <a:pt x="2905245" y="1006998"/>
                </a:cubicBezTo>
                <a:cubicBezTo>
                  <a:pt x="2919602" y="1016569"/>
                  <a:pt x="2936111" y="1022431"/>
                  <a:pt x="2951544" y="1030147"/>
                </a:cubicBezTo>
                <a:cubicBezTo>
                  <a:pt x="2970835" y="1049438"/>
                  <a:pt x="2994285" y="1065320"/>
                  <a:pt x="3009418" y="1088020"/>
                </a:cubicBezTo>
                <a:cubicBezTo>
                  <a:pt x="3017134" y="1099595"/>
                  <a:pt x="3021704" y="1114054"/>
                  <a:pt x="3032567" y="1122744"/>
                </a:cubicBezTo>
                <a:cubicBezTo>
                  <a:pt x="3042094" y="1130366"/>
                  <a:pt x="3056378" y="1128863"/>
                  <a:pt x="3067291" y="1134319"/>
                </a:cubicBezTo>
                <a:cubicBezTo>
                  <a:pt x="3079733" y="1140540"/>
                  <a:pt x="3090440" y="1149752"/>
                  <a:pt x="3102015" y="1157468"/>
                </a:cubicBezTo>
                <a:cubicBezTo>
                  <a:pt x="3109731" y="1172901"/>
                  <a:pt x="3115593" y="1189410"/>
                  <a:pt x="3125164" y="1203767"/>
                </a:cubicBezTo>
                <a:cubicBezTo>
                  <a:pt x="3131217" y="1212847"/>
                  <a:pt x="3142699" y="1217558"/>
                  <a:pt x="3148314" y="1226916"/>
                </a:cubicBezTo>
                <a:cubicBezTo>
                  <a:pt x="3154591" y="1237378"/>
                  <a:pt x="3153611" y="1251179"/>
                  <a:pt x="3159888" y="1261641"/>
                </a:cubicBezTo>
                <a:cubicBezTo>
                  <a:pt x="3165503" y="1270999"/>
                  <a:pt x="3176052" y="1276407"/>
                  <a:pt x="3183038" y="1284790"/>
                </a:cubicBezTo>
                <a:cubicBezTo>
                  <a:pt x="3195388" y="1299610"/>
                  <a:pt x="3206549" y="1315391"/>
                  <a:pt x="3217762" y="1331089"/>
                </a:cubicBezTo>
                <a:cubicBezTo>
                  <a:pt x="3225848" y="1342409"/>
                  <a:pt x="3231751" y="1355344"/>
                  <a:pt x="3240911" y="1365813"/>
                </a:cubicBezTo>
                <a:cubicBezTo>
                  <a:pt x="3262469" y="1390451"/>
                  <a:pt x="3287211" y="1412111"/>
                  <a:pt x="3310359" y="1435261"/>
                </a:cubicBezTo>
              </a:path>
            </a:pathLst>
          </a:cu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03" name="Text Box 30"/>
          <p:cNvSpPr txBox="1">
            <a:spLocks noChangeArrowheads="1"/>
          </p:cNvSpPr>
          <p:nvPr/>
        </p:nvSpPr>
        <p:spPr bwMode="auto">
          <a:xfrm>
            <a:off x="457200" y="5726113"/>
            <a:ext cx="37671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57263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57263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57263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57263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57263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algn="ctr" defTabSz="957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algn="ctr" defTabSz="957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algn="ctr" defTabSz="957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algn="ctr" defTabSz="957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l" eaLnBrk="1" hangingPunct="1"/>
            <a:r>
              <a:rPr lang="de-DE" altLang="en-US" sz="1000" dirty="0"/>
              <a:t>H. Knudsen, </a:t>
            </a:r>
            <a:r>
              <a:rPr lang="fr-FR" altLang="en-US" sz="1000" dirty="0" err="1"/>
              <a:t>Hyperﬁne</a:t>
            </a:r>
            <a:r>
              <a:rPr lang="fr-FR" altLang="en-US" sz="1000" dirty="0"/>
              <a:t> Interactions </a:t>
            </a:r>
            <a:r>
              <a:rPr lang="fr-FR" altLang="en-US" sz="1000" b="1" dirty="0"/>
              <a:t>109 </a:t>
            </a:r>
            <a:r>
              <a:rPr lang="fr-FR" altLang="en-US" sz="1000" dirty="0"/>
              <a:t>(1997) 133–143</a:t>
            </a:r>
            <a:endParaRPr lang="de-DE" altLang="en-US" sz="1000" dirty="0"/>
          </a:p>
          <a:p>
            <a:pPr algn="l" eaLnBrk="1" hangingPunct="1"/>
            <a:r>
              <a:rPr lang="de-DE" altLang="en-US" sz="1000" dirty="0"/>
              <a:t>H. Knudsen, Journal of Physics:Conf. Series </a:t>
            </a:r>
            <a:r>
              <a:rPr lang="de-DE" altLang="en-US" sz="1000" b="1" dirty="0"/>
              <a:t>194 </a:t>
            </a:r>
            <a:r>
              <a:rPr lang="de-DE" altLang="en-US" sz="1000" dirty="0"/>
              <a:t>(2009) 012040</a:t>
            </a:r>
          </a:p>
        </p:txBody>
      </p:sp>
      <p:sp>
        <p:nvSpPr>
          <p:cNvPr id="41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endParaRPr lang="en-GB" altLang="en-US"/>
          </a:p>
        </p:txBody>
      </p:sp>
      <p:graphicFrame>
        <p:nvGraphicFramePr>
          <p:cNvPr id="4098" name="Object 3"/>
          <p:cNvGraphicFramePr>
            <a:graphicFrameLocks noChangeAspect="1"/>
          </p:cNvGraphicFramePr>
          <p:nvPr/>
        </p:nvGraphicFramePr>
        <p:xfrm>
          <a:off x="4916488" y="5362575"/>
          <a:ext cx="3983037" cy="72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0" name="Equation" r:id="rId4" imgW="2145960" imgH="393480" progId="Equation.3">
                  <p:embed/>
                </p:oleObj>
              </mc:Choice>
              <mc:Fallback>
                <p:oleObj name="Equation" r:id="rId4" imgW="21459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16488" y="5362575"/>
                        <a:ext cx="3983037" cy="727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52384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7" t="13500" r="12348" b="13348"/>
          <a:stretch/>
        </p:blipFill>
        <p:spPr bwMode="auto">
          <a:xfrm rot="5400000">
            <a:off x="2016364" y="1368137"/>
            <a:ext cx="4680000" cy="46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ight Arrow 6"/>
          <p:cNvSpPr/>
          <p:nvPr/>
        </p:nvSpPr>
        <p:spPr>
          <a:xfrm>
            <a:off x="2519900" y="3420105"/>
            <a:ext cx="1368152" cy="576064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2"/>
                </a:solidFill>
              </a:rPr>
              <a:t>Gas Jet</a:t>
            </a:r>
            <a:endParaRPr lang="en-GB" sz="1400" dirty="0">
              <a:solidFill>
                <a:schemeClr val="tx2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4399713" y="1798719"/>
            <a:ext cx="874759" cy="602975"/>
            <a:chOff x="4939645" y="980728"/>
            <a:chExt cx="874759" cy="602975"/>
          </a:xfrm>
        </p:grpSpPr>
        <p:cxnSp>
          <p:nvCxnSpPr>
            <p:cNvPr id="3" name="Straight Arrow Connector 2"/>
            <p:cNvCxnSpPr/>
            <p:nvPr/>
          </p:nvCxnSpPr>
          <p:spPr>
            <a:xfrm flipH="1">
              <a:off x="4939645" y="980728"/>
              <a:ext cx="10528" cy="602975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3"/>
            <p:cNvSpPr txBox="1"/>
            <p:nvPr/>
          </p:nvSpPr>
          <p:spPr>
            <a:xfrm>
              <a:off x="4993345" y="1097549"/>
              <a:ext cx="8210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FF0000"/>
                  </a:solidFill>
                </a:rPr>
                <a:t>e</a:t>
              </a:r>
              <a:r>
                <a:rPr lang="en-GB" sz="1400" baseline="30000" dirty="0" smtClean="0">
                  <a:solidFill>
                    <a:srgbClr val="FF0000"/>
                  </a:solidFill>
                </a:rPr>
                <a:t>-</a:t>
              </a:r>
              <a:r>
                <a:rPr lang="en-GB" sz="1400" dirty="0" smtClean="0">
                  <a:solidFill>
                    <a:srgbClr val="FF0000"/>
                  </a:solidFill>
                </a:rPr>
                <a:t> beam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Initial Results</a:t>
            </a:r>
            <a:endParaRPr lang="en-GB" dirty="0"/>
          </a:p>
        </p:txBody>
      </p:sp>
      <p:sp>
        <p:nvSpPr>
          <p:cNvPr id="14" name="Text Box 30"/>
          <p:cNvSpPr txBox="1">
            <a:spLocks noChangeArrowheads="1"/>
          </p:cNvSpPr>
          <p:nvPr/>
        </p:nvSpPr>
        <p:spPr bwMode="auto">
          <a:xfrm>
            <a:off x="413655" y="5682863"/>
            <a:ext cx="153439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57263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57263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57263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57263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57263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algn="ctr" defTabSz="957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algn="ctr" defTabSz="957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algn="ctr" defTabSz="957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algn="ctr" defTabSz="957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l" eaLnBrk="1" hangingPunct="1"/>
            <a:r>
              <a:rPr lang="de-DE" altLang="en-US" sz="1000" dirty="0" smtClean="0"/>
              <a:t>V. Tzoganis, et al., </a:t>
            </a:r>
          </a:p>
          <a:p>
            <a:pPr algn="l" eaLnBrk="1" hangingPunct="1"/>
            <a:r>
              <a:rPr lang="de-DE" altLang="en-US" sz="1000" dirty="0" smtClean="0"/>
              <a:t>APL </a:t>
            </a:r>
            <a:r>
              <a:rPr lang="de-DE" altLang="en-US" sz="1000" b="1" dirty="0" smtClean="0"/>
              <a:t>104 </a:t>
            </a:r>
            <a:r>
              <a:rPr lang="de-DE" altLang="en-US" sz="1000" dirty="0" smtClean="0"/>
              <a:t>204104 (2014)</a:t>
            </a:r>
            <a:endParaRPr lang="de-DE" altLang="en-US" sz="1000" dirty="0"/>
          </a:p>
        </p:txBody>
      </p:sp>
      <p:grpSp>
        <p:nvGrpSpPr>
          <p:cNvPr id="19" name="Group 18"/>
          <p:cNvGrpSpPr/>
          <p:nvPr/>
        </p:nvGrpSpPr>
        <p:grpSpPr>
          <a:xfrm>
            <a:off x="4356364" y="1684707"/>
            <a:ext cx="4324591" cy="1485213"/>
            <a:chOff x="4356364" y="1684707"/>
            <a:chExt cx="4324591" cy="1485213"/>
          </a:xfrm>
        </p:grpSpPr>
        <p:cxnSp>
          <p:nvCxnSpPr>
            <p:cNvPr id="9" name="Straight Arrow Connector 8"/>
            <p:cNvCxnSpPr/>
            <p:nvPr/>
          </p:nvCxnSpPr>
          <p:spPr bwMode="auto">
            <a:xfrm flipH="1">
              <a:off x="4356364" y="2069428"/>
              <a:ext cx="2984962" cy="1100492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sp>
          <p:nvSpPr>
            <p:cNvPr id="12" name="TextBox 11"/>
            <p:cNvSpPr txBox="1"/>
            <p:nvPr/>
          </p:nvSpPr>
          <p:spPr>
            <a:xfrm>
              <a:off x="7574562" y="1684707"/>
              <a:ext cx="110639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 smtClean="0"/>
                <a:t>Residual </a:t>
              </a:r>
            </a:p>
            <a:p>
              <a:r>
                <a:rPr lang="de-DE" sz="1600" dirty="0" smtClean="0"/>
                <a:t>gas signal</a:t>
              </a:r>
              <a:endParaRPr lang="en-GB" sz="1600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606834" y="3708138"/>
            <a:ext cx="4093966" cy="870035"/>
            <a:chOff x="4606834" y="3708138"/>
            <a:chExt cx="4093966" cy="870035"/>
          </a:xfrm>
        </p:grpSpPr>
        <p:cxnSp>
          <p:nvCxnSpPr>
            <p:cNvPr id="11" name="Straight Arrow Connector 10"/>
            <p:cNvCxnSpPr/>
            <p:nvPr/>
          </p:nvCxnSpPr>
          <p:spPr bwMode="auto">
            <a:xfrm flipH="1" flipV="1">
              <a:off x="4606834" y="3708138"/>
              <a:ext cx="2804160" cy="631086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sp>
          <p:nvSpPr>
            <p:cNvPr id="17" name="TextBox 16"/>
            <p:cNvSpPr txBox="1"/>
            <p:nvPr/>
          </p:nvSpPr>
          <p:spPr>
            <a:xfrm>
              <a:off x="7650511" y="4239619"/>
              <a:ext cx="105028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 smtClean="0"/>
                <a:t>Jet signal</a:t>
              </a:r>
              <a:endParaRPr lang="en-GB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2297249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221712" y="1120774"/>
            <a:ext cx="4817396" cy="3107107"/>
            <a:chOff x="0" y="572"/>
            <a:chExt cx="5513" cy="3523"/>
          </a:xfrm>
        </p:grpSpPr>
        <p:pic>
          <p:nvPicPr>
            <p:cNvPr id="7" name="Picture 6" descr="System_1_V4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12000" contrast="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49"/>
              <a:ext cx="5152" cy="3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Line 7"/>
            <p:cNvSpPr>
              <a:spLocks noChangeShapeType="1"/>
            </p:cNvSpPr>
            <p:nvPr/>
          </p:nvSpPr>
          <p:spPr bwMode="auto">
            <a:xfrm flipV="1">
              <a:off x="340" y="2473"/>
              <a:ext cx="1403" cy="821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en-US"/>
              </a:defPPr>
              <a:lvl1pPr algn="ctr" rtl="0" fontAlgn="base">
                <a:spcBef>
                  <a:spcPct val="5000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5000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5000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5000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5000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" name="Text Box 8"/>
            <p:cNvSpPr txBox="1">
              <a:spLocks noChangeArrowheads="1"/>
            </p:cNvSpPr>
            <p:nvPr/>
          </p:nvSpPr>
          <p:spPr bwMode="auto">
            <a:xfrm rot="-1848740">
              <a:off x="168" y="2798"/>
              <a:ext cx="910" cy="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ctr" rtl="0" fontAlgn="base">
                <a:spcBef>
                  <a:spcPct val="5000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5000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5000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5000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5000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1" hangingPunct="1"/>
              <a:r>
                <a:rPr lang="de-DE" sz="1400">
                  <a:solidFill>
                    <a:srgbClr val="FF0000"/>
                  </a:solidFill>
                  <a:latin typeface="Times New Roman" pitchFamily="18" charset="0"/>
                  <a:ea typeface="ＭＳ Ｐゴシック" charset="-128"/>
                </a:rPr>
                <a:t>Ion</a:t>
              </a:r>
              <a:r>
                <a:rPr lang="de-DE" sz="1400" b="0">
                  <a:solidFill>
                    <a:srgbClr val="FF0000"/>
                  </a:solidFill>
                  <a:latin typeface="Times New Roman" pitchFamily="18" charset="0"/>
                  <a:ea typeface="ＭＳ Ｐゴシック" charset="-128"/>
                </a:rPr>
                <a:t> </a:t>
              </a:r>
              <a:r>
                <a:rPr lang="de-DE" sz="1400">
                  <a:solidFill>
                    <a:srgbClr val="FF0000"/>
                  </a:solidFill>
                  <a:latin typeface="Times New Roman" pitchFamily="18" charset="0"/>
                  <a:ea typeface="ＭＳ Ｐゴシック" charset="-128"/>
                </a:rPr>
                <a:t>beam</a:t>
              </a:r>
            </a:p>
          </p:txBody>
        </p:sp>
        <p:sp>
          <p:nvSpPr>
            <p:cNvPr id="10" name="Text Box 11"/>
            <p:cNvSpPr txBox="1">
              <a:spLocks noChangeArrowheads="1"/>
            </p:cNvSpPr>
            <p:nvPr/>
          </p:nvSpPr>
          <p:spPr bwMode="auto">
            <a:xfrm rot="-1792015">
              <a:off x="1757" y="1573"/>
              <a:ext cx="1420" cy="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ctr" rtl="0" fontAlgn="base">
                <a:spcBef>
                  <a:spcPct val="5000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5000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5000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5000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5000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1" hangingPunct="1"/>
              <a:r>
                <a:rPr lang="de-DE" sz="1400">
                  <a:solidFill>
                    <a:schemeClr val="bg1"/>
                  </a:solidFill>
                  <a:latin typeface="Times New Roman" pitchFamily="18" charset="0"/>
                  <a:ea typeface="ＭＳ Ｐゴシック" charset="-128"/>
                </a:rPr>
                <a:t>Blackened walls</a:t>
              </a:r>
            </a:p>
          </p:txBody>
        </p:sp>
        <p:sp>
          <p:nvSpPr>
            <p:cNvPr id="11" name="Text Box 12"/>
            <p:cNvSpPr txBox="1">
              <a:spLocks noChangeArrowheads="1"/>
            </p:cNvSpPr>
            <p:nvPr/>
          </p:nvSpPr>
          <p:spPr bwMode="auto">
            <a:xfrm rot="-1751849">
              <a:off x="123" y="1044"/>
              <a:ext cx="1270" cy="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ctr" rtl="0" fontAlgn="base">
                <a:spcBef>
                  <a:spcPct val="5000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5000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5000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5000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5000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1" hangingPunct="1"/>
              <a:r>
                <a:rPr lang="en-US" sz="1400" b="0">
                  <a:latin typeface="Times New Roman" pitchFamily="18" charset="0"/>
                  <a:ea typeface="ＭＳ Ｐゴシック" charset="-128"/>
                </a:rPr>
                <a:t>Vacuum</a:t>
              </a:r>
              <a:r>
                <a:rPr lang="de-DE" sz="1400" b="0">
                  <a:latin typeface="Times New Roman" pitchFamily="18" charset="0"/>
                  <a:ea typeface="ＭＳ Ｐゴシック" charset="-128"/>
                </a:rPr>
                <a:t> gauge</a:t>
              </a:r>
            </a:p>
          </p:txBody>
        </p:sp>
        <p:sp>
          <p:nvSpPr>
            <p:cNvPr id="12" name="Text Box 13"/>
            <p:cNvSpPr txBox="1">
              <a:spLocks noChangeArrowheads="1"/>
            </p:cNvSpPr>
            <p:nvPr/>
          </p:nvSpPr>
          <p:spPr bwMode="auto">
            <a:xfrm rot="-1811049">
              <a:off x="4016" y="2060"/>
              <a:ext cx="615" cy="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ctr" rtl="0" fontAlgn="base">
                <a:spcBef>
                  <a:spcPct val="5000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5000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5000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5000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5000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1" hangingPunct="1"/>
              <a:r>
                <a:rPr lang="de-DE" sz="1400" b="0">
                  <a:latin typeface="Times New Roman" pitchFamily="18" charset="0"/>
                  <a:ea typeface="ＭＳ Ｐゴシック" charset="-128"/>
                </a:rPr>
                <a:t>Valve</a:t>
              </a:r>
            </a:p>
          </p:txBody>
        </p:sp>
        <p:sp>
          <p:nvSpPr>
            <p:cNvPr id="13" name="Text Box 21"/>
            <p:cNvSpPr txBox="1">
              <a:spLocks noChangeArrowheads="1"/>
            </p:cNvSpPr>
            <p:nvPr/>
          </p:nvSpPr>
          <p:spPr bwMode="auto">
            <a:xfrm rot="-1817502">
              <a:off x="1567" y="3052"/>
              <a:ext cx="864" cy="3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ctr" rtl="0" fontAlgn="base">
                <a:spcBef>
                  <a:spcPct val="5000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5000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5000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5000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5000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algn="ctr" eaLnBrk="1" hangingPunct="1"/>
              <a:r>
                <a:rPr lang="de-DE" sz="1400" b="0">
                  <a:latin typeface="Times New Roman" pitchFamily="18" charset="0"/>
                  <a:ea typeface="ＭＳ Ｐゴシック" charset="-128"/>
                </a:rPr>
                <a:t>Viewport</a:t>
              </a:r>
            </a:p>
          </p:txBody>
        </p:sp>
        <p:sp>
          <p:nvSpPr>
            <p:cNvPr id="14" name="Line 23"/>
            <p:cNvSpPr>
              <a:spLocks noChangeShapeType="1"/>
            </p:cNvSpPr>
            <p:nvPr/>
          </p:nvSpPr>
          <p:spPr bwMode="auto">
            <a:xfrm flipV="1">
              <a:off x="1338" y="1933"/>
              <a:ext cx="273" cy="1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en-US"/>
              </a:defPPr>
              <a:lvl1pPr algn="ctr" rtl="0" fontAlgn="base">
                <a:spcBef>
                  <a:spcPct val="5000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5000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5000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5000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5000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5" name="Text Box 24"/>
            <p:cNvSpPr txBox="1">
              <a:spLocks noChangeArrowheads="1"/>
            </p:cNvSpPr>
            <p:nvPr/>
          </p:nvSpPr>
          <p:spPr bwMode="auto">
            <a:xfrm rot="-1840667">
              <a:off x="72" y="2232"/>
              <a:ext cx="1363" cy="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ctr" rtl="0" fontAlgn="base">
                <a:spcBef>
                  <a:spcPct val="5000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5000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5000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5000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5000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algn="ctr" eaLnBrk="1" hangingPunct="1"/>
              <a:r>
                <a:rPr lang="de-DE" sz="1400" b="0">
                  <a:latin typeface="Times New Roman" pitchFamily="18" charset="0"/>
                  <a:ea typeface="ＭＳ Ｐゴシック" charset="-128"/>
                </a:rPr>
                <a:t>150mm flange</a:t>
              </a:r>
            </a:p>
          </p:txBody>
        </p:sp>
        <p:sp>
          <p:nvSpPr>
            <p:cNvPr id="16" name="Text Box 28"/>
            <p:cNvSpPr txBox="1">
              <a:spLocks noChangeArrowheads="1"/>
            </p:cNvSpPr>
            <p:nvPr/>
          </p:nvSpPr>
          <p:spPr bwMode="auto">
            <a:xfrm>
              <a:off x="2420" y="3566"/>
              <a:ext cx="2863" cy="5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ctr" rtl="0" fontAlgn="base">
                <a:spcBef>
                  <a:spcPct val="5000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5000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5000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5000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5000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1" hangingPunct="1"/>
              <a:r>
                <a:rPr lang="de-DE" sz="1400">
                  <a:latin typeface="Arial" charset="0"/>
                  <a:ea typeface="ＭＳ Ｐゴシック" charset="-128"/>
                </a:rPr>
                <a:t>Lens, Image-Intensifier</a:t>
              </a:r>
            </a:p>
            <a:p>
              <a:pPr eaLnBrk="1" hangingPunct="1"/>
              <a:r>
                <a:rPr lang="de-DE" sz="1400">
                  <a:latin typeface="Arial" charset="0"/>
                  <a:ea typeface="ＭＳ Ｐゴシック" charset="-128"/>
                </a:rPr>
                <a:t>and CCD FireWire-Camera</a:t>
              </a:r>
            </a:p>
          </p:txBody>
        </p:sp>
        <p:sp>
          <p:nvSpPr>
            <p:cNvPr id="17" name="Line 16"/>
            <p:cNvSpPr>
              <a:spLocks noChangeShapeType="1"/>
            </p:cNvSpPr>
            <p:nvPr/>
          </p:nvSpPr>
          <p:spPr bwMode="auto">
            <a:xfrm flipH="1">
              <a:off x="3470" y="845"/>
              <a:ext cx="317" cy="635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en-US"/>
              </a:defPPr>
              <a:lvl1pPr algn="ctr" rtl="0" fontAlgn="base">
                <a:spcBef>
                  <a:spcPct val="5000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5000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5000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5000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5000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8" name="Text Box 17"/>
            <p:cNvSpPr txBox="1">
              <a:spLocks noChangeArrowheads="1"/>
            </p:cNvSpPr>
            <p:nvPr/>
          </p:nvSpPr>
          <p:spPr bwMode="auto">
            <a:xfrm>
              <a:off x="3878" y="572"/>
              <a:ext cx="1635" cy="5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ctr" rtl="0" fontAlgn="base">
                <a:spcBef>
                  <a:spcPct val="5000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5000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5000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5000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5000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algn="ctr" eaLnBrk="1" hangingPunct="1"/>
              <a:r>
                <a:rPr lang="de-DE" sz="1400">
                  <a:solidFill>
                    <a:srgbClr val="0000FF"/>
                  </a:solidFill>
                  <a:latin typeface="Times New Roman" pitchFamily="18" charset="0"/>
                  <a:ea typeface="ＭＳ Ｐゴシック" charset="-128"/>
                </a:rPr>
                <a:t>N</a:t>
              </a:r>
              <a:r>
                <a:rPr lang="de-DE" sz="1400" baseline="-25000">
                  <a:solidFill>
                    <a:srgbClr val="0000FF"/>
                  </a:solidFill>
                  <a:latin typeface="Times New Roman" pitchFamily="18" charset="0"/>
                  <a:ea typeface="ＭＳ Ｐゴシック" charset="-128"/>
                </a:rPr>
                <a:t>2</a:t>
              </a:r>
              <a:r>
                <a:rPr lang="de-DE" sz="1400">
                  <a:solidFill>
                    <a:srgbClr val="0000FF"/>
                  </a:solidFill>
                  <a:latin typeface="Times New Roman" pitchFamily="18" charset="0"/>
                  <a:ea typeface="ＭＳ Ｐゴシック" charset="-128"/>
                </a:rPr>
                <a:t>-fluorescent gas</a:t>
              </a:r>
            </a:p>
            <a:p>
              <a:pPr algn="ctr" eaLnBrk="1" hangingPunct="1"/>
              <a:r>
                <a:rPr lang="de-DE" sz="1400">
                  <a:solidFill>
                    <a:srgbClr val="0000FF"/>
                  </a:solidFill>
                  <a:latin typeface="Times New Roman" pitchFamily="18" charset="0"/>
                  <a:ea typeface="ＭＳ Ｐゴシック" charset="-128"/>
                </a:rPr>
                <a:t>equally distributed</a:t>
              </a:r>
            </a:p>
          </p:txBody>
        </p:sp>
        <p:sp>
          <p:nvSpPr>
            <p:cNvPr id="19" name="AutoShape 18"/>
            <p:cNvSpPr>
              <a:spLocks noChangeArrowheads="1"/>
            </p:cNvSpPr>
            <p:nvPr/>
          </p:nvSpPr>
          <p:spPr bwMode="auto">
            <a:xfrm>
              <a:off x="2622" y="2024"/>
              <a:ext cx="363" cy="635"/>
            </a:xfrm>
            <a:prstGeom prst="downArrow">
              <a:avLst>
                <a:gd name="adj1" fmla="val 50000"/>
                <a:gd name="adj2" fmla="val 43733"/>
              </a:avLst>
            </a:prstGeom>
            <a:solidFill>
              <a:srgbClr val="00FF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defPPr>
                <a:defRPr lang="en-US"/>
              </a:defPPr>
              <a:lvl1pPr algn="ctr" rtl="0" fontAlgn="base">
                <a:spcBef>
                  <a:spcPct val="5000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5000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5000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5000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5000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0" name="Line 23"/>
            <p:cNvSpPr>
              <a:spLocks noChangeShapeType="1"/>
            </p:cNvSpPr>
            <p:nvPr/>
          </p:nvSpPr>
          <p:spPr bwMode="auto">
            <a:xfrm flipV="1">
              <a:off x="2380" y="2840"/>
              <a:ext cx="273" cy="1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en-US"/>
              </a:defPPr>
              <a:lvl1pPr algn="ctr" rtl="0" fontAlgn="base">
                <a:spcBef>
                  <a:spcPct val="5000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5000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5000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5000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5000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2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152216"/>
            <a:ext cx="3150186" cy="3736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32576" y="4423712"/>
            <a:ext cx="51523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P. </a:t>
            </a:r>
            <a:r>
              <a:rPr lang="en-GB" sz="1000" dirty="0" err="1" smtClean="0"/>
              <a:t>Forck</a:t>
            </a:r>
            <a:r>
              <a:rPr lang="en-GB" sz="1000" dirty="0" smtClean="0"/>
              <a:t> et al., </a:t>
            </a:r>
            <a:r>
              <a:rPr lang="en-GB" sz="1000" i="1" dirty="0"/>
              <a:t>Beam induced fluorescence profile monitor </a:t>
            </a:r>
            <a:r>
              <a:rPr lang="en-GB" sz="1000" i="1" dirty="0" smtClean="0"/>
              <a:t>developments</a:t>
            </a:r>
            <a:r>
              <a:rPr lang="en-GB" sz="1000" dirty="0" smtClean="0"/>
              <a:t>, Proc. HB2010</a:t>
            </a:r>
            <a:endParaRPr lang="en-GB" sz="1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Fluorescence Monitor Principle</a:t>
            </a:r>
            <a:endParaRPr lang="en-GB" dirty="0"/>
          </a:p>
        </p:txBody>
      </p:sp>
      <p:sp>
        <p:nvSpPr>
          <p:cNvPr id="21" name="Content Placeholder 20"/>
          <p:cNvSpPr>
            <a:spLocks noGrp="1"/>
          </p:cNvSpPr>
          <p:nvPr>
            <p:ph idx="1"/>
          </p:nvPr>
        </p:nvSpPr>
        <p:spPr>
          <a:xfrm>
            <a:off x="539552" y="4789714"/>
            <a:ext cx="8604448" cy="1336449"/>
          </a:xfrm>
        </p:spPr>
        <p:txBody>
          <a:bodyPr/>
          <a:lstStyle/>
          <a:p>
            <a:r>
              <a:rPr lang="en-GB" sz="2000" dirty="0"/>
              <a:t>Gas molecules are excited by the beam and emit a photon when returning to the ground state.</a:t>
            </a:r>
          </a:p>
          <a:p>
            <a:r>
              <a:rPr lang="en-GB" sz="2000" dirty="0"/>
              <a:t>Emission wavelength is determined by the gas species</a:t>
            </a:r>
          </a:p>
          <a:p>
            <a:r>
              <a:rPr lang="en-GB" sz="2000" dirty="0" smtClean="0"/>
              <a:t>The </a:t>
            </a:r>
            <a:r>
              <a:rPr lang="en-GB" sz="2000" dirty="0"/>
              <a:t>relaxation time is typically 10s or 100s of ns.</a:t>
            </a: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72697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 from both methods !</a:t>
            </a:r>
            <a:endParaRPr lang="en-GB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Generate electrons/ions or </a:t>
            </a:r>
            <a:r>
              <a:rPr lang="en-GB" dirty="0" smtClean="0">
                <a:solidFill>
                  <a:srgbClr val="770D29"/>
                </a:solidFill>
              </a:rPr>
              <a:t>light </a:t>
            </a:r>
            <a:r>
              <a:rPr lang="en-GB" dirty="0" smtClean="0"/>
              <a:t>in collisions between gas jet and beam to be measured</a:t>
            </a:r>
          </a:p>
          <a:p>
            <a:r>
              <a:rPr lang="en-GB" dirty="0"/>
              <a:t>Detect </a:t>
            </a:r>
            <a:r>
              <a:rPr lang="en-GB" dirty="0" smtClean="0"/>
              <a:t>electrons/ions or </a:t>
            </a:r>
            <a:r>
              <a:rPr lang="en-GB" dirty="0" smtClean="0">
                <a:solidFill>
                  <a:srgbClr val="770D29"/>
                </a:solidFill>
              </a:rPr>
              <a:t>photons</a:t>
            </a:r>
            <a:r>
              <a:rPr lang="en-GB" dirty="0" smtClean="0"/>
              <a:t> and measure profile</a:t>
            </a:r>
          </a:p>
          <a:p>
            <a:r>
              <a:rPr lang="en-GB" u="sng" dirty="0" smtClean="0"/>
              <a:t>R&amp;D challenges</a:t>
            </a:r>
            <a:r>
              <a:rPr lang="en-GB" dirty="0" smtClean="0"/>
              <a:t>:</a:t>
            </a:r>
            <a:endParaRPr lang="en-GB" dirty="0"/>
          </a:p>
          <a:p>
            <a:pPr lvl="1"/>
            <a:r>
              <a:rPr lang="en-GB" dirty="0" smtClean="0"/>
              <a:t>Monitor integration (location, EM fields, cryostat,…) </a:t>
            </a:r>
            <a:endParaRPr lang="en-GB" dirty="0"/>
          </a:p>
          <a:p>
            <a:pPr lvl="1"/>
            <a:r>
              <a:rPr lang="en-GB" dirty="0" smtClean="0"/>
              <a:t>Optimum location, e.g. for dense electron beams: Do we have to measure </a:t>
            </a:r>
            <a:r>
              <a:rPr lang="en-GB" u="sng" dirty="0" smtClean="0"/>
              <a:t>inside</a:t>
            </a:r>
            <a:r>
              <a:rPr lang="en-GB" dirty="0" smtClean="0"/>
              <a:t> a solenoid?</a:t>
            </a:r>
          </a:p>
          <a:p>
            <a:pPr lvl="1"/>
            <a:r>
              <a:rPr lang="en-GB" dirty="0" smtClean="0"/>
              <a:t>Gas condensation, space charge issues,…</a:t>
            </a:r>
            <a:endParaRPr lang="en-GB" dirty="0"/>
          </a:p>
          <a:p>
            <a:pPr lvl="1"/>
            <a:r>
              <a:rPr lang="en-GB" dirty="0" smtClean="0"/>
              <a:t>Achievable resolution </a:t>
            </a:r>
            <a:r>
              <a:rPr lang="en-GB" dirty="0"/>
              <a:t>of </a:t>
            </a:r>
            <a:r>
              <a:rPr lang="en-GB" dirty="0" smtClean="0"/>
              <a:t>optics and signal levels</a:t>
            </a:r>
          </a:p>
          <a:p>
            <a:pPr lvl="1"/>
            <a:r>
              <a:rPr lang="de-DE" dirty="0" smtClean="0"/>
              <a:t>...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1860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Wish list: Photon detection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Reaching the ideal single photon limit</a:t>
            </a:r>
            <a:endParaRPr lang="en-GB" dirty="0"/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908813" y="1919275"/>
            <a:ext cx="7938551" cy="3914185"/>
            <a:chOff x="659904" y="1772816"/>
            <a:chExt cx="7712629" cy="3942184"/>
          </a:xfrm>
        </p:grpSpPr>
        <p:pic>
          <p:nvPicPr>
            <p:cNvPr id="5" name="Picture 4" descr="C:\Users\zcm06286\Google Drive\UK ORG\QUASAR\SiPM Response (MPPC)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9904" y="1772816"/>
              <a:ext cx="5256245" cy="3942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5" descr="C:\Users\zcm06286\Google Drive\UK ORG\QUASAR\SiPM SEM scan (MPPC).t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44038" y="1772816"/>
              <a:ext cx="2208245" cy="16036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64288" y="3743907"/>
              <a:ext cx="2208245" cy="10690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6908997" y="5798636"/>
            <a:ext cx="2590410" cy="470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70D29"/>
              </a:buClr>
              <a:buFont typeface="Wingdings" pitchFamily="2" charset="2"/>
              <a:buChar char="§"/>
              <a:defRPr sz="2600">
                <a:solidFill>
                  <a:srgbClr val="00649D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70D29"/>
              </a:buClr>
              <a:buChar char="–"/>
              <a:defRPr sz="2600">
                <a:solidFill>
                  <a:srgbClr val="00649D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70D29"/>
              </a:buClr>
              <a:buChar char="•"/>
              <a:defRPr sz="2600">
                <a:solidFill>
                  <a:srgbClr val="00649D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70D29"/>
              </a:buClr>
              <a:buChar char="–"/>
              <a:defRPr sz="2600">
                <a:solidFill>
                  <a:srgbClr val="00649D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70D29"/>
              </a:buClr>
              <a:buChar char="»"/>
              <a:defRPr sz="2600">
                <a:solidFill>
                  <a:srgbClr val="00649D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770D29"/>
              </a:buClr>
              <a:buChar char="»"/>
              <a:defRPr sz="2600">
                <a:solidFill>
                  <a:srgbClr val="00649D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770D29"/>
              </a:buClr>
              <a:buChar char="»"/>
              <a:defRPr sz="2600">
                <a:solidFill>
                  <a:srgbClr val="00649D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770D29"/>
              </a:buClr>
              <a:buChar char="»"/>
              <a:defRPr sz="2600">
                <a:solidFill>
                  <a:srgbClr val="00649D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770D29"/>
              </a:buClr>
              <a:buChar char="»"/>
              <a:defRPr sz="2600">
                <a:solidFill>
                  <a:srgbClr val="00649D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de-DE" sz="2000" kern="0" dirty="0" smtClean="0"/>
              <a:t>See Sergey‘s talk</a:t>
            </a:r>
            <a:endParaRPr lang="en-GB" sz="2000" kern="0" dirty="0"/>
          </a:p>
        </p:txBody>
      </p:sp>
      <p:sp>
        <p:nvSpPr>
          <p:cNvPr id="9" name="AutoShape 15"/>
          <p:cNvSpPr>
            <a:spLocks noChangeArrowheads="1"/>
          </p:cNvSpPr>
          <p:nvPr/>
        </p:nvSpPr>
        <p:spPr bwMode="auto">
          <a:xfrm>
            <a:off x="6574434" y="5827343"/>
            <a:ext cx="311258" cy="360363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01599C"/>
          </a:solidFill>
          <a:ln w="19050">
            <a:solidFill>
              <a:srgbClr val="770D29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9pPr>
          </a:lstStyle>
          <a:p>
            <a:endParaRPr lang="en-US" altLang="en-US"/>
          </a:p>
        </p:txBody>
      </p:sp>
      <p:pic>
        <p:nvPicPr>
          <p:cNvPr id="5122" name="Picture 2" descr="C:\Cockcroft\Proposal\Marie Curie IIF\Sergey\SiPM Logo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0899" y="5201389"/>
            <a:ext cx="1260481" cy="509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8625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Conclusion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Only a few examples outlined here</a:t>
            </a:r>
          </a:p>
          <a:p>
            <a:r>
              <a:rPr lang="de-DE" dirty="0" smtClean="0"/>
              <a:t>There </a:t>
            </a:r>
            <a:r>
              <a:rPr lang="de-DE" dirty="0" smtClean="0"/>
              <a:t>is much</a:t>
            </a:r>
            <a:r>
              <a:rPr lang="de-DE" dirty="0" smtClean="0"/>
              <a:t>, much more:</a:t>
            </a:r>
          </a:p>
          <a:p>
            <a:pPr lvl="1"/>
            <a:r>
              <a:rPr lang="de-DE" dirty="0" smtClean="0"/>
              <a:t>Beam halo monitors (DMD, coronograph,...)</a:t>
            </a:r>
          </a:p>
          <a:p>
            <a:pPr lvl="1"/>
            <a:r>
              <a:rPr lang="de-DE" dirty="0" smtClean="0"/>
              <a:t>EO monitors for fs bunch length and position</a:t>
            </a:r>
          </a:p>
          <a:p>
            <a:pPr lvl="1"/>
            <a:r>
              <a:rPr lang="de-DE" dirty="0" smtClean="0"/>
              <a:t>High power beam diagnostics (ESS</a:t>
            </a:r>
            <a:r>
              <a:rPr lang="de-DE" dirty="0" smtClean="0"/>
              <a:t>)</a:t>
            </a:r>
          </a:p>
          <a:p>
            <a:pPr lvl="1"/>
            <a:r>
              <a:rPr lang="de-DE" dirty="0" smtClean="0"/>
              <a:t>...</a:t>
            </a:r>
            <a:endParaRPr lang="de-DE" dirty="0" smtClean="0"/>
          </a:p>
          <a:p>
            <a:endParaRPr lang="de-DE" sz="1200" dirty="0" smtClean="0"/>
          </a:p>
          <a:p>
            <a:r>
              <a:rPr lang="de-DE" dirty="0" smtClean="0"/>
              <a:t>Also needed: Simulation tools for detailed modeling</a:t>
            </a:r>
          </a:p>
          <a:p>
            <a:r>
              <a:rPr lang="de-DE" dirty="0" smtClean="0"/>
              <a:t>Much more to do...focus during the next 2 days.</a:t>
            </a:r>
          </a:p>
          <a:p>
            <a:pPr marL="457200" lvl="1" indent="0" algn="ctr">
              <a:buNone/>
            </a:pPr>
            <a:endParaRPr lang="de-DE" sz="1000" dirty="0" smtClean="0">
              <a:solidFill>
                <a:srgbClr val="FF0000"/>
              </a:solidFill>
            </a:endParaRPr>
          </a:p>
          <a:p>
            <a:pPr marL="457200" lvl="1" indent="0" algn="ctr">
              <a:buNone/>
            </a:pPr>
            <a:r>
              <a:rPr lang="de-DE" dirty="0" smtClean="0">
                <a:solidFill>
                  <a:srgbClr val="FF0000"/>
                </a:solidFill>
              </a:rPr>
              <a:t>Enjoy the workshop !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39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Definition of the Emittance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Commonly used:</a:t>
            </a:r>
          </a:p>
          <a:p>
            <a:endParaRPr lang="de-DE" dirty="0"/>
          </a:p>
          <a:p>
            <a:endParaRPr lang="de-DE" dirty="0" smtClean="0"/>
          </a:p>
          <a:p>
            <a:pPr marL="0" indent="0">
              <a:buNone/>
            </a:pPr>
            <a:r>
              <a:rPr lang="de-DE" dirty="0" smtClean="0">
                <a:solidFill>
                  <a:srgbClr val="770D29"/>
                </a:solidFill>
              </a:rPr>
              <a:t>Misleading</a:t>
            </a:r>
            <a:r>
              <a:rPr lang="de-DE" dirty="0" smtClean="0"/>
              <a:t>, as </a:t>
            </a:r>
            <a:r>
              <a:rPr lang="de-DE" i="1" dirty="0" smtClean="0">
                <a:solidFill>
                  <a:srgbClr val="770D29"/>
                </a:solidFill>
                <a:latin typeface="Symbol" panose="05050102010706020507" pitchFamily="18" charset="2"/>
              </a:rPr>
              <a:t>D</a:t>
            </a:r>
            <a:r>
              <a:rPr lang="de-DE" i="1" dirty="0" smtClean="0">
                <a:solidFill>
                  <a:srgbClr val="770D29"/>
                </a:solidFill>
              </a:rPr>
              <a:t>E</a:t>
            </a:r>
            <a:r>
              <a:rPr lang="de-DE" dirty="0" smtClean="0"/>
              <a:t> and </a:t>
            </a:r>
            <a:r>
              <a:rPr lang="de-DE" i="1" dirty="0" smtClean="0">
                <a:solidFill>
                  <a:srgbClr val="770D29"/>
                </a:solidFill>
              </a:rPr>
              <a:t>x‘</a:t>
            </a:r>
            <a:r>
              <a:rPr lang="de-DE" dirty="0" smtClean="0"/>
              <a:t> can be very large, e.g. in plasma-accelerated beams.</a:t>
            </a:r>
          </a:p>
          <a:p>
            <a:pPr marL="0" indent="0">
              <a:buNone/>
            </a:pPr>
            <a:r>
              <a:rPr lang="de-DE" dirty="0" smtClean="0"/>
              <a:t>Assuming a drift, where there is no correlation between energy and transverse position: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410835" y="2033451"/>
                <a:ext cx="4263218" cy="5052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SupPr>
                        <m:e>
                          <m:sSub>
                            <m:sSubPr>
                              <m:ctrlPr>
                                <a:rPr lang="en-GB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/>
                                  <a:ea typeface="Cambria Math"/>
                                </a:rPr>
                                <m:t>𝑛</m:t>
                              </m:r>
                            </m:sub>
                          </m:sSub>
                        </m:e>
                        <m:sub/>
                        <m:sup>
                          <m:r>
                            <a:rPr lang="de-DE" b="0" i="1" smtClean="0">
                              <a:latin typeface="Cambria Math"/>
                            </a:rPr>
                            <m:t>2</m:t>
                          </m:r>
                        </m:sup>
                      </m:sSubSup>
                      <m:r>
                        <a:rPr lang="de-DE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⟨"/>
                          <m:endChr m:val="⟩"/>
                          <m:ctrlPr>
                            <a:rPr lang="de-DE" b="0" i="1" smtClean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de-DE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de-DE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de-DE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d>
                        <m:dPr>
                          <m:begChr m:val="⟨"/>
                          <m:endChr m:val="⟩"/>
                          <m:ctrlPr>
                            <a:rPr lang="de-DE" b="0" i="1" smtClean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de-DE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de-DE" i="1" smtClean="0">
                                  <a:latin typeface="Cambria Math"/>
                                  <a:ea typeface="Cambria Math"/>
                                </a:rPr>
                                <m:t>𝛽</m:t>
                              </m:r>
                            </m:e>
                            <m:sup>
                              <m:r>
                                <a:rPr lang="de-DE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de-DE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de-DE" i="1" smtClean="0">
                                  <a:latin typeface="Cambria Math"/>
                                  <a:ea typeface="Cambria Math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de-DE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de-DE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de-DE" i="1">
                                  <a:latin typeface="Cambria Math"/>
                                </a:rPr>
                                <m:t>𝑥</m:t>
                              </m:r>
                              <m:r>
                                <a:rPr lang="de-DE" b="0" i="1" smtClean="0">
                                  <a:latin typeface="Cambria Math"/>
                                </a:rPr>
                                <m:t>′</m:t>
                              </m:r>
                            </m:e>
                            <m:sup>
                              <m:r>
                                <a:rPr lang="de-DE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de-DE" b="0" i="1" smtClean="0">
                          <a:latin typeface="Cambria Math"/>
                        </a:rPr>
                        <m:t>−</m:t>
                      </m:r>
                      <m:d>
                        <m:dPr>
                          <m:begChr m:val="⟨"/>
                          <m:endChr m:val="⟩"/>
                          <m:ctrlPr>
                            <a:rPr lang="de-DE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de-DE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de-DE" b="0" i="1" smtClean="0">
                              <a:latin typeface="Cambria Math"/>
                              <a:ea typeface="Cambria Math"/>
                            </a:rPr>
                            <m:t>𝛽𝛾</m:t>
                          </m:r>
                          <m:r>
                            <a:rPr lang="de-DE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  <m:r>
                            <a:rPr lang="de-DE" b="0" i="1" smtClean="0">
                              <a:latin typeface="Cambria Math"/>
                              <a:ea typeface="Cambria Math"/>
                            </a:rPr>
                            <m:t>′</m:t>
                          </m:r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0835" y="2033451"/>
                <a:ext cx="4263218" cy="505267"/>
              </a:xfrm>
              <a:prstGeom prst="rect">
                <a:avLst/>
              </a:prstGeom>
              <a:blipFill rotWithShape="1">
                <a:blip r:embed="rId2"/>
                <a:stretch>
                  <a:fillRect b="-121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997371" y="4480488"/>
                <a:ext cx="7090146" cy="5052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SupPr>
                        <m:e>
                          <m:sSub>
                            <m:sSubPr>
                              <m:ctrlPr>
                                <a:rPr lang="en-GB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/>
                                  <a:ea typeface="Cambria Math"/>
                                </a:rPr>
                                <m:t>𝑛</m:t>
                              </m:r>
                            </m:sub>
                          </m:sSub>
                        </m:e>
                        <m:sub/>
                        <m:sup>
                          <m:r>
                            <a:rPr lang="de-DE" b="0" i="1" smtClean="0">
                              <a:latin typeface="Cambria Math"/>
                            </a:rPr>
                            <m:t>2</m:t>
                          </m:r>
                        </m:sup>
                      </m:sSubSup>
                      <m:r>
                        <a:rPr lang="de-DE" b="0" i="1" smtClean="0">
                          <a:latin typeface="Cambria Math"/>
                        </a:rPr>
                        <m:t>𝐴</m:t>
                      </m:r>
                      <m:r>
                        <a:rPr lang="de-DE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de-DE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de-DE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de-DE" i="1">
                                  <a:latin typeface="Cambria Math"/>
                                  <a:ea typeface="Cambria Math"/>
                                </a:rPr>
                                <m:t>𝛾</m:t>
                              </m:r>
                            </m:e>
                          </m:d>
                        </m:e>
                        <m:sup>
                          <m:r>
                            <a:rPr lang="de-DE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sSubSup>
                        <m:sSubSupPr>
                          <m:ctrlPr>
                            <a:rPr lang="en-GB" i="1">
                              <a:latin typeface="Cambria Math"/>
                            </a:rPr>
                          </m:ctrlPr>
                        </m:sSubSupPr>
                        <m:e>
                          <m:sSub>
                            <m:sSubPr>
                              <m:ctrlPr>
                                <a:rPr lang="en-GB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i="1" smtClean="0">
                                  <a:latin typeface="Cambria Math"/>
                                  <a:ea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/>
                                  <a:ea typeface="Cambria Math"/>
                                </a:rPr>
                                <m:t>𝐸</m:t>
                              </m:r>
                            </m:sub>
                          </m:sSub>
                        </m:e>
                        <m:sub/>
                        <m:sup>
                          <m:r>
                            <a:rPr lang="de-DE" i="1">
                              <a:latin typeface="Cambria Math"/>
                            </a:rPr>
                            <m:t>2</m:t>
                          </m:r>
                        </m:sup>
                      </m:sSubSup>
                      <m:d>
                        <m:dPr>
                          <m:begChr m:val="⟨"/>
                          <m:endChr m:val="⟩"/>
                          <m:ctrlPr>
                            <a:rPr lang="de-DE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de-DE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de-DE" i="1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de-DE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d>
                        <m:dPr>
                          <m:begChr m:val="⟨"/>
                          <m:endChr m:val="⟩"/>
                          <m:ctrlPr>
                            <a:rPr lang="de-DE" b="0" i="1" smtClean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de-DE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de-DE" i="1">
                                  <a:latin typeface="Cambria Math"/>
                                </a:rPr>
                                <m:t>𝑥</m:t>
                              </m:r>
                              <m:r>
                                <a:rPr lang="de-DE" b="0" i="1" smtClean="0">
                                  <a:latin typeface="Cambria Math"/>
                                </a:rPr>
                                <m:t>′</m:t>
                              </m:r>
                            </m:e>
                            <m:sup>
                              <m:r>
                                <a:rPr lang="de-DE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de-DE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de-DE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de-DE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de-DE" b="0" i="1" smtClean="0">
                                  <a:latin typeface="Cambria Math"/>
                                  <a:ea typeface="Cambria Math"/>
                                </a:rPr>
                                <m:t>𝛽𝛾</m:t>
                              </m:r>
                            </m:e>
                          </m:d>
                        </m:e>
                        <m:sup>
                          <m:r>
                            <a:rPr lang="de-DE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de-DE" b="0" i="1" smtClean="0">
                              <a:latin typeface="Cambria Math"/>
                            </a:rPr>
                          </m:ctrlPr>
                        </m:d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de-DE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de-DE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de-DE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de-DE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  <m:d>
                            <m:dPr>
                              <m:begChr m:val="⟨"/>
                              <m:endChr m:val="⟩"/>
                              <m:ctrlPr>
                                <a:rPr lang="de-DE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de-DE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de-DE" i="1">
                                      <a:latin typeface="Cambria Math"/>
                                    </a:rPr>
                                    <m:t>𝑥</m:t>
                                  </m:r>
                                  <m:r>
                                    <a:rPr lang="de-DE" b="0" i="1" smtClean="0">
                                      <a:latin typeface="Cambria Math"/>
                                    </a:rPr>
                                    <m:t>′</m:t>
                                  </m:r>
                                </m:e>
                                <m:sup>
                                  <m:r>
                                    <a:rPr lang="de-DE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  <m:r>
                            <a:rPr lang="de-DE" b="0" i="1" smtClean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de-DE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de-DE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de-DE" i="1">
                                      <a:latin typeface="Cambria Math"/>
                                    </a:rPr>
                                    <m:t>𝑥𝑥</m:t>
                                  </m:r>
                                  <m:r>
                                    <a:rPr lang="de-DE" i="1">
                                      <a:latin typeface="Cambria Math"/>
                                    </a:rPr>
                                    <m:t>′</m:t>
                                  </m:r>
                                </m:e>
                              </m:d>
                            </m:e>
                            <m:sup>
                              <m:r>
                                <a:rPr lang="de-DE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7371" y="4480488"/>
                <a:ext cx="7090146" cy="505267"/>
              </a:xfrm>
              <a:prstGeom prst="rect">
                <a:avLst/>
              </a:prstGeom>
              <a:blipFill rotWithShape="1">
                <a:blip r:embed="rId3"/>
                <a:stretch>
                  <a:fillRect b="-96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/>
          <p:cNvGrpSpPr/>
          <p:nvPr/>
        </p:nvGrpSpPr>
        <p:grpSpPr>
          <a:xfrm>
            <a:off x="4571530" y="5065745"/>
            <a:ext cx="3265638" cy="709315"/>
            <a:chOff x="4571530" y="4956885"/>
            <a:chExt cx="3265638" cy="709315"/>
          </a:xfrm>
        </p:grpSpPr>
        <p:sp>
          <p:nvSpPr>
            <p:cNvPr id="7" name="Left Brace 6"/>
            <p:cNvSpPr/>
            <p:nvPr/>
          </p:nvSpPr>
          <p:spPr bwMode="auto">
            <a:xfrm rot="16200000">
              <a:off x="6080524" y="3551848"/>
              <a:ext cx="247650" cy="3057723"/>
            </a:xfrm>
            <a:prstGeom prst="leftBrace">
              <a:avLst/>
            </a:prstGeom>
            <a:solidFill>
              <a:schemeClr val="bg1"/>
            </a:solidFill>
            <a:ln w="12700" cap="flat" cmpd="sng" algn="ctr">
              <a:solidFill>
                <a:srgbClr val="770D29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vert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28" charset="-128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571530" y="5204535"/>
              <a:ext cx="326563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>
                  <a:solidFill>
                    <a:srgbClr val="00649D"/>
                  </a:solidFill>
                </a:rPr>
                <a:t>Geometrical emittance</a:t>
              </a:r>
              <a:endParaRPr lang="en-GB" dirty="0">
                <a:solidFill>
                  <a:srgbClr val="00649D"/>
                </a:solidFill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532615" y="5849164"/>
            <a:ext cx="34582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A. Cianchi, et al., Nucl. Instr. Meth. A 720 (2013)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753400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Attention !!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569029"/>
            <a:ext cx="8604448" cy="3557134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i</a:t>
            </a:r>
            <a:r>
              <a:rPr lang="de-DE" dirty="0" smtClean="0"/>
              <a:t>s usually negligible</a:t>
            </a:r>
          </a:p>
          <a:p>
            <a:r>
              <a:rPr lang="de-DE" dirty="0" smtClean="0"/>
              <a:t>In plasma accelerators: large </a:t>
            </a:r>
            <a:r>
              <a:rPr lang="de-DE" i="1" dirty="0" smtClean="0">
                <a:solidFill>
                  <a:srgbClr val="770D29"/>
                </a:solidFill>
                <a:latin typeface="Symbol" panose="05050102010706020507" pitchFamily="18" charset="2"/>
              </a:rPr>
              <a:t>D</a:t>
            </a:r>
            <a:r>
              <a:rPr lang="de-DE" i="1" dirty="0" smtClean="0">
                <a:solidFill>
                  <a:srgbClr val="770D29"/>
                </a:solidFill>
              </a:rPr>
              <a:t>E</a:t>
            </a:r>
            <a:r>
              <a:rPr lang="de-DE" dirty="0" smtClean="0"/>
              <a:t> and </a:t>
            </a:r>
            <a:r>
              <a:rPr lang="de-DE" i="1" dirty="0" smtClean="0">
                <a:solidFill>
                  <a:srgbClr val="770D29"/>
                </a:solidFill>
              </a:rPr>
              <a:t>x‘</a:t>
            </a:r>
            <a:r>
              <a:rPr lang="de-DE" dirty="0" smtClean="0"/>
              <a:t>.</a:t>
            </a:r>
          </a:p>
          <a:p>
            <a:r>
              <a:rPr lang="de-DE" dirty="0" smtClean="0"/>
              <a:t>Normalized emittance depends on position of measurement !</a:t>
            </a:r>
          </a:p>
          <a:p>
            <a:endParaRPr lang="de-DE" dirty="0"/>
          </a:p>
          <a:p>
            <a:r>
              <a:rPr lang="de-DE" dirty="0" smtClean="0"/>
              <a:t>Here: Focus on geometrical part.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093165" y="1362817"/>
                <a:ext cx="7090146" cy="5052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SupPr>
                        <m:e>
                          <m:sSub>
                            <m:sSubPr>
                              <m:ctrlPr>
                                <a:rPr lang="en-GB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/>
                                  <a:ea typeface="Cambria Math"/>
                                </a:rPr>
                                <m:t>𝑛</m:t>
                              </m:r>
                            </m:sub>
                          </m:sSub>
                        </m:e>
                        <m:sub/>
                        <m:sup>
                          <m:r>
                            <a:rPr lang="de-DE" b="0" i="1" smtClean="0">
                              <a:latin typeface="Cambria Math"/>
                            </a:rPr>
                            <m:t>2</m:t>
                          </m:r>
                        </m:sup>
                      </m:sSubSup>
                      <m:r>
                        <a:rPr lang="de-DE" b="0" i="1" smtClean="0">
                          <a:latin typeface="Cambria Math"/>
                        </a:rPr>
                        <m:t>𝐴</m:t>
                      </m:r>
                      <m:r>
                        <a:rPr lang="de-DE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de-DE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de-DE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de-DE" i="1">
                                  <a:latin typeface="Cambria Math"/>
                                  <a:ea typeface="Cambria Math"/>
                                </a:rPr>
                                <m:t>𝛾</m:t>
                              </m:r>
                            </m:e>
                          </m:d>
                        </m:e>
                        <m:sup>
                          <m:r>
                            <a:rPr lang="de-DE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sSubSup>
                        <m:sSubSupPr>
                          <m:ctrlPr>
                            <a:rPr lang="en-GB" i="1">
                              <a:latin typeface="Cambria Math"/>
                            </a:rPr>
                          </m:ctrlPr>
                        </m:sSubSupPr>
                        <m:e>
                          <m:sSub>
                            <m:sSubPr>
                              <m:ctrlPr>
                                <a:rPr lang="en-GB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i="1" smtClean="0">
                                  <a:latin typeface="Cambria Math"/>
                                  <a:ea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/>
                                  <a:ea typeface="Cambria Math"/>
                                </a:rPr>
                                <m:t>𝐸</m:t>
                              </m:r>
                            </m:sub>
                          </m:sSub>
                        </m:e>
                        <m:sub/>
                        <m:sup>
                          <m:r>
                            <a:rPr lang="de-DE" i="1">
                              <a:latin typeface="Cambria Math"/>
                            </a:rPr>
                            <m:t>2</m:t>
                          </m:r>
                        </m:sup>
                      </m:sSubSup>
                      <m:d>
                        <m:dPr>
                          <m:begChr m:val="⟨"/>
                          <m:endChr m:val="⟩"/>
                          <m:ctrlPr>
                            <a:rPr lang="de-DE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de-DE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de-DE" i="1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de-DE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d>
                        <m:dPr>
                          <m:begChr m:val="⟨"/>
                          <m:endChr m:val="⟩"/>
                          <m:ctrlPr>
                            <a:rPr lang="de-DE" b="0" i="1" smtClean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de-DE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de-DE" i="1">
                                  <a:latin typeface="Cambria Math"/>
                                </a:rPr>
                                <m:t>𝑥</m:t>
                              </m:r>
                              <m:r>
                                <a:rPr lang="de-DE" b="0" i="1" smtClean="0">
                                  <a:latin typeface="Cambria Math"/>
                                </a:rPr>
                                <m:t>′</m:t>
                              </m:r>
                            </m:e>
                            <m:sup>
                              <m:r>
                                <a:rPr lang="de-DE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de-DE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de-DE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de-DE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de-DE" b="0" i="1" smtClean="0">
                                  <a:latin typeface="Cambria Math"/>
                                  <a:ea typeface="Cambria Math"/>
                                </a:rPr>
                                <m:t>𝛽𝛾</m:t>
                              </m:r>
                            </m:e>
                          </m:d>
                        </m:e>
                        <m:sup>
                          <m:r>
                            <a:rPr lang="de-DE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de-DE" b="0" i="1" smtClean="0">
                              <a:latin typeface="Cambria Math"/>
                            </a:rPr>
                          </m:ctrlPr>
                        </m:d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de-DE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de-DE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de-DE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de-DE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  <m:d>
                            <m:dPr>
                              <m:begChr m:val="⟨"/>
                              <m:endChr m:val="⟩"/>
                              <m:ctrlPr>
                                <a:rPr lang="de-DE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de-DE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de-DE" i="1">
                                      <a:latin typeface="Cambria Math"/>
                                    </a:rPr>
                                    <m:t>𝑥</m:t>
                                  </m:r>
                                  <m:r>
                                    <a:rPr lang="de-DE" b="0" i="1" smtClean="0">
                                      <a:latin typeface="Cambria Math"/>
                                    </a:rPr>
                                    <m:t>′</m:t>
                                  </m:r>
                                </m:e>
                                <m:sup>
                                  <m:r>
                                    <a:rPr lang="de-DE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  <m:r>
                            <a:rPr lang="de-DE" b="0" i="1" smtClean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de-DE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de-DE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de-DE" i="1">
                                      <a:latin typeface="Cambria Math"/>
                                    </a:rPr>
                                    <m:t>𝑥𝑥</m:t>
                                  </m:r>
                                  <m:r>
                                    <a:rPr lang="de-DE" i="1">
                                      <a:latin typeface="Cambria Math"/>
                                    </a:rPr>
                                    <m:t>′</m:t>
                                  </m:r>
                                </m:e>
                              </m:d>
                            </m:e>
                            <m:sup>
                              <m:r>
                                <a:rPr lang="de-DE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3165" y="1362817"/>
                <a:ext cx="7090146" cy="505267"/>
              </a:xfrm>
              <a:prstGeom prst="rect">
                <a:avLst/>
              </a:prstGeom>
              <a:blipFill rotWithShape="1">
                <a:blip r:embed="rId2"/>
                <a:stretch>
                  <a:fillRect b="-109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Arrow Connector 5"/>
          <p:cNvCxnSpPr/>
          <p:nvPr/>
        </p:nvCxnSpPr>
        <p:spPr bwMode="auto">
          <a:xfrm flipV="1">
            <a:off x="1166949" y="1868084"/>
            <a:ext cx="1689462" cy="50935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770D29"/>
            </a:solidFill>
            <a:prstDash val="solid"/>
            <a:round/>
            <a:headEnd type="none" w="sm" len="sm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949792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Emittance measurements</a:t>
            </a:r>
            <a:endParaRPr lang="en-GB" dirty="0"/>
          </a:p>
        </p:txBody>
      </p:sp>
      <p:sp>
        <p:nvSpPr>
          <p:cNvPr id="21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Measure </a:t>
            </a:r>
            <a:r>
              <a:rPr lang="en-US" sz="2000" dirty="0" smtClean="0">
                <a:solidFill>
                  <a:srgbClr val="770D29"/>
                </a:solidFill>
              </a:rPr>
              <a:t>angular spread </a:t>
            </a:r>
            <a:r>
              <a:rPr lang="en-US" sz="2000" dirty="0" smtClean="0"/>
              <a:t>of the beam </a:t>
            </a:r>
            <a:r>
              <a:rPr lang="en-US" sz="2000" dirty="0"/>
              <a:t>and </a:t>
            </a:r>
            <a:r>
              <a:rPr lang="en-US" sz="2000" dirty="0">
                <a:solidFill>
                  <a:srgbClr val="770D29"/>
                </a:solidFill>
              </a:rPr>
              <a:t>beam profile </a:t>
            </a:r>
            <a:r>
              <a:rPr lang="en-US" sz="2000" dirty="0"/>
              <a:t>at the same </a:t>
            </a:r>
            <a:r>
              <a:rPr lang="en-US" sz="2000" dirty="0" smtClean="0"/>
              <a:t>time.</a:t>
            </a:r>
          </a:p>
          <a:p>
            <a:r>
              <a:rPr lang="en-US" sz="2000" dirty="0" smtClean="0"/>
              <a:t>One option: </a:t>
            </a:r>
            <a:r>
              <a:rPr lang="en-US" sz="2000" dirty="0" smtClean="0">
                <a:solidFill>
                  <a:srgbClr val="770D29"/>
                </a:solidFill>
              </a:rPr>
              <a:t>‘</a:t>
            </a:r>
            <a:r>
              <a:rPr lang="en-US" sz="2000" dirty="0" err="1" smtClean="0">
                <a:solidFill>
                  <a:srgbClr val="770D29"/>
                </a:solidFill>
              </a:rPr>
              <a:t>pepperpot</a:t>
            </a:r>
            <a:r>
              <a:rPr lang="en-US" sz="2000" dirty="0" smtClean="0">
                <a:solidFill>
                  <a:srgbClr val="770D29"/>
                </a:solidFill>
              </a:rPr>
              <a:t>’ </a:t>
            </a:r>
            <a:r>
              <a:rPr lang="en-US" sz="2000" dirty="0" smtClean="0"/>
              <a:t>and screen.</a:t>
            </a:r>
          </a:p>
          <a:p>
            <a:r>
              <a:rPr lang="en-US" sz="2000" dirty="0" smtClean="0">
                <a:solidFill>
                  <a:srgbClr val="770D29"/>
                </a:solidFill>
              </a:rPr>
              <a:t>Block</a:t>
            </a:r>
            <a:r>
              <a:rPr lang="en-US" sz="2000" dirty="0" smtClean="0"/>
              <a:t> the beam apart from a few small holes.</a:t>
            </a:r>
          </a:p>
          <a:p>
            <a:r>
              <a:rPr lang="en-US" sz="2000" dirty="0" smtClean="0"/>
              <a:t>Reduces space charge dominated beam to emittance-dominated </a:t>
            </a:r>
            <a:r>
              <a:rPr lang="en-US" sz="2000" dirty="0" err="1" smtClean="0">
                <a:solidFill>
                  <a:srgbClr val="770D29"/>
                </a:solidFill>
              </a:rPr>
              <a:t>beamlets</a:t>
            </a:r>
            <a:r>
              <a:rPr lang="en-US" sz="2000" dirty="0" smtClean="0">
                <a:solidFill>
                  <a:srgbClr val="770D29"/>
                </a:solidFill>
              </a:rPr>
              <a:t> </a:t>
            </a:r>
            <a:r>
              <a:rPr lang="en-US" sz="2000" dirty="0" smtClean="0"/>
              <a:t>that drift to screen.</a:t>
            </a:r>
            <a:endParaRPr lang="en-GB" sz="2000" dirty="0"/>
          </a:p>
        </p:txBody>
      </p:sp>
      <p:pic>
        <p:nvPicPr>
          <p:cNvPr id="17412" name="Picture 4" descr="http://iopscience.iop.org/1367-2630/16/10/103006/downloadHRFigure/figure/njp501830f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47" r="48819"/>
          <a:stretch/>
        </p:blipFill>
        <p:spPr bwMode="auto">
          <a:xfrm>
            <a:off x="2168434" y="3598638"/>
            <a:ext cx="4335390" cy="2527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7025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Emittance measurements</a:t>
            </a:r>
            <a:endParaRPr lang="en-GB" dirty="0"/>
          </a:p>
        </p:txBody>
      </p:sp>
      <p:sp>
        <p:nvSpPr>
          <p:cNvPr id="21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Use a ‘</a:t>
            </a:r>
            <a:r>
              <a:rPr lang="en-US" sz="2000" dirty="0" err="1" smtClean="0">
                <a:solidFill>
                  <a:srgbClr val="770D29"/>
                </a:solidFill>
              </a:rPr>
              <a:t>pepperpot</a:t>
            </a:r>
            <a:r>
              <a:rPr lang="en-US" sz="2000" dirty="0" smtClean="0"/>
              <a:t>’ mask and a screen.</a:t>
            </a:r>
          </a:p>
          <a:p>
            <a:r>
              <a:rPr lang="en-US" sz="2000" dirty="0" smtClean="0">
                <a:solidFill>
                  <a:srgbClr val="770D29"/>
                </a:solidFill>
              </a:rPr>
              <a:t>Block </a:t>
            </a:r>
            <a:r>
              <a:rPr lang="en-US" sz="2000" dirty="0" smtClean="0"/>
              <a:t>the beam apart from a few small (well-defined) holes.</a:t>
            </a:r>
            <a:endParaRPr lang="en-GB" sz="2000" dirty="0"/>
          </a:p>
        </p:txBody>
      </p:sp>
      <p:pic>
        <p:nvPicPr>
          <p:cNvPr id="17410" name="Picture 2" descr="http://www.psi.ch/swissfel/LEGElectronGunEN/igp_1024x640%3E_Electron_bea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4487" y="2125665"/>
            <a:ext cx="6819900" cy="407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5905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Pepperpot in Plasma Accelerators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000" dirty="0" smtClean="0"/>
              <a:t>5 MeV with size 1 mm; 500 MeV with 10 </a:t>
            </a:r>
            <a:r>
              <a:rPr lang="de-DE" sz="2000" dirty="0" smtClean="0">
                <a:latin typeface="Symbol" panose="05050102010706020507" pitchFamily="18" charset="2"/>
              </a:rPr>
              <a:t>m</a:t>
            </a:r>
            <a:r>
              <a:rPr lang="de-DE" sz="2000" dirty="0" smtClean="0"/>
              <a:t>m; 500 MeV with 1 </a:t>
            </a:r>
            <a:r>
              <a:rPr lang="de-DE" sz="2000" dirty="0" smtClean="0">
                <a:latin typeface="Symbol" panose="05050102010706020507" pitchFamily="18" charset="2"/>
              </a:rPr>
              <a:t>m</a:t>
            </a:r>
            <a:r>
              <a:rPr lang="de-DE" sz="2000" dirty="0" smtClean="0"/>
              <a:t>m</a:t>
            </a:r>
            <a:endParaRPr lang="en-GB" sz="2000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2412" y="1854926"/>
            <a:ext cx="6290502" cy="436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12"/>
          <p:cNvGrpSpPr>
            <a:grpSpLocks noChangeAspect="1"/>
          </p:cNvGrpSpPr>
          <p:nvPr/>
        </p:nvGrpSpPr>
        <p:grpSpPr bwMode="auto">
          <a:xfrm>
            <a:off x="2484438" y="1773238"/>
            <a:ext cx="4030662" cy="3948112"/>
            <a:chOff x="1746" y="1253"/>
            <a:chExt cx="2358" cy="2310"/>
          </a:xfrm>
        </p:grpSpPr>
        <p:sp>
          <p:nvSpPr>
            <p:cNvPr id="6" name="AutoShape 13"/>
            <p:cNvSpPr>
              <a:spLocks noChangeAspect="1" noChangeArrowheads="1" noTextEdit="1"/>
            </p:cNvSpPr>
            <p:nvPr/>
          </p:nvSpPr>
          <p:spPr bwMode="auto">
            <a:xfrm>
              <a:off x="1746" y="1253"/>
              <a:ext cx="2358" cy="2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" name="Freeform 14"/>
            <p:cNvSpPr>
              <a:spLocks/>
            </p:cNvSpPr>
            <p:nvPr/>
          </p:nvSpPr>
          <p:spPr bwMode="auto">
            <a:xfrm>
              <a:off x="2452" y="1671"/>
              <a:ext cx="954" cy="1482"/>
            </a:xfrm>
            <a:custGeom>
              <a:avLst/>
              <a:gdLst>
                <a:gd name="T0" fmla="*/ 325 w 954"/>
                <a:gd name="T1" fmla="*/ 400 h 1482"/>
                <a:gd name="T2" fmla="*/ 420 w 954"/>
                <a:gd name="T3" fmla="*/ 300 h 1482"/>
                <a:gd name="T4" fmla="*/ 591 w 954"/>
                <a:gd name="T5" fmla="*/ 362 h 1482"/>
                <a:gd name="T6" fmla="*/ 576 w 954"/>
                <a:gd name="T7" fmla="*/ 530 h 1482"/>
                <a:gd name="T8" fmla="*/ 370 w 954"/>
                <a:gd name="T9" fmla="*/ 660 h 1482"/>
                <a:gd name="T10" fmla="*/ 333 w 954"/>
                <a:gd name="T11" fmla="*/ 1027 h 1482"/>
                <a:gd name="T12" fmla="*/ 370 w 954"/>
                <a:gd name="T13" fmla="*/ 1142 h 1482"/>
                <a:gd name="T14" fmla="*/ 303 w 954"/>
                <a:gd name="T15" fmla="*/ 1270 h 1482"/>
                <a:gd name="T16" fmla="*/ 318 w 954"/>
                <a:gd name="T17" fmla="*/ 1400 h 1482"/>
                <a:gd name="T18" fmla="*/ 463 w 954"/>
                <a:gd name="T19" fmla="*/ 1482 h 1482"/>
                <a:gd name="T20" fmla="*/ 651 w 954"/>
                <a:gd name="T21" fmla="*/ 1422 h 1482"/>
                <a:gd name="T22" fmla="*/ 711 w 954"/>
                <a:gd name="T23" fmla="*/ 1270 h 1482"/>
                <a:gd name="T24" fmla="*/ 636 w 954"/>
                <a:gd name="T25" fmla="*/ 1125 h 1482"/>
                <a:gd name="T26" fmla="*/ 718 w 954"/>
                <a:gd name="T27" fmla="*/ 1042 h 1482"/>
                <a:gd name="T28" fmla="*/ 718 w 954"/>
                <a:gd name="T29" fmla="*/ 840 h 1482"/>
                <a:gd name="T30" fmla="*/ 931 w 954"/>
                <a:gd name="T31" fmla="*/ 667 h 1482"/>
                <a:gd name="T32" fmla="*/ 954 w 954"/>
                <a:gd name="T33" fmla="*/ 407 h 1482"/>
                <a:gd name="T34" fmla="*/ 816 w 954"/>
                <a:gd name="T35" fmla="*/ 127 h 1482"/>
                <a:gd name="T36" fmla="*/ 546 w 954"/>
                <a:gd name="T37" fmla="*/ 0 h 1482"/>
                <a:gd name="T38" fmla="*/ 243 w 954"/>
                <a:gd name="T39" fmla="*/ 82 h 1482"/>
                <a:gd name="T40" fmla="*/ 67 w 954"/>
                <a:gd name="T41" fmla="*/ 250 h 1482"/>
                <a:gd name="T42" fmla="*/ 0 w 954"/>
                <a:gd name="T43" fmla="*/ 507 h 1482"/>
                <a:gd name="T44" fmla="*/ 7 w 954"/>
                <a:gd name="T45" fmla="*/ 660 h 1482"/>
                <a:gd name="T46" fmla="*/ 318 w 954"/>
                <a:gd name="T47" fmla="*/ 642 h 1482"/>
                <a:gd name="T48" fmla="*/ 325 w 954"/>
                <a:gd name="T49" fmla="*/ 400 h 148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954"/>
                <a:gd name="T76" fmla="*/ 0 h 1482"/>
                <a:gd name="T77" fmla="*/ 954 w 954"/>
                <a:gd name="T78" fmla="*/ 1482 h 148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954" h="1482">
                  <a:moveTo>
                    <a:pt x="325" y="400"/>
                  </a:moveTo>
                  <a:lnTo>
                    <a:pt x="420" y="300"/>
                  </a:lnTo>
                  <a:lnTo>
                    <a:pt x="591" y="362"/>
                  </a:lnTo>
                  <a:lnTo>
                    <a:pt x="576" y="530"/>
                  </a:lnTo>
                  <a:lnTo>
                    <a:pt x="370" y="660"/>
                  </a:lnTo>
                  <a:lnTo>
                    <a:pt x="333" y="1027"/>
                  </a:lnTo>
                  <a:lnTo>
                    <a:pt x="370" y="1142"/>
                  </a:lnTo>
                  <a:lnTo>
                    <a:pt x="303" y="1270"/>
                  </a:lnTo>
                  <a:lnTo>
                    <a:pt x="318" y="1400"/>
                  </a:lnTo>
                  <a:lnTo>
                    <a:pt x="463" y="1482"/>
                  </a:lnTo>
                  <a:lnTo>
                    <a:pt x="651" y="1422"/>
                  </a:lnTo>
                  <a:lnTo>
                    <a:pt x="711" y="1270"/>
                  </a:lnTo>
                  <a:lnTo>
                    <a:pt x="636" y="1125"/>
                  </a:lnTo>
                  <a:lnTo>
                    <a:pt x="718" y="1042"/>
                  </a:lnTo>
                  <a:lnTo>
                    <a:pt x="718" y="840"/>
                  </a:lnTo>
                  <a:lnTo>
                    <a:pt x="931" y="667"/>
                  </a:lnTo>
                  <a:lnTo>
                    <a:pt x="954" y="407"/>
                  </a:lnTo>
                  <a:lnTo>
                    <a:pt x="816" y="127"/>
                  </a:lnTo>
                  <a:lnTo>
                    <a:pt x="546" y="0"/>
                  </a:lnTo>
                  <a:lnTo>
                    <a:pt x="243" y="82"/>
                  </a:lnTo>
                  <a:lnTo>
                    <a:pt x="67" y="250"/>
                  </a:lnTo>
                  <a:lnTo>
                    <a:pt x="0" y="507"/>
                  </a:lnTo>
                  <a:lnTo>
                    <a:pt x="7" y="660"/>
                  </a:lnTo>
                  <a:lnTo>
                    <a:pt x="318" y="642"/>
                  </a:lnTo>
                  <a:lnTo>
                    <a:pt x="325" y="400"/>
                  </a:lnTo>
                  <a:close/>
                </a:path>
              </a:pathLst>
            </a:custGeom>
            <a:solidFill>
              <a:srgbClr val="770D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 cmpd="sng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" name="Freeform 15"/>
            <p:cNvSpPr>
              <a:spLocks/>
            </p:cNvSpPr>
            <p:nvPr/>
          </p:nvSpPr>
          <p:spPr bwMode="auto">
            <a:xfrm>
              <a:off x="2507" y="1731"/>
              <a:ext cx="846" cy="1035"/>
            </a:xfrm>
            <a:custGeom>
              <a:avLst/>
              <a:gdLst>
                <a:gd name="T0" fmla="*/ 0 w 846"/>
                <a:gd name="T1" fmla="*/ 522 h 1035"/>
                <a:gd name="T2" fmla="*/ 123 w 846"/>
                <a:gd name="T3" fmla="*/ 500 h 1035"/>
                <a:gd name="T4" fmla="*/ 193 w 846"/>
                <a:gd name="T5" fmla="*/ 522 h 1035"/>
                <a:gd name="T6" fmla="*/ 188 w 846"/>
                <a:gd name="T7" fmla="*/ 380 h 1035"/>
                <a:gd name="T8" fmla="*/ 240 w 846"/>
                <a:gd name="T9" fmla="*/ 220 h 1035"/>
                <a:gd name="T10" fmla="*/ 446 w 846"/>
                <a:gd name="T11" fmla="*/ 160 h 1035"/>
                <a:gd name="T12" fmla="*/ 543 w 846"/>
                <a:gd name="T13" fmla="*/ 227 h 1035"/>
                <a:gd name="T14" fmla="*/ 648 w 846"/>
                <a:gd name="T15" fmla="*/ 332 h 1035"/>
                <a:gd name="T16" fmla="*/ 618 w 846"/>
                <a:gd name="T17" fmla="*/ 515 h 1035"/>
                <a:gd name="T18" fmla="*/ 423 w 846"/>
                <a:gd name="T19" fmla="*/ 600 h 1035"/>
                <a:gd name="T20" fmla="*/ 370 w 846"/>
                <a:gd name="T21" fmla="*/ 727 h 1035"/>
                <a:gd name="T22" fmla="*/ 385 w 846"/>
                <a:gd name="T23" fmla="*/ 857 h 1035"/>
                <a:gd name="T24" fmla="*/ 360 w 846"/>
                <a:gd name="T25" fmla="*/ 1035 h 1035"/>
                <a:gd name="T26" fmla="*/ 556 w 846"/>
                <a:gd name="T27" fmla="*/ 1035 h 1035"/>
                <a:gd name="T28" fmla="*/ 581 w 846"/>
                <a:gd name="T29" fmla="*/ 902 h 1035"/>
                <a:gd name="T30" fmla="*/ 566 w 846"/>
                <a:gd name="T31" fmla="*/ 750 h 1035"/>
                <a:gd name="T32" fmla="*/ 686 w 846"/>
                <a:gd name="T33" fmla="*/ 667 h 1035"/>
                <a:gd name="T34" fmla="*/ 776 w 846"/>
                <a:gd name="T35" fmla="*/ 622 h 1035"/>
                <a:gd name="T36" fmla="*/ 846 w 846"/>
                <a:gd name="T37" fmla="*/ 425 h 1035"/>
                <a:gd name="T38" fmla="*/ 783 w 846"/>
                <a:gd name="T39" fmla="*/ 212 h 1035"/>
                <a:gd name="T40" fmla="*/ 573 w 846"/>
                <a:gd name="T41" fmla="*/ 0 h 1035"/>
                <a:gd name="T42" fmla="*/ 315 w 846"/>
                <a:gd name="T43" fmla="*/ 17 h 1035"/>
                <a:gd name="T44" fmla="*/ 110 w 846"/>
                <a:gd name="T45" fmla="*/ 145 h 1035"/>
                <a:gd name="T46" fmla="*/ 20 w 846"/>
                <a:gd name="T47" fmla="*/ 305 h 1035"/>
                <a:gd name="T48" fmla="*/ 0 w 846"/>
                <a:gd name="T49" fmla="*/ 522 h 103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846"/>
                <a:gd name="T76" fmla="*/ 0 h 1035"/>
                <a:gd name="T77" fmla="*/ 846 w 846"/>
                <a:gd name="T78" fmla="*/ 1035 h 103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846" h="1035">
                  <a:moveTo>
                    <a:pt x="0" y="522"/>
                  </a:moveTo>
                  <a:lnTo>
                    <a:pt x="123" y="500"/>
                  </a:lnTo>
                  <a:lnTo>
                    <a:pt x="193" y="522"/>
                  </a:lnTo>
                  <a:lnTo>
                    <a:pt x="188" y="380"/>
                  </a:lnTo>
                  <a:lnTo>
                    <a:pt x="240" y="220"/>
                  </a:lnTo>
                  <a:lnTo>
                    <a:pt x="446" y="160"/>
                  </a:lnTo>
                  <a:lnTo>
                    <a:pt x="543" y="227"/>
                  </a:lnTo>
                  <a:lnTo>
                    <a:pt x="648" y="332"/>
                  </a:lnTo>
                  <a:lnTo>
                    <a:pt x="618" y="515"/>
                  </a:lnTo>
                  <a:lnTo>
                    <a:pt x="423" y="600"/>
                  </a:lnTo>
                  <a:lnTo>
                    <a:pt x="370" y="727"/>
                  </a:lnTo>
                  <a:lnTo>
                    <a:pt x="385" y="857"/>
                  </a:lnTo>
                  <a:lnTo>
                    <a:pt x="360" y="1035"/>
                  </a:lnTo>
                  <a:lnTo>
                    <a:pt x="556" y="1035"/>
                  </a:lnTo>
                  <a:lnTo>
                    <a:pt x="581" y="902"/>
                  </a:lnTo>
                  <a:lnTo>
                    <a:pt x="566" y="750"/>
                  </a:lnTo>
                  <a:lnTo>
                    <a:pt x="686" y="667"/>
                  </a:lnTo>
                  <a:lnTo>
                    <a:pt x="776" y="622"/>
                  </a:lnTo>
                  <a:lnTo>
                    <a:pt x="846" y="425"/>
                  </a:lnTo>
                  <a:lnTo>
                    <a:pt x="783" y="212"/>
                  </a:lnTo>
                  <a:lnTo>
                    <a:pt x="573" y="0"/>
                  </a:lnTo>
                  <a:lnTo>
                    <a:pt x="315" y="17"/>
                  </a:lnTo>
                  <a:lnTo>
                    <a:pt x="110" y="145"/>
                  </a:lnTo>
                  <a:lnTo>
                    <a:pt x="20" y="305"/>
                  </a:lnTo>
                  <a:lnTo>
                    <a:pt x="0" y="522"/>
                  </a:lnTo>
                  <a:close/>
                </a:path>
              </a:pathLst>
            </a:custGeom>
            <a:solidFill>
              <a:srgbClr val="00649D"/>
            </a:solidFill>
            <a:ln w="9525">
              <a:solidFill>
                <a:srgbClr val="770D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9" name="Freeform 16"/>
            <p:cNvSpPr>
              <a:spLocks/>
            </p:cNvSpPr>
            <p:nvPr/>
          </p:nvSpPr>
          <p:spPr bwMode="auto">
            <a:xfrm>
              <a:off x="2815" y="2843"/>
              <a:ext cx="273" cy="235"/>
            </a:xfrm>
            <a:custGeom>
              <a:avLst/>
              <a:gdLst>
                <a:gd name="T0" fmla="*/ 97 w 273"/>
                <a:gd name="T1" fmla="*/ 0 h 235"/>
                <a:gd name="T2" fmla="*/ 20 w 273"/>
                <a:gd name="T3" fmla="*/ 43 h 235"/>
                <a:gd name="T4" fmla="*/ 0 w 273"/>
                <a:gd name="T5" fmla="*/ 158 h 235"/>
                <a:gd name="T6" fmla="*/ 60 w 273"/>
                <a:gd name="T7" fmla="*/ 235 h 235"/>
                <a:gd name="T8" fmla="*/ 213 w 273"/>
                <a:gd name="T9" fmla="*/ 235 h 235"/>
                <a:gd name="T10" fmla="*/ 273 w 273"/>
                <a:gd name="T11" fmla="*/ 143 h 235"/>
                <a:gd name="T12" fmla="*/ 220 w 273"/>
                <a:gd name="T13" fmla="*/ 30 h 235"/>
                <a:gd name="T14" fmla="*/ 97 w 273"/>
                <a:gd name="T15" fmla="*/ 0 h 23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73"/>
                <a:gd name="T25" fmla="*/ 0 h 235"/>
                <a:gd name="T26" fmla="*/ 273 w 273"/>
                <a:gd name="T27" fmla="*/ 235 h 23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73" h="235">
                  <a:moveTo>
                    <a:pt x="97" y="0"/>
                  </a:moveTo>
                  <a:lnTo>
                    <a:pt x="20" y="43"/>
                  </a:lnTo>
                  <a:lnTo>
                    <a:pt x="0" y="158"/>
                  </a:lnTo>
                  <a:lnTo>
                    <a:pt x="60" y="235"/>
                  </a:lnTo>
                  <a:lnTo>
                    <a:pt x="213" y="235"/>
                  </a:lnTo>
                  <a:lnTo>
                    <a:pt x="273" y="143"/>
                  </a:lnTo>
                  <a:lnTo>
                    <a:pt x="220" y="30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0064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" name="Freeform 17"/>
            <p:cNvSpPr>
              <a:spLocks/>
            </p:cNvSpPr>
            <p:nvPr/>
          </p:nvSpPr>
          <p:spPr bwMode="auto">
            <a:xfrm>
              <a:off x="1746" y="1253"/>
              <a:ext cx="2358" cy="2310"/>
            </a:xfrm>
            <a:custGeom>
              <a:avLst/>
              <a:gdLst>
                <a:gd name="T0" fmla="*/ 1469 w 2358"/>
                <a:gd name="T1" fmla="*/ 0 h 2310"/>
                <a:gd name="T2" fmla="*/ 1001 w 2358"/>
                <a:gd name="T3" fmla="*/ 8 h 2310"/>
                <a:gd name="T4" fmla="*/ 646 w 2358"/>
                <a:gd name="T5" fmla="*/ 123 h 2310"/>
                <a:gd name="T6" fmla="*/ 280 w 2358"/>
                <a:gd name="T7" fmla="*/ 358 h 2310"/>
                <a:gd name="T8" fmla="*/ 113 w 2358"/>
                <a:gd name="T9" fmla="*/ 698 h 2310"/>
                <a:gd name="T10" fmla="*/ 38 w 2358"/>
                <a:gd name="T11" fmla="*/ 1045 h 2310"/>
                <a:gd name="T12" fmla="*/ 0 w 2358"/>
                <a:gd name="T13" fmla="*/ 1395 h 2310"/>
                <a:gd name="T14" fmla="*/ 168 w 2358"/>
                <a:gd name="T15" fmla="*/ 1650 h 2310"/>
                <a:gd name="T16" fmla="*/ 373 w 2358"/>
                <a:gd name="T17" fmla="*/ 1990 h 2310"/>
                <a:gd name="T18" fmla="*/ 851 w 2358"/>
                <a:gd name="T19" fmla="*/ 2263 h 2310"/>
                <a:gd name="T20" fmla="*/ 1309 w 2358"/>
                <a:gd name="T21" fmla="*/ 2310 h 2310"/>
                <a:gd name="T22" fmla="*/ 1630 w 2358"/>
                <a:gd name="T23" fmla="*/ 2218 h 2310"/>
                <a:gd name="T24" fmla="*/ 1827 w 2358"/>
                <a:gd name="T25" fmla="*/ 2105 h 2310"/>
                <a:gd name="T26" fmla="*/ 2038 w 2358"/>
                <a:gd name="T27" fmla="*/ 2028 h 2310"/>
                <a:gd name="T28" fmla="*/ 2115 w 2358"/>
                <a:gd name="T29" fmla="*/ 1840 h 2310"/>
                <a:gd name="T30" fmla="*/ 2298 w 2358"/>
                <a:gd name="T31" fmla="*/ 1543 h 2310"/>
                <a:gd name="T32" fmla="*/ 2358 w 2358"/>
                <a:gd name="T33" fmla="*/ 1190 h 2310"/>
                <a:gd name="T34" fmla="*/ 2305 w 2358"/>
                <a:gd name="T35" fmla="*/ 788 h 2310"/>
                <a:gd name="T36" fmla="*/ 2160 w 2358"/>
                <a:gd name="T37" fmla="*/ 388 h 2310"/>
                <a:gd name="T38" fmla="*/ 1962 w 2358"/>
                <a:gd name="T39" fmla="*/ 235 h 2310"/>
                <a:gd name="T40" fmla="*/ 1720 w 2358"/>
                <a:gd name="T41" fmla="*/ 38 h 2310"/>
                <a:gd name="T42" fmla="*/ 1592 w 2358"/>
                <a:gd name="T43" fmla="*/ 358 h 2310"/>
                <a:gd name="T44" fmla="*/ 1900 w 2358"/>
                <a:gd name="T45" fmla="*/ 583 h 2310"/>
                <a:gd name="T46" fmla="*/ 2020 w 2358"/>
                <a:gd name="T47" fmla="*/ 773 h 2310"/>
                <a:gd name="T48" fmla="*/ 2093 w 2358"/>
                <a:gd name="T49" fmla="*/ 1035 h 2310"/>
                <a:gd name="T50" fmla="*/ 2008 w 2358"/>
                <a:gd name="T51" fmla="*/ 1460 h 2310"/>
                <a:gd name="T52" fmla="*/ 1827 w 2358"/>
                <a:gd name="T53" fmla="*/ 1770 h 2310"/>
                <a:gd name="T54" fmla="*/ 1645 w 2358"/>
                <a:gd name="T55" fmla="*/ 1870 h 2310"/>
                <a:gd name="T56" fmla="*/ 1439 w 2358"/>
                <a:gd name="T57" fmla="*/ 1968 h 2310"/>
                <a:gd name="T58" fmla="*/ 1109 w 2358"/>
                <a:gd name="T59" fmla="*/ 2005 h 2310"/>
                <a:gd name="T60" fmla="*/ 743 w 2358"/>
                <a:gd name="T61" fmla="*/ 1930 h 2310"/>
                <a:gd name="T62" fmla="*/ 456 w 2358"/>
                <a:gd name="T63" fmla="*/ 1613 h 2310"/>
                <a:gd name="T64" fmla="*/ 325 w 2358"/>
                <a:gd name="T65" fmla="*/ 1400 h 2310"/>
                <a:gd name="T66" fmla="*/ 318 w 2358"/>
                <a:gd name="T67" fmla="*/ 1068 h 2310"/>
                <a:gd name="T68" fmla="*/ 388 w 2358"/>
                <a:gd name="T69" fmla="*/ 788 h 2310"/>
                <a:gd name="T70" fmla="*/ 576 w 2358"/>
                <a:gd name="T71" fmla="*/ 553 h 2310"/>
                <a:gd name="T72" fmla="*/ 681 w 2358"/>
                <a:gd name="T73" fmla="*/ 403 h 2310"/>
                <a:gd name="T74" fmla="*/ 934 w 2358"/>
                <a:gd name="T75" fmla="*/ 340 h 2310"/>
                <a:gd name="T76" fmla="*/ 1204 w 2358"/>
                <a:gd name="T77" fmla="*/ 243 h 2310"/>
                <a:gd name="T78" fmla="*/ 1592 w 2358"/>
                <a:gd name="T79" fmla="*/ 358 h 2310"/>
                <a:gd name="T80" fmla="*/ 1720 w 2358"/>
                <a:gd name="T81" fmla="*/ 38 h 2310"/>
                <a:gd name="T82" fmla="*/ 1469 w 2358"/>
                <a:gd name="T83" fmla="*/ 0 h 231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358"/>
                <a:gd name="T127" fmla="*/ 0 h 2310"/>
                <a:gd name="T128" fmla="*/ 2358 w 2358"/>
                <a:gd name="T129" fmla="*/ 2310 h 231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358" h="2310">
                  <a:moveTo>
                    <a:pt x="1469" y="0"/>
                  </a:moveTo>
                  <a:lnTo>
                    <a:pt x="1001" y="8"/>
                  </a:lnTo>
                  <a:lnTo>
                    <a:pt x="646" y="123"/>
                  </a:lnTo>
                  <a:lnTo>
                    <a:pt x="280" y="358"/>
                  </a:lnTo>
                  <a:lnTo>
                    <a:pt x="113" y="698"/>
                  </a:lnTo>
                  <a:lnTo>
                    <a:pt x="38" y="1045"/>
                  </a:lnTo>
                  <a:lnTo>
                    <a:pt x="0" y="1395"/>
                  </a:lnTo>
                  <a:lnTo>
                    <a:pt x="168" y="1650"/>
                  </a:lnTo>
                  <a:lnTo>
                    <a:pt x="373" y="1990"/>
                  </a:lnTo>
                  <a:lnTo>
                    <a:pt x="851" y="2263"/>
                  </a:lnTo>
                  <a:lnTo>
                    <a:pt x="1309" y="2310"/>
                  </a:lnTo>
                  <a:lnTo>
                    <a:pt x="1630" y="2218"/>
                  </a:lnTo>
                  <a:lnTo>
                    <a:pt x="1827" y="2105"/>
                  </a:lnTo>
                  <a:lnTo>
                    <a:pt x="2038" y="2028"/>
                  </a:lnTo>
                  <a:lnTo>
                    <a:pt x="2115" y="1840"/>
                  </a:lnTo>
                  <a:lnTo>
                    <a:pt x="2298" y="1543"/>
                  </a:lnTo>
                  <a:lnTo>
                    <a:pt x="2358" y="1190"/>
                  </a:lnTo>
                  <a:lnTo>
                    <a:pt x="2305" y="788"/>
                  </a:lnTo>
                  <a:lnTo>
                    <a:pt x="2160" y="388"/>
                  </a:lnTo>
                  <a:lnTo>
                    <a:pt x="1962" y="235"/>
                  </a:lnTo>
                  <a:lnTo>
                    <a:pt x="1720" y="38"/>
                  </a:lnTo>
                  <a:lnTo>
                    <a:pt x="1592" y="358"/>
                  </a:lnTo>
                  <a:lnTo>
                    <a:pt x="1900" y="583"/>
                  </a:lnTo>
                  <a:lnTo>
                    <a:pt x="2020" y="773"/>
                  </a:lnTo>
                  <a:lnTo>
                    <a:pt x="2093" y="1035"/>
                  </a:lnTo>
                  <a:lnTo>
                    <a:pt x="2008" y="1460"/>
                  </a:lnTo>
                  <a:lnTo>
                    <a:pt x="1827" y="1770"/>
                  </a:lnTo>
                  <a:lnTo>
                    <a:pt x="1645" y="1870"/>
                  </a:lnTo>
                  <a:lnTo>
                    <a:pt x="1439" y="1968"/>
                  </a:lnTo>
                  <a:lnTo>
                    <a:pt x="1109" y="2005"/>
                  </a:lnTo>
                  <a:lnTo>
                    <a:pt x="743" y="1930"/>
                  </a:lnTo>
                  <a:lnTo>
                    <a:pt x="456" y="1613"/>
                  </a:lnTo>
                  <a:lnTo>
                    <a:pt x="325" y="1400"/>
                  </a:lnTo>
                  <a:lnTo>
                    <a:pt x="318" y="1068"/>
                  </a:lnTo>
                  <a:lnTo>
                    <a:pt x="388" y="788"/>
                  </a:lnTo>
                  <a:lnTo>
                    <a:pt x="576" y="553"/>
                  </a:lnTo>
                  <a:lnTo>
                    <a:pt x="681" y="403"/>
                  </a:lnTo>
                  <a:lnTo>
                    <a:pt x="934" y="340"/>
                  </a:lnTo>
                  <a:lnTo>
                    <a:pt x="1204" y="243"/>
                  </a:lnTo>
                  <a:lnTo>
                    <a:pt x="1592" y="358"/>
                  </a:lnTo>
                  <a:lnTo>
                    <a:pt x="1720" y="38"/>
                  </a:lnTo>
                  <a:lnTo>
                    <a:pt x="1469" y="0"/>
                  </a:lnTo>
                  <a:close/>
                </a:path>
              </a:pathLst>
            </a:custGeom>
            <a:solidFill>
              <a:srgbClr val="770D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auto">
            <a:xfrm>
              <a:off x="1814" y="1291"/>
              <a:ext cx="2232" cy="2217"/>
            </a:xfrm>
            <a:custGeom>
              <a:avLst/>
              <a:gdLst>
                <a:gd name="T0" fmla="*/ 1206 w 2232"/>
                <a:gd name="T1" fmla="*/ 160 h 2217"/>
                <a:gd name="T2" fmla="*/ 948 w 2232"/>
                <a:gd name="T3" fmla="*/ 160 h 2217"/>
                <a:gd name="T4" fmla="*/ 570 w 2232"/>
                <a:gd name="T5" fmla="*/ 310 h 2217"/>
                <a:gd name="T6" fmla="*/ 335 w 2232"/>
                <a:gd name="T7" fmla="*/ 570 h 2217"/>
                <a:gd name="T8" fmla="*/ 220 w 2232"/>
                <a:gd name="T9" fmla="*/ 902 h 2217"/>
                <a:gd name="T10" fmla="*/ 152 w 2232"/>
                <a:gd name="T11" fmla="*/ 1175 h 2217"/>
                <a:gd name="T12" fmla="*/ 305 w 2232"/>
                <a:gd name="T13" fmla="*/ 1597 h 2217"/>
                <a:gd name="T14" fmla="*/ 485 w 2232"/>
                <a:gd name="T15" fmla="*/ 1747 h 2217"/>
                <a:gd name="T16" fmla="*/ 608 w 2232"/>
                <a:gd name="T17" fmla="*/ 1907 h 2217"/>
                <a:gd name="T18" fmla="*/ 888 w 2232"/>
                <a:gd name="T19" fmla="*/ 2000 h 2217"/>
                <a:gd name="T20" fmla="*/ 1154 w 2232"/>
                <a:gd name="T21" fmla="*/ 2060 h 2217"/>
                <a:gd name="T22" fmla="*/ 1667 w 2232"/>
                <a:gd name="T23" fmla="*/ 1885 h 2217"/>
                <a:gd name="T24" fmla="*/ 1970 w 2232"/>
                <a:gd name="T25" fmla="*/ 1582 h 2217"/>
                <a:gd name="T26" fmla="*/ 2085 w 2232"/>
                <a:gd name="T27" fmla="*/ 1167 h 2217"/>
                <a:gd name="T28" fmla="*/ 2085 w 2232"/>
                <a:gd name="T29" fmla="*/ 820 h 2217"/>
                <a:gd name="T30" fmla="*/ 1940 w 2232"/>
                <a:gd name="T31" fmla="*/ 585 h 2217"/>
                <a:gd name="T32" fmla="*/ 1737 w 2232"/>
                <a:gd name="T33" fmla="*/ 327 h 2217"/>
                <a:gd name="T34" fmla="*/ 1206 w 2232"/>
                <a:gd name="T35" fmla="*/ 160 h 2217"/>
                <a:gd name="T36" fmla="*/ 1181 w 2232"/>
                <a:gd name="T37" fmla="*/ 0 h 2217"/>
                <a:gd name="T38" fmla="*/ 1421 w 2232"/>
                <a:gd name="T39" fmla="*/ 37 h 2217"/>
                <a:gd name="T40" fmla="*/ 1744 w 2232"/>
                <a:gd name="T41" fmla="*/ 130 h 2217"/>
                <a:gd name="T42" fmla="*/ 1910 w 2232"/>
                <a:gd name="T43" fmla="*/ 322 h 2217"/>
                <a:gd name="T44" fmla="*/ 2122 w 2232"/>
                <a:gd name="T45" fmla="*/ 537 h 2217"/>
                <a:gd name="T46" fmla="*/ 2232 w 2232"/>
                <a:gd name="T47" fmla="*/ 1007 h 2217"/>
                <a:gd name="T48" fmla="*/ 2212 w 2232"/>
                <a:gd name="T49" fmla="*/ 1347 h 2217"/>
                <a:gd name="T50" fmla="*/ 2070 w 2232"/>
                <a:gd name="T51" fmla="*/ 1650 h 2217"/>
                <a:gd name="T52" fmla="*/ 1864 w 2232"/>
                <a:gd name="T53" fmla="*/ 1915 h 2217"/>
                <a:gd name="T54" fmla="*/ 1416 w 2232"/>
                <a:gd name="T55" fmla="*/ 2150 h 2217"/>
                <a:gd name="T56" fmla="*/ 1061 w 2232"/>
                <a:gd name="T57" fmla="*/ 2217 h 2217"/>
                <a:gd name="T58" fmla="*/ 675 w 2232"/>
                <a:gd name="T59" fmla="*/ 2125 h 2217"/>
                <a:gd name="T60" fmla="*/ 257 w 2232"/>
                <a:gd name="T61" fmla="*/ 1772 h 2217"/>
                <a:gd name="T62" fmla="*/ 0 w 2232"/>
                <a:gd name="T63" fmla="*/ 1182 h 2217"/>
                <a:gd name="T64" fmla="*/ 100 w 2232"/>
                <a:gd name="T65" fmla="*/ 812 h 2217"/>
                <a:gd name="T66" fmla="*/ 167 w 2232"/>
                <a:gd name="T67" fmla="*/ 477 h 2217"/>
                <a:gd name="T68" fmla="*/ 430 w 2232"/>
                <a:gd name="T69" fmla="*/ 242 h 2217"/>
                <a:gd name="T70" fmla="*/ 723 w 2232"/>
                <a:gd name="T71" fmla="*/ 75 h 2217"/>
                <a:gd name="T72" fmla="*/ 1181 w 2232"/>
                <a:gd name="T73" fmla="*/ 0 h 2217"/>
                <a:gd name="T74" fmla="*/ 1206 w 2232"/>
                <a:gd name="T75" fmla="*/ 160 h 221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232"/>
                <a:gd name="T115" fmla="*/ 0 h 2217"/>
                <a:gd name="T116" fmla="*/ 2232 w 2232"/>
                <a:gd name="T117" fmla="*/ 2217 h 221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232" h="2217">
                  <a:moveTo>
                    <a:pt x="1206" y="160"/>
                  </a:moveTo>
                  <a:lnTo>
                    <a:pt x="948" y="160"/>
                  </a:lnTo>
                  <a:lnTo>
                    <a:pt x="570" y="310"/>
                  </a:lnTo>
                  <a:lnTo>
                    <a:pt x="335" y="570"/>
                  </a:lnTo>
                  <a:lnTo>
                    <a:pt x="220" y="902"/>
                  </a:lnTo>
                  <a:lnTo>
                    <a:pt x="152" y="1175"/>
                  </a:lnTo>
                  <a:lnTo>
                    <a:pt x="305" y="1597"/>
                  </a:lnTo>
                  <a:lnTo>
                    <a:pt x="485" y="1747"/>
                  </a:lnTo>
                  <a:lnTo>
                    <a:pt x="608" y="1907"/>
                  </a:lnTo>
                  <a:lnTo>
                    <a:pt x="888" y="2000"/>
                  </a:lnTo>
                  <a:lnTo>
                    <a:pt x="1154" y="2060"/>
                  </a:lnTo>
                  <a:lnTo>
                    <a:pt x="1667" y="1885"/>
                  </a:lnTo>
                  <a:lnTo>
                    <a:pt x="1970" y="1582"/>
                  </a:lnTo>
                  <a:lnTo>
                    <a:pt x="2085" y="1167"/>
                  </a:lnTo>
                  <a:lnTo>
                    <a:pt x="2085" y="820"/>
                  </a:lnTo>
                  <a:lnTo>
                    <a:pt x="1940" y="585"/>
                  </a:lnTo>
                  <a:lnTo>
                    <a:pt x="1737" y="327"/>
                  </a:lnTo>
                  <a:lnTo>
                    <a:pt x="1206" y="160"/>
                  </a:lnTo>
                  <a:lnTo>
                    <a:pt x="1181" y="0"/>
                  </a:lnTo>
                  <a:lnTo>
                    <a:pt x="1421" y="37"/>
                  </a:lnTo>
                  <a:lnTo>
                    <a:pt x="1744" y="130"/>
                  </a:lnTo>
                  <a:lnTo>
                    <a:pt x="1910" y="322"/>
                  </a:lnTo>
                  <a:lnTo>
                    <a:pt x="2122" y="537"/>
                  </a:lnTo>
                  <a:lnTo>
                    <a:pt x="2232" y="1007"/>
                  </a:lnTo>
                  <a:lnTo>
                    <a:pt x="2212" y="1347"/>
                  </a:lnTo>
                  <a:lnTo>
                    <a:pt x="2070" y="1650"/>
                  </a:lnTo>
                  <a:lnTo>
                    <a:pt x="1864" y="1915"/>
                  </a:lnTo>
                  <a:lnTo>
                    <a:pt x="1416" y="2150"/>
                  </a:lnTo>
                  <a:lnTo>
                    <a:pt x="1061" y="2217"/>
                  </a:lnTo>
                  <a:lnTo>
                    <a:pt x="675" y="2125"/>
                  </a:lnTo>
                  <a:lnTo>
                    <a:pt x="257" y="1772"/>
                  </a:lnTo>
                  <a:lnTo>
                    <a:pt x="0" y="1182"/>
                  </a:lnTo>
                  <a:lnTo>
                    <a:pt x="100" y="812"/>
                  </a:lnTo>
                  <a:lnTo>
                    <a:pt x="167" y="477"/>
                  </a:lnTo>
                  <a:lnTo>
                    <a:pt x="430" y="242"/>
                  </a:lnTo>
                  <a:lnTo>
                    <a:pt x="723" y="75"/>
                  </a:lnTo>
                  <a:lnTo>
                    <a:pt x="1181" y="0"/>
                  </a:lnTo>
                  <a:lnTo>
                    <a:pt x="1206" y="160"/>
                  </a:lnTo>
                  <a:close/>
                </a:path>
              </a:pathLst>
            </a:custGeom>
            <a:solidFill>
              <a:srgbClr val="0064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 cmpd="sng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173275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Pepperpot in Plasma Accelerators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000" dirty="0" smtClean="0"/>
              <a:t>Error estimation</a:t>
            </a:r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pPr marL="0" indent="0">
              <a:buNone/>
            </a:pPr>
            <a:r>
              <a:rPr lang="de-DE" dirty="0" smtClean="0"/>
              <a:t>		    </a:t>
            </a:r>
            <a:r>
              <a:rPr lang="de-DE" sz="1600" dirty="0" smtClean="0"/>
              <a:t>around 1 %			     around 47 %</a:t>
            </a:r>
          </a:p>
          <a:p>
            <a:pPr marL="0" indent="0">
              <a:buNone/>
            </a:pPr>
            <a:endParaRPr lang="de-DE" sz="1600" dirty="0"/>
          </a:p>
          <a:p>
            <a:r>
              <a:rPr lang="de-DE" sz="2000" dirty="0" smtClean="0"/>
              <a:t>For case C – this would be 20x more:= 1000 %            not suitable !</a:t>
            </a:r>
            <a:endParaRPr lang="en-GB" sz="2000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5780" y="1917457"/>
            <a:ext cx="7059947" cy="2062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AutoShape 15"/>
          <p:cNvSpPr>
            <a:spLocks noChangeArrowheads="1"/>
          </p:cNvSpPr>
          <p:nvPr/>
        </p:nvSpPr>
        <p:spPr bwMode="auto">
          <a:xfrm>
            <a:off x="6530362" y="4830211"/>
            <a:ext cx="311258" cy="360363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01599C"/>
          </a:solidFill>
          <a:ln w="19050">
            <a:solidFill>
              <a:srgbClr val="770D29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9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8979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nutzerdefiniertes Design">
  <a:themeElements>
    <a:clrScheme name="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enutzerdefiniertes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2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28" charset="-128"/>
          </a:defRPr>
        </a:defPPr>
      </a:lstStyle>
    </a:lnDef>
  </a:objectDefaults>
  <a:extraClrSchemeLst>
    <a:extraClrScheme>
      <a:clrScheme name="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enutzerdefiniertes Design">
  <a:themeElements>
    <a:clrScheme name="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enutzerdefiniertes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2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28" charset="-128"/>
          </a:defRPr>
        </a:defPPr>
      </a:lstStyle>
    </a:lnDef>
  </a:objectDefaults>
  <a:extraClrSchemeLst>
    <a:extraClrScheme>
      <a:clrScheme name="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Benutzerdefiniertes Design">
  <a:themeElements>
    <a:clrScheme name="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enutzerdefiniertes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2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28" charset="-128"/>
          </a:defRPr>
        </a:defPPr>
      </a:lstStyle>
    </a:lnDef>
  </a:objectDefaults>
  <a:extraClrSchemeLst>
    <a:extraClrScheme>
      <a:clrScheme name="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GSI_FAIR</Template>
  <TotalTime>4454</TotalTime>
  <Words>1249</Words>
  <Application>Microsoft Office PowerPoint</Application>
  <PresentationFormat>On-screen Show (4:3)</PresentationFormat>
  <Paragraphs>224</Paragraphs>
  <Slides>35</Slides>
  <Notes>2</Notes>
  <HiddenSlides>2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9" baseType="lpstr">
      <vt:lpstr>Benutzerdefiniertes Design</vt:lpstr>
      <vt:lpstr>1_Benutzerdefiniertes Design</vt:lpstr>
      <vt:lpstr>2_Benutzerdefiniertes Design</vt:lpstr>
      <vt:lpstr>Equation</vt:lpstr>
      <vt:lpstr>Optical Diagnostics  State of the art and Future Trends </vt:lpstr>
      <vt:lpstr>Overview</vt:lpstr>
      <vt:lpstr>Emittance measurements</vt:lpstr>
      <vt:lpstr>Definition of the Emittance</vt:lpstr>
      <vt:lpstr>Attention !!</vt:lpstr>
      <vt:lpstr>Emittance measurements</vt:lpstr>
      <vt:lpstr>Emittance measurements</vt:lpstr>
      <vt:lpstr>Pepperpot in Plasma Accelerators</vt:lpstr>
      <vt:lpstr>Pepperpot in Plasma Accelerators</vt:lpstr>
      <vt:lpstr>Quadrupole Scan</vt:lpstr>
      <vt:lpstr>Change quad strength:</vt:lpstr>
      <vt:lpstr>Quad scan @ CTF3</vt:lpstr>
      <vt:lpstr>Quad scan: A candidate ?</vt:lpstr>
      <vt:lpstr>Three Screen Method</vt:lpstr>
      <vt:lpstr>Derivation of TWISS parameters</vt:lpstr>
      <vt:lpstr>Challenges</vt:lpstr>
      <vt:lpstr>Ultra-short Bunches</vt:lpstr>
      <vt:lpstr>Bunch Length using CTR</vt:lpstr>
      <vt:lpstr>Diagnostics details</vt:lpstr>
      <vt:lpstr>Transition Radiation</vt:lpstr>
      <vt:lpstr>Coherent (?) Radiation</vt:lpstr>
      <vt:lpstr>CTR Spectrum: Measurement</vt:lpstr>
      <vt:lpstr>Experiment @ ALICE</vt:lpstr>
      <vt:lpstr>HL - LHC: Beam Profile ?</vt:lpstr>
      <vt:lpstr>Gas Sheet Monitor</vt:lpstr>
      <vt:lpstr>How to Generate the Jet ?</vt:lpstr>
      <vt:lpstr>Experimental Data</vt:lpstr>
      <vt:lpstr>Setup @ Cockcroft Institute</vt:lpstr>
      <vt:lpstr>Zoom: Main chamber</vt:lpstr>
      <vt:lpstr>Ionization Cross Sections</vt:lpstr>
      <vt:lpstr>Initial Results</vt:lpstr>
      <vt:lpstr>Fluorescence Monitor Principle</vt:lpstr>
      <vt:lpstr>Benefit from both methods !</vt:lpstr>
      <vt:lpstr>Wish list: Photon detection</vt:lpstr>
      <vt:lpstr>Conclusion </vt:lpstr>
    </vt:vector>
  </TitlesOfParts>
  <Company>Presentation Helper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Filmstrip</dc:title>
  <dc:creator>Presentation Helper</dc:creator>
  <cp:lastModifiedBy>DL IT Services Contractor</cp:lastModifiedBy>
  <cp:revision>274</cp:revision>
  <dcterms:created xsi:type="dcterms:W3CDTF">2005-04-05T14:19:59Z</dcterms:created>
  <dcterms:modified xsi:type="dcterms:W3CDTF">2015-03-23T07:16:11Z</dcterms:modified>
</cp:coreProperties>
</file>