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303" r:id="rId3"/>
    <p:sldId id="305" r:id="rId4"/>
    <p:sldId id="306" r:id="rId5"/>
    <p:sldId id="301" r:id="rId6"/>
    <p:sldId id="307" r:id="rId7"/>
    <p:sldId id="30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E57F"/>
    <a:srgbClr val="4F81BD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56" autoAdjust="0"/>
  </p:normalViewPr>
  <p:slideViewPr>
    <p:cSldViewPr>
      <p:cViewPr varScale="1">
        <p:scale>
          <a:sx n="101" d="100"/>
          <a:sy n="101" d="100"/>
        </p:scale>
        <p:origin x="42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EF0A7-996F-4020-AE64-21153D310731}" type="datetimeFigureOut">
              <a:rPr lang="fr-FR" smtClean="0"/>
              <a:pPr/>
              <a:t>11/01/2015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D977F-A6B7-4082-BED0-072E1C8BEA8E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557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A37C79-C2AD-4112-9BCF-05D23A5A9AD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56" y="4343326"/>
            <a:ext cx="5485089" cy="4114651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944210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D977F-A6B7-4082-BED0-072E1C8BEA8E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838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249238" y="6283325"/>
            <a:ext cx="3349625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9547-635D-4B9A-9DB3-EC9E41213302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95FC-A556-4EDC-A321-C091DABBAA5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5816" y="6597352"/>
            <a:ext cx="381642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597352"/>
            <a:ext cx="1115616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8316-5561-42FD-8EB4-6082D8B2B5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A497F-42BE-4562-B7EC-C39878D3769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0401-F3D7-4EA7-B6BE-BB401116080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FEB90-AA07-4BC8-9879-B1C919375A78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EBCE3-D9D8-4810-AA2F-9D2722E155E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9F3B-BF78-486D-B653-A2455EE591C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EE891-41D4-4E36-8961-3ED2E163A41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E29D-F7DD-4DFF-AD9A-4726E5478A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726019" name="Rectangle 3"/>
          <p:cNvSpPr>
            <a:spLocks noChangeArrowheads="1"/>
          </p:cNvSpPr>
          <p:nvPr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0" name="Rectangle 4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F3FD7-E531-4969-999F-C25F1A302605}" type="slidenum">
              <a:rPr lang="fr-FR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fr-FR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27784" y="6597352"/>
            <a:ext cx="468052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8384" y="6597352"/>
            <a:ext cx="11156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top_wg" TargetMode="External"/><Relationship Id="rId2" Type="http://schemas.openxmlformats.org/officeDocument/2006/relationships/hyperlink" Target="https://indico.cern.ch/categoryDisplay.py?categId=4463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8477250" y="6529388"/>
            <a:ext cx="666750" cy="328612"/>
          </a:xfrm>
          <a:noFill/>
        </p:spPr>
        <p:txBody>
          <a:bodyPr/>
          <a:lstStyle/>
          <a:p>
            <a:fld id="{A8902D3E-888C-4C49-AE52-6FF8BDC1A49B}" type="slidenum">
              <a:rPr lang="fr-FR" smtClean="0">
                <a:solidFill>
                  <a:srgbClr val="000000"/>
                </a:solidFill>
              </a:rPr>
              <a:pPr/>
              <a:t>1</a:t>
            </a:fld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123728" y="1793512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TOPLHCWG</a:t>
            </a:r>
            <a:endParaRPr lang="fr-FR" sz="60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71800" y="2898998"/>
            <a:ext cx="376240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400" b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6</a:t>
            </a:r>
            <a:r>
              <a:rPr lang="en-US" sz="2400" b="1" cap="all" baseline="30000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</a:t>
            </a:r>
            <a:r>
              <a:rPr lang="en-US" sz="2400" b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open session</a:t>
            </a:r>
            <a:endParaRPr lang="fr-FR" sz="2400" b="1" cap="all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915816" y="345048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16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12-13</a:t>
            </a:r>
            <a:r>
              <a:rPr lang="en-US" sz="1600" b="1" cap="all" baseline="300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</a:t>
            </a:r>
            <a:r>
              <a:rPr lang="en-US" sz="16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January 2015</a:t>
            </a:r>
            <a:endParaRPr lang="fr-FR" sz="1600" b="1" cap="all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600" dirty="0" smtClean="0"/>
              <a:t>Introduction and coordinates</a:t>
            </a:r>
            <a:endParaRPr lang="fr-FR" sz="36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2592288"/>
          </a:xfrm>
        </p:spPr>
        <p:txBody>
          <a:bodyPr>
            <a:noAutofit/>
          </a:bodyPr>
          <a:lstStyle/>
          <a:p>
            <a:r>
              <a:rPr lang="en-US" sz="2000" dirty="0" smtClean="0"/>
              <a:t>Sixth open session of the TOPLHCWG</a:t>
            </a:r>
          </a:p>
          <a:p>
            <a:pPr lvl="1"/>
            <a:r>
              <a:rPr lang="en-US" sz="1700" dirty="0" smtClean="0"/>
              <a:t>Forum for public discussions (</a:t>
            </a:r>
            <a:r>
              <a:rPr lang="en-US" sz="1700" dirty="0" err="1" smtClean="0"/>
              <a:t>ATLAS+CMS+LHCb+TH</a:t>
            </a:r>
            <a:r>
              <a:rPr lang="en-US" sz="1700" dirty="0" smtClean="0"/>
              <a:t>) on combination and interpretation of top physics measurements at the LHC</a:t>
            </a:r>
          </a:p>
          <a:p>
            <a:pPr lvl="1"/>
            <a:r>
              <a:rPr lang="en-US" sz="1700" dirty="0" smtClean="0"/>
              <a:t>Open sessions (twice per year) organized in such a way to have ample time for discussion</a:t>
            </a:r>
          </a:p>
          <a:p>
            <a:pPr lvl="1"/>
            <a:endParaRPr lang="en-US" sz="12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dirty="0" smtClean="0"/>
              <a:t>Documentation and coordinates</a:t>
            </a:r>
          </a:p>
          <a:p>
            <a:pPr lvl="1"/>
            <a:r>
              <a:rPr lang="en-US" sz="1700" dirty="0" smtClean="0"/>
              <a:t>Integrated into the LPCC structure at CERN</a:t>
            </a:r>
          </a:p>
          <a:p>
            <a:pPr lvl="1"/>
            <a:r>
              <a:rPr lang="en-US" sz="1700" dirty="0" smtClean="0"/>
              <a:t>Agendas available at </a:t>
            </a:r>
            <a:r>
              <a:rPr lang="en-US" sz="1700" dirty="0" smtClean="0">
                <a:hlinkClick r:id="rId2"/>
              </a:rPr>
              <a:t>https://indico.cern.ch/categoryDisplay.py?categId=4463</a:t>
            </a:r>
            <a:endParaRPr lang="en-US" sz="1700" dirty="0" smtClean="0"/>
          </a:p>
          <a:p>
            <a:pPr lvl="1"/>
            <a:r>
              <a:rPr lang="en-US" sz="1700" dirty="0" err="1" smtClean="0"/>
              <a:t>Twiki</a:t>
            </a:r>
            <a:r>
              <a:rPr lang="en-US" sz="1700" dirty="0" smtClean="0"/>
              <a:t> page available at </a:t>
            </a:r>
            <a:r>
              <a:rPr lang="en-US" sz="1700" dirty="0" smtClean="0">
                <a:hlinkClick r:id="rId3"/>
              </a:rPr>
              <a:t>http://lpcc.web.cern.ch/LPCC/index.php?page=top_wg</a:t>
            </a:r>
            <a:endParaRPr lang="en-US" sz="1700" dirty="0" smtClean="0"/>
          </a:p>
          <a:p>
            <a:pPr lvl="2"/>
            <a:r>
              <a:rPr lang="en-US" sz="1400" dirty="0" smtClean="0"/>
              <a:t>Public notes produced so far also available from that page</a:t>
            </a:r>
          </a:p>
          <a:p>
            <a:pPr lvl="1"/>
            <a:r>
              <a:rPr lang="en-US" sz="1700" dirty="0" smtClean="0"/>
              <a:t>Please make sure you subscribe to the main open list </a:t>
            </a:r>
            <a:r>
              <a:rPr lang="en-US" sz="1700" dirty="0" smtClean="0">
                <a:solidFill>
                  <a:srgbClr val="FF0000"/>
                </a:solidFill>
              </a:rPr>
              <a:t>lhc-toplhcwg@cern.ch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Welcome to the second late open session of 2014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Contacts: reminder</a:t>
            </a:r>
            <a:endParaRPr lang="fr-FR" sz="36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2592288"/>
          </a:xfrm>
        </p:spPr>
        <p:txBody>
          <a:bodyPr>
            <a:noAutofit/>
          </a:bodyPr>
          <a:lstStyle/>
          <a:p>
            <a:r>
              <a:rPr lang="en-US" sz="2000" dirty="0" smtClean="0"/>
              <a:t>Main contacts</a:t>
            </a:r>
          </a:p>
          <a:p>
            <a:pPr lvl="1"/>
            <a:r>
              <a:rPr lang="en-US" sz="1700" dirty="0" smtClean="0"/>
              <a:t>M. </a:t>
            </a:r>
            <a:r>
              <a:rPr lang="en-US" sz="1700" dirty="0" err="1" smtClean="0"/>
              <a:t>Mangano</a:t>
            </a:r>
            <a:r>
              <a:rPr lang="en-US" sz="1700" dirty="0" smtClean="0"/>
              <a:t> (TH)</a:t>
            </a:r>
          </a:p>
          <a:p>
            <a:pPr lvl="1"/>
            <a:r>
              <a:rPr lang="en-US" sz="1700" dirty="0" smtClean="0"/>
              <a:t>M. Costa (ATLAS), R </a:t>
            </a:r>
            <a:r>
              <a:rPr lang="en-US" sz="1700" dirty="0" err="1" smtClean="0"/>
              <a:t>Chierici</a:t>
            </a:r>
            <a:r>
              <a:rPr lang="en-US" sz="1700" dirty="0" smtClean="0"/>
              <a:t> (CMS) </a:t>
            </a:r>
            <a:r>
              <a:rPr lang="en-US" sz="1700" dirty="0" smtClean="0">
                <a:solidFill>
                  <a:srgbClr val="FF0000"/>
                </a:solidFill>
              </a:rPr>
              <a:t>(M. Mulders replacing Roberto after this WS)</a:t>
            </a:r>
          </a:p>
          <a:p>
            <a:pPr lvl="1"/>
            <a:endParaRPr lang="en-US" sz="1200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r>
              <a:rPr lang="en-US" sz="2000" dirty="0" smtClean="0"/>
              <a:t>Conveners</a:t>
            </a:r>
          </a:p>
          <a:p>
            <a:pPr lvl="1"/>
            <a:r>
              <a:rPr lang="en-US" sz="1700" dirty="0" smtClean="0"/>
              <a:t>A. Lister, </a:t>
            </a:r>
            <a:r>
              <a:rPr lang="en-US" sz="1700" dirty="0" smtClean="0">
                <a:solidFill>
                  <a:srgbClr val="FF0000"/>
                </a:solidFill>
              </a:rPr>
              <a:t>M. Owen </a:t>
            </a:r>
            <a:r>
              <a:rPr lang="en-US" sz="1700" dirty="0" smtClean="0"/>
              <a:t>(ATLAS), A. Meyer, </a:t>
            </a:r>
            <a:r>
              <a:rPr lang="en-US" sz="1700" dirty="0" smtClean="0">
                <a:solidFill>
                  <a:srgbClr val="FF0000"/>
                </a:solidFill>
              </a:rPr>
              <a:t>A. </a:t>
            </a:r>
            <a:r>
              <a:rPr lang="en-US" sz="1700" dirty="0" err="1" smtClean="0">
                <a:solidFill>
                  <a:srgbClr val="FF0000"/>
                </a:solidFill>
              </a:rPr>
              <a:t>Giammanco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/>
              <a:t>(CMS)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Contacts for individual subgroups/combinations</a:t>
            </a:r>
          </a:p>
          <a:p>
            <a:pPr lvl="1"/>
            <a:r>
              <a:rPr lang="en-US" sz="1700" dirty="0" smtClean="0">
                <a:solidFill>
                  <a:prstClr val="black"/>
                </a:solidFill>
              </a:rPr>
              <a:t>Top pair cross section: L. </a:t>
            </a:r>
            <a:r>
              <a:rPr lang="en-US" sz="1700" dirty="0" err="1" smtClean="0">
                <a:solidFill>
                  <a:prstClr val="black"/>
                </a:solidFill>
              </a:rPr>
              <a:t>Shabalina</a:t>
            </a:r>
            <a:r>
              <a:rPr lang="en-US" sz="1700" dirty="0" smtClean="0">
                <a:solidFill>
                  <a:prstClr val="black"/>
                </a:solidFill>
              </a:rPr>
              <a:t> (ATLAS), M</a:t>
            </a:r>
            <a:r>
              <a:rPr lang="en-US" sz="1700" dirty="0">
                <a:solidFill>
                  <a:prstClr val="black"/>
                </a:solidFill>
              </a:rPr>
              <a:t>. </a:t>
            </a:r>
            <a:r>
              <a:rPr lang="en-US" sz="1700" dirty="0" err="1" smtClean="0">
                <a:solidFill>
                  <a:prstClr val="black"/>
                </a:solidFill>
              </a:rPr>
              <a:t>Aldaya</a:t>
            </a:r>
            <a:r>
              <a:rPr lang="en-US" sz="1700" dirty="0" smtClean="0">
                <a:solidFill>
                  <a:prstClr val="black"/>
                </a:solidFill>
              </a:rPr>
              <a:t> </a:t>
            </a:r>
            <a:r>
              <a:rPr lang="en-US" sz="1700" dirty="0">
                <a:solidFill>
                  <a:prstClr val="black"/>
                </a:solidFill>
              </a:rPr>
              <a:t>(</a:t>
            </a:r>
            <a:r>
              <a:rPr lang="en-US" sz="1700" dirty="0" smtClean="0">
                <a:solidFill>
                  <a:prstClr val="black"/>
                </a:solidFill>
              </a:rPr>
              <a:t>CMS)</a:t>
            </a:r>
          </a:p>
          <a:p>
            <a:pPr lvl="1"/>
            <a:r>
              <a:rPr lang="en-US" sz="1700" dirty="0" smtClean="0">
                <a:solidFill>
                  <a:prstClr val="black"/>
                </a:solidFill>
              </a:rPr>
              <a:t>Single top cross section(s): J. </a:t>
            </a:r>
            <a:r>
              <a:rPr lang="en-US" sz="1700" dirty="0" err="1" smtClean="0">
                <a:solidFill>
                  <a:prstClr val="black"/>
                </a:solidFill>
              </a:rPr>
              <a:t>Donini</a:t>
            </a:r>
            <a:r>
              <a:rPr lang="en-US" sz="1700" dirty="0" smtClean="0">
                <a:solidFill>
                  <a:prstClr val="black"/>
                </a:solidFill>
              </a:rPr>
              <a:t>, </a:t>
            </a:r>
            <a:r>
              <a:rPr lang="en-US" sz="1700" dirty="0" smtClean="0">
                <a:solidFill>
                  <a:srgbClr val="FF0000"/>
                </a:solidFill>
              </a:rPr>
              <a:t>R. </a:t>
            </a:r>
            <a:r>
              <a:rPr lang="en-US" sz="1700" dirty="0" err="1" smtClean="0">
                <a:solidFill>
                  <a:srgbClr val="FF0000"/>
                </a:solidFill>
              </a:rPr>
              <a:t>Schwienhorst</a:t>
            </a:r>
            <a:r>
              <a:rPr lang="en-US" sz="1700" dirty="0" smtClean="0">
                <a:solidFill>
                  <a:srgbClr val="FF0000"/>
                </a:solidFill>
              </a:rPr>
              <a:t> </a:t>
            </a:r>
            <a:r>
              <a:rPr lang="en-US" sz="1700" dirty="0">
                <a:solidFill>
                  <a:prstClr val="black"/>
                </a:solidFill>
              </a:rPr>
              <a:t>(ATLAS</a:t>
            </a:r>
            <a:r>
              <a:rPr lang="en-US" sz="1700" dirty="0" smtClean="0">
                <a:solidFill>
                  <a:prstClr val="black"/>
                </a:solidFill>
              </a:rPr>
              <a:t>), L. </a:t>
            </a:r>
            <a:r>
              <a:rPr lang="en-US" sz="1700" dirty="0" err="1" smtClean="0">
                <a:solidFill>
                  <a:prstClr val="black"/>
                </a:solidFill>
              </a:rPr>
              <a:t>Lista</a:t>
            </a:r>
            <a:r>
              <a:rPr lang="en-US" sz="1700" dirty="0" smtClean="0">
                <a:solidFill>
                  <a:prstClr val="black"/>
                </a:solidFill>
              </a:rPr>
              <a:t> (CMS) </a:t>
            </a:r>
            <a:r>
              <a:rPr lang="en-US" sz="17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sz="17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en-US" sz="1700" dirty="0">
                <a:solidFill>
                  <a:prstClr val="black"/>
                </a:solidFill>
              </a:rPr>
              <a:t>Top </a:t>
            </a:r>
            <a:r>
              <a:rPr lang="en-US" sz="1700" dirty="0" smtClean="0">
                <a:solidFill>
                  <a:prstClr val="black"/>
                </a:solidFill>
              </a:rPr>
              <a:t>mass: G. </a:t>
            </a:r>
            <a:r>
              <a:rPr lang="en-US" sz="1700" dirty="0" err="1" smtClean="0">
                <a:solidFill>
                  <a:prstClr val="black"/>
                </a:solidFill>
              </a:rPr>
              <a:t>Cortiana</a:t>
            </a:r>
            <a:r>
              <a:rPr lang="en-US" sz="1700" dirty="0" smtClean="0">
                <a:solidFill>
                  <a:prstClr val="black"/>
                </a:solidFill>
              </a:rPr>
              <a:t> </a:t>
            </a:r>
            <a:r>
              <a:rPr lang="en-US" sz="1700" dirty="0">
                <a:solidFill>
                  <a:prstClr val="black"/>
                </a:solidFill>
              </a:rPr>
              <a:t>(</a:t>
            </a:r>
            <a:r>
              <a:rPr lang="en-US" sz="1700" dirty="0" smtClean="0">
                <a:solidFill>
                  <a:prstClr val="black"/>
                </a:solidFill>
              </a:rPr>
              <a:t>ATLAS), S. </a:t>
            </a:r>
            <a:r>
              <a:rPr lang="en-US" sz="1700" dirty="0" err="1" smtClean="0">
                <a:solidFill>
                  <a:prstClr val="black"/>
                </a:solidFill>
              </a:rPr>
              <a:t>Wimpenny</a:t>
            </a:r>
            <a:r>
              <a:rPr lang="en-US" sz="1700" dirty="0" smtClean="0">
                <a:solidFill>
                  <a:prstClr val="black"/>
                </a:solidFill>
              </a:rPr>
              <a:t> (CMS</a:t>
            </a:r>
            <a:r>
              <a:rPr lang="en-US" sz="1700" dirty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sz="1700" dirty="0" smtClean="0">
                <a:solidFill>
                  <a:prstClr val="black"/>
                </a:solidFill>
              </a:rPr>
              <a:t>W helicity:  K. </a:t>
            </a:r>
            <a:r>
              <a:rPr lang="en-US" sz="1700" dirty="0" err="1" smtClean="0">
                <a:solidFill>
                  <a:prstClr val="black"/>
                </a:solidFill>
              </a:rPr>
              <a:t>Kroeninger</a:t>
            </a:r>
            <a:r>
              <a:rPr lang="en-US" sz="1700" dirty="0" smtClean="0">
                <a:solidFill>
                  <a:prstClr val="black"/>
                </a:solidFill>
              </a:rPr>
              <a:t> (ATLAS), </a:t>
            </a:r>
            <a:r>
              <a:rPr lang="en-US" sz="1700" dirty="0">
                <a:solidFill>
                  <a:prstClr val="black"/>
                </a:solidFill>
              </a:rPr>
              <a:t>M. </a:t>
            </a:r>
            <a:r>
              <a:rPr lang="en-US" sz="1700" dirty="0" err="1" smtClean="0">
                <a:solidFill>
                  <a:prstClr val="black"/>
                </a:solidFill>
              </a:rPr>
              <a:t>Senghi</a:t>
            </a:r>
            <a:r>
              <a:rPr lang="en-US" sz="1700" dirty="0" smtClean="0">
                <a:solidFill>
                  <a:prstClr val="black"/>
                </a:solidFill>
              </a:rPr>
              <a:t> </a:t>
            </a:r>
            <a:r>
              <a:rPr lang="en-US" sz="1700" dirty="0" err="1" smtClean="0">
                <a:solidFill>
                  <a:prstClr val="black"/>
                </a:solidFill>
              </a:rPr>
              <a:t>Soarez</a:t>
            </a:r>
            <a:r>
              <a:rPr lang="en-US" sz="1700" dirty="0" smtClean="0">
                <a:solidFill>
                  <a:prstClr val="black"/>
                </a:solidFill>
              </a:rPr>
              <a:t> </a:t>
            </a:r>
            <a:r>
              <a:rPr lang="en-US" sz="1700" dirty="0">
                <a:solidFill>
                  <a:prstClr val="black"/>
                </a:solidFill>
              </a:rPr>
              <a:t>(CMS</a:t>
            </a:r>
            <a:r>
              <a:rPr lang="en-US" sz="1700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en-US" sz="1700" dirty="0" smtClean="0">
                <a:solidFill>
                  <a:prstClr val="black"/>
                </a:solidFill>
              </a:rPr>
              <a:t>Charge asymmetry: F. </a:t>
            </a:r>
            <a:r>
              <a:rPr lang="en-US" sz="1700" dirty="0" err="1" smtClean="0">
                <a:solidFill>
                  <a:prstClr val="black"/>
                </a:solidFill>
              </a:rPr>
              <a:t>Deliot</a:t>
            </a:r>
            <a:r>
              <a:rPr lang="en-US" sz="1700" dirty="0" smtClean="0">
                <a:solidFill>
                  <a:prstClr val="black"/>
                </a:solidFill>
              </a:rPr>
              <a:t> (ATLAS), T. </a:t>
            </a:r>
            <a:r>
              <a:rPr lang="en-US" sz="1700" dirty="0" err="1" smtClean="0">
                <a:solidFill>
                  <a:prstClr val="black"/>
                </a:solidFill>
              </a:rPr>
              <a:t>Chwalek</a:t>
            </a:r>
            <a:r>
              <a:rPr lang="en-US" sz="1700" dirty="0" smtClean="0">
                <a:solidFill>
                  <a:prstClr val="black"/>
                </a:solidFill>
              </a:rPr>
              <a:t> (</a:t>
            </a:r>
            <a:r>
              <a:rPr lang="en-US" sz="1700" dirty="0">
                <a:solidFill>
                  <a:prstClr val="black"/>
                </a:solidFill>
              </a:rPr>
              <a:t>CMS</a:t>
            </a:r>
            <a:r>
              <a:rPr lang="en-US" sz="1700" dirty="0" smtClean="0">
                <a:solidFill>
                  <a:prstClr val="black"/>
                </a:solidFill>
              </a:rPr>
              <a:t>)</a:t>
            </a:r>
            <a:endParaRPr lang="en-US" sz="1700" dirty="0">
              <a:solidFill>
                <a:prstClr val="black"/>
              </a:solidFill>
            </a:endParaRPr>
          </a:p>
          <a:p>
            <a:pPr lvl="1"/>
            <a:r>
              <a:rPr lang="en-US" sz="1700" dirty="0">
                <a:solidFill>
                  <a:prstClr val="black"/>
                </a:solidFill>
              </a:rPr>
              <a:t>Top pair </a:t>
            </a:r>
            <a:r>
              <a:rPr lang="en-US" sz="1700" dirty="0" smtClean="0">
                <a:solidFill>
                  <a:prstClr val="black"/>
                </a:solidFill>
              </a:rPr>
              <a:t>differential cross sections: F. </a:t>
            </a:r>
            <a:r>
              <a:rPr lang="en-US" sz="1700" dirty="0" err="1" smtClean="0">
                <a:solidFill>
                  <a:prstClr val="black"/>
                </a:solidFill>
              </a:rPr>
              <a:t>Spano</a:t>
            </a:r>
            <a:r>
              <a:rPr lang="en-US" sz="1700" dirty="0" smtClean="0">
                <a:solidFill>
                  <a:prstClr val="black"/>
                </a:solidFill>
              </a:rPr>
              <a:t>’ </a:t>
            </a:r>
            <a:r>
              <a:rPr lang="en-US" sz="1700" dirty="0">
                <a:solidFill>
                  <a:prstClr val="black"/>
                </a:solidFill>
              </a:rPr>
              <a:t>(ATLAS</a:t>
            </a:r>
            <a:r>
              <a:rPr lang="en-US" sz="1700" dirty="0" smtClean="0">
                <a:solidFill>
                  <a:prstClr val="black"/>
                </a:solidFill>
              </a:rPr>
              <a:t>), </a:t>
            </a:r>
            <a:r>
              <a:rPr lang="en-US" sz="1700" dirty="0">
                <a:solidFill>
                  <a:prstClr val="black"/>
                </a:solidFill>
              </a:rPr>
              <a:t>M. </a:t>
            </a:r>
            <a:r>
              <a:rPr lang="en-US" sz="1700" dirty="0" err="1">
                <a:solidFill>
                  <a:prstClr val="black"/>
                </a:solidFill>
              </a:rPr>
              <a:t>Aldaya</a:t>
            </a:r>
            <a:r>
              <a:rPr lang="en-US" sz="1700" dirty="0">
                <a:solidFill>
                  <a:prstClr val="black"/>
                </a:solidFill>
              </a:rPr>
              <a:t> (CMS)</a:t>
            </a:r>
          </a:p>
          <a:p>
            <a:pPr lvl="1"/>
            <a:endParaRPr lang="en-US" sz="1700" dirty="0">
              <a:solidFill>
                <a:prstClr val="black"/>
              </a:solidFill>
            </a:endParaRPr>
          </a:p>
          <a:p>
            <a:endParaRPr lang="en-US" sz="20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9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(EXP) activities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086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Combination activities (see presentations today)</a:t>
            </a:r>
          </a:p>
          <a:p>
            <a:pPr lvl="1"/>
            <a:r>
              <a:rPr lang="en-US" sz="1800" dirty="0" smtClean="0"/>
              <a:t>Single top </a:t>
            </a:r>
            <a:r>
              <a:rPr lang="en-US" sz="1800" dirty="0" err="1" smtClean="0"/>
              <a:t>Wt</a:t>
            </a:r>
            <a:r>
              <a:rPr lang="en-US" sz="1800" dirty="0" smtClean="0"/>
              <a:t> channel at 8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 lvl="1"/>
            <a:r>
              <a:rPr lang="en-US" sz="1800" dirty="0" smtClean="0"/>
              <a:t>Top pair cross section at 8 </a:t>
            </a:r>
            <a:r>
              <a:rPr lang="en-US" sz="1800" dirty="0" err="1" smtClean="0"/>
              <a:t>TeV</a:t>
            </a:r>
            <a:endParaRPr lang="en-US" sz="800" dirty="0" smtClean="0"/>
          </a:p>
          <a:p>
            <a:r>
              <a:rPr lang="en-US" sz="2000" dirty="0" smtClean="0"/>
              <a:t>Systematic contributions</a:t>
            </a:r>
            <a:endParaRPr lang="en-US" sz="1800" dirty="0" smtClean="0"/>
          </a:p>
          <a:p>
            <a:pPr lvl="1"/>
            <a:r>
              <a:rPr lang="en-US" sz="1800" dirty="0" smtClean="0"/>
              <a:t>Treatment of JES in analyses</a:t>
            </a:r>
          </a:p>
          <a:p>
            <a:pPr lvl="2"/>
            <a:r>
              <a:rPr lang="en-US" smtClean="0">
                <a:solidFill>
                  <a:srgbClr val="7030A0"/>
                </a:solidFill>
              </a:rPr>
              <a:t>Public notes </a:t>
            </a:r>
            <a:r>
              <a:rPr lang="en-US" dirty="0" smtClean="0">
                <a:solidFill>
                  <a:srgbClr val="7030A0"/>
                </a:solidFill>
              </a:rPr>
              <a:t>on the agreed recommendations for standard JES splitting available</a:t>
            </a:r>
          </a:p>
          <a:p>
            <a:pPr lvl="2"/>
            <a:r>
              <a:rPr lang="en-US" dirty="0" smtClean="0"/>
              <a:t>JES/</a:t>
            </a:r>
            <a:r>
              <a:rPr lang="en-US" dirty="0" err="1" smtClean="0"/>
              <a:t>hadronisation</a:t>
            </a:r>
            <a:r>
              <a:rPr lang="en-US" dirty="0" smtClean="0"/>
              <a:t> double counting: internal discussions to get the different approaches in ATLAS and CMS consistent. </a:t>
            </a:r>
            <a:r>
              <a:rPr lang="en-US" dirty="0"/>
              <a:t>M</a:t>
            </a:r>
            <a:r>
              <a:rPr lang="en-US" dirty="0" smtClean="0"/>
              <a:t>ain points of discussion in the mass talks tomorrow</a:t>
            </a:r>
          </a:p>
          <a:p>
            <a:pPr lvl="1"/>
            <a:r>
              <a:rPr lang="en-US" sz="1800" dirty="0" smtClean="0"/>
              <a:t>Single top modelling systematics</a:t>
            </a:r>
          </a:p>
          <a:p>
            <a:pPr lvl="2"/>
            <a:r>
              <a:rPr lang="en-US" dirty="0" smtClean="0"/>
              <a:t>t-channel: agreement reached for the general strategy, details to be discussed today</a:t>
            </a:r>
          </a:p>
          <a:p>
            <a:pPr lvl="2"/>
            <a:r>
              <a:rPr lang="en-US" dirty="0" err="1" smtClean="0"/>
              <a:t>Wt</a:t>
            </a:r>
            <a:r>
              <a:rPr lang="en-US" dirty="0" smtClean="0"/>
              <a:t>: </a:t>
            </a:r>
            <a:r>
              <a:rPr lang="en-US" altLang="en-US" dirty="0" smtClean="0"/>
              <a:t>the </a:t>
            </a:r>
            <a:r>
              <a:rPr lang="en-US" altLang="en-US" dirty="0"/>
              <a:t>combination exercise </a:t>
            </a:r>
            <a:r>
              <a:rPr lang="en-US" altLang="en-US" dirty="0" smtClean="0"/>
              <a:t>helped in spotting differences in the treatment of these systematics in the experiments. Internal </a:t>
            </a:r>
            <a:r>
              <a:rPr lang="en-US" altLang="en-US" dirty="0"/>
              <a:t>discussions happened </a:t>
            </a:r>
            <a:r>
              <a:rPr lang="en-US" altLang="en-US" dirty="0" smtClean="0"/>
              <a:t>since, and residual questions will be presented today to hopefully </a:t>
            </a:r>
            <a:r>
              <a:rPr lang="en-US" altLang="en-US" dirty="0"/>
              <a:t>reach an agreement. </a:t>
            </a:r>
            <a:endParaRPr lang="en-US" altLang="en-US" sz="800" dirty="0" smtClean="0"/>
          </a:p>
          <a:p>
            <a:pPr lvl="0"/>
            <a:r>
              <a:rPr lang="en-US" altLang="en-US" sz="2000" dirty="0" smtClean="0">
                <a:solidFill>
                  <a:srgbClr val="1F497D">
                    <a:lumMod val="75000"/>
                  </a:srgbClr>
                </a:solidFill>
              </a:rPr>
              <a:t>Ongoing discussions</a:t>
            </a:r>
            <a:endParaRPr lang="en-US" altLang="en-US" sz="2000" dirty="0" smtClean="0"/>
          </a:p>
          <a:p>
            <a:pPr lvl="1"/>
            <a:r>
              <a:rPr lang="en-US" sz="1800" dirty="0" smtClean="0"/>
              <a:t>Top mass World Average</a:t>
            </a:r>
            <a:endParaRPr lang="en-US" sz="1800" dirty="0"/>
          </a:p>
          <a:p>
            <a:pPr lvl="2"/>
            <a:r>
              <a:rPr lang="en-US" dirty="0" smtClean="0"/>
              <a:t>Cross collider discussions ongoing for establishing the (in)compatibility of the various measurements and think to further tests to be done before updating a WA. </a:t>
            </a:r>
          </a:p>
          <a:p>
            <a:pPr lvl="1"/>
            <a:r>
              <a:rPr lang="en-US" sz="1800" dirty="0" smtClean="0"/>
              <a:t>Extending the program of the WG</a:t>
            </a:r>
          </a:p>
          <a:p>
            <a:pPr lvl="2"/>
            <a:r>
              <a:rPr lang="en-US" dirty="0" smtClean="0"/>
              <a:t>Internal discussions for future combination activities, most awaiting for new results by the collaborations: spin correlations, </a:t>
            </a:r>
            <a:r>
              <a:rPr lang="en-US" dirty="0" err="1" smtClean="0"/>
              <a:t>tt+X</a:t>
            </a:r>
            <a:r>
              <a:rPr lang="en-US" dirty="0" smtClean="0"/>
              <a:t> (X=jets, W, Z, </a:t>
            </a:r>
            <a:r>
              <a:rPr lang="en-US" dirty="0" smtClean="0">
                <a:sym typeface="Symbol" panose="05050102010706020507" pitchFamily="18" charset="2"/>
              </a:rPr>
              <a:t>), |</a:t>
            </a:r>
            <a:r>
              <a:rPr lang="en-US" dirty="0" err="1" smtClean="0">
                <a:sym typeface="Symbol" panose="05050102010706020507" pitchFamily="18" charset="2"/>
              </a:rPr>
              <a:t>V|tb</a:t>
            </a:r>
            <a:endParaRPr lang="en-US" dirty="0" smtClean="0"/>
          </a:p>
          <a:p>
            <a:pPr lvl="2"/>
            <a:endParaRPr lang="en-US" sz="18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(TH) activities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5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72008" y="764704"/>
            <a:ext cx="9036496" cy="601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NNLO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Predictions for A</a:t>
            </a:r>
            <a:r>
              <a:rPr lang="en-US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FB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and A</a:t>
            </a:r>
            <a:r>
              <a:rPr lang="en-US" baseline="-25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Further progress towards differential </a:t>
            </a:r>
            <a:r>
              <a:rPr lang="en-US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distributions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MC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New models for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colour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reconnection in Pythia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Matching to shower for NLO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production+decay</a:t>
            </a:r>
            <a:endParaRPr lang="en-US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200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Further contributions to this </a:t>
            </a:r>
            <a:r>
              <a:rPr lang="en-US" sz="2200" dirty="0" smtClean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meeting</a:t>
            </a:r>
            <a:endParaRPr lang="en-US" sz="2200" dirty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First presentation at TOPLHCWG of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TopDiff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(=&gt;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parton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-level differential distributions at NLO+NLL)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Principle of maximum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conformality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for scale setting in top processes: predictions for asymmetries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mtop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from b-jet energy spectrum, update to NLO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600" dirty="0">
              <a:solidFill>
                <a:srgbClr val="1F497D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In progress (for presentation at the next </a:t>
            </a:r>
            <a:r>
              <a:rPr lang="en-US" sz="2000" dirty="0" err="1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mtg</a:t>
            </a:r>
            <a:r>
              <a:rPr lang="en-US" sz="2000" dirty="0"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):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Further progress with single top at NNLO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More on single top at NLO in </a:t>
            </a:r>
            <a:r>
              <a:rPr lang="en-US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aMC@NLO</a:t>
            </a:r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in the complex mass scheme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6560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/>
          <a:srcRect l="47500" t="13212" r="18333" b="8080"/>
          <a:stretch/>
        </p:blipFill>
        <p:spPr>
          <a:xfrm>
            <a:off x="3059832" y="44624"/>
            <a:ext cx="5256584" cy="6811348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 smtClean="0">
              <a:solidFill>
                <a:prstClr val="black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39645" y="2421011"/>
            <a:ext cx="2320187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Theoretical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progress</a:t>
            </a:r>
          </a:p>
          <a:p>
            <a:pPr algn="ctr"/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top </a:t>
            </a:r>
            <a:r>
              <a:rPr lang="it-IT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pair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</a:t>
            </a:r>
          </a:p>
          <a:p>
            <a:pPr algn="ctr"/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 </a:t>
            </a:r>
            <a:r>
              <a:rPr lang="it-IT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charge</a:t>
            </a:r>
            <a:r>
              <a:rPr lang="it-IT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asymmetry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05515" y="827420"/>
            <a:ext cx="202632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pair production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742834" y="4399689"/>
            <a:ext cx="13181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report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907704" y="3872015"/>
            <a:ext cx="1152128" cy="369332"/>
          </a:xfrm>
          <a:prstGeom prst="rect">
            <a:avLst/>
          </a:prstGeom>
          <a:solidFill>
            <a:srgbClr val="FDE57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 top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055738" y="6412686"/>
            <a:ext cx="104740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 mass</a:t>
            </a:r>
          </a:p>
        </p:txBody>
      </p:sp>
      <p:sp>
        <p:nvSpPr>
          <p:cNvPr id="9" name="Rectangle 8"/>
          <p:cNvSpPr/>
          <p:nvPr/>
        </p:nvSpPr>
        <p:spPr>
          <a:xfrm>
            <a:off x="3203848" y="186899"/>
            <a:ext cx="5112568" cy="1081861"/>
          </a:xfrm>
          <a:prstGeom prst="rect">
            <a:avLst/>
          </a:prstGeom>
          <a:solidFill>
            <a:srgbClr val="4F81BD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201974" y="1447908"/>
            <a:ext cx="5114442" cy="1116995"/>
          </a:xfrm>
          <a:prstGeom prst="rect">
            <a:avLst/>
          </a:prstGeom>
          <a:solidFill>
            <a:srgbClr val="92D05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182432" y="3501008"/>
            <a:ext cx="5114442" cy="792088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3172661" y="4286168"/>
            <a:ext cx="5124213" cy="474109"/>
          </a:xfrm>
          <a:prstGeom prst="rect">
            <a:avLst/>
          </a:prstGeom>
          <a:solidFill>
            <a:schemeClr val="accent2">
              <a:lumMod val="60000"/>
              <a:lumOff val="4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3172661" y="5027421"/>
            <a:ext cx="5143755" cy="993868"/>
          </a:xfrm>
          <a:prstGeom prst="rect">
            <a:avLst/>
          </a:prstGeom>
          <a:solidFill>
            <a:srgbClr val="FF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5"/>
          <p:cNvSpPr/>
          <p:nvPr/>
        </p:nvSpPr>
        <p:spPr>
          <a:xfrm>
            <a:off x="3182432" y="2680429"/>
            <a:ext cx="5114442" cy="818551"/>
          </a:xfrm>
          <a:prstGeom prst="rect">
            <a:avLst/>
          </a:prstGeom>
          <a:solidFill>
            <a:srgbClr val="92D05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18"/>
          <p:cNvSpPr/>
          <p:nvPr/>
        </p:nvSpPr>
        <p:spPr>
          <a:xfrm>
            <a:off x="3196604" y="6165304"/>
            <a:ext cx="5143755" cy="671662"/>
          </a:xfrm>
          <a:prstGeom prst="rect">
            <a:avLst/>
          </a:prstGeom>
          <a:solidFill>
            <a:srgbClr val="FF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itre 5"/>
          <p:cNvSpPr>
            <a:spLocks noGrp="1"/>
          </p:cNvSpPr>
          <p:nvPr>
            <p:ph type="title"/>
          </p:nvPr>
        </p:nvSpPr>
        <p:spPr>
          <a:xfrm>
            <a:off x="0" y="-1"/>
            <a:ext cx="3172661" cy="683405"/>
          </a:xfrm>
        </p:spPr>
        <p:txBody>
          <a:bodyPr>
            <a:normAutofit/>
          </a:bodyPr>
          <a:lstStyle/>
          <a:p>
            <a:r>
              <a:rPr lang="en-US" dirty="0" smtClean="0"/>
              <a:t>Agenda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mmaso">
  <a:themeElements>
    <a:clrScheme name="Tommaso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Tommas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ommaso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30667</TotalTime>
  <Words>587</Words>
  <Application>Microsoft Office PowerPoint</Application>
  <PresentationFormat>Presentazione su schermo (4:3)</PresentationFormat>
  <Paragraphs>80</Paragraphs>
  <Slides>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16" baseType="lpstr">
      <vt:lpstr>Arial</vt:lpstr>
      <vt:lpstr>Calibri</vt:lpstr>
      <vt:lpstr>Constantia</vt:lpstr>
      <vt:lpstr>Courier New</vt:lpstr>
      <vt:lpstr>Symbol</vt:lpstr>
      <vt:lpstr>Tahoma</vt:lpstr>
      <vt:lpstr>Times New Roman</vt:lpstr>
      <vt:lpstr>Wingdings</vt:lpstr>
      <vt:lpstr>Tommaso</vt:lpstr>
      <vt:lpstr>1_Thème Office</vt:lpstr>
      <vt:lpstr>Presentazione standard di PowerPoint</vt:lpstr>
      <vt:lpstr>Introduction and coordinates</vt:lpstr>
      <vt:lpstr>Contacts: reminder</vt:lpstr>
      <vt:lpstr>Recent (EXP) activities</vt:lpstr>
      <vt:lpstr>Recent (TH) activities</vt:lpstr>
      <vt:lpstr>Agenda </vt:lpstr>
    </vt:vector>
  </TitlesOfParts>
  <Company>IN2P3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chierici</dc:creator>
  <cp:lastModifiedBy>admin</cp:lastModifiedBy>
  <cp:revision>575</cp:revision>
  <dcterms:created xsi:type="dcterms:W3CDTF">2010-11-15T11:40:11Z</dcterms:created>
  <dcterms:modified xsi:type="dcterms:W3CDTF">2015-01-11T22:34:48Z</dcterms:modified>
</cp:coreProperties>
</file>