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9" r:id="rId4"/>
    <p:sldId id="307" r:id="rId5"/>
    <p:sldId id="310" r:id="rId6"/>
    <p:sldId id="311" r:id="rId7"/>
    <p:sldId id="308" r:id="rId8"/>
    <p:sldId id="309" r:id="rId9"/>
    <p:sldId id="312" r:id="rId10"/>
    <p:sldId id="325" r:id="rId11"/>
    <p:sldId id="315" r:id="rId12"/>
    <p:sldId id="317" r:id="rId13"/>
    <p:sldId id="319" r:id="rId14"/>
    <p:sldId id="323" r:id="rId15"/>
    <p:sldId id="286" r:id="rId16"/>
    <p:sldId id="324" r:id="rId17"/>
    <p:sldId id="279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CFDFE"/>
    <a:srgbClr val="000000"/>
    <a:srgbClr val="1E0F8D"/>
    <a:srgbClr val="FFFF00"/>
    <a:srgbClr val="3C2DFD"/>
    <a:srgbClr val="4D30FA"/>
    <a:srgbClr val="9F31F9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2" autoAdjust="0"/>
    <p:restoredTop sz="99657" autoAdjust="0"/>
  </p:normalViewPr>
  <p:slideViewPr>
    <p:cSldViewPr>
      <p:cViewPr varScale="1">
        <p:scale>
          <a:sx n="117" d="100"/>
          <a:sy n="117" d="100"/>
        </p:scale>
        <p:origin x="-8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5BFEE-5B6B-4527-AEE8-6A575690F875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402F7-0236-40E6-8B3A-1C42E3540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82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402F7-0236-40E6-8B3A-1C42E35402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819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402F7-0236-40E6-8B3A-1C42E3540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5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/>
              <a:t>Page </a:t>
            </a:r>
            <a:fld id="{6C6AE60A-B69C-4790-82F7-3882EDF23186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14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323528" cy="33265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525344"/>
            <a:ext cx="3563888" cy="1663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3563888" y="6691672"/>
            <a:ext cx="5580112" cy="166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444208" y="6636336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Radiation Physics </a:t>
            </a:r>
            <a:r>
              <a:rPr lang="en-US" sz="1200" baseline="0" dirty="0" smtClean="0"/>
              <a:t>| </a:t>
            </a:r>
            <a:r>
              <a:rPr lang="en-US" sz="1200" dirty="0" smtClean="0"/>
              <a:t>ELBE | p.lu@hzdr.de 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82" y="0"/>
            <a:ext cx="1325218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04188"/>
            <a:ext cx="1187624" cy="8069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100917"/>
            <a:ext cx="1187624" cy="4182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7" y="2708920"/>
            <a:ext cx="1172414" cy="3440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743199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SRF Photo Injector for Electron-</a:t>
            </a:r>
          </a:p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Laser Interaction </a:t>
            </a:r>
            <a:r>
              <a:rPr lang="en-US" sz="3200" dirty="0"/>
              <a:t>	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01403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LA</a:t>
            </a:r>
            <a:r>
              <a:rPr lang="en-US" sz="1600" baseline="30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NET conference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Laser applications at accelerators, Mallorca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Spain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25-27</a:t>
            </a:r>
            <a:r>
              <a:rPr lang="en-US" sz="16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March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2015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15136" y="3717032"/>
            <a:ext cx="9159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altLang="zh-CN" sz="1600" dirty="0" smtClean="0"/>
              <a:t>engnan</a:t>
            </a:r>
            <a:r>
              <a:rPr lang="en-US" sz="1600" dirty="0" smtClean="0"/>
              <a:t> Lu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420791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200" dirty="0">
                <a:latin typeface="Arial" charset="0"/>
              </a:rPr>
              <a:t>on behalf of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200" dirty="0">
                <a:latin typeface="Arial" charset="0"/>
              </a:rPr>
              <a:t>the ELBE and the Rossendorf SRF Gun Crew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2482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10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28482" cy="400110"/>
            <a:chOff x="251520" y="980728"/>
            <a:chExt cx="5628482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980728"/>
              <a:ext cx="5340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SRF Gun output phase space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04277" y="1320735"/>
            <a:ext cx="4752529" cy="4442722"/>
            <a:chOff x="905179" y="1335024"/>
            <a:chExt cx="4752529" cy="4442722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179" y="1335024"/>
              <a:ext cx="4752528" cy="220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180" y="3573016"/>
              <a:ext cx="4752528" cy="220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Rectangle 30"/>
          <p:cNvSpPr/>
          <p:nvPr/>
        </p:nvSpPr>
        <p:spPr>
          <a:xfrm>
            <a:off x="5328084" y="1731258"/>
            <a:ext cx="23762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Energy = 5.368(MeV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 err="1"/>
              <a:t>dt</a:t>
            </a:r>
            <a:r>
              <a:rPr lang="en-US" dirty="0"/>
              <a:t> = 4.337(</a:t>
            </a:r>
            <a:r>
              <a:rPr lang="en-US" dirty="0" err="1"/>
              <a:t>ps</a:t>
            </a:r>
            <a:r>
              <a:rPr lang="en-US" dirty="0"/>
              <a:t>);  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= 5.567(</a:t>
            </a:r>
            <a:r>
              <a:rPr lang="en-US" dirty="0" err="1">
                <a:solidFill>
                  <a:srgbClr val="FF0000"/>
                </a:solidFill>
              </a:rPr>
              <a:t>keV</a:t>
            </a:r>
            <a:r>
              <a:rPr lang="en-US" dirty="0">
                <a:solidFill>
                  <a:srgbClr val="FF0000"/>
                </a:solidFill>
              </a:rPr>
              <a:t>);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/>
              <a:t>= 17.127(</a:t>
            </a:r>
            <a:r>
              <a:rPr lang="en-US" dirty="0" err="1"/>
              <a:t>ps</a:t>
            </a:r>
            <a:r>
              <a:rPr lang="en-US" dirty="0"/>
              <a:t>*</a:t>
            </a:r>
            <a:r>
              <a:rPr lang="en-US" dirty="0" err="1"/>
              <a:t>keV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/>
              <a:t>X = 4.328(mm);  </a:t>
            </a:r>
            <a:endParaRPr lang="en-US" dirty="0" smtClean="0"/>
          </a:p>
          <a:p>
            <a:r>
              <a:rPr lang="en-US" dirty="0" smtClean="0"/>
              <a:t>X</a:t>
            </a:r>
            <a:r>
              <a:rPr lang="en-US" dirty="0"/>
              <a:t>' = 5.403(</a:t>
            </a:r>
            <a:r>
              <a:rPr lang="en-US" dirty="0" err="1"/>
              <a:t>mrad</a:t>
            </a:r>
            <a:r>
              <a:rPr lang="en-US" dirty="0"/>
              <a:t>);  </a:t>
            </a:r>
            <a:endParaRPr lang="en-US" dirty="0" smtClean="0"/>
          </a:p>
          <a:p>
            <a:r>
              <a:rPr lang="en-US" dirty="0" smtClean="0"/>
              <a:t>Ex </a:t>
            </a:r>
            <a:r>
              <a:rPr lang="en-US" dirty="0"/>
              <a:t>= 6.030(um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/>
              <a:t>Y = 4.328(mm);  </a:t>
            </a:r>
            <a:endParaRPr lang="en-US" dirty="0" smtClean="0"/>
          </a:p>
          <a:p>
            <a:r>
              <a:rPr lang="en-US" dirty="0" smtClean="0"/>
              <a:t>Y</a:t>
            </a:r>
            <a:r>
              <a:rPr lang="en-US" dirty="0"/>
              <a:t>' = 5.403(</a:t>
            </a:r>
            <a:r>
              <a:rPr lang="en-US" dirty="0" err="1"/>
              <a:t>mrad</a:t>
            </a:r>
            <a:r>
              <a:rPr lang="en-US" dirty="0"/>
              <a:t>);  </a:t>
            </a:r>
            <a:endParaRPr lang="en-US" dirty="0" smtClean="0"/>
          </a:p>
          <a:p>
            <a:r>
              <a:rPr lang="en-US" dirty="0" err="1" smtClean="0"/>
              <a:t>Ey</a:t>
            </a:r>
            <a:r>
              <a:rPr lang="en-US" dirty="0" smtClean="0"/>
              <a:t> </a:t>
            </a:r>
            <a:r>
              <a:rPr lang="en-US" dirty="0"/>
              <a:t>= 6.037(um);</a:t>
            </a:r>
          </a:p>
        </p:txBody>
      </p:sp>
    </p:spTree>
    <p:extLst>
      <p:ext uri="{BB962C8B-B14F-4D97-AF65-F5344CB8AC3E}">
        <p14:creationId xmlns:p14="http://schemas.microsoft.com/office/powerpoint/2010/main" val="109238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11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28482" cy="400110"/>
            <a:chOff x="251520" y="980728"/>
            <a:chExt cx="5628482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980728"/>
              <a:ext cx="5340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transport</a:t>
              </a:r>
              <a:r>
                <a:rPr lang="en-US" sz="2000" dirty="0" smtClean="0"/>
                <a:t> </a:t>
              </a:r>
              <a:r>
                <a:rPr lang="en-US" sz="2000" dirty="0" smtClean="0"/>
                <a:t>results </a:t>
              </a:r>
              <a:r>
                <a:rPr lang="en-US" sz="2000" dirty="0" smtClean="0"/>
                <a:t>— longitudinal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00791" y="458031"/>
            <a:ext cx="6907513" cy="1399004"/>
            <a:chOff x="400791" y="458031"/>
            <a:chExt cx="6907513" cy="1399004"/>
          </a:xfrm>
        </p:grpSpPr>
        <p:grpSp>
          <p:nvGrpSpPr>
            <p:cNvPr id="19" name="Group 18"/>
            <p:cNvGrpSpPr/>
            <p:nvPr/>
          </p:nvGrpSpPr>
          <p:grpSpPr>
            <a:xfrm>
              <a:off x="601363" y="867538"/>
              <a:ext cx="6706941" cy="891572"/>
              <a:chOff x="603109" y="1772816"/>
              <a:chExt cx="8053459" cy="129333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931370" y="2850128"/>
                <a:ext cx="400270" cy="0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1331640" y="2238641"/>
                <a:ext cx="207572" cy="611487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1539213" y="2228009"/>
                <a:ext cx="6737110" cy="10633"/>
              </a:xfrm>
              <a:prstGeom prst="line">
                <a:avLst/>
              </a:prstGeom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603109" y="2634104"/>
                <a:ext cx="512507" cy="432048"/>
              </a:xfrm>
              <a:prstGeom prst="rect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4326036" y="2030746"/>
                <a:ext cx="1169766" cy="432048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1734959" y="2030746"/>
                <a:ext cx="1169766" cy="432048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rapezoid 25"/>
              <p:cNvSpPr/>
              <p:nvPr/>
            </p:nvSpPr>
            <p:spPr>
              <a:xfrm>
                <a:off x="3144906" y="1772816"/>
                <a:ext cx="954953" cy="468052"/>
              </a:xfrm>
              <a:prstGeom prst="trapezoid">
                <a:avLst>
                  <a:gd name="adj" fmla="val 56355"/>
                </a:avLst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0800000">
                <a:off x="5730921" y="2228768"/>
                <a:ext cx="809726" cy="468052"/>
              </a:xfrm>
              <a:prstGeom prst="trapezoid">
                <a:avLst>
                  <a:gd name="adj" fmla="val 48516"/>
                </a:avLst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Explosion 1 27"/>
              <p:cNvSpPr/>
              <p:nvPr/>
            </p:nvSpPr>
            <p:spPr>
              <a:xfrm>
                <a:off x="8080504" y="1977612"/>
                <a:ext cx="576064" cy="522058"/>
              </a:xfrm>
              <a:prstGeom prst="irregularSeal1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Oval 28"/>
            <p:cNvSpPr/>
            <p:nvPr/>
          </p:nvSpPr>
          <p:spPr>
            <a:xfrm rot="20564472">
              <a:off x="400791" y="1503557"/>
              <a:ext cx="827959" cy="1478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683239" y="1109649"/>
              <a:ext cx="827959" cy="14104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 rot="19915534">
              <a:off x="1197062" y="1142604"/>
              <a:ext cx="827959" cy="17752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2956247">
              <a:off x="3960529" y="1134673"/>
              <a:ext cx="1399004" cy="4571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rot="4367008">
              <a:off x="4989461" y="1120177"/>
              <a:ext cx="1113400" cy="1223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 rot="222173">
              <a:off x="6919337" y="1054710"/>
              <a:ext cx="298186" cy="2509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54326" y="1988840"/>
            <a:ext cx="6876672" cy="1052620"/>
            <a:chOff x="1080023" y="4312894"/>
            <a:chExt cx="8064487" cy="1234440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023" y="4312894"/>
              <a:ext cx="1327659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7389" y="4312894"/>
              <a:ext cx="1327659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4755" y="4312894"/>
              <a:ext cx="1327659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121" y="4312894"/>
              <a:ext cx="1327658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9486" y="4312894"/>
              <a:ext cx="1327659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6852" y="4312894"/>
              <a:ext cx="1327658" cy="12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784676"/>
              </p:ext>
            </p:extLst>
          </p:nvPr>
        </p:nvGraphicFramePr>
        <p:xfrm>
          <a:off x="41392" y="3338629"/>
          <a:ext cx="7791476" cy="20849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8240"/>
                <a:gridCol w="1007896"/>
                <a:gridCol w="1113068"/>
                <a:gridCol w="1113068"/>
                <a:gridCol w="1113068"/>
                <a:gridCol w="1113068"/>
                <a:gridCol w="1113068"/>
              </a:tblGrid>
              <a:tr h="56006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position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gun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exit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before </a:t>
                      </a:r>
                    </a:p>
                    <a:p>
                      <a:pPr algn="ctr"/>
                      <a:r>
                        <a:rPr lang="en-US" altLang="zh-CN" sz="1400" dirty="0" err="1" smtClean="0"/>
                        <a:t>Linac</a:t>
                      </a:r>
                      <a:r>
                        <a:rPr lang="en-US" altLang="zh-CN" sz="1400" dirty="0" smtClean="0"/>
                        <a:t> 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after</a:t>
                      </a:r>
                    </a:p>
                    <a:p>
                      <a:pPr algn="ctr"/>
                      <a:r>
                        <a:rPr lang="en-US" altLang="zh-CN" sz="1400" dirty="0" smtClean="0"/>
                        <a:t> </a:t>
                      </a:r>
                      <a:r>
                        <a:rPr lang="en-US" altLang="zh-CN" sz="1400" dirty="0" err="1" smtClean="0"/>
                        <a:t>Linac</a:t>
                      </a:r>
                      <a:r>
                        <a:rPr lang="en-US" altLang="zh-CN" sz="1400" dirty="0" smtClean="0"/>
                        <a:t> 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after </a:t>
                      </a:r>
                    </a:p>
                    <a:p>
                      <a:pPr algn="ctr"/>
                      <a:r>
                        <a:rPr lang="en-US" altLang="zh-CN" sz="1400" dirty="0" err="1" smtClean="0"/>
                        <a:t>Linac</a:t>
                      </a:r>
                      <a:r>
                        <a:rPr lang="en-US" altLang="zh-CN" sz="1400" dirty="0" smtClean="0"/>
                        <a:t> 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after Chicane 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CBS </a:t>
                      </a:r>
                    </a:p>
                    <a:p>
                      <a:pPr algn="ctr"/>
                      <a:r>
                        <a:rPr lang="en-US" altLang="zh-CN" sz="1400" dirty="0" smtClean="0"/>
                        <a:t>point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energy (MeV)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5.368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5.343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14.970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22.631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22.591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22.567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8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dt</a:t>
                      </a:r>
                      <a:r>
                        <a:rPr lang="en-US" sz="1400" dirty="0" smtClean="0"/>
                        <a:t> (</a:t>
                      </a:r>
                      <a:r>
                        <a:rPr lang="en-US" sz="1400" dirty="0" err="1" smtClean="0"/>
                        <a:t>ps</a:t>
                      </a:r>
                      <a:r>
                        <a:rPr lang="en-US" sz="1400" dirty="0" smtClean="0"/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4.337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4.692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5.505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5.489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3.179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2.877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008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dE</a:t>
                      </a:r>
                      <a:r>
                        <a:rPr lang="en-US" sz="1400" dirty="0" smtClean="0"/>
                        <a:t> (</a:t>
                      </a:r>
                      <a:r>
                        <a:rPr lang="en-US" sz="1400" dirty="0" err="1" smtClean="0"/>
                        <a:t>ke</a:t>
                      </a:r>
                      <a:r>
                        <a:rPr lang="en-US" altLang="zh-CN" sz="1400" dirty="0" err="1" smtClean="0"/>
                        <a:t>V</a:t>
                      </a:r>
                      <a:r>
                        <a:rPr lang="en-US" sz="1400" dirty="0" smtClean="0"/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5.567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61.923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10.565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173.15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150.588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00B050"/>
                          </a:solidFill>
                        </a:rPr>
                        <a:t>36.64</a:t>
                      </a:r>
                      <a:endParaRPr lang="en-US" sz="1400" b="1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008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Ez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err="1" smtClean="0"/>
                        <a:t>ps</a:t>
                      </a:r>
                      <a:r>
                        <a:rPr lang="en-US" sz="1400" dirty="0" smtClean="0"/>
                        <a:t>*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17.127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60.995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40.127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41.12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50.79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95.52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23528" y="5539298"/>
            <a:ext cx="754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decrease: longitudinal wakes &amp; coherent synchrotron radiation (CSR)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3528" y="5899338"/>
            <a:ext cx="583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dt</a:t>
            </a:r>
            <a:r>
              <a:rPr lang="en-US" dirty="0" smtClean="0"/>
              <a:t> &amp; </a:t>
            </a:r>
            <a:r>
              <a:rPr lang="en-US" dirty="0" err="1" smtClean="0"/>
              <a:t>dE</a:t>
            </a:r>
            <a:r>
              <a:rPr lang="en-US" dirty="0" smtClean="0"/>
              <a:t> changes in drift: longitudinal space charge (LSC)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9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12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795914" cy="400110"/>
            <a:chOff x="251520" y="980728"/>
            <a:chExt cx="579591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1" y="980728"/>
              <a:ext cx="5507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Transport results — </a:t>
              </a:r>
              <a:r>
                <a:rPr lang="en-US" sz="2000" dirty="0" smtClean="0"/>
                <a:t>transport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4277" y="2690336"/>
            <a:ext cx="62999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/>
              <a:t>parameters </a:t>
            </a:r>
            <a:r>
              <a:rPr lang="de-DE" dirty="0" smtClean="0"/>
              <a:t>at the CBS point</a:t>
            </a:r>
            <a:endParaRPr lang="de-DE" dirty="0"/>
          </a:p>
          <a:p>
            <a:r>
              <a:rPr lang="de-DE" dirty="0"/>
              <a:t>Energy = 22.567(MeV);</a:t>
            </a:r>
            <a:endParaRPr lang="en-US" dirty="0"/>
          </a:p>
          <a:p>
            <a:r>
              <a:rPr lang="de-DE" dirty="0">
                <a:solidFill>
                  <a:srgbClr val="FF0000"/>
                </a:solidFill>
              </a:rPr>
              <a:t>dt = 2.877(ps);  </a:t>
            </a:r>
            <a:r>
              <a:rPr lang="de-DE" dirty="0"/>
              <a:t>dE = 36.654(keV);  Ez = 95.543(ps*keV);</a:t>
            </a:r>
            <a:endParaRPr lang="en-US" dirty="0"/>
          </a:p>
          <a:p>
            <a:r>
              <a:rPr lang="de-DE" dirty="0">
                <a:solidFill>
                  <a:srgbClr val="FF0000"/>
                </a:solidFill>
              </a:rPr>
              <a:t>X = 0.021(mm);  </a:t>
            </a:r>
            <a:r>
              <a:rPr lang="de-DE" dirty="0"/>
              <a:t>X' = 12.091(mrad);  Ex = 11.035(um);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Y = 0.021(mm);  </a:t>
            </a:r>
            <a:r>
              <a:rPr lang="en-US" dirty="0"/>
              <a:t>Y' = 15.762(</a:t>
            </a:r>
            <a:r>
              <a:rPr lang="en-US" dirty="0" err="1"/>
              <a:t>mrad</a:t>
            </a:r>
            <a:r>
              <a:rPr lang="en-US" dirty="0"/>
              <a:t>);  </a:t>
            </a:r>
            <a:r>
              <a:rPr lang="en-US" dirty="0" err="1"/>
              <a:t>Ey</a:t>
            </a:r>
            <a:r>
              <a:rPr lang="en-US" dirty="0"/>
              <a:t> = 7.279(um);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95" y="4555035"/>
            <a:ext cx="7252649" cy="168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340086" y="908720"/>
            <a:ext cx="7400316" cy="152573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01459" y="606126"/>
            <a:ext cx="6281119" cy="1828329"/>
            <a:chOff x="901459" y="606126"/>
            <a:chExt cx="6281119" cy="1828329"/>
          </a:xfrm>
        </p:grpSpPr>
        <p:pic>
          <p:nvPicPr>
            <p:cNvPr id="13" name="Picture 12"/>
            <p:cNvPicPr/>
            <p:nvPr/>
          </p:nvPicPr>
          <p:blipFill rotWithShape="1">
            <a:blip r:embed="rId4"/>
            <a:srcRect l="1624" t="-1420" r="43" b="628"/>
            <a:stretch/>
          </p:blipFill>
          <p:spPr>
            <a:xfrm>
              <a:off x="901459" y="606126"/>
              <a:ext cx="6281119" cy="18283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TextBox 5"/>
            <p:cNvSpPr txBox="1"/>
            <p:nvPr/>
          </p:nvSpPr>
          <p:spPr>
            <a:xfrm>
              <a:off x="1530879" y="1412776"/>
              <a:ext cx="1946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See </a:t>
              </a:r>
              <a:r>
                <a:rPr lang="en-US" dirty="0" err="1" smtClean="0"/>
                <a:t>Jakob’s</a:t>
              </a:r>
              <a:r>
                <a:rPr lang="en-US" dirty="0" smtClean="0"/>
                <a:t> report tomorrow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926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13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795914" cy="400110"/>
            <a:chOff x="251520" y="980728"/>
            <a:chExt cx="579591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1" y="980728"/>
              <a:ext cx="5507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Compress the </a:t>
              </a:r>
              <a:r>
                <a:rPr lang="en-US" sz="2000" dirty="0" smtClean="0"/>
                <a:t>bunch to 1 </a:t>
              </a:r>
              <a:r>
                <a:rPr lang="en-US" sz="2000" dirty="0" err="1" smtClean="0"/>
                <a:t>pC</a:t>
              </a:r>
              <a:r>
                <a:rPr lang="en-US" sz="2000" dirty="0" smtClean="0"/>
                <a:t> 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8580" y="2690336"/>
            <a:ext cx="59296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Beam </a:t>
            </a:r>
            <a:r>
              <a:rPr lang="en-US" dirty="0"/>
              <a:t>parameters at the CBS point.</a:t>
            </a:r>
          </a:p>
          <a:p>
            <a:r>
              <a:rPr lang="de-DE" dirty="0"/>
              <a:t>Energy = 22.523(MeV);</a:t>
            </a:r>
            <a:endParaRPr lang="en-US" dirty="0"/>
          </a:p>
          <a:p>
            <a:r>
              <a:rPr lang="de-DE" dirty="0">
                <a:solidFill>
                  <a:srgbClr val="FF0000"/>
                </a:solidFill>
              </a:rPr>
              <a:t>dt = 1.013(ps);</a:t>
            </a:r>
            <a:r>
              <a:rPr lang="de-DE" dirty="0"/>
              <a:t>  dE = </a:t>
            </a:r>
            <a:r>
              <a:rPr lang="de-DE" dirty="0" smtClean="0"/>
              <a:t>93.29(keV</a:t>
            </a:r>
            <a:r>
              <a:rPr lang="de-DE" dirty="0"/>
              <a:t>);  Ez = </a:t>
            </a:r>
            <a:r>
              <a:rPr lang="de-DE" dirty="0" smtClean="0"/>
              <a:t>79.106(ps*keV</a:t>
            </a:r>
            <a:r>
              <a:rPr lang="de-DE" dirty="0"/>
              <a:t>);</a:t>
            </a:r>
            <a:endParaRPr lang="en-US" dirty="0"/>
          </a:p>
          <a:p>
            <a:r>
              <a:rPr lang="de-DE" dirty="0">
                <a:solidFill>
                  <a:srgbClr val="FF0000"/>
                </a:solidFill>
              </a:rPr>
              <a:t>X = </a:t>
            </a:r>
            <a:r>
              <a:rPr lang="de-DE" dirty="0" smtClean="0">
                <a:solidFill>
                  <a:srgbClr val="FF0000"/>
                </a:solidFill>
              </a:rPr>
              <a:t>0.029(mm</a:t>
            </a:r>
            <a:r>
              <a:rPr lang="de-DE" dirty="0">
                <a:solidFill>
                  <a:srgbClr val="FF0000"/>
                </a:solidFill>
              </a:rPr>
              <a:t>);  </a:t>
            </a:r>
            <a:r>
              <a:rPr lang="de-DE" dirty="0"/>
              <a:t>X' = </a:t>
            </a:r>
            <a:r>
              <a:rPr lang="de-DE" dirty="0" smtClean="0"/>
              <a:t>16.446(mrad</a:t>
            </a:r>
            <a:r>
              <a:rPr lang="de-DE" dirty="0"/>
              <a:t>);  Ex = </a:t>
            </a:r>
            <a:r>
              <a:rPr lang="de-DE" dirty="0" smtClean="0"/>
              <a:t>20.293(um</a:t>
            </a:r>
            <a:r>
              <a:rPr lang="de-DE" dirty="0"/>
              <a:t>);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Y = </a:t>
            </a:r>
            <a:r>
              <a:rPr lang="en-US" dirty="0" smtClean="0">
                <a:solidFill>
                  <a:srgbClr val="FF0000"/>
                </a:solidFill>
              </a:rPr>
              <a:t>0.028(mm</a:t>
            </a:r>
            <a:r>
              <a:rPr lang="en-US" dirty="0">
                <a:solidFill>
                  <a:srgbClr val="FF0000"/>
                </a:solidFill>
              </a:rPr>
              <a:t>);  </a:t>
            </a:r>
            <a:r>
              <a:rPr lang="en-US" dirty="0"/>
              <a:t>Y' = </a:t>
            </a:r>
            <a:r>
              <a:rPr lang="en-US" dirty="0" smtClean="0"/>
              <a:t>22.122(</a:t>
            </a:r>
            <a:r>
              <a:rPr lang="en-US" dirty="0" err="1" smtClean="0"/>
              <a:t>mrad</a:t>
            </a:r>
            <a:r>
              <a:rPr lang="en-US" dirty="0"/>
              <a:t>);  </a:t>
            </a:r>
            <a:r>
              <a:rPr lang="en-US" dirty="0" err="1"/>
              <a:t>Ey</a:t>
            </a:r>
            <a:r>
              <a:rPr lang="en-US" dirty="0"/>
              <a:t> = </a:t>
            </a:r>
            <a:r>
              <a:rPr lang="en-US" dirty="0" smtClean="0"/>
              <a:t>15.348(um</a:t>
            </a:r>
            <a:r>
              <a:rPr lang="en-US" dirty="0"/>
              <a:t>);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53" y="4348097"/>
            <a:ext cx="7201698" cy="167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80" y="978277"/>
            <a:ext cx="7171771" cy="152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14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795914" cy="400110"/>
            <a:chOff x="251520" y="980728"/>
            <a:chExt cx="579591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1" y="980728"/>
              <a:ext cx="5507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For better longitudinal phase space…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77" y="4377515"/>
            <a:ext cx="6948044" cy="161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99907" y="2690336"/>
            <a:ext cx="65880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Beam parameters at the CBS point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Energy </a:t>
            </a:r>
            <a:r>
              <a:rPr lang="en-US" dirty="0"/>
              <a:t>= 22.543(MeV);</a:t>
            </a:r>
          </a:p>
          <a:p>
            <a:r>
              <a:rPr lang="en-US" dirty="0" err="1">
                <a:solidFill>
                  <a:srgbClr val="FF0000"/>
                </a:solidFill>
              </a:rPr>
              <a:t>dt</a:t>
            </a:r>
            <a:r>
              <a:rPr lang="en-US" dirty="0">
                <a:solidFill>
                  <a:srgbClr val="FF0000"/>
                </a:solidFill>
              </a:rPr>
              <a:t> = 1.021(</a:t>
            </a:r>
            <a:r>
              <a:rPr lang="en-US" dirty="0" err="1">
                <a:solidFill>
                  <a:srgbClr val="FF0000"/>
                </a:solidFill>
              </a:rPr>
              <a:t>ps</a:t>
            </a:r>
            <a:r>
              <a:rPr lang="en-US" dirty="0">
                <a:solidFill>
                  <a:srgbClr val="FF0000"/>
                </a:solidFill>
              </a:rPr>
              <a:t>);  </a:t>
            </a:r>
            <a:r>
              <a:rPr lang="en-US" dirty="0" err="1"/>
              <a:t>dE</a:t>
            </a:r>
            <a:r>
              <a:rPr lang="en-US" dirty="0"/>
              <a:t> = 155.495(</a:t>
            </a:r>
            <a:r>
              <a:rPr lang="en-US" dirty="0" err="1"/>
              <a:t>keV</a:t>
            </a:r>
            <a:r>
              <a:rPr lang="en-US" dirty="0"/>
              <a:t>);  </a:t>
            </a:r>
            <a:r>
              <a:rPr lang="en-US" dirty="0" err="1"/>
              <a:t>Ez</a:t>
            </a:r>
            <a:r>
              <a:rPr lang="en-US" dirty="0"/>
              <a:t> = 148.965(</a:t>
            </a:r>
            <a:r>
              <a:rPr lang="en-US" dirty="0" err="1"/>
              <a:t>ps</a:t>
            </a:r>
            <a:r>
              <a:rPr lang="en-US" dirty="0"/>
              <a:t>*</a:t>
            </a:r>
            <a:r>
              <a:rPr lang="en-US" dirty="0" err="1"/>
              <a:t>keV</a:t>
            </a:r>
            <a:r>
              <a:rPr lang="en-US" dirty="0"/>
              <a:t>);</a:t>
            </a:r>
          </a:p>
          <a:p>
            <a:r>
              <a:rPr lang="en-US" dirty="0">
                <a:solidFill>
                  <a:srgbClr val="FF0000"/>
                </a:solidFill>
              </a:rPr>
              <a:t>X = 0.019(mm);  </a:t>
            </a:r>
            <a:r>
              <a:rPr lang="en-US" dirty="0"/>
              <a:t>X' = 11.135(</a:t>
            </a:r>
            <a:r>
              <a:rPr lang="en-US" dirty="0" err="1"/>
              <a:t>mrad</a:t>
            </a:r>
            <a:r>
              <a:rPr lang="en-US" dirty="0"/>
              <a:t>);  Ex = 9.232(um);</a:t>
            </a:r>
          </a:p>
          <a:p>
            <a:r>
              <a:rPr lang="en-US" dirty="0">
                <a:solidFill>
                  <a:srgbClr val="FF0000"/>
                </a:solidFill>
              </a:rPr>
              <a:t>Y = 0.018(mm);  </a:t>
            </a:r>
            <a:r>
              <a:rPr lang="en-US" dirty="0"/>
              <a:t>Y' = 21.192(</a:t>
            </a:r>
            <a:r>
              <a:rPr lang="en-US" dirty="0" err="1"/>
              <a:t>mrad</a:t>
            </a:r>
            <a:r>
              <a:rPr lang="en-US" dirty="0"/>
              <a:t>);  </a:t>
            </a:r>
            <a:r>
              <a:rPr lang="en-US" dirty="0" err="1"/>
              <a:t>Ey</a:t>
            </a:r>
            <a:r>
              <a:rPr lang="en-US" dirty="0"/>
              <a:t> = 16.193(um);</a:t>
            </a:r>
            <a:endParaRPr lang="de-DE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29" y="1052736"/>
            <a:ext cx="7026607" cy="149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12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6C6AE60A-B69C-4790-82F7-3882EDF23186}" type="slidenum">
              <a:rPr lang="de-DE" smtClean="0"/>
              <a:pPr/>
              <a:t>15</a:t>
            </a:fld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539551" y="980728"/>
              <a:ext cx="3674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measurements</a:t>
              </a:r>
              <a:endParaRPr lang="en-US" sz="20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7785027" y="4808471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4248" y="855013"/>
            <a:ext cx="3466222" cy="2254675"/>
            <a:chOff x="324248" y="855013"/>
            <a:chExt cx="3466222" cy="225467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>
            <a:xfrm>
              <a:off x="324248" y="855013"/>
              <a:ext cx="3466222" cy="2254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1593837" y="908720"/>
              <a:ext cx="927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E</a:t>
              </a:r>
              <a:r>
                <a:rPr lang="en-US" dirty="0" smtClean="0">
                  <a:solidFill>
                    <a:srgbClr val="00B050"/>
                  </a:solidFill>
                </a:rPr>
                <a:t>nergy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7752" y="855013"/>
            <a:ext cx="3548386" cy="2308382"/>
            <a:chOff x="3907752" y="855013"/>
            <a:chExt cx="3548386" cy="230838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7752" y="855013"/>
              <a:ext cx="3548386" cy="2308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974138" y="908720"/>
              <a:ext cx="1617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Energy spread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95069" y="3429000"/>
            <a:ext cx="3061069" cy="2655044"/>
            <a:chOff x="741237" y="3163395"/>
            <a:chExt cx="3061069" cy="2655044"/>
          </a:xfrm>
        </p:grpSpPr>
        <p:pic>
          <p:nvPicPr>
            <p:cNvPr id="15" name="Grafik 8"/>
            <p:cNvPicPr>
              <a:picLocks noChangeAspect="1"/>
            </p:cNvPicPr>
            <p:nvPr/>
          </p:nvPicPr>
          <p:blipFill rotWithShape="1">
            <a:blip r:embed="rId4"/>
            <a:srcRect l="9016" t="5111" r="10429" b="3877"/>
            <a:stretch/>
          </p:blipFill>
          <p:spPr bwMode="auto">
            <a:xfrm>
              <a:off x="741237" y="3429000"/>
              <a:ext cx="3061069" cy="238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763688" y="3163395"/>
              <a:ext cx="11905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emittance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4277" y="3429000"/>
            <a:ext cx="3057483" cy="2655044"/>
            <a:chOff x="4374425" y="3163395"/>
            <a:chExt cx="3057483" cy="2655044"/>
          </a:xfrm>
        </p:grpSpPr>
        <p:pic>
          <p:nvPicPr>
            <p:cNvPr id="16" name="Grafik 4"/>
            <p:cNvPicPr>
              <a:picLocks noChangeAspect="1"/>
            </p:cNvPicPr>
            <p:nvPr/>
          </p:nvPicPr>
          <p:blipFill rotWithShape="1">
            <a:blip r:embed="rId5"/>
            <a:srcRect l="7944" t="5387" r="10207" b="4100"/>
            <a:stretch/>
          </p:blipFill>
          <p:spPr bwMode="auto">
            <a:xfrm>
              <a:off x="4374425" y="3429000"/>
              <a:ext cx="3057483" cy="238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413573" y="3163395"/>
              <a:ext cx="1178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Beam size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92004" y="1958768"/>
            <a:ext cx="3747909" cy="2860808"/>
            <a:chOff x="-3234020" y="2492896"/>
            <a:chExt cx="3747909" cy="2860808"/>
          </a:xfrm>
        </p:grpSpPr>
        <p:pic>
          <p:nvPicPr>
            <p:cNvPr id="12" name="Grafik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34020" y="2492896"/>
              <a:ext cx="3747909" cy="286080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-2073707" y="2492896"/>
              <a:ext cx="142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Bunch length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473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6C6AE60A-B69C-4790-82F7-3882EDF23186}" type="slidenum">
              <a:rPr lang="de-DE" smtClean="0"/>
              <a:pPr/>
              <a:t>16</a:t>
            </a:fld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539551" y="980728"/>
              <a:ext cx="3674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Comparison to experiments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7785027" y="4808471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37311" y="908720"/>
            <a:ext cx="7166843" cy="165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3938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4.5MeV, 1.8 </a:t>
            </a:r>
            <a:r>
              <a:rPr lang="en-US" dirty="0" err="1" smtClean="0"/>
              <a:t>pC</a:t>
            </a:r>
            <a:r>
              <a:rPr lang="en-US" dirty="0" smtClean="0"/>
              <a:t>, beam transport in dogleg</a:t>
            </a:r>
            <a:endParaRPr lang="en-US" dirty="0"/>
          </a:p>
        </p:txBody>
      </p:sp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t="61204" r="78703" b="5689"/>
          <a:stretch/>
        </p:blipFill>
        <p:spPr>
          <a:xfrm>
            <a:off x="3234177" y="4576843"/>
            <a:ext cx="1440000" cy="1440000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" t="61002" r="78672" b="5890"/>
          <a:stretch/>
        </p:blipFill>
        <p:spPr>
          <a:xfrm>
            <a:off x="1794177" y="4581288"/>
            <a:ext cx="1440000" cy="1440000"/>
          </a:xfrm>
          <a:prstGeom prst="rect">
            <a:avLst/>
          </a:prstGeom>
        </p:spPr>
      </p:pic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54" y="3241894"/>
            <a:ext cx="1152000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54" y="3241894"/>
            <a:ext cx="1152000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 preferRelativeResize="0"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9"/>
          <a:stretch/>
        </p:blipFill>
        <p:spPr bwMode="auto">
          <a:xfrm>
            <a:off x="4918877" y="3241894"/>
            <a:ext cx="1294143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 preferRelativeResize="0">
            <a:picLocks/>
          </p:cNvPicPr>
          <p:nvPr/>
        </p:nvPicPr>
        <p:blipFill rotWithShape="1"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6609" r="75318" b="-1"/>
          <a:stretch/>
        </p:blipFill>
        <p:spPr>
          <a:xfrm>
            <a:off x="4674177" y="4576004"/>
            <a:ext cx="1440000" cy="1440000"/>
          </a:xfrm>
          <a:prstGeom prst="rect">
            <a:avLst/>
          </a:prstGeom>
        </p:spPr>
      </p:pic>
      <p:pic>
        <p:nvPicPr>
          <p:cNvPr id="2055" name="Picture 7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154" y="3241894"/>
            <a:ext cx="1152000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 preferRelativeResize="0">
            <a:picLocks/>
          </p:cNvPicPr>
          <p:nvPr/>
        </p:nvPicPr>
        <p:blipFill rotWithShape="1"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5877" r="75566"/>
          <a:stretch/>
        </p:blipFill>
        <p:spPr>
          <a:xfrm>
            <a:off x="6114177" y="4581288"/>
            <a:ext cx="1440000" cy="1440000"/>
          </a:xfrm>
          <a:prstGeom prst="rect">
            <a:avLst/>
          </a:prstGeom>
        </p:spPr>
      </p:pic>
      <p:pic>
        <p:nvPicPr>
          <p:cNvPr id="2057" name="Picture 9"/>
          <p:cNvPicPr preferRelativeResize="0">
            <a:picLocks noChangeArrowheads="1"/>
          </p:cNvPicPr>
          <p:nvPr/>
        </p:nvPicPr>
        <p:blipFill rotWithShape="1"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3" r="75167"/>
          <a:stretch/>
        </p:blipFill>
        <p:spPr bwMode="auto">
          <a:xfrm>
            <a:off x="337311" y="4581288"/>
            <a:ext cx="144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 preferRelativeResize="0">
            <a:picLocks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"/>
          <a:stretch/>
        </p:blipFill>
        <p:spPr bwMode="auto">
          <a:xfrm>
            <a:off x="438344" y="3241894"/>
            <a:ext cx="1288944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38344" y="2872562"/>
            <a:ext cx="1237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aser/initial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484659" y="2417106"/>
            <a:ext cx="2951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3267428" y="2348880"/>
            <a:ext cx="653304" cy="860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721502" y="2311987"/>
            <a:ext cx="1570578" cy="9299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283968" y="2266111"/>
            <a:ext cx="2550209" cy="9757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4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C6AE60A-B69C-4790-82F7-3882EDF23186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920992" y="1670399"/>
            <a:ext cx="638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Thank you for your attention!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2996952"/>
            <a:ext cx="296128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57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  <p:grpSp>
        <p:nvGrpSpPr>
          <p:cNvPr id="6" name="Group 5"/>
          <p:cNvGrpSpPr/>
          <p:nvPr/>
        </p:nvGrpSpPr>
        <p:grpSpPr>
          <a:xfrm>
            <a:off x="251520" y="980728"/>
            <a:ext cx="5616624" cy="400110"/>
            <a:chOff x="251520" y="980728"/>
            <a:chExt cx="5616624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539552" y="980728"/>
              <a:ext cx="2952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Outline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192746" y="2939655"/>
            <a:ext cx="453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imulation </a:t>
            </a:r>
            <a:r>
              <a:rPr lang="en-US" altLang="zh-CN" dirty="0" smtClean="0">
                <a:solidFill>
                  <a:schemeClr val="tx2"/>
                </a:solidFill>
              </a:rPr>
              <a:t>design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2747" y="375574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imulation </a:t>
            </a:r>
            <a:r>
              <a:rPr lang="en-US" altLang="zh-CN" dirty="0" smtClean="0">
                <a:solidFill>
                  <a:schemeClr val="tx2"/>
                </a:solidFill>
              </a:rPr>
              <a:t>results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92746" y="2123564"/>
            <a:ext cx="467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US" dirty="0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92745" y="4571836"/>
            <a:ext cx="41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2"/>
                </a:solidFill>
              </a:rPr>
              <a:t>Check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 with first experiment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4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72795 0.2053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89" y="10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72032 0.1388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7" y="69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0.71997 0.0828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90" y="41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0.72795 0.0270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89" y="134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7" grpId="2"/>
      <p:bldP spid="10" grpId="1"/>
      <p:bldP spid="10" grpId="2"/>
      <p:bldP spid="11" grpId="1"/>
      <p:bldP spid="11" grpId="2"/>
      <p:bldP spid="9" grpId="1"/>
      <p:bldP spid="9" grpId="2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3472035"/>
            <a:ext cx="252138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1" y="980728"/>
              <a:ext cx="53285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SRF Gun II @ ELBE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 descr="M:\ELBE-Layout\LayoutHSQlaser_POF_Antr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3" y="3620455"/>
            <a:ext cx="7422728" cy="264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776864" y="3585146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432326" y="4005064"/>
            <a:ext cx="3968912" cy="1643127"/>
            <a:chOff x="3485509" y="1052736"/>
            <a:chExt cx="3968912" cy="1643127"/>
          </a:xfrm>
        </p:grpSpPr>
        <p:sp>
          <p:nvSpPr>
            <p:cNvPr id="7" name="Oval 6"/>
            <p:cNvSpPr/>
            <p:nvPr/>
          </p:nvSpPr>
          <p:spPr>
            <a:xfrm>
              <a:off x="3485509" y="1818632"/>
              <a:ext cx="1152128" cy="877231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256858" y="1772816"/>
              <a:ext cx="1152128" cy="877231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35365" y="1052736"/>
              <a:ext cx="2919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interest of high bunch charge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4276" y="515989"/>
            <a:ext cx="67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err="1" smtClean="0">
                <a:solidFill>
                  <a:srgbClr val="FF0000"/>
                </a:solidFill>
              </a:rPr>
              <a:t>nC</a:t>
            </a:r>
            <a:r>
              <a:rPr lang="en-US" dirty="0" smtClean="0">
                <a:solidFill>
                  <a:srgbClr val="FF0000"/>
                </a:solidFill>
              </a:rPr>
              <a:t>, 5 MeV electron bunch expected.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(500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kH</a:t>
            </a:r>
            <a:r>
              <a:rPr lang="en-US" altLang="zh-CN" dirty="0" smtClean="0">
                <a:solidFill>
                  <a:schemeClr val="bg2">
                    <a:lumMod val="75000"/>
                  </a:schemeClr>
                </a:solidFill>
              </a:rPr>
              <a:t>z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) </a:t>
            </a: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77" y="957128"/>
            <a:ext cx="4918078" cy="2527166"/>
          </a:xfrm>
          <a:prstGeom prst="rect">
            <a:avLst/>
          </a:prstGeom>
        </p:spPr>
      </p:pic>
      <p:sp>
        <p:nvSpPr>
          <p:cNvPr id="3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7584" y="6457219"/>
            <a:ext cx="1152128" cy="365125"/>
          </a:xfrm>
        </p:spPr>
        <p:txBody>
          <a:bodyPr/>
          <a:lstStyle/>
          <a:p>
            <a:r>
              <a:rPr lang="de-DE" dirty="0" smtClean="0"/>
              <a:t>Page </a:t>
            </a:r>
            <a:fld id="{6C6AE60A-B69C-4790-82F7-3882EDF23186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1" name="TextBox 3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0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4</a:t>
            </a:fld>
            <a:endParaRPr lang="de-DE" sz="1400" dirty="0"/>
          </a:p>
        </p:txBody>
      </p:sp>
      <p:sp>
        <p:nvSpPr>
          <p:cNvPr id="3" name="Rectangle 2"/>
          <p:cNvSpPr/>
          <p:nvPr/>
        </p:nvSpPr>
        <p:spPr>
          <a:xfrm>
            <a:off x="7776864" y="3585146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80582" y="681865"/>
            <a:ext cx="6004846" cy="2448069"/>
            <a:chOff x="458024" y="753873"/>
            <a:chExt cx="6578859" cy="244806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99" t="-1858" r="-1753" b="-260"/>
            <a:stretch/>
          </p:blipFill>
          <p:spPr bwMode="auto">
            <a:xfrm>
              <a:off x="458024" y="753873"/>
              <a:ext cx="6578859" cy="201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930107" y="2924943"/>
              <a:ext cx="44972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A. </a:t>
              </a:r>
              <a:r>
                <a:rPr lang="en-US" sz="1200" dirty="0" err="1"/>
                <a:t>Jochmann</a:t>
              </a:r>
              <a:r>
                <a:rPr lang="en-US" sz="1200" dirty="0" smtClean="0"/>
                <a:t>, et. al., </a:t>
              </a:r>
              <a:r>
                <a:rPr lang="en-US" sz="1200" dirty="0"/>
                <a:t>PRL 111, 114803 (2013)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07704" y="5111788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DRACO laser: 30 </a:t>
            </a:r>
            <a:r>
              <a:rPr lang="de-DE" dirty="0" smtClean="0"/>
              <a:t>µm rms beam size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15968" y="3868890"/>
            <a:ext cx="2167037" cy="937378"/>
            <a:chOff x="5436096" y="3893654"/>
            <a:chExt cx="2167037" cy="937378"/>
          </a:xfrm>
        </p:grpSpPr>
        <p:sp>
          <p:nvSpPr>
            <p:cNvPr id="12" name="Freeform 11"/>
            <p:cNvSpPr/>
            <p:nvPr/>
          </p:nvSpPr>
          <p:spPr>
            <a:xfrm>
              <a:off x="6560546" y="3908087"/>
              <a:ext cx="1042587" cy="922945"/>
            </a:xfrm>
            <a:custGeom>
              <a:avLst/>
              <a:gdLst>
                <a:gd name="connsiteX0" fmla="*/ 264920 w 1042587"/>
                <a:gd name="connsiteY0" fmla="*/ 51274 h 922945"/>
                <a:gd name="connsiteX1" fmla="*/ 264920 w 1042587"/>
                <a:gd name="connsiteY1" fmla="*/ 51274 h 922945"/>
                <a:gd name="connsiteX2" fmla="*/ 85458 w 1042587"/>
                <a:gd name="connsiteY2" fmla="*/ 59820 h 922945"/>
                <a:gd name="connsiteX3" fmla="*/ 51275 w 1042587"/>
                <a:gd name="connsiteY3" fmla="*/ 111095 h 922945"/>
                <a:gd name="connsiteX4" fmla="*/ 42729 w 1042587"/>
                <a:gd name="connsiteY4" fmla="*/ 170915 h 922945"/>
                <a:gd name="connsiteX5" fmla="*/ 25638 w 1042587"/>
                <a:gd name="connsiteY5" fmla="*/ 299102 h 922945"/>
                <a:gd name="connsiteX6" fmla="*/ 17092 w 1042587"/>
                <a:gd name="connsiteY6" fmla="*/ 376015 h 922945"/>
                <a:gd name="connsiteX7" fmla="*/ 0 w 1042587"/>
                <a:gd name="connsiteY7" fmla="*/ 427289 h 922945"/>
                <a:gd name="connsiteX8" fmla="*/ 8546 w 1042587"/>
                <a:gd name="connsiteY8" fmla="*/ 521293 h 922945"/>
                <a:gd name="connsiteX9" fmla="*/ 34183 w 1042587"/>
                <a:gd name="connsiteY9" fmla="*/ 538385 h 922945"/>
                <a:gd name="connsiteX10" fmla="*/ 85458 w 1042587"/>
                <a:gd name="connsiteY10" fmla="*/ 589659 h 922945"/>
                <a:gd name="connsiteX11" fmla="*/ 102550 w 1042587"/>
                <a:gd name="connsiteY11" fmla="*/ 640934 h 922945"/>
                <a:gd name="connsiteX12" fmla="*/ 111096 w 1042587"/>
                <a:gd name="connsiteY12" fmla="*/ 666572 h 922945"/>
                <a:gd name="connsiteX13" fmla="*/ 136733 w 1042587"/>
                <a:gd name="connsiteY13" fmla="*/ 700755 h 922945"/>
                <a:gd name="connsiteX14" fmla="*/ 153825 w 1042587"/>
                <a:gd name="connsiteY14" fmla="*/ 726392 h 922945"/>
                <a:gd name="connsiteX15" fmla="*/ 179462 w 1042587"/>
                <a:gd name="connsiteY15" fmla="*/ 734938 h 922945"/>
                <a:gd name="connsiteX16" fmla="*/ 205099 w 1042587"/>
                <a:gd name="connsiteY16" fmla="*/ 752029 h 922945"/>
                <a:gd name="connsiteX17" fmla="*/ 282011 w 1042587"/>
                <a:gd name="connsiteY17" fmla="*/ 769121 h 922945"/>
                <a:gd name="connsiteX18" fmla="*/ 333286 w 1042587"/>
                <a:gd name="connsiteY18" fmla="*/ 786213 h 922945"/>
                <a:gd name="connsiteX19" fmla="*/ 384561 w 1042587"/>
                <a:gd name="connsiteY19" fmla="*/ 820396 h 922945"/>
                <a:gd name="connsiteX20" fmla="*/ 452927 w 1042587"/>
                <a:gd name="connsiteY20" fmla="*/ 863125 h 922945"/>
                <a:gd name="connsiteX21" fmla="*/ 504202 w 1042587"/>
                <a:gd name="connsiteY21" fmla="*/ 897308 h 922945"/>
                <a:gd name="connsiteX22" fmla="*/ 555477 w 1042587"/>
                <a:gd name="connsiteY22" fmla="*/ 922945 h 922945"/>
                <a:gd name="connsiteX23" fmla="*/ 837488 w 1042587"/>
                <a:gd name="connsiteY23" fmla="*/ 914400 h 922945"/>
                <a:gd name="connsiteX24" fmla="*/ 863125 w 1042587"/>
                <a:gd name="connsiteY24" fmla="*/ 897308 h 922945"/>
                <a:gd name="connsiteX25" fmla="*/ 897309 w 1042587"/>
                <a:gd name="connsiteY25" fmla="*/ 846033 h 922945"/>
                <a:gd name="connsiteX26" fmla="*/ 922946 w 1042587"/>
                <a:gd name="connsiteY26" fmla="*/ 752029 h 922945"/>
                <a:gd name="connsiteX27" fmla="*/ 940038 w 1042587"/>
                <a:gd name="connsiteY27" fmla="*/ 700755 h 922945"/>
                <a:gd name="connsiteX28" fmla="*/ 957129 w 1042587"/>
                <a:gd name="connsiteY28" fmla="*/ 675117 h 922945"/>
                <a:gd name="connsiteX29" fmla="*/ 965675 w 1042587"/>
                <a:gd name="connsiteY29" fmla="*/ 649480 h 922945"/>
                <a:gd name="connsiteX30" fmla="*/ 991312 w 1042587"/>
                <a:gd name="connsiteY30" fmla="*/ 623843 h 922945"/>
                <a:gd name="connsiteX31" fmla="*/ 1025496 w 1042587"/>
                <a:gd name="connsiteY31" fmla="*/ 546930 h 922945"/>
                <a:gd name="connsiteX32" fmla="*/ 1034041 w 1042587"/>
                <a:gd name="connsiteY32" fmla="*/ 521293 h 922945"/>
                <a:gd name="connsiteX33" fmla="*/ 1025496 w 1042587"/>
                <a:gd name="connsiteY33" fmla="*/ 461472 h 922945"/>
                <a:gd name="connsiteX34" fmla="*/ 1016950 w 1042587"/>
                <a:gd name="connsiteY34" fmla="*/ 427289 h 922945"/>
                <a:gd name="connsiteX35" fmla="*/ 1042587 w 1042587"/>
                <a:gd name="connsiteY35" fmla="*/ 273465 h 922945"/>
                <a:gd name="connsiteX36" fmla="*/ 1034041 w 1042587"/>
                <a:gd name="connsiteY36" fmla="*/ 230736 h 922945"/>
                <a:gd name="connsiteX37" fmla="*/ 965675 w 1042587"/>
                <a:gd name="connsiteY37" fmla="*/ 153824 h 922945"/>
                <a:gd name="connsiteX38" fmla="*/ 914400 w 1042587"/>
                <a:gd name="connsiteY38" fmla="*/ 136732 h 922945"/>
                <a:gd name="connsiteX39" fmla="*/ 863125 w 1042587"/>
                <a:gd name="connsiteY39" fmla="*/ 102549 h 922945"/>
                <a:gd name="connsiteX40" fmla="*/ 811851 w 1042587"/>
                <a:gd name="connsiteY40" fmla="*/ 85458 h 922945"/>
                <a:gd name="connsiteX41" fmla="*/ 632389 w 1042587"/>
                <a:gd name="connsiteY41" fmla="*/ 68366 h 922945"/>
                <a:gd name="connsiteX42" fmla="*/ 564023 w 1042587"/>
                <a:gd name="connsiteY42" fmla="*/ 42729 h 922945"/>
                <a:gd name="connsiteX43" fmla="*/ 529840 w 1042587"/>
                <a:gd name="connsiteY43" fmla="*/ 0 h 922945"/>
                <a:gd name="connsiteX44" fmla="*/ 401653 w 1042587"/>
                <a:gd name="connsiteY44" fmla="*/ 8545 h 922945"/>
                <a:gd name="connsiteX45" fmla="*/ 350378 w 1042587"/>
                <a:gd name="connsiteY45" fmla="*/ 25637 h 922945"/>
                <a:gd name="connsiteX46" fmla="*/ 324740 w 1042587"/>
                <a:gd name="connsiteY46" fmla="*/ 34183 h 922945"/>
                <a:gd name="connsiteX47" fmla="*/ 264920 w 1042587"/>
                <a:gd name="connsiteY47" fmla="*/ 42729 h 922945"/>
                <a:gd name="connsiteX48" fmla="*/ 264920 w 1042587"/>
                <a:gd name="connsiteY48" fmla="*/ 51274 h 922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42587" h="922945">
                  <a:moveTo>
                    <a:pt x="264920" y="51274"/>
                  </a:moveTo>
                  <a:lnTo>
                    <a:pt x="264920" y="51274"/>
                  </a:lnTo>
                  <a:cubicBezTo>
                    <a:pt x="205099" y="54123"/>
                    <a:pt x="143128" y="43672"/>
                    <a:pt x="85458" y="59820"/>
                  </a:cubicBezTo>
                  <a:cubicBezTo>
                    <a:pt x="65677" y="65359"/>
                    <a:pt x="51275" y="111095"/>
                    <a:pt x="51275" y="111095"/>
                  </a:cubicBezTo>
                  <a:cubicBezTo>
                    <a:pt x="48426" y="131035"/>
                    <a:pt x="44838" y="150883"/>
                    <a:pt x="42729" y="170915"/>
                  </a:cubicBezTo>
                  <a:cubicBezTo>
                    <a:pt x="29860" y="293167"/>
                    <a:pt x="45968" y="238107"/>
                    <a:pt x="25638" y="299102"/>
                  </a:cubicBezTo>
                  <a:cubicBezTo>
                    <a:pt x="22789" y="324740"/>
                    <a:pt x="22151" y="350721"/>
                    <a:pt x="17092" y="376015"/>
                  </a:cubicBezTo>
                  <a:cubicBezTo>
                    <a:pt x="13559" y="393681"/>
                    <a:pt x="0" y="427289"/>
                    <a:pt x="0" y="427289"/>
                  </a:cubicBezTo>
                  <a:cubicBezTo>
                    <a:pt x="2849" y="458624"/>
                    <a:pt x="-707" y="491220"/>
                    <a:pt x="8546" y="521293"/>
                  </a:cubicBezTo>
                  <a:cubicBezTo>
                    <a:pt x="11566" y="531110"/>
                    <a:pt x="26507" y="531562"/>
                    <a:pt x="34183" y="538385"/>
                  </a:cubicBezTo>
                  <a:cubicBezTo>
                    <a:pt x="52249" y="554443"/>
                    <a:pt x="85458" y="589659"/>
                    <a:pt x="85458" y="589659"/>
                  </a:cubicBezTo>
                  <a:lnTo>
                    <a:pt x="102550" y="640934"/>
                  </a:lnTo>
                  <a:cubicBezTo>
                    <a:pt x="105399" y="649480"/>
                    <a:pt x="105691" y="659365"/>
                    <a:pt x="111096" y="666572"/>
                  </a:cubicBezTo>
                  <a:cubicBezTo>
                    <a:pt x="119642" y="677966"/>
                    <a:pt x="128454" y="689165"/>
                    <a:pt x="136733" y="700755"/>
                  </a:cubicBezTo>
                  <a:cubicBezTo>
                    <a:pt x="142703" y="709113"/>
                    <a:pt x="145805" y="719976"/>
                    <a:pt x="153825" y="726392"/>
                  </a:cubicBezTo>
                  <a:cubicBezTo>
                    <a:pt x="160859" y="732019"/>
                    <a:pt x="171405" y="730910"/>
                    <a:pt x="179462" y="734938"/>
                  </a:cubicBezTo>
                  <a:cubicBezTo>
                    <a:pt x="188648" y="739531"/>
                    <a:pt x="195659" y="747983"/>
                    <a:pt x="205099" y="752029"/>
                  </a:cubicBezTo>
                  <a:cubicBezTo>
                    <a:pt x="218528" y="757784"/>
                    <a:pt x="270858" y="766079"/>
                    <a:pt x="282011" y="769121"/>
                  </a:cubicBezTo>
                  <a:cubicBezTo>
                    <a:pt x="299392" y="773862"/>
                    <a:pt x="318296" y="776219"/>
                    <a:pt x="333286" y="786213"/>
                  </a:cubicBezTo>
                  <a:lnTo>
                    <a:pt x="384561" y="820396"/>
                  </a:lnTo>
                  <a:cubicBezTo>
                    <a:pt x="411647" y="861023"/>
                    <a:pt x="391909" y="842785"/>
                    <a:pt x="452927" y="863125"/>
                  </a:cubicBezTo>
                  <a:cubicBezTo>
                    <a:pt x="472414" y="869621"/>
                    <a:pt x="487110" y="885914"/>
                    <a:pt x="504202" y="897308"/>
                  </a:cubicBezTo>
                  <a:cubicBezTo>
                    <a:pt x="537335" y="919397"/>
                    <a:pt x="520096" y="911152"/>
                    <a:pt x="555477" y="922945"/>
                  </a:cubicBezTo>
                  <a:cubicBezTo>
                    <a:pt x="649481" y="920097"/>
                    <a:pt x="743766" y="922210"/>
                    <a:pt x="837488" y="914400"/>
                  </a:cubicBezTo>
                  <a:cubicBezTo>
                    <a:pt x="847723" y="913547"/>
                    <a:pt x="856362" y="905038"/>
                    <a:pt x="863125" y="897308"/>
                  </a:cubicBezTo>
                  <a:cubicBezTo>
                    <a:pt x="876652" y="881849"/>
                    <a:pt x="897309" y="846033"/>
                    <a:pt x="897309" y="846033"/>
                  </a:cubicBezTo>
                  <a:cubicBezTo>
                    <a:pt x="913282" y="798111"/>
                    <a:pt x="903669" y="829135"/>
                    <a:pt x="922946" y="752029"/>
                  </a:cubicBezTo>
                  <a:cubicBezTo>
                    <a:pt x="927316" y="734551"/>
                    <a:pt x="930045" y="715745"/>
                    <a:pt x="940038" y="700755"/>
                  </a:cubicBezTo>
                  <a:cubicBezTo>
                    <a:pt x="945735" y="692209"/>
                    <a:pt x="952536" y="684304"/>
                    <a:pt x="957129" y="675117"/>
                  </a:cubicBezTo>
                  <a:cubicBezTo>
                    <a:pt x="961157" y="667060"/>
                    <a:pt x="960678" y="656975"/>
                    <a:pt x="965675" y="649480"/>
                  </a:cubicBezTo>
                  <a:cubicBezTo>
                    <a:pt x="972379" y="639424"/>
                    <a:pt x="983575" y="633127"/>
                    <a:pt x="991312" y="623843"/>
                  </a:cubicBezTo>
                  <a:cubicBezTo>
                    <a:pt x="1013883" y="596758"/>
                    <a:pt x="1013075" y="584193"/>
                    <a:pt x="1025496" y="546930"/>
                  </a:cubicBezTo>
                  <a:lnTo>
                    <a:pt x="1034041" y="521293"/>
                  </a:lnTo>
                  <a:cubicBezTo>
                    <a:pt x="1031193" y="501353"/>
                    <a:pt x="1029099" y="481290"/>
                    <a:pt x="1025496" y="461472"/>
                  </a:cubicBezTo>
                  <a:cubicBezTo>
                    <a:pt x="1023395" y="449916"/>
                    <a:pt x="1016299" y="439016"/>
                    <a:pt x="1016950" y="427289"/>
                  </a:cubicBezTo>
                  <a:cubicBezTo>
                    <a:pt x="1020968" y="354954"/>
                    <a:pt x="1028566" y="329549"/>
                    <a:pt x="1042587" y="273465"/>
                  </a:cubicBezTo>
                  <a:cubicBezTo>
                    <a:pt x="1039738" y="259222"/>
                    <a:pt x="1040052" y="243959"/>
                    <a:pt x="1034041" y="230736"/>
                  </a:cubicBezTo>
                  <a:cubicBezTo>
                    <a:pt x="1020021" y="199891"/>
                    <a:pt x="996833" y="169403"/>
                    <a:pt x="965675" y="153824"/>
                  </a:cubicBezTo>
                  <a:cubicBezTo>
                    <a:pt x="949561" y="145767"/>
                    <a:pt x="931492" y="142429"/>
                    <a:pt x="914400" y="136732"/>
                  </a:cubicBezTo>
                  <a:cubicBezTo>
                    <a:pt x="894913" y="130236"/>
                    <a:pt x="880217" y="113943"/>
                    <a:pt x="863125" y="102549"/>
                  </a:cubicBezTo>
                  <a:cubicBezTo>
                    <a:pt x="848135" y="92556"/>
                    <a:pt x="828942" y="91155"/>
                    <a:pt x="811851" y="85458"/>
                  </a:cubicBezTo>
                  <a:cubicBezTo>
                    <a:pt x="737493" y="60672"/>
                    <a:pt x="795214" y="77412"/>
                    <a:pt x="632389" y="68366"/>
                  </a:cubicBezTo>
                  <a:cubicBezTo>
                    <a:pt x="609228" y="63734"/>
                    <a:pt x="580788" y="63685"/>
                    <a:pt x="564023" y="42729"/>
                  </a:cubicBezTo>
                  <a:cubicBezTo>
                    <a:pt x="516849" y="-16239"/>
                    <a:pt x="603310" y="48979"/>
                    <a:pt x="529840" y="0"/>
                  </a:cubicBezTo>
                  <a:cubicBezTo>
                    <a:pt x="487111" y="2848"/>
                    <a:pt x="444046" y="2489"/>
                    <a:pt x="401653" y="8545"/>
                  </a:cubicBezTo>
                  <a:cubicBezTo>
                    <a:pt x="383818" y="11093"/>
                    <a:pt x="367470" y="19940"/>
                    <a:pt x="350378" y="25637"/>
                  </a:cubicBezTo>
                  <a:lnTo>
                    <a:pt x="324740" y="34183"/>
                  </a:lnTo>
                  <a:cubicBezTo>
                    <a:pt x="305631" y="40553"/>
                    <a:pt x="284860" y="39880"/>
                    <a:pt x="264920" y="42729"/>
                  </a:cubicBezTo>
                  <a:cubicBezTo>
                    <a:pt x="236580" y="52175"/>
                    <a:pt x="264920" y="49850"/>
                    <a:pt x="264920" y="512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36096" y="3893654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laser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07704" y="5543836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</a:t>
            </a:r>
            <a:r>
              <a:rPr lang="de-DE" baseline="30000" dirty="0"/>
              <a:t>-</a:t>
            </a:r>
            <a:r>
              <a:rPr lang="de-DE" dirty="0"/>
              <a:t> </a:t>
            </a:r>
            <a:r>
              <a:rPr lang="en-US" altLang="zh-CN" dirty="0" smtClean="0"/>
              <a:t>must &lt; 30 µm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19" name="TextBox 18"/>
            <p:cNvSpPr txBox="1"/>
            <p:nvPr/>
          </p:nvSpPr>
          <p:spPr>
            <a:xfrm>
              <a:off x="539552" y="980728"/>
              <a:ext cx="53285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Compton </a:t>
              </a:r>
              <a:r>
                <a:rPr lang="en-US" sz="2000" dirty="0"/>
                <a:t>Back Scattering (CBS) </a:t>
              </a:r>
              <a:r>
                <a:rPr lang="en-US" sz="2000" dirty="0" smtClean="0"/>
                <a:t>experiment</a:t>
              </a:r>
              <a:endParaRPr lang="en-US" sz="20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776185" y="3743636"/>
            <a:ext cx="2492787" cy="1121292"/>
            <a:chOff x="6386328" y="3755998"/>
            <a:chExt cx="2492787" cy="1121292"/>
          </a:xfrm>
        </p:grpSpPr>
        <p:sp>
          <p:nvSpPr>
            <p:cNvPr id="22" name="Freeform 21"/>
            <p:cNvSpPr/>
            <p:nvPr/>
          </p:nvSpPr>
          <p:spPr>
            <a:xfrm>
              <a:off x="6386328" y="3755998"/>
              <a:ext cx="1446087" cy="1121292"/>
            </a:xfrm>
            <a:custGeom>
              <a:avLst/>
              <a:gdLst>
                <a:gd name="connsiteX0" fmla="*/ 548779 w 1446087"/>
                <a:gd name="connsiteY0" fmla="*/ 1200 h 1121292"/>
                <a:gd name="connsiteX1" fmla="*/ 548779 w 1446087"/>
                <a:gd name="connsiteY1" fmla="*/ 1200 h 1121292"/>
                <a:gd name="connsiteX2" fmla="*/ 471867 w 1446087"/>
                <a:gd name="connsiteY2" fmla="*/ 26838 h 1121292"/>
                <a:gd name="connsiteX3" fmla="*/ 446229 w 1446087"/>
                <a:gd name="connsiteY3" fmla="*/ 43929 h 1121292"/>
                <a:gd name="connsiteX4" fmla="*/ 403500 w 1446087"/>
                <a:gd name="connsiteY4" fmla="*/ 95204 h 1121292"/>
                <a:gd name="connsiteX5" fmla="*/ 386409 w 1446087"/>
                <a:gd name="connsiteY5" fmla="*/ 129387 h 1121292"/>
                <a:gd name="connsiteX6" fmla="*/ 360771 w 1446087"/>
                <a:gd name="connsiteY6" fmla="*/ 155025 h 1121292"/>
                <a:gd name="connsiteX7" fmla="*/ 343680 w 1446087"/>
                <a:gd name="connsiteY7" fmla="*/ 189208 h 1121292"/>
                <a:gd name="connsiteX8" fmla="*/ 335134 w 1446087"/>
                <a:gd name="connsiteY8" fmla="*/ 223391 h 1121292"/>
                <a:gd name="connsiteX9" fmla="*/ 318043 w 1446087"/>
                <a:gd name="connsiteY9" fmla="*/ 283212 h 1121292"/>
                <a:gd name="connsiteX10" fmla="*/ 309497 w 1446087"/>
                <a:gd name="connsiteY10" fmla="*/ 334486 h 1121292"/>
                <a:gd name="connsiteX11" fmla="*/ 283859 w 1446087"/>
                <a:gd name="connsiteY11" fmla="*/ 360124 h 1121292"/>
                <a:gd name="connsiteX12" fmla="*/ 224039 w 1446087"/>
                <a:gd name="connsiteY12" fmla="*/ 385761 h 1121292"/>
                <a:gd name="connsiteX13" fmla="*/ 189856 w 1446087"/>
                <a:gd name="connsiteY13" fmla="*/ 402853 h 1121292"/>
                <a:gd name="connsiteX14" fmla="*/ 164218 w 1446087"/>
                <a:gd name="connsiteY14" fmla="*/ 419944 h 1121292"/>
                <a:gd name="connsiteX15" fmla="*/ 138581 w 1446087"/>
                <a:gd name="connsiteY15" fmla="*/ 428490 h 1121292"/>
                <a:gd name="connsiteX16" fmla="*/ 70214 w 1446087"/>
                <a:gd name="connsiteY16" fmla="*/ 505402 h 1121292"/>
                <a:gd name="connsiteX17" fmla="*/ 44577 w 1446087"/>
                <a:gd name="connsiteY17" fmla="*/ 513948 h 1121292"/>
                <a:gd name="connsiteX18" fmla="*/ 1848 w 1446087"/>
                <a:gd name="connsiteY18" fmla="*/ 565223 h 1121292"/>
                <a:gd name="connsiteX19" fmla="*/ 36031 w 1446087"/>
                <a:gd name="connsiteY19" fmla="*/ 633589 h 1121292"/>
                <a:gd name="connsiteX20" fmla="*/ 61669 w 1446087"/>
                <a:gd name="connsiteY20" fmla="*/ 659227 h 1121292"/>
                <a:gd name="connsiteX21" fmla="*/ 112943 w 1446087"/>
                <a:gd name="connsiteY21" fmla="*/ 693410 h 1121292"/>
                <a:gd name="connsiteX22" fmla="*/ 164218 w 1446087"/>
                <a:gd name="connsiteY22" fmla="*/ 727593 h 1121292"/>
                <a:gd name="connsiteX23" fmla="*/ 241130 w 1446087"/>
                <a:gd name="connsiteY23" fmla="*/ 753230 h 1121292"/>
                <a:gd name="connsiteX24" fmla="*/ 266768 w 1446087"/>
                <a:gd name="connsiteY24" fmla="*/ 761776 h 1121292"/>
                <a:gd name="connsiteX25" fmla="*/ 318043 w 1446087"/>
                <a:gd name="connsiteY25" fmla="*/ 813051 h 1121292"/>
                <a:gd name="connsiteX26" fmla="*/ 343680 w 1446087"/>
                <a:gd name="connsiteY26" fmla="*/ 838688 h 1121292"/>
                <a:gd name="connsiteX27" fmla="*/ 394955 w 1446087"/>
                <a:gd name="connsiteY27" fmla="*/ 872872 h 1121292"/>
                <a:gd name="connsiteX28" fmla="*/ 403500 w 1446087"/>
                <a:gd name="connsiteY28" fmla="*/ 898509 h 1121292"/>
                <a:gd name="connsiteX29" fmla="*/ 437684 w 1446087"/>
                <a:gd name="connsiteY29" fmla="*/ 949784 h 1121292"/>
                <a:gd name="connsiteX30" fmla="*/ 454775 w 1446087"/>
                <a:gd name="connsiteY30" fmla="*/ 975421 h 1121292"/>
                <a:gd name="connsiteX31" fmla="*/ 471867 w 1446087"/>
                <a:gd name="connsiteY31" fmla="*/ 1026696 h 1121292"/>
                <a:gd name="connsiteX32" fmla="*/ 488958 w 1446087"/>
                <a:gd name="connsiteY32" fmla="*/ 1052333 h 1121292"/>
                <a:gd name="connsiteX33" fmla="*/ 497504 w 1446087"/>
                <a:gd name="connsiteY33" fmla="*/ 1077971 h 1121292"/>
                <a:gd name="connsiteX34" fmla="*/ 523142 w 1446087"/>
                <a:gd name="connsiteY34" fmla="*/ 1086516 h 1121292"/>
                <a:gd name="connsiteX35" fmla="*/ 565871 w 1446087"/>
                <a:gd name="connsiteY35" fmla="*/ 1095062 h 1121292"/>
                <a:gd name="connsiteX36" fmla="*/ 591508 w 1446087"/>
                <a:gd name="connsiteY36" fmla="*/ 1112154 h 1121292"/>
                <a:gd name="connsiteX37" fmla="*/ 685512 w 1446087"/>
                <a:gd name="connsiteY37" fmla="*/ 1112154 h 1121292"/>
                <a:gd name="connsiteX38" fmla="*/ 736786 w 1446087"/>
                <a:gd name="connsiteY38" fmla="*/ 1077971 h 1121292"/>
                <a:gd name="connsiteX39" fmla="*/ 753878 w 1446087"/>
                <a:gd name="connsiteY39" fmla="*/ 1052333 h 1121292"/>
                <a:gd name="connsiteX40" fmla="*/ 779515 w 1446087"/>
                <a:gd name="connsiteY40" fmla="*/ 1043787 h 1121292"/>
                <a:gd name="connsiteX41" fmla="*/ 830790 w 1446087"/>
                <a:gd name="connsiteY41" fmla="*/ 1009604 h 1121292"/>
                <a:gd name="connsiteX42" fmla="*/ 847882 w 1446087"/>
                <a:gd name="connsiteY42" fmla="*/ 983967 h 1121292"/>
                <a:gd name="connsiteX43" fmla="*/ 899157 w 1446087"/>
                <a:gd name="connsiteY43" fmla="*/ 966875 h 1121292"/>
                <a:gd name="connsiteX44" fmla="*/ 1155530 w 1446087"/>
                <a:gd name="connsiteY44" fmla="*/ 966875 h 1121292"/>
                <a:gd name="connsiteX45" fmla="*/ 1206805 w 1446087"/>
                <a:gd name="connsiteY45" fmla="*/ 941238 h 1121292"/>
                <a:gd name="connsiteX46" fmla="*/ 1232443 w 1446087"/>
                <a:gd name="connsiteY46" fmla="*/ 932692 h 1121292"/>
                <a:gd name="connsiteX47" fmla="*/ 1283717 w 1446087"/>
                <a:gd name="connsiteY47" fmla="*/ 898509 h 1121292"/>
                <a:gd name="connsiteX48" fmla="*/ 1309355 w 1446087"/>
                <a:gd name="connsiteY48" fmla="*/ 881417 h 1121292"/>
                <a:gd name="connsiteX49" fmla="*/ 1334992 w 1446087"/>
                <a:gd name="connsiteY49" fmla="*/ 855780 h 1121292"/>
                <a:gd name="connsiteX50" fmla="*/ 1352084 w 1446087"/>
                <a:gd name="connsiteY50" fmla="*/ 830143 h 1121292"/>
                <a:gd name="connsiteX51" fmla="*/ 1377721 w 1446087"/>
                <a:gd name="connsiteY51" fmla="*/ 821597 h 1121292"/>
                <a:gd name="connsiteX52" fmla="*/ 1403358 w 1446087"/>
                <a:gd name="connsiteY52" fmla="*/ 804505 h 1121292"/>
                <a:gd name="connsiteX53" fmla="*/ 1428996 w 1446087"/>
                <a:gd name="connsiteY53" fmla="*/ 795959 h 1121292"/>
                <a:gd name="connsiteX54" fmla="*/ 1446087 w 1446087"/>
                <a:gd name="connsiteY54" fmla="*/ 770322 h 1121292"/>
                <a:gd name="connsiteX55" fmla="*/ 1437542 w 1446087"/>
                <a:gd name="connsiteY55" fmla="*/ 676318 h 1121292"/>
                <a:gd name="connsiteX56" fmla="*/ 1377721 w 1446087"/>
                <a:gd name="connsiteY56" fmla="*/ 599406 h 1121292"/>
                <a:gd name="connsiteX57" fmla="*/ 1343538 w 1446087"/>
                <a:gd name="connsiteY57" fmla="*/ 590860 h 1121292"/>
                <a:gd name="connsiteX58" fmla="*/ 1283717 w 1446087"/>
                <a:gd name="connsiteY58" fmla="*/ 548131 h 1121292"/>
                <a:gd name="connsiteX59" fmla="*/ 1232443 w 1446087"/>
                <a:gd name="connsiteY59" fmla="*/ 513948 h 1121292"/>
                <a:gd name="connsiteX60" fmla="*/ 1206805 w 1446087"/>
                <a:gd name="connsiteY60" fmla="*/ 496857 h 1121292"/>
                <a:gd name="connsiteX61" fmla="*/ 1181168 w 1446087"/>
                <a:gd name="connsiteY61" fmla="*/ 471219 h 1121292"/>
                <a:gd name="connsiteX62" fmla="*/ 1129893 w 1446087"/>
                <a:gd name="connsiteY62" fmla="*/ 437036 h 1121292"/>
                <a:gd name="connsiteX63" fmla="*/ 1095710 w 1446087"/>
                <a:gd name="connsiteY63" fmla="*/ 402853 h 1121292"/>
                <a:gd name="connsiteX64" fmla="*/ 1044435 w 1446087"/>
                <a:gd name="connsiteY64" fmla="*/ 385761 h 1121292"/>
                <a:gd name="connsiteX65" fmla="*/ 1018798 w 1446087"/>
                <a:gd name="connsiteY65" fmla="*/ 368670 h 1121292"/>
                <a:gd name="connsiteX66" fmla="*/ 984614 w 1446087"/>
                <a:gd name="connsiteY66" fmla="*/ 360124 h 1121292"/>
                <a:gd name="connsiteX67" fmla="*/ 933340 w 1446087"/>
                <a:gd name="connsiteY67" fmla="*/ 283212 h 1121292"/>
                <a:gd name="connsiteX68" fmla="*/ 916248 w 1446087"/>
                <a:gd name="connsiteY68" fmla="*/ 257574 h 1121292"/>
                <a:gd name="connsiteX69" fmla="*/ 890611 w 1446087"/>
                <a:gd name="connsiteY69" fmla="*/ 155025 h 1121292"/>
                <a:gd name="connsiteX70" fmla="*/ 864973 w 1446087"/>
                <a:gd name="connsiteY70" fmla="*/ 137933 h 1121292"/>
                <a:gd name="connsiteX71" fmla="*/ 813699 w 1446087"/>
                <a:gd name="connsiteY71" fmla="*/ 120842 h 1121292"/>
                <a:gd name="connsiteX72" fmla="*/ 788061 w 1446087"/>
                <a:gd name="connsiteY72" fmla="*/ 103750 h 1121292"/>
                <a:gd name="connsiteX73" fmla="*/ 736786 w 1446087"/>
                <a:gd name="connsiteY73" fmla="*/ 86658 h 1121292"/>
                <a:gd name="connsiteX74" fmla="*/ 659874 w 1446087"/>
                <a:gd name="connsiteY74" fmla="*/ 61021 h 1121292"/>
                <a:gd name="connsiteX75" fmla="*/ 625691 w 1446087"/>
                <a:gd name="connsiteY75" fmla="*/ 43929 h 1121292"/>
                <a:gd name="connsiteX76" fmla="*/ 582962 w 1446087"/>
                <a:gd name="connsiteY76" fmla="*/ 1200 h 1121292"/>
                <a:gd name="connsiteX77" fmla="*/ 548779 w 1446087"/>
                <a:gd name="connsiteY77" fmla="*/ 1200 h 11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446087" h="1121292">
                  <a:moveTo>
                    <a:pt x="548779" y="1200"/>
                  </a:moveTo>
                  <a:lnTo>
                    <a:pt x="548779" y="1200"/>
                  </a:lnTo>
                  <a:cubicBezTo>
                    <a:pt x="523142" y="9746"/>
                    <a:pt x="496812" y="16444"/>
                    <a:pt x="471867" y="26838"/>
                  </a:cubicBezTo>
                  <a:cubicBezTo>
                    <a:pt x="462386" y="30788"/>
                    <a:pt x="454119" y="37354"/>
                    <a:pt x="446229" y="43929"/>
                  </a:cubicBezTo>
                  <a:cubicBezTo>
                    <a:pt x="426951" y="59994"/>
                    <a:pt x="415720" y="73819"/>
                    <a:pt x="403500" y="95204"/>
                  </a:cubicBezTo>
                  <a:cubicBezTo>
                    <a:pt x="397180" y="106265"/>
                    <a:pt x="393813" y="119021"/>
                    <a:pt x="386409" y="129387"/>
                  </a:cubicBezTo>
                  <a:cubicBezTo>
                    <a:pt x="379384" y="139222"/>
                    <a:pt x="369317" y="146479"/>
                    <a:pt x="360771" y="155025"/>
                  </a:cubicBezTo>
                  <a:cubicBezTo>
                    <a:pt x="355074" y="166419"/>
                    <a:pt x="348153" y="177280"/>
                    <a:pt x="343680" y="189208"/>
                  </a:cubicBezTo>
                  <a:cubicBezTo>
                    <a:pt x="339556" y="200205"/>
                    <a:pt x="338361" y="212098"/>
                    <a:pt x="335134" y="223391"/>
                  </a:cubicBezTo>
                  <a:cubicBezTo>
                    <a:pt x="324273" y="261405"/>
                    <a:pt x="326949" y="238681"/>
                    <a:pt x="318043" y="283212"/>
                  </a:cubicBezTo>
                  <a:cubicBezTo>
                    <a:pt x="314645" y="300203"/>
                    <a:pt x="316534" y="318652"/>
                    <a:pt x="309497" y="334486"/>
                  </a:cubicBezTo>
                  <a:cubicBezTo>
                    <a:pt x="304588" y="345530"/>
                    <a:pt x="293144" y="352387"/>
                    <a:pt x="283859" y="360124"/>
                  </a:cubicBezTo>
                  <a:cubicBezTo>
                    <a:pt x="258567" y="381200"/>
                    <a:pt x="256616" y="377617"/>
                    <a:pt x="224039" y="385761"/>
                  </a:cubicBezTo>
                  <a:cubicBezTo>
                    <a:pt x="212645" y="391458"/>
                    <a:pt x="200917" y="396533"/>
                    <a:pt x="189856" y="402853"/>
                  </a:cubicBezTo>
                  <a:cubicBezTo>
                    <a:pt x="180938" y="407949"/>
                    <a:pt x="173405" y="415351"/>
                    <a:pt x="164218" y="419944"/>
                  </a:cubicBezTo>
                  <a:cubicBezTo>
                    <a:pt x="156161" y="423972"/>
                    <a:pt x="147127" y="425641"/>
                    <a:pt x="138581" y="428490"/>
                  </a:cubicBezTo>
                  <a:cubicBezTo>
                    <a:pt x="110534" y="470561"/>
                    <a:pt x="111099" y="482040"/>
                    <a:pt x="70214" y="505402"/>
                  </a:cubicBezTo>
                  <a:cubicBezTo>
                    <a:pt x="62393" y="509871"/>
                    <a:pt x="53123" y="511099"/>
                    <a:pt x="44577" y="513948"/>
                  </a:cubicBezTo>
                  <a:cubicBezTo>
                    <a:pt x="37929" y="520596"/>
                    <a:pt x="3335" y="551840"/>
                    <a:pt x="1848" y="565223"/>
                  </a:cubicBezTo>
                  <a:cubicBezTo>
                    <a:pt x="-4675" y="623928"/>
                    <a:pt x="5909" y="608488"/>
                    <a:pt x="36031" y="633589"/>
                  </a:cubicBezTo>
                  <a:cubicBezTo>
                    <a:pt x="45316" y="641326"/>
                    <a:pt x="52129" y="651807"/>
                    <a:pt x="61669" y="659227"/>
                  </a:cubicBezTo>
                  <a:cubicBezTo>
                    <a:pt x="77883" y="671838"/>
                    <a:pt x="95852" y="682016"/>
                    <a:pt x="112943" y="693410"/>
                  </a:cubicBezTo>
                  <a:lnTo>
                    <a:pt x="164218" y="727593"/>
                  </a:lnTo>
                  <a:cubicBezTo>
                    <a:pt x="164225" y="727598"/>
                    <a:pt x="228307" y="748956"/>
                    <a:pt x="241130" y="753230"/>
                  </a:cubicBezTo>
                  <a:lnTo>
                    <a:pt x="266768" y="761776"/>
                  </a:lnTo>
                  <a:lnTo>
                    <a:pt x="318043" y="813051"/>
                  </a:lnTo>
                  <a:cubicBezTo>
                    <a:pt x="326589" y="821597"/>
                    <a:pt x="333624" y="831984"/>
                    <a:pt x="343680" y="838688"/>
                  </a:cubicBezTo>
                  <a:lnTo>
                    <a:pt x="394955" y="872872"/>
                  </a:lnTo>
                  <a:cubicBezTo>
                    <a:pt x="397803" y="881418"/>
                    <a:pt x="399125" y="890635"/>
                    <a:pt x="403500" y="898509"/>
                  </a:cubicBezTo>
                  <a:cubicBezTo>
                    <a:pt x="413476" y="916466"/>
                    <a:pt x="426289" y="932692"/>
                    <a:pt x="437684" y="949784"/>
                  </a:cubicBezTo>
                  <a:lnTo>
                    <a:pt x="454775" y="975421"/>
                  </a:lnTo>
                  <a:cubicBezTo>
                    <a:pt x="464768" y="990412"/>
                    <a:pt x="461874" y="1011705"/>
                    <a:pt x="471867" y="1026696"/>
                  </a:cubicBezTo>
                  <a:cubicBezTo>
                    <a:pt x="477564" y="1035242"/>
                    <a:pt x="484365" y="1043147"/>
                    <a:pt x="488958" y="1052333"/>
                  </a:cubicBezTo>
                  <a:cubicBezTo>
                    <a:pt x="492987" y="1060390"/>
                    <a:pt x="491134" y="1071601"/>
                    <a:pt x="497504" y="1077971"/>
                  </a:cubicBezTo>
                  <a:cubicBezTo>
                    <a:pt x="503874" y="1084341"/>
                    <a:pt x="514403" y="1084331"/>
                    <a:pt x="523142" y="1086516"/>
                  </a:cubicBezTo>
                  <a:cubicBezTo>
                    <a:pt x="537233" y="1090039"/>
                    <a:pt x="551628" y="1092213"/>
                    <a:pt x="565871" y="1095062"/>
                  </a:cubicBezTo>
                  <a:cubicBezTo>
                    <a:pt x="574417" y="1100759"/>
                    <a:pt x="582322" y="1107561"/>
                    <a:pt x="591508" y="1112154"/>
                  </a:cubicBezTo>
                  <a:cubicBezTo>
                    <a:pt x="626286" y="1129544"/>
                    <a:pt x="640450" y="1117787"/>
                    <a:pt x="685512" y="1112154"/>
                  </a:cubicBezTo>
                  <a:cubicBezTo>
                    <a:pt x="702603" y="1100760"/>
                    <a:pt x="725392" y="1095062"/>
                    <a:pt x="736786" y="1077971"/>
                  </a:cubicBezTo>
                  <a:cubicBezTo>
                    <a:pt x="742483" y="1069425"/>
                    <a:pt x="745858" y="1058749"/>
                    <a:pt x="753878" y="1052333"/>
                  </a:cubicBezTo>
                  <a:cubicBezTo>
                    <a:pt x="760912" y="1046706"/>
                    <a:pt x="771641" y="1048162"/>
                    <a:pt x="779515" y="1043787"/>
                  </a:cubicBezTo>
                  <a:cubicBezTo>
                    <a:pt x="797472" y="1033811"/>
                    <a:pt x="830790" y="1009604"/>
                    <a:pt x="830790" y="1009604"/>
                  </a:cubicBezTo>
                  <a:cubicBezTo>
                    <a:pt x="836487" y="1001058"/>
                    <a:pt x="839172" y="989410"/>
                    <a:pt x="847882" y="983967"/>
                  </a:cubicBezTo>
                  <a:cubicBezTo>
                    <a:pt x="863160" y="974418"/>
                    <a:pt x="899157" y="966875"/>
                    <a:pt x="899157" y="966875"/>
                  </a:cubicBezTo>
                  <a:cubicBezTo>
                    <a:pt x="1027387" y="974890"/>
                    <a:pt x="1032720" y="981324"/>
                    <a:pt x="1155530" y="966875"/>
                  </a:cubicBezTo>
                  <a:cubicBezTo>
                    <a:pt x="1183620" y="963570"/>
                    <a:pt x="1181986" y="953647"/>
                    <a:pt x="1206805" y="941238"/>
                  </a:cubicBezTo>
                  <a:cubicBezTo>
                    <a:pt x="1214862" y="937209"/>
                    <a:pt x="1223897" y="935541"/>
                    <a:pt x="1232443" y="932692"/>
                  </a:cubicBezTo>
                  <a:lnTo>
                    <a:pt x="1283717" y="898509"/>
                  </a:lnTo>
                  <a:cubicBezTo>
                    <a:pt x="1292263" y="892812"/>
                    <a:pt x="1302092" y="888680"/>
                    <a:pt x="1309355" y="881417"/>
                  </a:cubicBezTo>
                  <a:cubicBezTo>
                    <a:pt x="1317901" y="872871"/>
                    <a:pt x="1327255" y="865064"/>
                    <a:pt x="1334992" y="855780"/>
                  </a:cubicBezTo>
                  <a:cubicBezTo>
                    <a:pt x="1341567" y="847890"/>
                    <a:pt x="1344064" y="836559"/>
                    <a:pt x="1352084" y="830143"/>
                  </a:cubicBezTo>
                  <a:cubicBezTo>
                    <a:pt x="1359118" y="824516"/>
                    <a:pt x="1369175" y="824446"/>
                    <a:pt x="1377721" y="821597"/>
                  </a:cubicBezTo>
                  <a:cubicBezTo>
                    <a:pt x="1386267" y="815900"/>
                    <a:pt x="1394172" y="809098"/>
                    <a:pt x="1403358" y="804505"/>
                  </a:cubicBezTo>
                  <a:cubicBezTo>
                    <a:pt x="1411415" y="800476"/>
                    <a:pt x="1421962" y="801586"/>
                    <a:pt x="1428996" y="795959"/>
                  </a:cubicBezTo>
                  <a:cubicBezTo>
                    <a:pt x="1437016" y="789543"/>
                    <a:pt x="1440390" y="778868"/>
                    <a:pt x="1446087" y="770322"/>
                  </a:cubicBezTo>
                  <a:cubicBezTo>
                    <a:pt x="1443239" y="738987"/>
                    <a:pt x="1446420" y="706503"/>
                    <a:pt x="1437542" y="676318"/>
                  </a:cubicBezTo>
                  <a:cubicBezTo>
                    <a:pt x="1434463" y="665848"/>
                    <a:pt x="1395639" y="609645"/>
                    <a:pt x="1377721" y="599406"/>
                  </a:cubicBezTo>
                  <a:cubicBezTo>
                    <a:pt x="1367523" y="593579"/>
                    <a:pt x="1354932" y="593709"/>
                    <a:pt x="1343538" y="590860"/>
                  </a:cubicBezTo>
                  <a:cubicBezTo>
                    <a:pt x="1298220" y="545544"/>
                    <a:pt x="1339959" y="581876"/>
                    <a:pt x="1283717" y="548131"/>
                  </a:cubicBezTo>
                  <a:cubicBezTo>
                    <a:pt x="1266103" y="537562"/>
                    <a:pt x="1249534" y="525342"/>
                    <a:pt x="1232443" y="513948"/>
                  </a:cubicBezTo>
                  <a:lnTo>
                    <a:pt x="1206805" y="496857"/>
                  </a:lnTo>
                  <a:cubicBezTo>
                    <a:pt x="1196749" y="490153"/>
                    <a:pt x="1190708" y="478639"/>
                    <a:pt x="1181168" y="471219"/>
                  </a:cubicBezTo>
                  <a:cubicBezTo>
                    <a:pt x="1164954" y="458608"/>
                    <a:pt x="1146985" y="448430"/>
                    <a:pt x="1129893" y="437036"/>
                  </a:cubicBezTo>
                  <a:cubicBezTo>
                    <a:pt x="1116485" y="428098"/>
                    <a:pt x="1109528" y="411144"/>
                    <a:pt x="1095710" y="402853"/>
                  </a:cubicBezTo>
                  <a:cubicBezTo>
                    <a:pt x="1080261" y="393584"/>
                    <a:pt x="1061527" y="391458"/>
                    <a:pt x="1044435" y="385761"/>
                  </a:cubicBezTo>
                  <a:cubicBezTo>
                    <a:pt x="1034692" y="382513"/>
                    <a:pt x="1028238" y="372716"/>
                    <a:pt x="1018798" y="368670"/>
                  </a:cubicBezTo>
                  <a:cubicBezTo>
                    <a:pt x="1008002" y="364043"/>
                    <a:pt x="996009" y="362973"/>
                    <a:pt x="984614" y="360124"/>
                  </a:cubicBezTo>
                  <a:lnTo>
                    <a:pt x="933340" y="283212"/>
                  </a:lnTo>
                  <a:lnTo>
                    <a:pt x="916248" y="257574"/>
                  </a:lnTo>
                  <a:cubicBezTo>
                    <a:pt x="911497" y="214817"/>
                    <a:pt x="920048" y="184462"/>
                    <a:pt x="890611" y="155025"/>
                  </a:cubicBezTo>
                  <a:cubicBezTo>
                    <a:pt x="883348" y="147762"/>
                    <a:pt x="874359" y="142104"/>
                    <a:pt x="864973" y="137933"/>
                  </a:cubicBezTo>
                  <a:cubicBezTo>
                    <a:pt x="848510" y="130616"/>
                    <a:pt x="813699" y="120842"/>
                    <a:pt x="813699" y="120842"/>
                  </a:cubicBezTo>
                  <a:cubicBezTo>
                    <a:pt x="805153" y="115145"/>
                    <a:pt x="797447" y="107921"/>
                    <a:pt x="788061" y="103750"/>
                  </a:cubicBezTo>
                  <a:cubicBezTo>
                    <a:pt x="771598" y="96433"/>
                    <a:pt x="753878" y="92355"/>
                    <a:pt x="736786" y="86658"/>
                  </a:cubicBezTo>
                  <a:lnTo>
                    <a:pt x="659874" y="61021"/>
                  </a:lnTo>
                  <a:cubicBezTo>
                    <a:pt x="647788" y="56992"/>
                    <a:pt x="637085" y="49626"/>
                    <a:pt x="625691" y="43929"/>
                  </a:cubicBezTo>
                  <a:cubicBezTo>
                    <a:pt x="612669" y="24395"/>
                    <a:pt x="607379" y="9339"/>
                    <a:pt x="582962" y="1200"/>
                  </a:cubicBezTo>
                  <a:cubicBezTo>
                    <a:pt x="574855" y="-1502"/>
                    <a:pt x="554476" y="1200"/>
                    <a:pt x="548779" y="1200"/>
                  </a:cubicBezTo>
                  <a:close/>
                </a:path>
              </a:pathLst>
            </a:custGeom>
            <a:solidFill>
              <a:srgbClr val="3C2DFD">
                <a:alpha val="6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15019" y="3893654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e</a:t>
              </a:r>
              <a:r>
                <a:rPr lang="de-DE" baseline="30000" dirty="0">
                  <a:solidFill>
                    <a:schemeClr val="accent1"/>
                  </a:solidFill>
                </a:rPr>
                <a:t>-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416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5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980728"/>
              <a:ext cx="2952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Longitudinal strategy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322180" y="72989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Longitudinal 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transverse 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e. g. , Energy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spread  emittance↗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180" y="1395373"/>
            <a:ext cx="741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Keep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low energy spread  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4334" y="2994598"/>
            <a:ext cx="7284517" cy="1168234"/>
            <a:chOff x="540233" y="1772816"/>
            <a:chExt cx="8116335" cy="1293336"/>
          </a:xfrm>
        </p:grpSpPr>
        <p:sp>
          <p:nvSpPr>
            <p:cNvPr id="16" name="Trapezoid 15"/>
            <p:cNvSpPr/>
            <p:nvPr/>
          </p:nvSpPr>
          <p:spPr>
            <a:xfrm>
              <a:off x="3144906" y="1772816"/>
              <a:ext cx="954953" cy="468052"/>
            </a:xfrm>
            <a:prstGeom prst="trapezoid">
              <a:avLst>
                <a:gd name="adj" fmla="val 56355"/>
              </a:avLst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931370" y="2850128"/>
              <a:ext cx="40027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331640" y="2238641"/>
              <a:ext cx="207572" cy="61148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539213" y="2228009"/>
              <a:ext cx="6737110" cy="1063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03109" y="2634104"/>
              <a:ext cx="512507" cy="43204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326036" y="2030746"/>
              <a:ext cx="1169766" cy="432048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734959" y="2030746"/>
              <a:ext cx="1169766" cy="432048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7" name="Trapezoid 16"/>
            <p:cNvSpPr/>
            <p:nvPr/>
          </p:nvSpPr>
          <p:spPr>
            <a:xfrm rot="10800000">
              <a:off x="5730921" y="2228768"/>
              <a:ext cx="809726" cy="468052"/>
            </a:xfrm>
            <a:prstGeom prst="trapezoid">
              <a:avLst>
                <a:gd name="adj" fmla="val 48516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0233" y="1976026"/>
              <a:ext cx="683347" cy="579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SRF </a:t>
              </a:r>
            </a:p>
            <a:p>
              <a:r>
                <a:rPr lang="en-US" altLang="zh-CN" sz="1400" dirty="0" smtClean="0"/>
                <a:t>Gun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06636" y="2696820"/>
              <a:ext cx="1126759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 smtClean="0"/>
                <a:t>Linac</a:t>
              </a:r>
              <a:r>
                <a:rPr lang="en-US" altLang="zh-CN" sz="1400" dirty="0" smtClean="0"/>
                <a:t> 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05072" y="2696820"/>
              <a:ext cx="1126759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Chicane 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41252" y="2696820"/>
              <a:ext cx="1126759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 smtClean="0"/>
                <a:t>Linac</a:t>
              </a:r>
              <a:r>
                <a:rPr lang="en-US" altLang="zh-CN" sz="1400" dirty="0" smtClean="0"/>
                <a:t> 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93380" y="2696820"/>
              <a:ext cx="1126759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Chicane 2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86850" y="2696819"/>
              <a:ext cx="1126759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Long drift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80504" y="2696820"/>
              <a:ext cx="524261" cy="34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CBS</a:t>
              </a:r>
            </a:p>
          </p:txBody>
        </p:sp>
        <p:sp>
          <p:nvSpPr>
            <p:cNvPr id="25" name="Explosion 1 24"/>
            <p:cNvSpPr/>
            <p:nvPr/>
          </p:nvSpPr>
          <p:spPr>
            <a:xfrm>
              <a:off x="8080504" y="1977612"/>
              <a:ext cx="576064" cy="522058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2180" y="2060848"/>
            <a:ext cx="741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Longitudinal space charge </a:t>
            </a:r>
            <a:r>
              <a:rPr lang="en-US" dirty="0" smtClean="0">
                <a:solidFill>
                  <a:schemeClr val="tx2"/>
                </a:solidFill>
              </a:rPr>
              <a:t>“benefits” in drift distance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86169" y="4224354"/>
            <a:ext cx="827959" cy="1166612"/>
            <a:chOff x="486169" y="4224354"/>
            <a:chExt cx="827959" cy="1166612"/>
          </a:xfrm>
        </p:grpSpPr>
        <p:sp>
          <p:nvSpPr>
            <p:cNvPr id="28" name="Oval 27"/>
            <p:cNvSpPr/>
            <p:nvPr/>
          </p:nvSpPr>
          <p:spPr>
            <a:xfrm rot="20564472">
              <a:off x="486169" y="5243121"/>
              <a:ext cx="827959" cy="1478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900148" y="4224354"/>
              <a:ext cx="0" cy="109268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2688219" y="3386211"/>
            <a:ext cx="827959" cy="2044142"/>
            <a:chOff x="3080867" y="3326322"/>
            <a:chExt cx="827959" cy="2044142"/>
          </a:xfrm>
        </p:grpSpPr>
        <p:sp>
          <p:nvSpPr>
            <p:cNvPr id="34" name="Oval 33"/>
            <p:cNvSpPr/>
            <p:nvPr/>
          </p:nvSpPr>
          <p:spPr>
            <a:xfrm>
              <a:off x="3080867" y="5229423"/>
              <a:ext cx="827959" cy="14104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3523077" y="3326322"/>
              <a:ext cx="0" cy="193083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078655" y="3396843"/>
            <a:ext cx="827959" cy="1975649"/>
            <a:chOff x="1324703" y="3396843"/>
            <a:chExt cx="827959" cy="1975649"/>
          </a:xfrm>
        </p:grpSpPr>
        <p:sp>
          <p:nvSpPr>
            <p:cNvPr id="37" name="Oval 36"/>
            <p:cNvSpPr/>
            <p:nvPr/>
          </p:nvSpPr>
          <p:spPr>
            <a:xfrm rot="19915534">
              <a:off x="1324703" y="5194970"/>
              <a:ext cx="827959" cy="1775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723337" y="3396843"/>
              <a:ext cx="0" cy="193083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834679" y="3481567"/>
            <a:ext cx="45719" cy="2578262"/>
            <a:chOff x="5548539" y="3404972"/>
            <a:chExt cx="45719" cy="2578262"/>
          </a:xfrm>
        </p:grpSpPr>
        <p:sp>
          <p:nvSpPr>
            <p:cNvPr id="40" name="Oval 39"/>
            <p:cNvSpPr/>
            <p:nvPr/>
          </p:nvSpPr>
          <p:spPr>
            <a:xfrm rot="2956247">
              <a:off x="4871897" y="5260872"/>
              <a:ext cx="1399004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571399" y="3404972"/>
              <a:ext cx="0" cy="193083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5706416" y="3429000"/>
            <a:ext cx="126736" cy="2436429"/>
            <a:chOff x="6612399" y="3429000"/>
            <a:chExt cx="126736" cy="2436429"/>
          </a:xfrm>
        </p:grpSpPr>
        <p:sp>
          <p:nvSpPr>
            <p:cNvPr id="43" name="Oval 42"/>
            <p:cNvSpPr/>
            <p:nvPr/>
          </p:nvSpPr>
          <p:spPr>
            <a:xfrm rot="4367008">
              <a:off x="6116851" y="5247577"/>
              <a:ext cx="1113400" cy="1223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6739135" y="3429000"/>
              <a:ext cx="0" cy="193083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7330576" y="3481567"/>
            <a:ext cx="298186" cy="2123378"/>
            <a:chOff x="8163986" y="3307539"/>
            <a:chExt cx="298186" cy="2123378"/>
          </a:xfrm>
        </p:grpSpPr>
        <p:sp>
          <p:nvSpPr>
            <p:cNvPr id="46" name="Oval 45"/>
            <p:cNvSpPr/>
            <p:nvPr/>
          </p:nvSpPr>
          <p:spPr>
            <a:xfrm rot="222173">
              <a:off x="8163986" y="5179997"/>
              <a:ext cx="298186" cy="2509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8264701" y="3307539"/>
              <a:ext cx="0" cy="193083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Oval 47"/>
          <p:cNvSpPr/>
          <p:nvPr/>
        </p:nvSpPr>
        <p:spPr>
          <a:xfrm rot="5400000">
            <a:off x="5761284" y="5276130"/>
            <a:ext cx="865254" cy="1223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rot="5977387" flipV="1">
            <a:off x="6391805" y="5285870"/>
            <a:ext cx="1639595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764508" y="399291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7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6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980728"/>
              <a:ext cx="2952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Transverse strategy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64508" y="399291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274" y="1340768"/>
            <a:ext cx="622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SRF Gun: </a:t>
            </a:r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r>
              <a:rPr lang="en-US" altLang="zh-CN" dirty="0" smtClean="0"/>
              <a:t> free </a:t>
            </a:r>
            <a:r>
              <a:rPr lang="en-US" altLang="zh-CN" dirty="0" smtClean="0">
                <a:solidFill>
                  <a:srgbClr val="00B050"/>
                </a:solidFill>
              </a:rPr>
              <a:t>p</a:t>
            </a:r>
            <a:r>
              <a:rPr lang="en-US" dirty="0" smtClean="0">
                <a:solidFill>
                  <a:srgbClr val="00B050"/>
                </a:solidFill>
              </a:rPr>
              <a:t>arameters scanning</a:t>
            </a:r>
            <a:r>
              <a:rPr lang="en-US" dirty="0" smtClean="0"/>
              <a:t>, tradeoff decision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04274" y="2685553"/>
            <a:ext cx="709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80 m </a:t>
            </a:r>
            <a:r>
              <a:rPr lang="en-US" altLang="zh-CN" dirty="0" err="1" smtClean="0"/>
              <a:t>beamline</a:t>
            </a:r>
            <a:r>
              <a:rPr lang="en-US" altLang="zh-CN" dirty="0"/>
              <a:t>: </a:t>
            </a:r>
            <a:r>
              <a:rPr lang="en-US" altLang="zh-CN" dirty="0" smtClean="0">
                <a:solidFill>
                  <a:srgbClr val="FF0000"/>
                </a:solidFill>
              </a:rPr>
              <a:t>35</a:t>
            </a:r>
            <a:r>
              <a:rPr lang="en-US" altLang="zh-CN" dirty="0" smtClean="0"/>
              <a:t> free parameters, </a:t>
            </a:r>
            <a:r>
              <a:rPr lang="en-US" altLang="zh-CN" dirty="0">
                <a:solidFill>
                  <a:srgbClr val="00B050"/>
                </a:solidFill>
              </a:rPr>
              <a:t>automatic s</a:t>
            </a:r>
            <a:r>
              <a:rPr lang="en-US" dirty="0">
                <a:solidFill>
                  <a:srgbClr val="00B050"/>
                </a:solidFill>
              </a:rPr>
              <a:t>implex </a:t>
            </a:r>
            <a:r>
              <a:rPr lang="en-US" altLang="zh-CN" dirty="0" smtClean="0">
                <a:solidFill>
                  <a:srgbClr val="00B050"/>
                </a:solidFill>
              </a:rPr>
              <a:t>optimization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195736" y="3818018"/>
            <a:ext cx="3725438" cy="1948099"/>
            <a:chOff x="2322727" y="4509120"/>
            <a:chExt cx="3725438" cy="1948099"/>
          </a:xfrm>
        </p:grpSpPr>
        <p:sp>
          <p:nvSpPr>
            <p:cNvPr id="6" name="Isosceles Triangle 5"/>
            <p:cNvSpPr/>
            <p:nvPr/>
          </p:nvSpPr>
          <p:spPr>
            <a:xfrm>
              <a:off x="4070761" y="5517232"/>
              <a:ext cx="216024" cy="939987"/>
            </a:xfrm>
            <a:prstGeom prst="triangle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9" idx="1"/>
            </p:cNvCxnSpPr>
            <p:nvPr/>
          </p:nvCxnSpPr>
          <p:spPr>
            <a:xfrm flipV="1">
              <a:off x="2862787" y="5373216"/>
              <a:ext cx="2645317" cy="2944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Bracket 8"/>
            <p:cNvSpPr/>
            <p:nvPr/>
          </p:nvSpPr>
          <p:spPr>
            <a:xfrm rot="16200000">
              <a:off x="2729058" y="4993926"/>
              <a:ext cx="267457" cy="1080120"/>
            </a:xfrm>
            <a:prstGeom prst="leftBracket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eft Bracket 19"/>
            <p:cNvSpPr/>
            <p:nvPr/>
          </p:nvSpPr>
          <p:spPr>
            <a:xfrm rot="16200000">
              <a:off x="5374376" y="4699427"/>
              <a:ext cx="267457" cy="1080120"/>
            </a:xfrm>
            <a:prstGeom prst="leftBracket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12"/>
            <p:cNvSpPr/>
            <p:nvPr/>
          </p:nvSpPr>
          <p:spPr>
            <a:xfrm>
              <a:off x="2358001" y="4797152"/>
              <a:ext cx="989863" cy="792088"/>
            </a:xfrm>
            <a:prstGeom prst="trapezoid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oid 24"/>
            <p:cNvSpPr/>
            <p:nvPr/>
          </p:nvSpPr>
          <p:spPr>
            <a:xfrm>
              <a:off x="5057688" y="4509120"/>
              <a:ext cx="954472" cy="792088"/>
            </a:xfrm>
            <a:prstGeom prst="trapezoid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02607" y="5226209"/>
              <a:ext cx="10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emittance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33191" y="4777988"/>
              <a:ext cx="6034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/>
                <a:t>b</a:t>
              </a:r>
              <a:r>
                <a:rPr lang="en-US" altLang="zh-CN" sz="1400" dirty="0" smtClean="0"/>
                <a:t>eam </a:t>
              </a:r>
            </a:p>
            <a:p>
              <a:pPr algn="ctr"/>
              <a:r>
                <a:rPr lang="en-US" altLang="zh-CN" sz="1400" dirty="0" smtClean="0"/>
                <a:t>size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5214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7</a:t>
            </a:fld>
            <a:endParaRPr lang="de-DE" sz="1400" dirty="0"/>
          </a:p>
        </p:txBody>
      </p:sp>
      <p:sp>
        <p:nvSpPr>
          <p:cNvPr id="3" name="Rectangle 2"/>
          <p:cNvSpPr/>
          <p:nvPr/>
        </p:nvSpPr>
        <p:spPr>
          <a:xfrm>
            <a:off x="7764508" y="399291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539552" y="980728"/>
              <a:ext cx="2952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Simulation scheme </a:t>
              </a:r>
              <a:endParaRPr lang="en-US" sz="20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2569262" y="947429"/>
            <a:ext cx="3551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SRF Gun (</a:t>
            </a:r>
            <a:r>
              <a:rPr lang="en-US" dirty="0" smtClean="0">
                <a:solidFill>
                  <a:srgbClr val="00B050"/>
                </a:solidFill>
              </a:rPr>
              <a:t>0</a:t>
            </a:r>
            <a:r>
              <a:rPr lang="en-US" dirty="0" smtClean="0">
                <a:solidFill>
                  <a:schemeClr val="accent1"/>
                </a:solidFill>
              </a:rPr>
              <a:t> ~ 5 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UV + CS</a:t>
            </a:r>
            <a:r>
              <a:rPr lang="en-US" baseline="-25000" dirty="0" smtClean="0"/>
              <a:t>2</a:t>
            </a:r>
            <a:r>
              <a:rPr lang="en-US" dirty="0" smtClean="0"/>
              <a:t>Te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initial</a:t>
            </a:r>
            <a:r>
              <a:rPr lang="en-US" dirty="0">
                <a:sym typeface="Wingdings" panose="05000000000000000000" pitchFamily="2" charset="2"/>
              </a:rPr>
              <a:t> phase </a:t>
            </a:r>
            <a:r>
              <a:rPr lang="en-US" dirty="0" smtClean="0">
                <a:sym typeface="Wingdings" panose="05000000000000000000" pitchFamily="2" charset="2"/>
              </a:rPr>
              <a:t>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gun cavity 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space charge</a:t>
            </a:r>
            <a:r>
              <a:rPr lang="en-US" dirty="0" smtClean="0">
                <a:sym typeface="Wingdings" panose="05000000000000000000" pitchFamily="2" charset="2"/>
              </a:rPr>
              <a:t> effect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84104" y="2564904"/>
            <a:ext cx="4595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ELBE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beamline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(5 ~ 22.5 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3rd </a:t>
            </a:r>
            <a:r>
              <a:rPr lang="en-US" dirty="0" smtClean="0">
                <a:sym typeface="Wingdings" panose="05000000000000000000" pitchFamily="2" charset="2"/>
              </a:rPr>
              <a:t>order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matrix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Coherent Synchrotron Radiation (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CSR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Longitudinal Space Charge (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LSC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Longitudinal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wake</a:t>
            </a:r>
            <a:r>
              <a:rPr lang="en-US" dirty="0" smtClean="0">
                <a:sym typeface="Wingdings" panose="05000000000000000000" pitchFamily="2" charset="2"/>
              </a:rPr>
              <a:t> effects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31001" y="1091445"/>
            <a:ext cx="1093837" cy="936104"/>
            <a:chOff x="1331001" y="1091445"/>
            <a:chExt cx="1093837" cy="936104"/>
          </a:xfrm>
        </p:grpSpPr>
        <p:sp>
          <p:nvSpPr>
            <p:cNvPr id="11" name="Left Brace 10"/>
            <p:cNvSpPr/>
            <p:nvPr/>
          </p:nvSpPr>
          <p:spPr>
            <a:xfrm>
              <a:off x="2136806" y="1091445"/>
              <a:ext cx="288032" cy="93610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31001" y="1386688"/>
              <a:ext cx="8058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ASTRA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95610" y="2614217"/>
            <a:ext cx="1130992" cy="1368151"/>
            <a:chOff x="1280768" y="2564904"/>
            <a:chExt cx="1130992" cy="1368151"/>
          </a:xfrm>
        </p:grpSpPr>
        <p:sp>
          <p:nvSpPr>
            <p:cNvPr id="14" name="Left Brace 13"/>
            <p:cNvSpPr/>
            <p:nvPr/>
          </p:nvSpPr>
          <p:spPr>
            <a:xfrm>
              <a:off x="2123728" y="2564904"/>
              <a:ext cx="288032" cy="136815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0768" y="3064313"/>
              <a:ext cx="906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elegant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Left Brace 15"/>
          <p:cNvSpPr/>
          <p:nvPr/>
        </p:nvSpPr>
        <p:spPr>
          <a:xfrm>
            <a:off x="1120694" y="1103302"/>
            <a:ext cx="260435" cy="43639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7858" y="3118902"/>
            <a:ext cx="972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>
                <a:solidFill>
                  <a:srgbClr val="FF0000"/>
                </a:solidFill>
              </a:rPr>
              <a:t>Labview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81240" y="4497793"/>
            <a:ext cx="422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Troubles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data file manipulation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result plotting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recode </a:t>
            </a:r>
            <a:r>
              <a:rPr lang="en-US" dirty="0" smtClean="0">
                <a:sym typeface="Wingdings" panose="05000000000000000000" pitchFamily="2" charset="2"/>
              </a:rPr>
              <a:t>for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optimization</a:t>
            </a:r>
            <a:endParaRPr lang="en-US" altLang="zh-CN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80768" y="4539313"/>
            <a:ext cx="1144070" cy="1117287"/>
            <a:chOff x="1280768" y="4611941"/>
            <a:chExt cx="1144070" cy="1117287"/>
          </a:xfrm>
        </p:grpSpPr>
        <p:sp>
          <p:nvSpPr>
            <p:cNvPr id="20" name="Left Brace 19"/>
            <p:cNvSpPr/>
            <p:nvPr/>
          </p:nvSpPr>
          <p:spPr>
            <a:xfrm>
              <a:off x="2123728" y="4611941"/>
              <a:ext cx="301110" cy="111728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80768" y="4985919"/>
              <a:ext cx="906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</a:rPr>
                <a:t>user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674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57219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8</a:t>
            </a:fld>
            <a:endParaRPr lang="de-DE" sz="1400" dirty="0"/>
          </a:p>
        </p:txBody>
      </p:sp>
      <p:sp>
        <p:nvSpPr>
          <p:cNvPr id="3" name="Rectangle 2"/>
          <p:cNvSpPr/>
          <p:nvPr/>
        </p:nvSpPr>
        <p:spPr>
          <a:xfrm>
            <a:off x="7764508" y="399291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04277" y="57782"/>
            <a:ext cx="5616624" cy="400110"/>
            <a:chOff x="251520" y="980728"/>
            <a:chExt cx="5616624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539552" y="980728"/>
              <a:ext cx="2952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Simulation tool</a:t>
              </a:r>
              <a:endParaRPr lang="en-US" sz="20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560000" cy="40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002779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something </a:t>
            </a:r>
            <a:r>
              <a:rPr lang="en-US" dirty="0" smtClean="0">
                <a:solidFill>
                  <a:srgbClr val="00B050"/>
                </a:solidFill>
              </a:rPr>
              <a:t>alive</a:t>
            </a:r>
            <a:r>
              <a:rPr lang="en-US" dirty="0" smtClean="0"/>
              <a:t> after Ph. D.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3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27584" y="6448251"/>
            <a:ext cx="115212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 smtClean="0"/>
              <a:t>Page </a:t>
            </a:r>
            <a:fld id="{6C6AE60A-B69C-4790-82F7-3882EDF23186}" type="slidenum">
              <a:rPr lang="de-DE" sz="1400" smtClean="0"/>
              <a:pPr/>
              <a:t>9</a:t>
            </a:fld>
            <a:endParaRPr lang="de-DE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4277" y="57782"/>
            <a:ext cx="5628482" cy="400110"/>
            <a:chOff x="251520" y="980728"/>
            <a:chExt cx="5628482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980728"/>
              <a:ext cx="5340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SRF </a:t>
              </a:r>
              <a:r>
                <a:rPr lang="en-US" sz="2000" dirty="0" smtClean="0"/>
                <a:t>Gun parameters determination</a:t>
              </a:r>
              <a:endParaRPr lang="en-US" sz="2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51520" y="1350060"/>
              <a:ext cx="5616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7776865" y="4413049"/>
            <a:ext cx="1331640" cy="27590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12360" y="3429000"/>
            <a:ext cx="1331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</a:t>
            </a:r>
            <a:r>
              <a:rPr lang="en-US" dirty="0" err="1" smtClean="0">
                <a:solidFill>
                  <a:schemeClr val="tx2"/>
                </a:solidFill>
              </a:rPr>
              <a:t>otiv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esign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Results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heck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8983" y="1175641"/>
            <a:ext cx="351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short</a:t>
            </a:r>
            <a:r>
              <a:rPr lang="en-US" dirty="0" smtClean="0"/>
              <a:t> UV laser: 1.3 </a:t>
            </a:r>
            <a:r>
              <a:rPr lang="en-US" dirty="0" err="1" smtClean="0"/>
              <a:t>ps</a:t>
            </a:r>
            <a:r>
              <a:rPr lang="en-US" dirty="0" smtClean="0"/>
              <a:t>, or else: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4665573" y="620688"/>
            <a:ext cx="2808618" cy="2744409"/>
            <a:chOff x="5220072" y="749739"/>
            <a:chExt cx="2808618" cy="2744409"/>
          </a:xfrm>
        </p:grpSpPr>
        <p:pic>
          <p:nvPicPr>
            <p:cNvPr id="54" name="Picture 53"/>
            <p:cNvPicPr/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1045876"/>
              <a:ext cx="2808618" cy="2448272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5616268" y="749739"/>
              <a:ext cx="2196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5ps: Longitudinal phase space</a:t>
              </a:r>
              <a:endParaRPr lang="en-US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844161" y="3068960"/>
              <a:ext cx="7036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chicane</a:t>
              </a:r>
              <a:endParaRPr lang="en-US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925764" y="1826265"/>
              <a:ext cx="511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linac</a:t>
              </a:r>
              <a:endParaRPr lang="en-US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437696" y="3068960"/>
              <a:ext cx="4856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final</a:t>
              </a:r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940030" y="1823730"/>
              <a:ext cx="511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gun</a:t>
              </a:r>
              <a:endParaRPr lang="en-US" sz="1200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18983" y="2042731"/>
            <a:ext cx="428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</a:t>
            </a:r>
            <a:r>
              <a:rPr lang="en-US" altLang="zh-CN" dirty="0" smtClean="0"/>
              <a:t>aser phase for energy &amp; energy spread </a:t>
            </a:r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5120444" y="3588672"/>
            <a:ext cx="2547900" cy="2642955"/>
            <a:chOff x="111416" y="3614579"/>
            <a:chExt cx="2804400" cy="2909024"/>
          </a:xfrm>
        </p:grpSpPr>
        <p:pic>
          <p:nvPicPr>
            <p:cNvPr id="62" name="Picture 6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1416" y="3614579"/>
              <a:ext cx="2804400" cy="2189846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395536" y="5877272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X: laser phase</a:t>
              </a:r>
            </a:p>
            <a:p>
              <a:r>
                <a:rPr lang="en-US" sz="1200" dirty="0" smtClean="0"/>
                <a:t>Y: initial bunch size</a:t>
              </a:r>
            </a:p>
            <a:p>
              <a:r>
                <a:rPr lang="en-US" sz="1200" dirty="0" smtClean="0"/>
                <a:t>Color: energy spread</a:t>
              </a:r>
              <a:endParaRPr lang="en-US" sz="1200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07755" y="3573016"/>
            <a:ext cx="2318262" cy="2614659"/>
            <a:chOff x="3172485" y="3622528"/>
            <a:chExt cx="2551643" cy="2877879"/>
          </a:xfrm>
        </p:grpSpPr>
        <p:pic>
          <p:nvPicPr>
            <p:cNvPr id="65" name="Picture 64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172485" y="3622528"/>
              <a:ext cx="2551643" cy="2182736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3330017" y="5854076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X: laser phase</a:t>
              </a:r>
            </a:p>
            <a:p>
              <a:r>
                <a:rPr lang="en-US" sz="1200" dirty="0" smtClean="0"/>
                <a:t>Y: </a:t>
              </a:r>
              <a:r>
                <a:rPr lang="en-US" sz="1200" dirty="0"/>
                <a:t>initial bunch size</a:t>
              </a:r>
            </a:p>
            <a:p>
              <a:r>
                <a:rPr lang="en-US" sz="1200" dirty="0" smtClean="0"/>
                <a:t>Color: final bunch size</a:t>
              </a:r>
              <a:endParaRPr lang="en-US" sz="12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469701" y="3573016"/>
            <a:ext cx="2606606" cy="2673774"/>
            <a:chOff x="5932609" y="3622527"/>
            <a:chExt cx="2959871" cy="2942945"/>
          </a:xfrm>
        </p:grpSpPr>
        <p:pic>
          <p:nvPicPr>
            <p:cNvPr id="68" name="Picture 6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932609" y="3622527"/>
              <a:ext cx="2959871" cy="2182737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6300192" y="5854074"/>
              <a:ext cx="2592288" cy="711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X: laser phase</a:t>
              </a:r>
            </a:p>
            <a:p>
              <a:r>
                <a:rPr lang="en-US" sz="1200" dirty="0" smtClean="0"/>
                <a:t>Y: </a:t>
              </a:r>
              <a:r>
                <a:rPr lang="en-US" sz="1200" dirty="0"/>
                <a:t>initial bunch size</a:t>
              </a:r>
            </a:p>
            <a:p>
              <a:r>
                <a:rPr lang="en-US" sz="1200" dirty="0" smtClean="0"/>
                <a:t>Color: transverse emittance</a:t>
              </a:r>
              <a:endParaRPr lang="en-US" sz="12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18983" y="1609186"/>
            <a:ext cx="428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Initial beam size: </a:t>
            </a:r>
            <a:r>
              <a:rPr lang="en-US" altLang="zh-CN" dirty="0" smtClean="0">
                <a:solidFill>
                  <a:srgbClr val="00B050"/>
                </a:solidFill>
              </a:rPr>
              <a:t>the lager the better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18983" y="2476275"/>
            <a:ext cx="428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cathode position, DC voltage…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2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0" grpId="0"/>
      <p:bldP spid="70" grpId="0"/>
      <p:bldP spid="71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768</Words>
  <Application>Microsoft Office PowerPoint</Application>
  <PresentationFormat>On-screen Show (4:3)</PresentationFormat>
  <Paragraphs>241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Larissa-Design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Lu, Pengnan (FWKE) - 15441</dc:creator>
  <cp:lastModifiedBy>Lu, Pengnan (FWKE) - 15441</cp:lastModifiedBy>
  <cp:revision>633</cp:revision>
  <dcterms:created xsi:type="dcterms:W3CDTF">2015-02-05T10:32:02Z</dcterms:created>
  <dcterms:modified xsi:type="dcterms:W3CDTF">2015-03-24T22:43:32Z</dcterms:modified>
</cp:coreProperties>
</file>