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457" r:id="rId3"/>
    <p:sldId id="472" r:id="rId4"/>
    <p:sldId id="458" r:id="rId5"/>
    <p:sldId id="459" r:id="rId6"/>
    <p:sldId id="480" r:id="rId7"/>
    <p:sldId id="473" r:id="rId8"/>
    <p:sldId id="452" r:id="rId9"/>
    <p:sldId id="453" r:id="rId10"/>
    <p:sldId id="454" r:id="rId11"/>
    <p:sldId id="455" r:id="rId12"/>
    <p:sldId id="456" r:id="rId13"/>
    <p:sldId id="475" r:id="rId14"/>
    <p:sldId id="477" r:id="rId15"/>
    <p:sldId id="481" r:id="rId16"/>
    <p:sldId id="431" r:id="rId17"/>
    <p:sldId id="485" r:id="rId18"/>
    <p:sldId id="482" r:id="rId19"/>
    <p:sldId id="486" r:id="rId20"/>
    <p:sldId id="489" r:id="rId21"/>
    <p:sldId id="484" r:id="rId22"/>
    <p:sldId id="446" r:id="rId23"/>
    <p:sldId id="450" r:id="rId24"/>
    <p:sldId id="491" r:id="rId25"/>
    <p:sldId id="490" r:id="rId26"/>
    <p:sldId id="359" r:id="rId27"/>
    <p:sldId id="483" r:id="rId28"/>
    <p:sldId id="488" r:id="rId29"/>
    <p:sldId id="479" r:id="rId30"/>
    <p:sldId id="471" r:id="rId31"/>
    <p:sldId id="487" r:id="rId32"/>
    <p:sldId id="429" r:id="rId33"/>
    <p:sldId id="492" r:id="rId3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24" autoAdjust="0"/>
  </p:normalViewPr>
  <p:slideViewPr>
    <p:cSldViewPr snapToGrid="0" snapToObjects="1">
      <p:cViewPr varScale="1">
        <p:scale>
          <a:sx n="115" d="100"/>
          <a:sy n="115" d="100"/>
        </p:scale>
        <p:origin x="-1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9A831-89AA-47BD-8802-EDE770BC392F}" type="datetimeFigureOut">
              <a:rPr lang="en-GB" smtClean="0"/>
              <a:pPr/>
              <a:t>27.03.15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53ADD-8E78-4AC9-8D11-B66CC56B84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495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092F0-243A-4C30-99D0-04C8F7C8900B}" type="datetimeFigureOut">
              <a:rPr lang="fr-FR" smtClean="0"/>
              <a:pPr/>
              <a:t>27.03.15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4FA5E-9667-4BCF-A37B-EE6A891BFC7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697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ICT: new</a:t>
            </a:r>
            <a:r>
              <a:rPr lang="es-ES_tradnl" baseline="0" dirty="0" smtClean="0"/>
              <a:t> LHC </a:t>
            </a:r>
            <a:r>
              <a:rPr lang="es-ES_tradnl" baseline="0" dirty="0" err="1" smtClean="0"/>
              <a:t>transformer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replace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FBCT in </a:t>
            </a:r>
            <a:r>
              <a:rPr lang="es-ES_tradnl" baseline="0" dirty="0" err="1" smtClean="0"/>
              <a:t>order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solve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beam</a:t>
            </a:r>
            <a:r>
              <a:rPr lang="es-ES_tradnl" baseline="0" dirty="0" smtClean="0"/>
              <a:t> position </a:t>
            </a:r>
            <a:r>
              <a:rPr lang="es-ES_tradnl" baseline="0" dirty="0" err="1" smtClean="0"/>
              <a:t>dependency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issue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1284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ICT: new</a:t>
            </a:r>
            <a:r>
              <a:rPr lang="es-ES_tradnl" baseline="0" dirty="0" smtClean="0"/>
              <a:t> LHC </a:t>
            </a:r>
            <a:r>
              <a:rPr lang="es-ES_tradnl" baseline="0" dirty="0" err="1" smtClean="0"/>
              <a:t>transformer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replace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FBCT in </a:t>
            </a:r>
            <a:r>
              <a:rPr lang="es-ES_tradnl" baseline="0" dirty="0" err="1" smtClean="0"/>
              <a:t>order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solve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beam</a:t>
            </a:r>
            <a:r>
              <a:rPr lang="es-ES_tradnl" baseline="0" dirty="0" smtClean="0"/>
              <a:t> position </a:t>
            </a:r>
            <a:r>
              <a:rPr lang="es-ES_tradnl" baseline="0" dirty="0" err="1" smtClean="0"/>
              <a:t>dependency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issue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400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ICT: new</a:t>
            </a:r>
            <a:r>
              <a:rPr lang="es-ES_tradnl" baseline="0" dirty="0" smtClean="0"/>
              <a:t> LHC </a:t>
            </a:r>
            <a:r>
              <a:rPr lang="es-ES_tradnl" baseline="0" dirty="0" err="1" smtClean="0"/>
              <a:t>transformer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replace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FBCT in </a:t>
            </a:r>
            <a:r>
              <a:rPr lang="es-ES_tradnl" baseline="0" dirty="0" err="1" smtClean="0"/>
              <a:t>order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solve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beam</a:t>
            </a:r>
            <a:r>
              <a:rPr lang="es-ES_tradnl" baseline="0" dirty="0" smtClean="0"/>
              <a:t> position </a:t>
            </a:r>
            <a:r>
              <a:rPr lang="es-ES_tradnl" baseline="0" dirty="0" err="1" smtClean="0"/>
              <a:t>dependency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issue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9906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ICT: new</a:t>
            </a:r>
            <a:r>
              <a:rPr lang="es-ES_tradnl" baseline="0" dirty="0" smtClean="0"/>
              <a:t> LHC </a:t>
            </a:r>
            <a:r>
              <a:rPr lang="es-ES_tradnl" baseline="0" dirty="0" err="1" smtClean="0"/>
              <a:t>transformer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replace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FBCT in </a:t>
            </a:r>
            <a:r>
              <a:rPr lang="es-ES_tradnl" baseline="0" dirty="0" err="1" smtClean="0"/>
              <a:t>order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solve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beam</a:t>
            </a:r>
            <a:r>
              <a:rPr lang="es-ES_tradnl" baseline="0" dirty="0" smtClean="0"/>
              <a:t> position </a:t>
            </a:r>
            <a:r>
              <a:rPr lang="es-ES_tradnl" baseline="0" dirty="0" err="1" smtClean="0"/>
              <a:t>dependency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issue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9234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ICT: new</a:t>
            </a:r>
            <a:r>
              <a:rPr lang="es-ES_tradnl" baseline="0" dirty="0" smtClean="0"/>
              <a:t> LHC </a:t>
            </a:r>
            <a:r>
              <a:rPr lang="es-ES_tradnl" baseline="0" dirty="0" err="1" smtClean="0"/>
              <a:t>transformer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replace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FBCT in </a:t>
            </a:r>
            <a:r>
              <a:rPr lang="es-ES_tradnl" baseline="0" dirty="0" err="1" smtClean="0"/>
              <a:t>order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solve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beam</a:t>
            </a:r>
            <a:r>
              <a:rPr lang="es-ES_tradnl" baseline="0" dirty="0" smtClean="0"/>
              <a:t> position </a:t>
            </a:r>
            <a:r>
              <a:rPr lang="es-ES_tradnl" baseline="0" dirty="0" err="1" smtClean="0"/>
              <a:t>dependency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issue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957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470025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971800"/>
            <a:ext cx="9144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6" descr="C:\Users\saguiler\AppData\Local\Temp\Rar$DIa0.303\LogoOutline-04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098" y="3517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0" y="6431281"/>
            <a:ext cx="9144000" cy="45719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12" descr="European_Flag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0" y="6549889"/>
            <a:ext cx="381000" cy="258873"/>
          </a:xfrm>
          <a:prstGeom prst="rect">
            <a:avLst/>
          </a:prstGeom>
        </p:spPr>
      </p:pic>
      <p:pic>
        <p:nvPicPr>
          <p:cNvPr id="14" name="Picture 13" descr="LA3NET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66" y="6539132"/>
            <a:ext cx="695326" cy="244855"/>
          </a:xfrm>
          <a:prstGeom prst="rect">
            <a:avLst/>
          </a:prstGeom>
        </p:spPr>
      </p:pic>
      <p:sp>
        <p:nvSpPr>
          <p:cNvPr id="18" name="TextBox 17"/>
          <p:cNvSpPr txBox="1"/>
          <p:nvPr userDrawn="1"/>
        </p:nvSpPr>
        <p:spPr>
          <a:xfrm>
            <a:off x="6019800" y="6538797"/>
            <a:ext cx="312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/>
              <a:t>thomas.hofmann@cern.ch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BB44-0858-4C27-BC50-5A69D72D0085}" type="datetime1">
              <a:rPr lang="en-GB" smtClean="0"/>
              <a:pPr/>
              <a:t>27.03.15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0BF2-CD72-48F0-B3A8-79A4348630D8}" type="datetime1">
              <a:rPr lang="en-GB" smtClean="0"/>
              <a:pPr/>
              <a:t>27.03.15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431281"/>
            <a:ext cx="9144000" cy="45719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7391400" cy="579438"/>
          </a:xfrm>
        </p:spPr>
        <p:txBody>
          <a:bodyPr>
            <a:noAutofit/>
          </a:bodyPr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7467600" cy="4906963"/>
          </a:xfrm>
        </p:spPr>
        <p:txBody>
          <a:bodyPr>
            <a:normAutofit/>
          </a:bodyPr>
          <a:lstStyle>
            <a:lvl1pPr>
              <a:buClr>
                <a:srgbClr val="0055A0"/>
              </a:buClr>
              <a:defRPr sz="2400"/>
            </a:lvl1pPr>
            <a:lvl2pPr>
              <a:buClr>
                <a:srgbClr val="0055A0"/>
              </a:buClr>
              <a:defRPr sz="2000"/>
            </a:lvl2pPr>
            <a:lvl3pPr>
              <a:buClr>
                <a:srgbClr val="0055A0"/>
              </a:buClr>
              <a:defRPr sz="1800"/>
            </a:lvl3pPr>
            <a:lvl4pPr>
              <a:buClr>
                <a:srgbClr val="0055A0"/>
              </a:buClr>
              <a:defRPr sz="1600"/>
            </a:lvl4pPr>
            <a:lvl5pPr>
              <a:buClr>
                <a:srgbClr val="0055A0"/>
              </a:buClr>
              <a:defRPr sz="16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9144000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054" name="Picture 6" descr="C:\Users\saguiler\AppData\Local\Temp\Rar$DIa0.303\LogoOutline-04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098" y="3517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6019800" y="6538797"/>
            <a:ext cx="312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/>
              <a:t>thomas.hofmann@cern.ch</a:t>
            </a:r>
            <a:endParaRPr lang="en-US" sz="1200" dirty="0"/>
          </a:p>
        </p:txBody>
      </p:sp>
      <p:pic>
        <p:nvPicPr>
          <p:cNvPr id="15" name="Picture 14" descr="European_Flag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0" y="6549889"/>
            <a:ext cx="381000" cy="258873"/>
          </a:xfrm>
          <a:prstGeom prst="rect">
            <a:avLst/>
          </a:prstGeom>
        </p:spPr>
      </p:pic>
      <p:pic>
        <p:nvPicPr>
          <p:cNvPr id="16" name="Picture 15" descr="LA3NET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66" y="6539132"/>
            <a:ext cx="695326" cy="244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2D44-2923-456F-9753-666B733A0408}" type="datetime1">
              <a:rPr lang="en-GB" smtClean="0"/>
              <a:pPr/>
              <a:t>27.03.15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D9E0-9ED6-475D-822D-94A2737916D4}" type="datetime1">
              <a:rPr lang="en-GB" smtClean="0"/>
              <a:pPr/>
              <a:t>27.03.15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2C0A-376A-475A-85B2-682707158C8A}" type="datetime1">
              <a:rPr lang="en-GB" smtClean="0"/>
              <a:pPr/>
              <a:t>27.03.15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122F-5CA3-4588-A549-34A1455AAFCB}" type="datetime1">
              <a:rPr lang="en-GB" smtClean="0"/>
              <a:pPr/>
              <a:t>27.03.15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162A-8A68-4A77-BC0A-B69FA30E8A5C}" type="datetime1">
              <a:rPr lang="en-GB" smtClean="0"/>
              <a:pPr/>
              <a:t>27.03.15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93E2-A9A8-4C22-BC91-B963229C6E77}" type="datetime1">
              <a:rPr lang="en-GB" smtClean="0"/>
              <a:pPr/>
              <a:t>27.03.15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5AAF-5CCA-441B-8B1D-539BD5086BF4}" type="datetime1">
              <a:rPr lang="en-GB" smtClean="0"/>
              <a:pPr/>
              <a:t>27.03.15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C6738-ED79-48ED-931B-458C93DD7A6D}" type="datetime1">
              <a:rPr lang="en-GB" smtClean="0"/>
              <a:pPr/>
              <a:t>27.03.15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0" i="0" kern="1200">
          <a:solidFill>
            <a:schemeClr val="tx1"/>
          </a:solidFill>
          <a:latin typeface="Avenir Book"/>
          <a:ea typeface="+mj-ea"/>
          <a:cs typeface="Avenir Boo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i="0" kern="1200">
          <a:solidFill>
            <a:schemeClr val="tx1"/>
          </a:solidFill>
          <a:latin typeface="Avenir Book"/>
          <a:ea typeface="+mn-ea"/>
          <a:cs typeface="Avenir Book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kern="1200">
          <a:solidFill>
            <a:schemeClr val="tx1"/>
          </a:solidFill>
          <a:latin typeface="Avenir Book"/>
          <a:ea typeface="+mn-ea"/>
          <a:cs typeface="Avenir Book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i="0" kern="1200">
          <a:solidFill>
            <a:schemeClr val="tx1"/>
          </a:solidFill>
          <a:latin typeface="Avenir Book"/>
          <a:ea typeface="+mn-ea"/>
          <a:cs typeface="Avenir Book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i="0" kern="1200">
          <a:solidFill>
            <a:schemeClr val="tx1"/>
          </a:solidFill>
          <a:latin typeface="Avenir Book"/>
          <a:ea typeface="+mn-ea"/>
          <a:cs typeface="Avenir Book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/>
          </a:solidFill>
          <a:latin typeface="Avenir Book"/>
          <a:ea typeface="+mn-ea"/>
          <a:cs typeface="Avenir Book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470025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Avenir Book"/>
                <a:cs typeface="Avenir Book"/>
              </a:rPr>
              <a:t>Non-Destructive Laser-</a:t>
            </a:r>
            <a:r>
              <a:rPr lang="fr-FR" dirty="0" err="1" smtClean="0">
                <a:latin typeface="Avenir Book"/>
                <a:cs typeface="Avenir Book"/>
              </a:rPr>
              <a:t>based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br>
              <a:rPr lang="fr-FR" dirty="0" smtClean="0">
                <a:latin typeface="Avenir Book"/>
                <a:cs typeface="Avenir Book"/>
              </a:rPr>
            </a:br>
            <a:r>
              <a:rPr lang="fr-FR" dirty="0" err="1" smtClean="0">
                <a:latin typeface="Avenir Book"/>
                <a:cs typeface="Avenir Book"/>
              </a:rPr>
              <a:t>Emittance</a:t>
            </a:r>
            <a:r>
              <a:rPr lang="fr-FR" dirty="0" smtClean="0"/>
              <a:t> </a:t>
            </a:r>
            <a:r>
              <a:rPr lang="fr-FR" dirty="0" err="1" smtClean="0">
                <a:latin typeface="Avenir Book"/>
                <a:cs typeface="Avenir Book"/>
              </a:rPr>
              <a:t>Measurement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 err="1" smtClean="0"/>
              <a:t>at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fr-FR" dirty="0">
                <a:latin typeface="Avenir Book"/>
                <a:cs typeface="Avenir Book"/>
              </a:rPr>
              <a:t>LINAC4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048000"/>
            <a:ext cx="9144000" cy="1752600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>
                <a:solidFill>
                  <a:schemeClr val="tx1"/>
                </a:solidFill>
                <a:latin typeface="Avenir Book"/>
                <a:cs typeface="Avenir Book"/>
              </a:rPr>
              <a:t>Project </a:t>
            </a:r>
            <a:r>
              <a:rPr lang="fr-FR" dirty="0" err="1" smtClean="0">
                <a:solidFill>
                  <a:schemeClr val="tx1"/>
                </a:solidFill>
                <a:latin typeface="Avenir Book"/>
                <a:cs typeface="Avenir Book"/>
              </a:rPr>
              <a:t>Summary</a:t>
            </a:r>
            <a:endParaRPr lang="fr-FR" dirty="0" smtClean="0">
              <a:solidFill>
                <a:schemeClr val="tx1"/>
              </a:solidFill>
              <a:latin typeface="Avenir Book"/>
              <a:cs typeface="Avenir Book"/>
            </a:endParaRPr>
          </a:p>
          <a:p>
            <a:endParaRPr lang="fr-FR" dirty="0">
              <a:latin typeface="Avenir Book"/>
              <a:cs typeface="Avenir Book"/>
            </a:endParaRPr>
          </a:p>
          <a:p>
            <a:r>
              <a:rPr lang="fr-FR" u="sng" dirty="0" err="1" smtClean="0">
                <a:solidFill>
                  <a:schemeClr val="tx1"/>
                </a:solidFill>
                <a:latin typeface="Avenir Book"/>
                <a:cs typeface="Avenir Book"/>
              </a:rPr>
              <a:t>T</a:t>
            </a:r>
            <a:r>
              <a:rPr lang="fr-FR" u="sng" dirty="0" smtClean="0">
                <a:solidFill>
                  <a:schemeClr val="tx1"/>
                </a:solidFill>
                <a:latin typeface="Avenir Book"/>
                <a:cs typeface="Avenir Book"/>
              </a:rPr>
              <a:t>. Hofmann</a:t>
            </a:r>
            <a:r>
              <a:rPr lang="fr-FR" dirty="0" smtClean="0">
                <a:solidFill>
                  <a:schemeClr val="tx1"/>
                </a:solidFill>
                <a:latin typeface="Avenir Book"/>
                <a:cs typeface="Avenir Book"/>
              </a:rPr>
              <a:t>, E. </a:t>
            </a:r>
            <a:r>
              <a:rPr lang="fr-FR" dirty="0" err="1" smtClean="0">
                <a:solidFill>
                  <a:schemeClr val="tx1"/>
                </a:solidFill>
                <a:latin typeface="Avenir Book"/>
                <a:cs typeface="Avenir Book"/>
              </a:rPr>
              <a:t>Bravin</a:t>
            </a:r>
            <a:r>
              <a:rPr lang="fr-FR" dirty="0" smtClean="0">
                <a:solidFill>
                  <a:schemeClr val="tx1"/>
                </a:solidFill>
                <a:latin typeface="Avenir Book"/>
                <a:cs typeface="Avenir Book"/>
              </a:rPr>
              <a:t>, U. </a:t>
            </a:r>
            <a:r>
              <a:rPr lang="fr-FR" dirty="0" err="1" smtClean="0">
                <a:latin typeface="Avenir Book"/>
                <a:cs typeface="Avenir Book"/>
              </a:rPr>
              <a:t>Raich</a:t>
            </a:r>
            <a:r>
              <a:rPr lang="fr-FR" dirty="0" smtClean="0">
                <a:latin typeface="Avenir Book"/>
                <a:cs typeface="Avenir Book"/>
              </a:rPr>
              <a:t>,</a:t>
            </a:r>
            <a:r>
              <a:rPr lang="fr-FR" dirty="0" smtClean="0">
                <a:solidFill>
                  <a:schemeClr val="tx1"/>
                </a:solidFill>
                <a:latin typeface="Avenir Book"/>
                <a:cs typeface="Avenir Book"/>
              </a:rPr>
              <a:t> F. </a:t>
            </a:r>
            <a:r>
              <a:rPr lang="fr-FR" dirty="0" err="1" smtClean="0">
                <a:solidFill>
                  <a:schemeClr val="tx1"/>
                </a:solidFill>
                <a:latin typeface="Avenir Book"/>
                <a:cs typeface="Avenir Book"/>
              </a:rPr>
              <a:t>Roncarolo</a:t>
            </a:r>
            <a:r>
              <a:rPr lang="fr-FR" dirty="0">
                <a:latin typeface="Avenir Book"/>
                <a:cs typeface="Avenir Book"/>
              </a:rPr>
              <a:t>, F. </a:t>
            </a:r>
            <a:r>
              <a:rPr lang="fr-FR" dirty="0" err="1">
                <a:latin typeface="Avenir Book"/>
                <a:cs typeface="Avenir Book"/>
              </a:rPr>
              <a:t>Zocca</a:t>
            </a:r>
            <a:r>
              <a:rPr lang="fr-FR" dirty="0">
                <a:latin typeface="Avenir Book"/>
                <a:cs typeface="Avenir Book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Avenir Book"/>
                <a:cs typeface="Avenir Book"/>
              </a:rPr>
              <a:t>(CERN)</a:t>
            </a:r>
          </a:p>
          <a:p>
            <a:r>
              <a:rPr lang="fr-FR" dirty="0" smtClean="0">
                <a:latin typeface="Avenir Book"/>
                <a:cs typeface="Avenir Book"/>
              </a:rPr>
              <a:t>G. Boorman, A. Bosco, S. </a:t>
            </a:r>
            <a:r>
              <a:rPr lang="fr-FR" dirty="0">
                <a:latin typeface="Avenir Book"/>
                <a:cs typeface="Avenir Book"/>
              </a:rPr>
              <a:t>Gibson, K. </a:t>
            </a:r>
            <a:r>
              <a:rPr lang="en-US" dirty="0" err="1">
                <a:latin typeface="Avenir Book"/>
                <a:cs typeface="Avenir Book"/>
              </a:rPr>
              <a:t>Kruchinin</a:t>
            </a:r>
            <a:r>
              <a:rPr lang="fr-FR" dirty="0" smtClean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(RHUL)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B. </a:t>
            </a:r>
            <a:r>
              <a:rPr lang="en-US" dirty="0" err="1" smtClean="0">
                <a:solidFill>
                  <a:schemeClr val="tx1"/>
                </a:solidFill>
              </a:rPr>
              <a:t>Schmauss</a:t>
            </a:r>
            <a:r>
              <a:rPr lang="en-US" dirty="0" smtClean="0">
                <a:solidFill>
                  <a:schemeClr val="tx1"/>
                </a:solidFill>
              </a:rPr>
              <a:t> (FAU)</a:t>
            </a:r>
            <a:endParaRPr lang="fr-FR" dirty="0" smtClean="0">
              <a:solidFill>
                <a:schemeClr val="tx1"/>
              </a:solidFill>
              <a:latin typeface="Avenir Book"/>
              <a:cs typeface="Avenir Book"/>
            </a:endParaRPr>
          </a:p>
          <a:p>
            <a:endParaRPr lang="fr-FR" dirty="0">
              <a:solidFill>
                <a:schemeClr val="tx1"/>
              </a:solidFill>
              <a:latin typeface="Avenir Book"/>
              <a:cs typeface="Avenir Boo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472" y="5029200"/>
            <a:ext cx="3867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venir Book"/>
                <a:cs typeface="Avenir Book"/>
              </a:rPr>
              <a:t>27.3.2015</a:t>
            </a:r>
            <a:endParaRPr lang="en-GB" sz="1400" dirty="0" smtClean="0">
              <a:solidFill>
                <a:srgbClr val="FF0000"/>
              </a:solidFill>
              <a:latin typeface="Avenir Book"/>
              <a:cs typeface="Avenir Book"/>
            </a:endParaRPr>
          </a:p>
          <a:p>
            <a:endParaRPr lang="en-GB" sz="1400" dirty="0" smtClean="0">
              <a:latin typeface="Avenir Book"/>
              <a:cs typeface="Avenir Book"/>
            </a:endParaRPr>
          </a:p>
          <a:p>
            <a:r>
              <a:rPr lang="en-GB" sz="1400" dirty="0" smtClean="0">
                <a:latin typeface="Avenir Book"/>
                <a:cs typeface="Avenir Book"/>
              </a:rPr>
              <a:t>Thomas Hofmann</a:t>
            </a:r>
          </a:p>
          <a:p>
            <a:r>
              <a:rPr lang="en-GB" sz="1400" dirty="0" smtClean="0">
                <a:latin typeface="Avenir Book"/>
                <a:cs typeface="Avenir Book"/>
              </a:rPr>
              <a:t>CERN – Beam Instrumentation (BE/BI/PM)</a:t>
            </a:r>
            <a:endParaRPr lang="en-GB" sz="1400" dirty="0">
              <a:latin typeface="Avenir Book"/>
              <a:cs typeface="Avenir Book"/>
            </a:endParaRPr>
          </a:p>
          <a:p>
            <a:r>
              <a:rPr lang="en-GB" sz="1400" dirty="0" smtClean="0">
                <a:latin typeface="Avenir Book"/>
                <a:cs typeface="Avenir Book"/>
              </a:rPr>
              <a:t>thomas.hofmann@cern.ch</a:t>
            </a:r>
            <a:endParaRPr lang="en-GB" sz="1400" dirty="0">
              <a:latin typeface="Avenir Book"/>
              <a:cs typeface="Avenir Book"/>
            </a:endParaRPr>
          </a:p>
          <a:p>
            <a:endParaRPr lang="en-GB" sz="1400" dirty="0">
              <a:latin typeface="Avenir Book"/>
              <a:cs typeface="Avenir Book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704" y="6552839"/>
            <a:ext cx="1336259" cy="2609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1690" y="6519710"/>
            <a:ext cx="641248" cy="320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5461156" y="986134"/>
            <a:ext cx="1947651" cy="822246"/>
            <a:chOff x="5461156" y="1367134"/>
            <a:chExt cx="1947651" cy="822246"/>
          </a:xfrm>
        </p:grpSpPr>
        <p:sp>
          <p:nvSpPr>
            <p:cNvPr id="27" name="Cube 26"/>
            <p:cNvSpPr/>
            <p:nvPr/>
          </p:nvSpPr>
          <p:spPr bwMode="auto">
            <a:xfrm rot="420000">
              <a:off x="6567678" y="1415624"/>
              <a:ext cx="841129" cy="741687"/>
            </a:xfrm>
            <a:prstGeom prst="cube">
              <a:avLst>
                <a:gd name="adj" fmla="val 7676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14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61156" y="1399390"/>
              <a:ext cx="14128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sz="1400" b="1" baseline="30000" dirty="0" smtClean="0">
                  <a:latin typeface="Arial" pitchFamily="34" charset="0"/>
                  <a:cs typeface="Arial" pitchFamily="34" charset="0"/>
                </a:rPr>
                <a:t>0 </a:t>
              </a: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Detector</a:t>
              </a:r>
              <a:endParaRPr lang="en-US" sz="1400" b="1" baseline="30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112"/>
            <p:cNvGrpSpPr/>
            <p:nvPr/>
          </p:nvGrpSpPr>
          <p:grpSpPr>
            <a:xfrm>
              <a:off x="7253390" y="1446714"/>
              <a:ext cx="67261" cy="742666"/>
              <a:chOff x="27437649" y="20909583"/>
              <a:chExt cx="150151" cy="1657899"/>
            </a:xfrm>
          </p:grpSpPr>
          <p:cxnSp>
            <p:nvCxnSpPr>
              <p:cNvPr id="25" name="Straight Connector 24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6" name="Group 118"/>
            <p:cNvGrpSpPr/>
            <p:nvPr/>
          </p:nvGrpSpPr>
          <p:grpSpPr>
            <a:xfrm>
              <a:off x="6902284" y="1402235"/>
              <a:ext cx="67261" cy="742666"/>
              <a:chOff x="27437649" y="20909583"/>
              <a:chExt cx="150151" cy="1657899"/>
            </a:xfrm>
          </p:grpSpPr>
          <p:cxnSp>
            <p:nvCxnSpPr>
              <p:cNvPr id="23" name="Straight Connector 22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" name="Group 124"/>
            <p:cNvGrpSpPr/>
            <p:nvPr/>
          </p:nvGrpSpPr>
          <p:grpSpPr>
            <a:xfrm>
              <a:off x="6775136" y="1387046"/>
              <a:ext cx="67261" cy="742666"/>
              <a:chOff x="27437649" y="20909583"/>
              <a:chExt cx="150151" cy="1657899"/>
            </a:xfrm>
          </p:grpSpPr>
          <p:cxnSp>
            <p:nvCxnSpPr>
              <p:cNvPr id="21" name="Straight Connector 20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8" name="Group 129"/>
            <p:cNvGrpSpPr/>
            <p:nvPr/>
          </p:nvGrpSpPr>
          <p:grpSpPr>
            <a:xfrm>
              <a:off x="6654644" y="1367134"/>
              <a:ext cx="67261" cy="742666"/>
              <a:chOff x="27437649" y="20909583"/>
              <a:chExt cx="150151" cy="1657899"/>
            </a:xfrm>
          </p:grpSpPr>
          <p:cxnSp>
            <p:nvCxnSpPr>
              <p:cNvPr id="19" name="Straight Connector 18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9" name="Group 138"/>
            <p:cNvGrpSpPr/>
            <p:nvPr/>
          </p:nvGrpSpPr>
          <p:grpSpPr>
            <a:xfrm>
              <a:off x="7137524" y="1431647"/>
              <a:ext cx="67261" cy="742666"/>
              <a:chOff x="27437649" y="20909583"/>
              <a:chExt cx="150151" cy="1657899"/>
            </a:xfrm>
          </p:grpSpPr>
          <p:cxnSp>
            <p:nvCxnSpPr>
              <p:cNvPr id="17" name="Straight Connector 16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" name="Group 143"/>
            <p:cNvGrpSpPr/>
            <p:nvPr/>
          </p:nvGrpSpPr>
          <p:grpSpPr>
            <a:xfrm>
              <a:off x="7017087" y="1417424"/>
              <a:ext cx="67261" cy="742666"/>
              <a:chOff x="27437649" y="20909583"/>
              <a:chExt cx="150151" cy="1657899"/>
            </a:xfrm>
          </p:grpSpPr>
          <p:cxnSp>
            <p:nvCxnSpPr>
              <p:cNvPr id="15" name="Straight Connector 14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116" name="Oval 115"/>
          <p:cNvSpPr/>
          <p:nvPr/>
        </p:nvSpPr>
        <p:spPr>
          <a:xfrm>
            <a:off x="6553200" y="1143000"/>
            <a:ext cx="739329" cy="6858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z="1400" b="1" noProof="0" smtClean="0"/>
              <a:pPr/>
              <a:t>10</a:t>
            </a:fld>
            <a:endParaRPr lang="en-GB" sz="1400" b="1" noProof="0" dirty="0"/>
          </a:p>
        </p:txBody>
      </p:sp>
      <p:sp>
        <p:nvSpPr>
          <p:cNvPr id="77" name="Oval 76"/>
          <p:cNvSpPr/>
          <p:nvPr/>
        </p:nvSpPr>
        <p:spPr>
          <a:xfrm>
            <a:off x="4001543" y="5002469"/>
            <a:ext cx="914401" cy="587829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4994321" y="5285499"/>
            <a:ext cx="190500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003721" y="5811730"/>
            <a:ext cx="1005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H="1">
            <a:off x="5410199" y="5002470"/>
            <a:ext cx="1" cy="587829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841921" y="581173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0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beamlet</a:t>
            </a:r>
          </a:p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&lt; 1 ppm</a:t>
            </a:r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5680121" y="5285499"/>
            <a:ext cx="190500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5959521" y="4599699"/>
            <a:ext cx="914400" cy="1371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98" name="TextBox 97"/>
          <p:cNvSpPr txBox="1"/>
          <p:nvPr/>
        </p:nvSpPr>
        <p:spPr>
          <a:xfrm>
            <a:off x="5965871" y="5811730"/>
            <a:ext cx="1071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beamlet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after drift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394121" y="4719934"/>
            <a:ext cx="3664244" cy="16001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105" name="TextBox 104"/>
          <p:cNvSpPr txBox="1"/>
          <p:nvPr/>
        </p:nvSpPr>
        <p:spPr>
          <a:xfrm>
            <a:off x="2428646" y="4719935"/>
            <a:ext cx="1041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Principle: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Arc 27"/>
          <p:cNvSpPr/>
          <p:nvPr/>
        </p:nvSpPr>
        <p:spPr bwMode="auto">
          <a:xfrm rot="19881119">
            <a:off x="5254923" y="2198451"/>
            <a:ext cx="2476878" cy="1187454"/>
          </a:xfrm>
          <a:prstGeom prst="arc">
            <a:avLst>
              <a:gd name="adj1" fmla="val 13004386"/>
              <a:gd name="adj2" fmla="val 20410252"/>
            </a:avLst>
          </a:prstGeom>
          <a:noFill/>
          <a:ln w="57150" cap="rnd" cmpd="sng" algn="ctr">
            <a:solidFill>
              <a:schemeClr val="accent5">
                <a:lumMod val="50000"/>
                <a:alpha val="71000"/>
              </a:schemeClr>
            </a:solidFill>
            <a:prstDash val="solid"/>
            <a:round/>
            <a:headEnd type="oval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60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Cube 31"/>
          <p:cNvSpPr/>
          <p:nvPr/>
        </p:nvSpPr>
        <p:spPr bwMode="auto">
          <a:xfrm rot="420000">
            <a:off x="2583139" y="2240782"/>
            <a:ext cx="527940" cy="318987"/>
          </a:xfrm>
          <a:prstGeom prst="cube">
            <a:avLst>
              <a:gd name="adj" fmla="val 29204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rot="420000">
            <a:off x="3047492" y="2510517"/>
            <a:ext cx="145137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4461206" y="2583096"/>
            <a:ext cx="0" cy="32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7" name="Oval 36"/>
          <p:cNvSpPr/>
          <p:nvPr/>
        </p:nvSpPr>
        <p:spPr bwMode="auto">
          <a:xfrm rot="19800000">
            <a:off x="4423624" y="2443420"/>
            <a:ext cx="136511" cy="28598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Cube 39"/>
          <p:cNvSpPr/>
          <p:nvPr/>
        </p:nvSpPr>
        <p:spPr bwMode="auto">
          <a:xfrm rot="540000">
            <a:off x="5072111" y="2184026"/>
            <a:ext cx="415303" cy="832318"/>
          </a:xfrm>
          <a:prstGeom prst="cube">
            <a:avLst>
              <a:gd name="adj" fmla="val 66348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49444" y="1974106"/>
            <a:ext cx="414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83310" y="1703458"/>
            <a:ext cx="435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0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42911" y="2708782"/>
            <a:ext cx="1548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Bending Magnet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rot="19140000">
            <a:off x="3260853" y="3992309"/>
            <a:ext cx="982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Explosion 1 56"/>
          <p:cNvSpPr/>
          <p:nvPr/>
        </p:nvSpPr>
        <p:spPr bwMode="auto">
          <a:xfrm>
            <a:off x="4387192" y="3657730"/>
            <a:ext cx="143248" cy="184038"/>
          </a:xfrm>
          <a:prstGeom prst="irregularSeal1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>
          <a:xfrm>
            <a:off x="76200" y="76200"/>
            <a:ext cx="8001000" cy="579438"/>
          </a:xfrm>
        </p:spPr>
        <p:txBody>
          <a:bodyPr/>
          <a:lstStyle/>
          <a:p>
            <a:r>
              <a:rPr lang="en-GB" dirty="0"/>
              <a:t>Concept of Non-destructive </a:t>
            </a:r>
            <a:r>
              <a:rPr lang="en-GB" dirty="0" err="1"/>
              <a:t>Emittance</a:t>
            </a:r>
            <a:r>
              <a:rPr lang="en-GB" dirty="0"/>
              <a:t> Meter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544214" y="1709493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Laser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1064 nm</a:t>
            </a:r>
          </a:p>
        </p:txBody>
      </p:sp>
      <p:sp>
        <p:nvSpPr>
          <p:cNvPr id="30" name="Cube 29"/>
          <p:cNvSpPr/>
          <p:nvPr/>
        </p:nvSpPr>
        <p:spPr bwMode="auto">
          <a:xfrm rot="540000">
            <a:off x="5177501" y="2621457"/>
            <a:ext cx="940332" cy="455110"/>
          </a:xfrm>
          <a:prstGeom prst="cube">
            <a:avLst>
              <a:gd name="adj" fmla="val 62344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Isosceles Triangle 63"/>
          <p:cNvSpPr/>
          <p:nvPr/>
        </p:nvSpPr>
        <p:spPr>
          <a:xfrm rot="13669707">
            <a:off x="5469868" y="965570"/>
            <a:ext cx="396524" cy="3348770"/>
          </a:xfrm>
          <a:prstGeom prst="triangle">
            <a:avLst/>
          </a:prstGeom>
          <a:solidFill>
            <a:schemeClr val="accent6">
              <a:lumMod val="7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 bwMode="auto">
          <a:xfrm rot="19140000">
            <a:off x="3060567" y="3453294"/>
            <a:ext cx="3420000" cy="0"/>
          </a:xfrm>
          <a:prstGeom prst="line">
            <a:avLst/>
          </a:prstGeom>
          <a:solidFill>
            <a:schemeClr val="accent1"/>
          </a:solidFill>
          <a:ln w="57150" cap="rnd" cmpd="sng" algn="ctr">
            <a:solidFill>
              <a:schemeClr val="accent5">
                <a:lumMod val="50000"/>
                <a:alpha val="71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Cube 41"/>
          <p:cNvSpPr/>
          <p:nvPr/>
        </p:nvSpPr>
        <p:spPr bwMode="auto">
          <a:xfrm rot="540000">
            <a:off x="5233480" y="2247180"/>
            <a:ext cx="940332" cy="455110"/>
          </a:xfrm>
          <a:prstGeom prst="cube">
            <a:avLst>
              <a:gd name="adj" fmla="val 62344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4494047" y="4747733"/>
            <a:ext cx="539920" cy="232436"/>
          </a:xfrm>
          <a:prstGeom prst="ellips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l-G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γ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400" b="1" baseline="30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5236745" y="4751973"/>
            <a:ext cx="712437" cy="232436"/>
          </a:xfrm>
          <a:prstGeom prst="ellips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cxnSp>
        <p:nvCxnSpPr>
          <p:cNvPr id="84" name="Straight Arrow Connector 83"/>
          <p:cNvCxnSpPr/>
          <p:nvPr/>
        </p:nvCxnSpPr>
        <p:spPr bwMode="auto">
          <a:xfrm>
            <a:off x="5027136" y="4863951"/>
            <a:ext cx="24327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Connector 84"/>
          <p:cNvCxnSpPr/>
          <p:nvPr/>
        </p:nvCxnSpPr>
        <p:spPr>
          <a:xfrm flipH="1">
            <a:off x="5415975" y="5015090"/>
            <a:ext cx="0" cy="5625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295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5461156" y="986134"/>
            <a:ext cx="1947651" cy="822246"/>
            <a:chOff x="5461156" y="1367134"/>
            <a:chExt cx="1947651" cy="822246"/>
          </a:xfrm>
        </p:grpSpPr>
        <p:sp>
          <p:nvSpPr>
            <p:cNvPr id="27" name="Cube 26"/>
            <p:cNvSpPr/>
            <p:nvPr/>
          </p:nvSpPr>
          <p:spPr bwMode="auto">
            <a:xfrm rot="420000">
              <a:off x="6567678" y="1415624"/>
              <a:ext cx="841129" cy="741687"/>
            </a:xfrm>
            <a:prstGeom prst="cube">
              <a:avLst>
                <a:gd name="adj" fmla="val 7676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14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61156" y="1399390"/>
              <a:ext cx="14128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sz="1400" b="1" baseline="30000" dirty="0" smtClean="0">
                  <a:latin typeface="Arial" pitchFamily="34" charset="0"/>
                  <a:cs typeface="Arial" pitchFamily="34" charset="0"/>
                </a:rPr>
                <a:t>0 </a:t>
              </a: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Detector</a:t>
              </a:r>
              <a:endParaRPr lang="en-US" sz="1400" b="1" baseline="30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112"/>
            <p:cNvGrpSpPr/>
            <p:nvPr/>
          </p:nvGrpSpPr>
          <p:grpSpPr>
            <a:xfrm>
              <a:off x="7253390" y="1446714"/>
              <a:ext cx="67261" cy="742666"/>
              <a:chOff x="27437649" y="20909583"/>
              <a:chExt cx="150151" cy="1657899"/>
            </a:xfrm>
          </p:grpSpPr>
          <p:cxnSp>
            <p:nvCxnSpPr>
              <p:cNvPr id="25" name="Straight Connector 24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6" name="Group 118"/>
            <p:cNvGrpSpPr/>
            <p:nvPr/>
          </p:nvGrpSpPr>
          <p:grpSpPr>
            <a:xfrm>
              <a:off x="6902284" y="1402235"/>
              <a:ext cx="67261" cy="742666"/>
              <a:chOff x="27437649" y="20909583"/>
              <a:chExt cx="150151" cy="1657899"/>
            </a:xfrm>
          </p:grpSpPr>
          <p:cxnSp>
            <p:nvCxnSpPr>
              <p:cNvPr id="23" name="Straight Connector 22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" name="Group 124"/>
            <p:cNvGrpSpPr/>
            <p:nvPr/>
          </p:nvGrpSpPr>
          <p:grpSpPr>
            <a:xfrm>
              <a:off x="6775136" y="1387046"/>
              <a:ext cx="67261" cy="742666"/>
              <a:chOff x="27437649" y="20909583"/>
              <a:chExt cx="150151" cy="1657899"/>
            </a:xfrm>
          </p:grpSpPr>
          <p:cxnSp>
            <p:nvCxnSpPr>
              <p:cNvPr id="21" name="Straight Connector 20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8" name="Group 129"/>
            <p:cNvGrpSpPr/>
            <p:nvPr/>
          </p:nvGrpSpPr>
          <p:grpSpPr>
            <a:xfrm>
              <a:off x="6654644" y="1367134"/>
              <a:ext cx="67261" cy="742666"/>
              <a:chOff x="27437649" y="20909583"/>
              <a:chExt cx="150151" cy="1657899"/>
            </a:xfrm>
          </p:grpSpPr>
          <p:cxnSp>
            <p:nvCxnSpPr>
              <p:cNvPr id="19" name="Straight Connector 18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9" name="Group 138"/>
            <p:cNvGrpSpPr/>
            <p:nvPr/>
          </p:nvGrpSpPr>
          <p:grpSpPr>
            <a:xfrm>
              <a:off x="7137524" y="1431647"/>
              <a:ext cx="67261" cy="742666"/>
              <a:chOff x="27437649" y="20909583"/>
              <a:chExt cx="150151" cy="1657899"/>
            </a:xfrm>
          </p:grpSpPr>
          <p:cxnSp>
            <p:nvCxnSpPr>
              <p:cNvPr id="17" name="Straight Connector 16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" name="Group 143"/>
            <p:cNvGrpSpPr/>
            <p:nvPr/>
          </p:nvGrpSpPr>
          <p:grpSpPr>
            <a:xfrm>
              <a:off x="7017087" y="1417424"/>
              <a:ext cx="67261" cy="742666"/>
              <a:chOff x="27437649" y="20909583"/>
              <a:chExt cx="150151" cy="1657899"/>
            </a:xfrm>
          </p:grpSpPr>
          <p:cxnSp>
            <p:nvCxnSpPr>
              <p:cNvPr id="15" name="Straight Connector 14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116" name="Oval 115"/>
          <p:cNvSpPr/>
          <p:nvPr/>
        </p:nvSpPr>
        <p:spPr>
          <a:xfrm>
            <a:off x="6553200" y="1143000"/>
            <a:ext cx="739329" cy="6858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z="1400" b="1" noProof="0" smtClean="0"/>
              <a:pPr/>
              <a:t>11</a:t>
            </a:fld>
            <a:endParaRPr lang="en-GB" sz="1400" b="1" noProof="0" dirty="0"/>
          </a:p>
        </p:txBody>
      </p:sp>
      <p:sp>
        <p:nvSpPr>
          <p:cNvPr id="77" name="Oval 76"/>
          <p:cNvSpPr/>
          <p:nvPr/>
        </p:nvSpPr>
        <p:spPr>
          <a:xfrm>
            <a:off x="4001543" y="5002469"/>
            <a:ext cx="914401" cy="587829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4994321" y="5285499"/>
            <a:ext cx="190500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003721" y="5811730"/>
            <a:ext cx="1005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H="1">
            <a:off x="5410199" y="5002470"/>
            <a:ext cx="1" cy="587829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841921" y="581173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0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beamlet</a:t>
            </a:r>
          </a:p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&lt; 1 ppm</a:t>
            </a:r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5680121" y="5285499"/>
            <a:ext cx="190500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5959521" y="4599699"/>
            <a:ext cx="914400" cy="1371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98" name="TextBox 97"/>
          <p:cNvSpPr txBox="1"/>
          <p:nvPr/>
        </p:nvSpPr>
        <p:spPr>
          <a:xfrm>
            <a:off x="5965871" y="5811730"/>
            <a:ext cx="1071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beamlet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after drift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394120" y="4719934"/>
            <a:ext cx="5133929" cy="16001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105" name="TextBox 104"/>
          <p:cNvSpPr txBox="1"/>
          <p:nvPr/>
        </p:nvSpPr>
        <p:spPr>
          <a:xfrm>
            <a:off x="2428646" y="4719935"/>
            <a:ext cx="1041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Principle: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Arc 27"/>
          <p:cNvSpPr/>
          <p:nvPr/>
        </p:nvSpPr>
        <p:spPr bwMode="auto">
          <a:xfrm rot="19881119">
            <a:off x="5254923" y="2198451"/>
            <a:ext cx="2476878" cy="1187454"/>
          </a:xfrm>
          <a:prstGeom prst="arc">
            <a:avLst>
              <a:gd name="adj1" fmla="val 13004386"/>
              <a:gd name="adj2" fmla="val 20410252"/>
            </a:avLst>
          </a:prstGeom>
          <a:noFill/>
          <a:ln w="57150" cap="rnd" cmpd="sng" algn="ctr">
            <a:solidFill>
              <a:schemeClr val="accent5">
                <a:lumMod val="50000"/>
                <a:alpha val="71000"/>
              </a:schemeClr>
            </a:solidFill>
            <a:prstDash val="solid"/>
            <a:round/>
            <a:headEnd type="oval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60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Cube 31"/>
          <p:cNvSpPr/>
          <p:nvPr/>
        </p:nvSpPr>
        <p:spPr bwMode="auto">
          <a:xfrm rot="420000">
            <a:off x="2583139" y="2240782"/>
            <a:ext cx="527940" cy="318987"/>
          </a:xfrm>
          <a:prstGeom prst="cube">
            <a:avLst>
              <a:gd name="adj" fmla="val 29204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rot="420000">
            <a:off x="3047492" y="2510517"/>
            <a:ext cx="145137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4461206" y="2583096"/>
            <a:ext cx="0" cy="32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7" name="Oval 36"/>
          <p:cNvSpPr/>
          <p:nvPr/>
        </p:nvSpPr>
        <p:spPr bwMode="auto">
          <a:xfrm rot="19800000">
            <a:off x="4423624" y="2443420"/>
            <a:ext cx="136511" cy="28598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Cube 39"/>
          <p:cNvSpPr/>
          <p:nvPr/>
        </p:nvSpPr>
        <p:spPr bwMode="auto">
          <a:xfrm rot="540000">
            <a:off x="5072111" y="2184026"/>
            <a:ext cx="415303" cy="832318"/>
          </a:xfrm>
          <a:prstGeom prst="cube">
            <a:avLst>
              <a:gd name="adj" fmla="val 66348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49444" y="1974106"/>
            <a:ext cx="414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83310" y="1703458"/>
            <a:ext cx="435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0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42911" y="2708782"/>
            <a:ext cx="1548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Bending Magnet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8641" y="2085848"/>
            <a:ext cx="1009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x-scan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3" name="Straight Arrow Connector 52"/>
          <p:cNvCxnSpPr/>
          <p:nvPr/>
        </p:nvCxnSpPr>
        <p:spPr bwMode="auto">
          <a:xfrm rot="540000">
            <a:off x="4329797" y="2403434"/>
            <a:ext cx="38703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6" name="TextBox 55"/>
          <p:cNvSpPr txBox="1"/>
          <p:nvPr/>
        </p:nvSpPr>
        <p:spPr>
          <a:xfrm rot="19140000">
            <a:off x="3260853" y="3992309"/>
            <a:ext cx="982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Explosion 1 56"/>
          <p:cNvSpPr/>
          <p:nvPr/>
        </p:nvSpPr>
        <p:spPr bwMode="auto">
          <a:xfrm>
            <a:off x="4387192" y="3657730"/>
            <a:ext cx="143248" cy="184038"/>
          </a:xfrm>
          <a:prstGeom prst="irregularSeal1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>
          <a:xfrm>
            <a:off x="76200" y="76200"/>
            <a:ext cx="8001000" cy="579438"/>
          </a:xfrm>
        </p:spPr>
        <p:txBody>
          <a:bodyPr/>
          <a:lstStyle/>
          <a:p>
            <a:r>
              <a:rPr lang="en-GB" dirty="0"/>
              <a:t>Concept of </a:t>
            </a:r>
            <a:r>
              <a:rPr lang="en-GB" dirty="0" smtClean="0"/>
              <a:t>Non</a:t>
            </a:r>
            <a:r>
              <a:rPr lang="en-GB" dirty="0"/>
              <a:t>-destructive </a:t>
            </a:r>
            <a:r>
              <a:rPr lang="en-GB" dirty="0" err="1" smtClean="0"/>
              <a:t>Emittance</a:t>
            </a:r>
            <a:r>
              <a:rPr lang="en-GB" dirty="0" smtClean="0"/>
              <a:t> Meter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544214" y="1709493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Laser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1064 nm</a:t>
            </a:r>
          </a:p>
        </p:txBody>
      </p:sp>
      <p:sp>
        <p:nvSpPr>
          <p:cNvPr id="30" name="Cube 29"/>
          <p:cNvSpPr/>
          <p:nvPr/>
        </p:nvSpPr>
        <p:spPr bwMode="auto">
          <a:xfrm rot="540000">
            <a:off x="5177501" y="2621457"/>
            <a:ext cx="940332" cy="455110"/>
          </a:xfrm>
          <a:prstGeom prst="cube">
            <a:avLst>
              <a:gd name="adj" fmla="val 62344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6931092" y="5296383"/>
            <a:ext cx="190500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933" y="4803232"/>
            <a:ext cx="1233674" cy="1152777"/>
          </a:xfrm>
          <a:prstGeom prst="rect">
            <a:avLst/>
          </a:prstGeom>
        </p:spPr>
      </p:pic>
      <p:sp>
        <p:nvSpPr>
          <p:cNvPr id="64" name="Isosceles Triangle 63"/>
          <p:cNvSpPr/>
          <p:nvPr/>
        </p:nvSpPr>
        <p:spPr>
          <a:xfrm rot="13669707">
            <a:off x="5469868" y="965570"/>
            <a:ext cx="396524" cy="3348770"/>
          </a:xfrm>
          <a:prstGeom prst="triangle">
            <a:avLst/>
          </a:prstGeom>
          <a:solidFill>
            <a:schemeClr val="accent6">
              <a:lumMod val="7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 bwMode="auto">
          <a:xfrm rot="19140000">
            <a:off x="3060567" y="3453294"/>
            <a:ext cx="3420000" cy="0"/>
          </a:xfrm>
          <a:prstGeom prst="line">
            <a:avLst/>
          </a:prstGeom>
          <a:solidFill>
            <a:schemeClr val="accent1"/>
          </a:solidFill>
          <a:ln w="57150" cap="rnd" cmpd="sng" algn="ctr">
            <a:solidFill>
              <a:schemeClr val="accent5">
                <a:lumMod val="50000"/>
                <a:alpha val="71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Cube 41"/>
          <p:cNvSpPr/>
          <p:nvPr/>
        </p:nvSpPr>
        <p:spPr bwMode="auto">
          <a:xfrm rot="540000">
            <a:off x="5233480" y="2247180"/>
            <a:ext cx="940332" cy="455110"/>
          </a:xfrm>
          <a:prstGeom prst="cube">
            <a:avLst>
              <a:gd name="adj" fmla="val 62344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4494047" y="4747733"/>
            <a:ext cx="539920" cy="232436"/>
          </a:xfrm>
          <a:prstGeom prst="ellips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l-G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γ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400" b="1" baseline="30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5236745" y="4751973"/>
            <a:ext cx="712437" cy="232436"/>
          </a:xfrm>
          <a:prstGeom prst="ellips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cxnSp>
        <p:nvCxnSpPr>
          <p:cNvPr id="84" name="Straight Arrow Connector 83"/>
          <p:cNvCxnSpPr/>
          <p:nvPr/>
        </p:nvCxnSpPr>
        <p:spPr bwMode="auto">
          <a:xfrm>
            <a:off x="5027136" y="4863951"/>
            <a:ext cx="24327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Connector 84"/>
          <p:cNvCxnSpPr/>
          <p:nvPr/>
        </p:nvCxnSpPr>
        <p:spPr>
          <a:xfrm flipH="1">
            <a:off x="5415975" y="5015090"/>
            <a:ext cx="0" cy="5625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7292529" y="4817749"/>
            <a:ext cx="0" cy="1066800"/>
          </a:xfrm>
          <a:prstGeom prst="straightConnector1">
            <a:avLst/>
          </a:prstGeom>
          <a:ln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rot="5400000" flipV="1">
            <a:off x="7844767" y="5166029"/>
            <a:ext cx="0" cy="1296000"/>
          </a:xfrm>
          <a:prstGeom prst="straightConnector1">
            <a:avLst/>
          </a:prstGeom>
          <a:ln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7041069" y="4718689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x’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340367" y="5781019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215616" y="5814029"/>
            <a:ext cx="1397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Scan result:</a:t>
            </a:r>
          </a:p>
          <a:p>
            <a:r>
              <a:rPr lang="en-US" sz="1400" b="1" dirty="0" err="1">
                <a:latin typeface="Arial" pitchFamily="34" charset="0"/>
                <a:cs typeface="Arial" pitchFamily="34" charset="0"/>
              </a:rPr>
              <a:t>Phasespace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448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66"/>
          <p:cNvCxnSpPr>
            <a:endCxn id="31" idx="3"/>
          </p:cNvCxnSpPr>
          <p:nvPr/>
        </p:nvCxnSpPr>
        <p:spPr bwMode="auto">
          <a:xfrm flipH="1">
            <a:off x="3503853" y="2446758"/>
            <a:ext cx="1348" cy="132810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 flipH="1" flipV="1">
            <a:off x="3505200" y="3657600"/>
            <a:ext cx="1828800" cy="228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dash"/>
            <a:round/>
            <a:headEnd type="triangle" w="med" len="med"/>
            <a:tailEnd type="none" w="med" len="med"/>
          </a:ln>
          <a:effectLst/>
        </p:spPr>
      </p:cxnSp>
      <p:grpSp>
        <p:nvGrpSpPr>
          <p:cNvPr id="3" name="Group 3"/>
          <p:cNvGrpSpPr/>
          <p:nvPr/>
        </p:nvGrpSpPr>
        <p:grpSpPr>
          <a:xfrm>
            <a:off x="5461156" y="986134"/>
            <a:ext cx="1947651" cy="822246"/>
            <a:chOff x="5461156" y="1367134"/>
            <a:chExt cx="1947651" cy="822246"/>
          </a:xfrm>
        </p:grpSpPr>
        <p:sp>
          <p:nvSpPr>
            <p:cNvPr id="27" name="Cube 26"/>
            <p:cNvSpPr/>
            <p:nvPr/>
          </p:nvSpPr>
          <p:spPr bwMode="auto">
            <a:xfrm rot="420000">
              <a:off x="6567678" y="1415624"/>
              <a:ext cx="841129" cy="741687"/>
            </a:xfrm>
            <a:prstGeom prst="cube">
              <a:avLst>
                <a:gd name="adj" fmla="val 7676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14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61156" y="1399390"/>
              <a:ext cx="14128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sz="1400" b="1" baseline="30000" dirty="0" smtClean="0">
                  <a:latin typeface="Arial" pitchFamily="34" charset="0"/>
                  <a:cs typeface="Arial" pitchFamily="34" charset="0"/>
                </a:rPr>
                <a:t>0 </a:t>
              </a: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Detector</a:t>
              </a:r>
              <a:endParaRPr lang="en-US" sz="1400" b="1" baseline="30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112"/>
            <p:cNvGrpSpPr/>
            <p:nvPr/>
          </p:nvGrpSpPr>
          <p:grpSpPr>
            <a:xfrm>
              <a:off x="7253390" y="1446714"/>
              <a:ext cx="67261" cy="742666"/>
              <a:chOff x="27437649" y="20909583"/>
              <a:chExt cx="150151" cy="1657899"/>
            </a:xfrm>
          </p:grpSpPr>
          <p:cxnSp>
            <p:nvCxnSpPr>
              <p:cNvPr id="25" name="Straight Connector 24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6" name="Group 118"/>
            <p:cNvGrpSpPr/>
            <p:nvPr/>
          </p:nvGrpSpPr>
          <p:grpSpPr>
            <a:xfrm>
              <a:off x="6902284" y="1402235"/>
              <a:ext cx="67261" cy="742666"/>
              <a:chOff x="27437649" y="20909583"/>
              <a:chExt cx="150151" cy="1657899"/>
            </a:xfrm>
          </p:grpSpPr>
          <p:cxnSp>
            <p:nvCxnSpPr>
              <p:cNvPr id="23" name="Straight Connector 22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" name="Group 124"/>
            <p:cNvGrpSpPr/>
            <p:nvPr/>
          </p:nvGrpSpPr>
          <p:grpSpPr>
            <a:xfrm>
              <a:off x="6775136" y="1387046"/>
              <a:ext cx="67261" cy="742666"/>
              <a:chOff x="27437649" y="20909583"/>
              <a:chExt cx="150151" cy="1657899"/>
            </a:xfrm>
          </p:grpSpPr>
          <p:cxnSp>
            <p:nvCxnSpPr>
              <p:cNvPr id="21" name="Straight Connector 20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8" name="Group 129"/>
            <p:cNvGrpSpPr/>
            <p:nvPr/>
          </p:nvGrpSpPr>
          <p:grpSpPr>
            <a:xfrm>
              <a:off x="6654644" y="1367134"/>
              <a:ext cx="67261" cy="742666"/>
              <a:chOff x="27437649" y="20909583"/>
              <a:chExt cx="150151" cy="1657899"/>
            </a:xfrm>
          </p:grpSpPr>
          <p:cxnSp>
            <p:nvCxnSpPr>
              <p:cNvPr id="19" name="Straight Connector 18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9" name="Group 138"/>
            <p:cNvGrpSpPr/>
            <p:nvPr/>
          </p:nvGrpSpPr>
          <p:grpSpPr>
            <a:xfrm>
              <a:off x="7137524" y="1431647"/>
              <a:ext cx="67261" cy="742666"/>
              <a:chOff x="27437649" y="20909583"/>
              <a:chExt cx="150151" cy="1657899"/>
            </a:xfrm>
          </p:grpSpPr>
          <p:cxnSp>
            <p:nvCxnSpPr>
              <p:cNvPr id="17" name="Straight Connector 16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" name="Group 143"/>
            <p:cNvGrpSpPr/>
            <p:nvPr/>
          </p:nvGrpSpPr>
          <p:grpSpPr>
            <a:xfrm>
              <a:off x="7017087" y="1417424"/>
              <a:ext cx="67261" cy="742666"/>
              <a:chOff x="27437649" y="20909583"/>
              <a:chExt cx="150151" cy="1657899"/>
            </a:xfrm>
          </p:grpSpPr>
          <p:cxnSp>
            <p:nvCxnSpPr>
              <p:cNvPr id="15" name="Straight Connector 14"/>
              <p:cNvCxnSpPr/>
              <p:nvPr/>
            </p:nvCxnSpPr>
            <p:spPr bwMode="auto">
              <a:xfrm rot="2460000">
                <a:off x="27587800" y="20909583"/>
                <a:ext cx="0" cy="169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 bwMode="auto">
              <a:xfrm rot="420000">
                <a:off x="27437649" y="21055314"/>
                <a:ext cx="0" cy="15121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116" name="Oval 115"/>
          <p:cNvSpPr/>
          <p:nvPr/>
        </p:nvSpPr>
        <p:spPr>
          <a:xfrm>
            <a:off x="6553200" y="1143000"/>
            <a:ext cx="739329" cy="6858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z="1400" b="1" noProof="0" smtClean="0"/>
              <a:pPr/>
              <a:t>12</a:t>
            </a:fld>
            <a:endParaRPr lang="en-GB" sz="1400" b="1" noProof="0" dirty="0"/>
          </a:p>
        </p:txBody>
      </p:sp>
      <p:sp>
        <p:nvSpPr>
          <p:cNvPr id="77" name="Oval 76"/>
          <p:cNvSpPr/>
          <p:nvPr/>
        </p:nvSpPr>
        <p:spPr>
          <a:xfrm>
            <a:off x="4001543" y="5002469"/>
            <a:ext cx="914401" cy="587829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4994321" y="5285499"/>
            <a:ext cx="190500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003721" y="5811730"/>
            <a:ext cx="1005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H="1">
            <a:off x="5410199" y="5002470"/>
            <a:ext cx="1" cy="587829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841921" y="581173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0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beamlet</a:t>
            </a:r>
          </a:p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&lt; 1 ppm</a:t>
            </a:r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5680121" y="5285499"/>
            <a:ext cx="190500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5959521" y="4599699"/>
            <a:ext cx="914400" cy="1371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98" name="TextBox 97"/>
          <p:cNvSpPr txBox="1"/>
          <p:nvPr/>
        </p:nvSpPr>
        <p:spPr>
          <a:xfrm>
            <a:off x="5965871" y="5811730"/>
            <a:ext cx="1071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beamlet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after drift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394120" y="4719934"/>
            <a:ext cx="5133929" cy="16001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105" name="TextBox 104"/>
          <p:cNvSpPr txBox="1"/>
          <p:nvPr/>
        </p:nvSpPr>
        <p:spPr>
          <a:xfrm>
            <a:off x="2428646" y="4719935"/>
            <a:ext cx="1041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Principle: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Arc 27"/>
          <p:cNvSpPr/>
          <p:nvPr/>
        </p:nvSpPr>
        <p:spPr bwMode="auto">
          <a:xfrm rot="19881119">
            <a:off x="5254923" y="2198451"/>
            <a:ext cx="2476878" cy="1187454"/>
          </a:xfrm>
          <a:prstGeom prst="arc">
            <a:avLst>
              <a:gd name="adj1" fmla="val 13004386"/>
              <a:gd name="adj2" fmla="val 20410252"/>
            </a:avLst>
          </a:prstGeom>
          <a:noFill/>
          <a:ln w="57150" cap="rnd" cmpd="sng" algn="ctr">
            <a:solidFill>
              <a:schemeClr val="accent5">
                <a:lumMod val="50000"/>
                <a:alpha val="71000"/>
              </a:schemeClr>
            </a:solidFill>
            <a:prstDash val="solid"/>
            <a:round/>
            <a:headEnd type="oval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60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Cube 31"/>
          <p:cNvSpPr/>
          <p:nvPr/>
        </p:nvSpPr>
        <p:spPr bwMode="auto">
          <a:xfrm rot="420000">
            <a:off x="2583139" y="2240782"/>
            <a:ext cx="527940" cy="318987"/>
          </a:xfrm>
          <a:prstGeom prst="cube">
            <a:avLst>
              <a:gd name="adj" fmla="val 29204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rot="420000">
            <a:off x="3047492" y="2510517"/>
            <a:ext cx="145137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4461206" y="2583096"/>
            <a:ext cx="0" cy="32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6" name="Oval 35"/>
          <p:cNvSpPr/>
          <p:nvPr/>
        </p:nvSpPr>
        <p:spPr bwMode="auto">
          <a:xfrm rot="19800000">
            <a:off x="3426839" y="2355875"/>
            <a:ext cx="136511" cy="28598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 rot="19800000">
            <a:off x="4423624" y="2443420"/>
            <a:ext cx="136511" cy="28598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Cube 39"/>
          <p:cNvSpPr/>
          <p:nvPr/>
        </p:nvSpPr>
        <p:spPr bwMode="auto">
          <a:xfrm rot="540000">
            <a:off x="5072111" y="2184026"/>
            <a:ext cx="415303" cy="832318"/>
          </a:xfrm>
          <a:prstGeom prst="cube">
            <a:avLst>
              <a:gd name="adj" fmla="val 66348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49444" y="1974106"/>
            <a:ext cx="414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83310" y="1703458"/>
            <a:ext cx="435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0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42911" y="2708782"/>
            <a:ext cx="1548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Bending Magnet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8641" y="2085848"/>
            <a:ext cx="1009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x-scan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3" name="Straight Arrow Connector 52"/>
          <p:cNvCxnSpPr/>
          <p:nvPr/>
        </p:nvCxnSpPr>
        <p:spPr bwMode="auto">
          <a:xfrm rot="540000">
            <a:off x="4329797" y="2403434"/>
            <a:ext cx="38703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31" name="Oval 30"/>
          <p:cNvSpPr/>
          <p:nvPr/>
        </p:nvSpPr>
        <p:spPr bwMode="auto">
          <a:xfrm rot="19800000">
            <a:off x="3426839" y="3520171"/>
            <a:ext cx="136511" cy="28598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08107" y="3508975"/>
            <a:ext cx="1053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y-scan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 bwMode="auto">
          <a:xfrm rot="5400000">
            <a:off x="3100613" y="3667283"/>
            <a:ext cx="38703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6" name="TextBox 55"/>
          <p:cNvSpPr txBox="1"/>
          <p:nvPr/>
        </p:nvSpPr>
        <p:spPr>
          <a:xfrm rot="19140000">
            <a:off x="3260853" y="3992309"/>
            <a:ext cx="982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Explosion 1 56"/>
          <p:cNvSpPr/>
          <p:nvPr/>
        </p:nvSpPr>
        <p:spPr bwMode="auto">
          <a:xfrm>
            <a:off x="4387192" y="3657730"/>
            <a:ext cx="143248" cy="184038"/>
          </a:xfrm>
          <a:prstGeom prst="irregularSeal1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>
          <a:xfrm>
            <a:off x="76200" y="76200"/>
            <a:ext cx="8001000" cy="579438"/>
          </a:xfrm>
        </p:spPr>
        <p:txBody>
          <a:bodyPr/>
          <a:lstStyle/>
          <a:p>
            <a:r>
              <a:rPr lang="en-GB" dirty="0"/>
              <a:t>Concept of Non-destructive </a:t>
            </a:r>
            <a:r>
              <a:rPr lang="en-GB" dirty="0" err="1"/>
              <a:t>Emittance</a:t>
            </a:r>
            <a:r>
              <a:rPr lang="en-GB" dirty="0"/>
              <a:t> Meter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544214" y="1709493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Laser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1064 nm</a:t>
            </a:r>
          </a:p>
        </p:txBody>
      </p:sp>
      <p:sp>
        <p:nvSpPr>
          <p:cNvPr id="30" name="Cube 29"/>
          <p:cNvSpPr/>
          <p:nvPr/>
        </p:nvSpPr>
        <p:spPr bwMode="auto">
          <a:xfrm rot="540000">
            <a:off x="5177501" y="2621457"/>
            <a:ext cx="940332" cy="455110"/>
          </a:xfrm>
          <a:prstGeom prst="cube">
            <a:avLst>
              <a:gd name="adj" fmla="val 62344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6931092" y="5296383"/>
            <a:ext cx="190500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933" y="4803232"/>
            <a:ext cx="1233674" cy="1152777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7215616" y="5814029"/>
            <a:ext cx="1397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Scan result:</a:t>
            </a:r>
          </a:p>
          <a:p>
            <a:r>
              <a:rPr lang="en-US" sz="1400" b="1" dirty="0" err="1">
                <a:latin typeface="Arial" pitchFamily="34" charset="0"/>
                <a:cs typeface="Arial" pitchFamily="34" charset="0"/>
              </a:rPr>
              <a:t>Phasespace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Isosceles Triangle 63"/>
          <p:cNvSpPr/>
          <p:nvPr/>
        </p:nvSpPr>
        <p:spPr>
          <a:xfrm rot="13669707">
            <a:off x="5469868" y="965570"/>
            <a:ext cx="396524" cy="3348770"/>
          </a:xfrm>
          <a:prstGeom prst="triangle">
            <a:avLst/>
          </a:prstGeom>
          <a:solidFill>
            <a:schemeClr val="accent6">
              <a:lumMod val="7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 bwMode="auto">
          <a:xfrm rot="19140000">
            <a:off x="3060567" y="3453294"/>
            <a:ext cx="3420000" cy="0"/>
          </a:xfrm>
          <a:prstGeom prst="line">
            <a:avLst/>
          </a:prstGeom>
          <a:solidFill>
            <a:schemeClr val="accent1"/>
          </a:solidFill>
          <a:ln w="57150" cap="rnd" cmpd="sng" algn="ctr">
            <a:solidFill>
              <a:schemeClr val="accent5">
                <a:lumMod val="50000"/>
                <a:alpha val="71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Cube 41"/>
          <p:cNvSpPr/>
          <p:nvPr/>
        </p:nvSpPr>
        <p:spPr bwMode="auto">
          <a:xfrm rot="540000">
            <a:off x="5233480" y="2247180"/>
            <a:ext cx="940332" cy="455110"/>
          </a:xfrm>
          <a:prstGeom prst="cube">
            <a:avLst>
              <a:gd name="adj" fmla="val 62344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4494047" y="4747733"/>
            <a:ext cx="539920" cy="232436"/>
          </a:xfrm>
          <a:prstGeom prst="ellips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l-G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γ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400" b="1" baseline="30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5236745" y="4751973"/>
            <a:ext cx="712437" cy="232436"/>
          </a:xfrm>
          <a:prstGeom prst="ellips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cxnSp>
        <p:nvCxnSpPr>
          <p:cNvPr id="84" name="Straight Arrow Connector 83"/>
          <p:cNvCxnSpPr/>
          <p:nvPr/>
        </p:nvCxnSpPr>
        <p:spPr bwMode="auto">
          <a:xfrm>
            <a:off x="5027136" y="4863951"/>
            <a:ext cx="24327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Connector 84"/>
          <p:cNvCxnSpPr/>
          <p:nvPr/>
        </p:nvCxnSpPr>
        <p:spPr>
          <a:xfrm flipH="1">
            <a:off x="5415975" y="5015090"/>
            <a:ext cx="0" cy="5625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7292529" y="4817749"/>
            <a:ext cx="0" cy="1066800"/>
          </a:xfrm>
          <a:prstGeom prst="straightConnector1">
            <a:avLst/>
          </a:prstGeom>
          <a:ln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rot="5400000" flipV="1">
            <a:off x="7844767" y="5166029"/>
            <a:ext cx="0" cy="1296000"/>
          </a:xfrm>
          <a:prstGeom prst="straightConnector1">
            <a:avLst/>
          </a:prstGeom>
          <a:ln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7041069" y="4718689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x’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340367" y="5781019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56478">
            <a:off x="7283281" y="3388580"/>
            <a:ext cx="1233674" cy="1152777"/>
          </a:xfrm>
          <a:prstGeom prst="rect">
            <a:avLst/>
          </a:prstGeom>
        </p:spPr>
      </p:pic>
      <p:cxnSp>
        <p:nvCxnSpPr>
          <p:cNvPr id="93" name="Straight Arrow Connector 92"/>
          <p:cNvCxnSpPr/>
          <p:nvPr/>
        </p:nvCxnSpPr>
        <p:spPr>
          <a:xfrm flipV="1">
            <a:off x="7278310" y="3472857"/>
            <a:ext cx="0" cy="1066800"/>
          </a:xfrm>
          <a:prstGeom prst="straightConnector1">
            <a:avLst/>
          </a:prstGeom>
          <a:ln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 flipV="1">
            <a:off x="7830548" y="3821137"/>
            <a:ext cx="0" cy="1296000"/>
          </a:xfrm>
          <a:prstGeom prst="straightConnector1">
            <a:avLst/>
          </a:prstGeom>
          <a:ln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8326148" y="4436127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y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41069" y="3321689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y’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984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 of the Art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20" y="1590274"/>
            <a:ext cx="8425341" cy="3632893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99427" y="1009168"/>
            <a:ext cx="7744573" cy="90018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SNS: Operational Multi-Station Profile Measurement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76200" y="5447612"/>
            <a:ext cx="9766921" cy="8367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–"/>
              <a:defRPr sz="20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–"/>
              <a:defRPr sz="16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»"/>
              <a:defRPr sz="16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Challenge: </a:t>
            </a:r>
            <a:r>
              <a:rPr lang="en-GB" dirty="0" smtClean="0">
                <a:solidFill>
                  <a:srgbClr val="FF0000"/>
                </a:solidFill>
              </a:rPr>
              <a:t>Laser-Delivery!</a:t>
            </a:r>
            <a:endParaRPr lang="en-GB" dirty="0" smtClean="0">
              <a:solidFill>
                <a:srgbClr val="FF0000"/>
              </a:solidFill>
            </a:endParaRPr>
          </a:p>
          <a:p>
            <a:pPr marL="0" lvl="1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250 m com</a:t>
            </a:r>
            <a:r>
              <a:rPr lang="en-GB" dirty="0" smtClean="0">
                <a:solidFill>
                  <a:srgbClr val="FF0000"/>
                </a:solidFill>
              </a:rPr>
              <a:t>plex </a:t>
            </a:r>
            <a:r>
              <a:rPr lang="en-GB" dirty="0">
                <a:solidFill>
                  <a:srgbClr val="FF0000"/>
                </a:solidFill>
              </a:rPr>
              <a:t>free </a:t>
            </a:r>
            <a:r>
              <a:rPr lang="en-GB" dirty="0" smtClean="0">
                <a:solidFill>
                  <a:srgbClr val="FF0000"/>
                </a:solidFill>
              </a:rPr>
              <a:t>space </a:t>
            </a:r>
            <a:r>
              <a:rPr lang="en-GB" dirty="0" smtClean="0">
                <a:solidFill>
                  <a:srgbClr val="FF0000"/>
                </a:solidFill>
              </a:rPr>
              <a:t>delivery line due to radiation environment!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621129" y="5020760"/>
            <a:ext cx="28492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Y. Liu et al., Proc. PAC 2011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887695"/>
            <a:ext cx="1260061" cy="64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81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Challenge: Laser-</a:t>
            </a:r>
            <a:r>
              <a:rPr lang="de-DE" dirty="0" err="1" smtClean="0"/>
              <a:t>Delivery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14</a:t>
            </a:fld>
            <a:endParaRPr lang="en-GB" noProof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292444"/>
              </p:ext>
            </p:extLst>
          </p:nvPr>
        </p:nvGraphicFramePr>
        <p:xfrm>
          <a:off x="76200" y="1592718"/>
          <a:ext cx="5291898" cy="3414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892"/>
                <a:gridCol w="1715068"/>
                <a:gridCol w="1676938"/>
              </a:tblGrid>
              <a:tr h="41091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Laser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baseline="0" dirty="0" smtClean="0">
                          <a:latin typeface="Avenir Book"/>
                          <a:cs typeface="Avenir Book"/>
                        </a:rPr>
                        <a:t>MOPA </a:t>
                      </a:r>
                      <a:r>
                        <a:rPr lang="en-US" sz="1400" b="0" baseline="0" dirty="0" err="1" smtClean="0">
                          <a:latin typeface="Avenir Book"/>
                          <a:cs typeface="Avenir Book"/>
                        </a:rPr>
                        <a:t>Fiberlaser</a:t>
                      </a:r>
                      <a:r>
                        <a:rPr lang="en-US" sz="1400" b="0" baseline="0" dirty="0" smtClean="0">
                          <a:latin typeface="Avenir Book"/>
                          <a:cs typeface="Avenir Book"/>
                        </a:rPr>
                        <a:t> </a:t>
                      </a:r>
                    </a:p>
                    <a:p>
                      <a:r>
                        <a:rPr lang="en-US" sz="1400" b="0" baseline="0" dirty="0" smtClean="0">
                          <a:latin typeface="Avenir Book"/>
                          <a:cs typeface="Avenir Book"/>
                        </a:rPr>
                        <a:t>(used at LINAC4)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latin typeface="Avenir Book"/>
                          <a:cs typeface="Avenir Book"/>
                        </a:rPr>
                        <a:t>Nd</a:t>
                      </a:r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-YAG</a:t>
                      </a:r>
                    </a:p>
                    <a:p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(used</a:t>
                      </a:r>
                      <a:r>
                        <a:rPr lang="en-US" sz="1400" b="0" baseline="0" dirty="0" smtClean="0">
                          <a:latin typeface="Avenir Book"/>
                          <a:cs typeface="Avenir Book"/>
                        </a:rPr>
                        <a:t> at SNS</a:t>
                      </a:r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)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410910">
                <a:tc>
                  <a:txBody>
                    <a:bodyPr/>
                    <a:lstStyle/>
                    <a:p>
                      <a:r>
                        <a:rPr lang="de-DE" sz="1400" b="0" u="sng" dirty="0" err="1" smtClean="0">
                          <a:latin typeface="Avenir Book"/>
                          <a:cs typeface="Avenir Book"/>
                        </a:rPr>
                        <a:t>Energy</a:t>
                      </a:r>
                      <a:r>
                        <a:rPr lang="de-DE" sz="1400" b="0" u="sng" dirty="0" smtClean="0">
                          <a:latin typeface="Avenir Book"/>
                          <a:cs typeface="Avenir Book"/>
                        </a:rPr>
                        <a:t> per pulse</a:t>
                      </a:r>
                      <a:endParaRPr lang="en-US" sz="1400" b="0" u="sng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u="sng" dirty="0" smtClean="0">
                          <a:latin typeface="Avenir Book"/>
                          <a:cs typeface="Avenir Book"/>
                        </a:rPr>
                        <a:t>0.1 mJ</a:t>
                      </a:r>
                      <a:endParaRPr lang="en-US" sz="1400" b="0" u="sng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u="sng" dirty="0" smtClean="0">
                          <a:latin typeface="Avenir Book"/>
                          <a:cs typeface="Avenir Book"/>
                        </a:rPr>
                        <a:t>50 mJ</a:t>
                      </a:r>
                      <a:endParaRPr lang="en-US" sz="1400" b="0" u="sng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41091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Diameter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~</a:t>
                      </a:r>
                      <a:r>
                        <a:rPr lang="en-US" sz="1400" b="0" baseline="0" dirty="0" smtClean="0">
                          <a:latin typeface="Avenir Book"/>
                          <a:cs typeface="Avenir Book"/>
                        </a:rPr>
                        <a:t> 150 µm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~</a:t>
                      </a:r>
                      <a:r>
                        <a:rPr lang="en-US" sz="1400" b="0" baseline="0" dirty="0" smtClean="0">
                          <a:latin typeface="Avenir Book"/>
                          <a:cs typeface="Avenir Book"/>
                        </a:rPr>
                        <a:t> 200 µm</a:t>
                      </a:r>
                      <a:endParaRPr lang="en-US" sz="1400" b="0" dirty="0" smtClean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410910"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latin typeface="Avenir Book"/>
                          <a:cs typeface="Avenir Book"/>
                        </a:rPr>
                        <a:t>P</a:t>
                      </a:r>
                      <a:r>
                        <a:rPr lang="en-US" sz="1400" b="0" baseline="-25000" dirty="0" err="1" smtClean="0">
                          <a:latin typeface="Avenir Book"/>
                          <a:cs typeface="Avenir Book"/>
                        </a:rPr>
                        <a:t>strip</a:t>
                      </a:r>
                      <a:r>
                        <a:rPr lang="en-US" sz="1400" b="0" baseline="-25000" dirty="0" smtClean="0">
                          <a:latin typeface="Avenir Book"/>
                          <a:cs typeface="Avenir Book"/>
                        </a:rPr>
                        <a:t>  </a:t>
                      </a:r>
                      <a:r>
                        <a:rPr lang="en-US" sz="1400" b="0" baseline="0" dirty="0" smtClean="0">
                          <a:latin typeface="Avenir Book"/>
                          <a:cs typeface="Avenir Book"/>
                        </a:rPr>
                        <a:t>@ 160 MeV   for H</a:t>
                      </a:r>
                      <a:r>
                        <a:rPr lang="en-US" sz="1400" b="0" baseline="30000" dirty="0" smtClean="0">
                          <a:latin typeface="Avenir Book"/>
                          <a:cs typeface="Avenir Book"/>
                        </a:rPr>
                        <a:t>-</a:t>
                      </a:r>
                      <a:r>
                        <a:rPr lang="en-US" sz="1400" b="0" baseline="0" dirty="0" smtClean="0">
                          <a:latin typeface="Avenir Book"/>
                          <a:cs typeface="Avenir Book"/>
                        </a:rPr>
                        <a:t> crossing laser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0.1 %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&gt;</a:t>
                      </a:r>
                      <a:r>
                        <a:rPr lang="en-US" sz="1400" b="0" baseline="0" dirty="0" smtClean="0">
                          <a:latin typeface="Avenir Book"/>
                          <a:cs typeface="Avenir Book"/>
                        </a:rPr>
                        <a:t> 99</a:t>
                      </a:r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 %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410910">
                <a:tc>
                  <a:txBody>
                    <a:bodyPr/>
                    <a:lstStyle/>
                    <a:p>
                      <a:r>
                        <a:rPr lang="en-US" sz="1400" b="0" baseline="0" dirty="0" smtClean="0">
                          <a:latin typeface="Avenir Book"/>
                          <a:cs typeface="Avenir Book"/>
                        </a:rPr>
                        <a:t>t</a:t>
                      </a:r>
                      <a:r>
                        <a:rPr lang="en-US" sz="1400" b="0" baseline="-25000" dirty="0" smtClean="0">
                          <a:latin typeface="Avenir Book"/>
                          <a:cs typeface="Avenir Book"/>
                        </a:rPr>
                        <a:t>pulse </a:t>
                      </a:r>
                      <a:endParaRPr lang="en-US" sz="1400" b="0" baseline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3…300 ns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Avenir Book"/>
                          <a:cs typeface="Avenir Book"/>
                        </a:rPr>
                        <a:t>5…10 ns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57292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400" b="0" kern="1200" dirty="0" smtClean="0">
                          <a:solidFill>
                            <a:schemeClr val="dk1"/>
                          </a:solidFill>
                          <a:latin typeface="Avenir Book"/>
                          <a:ea typeface="+mn-ea"/>
                          <a:cs typeface="Avenir Book"/>
                        </a:rPr>
                        <a:t>  Repetition rate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latin typeface="Avenir Book"/>
                        <a:ea typeface="+mn-ea"/>
                        <a:cs typeface="Avenir Book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latin typeface="Avenir Book"/>
                          <a:cs typeface="Avenir Book"/>
                        </a:rPr>
                        <a:t>10...500 kHz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latin typeface="Avenir Book"/>
                          <a:cs typeface="Avenir Book"/>
                        </a:rPr>
                        <a:t>&lt; 20 Hz</a:t>
                      </a:r>
                      <a:endParaRPr lang="en-US" sz="1400" b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57292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u="none" kern="1200" baseline="0" dirty="0" smtClean="0">
                          <a:solidFill>
                            <a:schemeClr val="dk1"/>
                          </a:solidFill>
                          <a:latin typeface="Avenir Book"/>
                          <a:ea typeface="+mn-ea"/>
                          <a:cs typeface="Avenir Book"/>
                        </a:rPr>
                        <a:t>  </a:t>
                      </a:r>
                      <a:r>
                        <a:rPr lang="en-US" sz="1400" b="0" u="sng" kern="1200" dirty="0" smtClean="0">
                          <a:solidFill>
                            <a:schemeClr val="dk1"/>
                          </a:solidFill>
                          <a:latin typeface="Avenir Book"/>
                          <a:ea typeface="+mn-ea"/>
                          <a:cs typeface="Avenir Book"/>
                        </a:rPr>
                        <a:t>Beam transport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u="sng" dirty="0" smtClean="0">
                          <a:latin typeface="Avenir Book"/>
                          <a:cs typeface="Avenir Book"/>
                        </a:rPr>
                        <a:t>Fiber</a:t>
                      </a:r>
                      <a:endParaRPr lang="en-US" sz="1400" b="0" u="sng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u="sng" dirty="0" smtClean="0">
                          <a:latin typeface="Avenir Book"/>
                          <a:cs typeface="Avenir Book"/>
                        </a:rPr>
                        <a:t>Free Space</a:t>
                      </a:r>
                      <a:endParaRPr lang="en-US" sz="1400" b="0" u="sng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2288" y="3581400"/>
            <a:ext cx="2730800" cy="181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creen Shot 2015-03-01 at 15.20.2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098" y="1284514"/>
            <a:ext cx="3814465" cy="19478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3184" y="949238"/>
            <a:ext cx="52875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 smtClean="0">
                <a:latin typeface="Avenir Book"/>
                <a:cs typeface="Avenir Book"/>
              </a:rPr>
              <a:t>Comparison</a:t>
            </a:r>
            <a:r>
              <a:rPr lang="de-DE" sz="2000" dirty="0" smtClean="0">
                <a:latin typeface="Avenir Book"/>
                <a:cs typeface="Avenir Book"/>
              </a:rPr>
              <a:t> </a:t>
            </a:r>
            <a:r>
              <a:rPr lang="de-DE" sz="2000" dirty="0" err="1" smtClean="0">
                <a:latin typeface="Avenir Book"/>
                <a:cs typeface="Avenir Book"/>
              </a:rPr>
              <a:t>of</a:t>
            </a:r>
            <a:r>
              <a:rPr lang="de-DE" sz="2000" dirty="0" smtClean="0">
                <a:latin typeface="Avenir Book"/>
                <a:cs typeface="Avenir Book"/>
              </a:rPr>
              <a:t> Laser Systems</a:t>
            </a:r>
            <a:endParaRPr lang="en-US" sz="20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64958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screen: Measurements:</a:t>
            </a:r>
          </a:p>
          <a:p>
            <a:r>
              <a:rPr lang="en-US" dirty="0" smtClean="0"/>
              <a:t>Me? measuring something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206" r="5723"/>
          <a:stretch/>
        </p:blipFill>
        <p:spPr>
          <a:xfrm>
            <a:off x="-431205" y="-242956"/>
            <a:ext cx="9674596" cy="71606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557" y="49691"/>
            <a:ext cx="2981755" cy="193899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56000"/>
                    </a:schemeClr>
                  </a:glow>
                  <a:outerShdw blurRad="50800" dist="38100" dir="2700000" sx="91000" sy="91000" algn="tl" rotWithShape="0">
                    <a:srgbClr val="000000">
                      <a:alpha val="43000"/>
                    </a:srgbClr>
                  </a:outerShdw>
                </a:effectLst>
                <a:latin typeface="Avenir Book"/>
                <a:cs typeface="Avenir Book"/>
              </a:rPr>
              <a:t>Prototype </a:t>
            </a:r>
            <a:r>
              <a:rPr lang="en-US" sz="40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56000"/>
                    </a:schemeClr>
                  </a:glow>
                  <a:outerShdw blurRad="50800" dist="38100" dir="2700000" sx="91000" sy="91000" algn="tl" rotWithShape="0">
                    <a:srgbClr val="000000">
                      <a:alpha val="43000"/>
                    </a:srgbClr>
                  </a:outerShdw>
                </a:effectLst>
                <a:latin typeface="Avenir Book"/>
                <a:cs typeface="Avenir Book"/>
              </a:rPr>
              <a:t>Design </a:t>
            </a:r>
            <a:r>
              <a:rPr lang="en-US" sz="40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56000"/>
                    </a:schemeClr>
                  </a:glow>
                  <a:outerShdw blurRad="50800" dist="38100" dir="2700000" sx="91000" sy="91000" algn="tl" rotWithShape="0">
                    <a:srgbClr val="000000">
                      <a:alpha val="43000"/>
                    </a:srgbClr>
                  </a:outerShdw>
                </a:effectLst>
                <a:latin typeface="Avenir Book"/>
                <a:cs typeface="Avenir Book"/>
              </a:rPr>
              <a:t>&amp; Tests</a:t>
            </a:r>
            <a:endParaRPr lang="en-US" sz="4000" dirty="0">
              <a:solidFill>
                <a:schemeClr val="bg1"/>
              </a:solidFill>
              <a:effectLst>
                <a:glow rad="101600">
                  <a:schemeClr val="tx1">
                    <a:alpha val="56000"/>
                  </a:schemeClr>
                </a:glow>
                <a:outerShdw blurRad="50800" dist="38100" dir="2700000" sx="91000" sy="91000" algn="tl" rotWithShape="0">
                  <a:srgbClr val="000000">
                    <a:alpha val="43000"/>
                  </a:srgbClr>
                </a:outerShdw>
              </a:effectLst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64383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/ 12 MeV Prototype Test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6" name="Picture 5" descr="Screen Shot 2015-03-01 at 13.11.09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77"/>
          <a:stretch/>
        </p:blipFill>
        <p:spPr>
          <a:xfrm>
            <a:off x="0" y="1124947"/>
            <a:ext cx="9144000" cy="50749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43217" y="5569707"/>
            <a:ext cx="3257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T. Hofmann et al., </a:t>
            </a:r>
            <a:r>
              <a:rPr lang="en-US" sz="1600" dirty="0" err="1" smtClean="0"/>
              <a:t>Proc</a:t>
            </a:r>
            <a:r>
              <a:rPr lang="en-US" sz="1600" dirty="0" smtClean="0"/>
              <a:t> IBIC 2014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6144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Focus / Scan / Diagnostics - Setup</a:t>
            </a:r>
            <a:endParaRPr lang="en-US" dirty="0"/>
          </a:p>
        </p:txBody>
      </p:sp>
      <p:pic>
        <p:nvPicPr>
          <p:cNvPr id="5" name="Content Placeholder 4" descr="Screen Shot 2015-03-01 at 11.46.51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2" b="416"/>
          <a:stretch/>
        </p:blipFill>
        <p:spPr>
          <a:xfrm>
            <a:off x="0" y="894522"/>
            <a:ext cx="7201921" cy="538852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17</a:t>
            </a:fld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133771" y="1712686"/>
            <a:ext cx="183605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7903029" y="1190171"/>
            <a:ext cx="522515" cy="5225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424058" y="1814285"/>
            <a:ext cx="1719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10m LMA </a:t>
            </a:r>
            <a:r>
              <a:rPr lang="en-GB" dirty="0" err="1" smtClean="0"/>
              <a:t>fiber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239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 Strip </a:t>
            </a:r>
            <a:r>
              <a:rPr lang="en-US" dirty="0" smtClean="0"/>
              <a:t>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18</a:t>
            </a:fld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224030" y="863599"/>
            <a:ext cx="8569759" cy="5163228"/>
            <a:chOff x="65157" y="839304"/>
            <a:chExt cx="9067800" cy="5463295"/>
          </a:xfrm>
        </p:grpSpPr>
        <p:grpSp>
          <p:nvGrpSpPr>
            <p:cNvPr id="6" name="Group 5"/>
            <p:cNvGrpSpPr/>
            <p:nvPr/>
          </p:nvGrpSpPr>
          <p:grpSpPr>
            <a:xfrm>
              <a:off x="65157" y="839304"/>
              <a:ext cx="9067800" cy="5463295"/>
              <a:chOff x="256699" y="1388403"/>
              <a:chExt cx="7904083" cy="4762163"/>
            </a:xfrm>
          </p:grpSpPr>
          <p:pic>
            <p:nvPicPr>
              <p:cNvPr id="5" name="Picture 4" descr="Screen Shot 2015-03-01 at 11.42.59.png"/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151" r="1518"/>
              <a:stretch/>
            </p:blipFill>
            <p:spPr>
              <a:xfrm>
                <a:off x="256699" y="1484665"/>
                <a:ext cx="7904083" cy="4665901"/>
              </a:xfrm>
              <a:prstGeom prst="rect">
                <a:avLst/>
              </a:prstGeom>
            </p:spPr>
          </p:pic>
          <p:sp>
            <p:nvSpPr>
              <p:cNvPr id="3" name="Rectangle 2"/>
              <p:cNvSpPr/>
              <p:nvPr/>
            </p:nvSpPr>
            <p:spPr>
              <a:xfrm>
                <a:off x="949739" y="1388403"/>
                <a:ext cx="4704522" cy="5442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4347029" y="3214914"/>
              <a:ext cx="515257" cy="8273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24481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06303" y="1172914"/>
            <a:ext cx="7794531" cy="3488368"/>
            <a:chOff x="585304" y="905722"/>
            <a:chExt cx="8271587" cy="370187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304" y="905722"/>
              <a:ext cx="7554068" cy="3701870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6570870" y="1225826"/>
              <a:ext cx="1479826" cy="18773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493587" y="1155326"/>
              <a:ext cx="23633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LINAC4 H</a:t>
              </a:r>
              <a:r>
                <a:rPr lang="en-US" sz="1400" baseline="30000" dirty="0" smtClean="0"/>
                <a:t>-</a:t>
              </a:r>
              <a:r>
                <a:rPr lang="en-US" sz="1400" dirty="0" smtClean="0"/>
                <a:t> current </a:t>
              </a:r>
              <a:endParaRPr lang="en-US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 Raw Signal &amp; Signal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19</a:t>
            </a:fld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2654460" y="1152914"/>
            <a:ext cx="6584798" cy="3704071"/>
            <a:chOff x="2654460" y="1152914"/>
            <a:chExt cx="6584798" cy="370407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4993" y="1152914"/>
              <a:ext cx="5924265" cy="3704071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2654460" y="1474556"/>
              <a:ext cx="1309728" cy="2887618"/>
              <a:chOff x="1751974" y="2235047"/>
              <a:chExt cx="1309728" cy="2887618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751974" y="3050520"/>
                <a:ext cx="289161" cy="1122682"/>
              </a:xfrm>
              <a:prstGeom prst="ellipse">
                <a:avLst/>
              </a:prstGeom>
              <a:noFill/>
              <a:ln w="1905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V="1">
                <a:off x="1916399" y="2235047"/>
                <a:ext cx="1145303" cy="81547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916399" y="4173202"/>
                <a:ext cx="1145303" cy="94946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189502" y="4949238"/>
            <a:ext cx="8798146" cy="1356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–"/>
              <a:defRPr sz="20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–"/>
              <a:defRPr sz="16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5A0"/>
              </a:buClr>
              <a:buFont typeface="Arial" pitchFamily="34" charset="0"/>
              <a:buChar char="»"/>
              <a:defRPr sz="1600" b="0" i="0" kern="1200">
                <a:solidFill>
                  <a:schemeClr val="tx1"/>
                </a:solidFill>
                <a:latin typeface="Avenir Book"/>
                <a:ea typeface="+mn-ea"/>
                <a:cs typeface="Avenir Book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H</a:t>
            </a:r>
            <a:r>
              <a:rPr lang="en-US" sz="1800" baseline="30000" dirty="0" smtClean="0"/>
              <a:t>0</a:t>
            </a:r>
            <a:r>
              <a:rPr lang="en-US" sz="1800" dirty="0" smtClean="0"/>
              <a:t> particles originating from </a:t>
            </a:r>
            <a:r>
              <a:rPr lang="en-US" sz="1800" dirty="0" err="1" smtClean="0"/>
              <a:t>laserpulses</a:t>
            </a:r>
            <a:endParaRPr lang="en-US" sz="1800" dirty="0" smtClean="0"/>
          </a:p>
          <a:p>
            <a:r>
              <a:rPr lang="en-US" sz="1800" dirty="0" smtClean="0"/>
              <a:t>Background from H</a:t>
            </a:r>
            <a:r>
              <a:rPr lang="en-US" sz="1800" baseline="30000" dirty="0" smtClean="0"/>
              <a:t>0</a:t>
            </a:r>
            <a:r>
              <a:rPr lang="en-US" sz="1800" dirty="0" smtClean="0"/>
              <a:t>, produced by residual gas collisions</a:t>
            </a:r>
            <a:endParaRPr lang="en-US" sz="1800" baseline="30000" dirty="0" smtClean="0"/>
          </a:p>
          <a:p>
            <a:r>
              <a:rPr lang="en-US" sz="1800" u="sng" dirty="0" smtClean="0"/>
              <a:t>-&gt; Diamond capable to detect H</a:t>
            </a:r>
            <a:r>
              <a:rPr lang="en-US" sz="1800" u="sng" baseline="30000" dirty="0" smtClean="0"/>
              <a:t>0</a:t>
            </a:r>
            <a:r>
              <a:rPr lang="en-US" sz="1800" u="sng" dirty="0" smtClean="0"/>
              <a:t> </a:t>
            </a:r>
            <a:r>
              <a:rPr lang="en-US" sz="1800" u="sng" dirty="0" err="1" smtClean="0"/>
              <a:t>beamlets</a:t>
            </a:r>
            <a:r>
              <a:rPr lang="en-US" sz="1800" u="sng" dirty="0" smtClean="0"/>
              <a:t> with high linearity and sensitivity</a:t>
            </a:r>
            <a:endParaRPr lang="en-US" sz="1800" u="sng" dirty="0"/>
          </a:p>
        </p:txBody>
      </p:sp>
    </p:spTree>
    <p:extLst>
      <p:ext uri="{BB962C8B-B14F-4D97-AF65-F5344CB8AC3E}">
        <p14:creationId xmlns:p14="http://schemas.microsoft.com/office/powerpoint/2010/main" val="428191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u="sng" dirty="0" smtClean="0"/>
              <a:t>Motivation</a:t>
            </a:r>
          </a:p>
          <a:p>
            <a:r>
              <a:rPr lang="de-DE" dirty="0" err="1" smtClean="0"/>
              <a:t>Concept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at 3 </a:t>
            </a:r>
            <a:r>
              <a:rPr lang="de-DE" dirty="0" err="1" smtClean="0"/>
              <a:t>MeV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12 </a:t>
            </a:r>
            <a:r>
              <a:rPr lang="de-DE" dirty="0" err="1" smtClean="0"/>
              <a:t>MeV</a:t>
            </a:r>
            <a:endParaRPr lang="de-DE" dirty="0" smtClean="0"/>
          </a:p>
          <a:p>
            <a:r>
              <a:rPr lang="de-DE" dirty="0" smtClean="0"/>
              <a:t>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5" name="Picture 4" descr="cm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7"/>
          <a:stretch/>
        </p:blipFill>
        <p:spPr>
          <a:xfrm>
            <a:off x="-99392" y="-4807"/>
            <a:ext cx="9243391" cy="68628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4071" y="435114"/>
            <a:ext cx="4991668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56000"/>
                    </a:schemeClr>
                  </a:glow>
                  <a:outerShdw blurRad="50800" dist="38100" dir="2700000" sx="91000" sy="91000" algn="tl" rotWithShape="0">
                    <a:srgbClr val="000000">
                      <a:alpha val="43000"/>
                    </a:srgbClr>
                  </a:outerShdw>
                </a:effectLst>
                <a:latin typeface="Avenir Book"/>
                <a:cs typeface="Avenir Book"/>
              </a:rPr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741975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/ 12 MeV Prototype Test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6" name="Picture 5" descr="Screen Shot 2015-03-01 at 13.11.09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77"/>
          <a:stretch/>
        </p:blipFill>
        <p:spPr>
          <a:xfrm>
            <a:off x="0" y="1124947"/>
            <a:ext cx="9144000" cy="50749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43217" y="5569707"/>
            <a:ext cx="3257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T. Hofmann et al., </a:t>
            </a:r>
            <a:r>
              <a:rPr lang="en-US" sz="1600" dirty="0" err="1" smtClean="0"/>
              <a:t>Proc</a:t>
            </a:r>
            <a:r>
              <a:rPr lang="en-US" sz="1600" dirty="0" smtClean="0"/>
              <a:t> IBIC 2014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1980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Beam Profile and </a:t>
            </a:r>
            <a:r>
              <a:rPr lang="en-US" dirty="0" err="1" smtClean="0"/>
              <a:t>Phasespace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7" name="Picture 6" descr="Profile_compariason_171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172" y="2429565"/>
            <a:ext cx="5304862" cy="2648018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68981" y="1065699"/>
            <a:ext cx="7467600" cy="4906963"/>
          </a:xfrm>
        </p:spPr>
        <p:txBody>
          <a:bodyPr/>
          <a:lstStyle/>
          <a:p>
            <a:r>
              <a:rPr lang="en-US" dirty="0" smtClean="0"/>
              <a:t>Comparison with Slit &amp; Grid</a:t>
            </a:r>
          </a:p>
          <a:p>
            <a:pPr lvl="1"/>
            <a:r>
              <a:rPr lang="en-US" dirty="0" smtClean="0"/>
              <a:t>Beam Profile</a:t>
            </a:r>
          </a:p>
          <a:p>
            <a:pPr lvl="1"/>
            <a:r>
              <a:rPr lang="en-US" dirty="0" err="1" smtClean="0"/>
              <a:t>Phasespace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450479" y="1007364"/>
            <a:ext cx="4772900" cy="5202005"/>
            <a:chOff x="4371100" y="1109426"/>
            <a:chExt cx="4772900" cy="5202005"/>
          </a:xfrm>
        </p:grpSpPr>
        <p:pic>
          <p:nvPicPr>
            <p:cNvPr id="5" name="Picture 4" descr="laser_diamond_1712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1100" y="1109426"/>
              <a:ext cx="4772900" cy="2566721"/>
            </a:xfrm>
            <a:prstGeom prst="rect">
              <a:avLst/>
            </a:prstGeom>
          </p:spPr>
        </p:pic>
        <p:pic>
          <p:nvPicPr>
            <p:cNvPr id="6" name="Picture 5" descr="slit_grid_1712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1100" y="3740749"/>
              <a:ext cx="4772900" cy="25706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8293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– Non-destructive </a:t>
            </a:r>
            <a:r>
              <a:rPr lang="en-GB" dirty="0" err="1" smtClean="0"/>
              <a:t>emittance</a:t>
            </a:r>
            <a:r>
              <a:rPr lang="en-GB" dirty="0" smtClean="0"/>
              <a:t> meter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790" y="866913"/>
            <a:ext cx="8279297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0000"/>
                </a:solidFill>
              </a:rPr>
              <a:t>What </a:t>
            </a:r>
            <a:r>
              <a:rPr lang="en-GB" dirty="0" smtClean="0">
                <a:solidFill>
                  <a:srgbClr val="000000"/>
                </a:solidFill>
              </a:rPr>
              <a:t>did </a:t>
            </a:r>
            <a:r>
              <a:rPr lang="en-GB" dirty="0" smtClean="0">
                <a:solidFill>
                  <a:srgbClr val="000000"/>
                </a:solidFill>
              </a:rPr>
              <a:t>we achieve?</a:t>
            </a:r>
            <a:endParaRPr lang="en-GB" dirty="0" smtClean="0">
              <a:solidFill>
                <a:srgbClr val="000000"/>
              </a:solidFill>
            </a:endParaRPr>
          </a:p>
          <a:p>
            <a:r>
              <a:rPr lang="en-GB" sz="2000" dirty="0" smtClean="0"/>
              <a:t>Prototype </a:t>
            </a:r>
            <a:r>
              <a:rPr lang="en-GB" sz="2000" dirty="0" smtClean="0"/>
              <a:t>design</a:t>
            </a:r>
            <a:endParaRPr lang="en-GB" sz="2000" dirty="0"/>
          </a:p>
          <a:p>
            <a:pPr lvl="1"/>
            <a:r>
              <a:rPr lang="en-GB" sz="1800" dirty="0" smtClean="0"/>
              <a:t>Simple </a:t>
            </a:r>
            <a:r>
              <a:rPr lang="en-GB" sz="1800" dirty="0" err="1"/>
              <a:t>f</a:t>
            </a:r>
            <a:r>
              <a:rPr lang="en-GB" sz="1800" dirty="0" err="1" smtClean="0"/>
              <a:t>iber</a:t>
            </a:r>
            <a:r>
              <a:rPr lang="en-GB" sz="1800" dirty="0"/>
              <a:t>-</a:t>
            </a:r>
            <a:r>
              <a:rPr lang="en-GB" sz="1800" dirty="0" smtClean="0"/>
              <a:t>based laser delivery</a:t>
            </a:r>
            <a:endParaRPr lang="en-GB" sz="1800" dirty="0" smtClean="0"/>
          </a:p>
          <a:p>
            <a:pPr lvl="1"/>
            <a:r>
              <a:rPr lang="en-GB" sz="1800" dirty="0" smtClean="0"/>
              <a:t>H</a:t>
            </a:r>
            <a:r>
              <a:rPr lang="en-GB" sz="1800" baseline="30000" dirty="0" smtClean="0"/>
              <a:t>0</a:t>
            </a:r>
            <a:r>
              <a:rPr lang="en-GB" sz="1800" dirty="0" smtClean="0"/>
              <a:t> Detection </a:t>
            </a:r>
            <a:r>
              <a:rPr lang="en-GB" sz="1800" dirty="0" smtClean="0"/>
              <a:t>based on a</a:t>
            </a:r>
            <a:r>
              <a:rPr lang="en-GB" sz="1800" dirty="0"/>
              <a:t> </a:t>
            </a:r>
            <a:r>
              <a:rPr lang="en-GB" sz="1800" dirty="0" smtClean="0"/>
              <a:t>d</a:t>
            </a:r>
            <a:r>
              <a:rPr lang="en-GB" sz="1800" dirty="0" smtClean="0"/>
              <a:t>iamond detector</a:t>
            </a:r>
          </a:p>
          <a:p>
            <a:r>
              <a:rPr lang="en-GB" sz="2000" dirty="0" smtClean="0"/>
              <a:t>Prototype test at 3 and 12 MeV H</a:t>
            </a:r>
            <a:r>
              <a:rPr lang="en-GB" sz="2000" baseline="30000" dirty="0" smtClean="0"/>
              <a:t>-</a:t>
            </a:r>
            <a:r>
              <a:rPr lang="en-GB" sz="2000" dirty="0" smtClean="0"/>
              <a:t> beam</a:t>
            </a:r>
          </a:p>
          <a:p>
            <a:pPr lvl="1"/>
            <a:r>
              <a:rPr lang="en-GB" sz="1800" u="sng" dirty="0" smtClean="0"/>
              <a:t>Comparison </a:t>
            </a:r>
            <a:r>
              <a:rPr lang="en-GB" sz="1800" u="sng" dirty="0" smtClean="0"/>
              <a:t>with </a:t>
            </a:r>
            <a:r>
              <a:rPr lang="en-GB" sz="1800" u="sng" dirty="0" err="1"/>
              <a:t>S</a:t>
            </a:r>
            <a:r>
              <a:rPr lang="en-GB" sz="1800" u="sng" dirty="0" err="1" smtClean="0"/>
              <a:t>lit&amp;Grid</a:t>
            </a:r>
            <a:r>
              <a:rPr lang="en-GB" sz="1800" u="sng" dirty="0" smtClean="0"/>
              <a:t> as reference shows excellent agreement</a:t>
            </a:r>
            <a:endParaRPr lang="en-GB" sz="1800" dirty="0" smtClean="0"/>
          </a:p>
          <a:p>
            <a:r>
              <a:rPr lang="en-GB" sz="2000" dirty="0" smtClean="0"/>
              <a:t>Proof of Principle for Non-Destructive </a:t>
            </a:r>
            <a:r>
              <a:rPr lang="en-GB" sz="2000" dirty="0" err="1"/>
              <a:t>E</a:t>
            </a:r>
            <a:r>
              <a:rPr lang="en-GB" sz="2000" dirty="0" err="1" smtClean="0"/>
              <a:t>mittance</a:t>
            </a:r>
            <a:r>
              <a:rPr lang="en-GB" sz="2000" dirty="0" smtClean="0"/>
              <a:t> </a:t>
            </a:r>
            <a:r>
              <a:rPr lang="en-GB" sz="2000" dirty="0"/>
              <a:t>M</a:t>
            </a:r>
            <a:r>
              <a:rPr lang="en-GB" sz="2000" dirty="0" smtClean="0"/>
              <a:t>eter!</a:t>
            </a:r>
          </a:p>
          <a:p>
            <a:pPr lvl="1"/>
            <a:r>
              <a:rPr lang="en-GB" sz="1800" dirty="0" smtClean="0"/>
              <a:t>CERN approved installation for operational use at LINAC4</a:t>
            </a:r>
            <a:endParaRPr lang="en-GB" sz="1800" dirty="0"/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dirty="0" smtClean="0"/>
              <a:t>What is to be done?</a:t>
            </a:r>
          </a:p>
          <a:p>
            <a:r>
              <a:rPr lang="de-DE" sz="2000" dirty="0"/>
              <a:t>D</a:t>
            </a:r>
            <a:r>
              <a:rPr lang="de-DE" sz="2000" dirty="0" smtClean="0"/>
              <a:t>esign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smtClean="0"/>
              <a:t>final </a:t>
            </a:r>
            <a:r>
              <a:rPr lang="de-DE" sz="2000" dirty="0" err="1" smtClean="0"/>
              <a:t>location</a:t>
            </a:r>
            <a:r>
              <a:rPr lang="de-DE" sz="2000" dirty="0" smtClean="0"/>
              <a:t> </a:t>
            </a:r>
            <a:r>
              <a:rPr lang="de-DE" sz="2000" dirty="0" err="1" smtClean="0"/>
              <a:t>at</a:t>
            </a:r>
            <a:r>
              <a:rPr lang="de-DE" sz="2000" dirty="0" smtClean="0"/>
              <a:t> 160 </a:t>
            </a:r>
            <a:r>
              <a:rPr lang="de-DE" sz="2000" dirty="0" err="1" smtClean="0"/>
              <a:t>MeV</a:t>
            </a:r>
            <a:endParaRPr lang="de-DE" sz="2000" dirty="0"/>
          </a:p>
          <a:p>
            <a:pPr lvl="1"/>
            <a:r>
              <a:rPr lang="de-DE" sz="1800" dirty="0" err="1" smtClean="0"/>
              <a:t>Longer</a:t>
            </a:r>
            <a:r>
              <a:rPr lang="de-DE" sz="1800" dirty="0" smtClean="0"/>
              <a:t> Fiber </a:t>
            </a:r>
            <a:r>
              <a:rPr lang="de-DE" sz="1800" dirty="0" err="1"/>
              <a:t>delivery</a:t>
            </a:r>
            <a:r>
              <a:rPr lang="de-DE" sz="1800" dirty="0"/>
              <a:t> </a:t>
            </a:r>
            <a:r>
              <a:rPr lang="de-DE" sz="1800" dirty="0" smtClean="0"/>
              <a:t>-&gt; Non-linear </a:t>
            </a:r>
            <a:r>
              <a:rPr lang="de-DE" sz="1800" dirty="0" err="1" smtClean="0"/>
              <a:t>effects</a:t>
            </a:r>
            <a:r>
              <a:rPr lang="de-DE" sz="1800" dirty="0" smtClean="0"/>
              <a:t>?</a:t>
            </a:r>
            <a:endParaRPr lang="de-DE" sz="1800" dirty="0"/>
          </a:p>
          <a:p>
            <a:pPr lvl="1"/>
            <a:r>
              <a:rPr lang="de-DE" sz="1800" dirty="0"/>
              <a:t>High </a:t>
            </a:r>
            <a:r>
              <a:rPr lang="de-DE" sz="1800" dirty="0" err="1"/>
              <a:t>resolution</a:t>
            </a:r>
            <a:r>
              <a:rPr lang="de-DE" sz="1800" dirty="0"/>
              <a:t> </a:t>
            </a:r>
            <a:r>
              <a:rPr lang="de-DE" sz="1800" dirty="0" err="1"/>
              <a:t>diamond</a:t>
            </a:r>
            <a:r>
              <a:rPr lang="de-DE" sz="1800" dirty="0"/>
              <a:t> </a:t>
            </a:r>
            <a:r>
              <a:rPr lang="de-DE" sz="1800" dirty="0" err="1" smtClean="0"/>
              <a:t>detector</a:t>
            </a:r>
            <a:r>
              <a:rPr lang="de-DE" sz="1800" dirty="0" smtClean="0"/>
              <a:t> -&gt; </a:t>
            </a:r>
            <a:r>
              <a:rPr lang="de-DE" sz="1800" dirty="0" err="1" smtClean="0"/>
              <a:t>Readout</a:t>
            </a:r>
            <a:r>
              <a:rPr lang="de-DE" sz="1800" dirty="0" smtClean="0"/>
              <a:t> </a:t>
            </a:r>
            <a:r>
              <a:rPr lang="de-DE" sz="1800" dirty="0" err="1" smtClean="0"/>
              <a:t>scheme</a:t>
            </a:r>
            <a:r>
              <a:rPr lang="de-DE" sz="1800" dirty="0" smtClean="0"/>
              <a:t>!</a:t>
            </a:r>
            <a:endParaRPr lang="en-GB" dirty="0" smtClean="0"/>
          </a:p>
          <a:p>
            <a:r>
              <a:rPr lang="en-GB" sz="2000" dirty="0" smtClean="0"/>
              <a:t>Test</a:t>
            </a:r>
            <a:r>
              <a:rPr lang="en-GB" sz="2000" dirty="0" smtClean="0"/>
              <a:t> </a:t>
            </a:r>
            <a:r>
              <a:rPr lang="en-GB" sz="2000" dirty="0" smtClean="0"/>
              <a:t>of Non-destructive </a:t>
            </a:r>
            <a:r>
              <a:rPr lang="en-GB" sz="2000" u="sng" dirty="0" smtClean="0"/>
              <a:t>Profile</a:t>
            </a:r>
            <a:r>
              <a:rPr lang="en-GB" sz="2000" dirty="0" smtClean="0"/>
              <a:t> </a:t>
            </a:r>
            <a:r>
              <a:rPr lang="en-GB" sz="2000" dirty="0" smtClean="0"/>
              <a:t>Meter at 50 &amp; 100 MeV beam</a:t>
            </a:r>
            <a:endParaRPr lang="en-GB" sz="2000" dirty="0" smtClean="0"/>
          </a:p>
          <a:p>
            <a:pPr lvl="1"/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464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Thanks for your attention!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23</a:t>
            </a:fld>
            <a:endParaRPr lang="en-GB" noProof="0" dirty="0"/>
          </a:p>
        </p:txBody>
      </p:sp>
      <p:pic>
        <p:nvPicPr>
          <p:cNvPr id="6" name="Picture 5" descr="European_Fla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448" y="5211695"/>
            <a:ext cx="1002550" cy="681190"/>
          </a:xfrm>
          <a:prstGeom prst="rect">
            <a:avLst/>
          </a:prstGeom>
        </p:spPr>
      </p:pic>
      <p:pic>
        <p:nvPicPr>
          <p:cNvPr id="7" name="Picture 6" descr="LA3NE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26" y="5150605"/>
            <a:ext cx="1941019" cy="683519"/>
          </a:xfrm>
          <a:prstGeom prst="rect">
            <a:avLst/>
          </a:prstGeom>
        </p:spPr>
      </p:pic>
      <p:pic>
        <p:nvPicPr>
          <p:cNvPr id="2050" name="Picture 2" descr="Z:\3MeV_Setup\Laser RHUL\Photos\IMG_4620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047" y="1084262"/>
            <a:ext cx="5798577" cy="386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6021352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latin typeface="Calibri,sans-serif"/>
              </a:rPr>
              <a:t>This project has received funding from the European Union’s Seventh Framework Programme for research, technological development and demonstration under grant agreement no 289191.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748711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2896"/>
            <a:ext cx="9144000" cy="579438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Spare Slides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1441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 Neutralisation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25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861509" y="901130"/>
            <a:ext cx="4465373" cy="3418771"/>
            <a:chOff x="4809971" y="1976943"/>
            <a:chExt cx="3626110" cy="2776217"/>
          </a:xfrm>
        </p:grpSpPr>
        <p:sp>
          <p:nvSpPr>
            <p:cNvPr id="6" name="TextBox 5"/>
            <p:cNvSpPr txBox="1"/>
            <p:nvPr/>
          </p:nvSpPr>
          <p:spPr>
            <a:xfrm>
              <a:off x="5114172" y="4565713"/>
              <a:ext cx="3321909" cy="187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Ref: J.T. Broad and W.P. Reinhardt, Phys. Rev. A14 (6) (1976) 2159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9971" y="1976943"/>
              <a:ext cx="3494101" cy="2615903"/>
            </a:xfrm>
            <a:prstGeom prst="rect">
              <a:avLst/>
            </a:prstGeom>
          </p:spPr>
        </p:pic>
      </p:grp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5657" y="1648217"/>
            <a:ext cx="2407666" cy="363306"/>
          </a:xfrm>
          <a:prstGeom prst="rect">
            <a:avLst/>
          </a:prstGeom>
          <a:noFill/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58800" y="1111826"/>
            <a:ext cx="7467600" cy="5268654"/>
          </a:xfrm>
        </p:spPr>
        <p:txBody>
          <a:bodyPr>
            <a:normAutofit fontScale="85000" lnSpcReduction="20000"/>
          </a:bodyPr>
          <a:lstStyle/>
          <a:p>
            <a:r>
              <a:rPr lang="de-DE" b="1" dirty="0" smtClean="0"/>
              <a:t>Binding </a:t>
            </a:r>
            <a:r>
              <a:rPr lang="de-DE" b="1" dirty="0" err="1" smtClean="0"/>
              <a:t>Energy</a:t>
            </a:r>
            <a:r>
              <a:rPr lang="de-DE" b="1" dirty="0" smtClean="0"/>
              <a:t>: 0.75 eV</a:t>
            </a:r>
          </a:p>
          <a:p>
            <a:r>
              <a:rPr lang="de-DE" dirty="0" smtClean="0"/>
              <a:t>Laser Stripping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Laser:</a:t>
            </a:r>
          </a:p>
          <a:p>
            <a:pPr marL="400050" lvl="1" indent="0">
              <a:buNone/>
            </a:pPr>
            <a:r>
              <a:rPr lang="de-DE" dirty="0" smtClean="0"/>
              <a:t>	M</a:t>
            </a:r>
            <a:r>
              <a:rPr lang="de-DE" baseline="30000" dirty="0" smtClean="0"/>
              <a:t>2</a:t>
            </a:r>
            <a:r>
              <a:rPr lang="de-DE" dirty="0" smtClean="0"/>
              <a:t> </a:t>
            </a:r>
            <a:r>
              <a:rPr lang="de-DE" dirty="0"/>
              <a:t>&lt; 2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diameter</a:t>
            </a:r>
            <a:r>
              <a:rPr lang="de-DE" dirty="0"/>
              <a:t>  &lt; 200 µm</a:t>
            </a:r>
          </a:p>
          <a:p>
            <a:pPr marL="400050" lvl="1" indent="0">
              <a:buNone/>
            </a:pPr>
            <a:r>
              <a:rPr lang="de-DE" dirty="0"/>
              <a:t>	</a:t>
            </a:r>
            <a:r>
              <a:rPr lang="de-DE" dirty="0" err="1" smtClean="0"/>
              <a:t>P</a:t>
            </a:r>
            <a:r>
              <a:rPr lang="de-DE" baseline="-25000" dirty="0" err="1" smtClean="0"/>
              <a:t>Peak</a:t>
            </a:r>
            <a:r>
              <a:rPr lang="de-DE" dirty="0" smtClean="0"/>
              <a:t> </a:t>
            </a:r>
            <a:r>
              <a:rPr lang="de-DE" dirty="0"/>
              <a:t>&gt; 1 kW</a:t>
            </a:r>
          </a:p>
          <a:p>
            <a:endParaRPr lang="en-US" dirty="0" smtClean="0"/>
          </a:p>
          <a:p>
            <a:r>
              <a:rPr lang="en-US" dirty="0" smtClean="0"/>
              <a:t>Residual Gas Stripping Background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Stripping </a:t>
            </a:r>
            <a:r>
              <a:rPr lang="en-US" dirty="0"/>
              <a:t>probability </a:t>
            </a:r>
            <a:r>
              <a:rPr lang="en-US" b="1" dirty="0"/>
              <a:t>rises with gas </a:t>
            </a:r>
            <a:r>
              <a:rPr lang="en-US" b="1" dirty="0" smtClean="0"/>
              <a:t>pressure</a:t>
            </a:r>
          </a:p>
          <a:p>
            <a:pPr lvl="1"/>
            <a:r>
              <a:rPr lang="en-US" dirty="0" smtClean="0"/>
              <a:t>Stripping </a:t>
            </a:r>
            <a:r>
              <a:rPr lang="en-US" dirty="0"/>
              <a:t>probability </a:t>
            </a:r>
            <a:r>
              <a:rPr lang="en-US" b="1" dirty="0"/>
              <a:t>decreases with particle energy</a:t>
            </a:r>
            <a:endParaRPr lang="en-US" dirty="0"/>
          </a:p>
          <a:p>
            <a:pPr lvl="1"/>
            <a:endParaRPr lang="en-US" b="1" dirty="0"/>
          </a:p>
          <a:p>
            <a:endParaRPr lang="en-US" dirty="0"/>
          </a:p>
        </p:txBody>
      </p:sp>
      <p:cxnSp>
        <p:nvCxnSpPr>
          <p:cNvPr id="14" name="Elbow Connector 13"/>
          <p:cNvCxnSpPr/>
          <p:nvPr/>
        </p:nvCxnSpPr>
        <p:spPr>
          <a:xfrm>
            <a:off x="2808514" y="1911150"/>
            <a:ext cx="1870115" cy="419844"/>
          </a:xfrm>
          <a:prstGeom prst="bentConnector3">
            <a:avLst>
              <a:gd name="adj1" fmla="val -6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027057" y="4134947"/>
            <a:ext cx="7717848" cy="1700662"/>
            <a:chOff x="1027057" y="4068689"/>
            <a:chExt cx="7717848" cy="1700662"/>
          </a:xfrm>
        </p:grpSpPr>
        <p:grpSp>
          <p:nvGrpSpPr>
            <p:cNvPr id="29" name="Group 28"/>
            <p:cNvGrpSpPr/>
            <p:nvPr/>
          </p:nvGrpSpPr>
          <p:grpSpPr>
            <a:xfrm>
              <a:off x="5607368" y="4573966"/>
              <a:ext cx="3137537" cy="1195385"/>
              <a:chOff x="9919569" y="37228113"/>
              <a:chExt cx="6804000" cy="2592288"/>
            </a:xfrm>
          </p:grpSpPr>
          <p:cxnSp>
            <p:nvCxnSpPr>
              <p:cNvPr id="30" name="Straight Connector 29"/>
              <p:cNvCxnSpPr/>
              <p:nvPr/>
            </p:nvCxnSpPr>
            <p:spPr bwMode="auto">
              <a:xfrm>
                <a:off x="9919569" y="37876185"/>
                <a:ext cx="6804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 bwMode="auto">
              <a:xfrm>
                <a:off x="9919569" y="39820401"/>
                <a:ext cx="6804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2" name="Oval 31"/>
              <p:cNvSpPr/>
              <p:nvPr/>
            </p:nvSpPr>
            <p:spPr bwMode="auto">
              <a:xfrm>
                <a:off x="10855673" y="38524257"/>
                <a:ext cx="504056" cy="504056"/>
              </a:xfrm>
              <a:prstGeom prst="ellipse">
                <a:avLst/>
              </a:prstGeom>
              <a:noFill/>
              <a:ln w="19050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wrap="none" lIns="86061" tIns="43031" rIns="86061" bIns="43031" rtlCol="0" anchor="ctr"/>
              <a:lstStyle/>
              <a:p>
                <a:pPr algn="ctr" defTabSz="860425"/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sz="1400" b="1" baseline="30000" dirty="0" smtClean="0">
                    <a:latin typeface="Arial" pitchFamily="34" charset="0"/>
                    <a:cs typeface="Arial" pitchFamily="34" charset="0"/>
                  </a:rPr>
                  <a:t>-</a:t>
                </a:r>
              </a:p>
            </p:txBody>
          </p:sp>
          <p:cxnSp>
            <p:nvCxnSpPr>
              <p:cNvPr id="33" name="Straight Arrow Connector 32"/>
              <p:cNvCxnSpPr/>
              <p:nvPr/>
            </p:nvCxnSpPr>
            <p:spPr bwMode="auto">
              <a:xfrm flipV="1">
                <a:off x="11359729" y="38754795"/>
                <a:ext cx="126000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4" name="Oval 33"/>
              <p:cNvSpPr/>
              <p:nvPr/>
            </p:nvSpPr>
            <p:spPr bwMode="auto">
              <a:xfrm>
                <a:off x="12727880" y="38452248"/>
                <a:ext cx="661851" cy="648071"/>
              </a:xfrm>
              <a:prstGeom prst="ellipse">
                <a:avLst/>
              </a:prstGeom>
              <a:noFill/>
              <a:ln w="19050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 wrap="none" lIns="86061" tIns="43031" rIns="86061" bIns="43031" rtlCol="0" anchor="ctr"/>
              <a:lstStyle/>
              <a:p>
                <a:pPr algn="ctr" defTabSz="860425"/>
                <a:r>
                  <a:rPr lang="de-DE" sz="1400" b="1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de-DE" sz="1400" b="1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400" b="1" baseline="-25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 bwMode="auto">
              <a:xfrm>
                <a:off x="15248161" y="38092209"/>
                <a:ext cx="504056" cy="504056"/>
              </a:xfrm>
              <a:prstGeom prst="ellipse">
                <a:avLst/>
              </a:prstGeom>
              <a:noFill/>
              <a:ln w="19050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wrap="none" lIns="86061" tIns="43031" rIns="86061" bIns="43031" rtlCol="0" anchor="ctr"/>
              <a:lstStyle/>
              <a:p>
                <a:pPr algn="ctr" defTabSz="860425"/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sz="1400" b="1" baseline="30000" dirty="0" smtClean="0"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36" name="Oval 35"/>
              <p:cNvSpPr/>
              <p:nvPr/>
            </p:nvSpPr>
            <p:spPr bwMode="auto">
              <a:xfrm>
                <a:off x="15320169" y="39100321"/>
                <a:ext cx="360040" cy="36004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lIns="86061" tIns="43031" rIns="86061" bIns="43031" rtlCol="0" anchor="ctr"/>
              <a:lstStyle/>
              <a:p>
                <a:pPr algn="ctr" defTabSz="860425"/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1400" b="1" baseline="30000" dirty="0" smtClean="0">
                    <a:latin typeface="Arial" pitchFamily="34" charset="0"/>
                    <a:cs typeface="Arial" pitchFamily="34" charset="0"/>
                  </a:rPr>
                  <a:t>-</a:t>
                </a:r>
              </a:p>
            </p:txBody>
          </p:sp>
          <p:cxnSp>
            <p:nvCxnSpPr>
              <p:cNvPr id="37" name="Straight Arrow Connector 36"/>
              <p:cNvCxnSpPr/>
              <p:nvPr/>
            </p:nvCxnSpPr>
            <p:spPr bwMode="auto">
              <a:xfrm>
                <a:off x="13663985" y="39028313"/>
                <a:ext cx="1368152" cy="21602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8" name="Straight Arrow Connector 37"/>
              <p:cNvCxnSpPr/>
              <p:nvPr/>
            </p:nvCxnSpPr>
            <p:spPr bwMode="auto">
              <a:xfrm flipV="1">
                <a:off x="13663985" y="38380241"/>
                <a:ext cx="1440160" cy="21602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9" name="TextBox 38"/>
              <p:cNvSpPr txBox="1"/>
              <p:nvPr/>
            </p:nvSpPr>
            <p:spPr>
              <a:xfrm>
                <a:off x="9919569" y="37228113"/>
                <a:ext cx="3759437" cy="667439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Beam pipe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1027057" y="4900818"/>
              <a:ext cx="1371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2"/>
              <a:r>
                <a:rPr lang="en-US" sz="1600" dirty="0" smtClean="0"/>
                <a:t>l = length;</a:t>
              </a:r>
            </a:p>
            <a:p>
              <a:r>
                <a:rPr lang="en-US" sz="1600" dirty="0" smtClean="0"/>
                <a:t>	</a:t>
              </a:r>
              <a:endParaRPr lang="en-US" sz="1600" dirty="0"/>
            </a:p>
          </p:txBody>
        </p:sp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98055" y="4068689"/>
              <a:ext cx="1710459" cy="486168"/>
            </a:xfrm>
            <a:prstGeom prst="rect">
              <a:avLst/>
            </a:prstGeom>
            <a:noFill/>
          </p:spPr>
        </p:pic>
        <p:pic>
          <p:nvPicPr>
            <p:cNvPr id="42" name="Picture 1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09800" y="4753630"/>
              <a:ext cx="711954" cy="571500"/>
            </a:xfrm>
            <a:prstGeom prst="rect">
              <a:avLst/>
            </a:prstGeom>
            <a:noFill/>
          </p:spPr>
        </p:pic>
        <p:sp>
          <p:nvSpPr>
            <p:cNvPr id="43" name="TextBox 42"/>
            <p:cNvSpPr txBox="1"/>
            <p:nvPr/>
          </p:nvSpPr>
          <p:spPr>
            <a:xfrm>
              <a:off x="3048000" y="498223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;</a:t>
              </a:r>
              <a:endParaRPr lang="en-US" dirty="0"/>
            </a:p>
          </p:txBody>
        </p:sp>
        <p:pic>
          <p:nvPicPr>
            <p:cNvPr id="44" name="Picture 1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00" y="4741962"/>
              <a:ext cx="838200" cy="652209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356269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7" name="Straight Connector 83"/>
          <p:cNvCxnSpPr/>
          <p:nvPr/>
        </p:nvCxnSpPr>
        <p:spPr>
          <a:xfrm>
            <a:off x="610100" y="4000500"/>
            <a:ext cx="32758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26</a:t>
            </a:fld>
            <a:endParaRPr lang="en-GB" noProof="0" dirty="0"/>
          </a:p>
        </p:txBody>
      </p:sp>
      <p:sp>
        <p:nvSpPr>
          <p:cNvPr id="72" name="Title 7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&amp; Laser Timing</a:t>
            </a:r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3668" y="2533802"/>
            <a:ext cx="3716982" cy="3085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2" name="Straight Arrow Connector 6"/>
          <p:cNvCxnSpPr/>
          <p:nvPr/>
        </p:nvCxnSpPr>
        <p:spPr>
          <a:xfrm>
            <a:off x="152900" y="3362325"/>
            <a:ext cx="490487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"/>
          <p:cNvCxnSpPr/>
          <p:nvPr/>
        </p:nvCxnSpPr>
        <p:spPr>
          <a:xfrm flipV="1">
            <a:off x="457700" y="2447925"/>
            <a:ext cx="0" cy="1066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11"/>
          <p:cNvCxnSpPr/>
          <p:nvPr/>
        </p:nvCxnSpPr>
        <p:spPr>
          <a:xfrm flipV="1">
            <a:off x="838700" y="2905125"/>
            <a:ext cx="0" cy="457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13"/>
          <p:cNvCxnSpPr/>
          <p:nvPr/>
        </p:nvCxnSpPr>
        <p:spPr>
          <a:xfrm>
            <a:off x="838700" y="2905125"/>
            <a:ext cx="152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15"/>
          <p:cNvCxnSpPr/>
          <p:nvPr/>
        </p:nvCxnSpPr>
        <p:spPr>
          <a:xfrm>
            <a:off x="991100" y="2905125"/>
            <a:ext cx="0" cy="457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45"/>
          <p:cNvCxnSpPr/>
          <p:nvPr/>
        </p:nvCxnSpPr>
        <p:spPr>
          <a:xfrm>
            <a:off x="991100" y="3362325"/>
            <a:ext cx="3200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46"/>
          <p:cNvCxnSpPr/>
          <p:nvPr/>
        </p:nvCxnSpPr>
        <p:spPr>
          <a:xfrm flipV="1">
            <a:off x="4191500" y="2905125"/>
            <a:ext cx="0" cy="457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47"/>
          <p:cNvCxnSpPr/>
          <p:nvPr/>
        </p:nvCxnSpPr>
        <p:spPr>
          <a:xfrm>
            <a:off x="4191500" y="2905125"/>
            <a:ext cx="152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48"/>
          <p:cNvCxnSpPr/>
          <p:nvPr/>
        </p:nvCxnSpPr>
        <p:spPr>
          <a:xfrm>
            <a:off x="4343900" y="2905125"/>
            <a:ext cx="0" cy="457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49"/>
          <p:cNvCxnSpPr/>
          <p:nvPr/>
        </p:nvCxnSpPr>
        <p:spPr>
          <a:xfrm>
            <a:off x="4343900" y="3362325"/>
            <a:ext cx="4945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57"/>
          <p:cNvCxnSpPr/>
          <p:nvPr/>
        </p:nvCxnSpPr>
        <p:spPr>
          <a:xfrm>
            <a:off x="686300" y="3169448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58"/>
          <p:cNvCxnSpPr/>
          <p:nvPr/>
        </p:nvCxnSpPr>
        <p:spPr>
          <a:xfrm flipH="1">
            <a:off x="991100" y="3169448"/>
            <a:ext cx="504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59"/>
          <p:cNvSpPr txBox="1"/>
          <p:nvPr/>
        </p:nvSpPr>
        <p:spPr>
          <a:xfrm>
            <a:off x="1016500" y="2932926"/>
            <a:ext cx="187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400 µs - </a:t>
            </a:r>
            <a:r>
              <a:rPr lang="en-US" sz="1200" b="1" dirty="0" err="1" smtClean="0"/>
              <a:t>Macropulse</a:t>
            </a:r>
            <a:endParaRPr lang="en-US" sz="1200" b="1" dirty="0"/>
          </a:p>
        </p:txBody>
      </p:sp>
      <p:cxnSp>
        <p:nvCxnSpPr>
          <p:cNvPr id="102" name="Straight Connector 61"/>
          <p:cNvCxnSpPr/>
          <p:nvPr/>
        </p:nvCxnSpPr>
        <p:spPr>
          <a:xfrm>
            <a:off x="838700" y="2600325"/>
            <a:ext cx="0" cy="64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63"/>
          <p:cNvCxnSpPr/>
          <p:nvPr/>
        </p:nvCxnSpPr>
        <p:spPr>
          <a:xfrm>
            <a:off x="991100" y="2981325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64"/>
          <p:cNvCxnSpPr/>
          <p:nvPr/>
        </p:nvCxnSpPr>
        <p:spPr>
          <a:xfrm>
            <a:off x="4191500" y="2600325"/>
            <a:ext cx="0" cy="64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66"/>
          <p:cNvCxnSpPr/>
          <p:nvPr/>
        </p:nvCxnSpPr>
        <p:spPr>
          <a:xfrm flipH="1">
            <a:off x="838700" y="2676525"/>
            <a:ext cx="3352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68"/>
          <p:cNvSpPr txBox="1"/>
          <p:nvPr/>
        </p:nvSpPr>
        <p:spPr>
          <a:xfrm>
            <a:off x="2286500" y="2447925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1.2 </a:t>
            </a:r>
            <a:r>
              <a:rPr lang="en-US" sz="1200" b="1" dirty="0" smtClean="0"/>
              <a:t>s</a:t>
            </a:r>
            <a:endParaRPr lang="en-US" sz="1200" b="1" dirty="0"/>
          </a:p>
        </p:txBody>
      </p:sp>
      <p:cxnSp>
        <p:nvCxnSpPr>
          <p:cNvPr id="131" name="Straight Connector 76"/>
          <p:cNvCxnSpPr/>
          <p:nvPr/>
        </p:nvCxnSpPr>
        <p:spPr>
          <a:xfrm>
            <a:off x="991100" y="3362325"/>
            <a:ext cx="3352800" cy="638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78"/>
          <p:cNvCxnSpPr/>
          <p:nvPr/>
        </p:nvCxnSpPr>
        <p:spPr>
          <a:xfrm flipH="1">
            <a:off x="610100" y="3362325"/>
            <a:ext cx="228600" cy="676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79"/>
          <p:cNvCxnSpPr/>
          <p:nvPr/>
        </p:nvCxnSpPr>
        <p:spPr>
          <a:xfrm>
            <a:off x="152900" y="5067300"/>
            <a:ext cx="490487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80"/>
          <p:cNvCxnSpPr/>
          <p:nvPr/>
        </p:nvCxnSpPr>
        <p:spPr>
          <a:xfrm flipV="1">
            <a:off x="457700" y="3771900"/>
            <a:ext cx="0" cy="1447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82"/>
          <p:cNvCxnSpPr/>
          <p:nvPr/>
        </p:nvCxnSpPr>
        <p:spPr>
          <a:xfrm flipV="1">
            <a:off x="610100" y="4000500"/>
            <a:ext cx="0" cy="1066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84"/>
          <p:cNvCxnSpPr/>
          <p:nvPr/>
        </p:nvCxnSpPr>
        <p:spPr>
          <a:xfrm>
            <a:off x="4343900" y="4000500"/>
            <a:ext cx="0" cy="1066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90"/>
          <p:cNvCxnSpPr/>
          <p:nvPr/>
        </p:nvCxnSpPr>
        <p:spPr>
          <a:xfrm>
            <a:off x="3878284" y="4000500"/>
            <a:ext cx="46561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03"/>
          <p:cNvCxnSpPr/>
          <p:nvPr/>
        </p:nvCxnSpPr>
        <p:spPr>
          <a:xfrm>
            <a:off x="2009780" y="5067300"/>
            <a:ext cx="61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Oval 110"/>
          <p:cNvSpPr/>
          <p:nvPr/>
        </p:nvSpPr>
        <p:spPr>
          <a:xfrm>
            <a:off x="1295900" y="4991100"/>
            <a:ext cx="228600" cy="1524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11"/>
          <p:cNvSpPr/>
          <p:nvPr/>
        </p:nvSpPr>
        <p:spPr>
          <a:xfrm>
            <a:off x="1524500" y="4991100"/>
            <a:ext cx="228600" cy="1524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13"/>
          <p:cNvSpPr/>
          <p:nvPr/>
        </p:nvSpPr>
        <p:spPr>
          <a:xfrm>
            <a:off x="2004560" y="4991100"/>
            <a:ext cx="228600" cy="1524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14"/>
          <p:cNvSpPr/>
          <p:nvPr/>
        </p:nvSpPr>
        <p:spPr>
          <a:xfrm>
            <a:off x="2240780" y="4991100"/>
            <a:ext cx="228600" cy="1524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15"/>
          <p:cNvSpPr/>
          <p:nvPr/>
        </p:nvSpPr>
        <p:spPr>
          <a:xfrm>
            <a:off x="1760720" y="4991100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16"/>
          <p:cNvSpPr/>
          <p:nvPr/>
        </p:nvSpPr>
        <p:spPr>
          <a:xfrm>
            <a:off x="2484620" y="4991100"/>
            <a:ext cx="228600" cy="1524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9" name="Straight Arrow Connector 150"/>
          <p:cNvCxnSpPr/>
          <p:nvPr/>
        </p:nvCxnSpPr>
        <p:spPr>
          <a:xfrm>
            <a:off x="457700" y="5255423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51"/>
          <p:cNvCxnSpPr/>
          <p:nvPr/>
        </p:nvCxnSpPr>
        <p:spPr>
          <a:xfrm flipH="1">
            <a:off x="838700" y="5255423"/>
            <a:ext cx="504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52"/>
          <p:cNvCxnSpPr/>
          <p:nvPr/>
        </p:nvCxnSpPr>
        <p:spPr>
          <a:xfrm>
            <a:off x="838700" y="50673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53"/>
          <p:cNvCxnSpPr/>
          <p:nvPr/>
        </p:nvCxnSpPr>
        <p:spPr>
          <a:xfrm>
            <a:off x="610100" y="50673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54"/>
          <p:cNvSpPr txBox="1"/>
          <p:nvPr/>
        </p:nvSpPr>
        <p:spPr>
          <a:xfrm>
            <a:off x="838700" y="52475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2.84 ns</a:t>
            </a:r>
            <a:endParaRPr lang="en-US" sz="1200" b="1" dirty="0"/>
          </a:p>
        </p:txBody>
      </p:sp>
      <p:cxnSp>
        <p:nvCxnSpPr>
          <p:cNvPr id="175" name="Straight Connector 77"/>
          <p:cNvCxnSpPr/>
          <p:nvPr/>
        </p:nvCxnSpPr>
        <p:spPr>
          <a:xfrm>
            <a:off x="4134964" y="5067300"/>
            <a:ext cx="61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uppieren 64"/>
          <p:cNvGrpSpPr/>
          <p:nvPr/>
        </p:nvGrpSpPr>
        <p:grpSpPr>
          <a:xfrm>
            <a:off x="3421084" y="4991100"/>
            <a:ext cx="693420" cy="152400"/>
            <a:chOff x="3421084" y="4991100"/>
            <a:chExt cx="693420" cy="152400"/>
          </a:xfrm>
        </p:grpSpPr>
        <p:sp>
          <p:nvSpPr>
            <p:cNvPr id="179" name="Oval 87"/>
            <p:cNvSpPr/>
            <p:nvPr/>
          </p:nvSpPr>
          <p:spPr>
            <a:xfrm>
              <a:off x="3421084" y="4991100"/>
              <a:ext cx="228600" cy="15240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88"/>
            <p:cNvSpPr/>
            <p:nvPr/>
          </p:nvSpPr>
          <p:spPr>
            <a:xfrm>
              <a:off x="3649684" y="4991100"/>
              <a:ext cx="228600" cy="15240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93"/>
            <p:cNvSpPr/>
            <p:nvPr/>
          </p:nvSpPr>
          <p:spPr>
            <a:xfrm>
              <a:off x="3885904" y="4991100"/>
              <a:ext cx="2286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5" name="TextBox 19"/>
          <p:cNvSpPr txBox="1"/>
          <p:nvPr/>
        </p:nvSpPr>
        <p:spPr>
          <a:xfrm>
            <a:off x="0" y="572083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24 Laserpulses per 400 µs Macropulse</a:t>
            </a:r>
            <a:endParaRPr lang="en-GB" b="1" dirty="0"/>
          </a:p>
        </p:txBody>
      </p:sp>
      <p:sp>
        <p:nvSpPr>
          <p:cNvPr id="198" name="Content Placeholder 2"/>
          <p:cNvSpPr>
            <a:spLocks noGrp="1"/>
          </p:cNvSpPr>
          <p:nvPr>
            <p:ph idx="1"/>
          </p:nvPr>
        </p:nvSpPr>
        <p:spPr>
          <a:xfrm>
            <a:off x="353738" y="998537"/>
            <a:ext cx="4484666" cy="1982788"/>
          </a:xfrm>
        </p:spPr>
        <p:txBody>
          <a:bodyPr>
            <a:normAutofit/>
          </a:bodyPr>
          <a:lstStyle/>
          <a:p>
            <a:r>
              <a:rPr lang="de-DE" sz="2000" b="1" dirty="0" smtClean="0"/>
              <a:t>LINAC4</a:t>
            </a:r>
          </a:p>
          <a:p>
            <a:pPr lvl="1"/>
            <a:r>
              <a:rPr lang="de-DE" sz="1600" dirty="0" smtClean="0"/>
              <a:t>1.2 s </a:t>
            </a:r>
            <a:r>
              <a:rPr lang="de-DE" sz="1600" dirty="0" err="1" smtClean="0"/>
              <a:t>Period</a:t>
            </a:r>
            <a:r>
              <a:rPr lang="de-DE" sz="1600" dirty="0" smtClean="0"/>
              <a:t> </a:t>
            </a:r>
            <a:r>
              <a:rPr lang="de-DE" sz="1600" dirty="0" err="1" smtClean="0"/>
              <a:t>length</a:t>
            </a:r>
            <a:endParaRPr lang="de-DE" sz="1600" dirty="0" smtClean="0"/>
          </a:p>
          <a:p>
            <a:pPr lvl="1"/>
            <a:r>
              <a:rPr lang="de-DE" sz="1600" dirty="0" smtClean="0"/>
              <a:t>400 µs </a:t>
            </a:r>
            <a:r>
              <a:rPr lang="de-DE" sz="1600" dirty="0" err="1" smtClean="0"/>
              <a:t>Marcropulse</a:t>
            </a:r>
            <a:endParaRPr lang="de-DE" sz="1600" dirty="0" smtClean="0"/>
          </a:p>
          <a:p>
            <a:pPr lvl="1"/>
            <a:r>
              <a:rPr lang="de-DE" sz="1600" dirty="0" smtClean="0"/>
              <a:t>352 MHz RF-System</a:t>
            </a:r>
            <a:endParaRPr lang="en-GB" sz="1600" dirty="0"/>
          </a:p>
        </p:txBody>
      </p:sp>
      <p:sp>
        <p:nvSpPr>
          <p:cNvPr id="199" name="Content Placeholder 2"/>
          <p:cNvSpPr txBox="1">
            <a:spLocks/>
          </p:cNvSpPr>
          <p:nvPr/>
        </p:nvSpPr>
        <p:spPr>
          <a:xfrm>
            <a:off x="5297509" y="998537"/>
            <a:ext cx="3629648" cy="1982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MOPA</a:t>
            </a:r>
            <a: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Fiberlaser</a:t>
            </a:r>
            <a:endParaRPr kumimoji="0" lang="de-DE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60 kHz Master</a:t>
            </a:r>
            <a:r>
              <a:rPr kumimoji="0" lang="de-DE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Oszillator</a:t>
            </a: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110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ns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Pulsewidth</a:t>
            </a: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de-DE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Modulation via Power </a:t>
            </a:r>
            <a:r>
              <a:rPr kumimoji="0" lang="de-DE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Amplifier</a:t>
            </a: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6" name="Gruppieren 65"/>
          <p:cNvGrpSpPr/>
          <p:nvPr/>
        </p:nvGrpSpPr>
        <p:grpSpPr>
          <a:xfrm>
            <a:off x="2725759" y="4991100"/>
            <a:ext cx="693420" cy="152400"/>
            <a:chOff x="3421084" y="4991100"/>
            <a:chExt cx="693420" cy="152400"/>
          </a:xfrm>
        </p:grpSpPr>
        <p:sp>
          <p:nvSpPr>
            <p:cNvPr id="67" name="Oval 87"/>
            <p:cNvSpPr/>
            <p:nvPr/>
          </p:nvSpPr>
          <p:spPr>
            <a:xfrm>
              <a:off x="3421084" y="4991100"/>
              <a:ext cx="228600" cy="15240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88"/>
            <p:cNvSpPr/>
            <p:nvPr/>
          </p:nvSpPr>
          <p:spPr>
            <a:xfrm>
              <a:off x="3649684" y="4991100"/>
              <a:ext cx="228600" cy="15240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93"/>
            <p:cNvSpPr/>
            <p:nvPr/>
          </p:nvSpPr>
          <p:spPr>
            <a:xfrm>
              <a:off x="3885904" y="4991100"/>
              <a:ext cx="2286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uppieren 69"/>
          <p:cNvGrpSpPr/>
          <p:nvPr/>
        </p:nvGrpSpPr>
        <p:grpSpPr>
          <a:xfrm>
            <a:off x="600352" y="4991100"/>
            <a:ext cx="693420" cy="152400"/>
            <a:chOff x="3421084" y="4991100"/>
            <a:chExt cx="693420" cy="152400"/>
          </a:xfrm>
        </p:grpSpPr>
        <p:sp>
          <p:nvSpPr>
            <p:cNvPr id="71" name="Oval 87"/>
            <p:cNvSpPr/>
            <p:nvPr/>
          </p:nvSpPr>
          <p:spPr>
            <a:xfrm>
              <a:off x="3421084" y="4991100"/>
              <a:ext cx="228600" cy="15240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88"/>
            <p:cNvSpPr/>
            <p:nvPr/>
          </p:nvSpPr>
          <p:spPr>
            <a:xfrm>
              <a:off x="3649684" y="4991100"/>
              <a:ext cx="228600" cy="15240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93"/>
            <p:cNvSpPr/>
            <p:nvPr/>
          </p:nvSpPr>
          <p:spPr>
            <a:xfrm>
              <a:off x="3885904" y="4991100"/>
              <a:ext cx="2286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uppieren 74"/>
          <p:cNvGrpSpPr/>
          <p:nvPr/>
        </p:nvGrpSpPr>
        <p:grpSpPr>
          <a:xfrm>
            <a:off x="562252" y="4076700"/>
            <a:ext cx="2858832" cy="1066800"/>
            <a:chOff x="562252" y="4076700"/>
            <a:chExt cx="2858832" cy="1066800"/>
          </a:xfrm>
        </p:grpSpPr>
        <p:cxnSp>
          <p:nvCxnSpPr>
            <p:cNvPr id="146" name="Straight Arrow Connector 132"/>
            <p:cNvCxnSpPr/>
            <p:nvPr/>
          </p:nvCxnSpPr>
          <p:spPr>
            <a:xfrm flipH="1">
              <a:off x="610100" y="4381500"/>
              <a:ext cx="690423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37"/>
            <p:cNvSpPr txBox="1"/>
            <p:nvPr/>
          </p:nvSpPr>
          <p:spPr>
            <a:xfrm>
              <a:off x="1829300" y="407670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17 </a:t>
              </a:r>
              <a:r>
                <a:rPr lang="en-US" sz="1200" b="1" dirty="0"/>
                <a:t>µ</a:t>
              </a:r>
              <a:r>
                <a:rPr lang="en-US" sz="1200" b="1" dirty="0" smtClean="0"/>
                <a:t>s</a:t>
              </a:r>
              <a:endParaRPr lang="en-US" sz="1200" b="1" dirty="0"/>
            </a:p>
          </p:txBody>
        </p:sp>
        <p:cxnSp>
          <p:nvCxnSpPr>
            <p:cNvPr id="149" name="Straight Arrow Connector 139"/>
            <p:cNvCxnSpPr/>
            <p:nvPr/>
          </p:nvCxnSpPr>
          <p:spPr>
            <a:xfrm flipH="1">
              <a:off x="1303378" y="4381500"/>
              <a:ext cx="1436422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0"/>
            <p:cNvSpPr txBox="1"/>
            <p:nvPr/>
          </p:nvSpPr>
          <p:spPr>
            <a:xfrm>
              <a:off x="686300" y="407670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110 ns</a:t>
              </a:r>
              <a:endParaRPr lang="en-US" sz="1200" b="1" dirty="0"/>
            </a:p>
          </p:txBody>
        </p:sp>
        <p:cxnSp>
          <p:nvCxnSpPr>
            <p:cNvPr id="156" name="Straight Connector 143"/>
            <p:cNvCxnSpPr/>
            <p:nvPr/>
          </p:nvCxnSpPr>
          <p:spPr>
            <a:xfrm flipH="1">
              <a:off x="1297668" y="4324352"/>
              <a:ext cx="5710" cy="7429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47"/>
            <p:cNvCxnSpPr/>
            <p:nvPr/>
          </p:nvCxnSpPr>
          <p:spPr>
            <a:xfrm flipH="1">
              <a:off x="2736612" y="4324352"/>
              <a:ext cx="3188" cy="6915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Box 67"/>
            <p:cNvSpPr txBox="1"/>
            <p:nvPr/>
          </p:nvSpPr>
          <p:spPr>
            <a:xfrm>
              <a:off x="562252" y="4506314"/>
              <a:ext cx="808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Laser on</a:t>
              </a:r>
              <a:endParaRPr lang="en-US" sz="1400" b="1" dirty="0"/>
            </a:p>
          </p:txBody>
        </p:sp>
        <p:grpSp>
          <p:nvGrpSpPr>
            <p:cNvPr id="64" name="Gruppieren 63"/>
            <p:cNvGrpSpPr/>
            <p:nvPr/>
          </p:nvGrpSpPr>
          <p:grpSpPr>
            <a:xfrm>
              <a:off x="610100" y="4991100"/>
              <a:ext cx="2810984" cy="152400"/>
              <a:chOff x="610100" y="4991100"/>
              <a:chExt cx="2810984" cy="152400"/>
            </a:xfrm>
          </p:grpSpPr>
          <p:sp>
            <p:nvSpPr>
              <p:cNvPr id="160" name="Oval 106"/>
              <p:cNvSpPr/>
              <p:nvPr/>
            </p:nvSpPr>
            <p:spPr>
              <a:xfrm>
                <a:off x="610100" y="4991100"/>
                <a:ext cx="228600" cy="152400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08"/>
              <p:cNvSpPr/>
              <p:nvPr/>
            </p:nvSpPr>
            <p:spPr>
              <a:xfrm>
                <a:off x="838700" y="4991100"/>
                <a:ext cx="228600" cy="152400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09"/>
              <p:cNvSpPr/>
              <p:nvPr/>
            </p:nvSpPr>
            <p:spPr>
              <a:xfrm>
                <a:off x="1067300" y="4991100"/>
                <a:ext cx="228600" cy="152400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81"/>
              <p:cNvSpPr/>
              <p:nvPr/>
            </p:nvSpPr>
            <p:spPr>
              <a:xfrm>
                <a:off x="2735284" y="4991100"/>
                <a:ext cx="228600" cy="152400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85"/>
              <p:cNvSpPr/>
              <p:nvPr/>
            </p:nvSpPr>
            <p:spPr>
              <a:xfrm>
                <a:off x="2963884" y="4991100"/>
                <a:ext cx="228600" cy="152400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86"/>
              <p:cNvSpPr/>
              <p:nvPr/>
            </p:nvSpPr>
            <p:spPr>
              <a:xfrm>
                <a:off x="3192484" y="4991100"/>
                <a:ext cx="228600" cy="152400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87242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0"/>
      <p:bldP spid="19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383104" cy="579438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</a:rPr>
              <a:t>3 MeV </a:t>
            </a:r>
            <a:r>
              <a:rPr lang="en-GB" dirty="0" smtClean="0">
                <a:latin typeface="Calibri" panose="020F0502020204030204" pitchFamily="34" charset="0"/>
              </a:rPr>
              <a:t>Results -</a:t>
            </a:r>
            <a:r>
              <a:rPr lang="en-US" dirty="0" smtClean="0"/>
              <a:t> </a:t>
            </a:r>
            <a:r>
              <a:rPr lang="en-US" dirty="0"/>
              <a:t>Comparison with Slit &amp; Grid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6" name="Picture 5" descr="Screen Shot 2015-03-01 at 13.34.1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9672"/>
            <a:ext cx="5808870" cy="3304578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7467600" cy="4906963"/>
          </a:xfrm>
        </p:spPr>
        <p:txBody>
          <a:bodyPr/>
          <a:lstStyle/>
          <a:p>
            <a:r>
              <a:rPr lang="en-US" dirty="0" smtClean="0"/>
              <a:t>Beam Profile</a:t>
            </a:r>
          </a:p>
          <a:p>
            <a:r>
              <a:rPr lang="en-US" dirty="0" err="1" smtClean="0"/>
              <a:t>Phasespace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186444" y="938880"/>
            <a:ext cx="6071967" cy="5447626"/>
            <a:chOff x="2645313" y="1349846"/>
            <a:chExt cx="6071967" cy="5447626"/>
          </a:xfrm>
        </p:grpSpPr>
        <p:grpSp>
          <p:nvGrpSpPr>
            <p:cNvPr id="12" name="Group 11"/>
            <p:cNvGrpSpPr/>
            <p:nvPr/>
          </p:nvGrpSpPr>
          <p:grpSpPr>
            <a:xfrm>
              <a:off x="3810000" y="1349846"/>
              <a:ext cx="4907280" cy="4994043"/>
              <a:chOff x="3810000" y="1349846"/>
              <a:chExt cx="4907280" cy="4994043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00" y="3897936"/>
                <a:ext cx="4900059" cy="2445953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00" y="1349846"/>
                <a:ext cx="4907280" cy="2445462"/>
              </a:xfrm>
              <a:prstGeom prst="rect">
                <a:avLst/>
              </a:prstGeom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2645313" y="6366585"/>
              <a:ext cx="604402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Ref: F. </a:t>
              </a:r>
              <a:r>
                <a:rPr lang="en-US" sz="1100" dirty="0" err="1"/>
                <a:t>Roncarolo</a:t>
              </a:r>
              <a:r>
                <a:rPr lang="en-US" sz="1100" dirty="0"/>
                <a:t> et al., Transverse profile and </a:t>
              </a:r>
              <a:r>
                <a:rPr lang="en-US" sz="1100" dirty="0" err="1"/>
                <a:t>emittance</a:t>
              </a:r>
              <a:r>
                <a:rPr lang="en-US" sz="1100" dirty="0"/>
                <a:t> measurements with a laser stripping system during the CERN LINAC4 commissioning at 3 and 12 MeV, Proc. LINAC14, Geneva, Switzerland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2480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Emittance</a:t>
            </a:r>
            <a:r>
              <a:rPr lang="en-US" dirty="0" smtClean="0"/>
              <a:t> Value at 12 MeV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516" y="792597"/>
            <a:ext cx="6629448" cy="5622977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2175" y="1295400"/>
            <a:ext cx="2102342" cy="4211320"/>
          </a:xfrm>
        </p:spPr>
        <p:txBody>
          <a:bodyPr>
            <a:normAutofit/>
          </a:bodyPr>
          <a:lstStyle/>
          <a:p>
            <a:r>
              <a:rPr lang="de-DE" sz="1800" dirty="0" err="1" smtClean="0"/>
              <a:t>Slit</a:t>
            </a:r>
            <a:r>
              <a:rPr lang="de-DE" sz="1800" dirty="0" smtClean="0"/>
              <a:t> &amp; </a:t>
            </a:r>
            <a:r>
              <a:rPr lang="de-DE" sz="1800" dirty="0" err="1" smtClean="0"/>
              <a:t>Grid</a:t>
            </a:r>
            <a:endParaRPr lang="de-DE" sz="1800" dirty="0" smtClean="0"/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r>
              <a:rPr lang="de-DE" sz="1800" dirty="0" err="1" smtClean="0"/>
              <a:t>Emittance</a:t>
            </a:r>
            <a:r>
              <a:rPr lang="de-DE" sz="1800" dirty="0" smtClean="0"/>
              <a:t>: </a:t>
            </a:r>
          </a:p>
          <a:p>
            <a:pPr marL="0" indent="0">
              <a:buNone/>
            </a:pPr>
            <a:r>
              <a:rPr lang="de-DE" sz="1800" dirty="0" smtClean="0"/>
              <a:t>0.235 mm </a:t>
            </a:r>
            <a:r>
              <a:rPr lang="de-DE" sz="1800" dirty="0" err="1" smtClean="0"/>
              <a:t>mrad</a:t>
            </a:r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pPr marL="0" indent="0">
              <a:buNone/>
            </a:pPr>
            <a:endParaRPr lang="de-DE" sz="1800" dirty="0" smtClean="0"/>
          </a:p>
          <a:p>
            <a:r>
              <a:rPr lang="de-DE" sz="1800" dirty="0" smtClean="0"/>
              <a:t>Laser Diamond</a:t>
            </a:r>
          </a:p>
          <a:p>
            <a:endParaRPr lang="de-DE" sz="1800" dirty="0" smtClean="0"/>
          </a:p>
          <a:p>
            <a:pPr marL="0" indent="0">
              <a:buNone/>
            </a:pPr>
            <a:r>
              <a:rPr lang="de-DE" sz="1800" dirty="0" err="1"/>
              <a:t>Emittance</a:t>
            </a:r>
            <a:r>
              <a:rPr lang="de-DE" sz="1800" dirty="0"/>
              <a:t>: </a:t>
            </a:r>
          </a:p>
          <a:p>
            <a:pPr marL="0" indent="0">
              <a:buNone/>
            </a:pPr>
            <a:r>
              <a:rPr lang="de-DE" sz="1800" dirty="0" smtClean="0"/>
              <a:t>0.299 </a:t>
            </a:r>
            <a:r>
              <a:rPr lang="de-DE" sz="1800" dirty="0"/>
              <a:t>mm </a:t>
            </a:r>
            <a:r>
              <a:rPr lang="de-DE" sz="1800" dirty="0" err="1"/>
              <a:t>mrad</a:t>
            </a:r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326686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Profile Meter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29</a:t>
            </a:fld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1601657" y="1150637"/>
            <a:ext cx="5528331" cy="4847238"/>
            <a:chOff x="0" y="513851"/>
            <a:chExt cx="6719122" cy="5891323"/>
          </a:xfrm>
        </p:grpSpPr>
        <p:pic>
          <p:nvPicPr>
            <p:cNvPr id="5" name="Content Placeholder 4" descr="LASER-ELECTRON-COLLECTION_CROSSSECTION.pdf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783" r="30972" b="26783"/>
            <a:stretch/>
          </p:blipFill>
          <p:spPr>
            <a:xfrm rot="10800000" flipV="1">
              <a:off x="1246880" y="1198173"/>
              <a:ext cx="5154751" cy="4906963"/>
            </a:xfrm>
            <a:prstGeom prst="rect">
              <a:avLst/>
            </a:prstGeom>
          </p:spPr>
        </p:pic>
        <p:sp>
          <p:nvSpPr>
            <p:cNvPr id="6" name="Trapezoid 5"/>
            <p:cNvSpPr/>
            <p:nvPr/>
          </p:nvSpPr>
          <p:spPr>
            <a:xfrm rot="10800000">
              <a:off x="2113280" y="898454"/>
              <a:ext cx="117569" cy="2696614"/>
            </a:xfrm>
            <a:prstGeom prst="trapezoid">
              <a:avLst>
                <a:gd name="adj" fmla="val 45039"/>
              </a:avLst>
            </a:prstGeom>
            <a:solidFill>
              <a:srgbClr val="FF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2000" dirty="0">
                  <a:effectLst/>
                  <a:latin typeface="Calibri" panose="020F0502020204030204" pitchFamily="34" charset="0"/>
                  <a:ea typeface="Times New Roman"/>
                  <a:cs typeface="Times New Roman"/>
                </a:rPr>
                <a:t> </a:t>
              </a:r>
              <a:endParaRPr lang="en-GB" sz="2000" dirty="0">
                <a:effectLst/>
                <a:latin typeface="Calibri" panose="020F0502020204030204" pitchFamily="34" charset="0"/>
                <a:ea typeface="Calibri"/>
                <a:cs typeface="Times New Roman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0800000" flipV="1">
              <a:off x="2113281" y="3595068"/>
              <a:ext cx="117569" cy="2810106"/>
            </a:xfrm>
            <a:prstGeom prst="trapezoid">
              <a:avLst>
                <a:gd name="adj" fmla="val 45039"/>
              </a:avLst>
            </a:prstGeom>
            <a:solidFill>
              <a:srgbClr val="FF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2000" dirty="0">
                  <a:effectLst/>
                  <a:latin typeface="Calibri" panose="020F0502020204030204" pitchFamily="34" charset="0"/>
                  <a:ea typeface="Times New Roman"/>
                  <a:cs typeface="Times New Roman"/>
                </a:rPr>
                <a:t> </a:t>
              </a:r>
              <a:endParaRPr lang="en-GB" sz="2000" dirty="0">
                <a:effectLst/>
                <a:latin typeface="Calibri" panose="020F0502020204030204" pitchFamily="34" charset="0"/>
                <a:ea typeface="Calibri"/>
                <a:cs typeface="Times New Roman"/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145602" y="3381709"/>
              <a:ext cx="6573520" cy="325120"/>
            </a:xfrm>
            <a:prstGeom prst="rightArrow">
              <a:avLst>
                <a:gd name="adj1" fmla="val 50000"/>
                <a:gd name="adj2" fmla="val 6875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8"/>
            <p:cNvSpPr/>
            <p:nvPr/>
          </p:nvSpPr>
          <p:spPr>
            <a:xfrm>
              <a:off x="242888" y="3539506"/>
              <a:ext cx="3975922" cy="2510068"/>
            </a:xfrm>
            <a:prstGeom prst="arc">
              <a:avLst>
                <a:gd name="adj1" fmla="val 16105880"/>
                <a:gd name="adj2" fmla="val 51909"/>
              </a:avLst>
            </a:prstGeom>
            <a:ln>
              <a:solidFill>
                <a:schemeClr val="tx1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09937" y="513851"/>
              <a:ext cx="1066800" cy="411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Laser</a:t>
              </a:r>
              <a:endParaRPr lang="en-US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0" y="3014163"/>
              <a:ext cx="1609379" cy="411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H</a:t>
              </a:r>
              <a:r>
                <a:rPr lang="en-US" sz="1600" baseline="30000" dirty="0" smtClean="0"/>
                <a:t>-</a:t>
              </a:r>
              <a:r>
                <a:rPr lang="en-US" sz="1600" dirty="0" smtClean="0"/>
                <a:t> beam</a:t>
              </a:r>
              <a:endParaRPr lang="en-US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04130" y="4874586"/>
              <a:ext cx="1715956" cy="411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Electrons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73720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</a:t>
            </a:r>
            <a:r>
              <a:rPr lang="en-GB" smtClean="0"/>
              <a:t>Luminosity LHC Project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63" y="2762234"/>
            <a:ext cx="7254068" cy="363678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77348"/>
            <a:ext cx="8732078" cy="522908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Luminosity</a:t>
            </a:r>
            <a:r>
              <a:rPr lang="en-GB" sz="2000" dirty="0"/>
              <a:t>: </a:t>
            </a:r>
            <a:r>
              <a:rPr lang="en-GB" sz="2000" dirty="0">
                <a:ea typeface="Lucida Grande"/>
              </a:rPr>
              <a:t>L = N</a:t>
            </a:r>
            <a:r>
              <a:rPr lang="en-GB" sz="2000" baseline="30000" dirty="0">
                <a:ea typeface="Lucida Grande"/>
              </a:rPr>
              <a:t>2</a:t>
            </a:r>
            <a:r>
              <a:rPr lang="en-GB" sz="2000" dirty="0">
                <a:ea typeface="Lucida Grande"/>
              </a:rPr>
              <a:t> * </a:t>
            </a:r>
            <a:r>
              <a:rPr lang="en-GB" sz="2000" dirty="0" err="1">
                <a:ea typeface="Lucida Grande"/>
              </a:rPr>
              <a:t>f</a:t>
            </a:r>
            <a:r>
              <a:rPr lang="en-GB" sz="2000" baseline="-25000" dirty="0" err="1">
                <a:ea typeface="Lucida Grande"/>
              </a:rPr>
              <a:t>b</a:t>
            </a:r>
            <a:r>
              <a:rPr lang="en-GB" sz="2000" dirty="0">
                <a:ea typeface="Lucida Grande"/>
              </a:rPr>
              <a:t>/(4π </a:t>
            </a:r>
            <a:r>
              <a:rPr lang="en-GB" sz="2000" dirty="0" err="1">
                <a:ea typeface="Lucida Grande"/>
              </a:rPr>
              <a:t>σ</a:t>
            </a:r>
            <a:r>
              <a:rPr lang="en-GB" sz="2000" baseline="-25000" dirty="0" err="1">
                <a:ea typeface="Lucida Grande"/>
              </a:rPr>
              <a:t>x</a:t>
            </a:r>
            <a:r>
              <a:rPr lang="en-GB" sz="2000" dirty="0">
                <a:ea typeface="Lucida Grande"/>
              </a:rPr>
              <a:t> </a:t>
            </a:r>
            <a:r>
              <a:rPr lang="en-GB" sz="2000" dirty="0" err="1">
                <a:ea typeface="Lucida Grande"/>
              </a:rPr>
              <a:t>σ</a:t>
            </a:r>
            <a:r>
              <a:rPr lang="en-GB" sz="2000" baseline="-25000" dirty="0" err="1">
                <a:ea typeface="Lucida Grande"/>
              </a:rPr>
              <a:t>y</a:t>
            </a:r>
            <a:r>
              <a:rPr lang="en-GB" sz="2000" dirty="0" smtClean="0">
                <a:ea typeface="Lucida Grande"/>
              </a:rPr>
              <a:t>)</a:t>
            </a:r>
            <a:endParaRPr lang="en-GB" sz="2000" baseline="30000" dirty="0" smtClean="0">
              <a:ea typeface="Lucida Grande"/>
            </a:endParaRP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How </a:t>
            </a:r>
            <a:r>
              <a:rPr lang="en-GB" sz="2000" dirty="0"/>
              <a:t>to </a:t>
            </a:r>
            <a:r>
              <a:rPr lang="en-GB" sz="2000" dirty="0" smtClean="0"/>
              <a:t>maximize the </a:t>
            </a:r>
            <a:r>
              <a:rPr lang="en-GB" sz="2000" u="sng" dirty="0" smtClean="0"/>
              <a:t>integrated</a:t>
            </a:r>
            <a:r>
              <a:rPr lang="en-GB" sz="2000" dirty="0" smtClean="0"/>
              <a:t> luminosity?</a:t>
            </a:r>
            <a:endParaRPr lang="en-GB" sz="20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sz="1800" dirty="0" smtClean="0"/>
              <a:t>High brightness beams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800" dirty="0" smtClean="0"/>
              <a:t>Minimize </a:t>
            </a:r>
            <a:r>
              <a:rPr lang="en-GB" sz="1800" dirty="0" smtClean="0"/>
              <a:t>downtimes </a:t>
            </a:r>
            <a:r>
              <a:rPr lang="en-GB" sz="1800" dirty="0" smtClean="0"/>
              <a:t>( -&gt; Non-destructive and reliable instruments!)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6090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 </a:t>
            </a:r>
            <a:r>
              <a:rPr lang="en-GB" dirty="0" smtClean="0"/>
              <a:t>Possibilities for Electron Collector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30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121980"/>
              </p:ext>
            </p:extLst>
          </p:nvPr>
        </p:nvGraphicFramePr>
        <p:xfrm>
          <a:off x="1638302" y="1691640"/>
          <a:ext cx="6248398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798"/>
                <a:gridCol w="990600"/>
                <a:gridCol w="1143000"/>
                <a:gridCol w="15240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Faraday cup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Diamond detector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Silicon PIN Diode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Electron Multiplier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Sensitivity</a:t>
                      </a:r>
                      <a:endParaRPr lang="en-US" sz="16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10^4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10^5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&gt;10^6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Rad. Hardness</a:t>
                      </a:r>
                      <a:endParaRPr lang="en-US" sz="16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+++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++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+++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Time constant</a:t>
                      </a:r>
                      <a:endParaRPr lang="en-US" sz="16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High!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 smtClean="0">
                          <a:solidFill>
                            <a:srgbClr val="FF0000"/>
                          </a:solidFill>
                        </a:rPr>
                        <a:t>ps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16ns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2ns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Homogeneity</a:t>
                      </a:r>
                      <a:endParaRPr lang="en-US" sz="16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+++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+++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+++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Saturation</a:t>
                      </a:r>
                      <a:endParaRPr lang="en-US" sz="16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No limit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No limit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2…3mA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10mA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Vacuum</a:t>
                      </a:r>
                      <a:endParaRPr lang="en-US" sz="16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good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good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</a:rPr>
                        <a:t>diffcult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good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313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7878112" cy="579438"/>
          </a:xfrm>
        </p:spPr>
        <p:txBody>
          <a:bodyPr/>
          <a:lstStyle/>
          <a:p>
            <a:r>
              <a:rPr lang="en-US" dirty="0" smtClean="0"/>
              <a:t>Radiation environment at LINAC4 160 MeV area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747" y="971825"/>
            <a:ext cx="6697565" cy="4384261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8009" y="5603872"/>
            <a:ext cx="7467600" cy="889003"/>
          </a:xfrm>
        </p:spPr>
        <p:txBody>
          <a:bodyPr>
            <a:normAutofit/>
          </a:bodyPr>
          <a:lstStyle/>
          <a:p>
            <a:r>
              <a:rPr lang="en-US" sz="1800" dirty="0"/>
              <a:t>Dose over lifetime of LINAC4 (red: path of fiber)</a:t>
            </a:r>
          </a:p>
          <a:p>
            <a:r>
              <a:rPr lang="en-US" sz="1800" dirty="0" smtClean="0"/>
              <a:t>-&gt; ca. </a:t>
            </a:r>
            <a:r>
              <a:rPr lang="en-US" sz="1800" b="1" dirty="0" smtClean="0"/>
              <a:t>50Gy</a:t>
            </a:r>
            <a:r>
              <a:rPr lang="en-US" sz="1800" dirty="0" smtClean="0"/>
              <a:t> will be radiation load of fiber over whole lifetime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88410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– Electron Collection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32</a:t>
            </a:fld>
            <a:endParaRPr lang="en-GB" dirty="0"/>
          </a:p>
        </p:txBody>
      </p:sp>
      <p:pic>
        <p:nvPicPr>
          <p:cNvPr id="5" name="Picture 4" descr="track_5A_shiel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0509"/>
            <a:ext cx="7812292" cy="5405119"/>
          </a:xfrm>
          <a:prstGeom prst="rect">
            <a:avLst/>
          </a:prstGeom>
        </p:spPr>
      </p:pic>
      <p:pic>
        <p:nvPicPr>
          <p:cNvPr id="6" name="Picture 5" descr="beam_at_detect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974" y="1472666"/>
            <a:ext cx="4876800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68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Beam </a:t>
            </a:r>
            <a:r>
              <a:rPr lang="de-DE" dirty="0" err="1" smtClean="0"/>
              <a:t>at</a:t>
            </a:r>
            <a:r>
              <a:rPr lang="de-DE" dirty="0" smtClean="0"/>
              <a:t> 160 </a:t>
            </a:r>
            <a:r>
              <a:rPr lang="de-DE" dirty="0" err="1" smtClean="0"/>
              <a:t>MeV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663" y="1038087"/>
            <a:ext cx="5000771" cy="5127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867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CERN Accelerator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Picture 2" descr="https://espace.cern.ch/acc-tec-sector/images/acc_45.gif"/>
          <p:cNvPicPr>
            <a:picLocks noChangeAspect="1" noChangeArrowheads="1"/>
          </p:cNvPicPr>
          <p:nvPr/>
        </p:nvPicPr>
        <p:blipFill>
          <a:blip r:embed="rId2" cstate="print"/>
          <a:srcRect b="20261"/>
          <a:stretch>
            <a:fillRect/>
          </a:stretch>
        </p:blipFill>
        <p:spPr bwMode="auto">
          <a:xfrm>
            <a:off x="347682" y="1000779"/>
            <a:ext cx="8017218" cy="5161481"/>
          </a:xfrm>
          <a:prstGeom prst="rect">
            <a:avLst/>
          </a:prstGeom>
          <a:noFill/>
        </p:spPr>
      </p:pic>
      <p:grpSp>
        <p:nvGrpSpPr>
          <p:cNvPr id="7" name="Group 6"/>
          <p:cNvGrpSpPr/>
          <p:nvPr/>
        </p:nvGrpSpPr>
        <p:grpSpPr>
          <a:xfrm>
            <a:off x="2923298" y="5304426"/>
            <a:ext cx="1168793" cy="417566"/>
            <a:chOff x="3733800" y="5235129"/>
            <a:chExt cx="1089471" cy="376042"/>
          </a:xfrm>
        </p:grpSpPr>
        <p:grpSp>
          <p:nvGrpSpPr>
            <p:cNvPr id="8" name="Group 7"/>
            <p:cNvGrpSpPr/>
            <p:nvPr/>
          </p:nvGrpSpPr>
          <p:grpSpPr>
            <a:xfrm>
              <a:off x="4114800" y="5235129"/>
              <a:ext cx="708471" cy="152400"/>
              <a:chOff x="4594671" y="5242686"/>
              <a:chExt cx="152400" cy="15240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H="1">
                <a:off x="4594671" y="5242686"/>
                <a:ext cx="152400" cy="1524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4594671" y="5242686"/>
                <a:ext cx="152400" cy="1524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3733800" y="5334000"/>
              <a:ext cx="838200" cy="277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 smtClean="0">
                  <a:solidFill>
                    <a:srgbClr val="FF0000"/>
                  </a:solidFill>
                  <a:latin typeface="Avenir Book"/>
                  <a:cs typeface="Avenir Book"/>
                </a:rPr>
                <a:t>LINAC 4</a:t>
              </a:r>
              <a:endParaRPr lang="en-US" sz="1400" b="1" dirty="0">
                <a:solidFill>
                  <a:srgbClr val="FF0000"/>
                </a:solidFill>
                <a:latin typeface="Avenir Book"/>
                <a:cs typeface="Avenir Boo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728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 4 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9144000" cy="365125"/>
          </a:xfrm>
        </p:spPr>
        <p:txBody>
          <a:bodyPr>
            <a:normAutofit/>
          </a:bodyPr>
          <a:lstStyle/>
          <a:p>
            <a:fld id="{BEDE6111-17D0-46EC-97EE-DCEFBC02FF6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Line 18"/>
          <p:cNvSpPr>
            <a:spLocks noChangeShapeType="1"/>
          </p:cNvSpPr>
          <p:nvPr/>
        </p:nvSpPr>
        <p:spPr bwMode="auto">
          <a:xfrm flipV="1">
            <a:off x="4343400" y="2989262"/>
            <a:ext cx="3810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19"/>
          <p:cNvSpPr>
            <a:spLocks noChangeShapeType="1"/>
          </p:cNvSpPr>
          <p:nvPr/>
        </p:nvSpPr>
        <p:spPr bwMode="auto">
          <a:xfrm flipV="1">
            <a:off x="5791200" y="3598862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 flipV="1">
            <a:off x="2971800" y="2455862"/>
            <a:ext cx="12192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4191000" y="2303462"/>
            <a:ext cx="893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160 MeV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4572000" y="2684462"/>
            <a:ext cx="893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100 MeV</a:t>
            </a: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6324600" y="3370262"/>
            <a:ext cx="795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50 MeV</a:t>
            </a:r>
          </a:p>
        </p:txBody>
      </p: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4953000" y="1922462"/>
            <a:ext cx="1771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Transfer line to PSB</a:t>
            </a:r>
          </a:p>
        </p:txBody>
      </p:sp>
      <p:sp>
        <p:nvSpPr>
          <p:cNvPr id="16" name="Line 27"/>
          <p:cNvSpPr>
            <a:spLocks noChangeShapeType="1"/>
          </p:cNvSpPr>
          <p:nvPr/>
        </p:nvSpPr>
        <p:spPr bwMode="auto">
          <a:xfrm flipV="1">
            <a:off x="3276600" y="2074862"/>
            <a:ext cx="16764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22"/>
          <p:cNvGrpSpPr/>
          <p:nvPr/>
        </p:nvGrpSpPr>
        <p:grpSpPr>
          <a:xfrm>
            <a:off x="565940" y="1189759"/>
            <a:ext cx="8044659" cy="4753842"/>
            <a:chOff x="2552193" y="2761826"/>
            <a:chExt cx="6477000" cy="3827462"/>
          </a:xfrm>
        </p:grpSpPr>
        <p:pic>
          <p:nvPicPr>
            <p:cNvPr id="6" name="Picture 9" descr="Linac4-Machine-161008-view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379250">
              <a:off x="2552193" y="2761826"/>
              <a:ext cx="6477000" cy="3827462"/>
            </a:xfrm>
            <a:prstGeom prst="rect">
              <a:avLst/>
            </a:prstGeom>
            <a:noFill/>
          </p:spPr>
        </p:pic>
        <p:sp>
          <p:nvSpPr>
            <p:cNvPr id="14" name="Rectangle 25"/>
            <p:cNvSpPr>
              <a:spLocks noChangeArrowheads="1"/>
            </p:cNvSpPr>
            <p:nvPr/>
          </p:nvSpPr>
          <p:spPr bwMode="auto">
            <a:xfrm>
              <a:off x="6172200" y="3733800"/>
              <a:ext cx="990600" cy="304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28"/>
            <p:cNvSpPr>
              <a:spLocks noChangeArrowheads="1"/>
            </p:cNvSpPr>
            <p:nvPr/>
          </p:nvSpPr>
          <p:spPr bwMode="auto">
            <a:xfrm>
              <a:off x="8229600" y="2971800"/>
              <a:ext cx="685800" cy="6096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152400" y="5199062"/>
            <a:ext cx="1371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676400" y="2290002"/>
            <a:ext cx="319156" cy="10802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52400" y="3356802"/>
            <a:ext cx="1524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Laser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r>
              <a:rPr lang="en-US" dirty="0" smtClean="0">
                <a:latin typeface="Avenir Book"/>
                <a:cs typeface="Avenir Book"/>
              </a:rPr>
              <a:t> Meter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6019800" y="1066800"/>
            <a:ext cx="3124200" cy="1524000"/>
          </a:xfrm>
        </p:spPr>
        <p:txBody>
          <a:bodyPr>
            <a:normAutofit/>
          </a:bodyPr>
          <a:lstStyle/>
          <a:p>
            <a:pPr>
              <a:buClr>
                <a:srgbClr val="0055A0"/>
              </a:buClr>
            </a:pPr>
            <a:r>
              <a:rPr lang="de-DE" sz="2000" dirty="0" err="1" smtClean="0"/>
              <a:t>Particles</a:t>
            </a:r>
            <a:r>
              <a:rPr lang="de-DE" sz="2000" dirty="0" smtClean="0"/>
              <a:t>: H</a:t>
            </a:r>
            <a:r>
              <a:rPr lang="de-DE" sz="2000" baseline="30000" dirty="0" smtClean="0"/>
              <a:t>-</a:t>
            </a:r>
            <a:r>
              <a:rPr lang="de-DE" sz="2000" dirty="0" smtClean="0"/>
              <a:t> </a:t>
            </a:r>
            <a:r>
              <a:rPr lang="de-DE" sz="2000" dirty="0" err="1" smtClean="0"/>
              <a:t>ions</a:t>
            </a:r>
            <a:endParaRPr lang="de-DE" sz="2000" dirty="0" smtClean="0"/>
          </a:p>
          <a:p>
            <a:pPr>
              <a:buClr>
                <a:srgbClr val="0055A0"/>
              </a:buClr>
            </a:pPr>
            <a:r>
              <a:rPr lang="en-US" sz="2000" dirty="0" smtClean="0"/>
              <a:t>Top Energy: 160 MeV</a:t>
            </a:r>
          </a:p>
          <a:p>
            <a:pPr>
              <a:buClr>
                <a:srgbClr val="0055A0"/>
              </a:buClr>
            </a:pPr>
            <a:r>
              <a:rPr lang="en-US" sz="2000" dirty="0" smtClean="0"/>
              <a:t>Pulsed</a:t>
            </a:r>
            <a:r>
              <a:rPr lang="en-US" sz="2000" dirty="0" smtClean="0"/>
              <a:t>: 400µs / 40 </a:t>
            </a:r>
            <a:r>
              <a:rPr lang="en-US" sz="2000" dirty="0" smtClean="0"/>
              <a:t>mA</a:t>
            </a:r>
          </a:p>
          <a:p>
            <a:pPr>
              <a:buClr>
                <a:srgbClr val="0055A0"/>
              </a:buClr>
            </a:pPr>
            <a:r>
              <a:rPr lang="en-US" sz="2000" dirty="0" smtClean="0"/>
              <a:t>Length: 80 m</a:t>
            </a:r>
            <a:endParaRPr lang="en-US" sz="2000" dirty="0"/>
          </a:p>
          <a:p>
            <a:pPr>
              <a:buNone/>
            </a:pPr>
            <a:endParaRPr lang="en-GB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838200" y="5257800"/>
            <a:ext cx="1447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24701" y="2913062"/>
            <a:ext cx="2466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Instrument tests at: </a:t>
            </a:r>
          </a:p>
          <a:p>
            <a:r>
              <a:rPr lang="en-US" dirty="0" smtClean="0">
                <a:latin typeface="Avenir Book"/>
                <a:cs typeface="Avenir Book"/>
              </a:rPr>
              <a:t>12 MeV / 3 MeV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724650" y="3598862"/>
            <a:ext cx="0" cy="982068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006466" y="3598862"/>
            <a:ext cx="0" cy="1141671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490928" y="2073819"/>
            <a:ext cx="2466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100 MeV / 50 MeV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769990" y="2455862"/>
            <a:ext cx="0" cy="753468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021985" y="2422028"/>
            <a:ext cx="557117" cy="1671793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530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173278" cy="579438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ransverse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Transverse </a:t>
            </a:r>
            <a:r>
              <a:rPr lang="de-DE" dirty="0" err="1" smtClean="0">
                <a:solidFill>
                  <a:srgbClr val="000000"/>
                </a:solidFill>
              </a:rPr>
              <a:t>Phasespace</a:t>
            </a:r>
            <a:endParaRPr lang="de-DE" dirty="0">
              <a:solidFill>
                <a:srgbClr val="000000"/>
              </a:solidFill>
            </a:endParaRPr>
          </a:p>
          <a:p>
            <a:pPr lvl="1"/>
            <a:r>
              <a:rPr lang="de-DE" dirty="0">
                <a:solidFill>
                  <a:srgbClr val="000000"/>
                </a:solidFill>
              </a:rPr>
              <a:t>Position (</a:t>
            </a:r>
            <a:r>
              <a:rPr lang="de-DE" dirty="0" err="1">
                <a:solidFill>
                  <a:srgbClr val="000000"/>
                </a:solidFill>
              </a:rPr>
              <a:t>x,y</a:t>
            </a:r>
            <a:r>
              <a:rPr lang="de-DE" dirty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de-DE" dirty="0">
                <a:solidFill>
                  <a:srgbClr val="000000"/>
                </a:solidFill>
              </a:rPr>
              <a:t>Angle (x‘,</a:t>
            </a:r>
            <a:r>
              <a:rPr lang="de-DE" dirty="0" err="1">
                <a:solidFill>
                  <a:srgbClr val="000000"/>
                </a:solidFill>
              </a:rPr>
              <a:t>y</a:t>
            </a:r>
            <a:r>
              <a:rPr lang="de-DE" dirty="0">
                <a:solidFill>
                  <a:srgbClr val="000000"/>
                </a:solidFill>
              </a:rPr>
              <a:t>‘</a:t>
            </a:r>
            <a:r>
              <a:rPr lang="de-DE" dirty="0" smtClean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de-DE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ε</a:t>
            </a:r>
            <a:r>
              <a:rPr lang="de-DE" baseline="30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2</a:t>
            </a:r>
            <a:r>
              <a:rPr lang="de-DE" dirty="0" smtClean="0">
                <a:solidFill>
                  <a:srgbClr val="000000"/>
                </a:solidFill>
              </a:rPr>
              <a:t> = &lt;x</a:t>
            </a:r>
            <a:r>
              <a:rPr lang="de-DE" baseline="-25000" dirty="0" smtClean="0">
                <a:solidFill>
                  <a:srgbClr val="000000"/>
                </a:solidFill>
              </a:rPr>
              <a:t>i</a:t>
            </a:r>
            <a:r>
              <a:rPr lang="de-DE" baseline="30000" dirty="0" smtClean="0">
                <a:solidFill>
                  <a:srgbClr val="000000"/>
                </a:solidFill>
              </a:rPr>
              <a:t>2</a:t>
            </a:r>
            <a:r>
              <a:rPr lang="de-DE" dirty="0" smtClean="0">
                <a:solidFill>
                  <a:srgbClr val="000000"/>
                </a:solidFill>
              </a:rPr>
              <a:t>&gt; * &lt;x</a:t>
            </a:r>
            <a:r>
              <a:rPr lang="de-DE" baseline="-25000" dirty="0" smtClean="0">
                <a:solidFill>
                  <a:srgbClr val="000000"/>
                </a:solidFill>
              </a:rPr>
              <a:t>i</a:t>
            </a:r>
            <a:r>
              <a:rPr lang="de-DE" dirty="0" smtClean="0">
                <a:solidFill>
                  <a:srgbClr val="000000"/>
                </a:solidFill>
              </a:rPr>
              <a:t>‘</a:t>
            </a:r>
            <a:r>
              <a:rPr lang="de-DE" baseline="30000" dirty="0" smtClean="0">
                <a:solidFill>
                  <a:srgbClr val="000000"/>
                </a:solidFill>
              </a:rPr>
              <a:t>2</a:t>
            </a:r>
            <a:r>
              <a:rPr lang="de-DE" dirty="0" smtClean="0">
                <a:solidFill>
                  <a:srgbClr val="000000"/>
                </a:solidFill>
              </a:rPr>
              <a:t>&gt; - &lt;</a:t>
            </a:r>
            <a:r>
              <a:rPr lang="de-DE" dirty="0" err="1" smtClean="0">
                <a:solidFill>
                  <a:srgbClr val="000000"/>
                </a:solidFill>
              </a:rPr>
              <a:t>x</a:t>
            </a:r>
            <a:r>
              <a:rPr lang="de-DE" baseline="-25000" dirty="0" err="1" smtClean="0">
                <a:solidFill>
                  <a:srgbClr val="000000"/>
                </a:solidFill>
              </a:rPr>
              <a:t>i</a:t>
            </a:r>
            <a:r>
              <a:rPr lang="de-DE" dirty="0" err="1" smtClean="0">
                <a:solidFill>
                  <a:srgbClr val="000000"/>
                </a:solidFill>
              </a:rPr>
              <a:t>x</a:t>
            </a:r>
            <a:r>
              <a:rPr lang="de-DE" baseline="-25000" dirty="0" err="1" smtClean="0">
                <a:solidFill>
                  <a:srgbClr val="000000"/>
                </a:solidFill>
              </a:rPr>
              <a:t>i</a:t>
            </a:r>
            <a:r>
              <a:rPr lang="de-DE" dirty="0" smtClean="0">
                <a:solidFill>
                  <a:srgbClr val="000000"/>
                </a:solidFill>
              </a:rPr>
              <a:t>‘&gt;</a:t>
            </a:r>
            <a:r>
              <a:rPr lang="de-DE" baseline="30000" dirty="0" smtClean="0">
                <a:solidFill>
                  <a:srgbClr val="000000"/>
                </a:solidFill>
              </a:rPr>
              <a:t>2</a:t>
            </a:r>
            <a:endParaRPr lang="en-US" baseline="30000" dirty="0" smtClean="0">
              <a:solidFill>
                <a:srgbClr val="000000"/>
              </a:solidFill>
            </a:endParaRPr>
          </a:p>
          <a:p>
            <a:endParaRPr lang="en-US" dirty="0"/>
          </a:p>
          <a:p>
            <a:r>
              <a:rPr lang="en-US" dirty="0" smtClean="0"/>
              <a:t>Conventional Techniques</a:t>
            </a:r>
          </a:p>
          <a:p>
            <a:pPr lvl="1"/>
            <a:r>
              <a:rPr lang="en-US" dirty="0" smtClean="0"/>
              <a:t>3 Profile method</a:t>
            </a:r>
          </a:p>
          <a:p>
            <a:pPr lvl="1"/>
            <a:r>
              <a:rPr lang="en-US" dirty="0" err="1" smtClean="0"/>
              <a:t>Quadrupol</a:t>
            </a:r>
            <a:r>
              <a:rPr lang="en-US" dirty="0" smtClean="0"/>
              <a:t> Scan</a:t>
            </a:r>
          </a:p>
          <a:p>
            <a:pPr lvl="1"/>
            <a:r>
              <a:rPr lang="en-US" dirty="0" err="1" smtClean="0"/>
              <a:t>Pepperpot</a:t>
            </a:r>
            <a:endParaRPr lang="en-US" dirty="0" smtClean="0"/>
          </a:p>
          <a:p>
            <a:pPr lvl="1"/>
            <a:r>
              <a:rPr lang="en-US" dirty="0" smtClean="0"/>
              <a:t>Slit &amp; Grid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254580" y="4019809"/>
            <a:ext cx="3851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venir Book"/>
                <a:cs typeface="Avenir Book"/>
              </a:rPr>
              <a:t>Destructive / invasive</a:t>
            </a:r>
            <a:endParaRPr lang="en-US" sz="2800" dirty="0">
              <a:solidFill>
                <a:srgbClr val="FF0000"/>
              </a:solidFill>
              <a:latin typeface="Avenir Book"/>
              <a:cs typeface="Avenir Book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5188858" y="1326855"/>
            <a:ext cx="0" cy="1143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4579258" y="1936455"/>
            <a:ext cx="1143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" name="Oval 7"/>
          <p:cNvSpPr/>
          <p:nvPr/>
        </p:nvSpPr>
        <p:spPr bwMode="auto">
          <a:xfrm rot="2700000">
            <a:off x="4962173" y="1532343"/>
            <a:ext cx="377171" cy="808223"/>
          </a:xfrm>
          <a:prstGeom prst="ellipse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38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6858" y="1174455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Angle x`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17458" y="1936455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Position x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7170058" y="1326855"/>
            <a:ext cx="0" cy="1143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6560458" y="1936455"/>
            <a:ext cx="1143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3" name="Oval 12"/>
          <p:cNvSpPr/>
          <p:nvPr/>
        </p:nvSpPr>
        <p:spPr bwMode="auto">
          <a:xfrm rot="18900000">
            <a:off x="6943373" y="1532343"/>
            <a:ext cx="377171" cy="808223"/>
          </a:xfrm>
          <a:prstGeom prst="ellipse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38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8058" y="1174455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Angle y`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98658" y="1936455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Position y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ight Brace 15"/>
          <p:cNvSpPr/>
          <p:nvPr/>
        </p:nvSpPr>
        <p:spPr>
          <a:xfrm>
            <a:off x="3646557" y="3597287"/>
            <a:ext cx="304800" cy="143852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232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LINAC4 Background</a:t>
            </a:r>
          </a:p>
          <a:p>
            <a:r>
              <a:rPr lang="de-DE" b="1" dirty="0" err="1"/>
              <a:t>Concept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Non-</a:t>
            </a:r>
            <a:r>
              <a:rPr lang="de-DE" b="1" dirty="0" err="1"/>
              <a:t>destructive</a:t>
            </a:r>
            <a:r>
              <a:rPr lang="de-DE" b="1" dirty="0"/>
              <a:t> </a:t>
            </a:r>
            <a:r>
              <a:rPr lang="de-DE" b="1" dirty="0" err="1"/>
              <a:t>Emittance</a:t>
            </a:r>
            <a:r>
              <a:rPr lang="de-DE" b="1" dirty="0"/>
              <a:t> Meter</a:t>
            </a:r>
          </a:p>
          <a:p>
            <a:r>
              <a:rPr lang="de-DE" dirty="0" err="1" smtClean="0"/>
              <a:t>Challenges</a:t>
            </a:r>
            <a:endParaRPr lang="de-DE" dirty="0" smtClean="0"/>
          </a:p>
          <a:p>
            <a:r>
              <a:rPr lang="de-DE" dirty="0" err="1" smtClean="0"/>
              <a:t>Emittance</a:t>
            </a:r>
            <a:r>
              <a:rPr lang="de-DE" dirty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at 3 </a:t>
            </a:r>
            <a:r>
              <a:rPr lang="de-DE" dirty="0" err="1" smtClean="0"/>
              <a:t>MeV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12 </a:t>
            </a:r>
            <a:r>
              <a:rPr lang="de-DE" dirty="0" err="1" smtClean="0"/>
              <a:t>MeV</a:t>
            </a:r>
            <a:endParaRPr lang="de-DE" dirty="0" smtClean="0"/>
          </a:p>
          <a:p>
            <a:r>
              <a:rPr lang="de-DE" dirty="0" smtClean="0"/>
              <a:t>Design </a:t>
            </a:r>
            <a:r>
              <a:rPr lang="de-DE" dirty="0" err="1" smtClean="0"/>
              <a:t>for</a:t>
            </a:r>
            <a:r>
              <a:rPr lang="de-DE" dirty="0" smtClean="0"/>
              <a:t> final </a:t>
            </a:r>
            <a:r>
              <a:rPr lang="de-DE" dirty="0" err="1" smtClean="0"/>
              <a:t>location</a:t>
            </a:r>
            <a:r>
              <a:rPr lang="de-DE" dirty="0" smtClean="0"/>
              <a:t> at 160 </a:t>
            </a:r>
            <a:r>
              <a:rPr lang="de-DE" dirty="0" err="1"/>
              <a:t>M</a:t>
            </a:r>
            <a:r>
              <a:rPr lang="de-DE" dirty="0" err="1" smtClean="0"/>
              <a:t>eV</a:t>
            </a:r>
            <a:endParaRPr lang="de-DE" dirty="0" smtClean="0"/>
          </a:p>
          <a:p>
            <a:r>
              <a:rPr lang="de-DE" dirty="0" smtClean="0"/>
              <a:t>Summary</a:t>
            </a:r>
          </a:p>
          <a:p>
            <a:endParaRPr lang="de-DE" dirty="0"/>
          </a:p>
          <a:p>
            <a:r>
              <a:rPr lang="de-DE" dirty="0" smtClean="0"/>
              <a:t>Image </a:t>
            </a:r>
            <a:r>
              <a:rPr lang="de-DE" dirty="0" err="1" smtClean="0"/>
              <a:t>Concept</a:t>
            </a:r>
            <a:r>
              <a:rPr lang="de-DE" dirty="0" smtClean="0"/>
              <a:t>: Animation </a:t>
            </a:r>
            <a:r>
              <a:rPr lang="de-DE" dirty="0" err="1" smtClean="0"/>
              <a:t>shot</a:t>
            </a:r>
            <a:endParaRPr lang="de-DE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52" b="4706"/>
          <a:stretch/>
        </p:blipFill>
        <p:spPr bwMode="auto">
          <a:xfrm>
            <a:off x="0" y="-113989"/>
            <a:ext cx="9257877" cy="697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16895" y="-260635"/>
            <a:ext cx="4054463" cy="18325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26645" y="435114"/>
            <a:ext cx="2981755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effectLst/>
                <a:latin typeface="Avenir Book"/>
                <a:cs typeface="Avenir Book"/>
              </a:rPr>
              <a:t>Concept</a:t>
            </a:r>
            <a:endParaRPr lang="en-US" sz="4000" dirty="0">
              <a:effectLst/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568876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z="1400" b="1" noProof="0" smtClean="0"/>
              <a:pPr/>
              <a:t>8</a:t>
            </a:fld>
            <a:endParaRPr lang="en-GB" sz="1400" b="1" noProof="0" dirty="0"/>
          </a:p>
        </p:txBody>
      </p:sp>
      <p:sp>
        <p:nvSpPr>
          <p:cNvPr id="28" name="Arc 27"/>
          <p:cNvSpPr/>
          <p:nvPr/>
        </p:nvSpPr>
        <p:spPr bwMode="auto">
          <a:xfrm rot="19881119">
            <a:off x="5254923" y="2198451"/>
            <a:ext cx="2476878" cy="1187454"/>
          </a:xfrm>
          <a:prstGeom prst="arc">
            <a:avLst>
              <a:gd name="adj1" fmla="val 13004386"/>
              <a:gd name="adj2" fmla="val 20410252"/>
            </a:avLst>
          </a:prstGeom>
          <a:noFill/>
          <a:ln w="57150" cap="rnd" cmpd="sng" algn="ctr">
            <a:solidFill>
              <a:schemeClr val="accent5">
                <a:lumMod val="50000"/>
                <a:alpha val="71000"/>
              </a:schemeClr>
            </a:solidFill>
            <a:prstDash val="solid"/>
            <a:round/>
            <a:headEnd type="oval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60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Cube 31"/>
          <p:cNvSpPr/>
          <p:nvPr/>
        </p:nvSpPr>
        <p:spPr bwMode="auto">
          <a:xfrm rot="420000">
            <a:off x="2583139" y="2240782"/>
            <a:ext cx="527940" cy="318987"/>
          </a:xfrm>
          <a:prstGeom prst="cube">
            <a:avLst>
              <a:gd name="adj" fmla="val 29204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rot="420000">
            <a:off x="3047492" y="2510517"/>
            <a:ext cx="145137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4461206" y="2583096"/>
            <a:ext cx="0" cy="32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7" name="Oval 36"/>
          <p:cNvSpPr/>
          <p:nvPr/>
        </p:nvSpPr>
        <p:spPr bwMode="auto">
          <a:xfrm rot="19800000">
            <a:off x="4423624" y="2443420"/>
            <a:ext cx="136511" cy="28598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Cube 39"/>
          <p:cNvSpPr/>
          <p:nvPr/>
        </p:nvSpPr>
        <p:spPr bwMode="auto">
          <a:xfrm rot="540000">
            <a:off x="5072111" y="2184026"/>
            <a:ext cx="415303" cy="832318"/>
          </a:xfrm>
          <a:prstGeom prst="cube">
            <a:avLst>
              <a:gd name="adj" fmla="val 66348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49444" y="1974106"/>
            <a:ext cx="414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42911" y="2708782"/>
            <a:ext cx="1548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Bending Magnet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rot="19140000">
            <a:off x="3260853" y="3992309"/>
            <a:ext cx="982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Explosion 1 56"/>
          <p:cNvSpPr/>
          <p:nvPr/>
        </p:nvSpPr>
        <p:spPr bwMode="auto">
          <a:xfrm>
            <a:off x="4387192" y="3657730"/>
            <a:ext cx="143248" cy="184038"/>
          </a:xfrm>
          <a:prstGeom prst="irregularSeal1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>
          <a:xfrm>
            <a:off x="76200" y="76200"/>
            <a:ext cx="8001000" cy="579438"/>
          </a:xfrm>
        </p:spPr>
        <p:txBody>
          <a:bodyPr/>
          <a:lstStyle/>
          <a:p>
            <a:r>
              <a:rPr lang="en-GB" dirty="0"/>
              <a:t>Concept of Non-destructive </a:t>
            </a:r>
            <a:r>
              <a:rPr lang="en-GB" dirty="0" err="1"/>
              <a:t>Emittance</a:t>
            </a:r>
            <a:r>
              <a:rPr lang="en-GB" dirty="0"/>
              <a:t> Meter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544214" y="1709493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Laser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1064 nm</a:t>
            </a:r>
          </a:p>
        </p:txBody>
      </p:sp>
      <p:sp>
        <p:nvSpPr>
          <p:cNvPr id="30" name="Cube 29"/>
          <p:cNvSpPr/>
          <p:nvPr/>
        </p:nvSpPr>
        <p:spPr bwMode="auto">
          <a:xfrm rot="540000">
            <a:off x="5177501" y="2621457"/>
            <a:ext cx="940332" cy="455110"/>
          </a:xfrm>
          <a:prstGeom prst="cube">
            <a:avLst>
              <a:gd name="adj" fmla="val 62344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rot="19140000">
            <a:off x="3060567" y="3453294"/>
            <a:ext cx="3420000" cy="0"/>
          </a:xfrm>
          <a:prstGeom prst="line">
            <a:avLst/>
          </a:prstGeom>
          <a:solidFill>
            <a:schemeClr val="accent1"/>
          </a:solidFill>
          <a:ln w="57150" cap="rnd" cmpd="sng" algn="ctr">
            <a:solidFill>
              <a:schemeClr val="accent5">
                <a:lumMod val="50000"/>
                <a:alpha val="71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Cube 41"/>
          <p:cNvSpPr/>
          <p:nvPr/>
        </p:nvSpPr>
        <p:spPr bwMode="auto">
          <a:xfrm rot="540000">
            <a:off x="5233480" y="2247180"/>
            <a:ext cx="940332" cy="455110"/>
          </a:xfrm>
          <a:prstGeom prst="cube">
            <a:avLst>
              <a:gd name="adj" fmla="val 62344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694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z="1400" b="1" noProof="0" smtClean="0"/>
              <a:pPr/>
              <a:t>9</a:t>
            </a:fld>
            <a:endParaRPr lang="en-GB" sz="1400" b="1" noProof="0" dirty="0"/>
          </a:p>
        </p:txBody>
      </p:sp>
      <p:sp>
        <p:nvSpPr>
          <p:cNvPr id="77" name="Oval 76"/>
          <p:cNvSpPr/>
          <p:nvPr/>
        </p:nvSpPr>
        <p:spPr>
          <a:xfrm>
            <a:off x="4001543" y="5002469"/>
            <a:ext cx="914401" cy="587829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4994321" y="5285499"/>
            <a:ext cx="190500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003721" y="5811730"/>
            <a:ext cx="1005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H="1">
            <a:off x="5410199" y="5002470"/>
            <a:ext cx="1" cy="587829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841921" y="581173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0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beamlet</a:t>
            </a:r>
          </a:p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&lt; 1 ppm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3394120" y="4719934"/>
            <a:ext cx="2667001" cy="16001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105" name="TextBox 104"/>
          <p:cNvSpPr txBox="1"/>
          <p:nvPr/>
        </p:nvSpPr>
        <p:spPr>
          <a:xfrm>
            <a:off x="2428646" y="4719935"/>
            <a:ext cx="1041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Principle: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Arc 27"/>
          <p:cNvSpPr/>
          <p:nvPr/>
        </p:nvSpPr>
        <p:spPr bwMode="auto">
          <a:xfrm rot="19881119">
            <a:off x="5254923" y="2198451"/>
            <a:ext cx="2476878" cy="1187454"/>
          </a:xfrm>
          <a:prstGeom prst="arc">
            <a:avLst>
              <a:gd name="adj1" fmla="val 13004386"/>
              <a:gd name="adj2" fmla="val 20410252"/>
            </a:avLst>
          </a:prstGeom>
          <a:noFill/>
          <a:ln w="57150" cap="rnd" cmpd="sng" algn="ctr">
            <a:solidFill>
              <a:schemeClr val="accent5">
                <a:lumMod val="50000"/>
                <a:alpha val="71000"/>
              </a:schemeClr>
            </a:solidFill>
            <a:prstDash val="solid"/>
            <a:round/>
            <a:headEnd type="oval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60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Cube 31"/>
          <p:cNvSpPr/>
          <p:nvPr/>
        </p:nvSpPr>
        <p:spPr bwMode="auto">
          <a:xfrm rot="420000">
            <a:off x="2583139" y="2240782"/>
            <a:ext cx="527940" cy="318987"/>
          </a:xfrm>
          <a:prstGeom prst="cube">
            <a:avLst>
              <a:gd name="adj" fmla="val 29204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rot="420000">
            <a:off x="3047492" y="2510517"/>
            <a:ext cx="145137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4461206" y="2583096"/>
            <a:ext cx="0" cy="32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7" name="Oval 36"/>
          <p:cNvSpPr/>
          <p:nvPr/>
        </p:nvSpPr>
        <p:spPr bwMode="auto">
          <a:xfrm rot="19800000">
            <a:off x="4423624" y="2443420"/>
            <a:ext cx="136511" cy="285986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Cube 39"/>
          <p:cNvSpPr/>
          <p:nvPr/>
        </p:nvSpPr>
        <p:spPr bwMode="auto">
          <a:xfrm rot="540000">
            <a:off x="5072111" y="2184026"/>
            <a:ext cx="415303" cy="832318"/>
          </a:xfrm>
          <a:prstGeom prst="cube">
            <a:avLst>
              <a:gd name="adj" fmla="val 66348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49444" y="1974106"/>
            <a:ext cx="414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42911" y="2708782"/>
            <a:ext cx="1548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Bending Magnet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rot="19140000">
            <a:off x="3260853" y="3992309"/>
            <a:ext cx="982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beam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Explosion 1 56"/>
          <p:cNvSpPr/>
          <p:nvPr/>
        </p:nvSpPr>
        <p:spPr bwMode="auto">
          <a:xfrm>
            <a:off x="4387192" y="3657730"/>
            <a:ext cx="143248" cy="184038"/>
          </a:xfrm>
          <a:prstGeom prst="irregularSeal1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>
          <a:xfrm>
            <a:off x="76200" y="76200"/>
            <a:ext cx="8001000" cy="579438"/>
          </a:xfrm>
        </p:spPr>
        <p:txBody>
          <a:bodyPr/>
          <a:lstStyle/>
          <a:p>
            <a:r>
              <a:rPr lang="en-GB" dirty="0"/>
              <a:t>Concept of Non-destructive </a:t>
            </a:r>
            <a:r>
              <a:rPr lang="en-GB" dirty="0" err="1"/>
              <a:t>Emittance</a:t>
            </a:r>
            <a:r>
              <a:rPr lang="en-GB" dirty="0"/>
              <a:t> Meter</a:t>
            </a:r>
            <a:endParaRPr lang="en-US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2544214" y="1709493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Laser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1064 nm</a:t>
            </a:r>
          </a:p>
        </p:txBody>
      </p:sp>
      <p:sp>
        <p:nvSpPr>
          <p:cNvPr id="30" name="Cube 29"/>
          <p:cNvSpPr/>
          <p:nvPr/>
        </p:nvSpPr>
        <p:spPr bwMode="auto">
          <a:xfrm rot="540000">
            <a:off x="5177501" y="2621457"/>
            <a:ext cx="940332" cy="455110"/>
          </a:xfrm>
          <a:prstGeom prst="cube">
            <a:avLst>
              <a:gd name="adj" fmla="val 62344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rot="19140000">
            <a:off x="3060567" y="3453294"/>
            <a:ext cx="3420000" cy="0"/>
          </a:xfrm>
          <a:prstGeom prst="line">
            <a:avLst/>
          </a:prstGeom>
          <a:solidFill>
            <a:schemeClr val="accent1"/>
          </a:solidFill>
          <a:ln w="57150" cap="rnd" cmpd="sng" algn="ctr">
            <a:solidFill>
              <a:schemeClr val="accent5">
                <a:lumMod val="50000"/>
                <a:alpha val="71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Cube 41"/>
          <p:cNvSpPr/>
          <p:nvPr/>
        </p:nvSpPr>
        <p:spPr bwMode="auto">
          <a:xfrm rot="540000">
            <a:off x="5233480" y="2247180"/>
            <a:ext cx="940332" cy="455110"/>
          </a:xfrm>
          <a:prstGeom prst="cube">
            <a:avLst>
              <a:gd name="adj" fmla="val 62344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endParaRPr lang="en-US" sz="14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4494047" y="4747733"/>
            <a:ext cx="539920" cy="232436"/>
          </a:xfrm>
          <a:prstGeom prst="ellips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l-G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γ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400" b="1" baseline="30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5236745" y="4751973"/>
            <a:ext cx="712437" cy="232436"/>
          </a:xfrm>
          <a:prstGeom prst="ellips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6061" tIns="43031" rIns="86061" bIns="43031" rtlCol="0" anchor="ctr"/>
          <a:lstStyle/>
          <a:p>
            <a:pPr algn="ctr" defTabSz="860425"/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400" b="1" baseline="30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cxnSp>
        <p:nvCxnSpPr>
          <p:cNvPr id="84" name="Straight Arrow Connector 83"/>
          <p:cNvCxnSpPr/>
          <p:nvPr/>
        </p:nvCxnSpPr>
        <p:spPr bwMode="auto">
          <a:xfrm>
            <a:off x="5027136" y="4863951"/>
            <a:ext cx="24327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Connector 84"/>
          <p:cNvCxnSpPr/>
          <p:nvPr/>
        </p:nvCxnSpPr>
        <p:spPr>
          <a:xfrm flipH="1">
            <a:off x="5415975" y="5015090"/>
            <a:ext cx="0" cy="5625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953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6680</TotalTime>
  <Words>1261</Words>
  <Application>Microsoft Macintosh PowerPoint</Application>
  <PresentationFormat>On-screen Show (4:3)</PresentationFormat>
  <Paragraphs>367</Paragraphs>
  <Slides>33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Non-Destructive Laser-based  Emittance Measurement at LINAC4</vt:lpstr>
      <vt:lpstr>Contents</vt:lpstr>
      <vt:lpstr>High Luminosity LHC Project</vt:lpstr>
      <vt:lpstr>CERN Accelerator overview</vt:lpstr>
      <vt:lpstr>LINAC 4 overview</vt:lpstr>
      <vt:lpstr>Transverse emittance</vt:lpstr>
      <vt:lpstr>Contents</vt:lpstr>
      <vt:lpstr>Concept of Non-destructive Emittance Meter</vt:lpstr>
      <vt:lpstr>Concept of Non-destructive Emittance Meter</vt:lpstr>
      <vt:lpstr>Concept of Non-destructive Emittance Meter</vt:lpstr>
      <vt:lpstr>Concept of Non-destructive Emittance Meter</vt:lpstr>
      <vt:lpstr>Concept of Non-destructive Emittance Meter</vt:lpstr>
      <vt:lpstr>State of the Art</vt:lpstr>
      <vt:lpstr>Challenge: Laser-Delivery</vt:lpstr>
      <vt:lpstr>PowerPoint Presentation</vt:lpstr>
      <vt:lpstr>3 / 12 MeV Prototype Test Setup</vt:lpstr>
      <vt:lpstr>Laser Focus / Scan / Diagnostics - Setup</vt:lpstr>
      <vt:lpstr>Diamond Strip Detector</vt:lpstr>
      <vt:lpstr>Diamond Raw Signal &amp; Signal Analysis</vt:lpstr>
      <vt:lpstr>3 / 12 MeV Prototype Test Setup</vt:lpstr>
      <vt:lpstr>Results – Beam Profile and Phasespace</vt:lpstr>
      <vt:lpstr>Summary – Non-destructive emittance meter</vt:lpstr>
      <vt:lpstr>Thanks for your attention!</vt:lpstr>
      <vt:lpstr>Spare Slides</vt:lpstr>
      <vt:lpstr>Photo Neutralisation</vt:lpstr>
      <vt:lpstr>LINAC4 &amp; Laser Timing</vt:lpstr>
      <vt:lpstr>3 MeV Results - Comparison with Slit &amp; Grid</vt:lpstr>
      <vt:lpstr>Emittance Value at 12 MeV</vt:lpstr>
      <vt:lpstr>Concept Profile Meter</vt:lpstr>
      <vt:lpstr>Detector Possibilities for Electron Collector</vt:lpstr>
      <vt:lpstr>Radiation environment at LINAC4 160 MeV area</vt:lpstr>
      <vt:lpstr>Simulation – Electron Collection</vt:lpstr>
      <vt:lpstr>Beam at 160 MeV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based Emittance Measurement  for LINAC4</dc:title>
  <dc:creator>Thomas Hofmann</dc:creator>
  <cp:lastModifiedBy>Thomas</cp:lastModifiedBy>
  <cp:revision>215</cp:revision>
  <cp:lastPrinted>2015-03-01T12:51:46Z</cp:lastPrinted>
  <dcterms:modified xsi:type="dcterms:W3CDTF">2015-03-27T10:07:39Z</dcterms:modified>
</cp:coreProperties>
</file>