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29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6" r:id="rId1"/>
    <p:sldMasterId id="2147483667" r:id="rId2"/>
    <p:sldMasterId id="2147483690" r:id="rId3"/>
    <p:sldMasterId id="2147483692" r:id="rId4"/>
    <p:sldMasterId id="2147483696" r:id="rId5"/>
    <p:sldMasterId id="2147483700" r:id="rId6"/>
    <p:sldMasterId id="2147483702" r:id="rId7"/>
    <p:sldMasterId id="2147483704" r:id="rId8"/>
    <p:sldMasterId id="2147483723" r:id="rId9"/>
    <p:sldMasterId id="2147483725" r:id="rId10"/>
    <p:sldMasterId id="2147483726" r:id="rId11"/>
    <p:sldMasterId id="2147483728" r:id="rId12"/>
  </p:sldMasterIdLst>
  <p:notesMasterIdLst>
    <p:notesMasterId r:id="rId53"/>
  </p:notesMasterIdLst>
  <p:handoutMasterIdLst>
    <p:handoutMasterId r:id="rId54"/>
  </p:handoutMasterIdLst>
  <p:sldIdLst>
    <p:sldId id="256" r:id="rId13"/>
    <p:sldId id="557" r:id="rId14"/>
    <p:sldId id="578" r:id="rId15"/>
    <p:sldId id="577" r:id="rId16"/>
    <p:sldId id="563" r:id="rId17"/>
    <p:sldId id="570" r:id="rId18"/>
    <p:sldId id="571" r:id="rId19"/>
    <p:sldId id="572" r:id="rId20"/>
    <p:sldId id="579" r:id="rId21"/>
    <p:sldId id="576" r:id="rId22"/>
    <p:sldId id="628" r:id="rId23"/>
    <p:sldId id="629" r:id="rId24"/>
    <p:sldId id="591" r:id="rId25"/>
    <p:sldId id="592" r:id="rId26"/>
    <p:sldId id="593" r:id="rId27"/>
    <p:sldId id="595" r:id="rId28"/>
    <p:sldId id="689" r:id="rId29"/>
    <p:sldId id="612" r:id="rId30"/>
    <p:sldId id="634" r:id="rId31"/>
    <p:sldId id="635" r:id="rId32"/>
    <p:sldId id="636" r:id="rId33"/>
    <p:sldId id="610" r:id="rId34"/>
    <p:sldId id="660" r:id="rId35"/>
    <p:sldId id="607" r:id="rId36"/>
    <p:sldId id="597" r:id="rId37"/>
    <p:sldId id="598" r:id="rId38"/>
    <p:sldId id="599" r:id="rId39"/>
    <p:sldId id="600" r:id="rId40"/>
    <p:sldId id="601" r:id="rId41"/>
    <p:sldId id="653" r:id="rId42"/>
    <p:sldId id="603" r:id="rId43"/>
    <p:sldId id="604" r:id="rId44"/>
    <p:sldId id="670" r:id="rId45"/>
    <p:sldId id="662" r:id="rId46"/>
    <p:sldId id="687" r:id="rId47"/>
    <p:sldId id="674" r:id="rId48"/>
    <p:sldId id="671" r:id="rId49"/>
    <p:sldId id="672" r:id="rId50"/>
    <p:sldId id="673" r:id="rId51"/>
    <p:sldId id="678" r:id="rId52"/>
  </p:sldIdLst>
  <p:sldSz cx="9144000" cy="6858000" type="screen4x3"/>
  <p:notesSz cx="7099300" cy="10234613"/>
  <p:embeddedFontLst>
    <p:embeddedFont>
      <p:font typeface="Comic Sans MS" panose="030F0702030302020204" pitchFamily="66" charset="0"/>
      <p:regular r:id="rId55"/>
      <p:bold r:id="rId56"/>
    </p:embeddedFont>
    <p:embeddedFont>
      <p:font typeface="Helvetica" panose="020B0604020202020204" pitchFamily="34" charset="0"/>
      <p:regular r:id="rId57"/>
      <p:bold r:id="rId58"/>
      <p:italic r:id="rId59"/>
      <p:boldItalic r:id="rId60"/>
    </p:embeddedFont>
    <p:embeddedFont>
      <p:font typeface="ＭＳ Ｐゴシック" panose="020B0600070205080204" pitchFamily="34" charset="-128"/>
      <p:regular r:id="rId61"/>
    </p:embeddedFont>
    <p:embeddedFont>
      <p:font typeface="Arial Unicode MS" panose="020B0604020202020204" pitchFamily="34" charset="-128"/>
      <p:regular r:id="rId62"/>
    </p:embeddedFont>
    <p:embeddedFont>
      <p:font typeface="Mathematica1" panose="020B0604020202020204"/>
      <p:regular r:id="rId63"/>
      <p:bold r:id="rId64"/>
    </p:embeddedFont>
    <p:embeddedFont>
      <p:font typeface="Mathematica6" panose="05000000000000000000" charset="2"/>
      <p:regular r:id="rId65"/>
    </p:embeddedFont>
    <p:embeddedFont>
      <p:font typeface="Calibri" panose="020F0502020204030204" pitchFamily="34" charset="0"/>
      <p:regular r:id="rId66"/>
      <p:bold r:id="rId67"/>
      <p:italic r:id="rId68"/>
      <p:boldItalic r:id="rId69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noelle" initials="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003399"/>
    <a:srgbClr val="336699"/>
    <a:srgbClr val="006699"/>
    <a:srgbClr val="3366CC"/>
    <a:srgbClr val="0066CC"/>
    <a:srgbClr val="0066FF"/>
    <a:srgbClr val="3366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51" autoAdjust="0"/>
    <p:restoredTop sz="94737" autoAdjust="0"/>
  </p:normalViewPr>
  <p:slideViewPr>
    <p:cSldViewPr>
      <p:cViewPr>
        <p:scale>
          <a:sx n="80" d="100"/>
          <a:sy n="80" d="100"/>
        </p:scale>
        <p:origin x="-1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52"/>
    </p:cViewPr>
  </p:sorterViewPr>
  <p:notesViewPr>
    <p:cSldViewPr>
      <p:cViewPr varScale="1">
        <p:scale>
          <a:sx n="80" d="100"/>
          <a:sy n="80" d="100"/>
        </p:scale>
        <p:origin x="-1944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font" Target="fonts/font1.fntdata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7" Type="http://schemas.openxmlformats.org/officeDocument/2006/relationships/slideMaster" Target="slideMasters/slideMaster7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font" Target="fonts/font3.fntdata"/><Relationship Id="rId61" Type="http://schemas.openxmlformats.org/officeDocument/2006/relationships/font" Target="fonts/font7.fntdata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font" Target="fonts/font15.fntdata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t" anchorCtr="0" compatLnSpc="1">
            <a:prstTxWarp prst="textNoShape">
              <a:avLst/>
            </a:prstTxWarp>
          </a:bodyPr>
          <a:lstStyle>
            <a:lvl1pPr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Laser-Plasma Acceleration</a:t>
            </a: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089" y="1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t" anchorCtr="0" compatLnSpc="1">
            <a:prstTxWarp prst="textNoShape">
              <a:avLst/>
            </a:prstTxWarp>
          </a:bodyPr>
          <a:lstStyle>
            <a:lvl1pPr algn="r"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868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b" anchorCtr="0" compatLnSpc="1">
            <a:prstTxWarp prst="textNoShape">
              <a:avLst/>
            </a:prstTxWarp>
          </a:bodyPr>
          <a:lstStyle>
            <a:lvl1pPr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Particle Beam Diagnostics &amp; Control 1</a:t>
            </a: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089" y="9721868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b" anchorCtr="0" compatLnSpc="1">
            <a:prstTxWarp prst="textNoShape">
              <a:avLst/>
            </a:prstTxWarp>
          </a:bodyPr>
          <a:lstStyle>
            <a:lvl1pPr algn="r"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92DC12E-67EF-4266-9622-3C992DC123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3945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t" anchorCtr="0" compatLnSpc="1">
            <a:prstTxWarp prst="textNoShape">
              <a:avLst/>
            </a:prstTxWarp>
          </a:bodyPr>
          <a:lstStyle>
            <a:lvl1pPr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Laser-Plasma Acceleration</a:t>
            </a: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9" y="1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t" anchorCtr="0" compatLnSpc="1">
            <a:prstTxWarp prst="textNoShape">
              <a:avLst/>
            </a:prstTxWarp>
          </a:bodyPr>
          <a:lstStyle>
            <a:lvl1pPr algn="r"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0" y="4861781"/>
            <a:ext cx="5678823" cy="460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68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b" anchorCtr="0" compatLnSpc="1">
            <a:prstTxWarp prst="textNoShape">
              <a:avLst/>
            </a:prstTxWarp>
          </a:bodyPr>
          <a:lstStyle>
            <a:lvl1pPr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Particle Beam Diagnostics &amp; Control 1</a:t>
            </a:r>
            <a:endParaRPr lang="en-GB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9" y="9721868"/>
            <a:ext cx="3076672" cy="51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324" tIns="50163" rIns="100324" bIns="50163" numCol="1" anchor="b" anchorCtr="0" compatLnSpc="1">
            <a:prstTxWarp prst="textNoShape">
              <a:avLst/>
            </a:prstTxWarp>
          </a:bodyPr>
          <a:lstStyle>
            <a:lvl1pPr algn="r" defTabSz="1003429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ACE0357-2319-4B80-A0B7-B4EEBBF09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80011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Particle Beam Diagnostics &amp; Control 1</a:t>
            </a:r>
            <a:endParaRPr lang="en-GB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Laser-Plasma Acceleration</a:t>
            </a: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RREPS'11, Egham (UK)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39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EA19-1276-4412-8234-6383557AF1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4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C2ADF-92B4-41A4-B49A-7A47790D1C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39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A3493-4AA7-4B58-9171-E206A35AA6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305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3CB9E-EEE2-4992-B4B9-7C9CC5053A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331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608B5-8631-416C-B39E-DF4380C43C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24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A12D1-0AFA-43F0-B45C-976F0D1DB9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99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350C0-EA4A-44C2-AFD6-B87E893ACA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236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3B9F2-07E1-48E5-8C10-279034F19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212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37E0E-C877-4F6B-8DF4-C1BE7D8532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639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8AF75-05ED-4966-87B3-827200B47E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858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F0D4B-DC06-41B0-868D-8F161FA27B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653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48321-AFEB-437D-AA09-F39BEACBB7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78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F68F1-B2E0-4BDD-B510-D9B0F4B0F1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95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4916C-F70B-43C9-8819-B563BBDFA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960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4C716-2FFE-4B6B-9BFB-2DC43C8E41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04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4E099-A85A-4E6E-86DB-E552F951F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58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A6059-F802-4CA4-8F7B-21D84E30FF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A6059-F802-4CA4-8F7B-21D84E30FF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4E099-A85A-4E6E-86DB-E552F951F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58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4E099-A85A-4E6E-86DB-E552F951F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58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4E099-A85A-4E6E-86DB-E552F951F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58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4DC6F-5079-41B5-B3B9-A487289D77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94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285CE-8352-40F1-A666-C7A042E075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14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E7FB0-CD26-45A8-9673-0E50002E17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4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BEB0-95F1-4524-9224-5D7F5B559F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95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AAE5F-82CF-44F4-BB98-2B70570807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5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EBBB1-6A1F-4209-9093-2A83AA970C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946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905F-A069-4111-9E36-C01B6EB8A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60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B3B36-B30D-4BBE-97C8-E34DFF7820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2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10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9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8B0F452-9A24-4ACC-80C3-09E4C6F3AA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>
              <a:defRPr/>
            </a:pPr>
            <a:fld id="{BA25FE87-E708-4471-BAC7-E52F46C4170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8" name="Picture 37" descr="Helmholtz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/>
              <a:t>Dirk Nölle, DESY, XFEL-MAC, May 2011</a:t>
            </a:r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de-DE" sz="900">
              <a:solidFill>
                <a:srgbClr val="261748"/>
              </a:solidFill>
            </a:endParaRPr>
          </a:p>
        </p:txBody>
      </p:sp>
      <p:pic>
        <p:nvPicPr>
          <p:cNvPr id="1031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GB" sz="1000" smtClean="0">
                <a:solidFill>
                  <a:srgbClr val="FFFFFF"/>
                </a:solidFill>
              </a:rPr>
              <a:t>E-XFEL Diagnostics</a:t>
            </a:r>
          </a:p>
        </p:txBody>
      </p:sp>
      <p:pic>
        <p:nvPicPr>
          <p:cNvPr id="1034" name="Picture 127" descr="logo-XFEL_rgb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03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 sz="1400">
              <a:cs typeface="Times New Roman" pitchFamily="18" charset="0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z="1400">
                <a:cs typeface="Times New Roman" pitchFamily="18" charset="0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8CAA566-C3C3-4AA7-B27F-6F10DC35F854}" type="slidenum">
              <a:rPr lang="en-GB" sz="1400">
                <a:cs typeface="Times New Roman" pitchFamily="18" charset="0"/>
              </a:rPr>
              <a:pPr>
                <a:defRPr/>
              </a:pPr>
              <a:t>‹#›</a:t>
            </a:fld>
            <a:endParaRPr lang="en-GB" sz="1400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>
              <a:defRPr/>
            </a:pPr>
            <a:fld id="{BA25FE87-E708-4471-BAC7-E52F46C4170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8" name="Picture 37" descr="Helmholtz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/>
              <a:t>Dirk Nölle, DESY, XFEL-MAC, May 2011</a:t>
            </a:r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de-DE" sz="900">
              <a:solidFill>
                <a:srgbClr val="261748"/>
              </a:solidFill>
            </a:endParaRPr>
          </a:p>
        </p:txBody>
      </p:sp>
      <p:pic>
        <p:nvPicPr>
          <p:cNvPr id="1031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GB" sz="1000" smtClean="0">
                <a:solidFill>
                  <a:srgbClr val="FFFFFF"/>
                </a:solidFill>
              </a:rPr>
              <a:t>E-XFEL Diagnostics</a:t>
            </a:r>
          </a:p>
        </p:txBody>
      </p:sp>
      <p:pic>
        <p:nvPicPr>
          <p:cNvPr id="1034" name="Picture 127" descr="logo-XFEL_rgb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03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AF821C59-0414-4B01-8539-F1FE540811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FF6B8A6-D3C4-4834-8EBA-96CE35387D72}" type="slidenum"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71A016F7-3D8B-4D06-A74B-23116B5E81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71A016F7-3D8B-4D06-A74B-23116B5E81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FF6B8A6-D3C4-4834-8EBA-96CE35387D72}" type="slidenum"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FF6B8A6-D3C4-4834-8EBA-96CE35387D72}" type="slidenum"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r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FF6B8A6-D3C4-4834-8EBA-96CE35387D72}" type="slidenum">
              <a:rPr lang="en-GB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GB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>
              <a:defRPr/>
            </a:pPr>
            <a:fld id="{BA25FE87-E708-4471-BAC7-E52F46C4170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8" name="Picture 37" descr="Helmholtz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/>
              <a:t>Dirk Nölle, DESY, XFEL-MAC, May 2011</a:t>
            </a:r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de-DE" sz="900">
              <a:solidFill>
                <a:srgbClr val="261748"/>
              </a:solidFill>
            </a:endParaRPr>
          </a:p>
        </p:txBody>
      </p:sp>
      <p:pic>
        <p:nvPicPr>
          <p:cNvPr id="1031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GB" sz="1000" smtClean="0">
                <a:solidFill>
                  <a:srgbClr val="FFFFFF"/>
                </a:solidFill>
              </a:rPr>
              <a:t>E-XFEL Diagnostics</a:t>
            </a:r>
          </a:p>
        </p:txBody>
      </p:sp>
      <p:pic>
        <p:nvPicPr>
          <p:cNvPr id="1034" name="Picture 127" descr="logo-XFEL_rgb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03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7.gif"/><Relationship Id="rId7" Type="http://schemas.openxmlformats.org/officeDocument/2006/relationships/image" Target="../media/image8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39.gif"/><Relationship Id="rId4" Type="http://schemas.openxmlformats.org/officeDocument/2006/relationships/image" Target="../media/image38.gif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gif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9.jpeg"/><Relationship Id="rId7" Type="http://schemas.openxmlformats.org/officeDocument/2006/relationships/image" Target="../media/image4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46.jpe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image" Target="../media/image52.wmf"/><Relationship Id="rId3" Type="http://schemas.openxmlformats.org/officeDocument/2006/relationships/image" Target="../media/image53.jpeg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11" Type="http://schemas.openxmlformats.org/officeDocument/2006/relationships/oleObject" Target="../embeddings/oleObject8.bin"/><Relationship Id="rId5" Type="http://schemas.openxmlformats.org/officeDocument/2006/relationships/image" Target="../media/image55.png"/><Relationship Id="rId10" Type="http://schemas.openxmlformats.org/officeDocument/2006/relationships/image" Target="../media/image51.wmf"/><Relationship Id="rId4" Type="http://schemas.openxmlformats.org/officeDocument/2006/relationships/image" Target="../media/image54.jpe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5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9.png"/><Relationship Id="rId5" Type="http://schemas.openxmlformats.org/officeDocument/2006/relationships/image" Target="../media/image58.wmf"/><Relationship Id="rId10" Type="http://schemas.openxmlformats.org/officeDocument/2006/relationships/image" Target="../media/image57.wmf"/><Relationship Id="rId4" Type="http://schemas.openxmlformats.org/officeDocument/2006/relationships/image" Target="../media/image9.jpeg"/><Relationship Id="rId9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image" Target="../media/image74.wmf"/><Relationship Id="rId3" Type="http://schemas.openxmlformats.org/officeDocument/2006/relationships/image" Target="../media/image64.png"/><Relationship Id="rId7" Type="http://schemas.openxmlformats.org/officeDocument/2006/relationships/image" Target="../media/image68.wmf"/><Relationship Id="rId12" Type="http://schemas.openxmlformats.org/officeDocument/2006/relationships/image" Target="../media/image73.w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7.wmf"/><Relationship Id="rId11" Type="http://schemas.openxmlformats.org/officeDocument/2006/relationships/image" Target="../media/image72.wmf"/><Relationship Id="rId5" Type="http://schemas.openxmlformats.org/officeDocument/2006/relationships/image" Target="../media/image66.png"/><Relationship Id="rId15" Type="http://schemas.openxmlformats.org/officeDocument/2006/relationships/image" Target="../media/image9.jpeg"/><Relationship Id="rId10" Type="http://schemas.openxmlformats.org/officeDocument/2006/relationships/image" Target="../media/image71.wmf"/><Relationship Id="rId4" Type="http://schemas.openxmlformats.org/officeDocument/2006/relationships/image" Target="../media/image65.png"/><Relationship Id="rId9" Type="http://schemas.openxmlformats.org/officeDocument/2006/relationships/image" Target="../media/image70.wmf"/><Relationship Id="rId1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76.pn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13" Type="http://schemas.openxmlformats.org/officeDocument/2006/relationships/image" Target="../media/image83.jpeg"/><Relationship Id="rId3" Type="http://schemas.openxmlformats.org/officeDocument/2006/relationships/image" Target="../media/image77.png"/><Relationship Id="rId7" Type="http://schemas.openxmlformats.org/officeDocument/2006/relationships/image" Target="../media/image12.png"/><Relationship Id="rId12" Type="http://schemas.openxmlformats.org/officeDocument/2006/relationships/image" Target="../media/image8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9.jpeg"/><Relationship Id="rId11" Type="http://schemas.openxmlformats.org/officeDocument/2006/relationships/image" Target="../media/image81.jpeg"/><Relationship Id="rId5" Type="http://schemas.openxmlformats.org/officeDocument/2006/relationships/image" Target="../media/image10.png"/><Relationship Id="rId15" Type="http://schemas.openxmlformats.org/officeDocument/2006/relationships/image" Target="../media/image85.jpeg"/><Relationship Id="rId10" Type="http://schemas.openxmlformats.org/officeDocument/2006/relationships/image" Target="../media/image9.jpeg"/><Relationship Id="rId4" Type="http://schemas.openxmlformats.org/officeDocument/2006/relationships/image" Target="../media/image78.png"/><Relationship Id="rId9" Type="http://schemas.openxmlformats.org/officeDocument/2006/relationships/image" Target="../media/image8.jpeg"/><Relationship Id="rId14" Type="http://schemas.openxmlformats.org/officeDocument/2006/relationships/image" Target="../media/image8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87.wmf"/><Relationship Id="rId4" Type="http://schemas.openxmlformats.org/officeDocument/2006/relationships/image" Target="../media/image9.jpeg"/><Relationship Id="rId9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9.jpeg"/><Relationship Id="rId7" Type="http://schemas.openxmlformats.org/officeDocument/2006/relationships/image" Target="../media/image8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8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2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3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4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5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3.jpeg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99.pn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98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.jpeg"/><Relationship Id="rId7" Type="http://schemas.openxmlformats.org/officeDocument/2006/relationships/image" Target="../media/image10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0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4.emf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9.jpeg"/><Relationship Id="rId7" Type="http://schemas.openxmlformats.org/officeDocument/2006/relationships/image" Target="../media/image107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6.png"/><Relationship Id="rId5" Type="http://schemas.openxmlformats.org/officeDocument/2006/relationships/image" Target="../media/image12.png"/><Relationship Id="rId10" Type="http://schemas.openxmlformats.org/officeDocument/2006/relationships/image" Target="../media/image110.emf"/><Relationship Id="rId4" Type="http://schemas.openxmlformats.org/officeDocument/2006/relationships/image" Target="../media/image10.png"/><Relationship Id="rId9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eg"/><Relationship Id="rId7" Type="http://schemas.openxmlformats.org/officeDocument/2006/relationships/image" Target="../media/image114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10" Type="http://schemas.openxmlformats.org/officeDocument/2006/relationships/image" Target="../media/image116.emf"/><Relationship Id="rId4" Type="http://schemas.openxmlformats.org/officeDocument/2006/relationships/image" Target="../media/image10.png"/><Relationship Id="rId9" Type="http://schemas.openxmlformats.org/officeDocument/2006/relationships/image" Target="../media/image115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8.jpeg"/><Relationship Id="rId7" Type="http://schemas.openxmlformats.org/officeDocument/2006/relationships/image" Target="../media/image118.jpe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8.jpeg"/><Relationship Id="rId7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9.jpeg"/><Relationship Id="rId7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12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gif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26.wmf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9.jpe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29.wmf"/><Relationship Id="rId4" Type="http://schemas.openxmlformats.org/officeDocument/2006/relationships/image" Target="../media/image9.jpeg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174" y="0"/>
            <a:ext cx="9140824" cy="1501949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187624" y="1772816"/>
            <a:ext cx="7128792" cy="1152128"/>
          </a:xfrm>
          <a:effectLst>
            <a:outerShdw blurRad="939800" dist="520700" dir="1800000" algn="bl" rotWithShape="0">
              <a:srgbClr val="7030A0">
                <a:alpha val="4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de-DE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Beam </a:t>
            </a:r>
            <a:r>
              <a:rPr lang="de-DE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Diagnostics</a:t>
            </a:r>
            <a:r>
              <a:rPr lang="de-DE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at Free </a:t>
            </a:r>
            <a:r>
              <a:rPr lang="de-DE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Electron</a:t>
            </a:r>
            <a:r>
              <a:rPr lang="de-DE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Lasers</a:t>
            </a:r>
            <a:endParaRPr lang="en-GB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2771179" y="3140968"/>
            <a:ext cx="3529013" cy="1152525"/>
          </a:xfrm>
        </p:spPr>
        <p:txBody>
          <a:bodyPr/>
          <a:lstStyle/>
          <a:p>
            <a:pPr eaLnBrk="1" hangingPunct="1">
              <a:defRPr/>
            </a:pPr>
            <a:r>
              <a:rPr lang="de-D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Gero Kube</a:t>
            </a:r>
          </a:p>
          <a:p>
            <a:pPr eaLnBrk="1" hangingPunct="1">
              <a:defRPr/>
            </a:pPr>
            <a:r>
              <a:rPr lang="de-D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DESY / MDI</a:t>
            </a:r>
          </a:p>
          <a:p>
            <a:pPr eaLnBrk="1" hangingPunct="1">
              <a:defRPr/>
            </a:pPr>
            <a:r>
              <a:rPr lang="de-D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gero.kube@desy.de</a:t>
            </a:r>
            <a:endParaRPr lang="en-GB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7" name="Picture 21" descr="DESY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5992813"/>
            <a:ext cx="820737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925" y="6453188"/>
            <a:ext cx="936625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95536" y="4350583"/>
            <a:ext cx="6553200" cy="224676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>
                <a:solidFill>
                  <a:srgbClr val="C00000"/>
                </a:solidFill>
                <a:latin typeface="Mathematica1" pitchFamily="2" charset="2"/>
              </a:rPr>
              <a:t> </a:t>
            </a:r>
            <a:r>
              <a:rPr lang="de-DE" dirty="0" err="1">
                <a:solidFill>
                  <a:srgbClr val="C00000"/>
                </a:solidFill>
                <a:latin typeface="Comic Sans MS" pitchFamily="66" charset="0"/>
              </a:rPr>
              <a:t>Introduction</a:t>
            </a:r>
            <a:endParaRPr lang="de-DE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Beam Position (</a:t>
            </a:r>
            <a:r>
              <a:rPr lang="de-DE" dirty="0" err="1" smtClean="0">
                <a:solidFill>
                  <a:srgbClr val="C00000"/>
                </a:solidFill>
                <a:latin typeface="Comic Sans MS" pitchFamily="66" charset="0"/>
              </a:rPr>
              <a:t>Intensity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Transverse Profile </a:t>
            </a:r>
            <a:r>
              <a:rPr lang="de-DE" dirty="0" err="1" smtClean="0">
                <a:solidFill>
                  <a:srgbClr val="C00000"/>
                </a:solidFill>
                <a:latin typeface="Comic Sans MS" pitchFamily="66" charset="0"/>
              </a:rPr>
              <a:t>Diagnostics</a:t>
            </a:r>
            <a:endParaRPr lang="de-DE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Longitudinal Profile </a:t>
            </a:r>
            <a:r>
              <a:rPr lang="de-DE" dirty="0" err="1" smtClean="0">
                <a:solidFill>
                  <a:srgbClr val="C00000"/>
                </a:solidFill>
                <a:latin typeface="Comic Sans MS" pitchFamily="66" charset="0"/>
              </a:rPr>
              <a:t>Diagnostics</a:t>
            </a:r>
            <a:endParaRPr lang="de-DE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de-DE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Timing </a:t>
            </a:r>
            <a:r>
              <a:rPr lang="de-DE" dirty="0" err="1" smtClean="0">
                <a:solidFill>
                  <a:srgbClr val="C00000"/>
                </a:solidFill>
                <a:latin typeface="Comic Sans MS" pitchFamily="66" charset="0"/>
              </a:rPr>
              <a:t>and</a:t>
            </a:r>
            <a:r>
              <a:rPr lang="de-DE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Comic Sans MS" pitchFamily="66" charset="0"/>
              </a:rPr>
              <a:t>Synchronization</a:t>
            </a:r>
            <a:endParaRPr lang="de-DE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75" y="-2754"/>
            <a:ext cx="2176482" cy="151265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1520999"/>
            <a:ext cx="9144000" cy="0"/>
          </a:xfrm>
          <a:prstGeom prst="line">
            <a:avLst/>
          </a:prstGeom>
          <a:ln w="34925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7504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</a:t>
            </a:r>
            <a:r>
              <a:rPr lang="de-DE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  <a:r>
              <a:rPr lang="de-DE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de-DE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Accelerators</a:t>
            </a:r>
            <a:r>
              <a:rPr lang="de-DE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Conference 2015</a:t>
            </a:r>
            <a:endParaRPr lang="de-DE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96156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25-27 March 2015</a:t>
            </a:r>
          </a:p>
          <a:p>
            <a:r>
              <a:rPr lang="de-DE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</a:t>
            </a:r>
            <a:r>
              <a:rPr lang="de-DE" sz="1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Caliu</a:t>
            </a:r>
            <a:r>
              <a:rPr lang="de-DE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Hotel</a:t>
            </a:r>
            <a:endParaRPr lang="de-DE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Standard FEL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Diagnostics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@ E-XFEL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aphicFrame>
        <p:nvGraphicFramePr>
          <p:cNvPr id="11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140239"/>
              </p:ext>
            </p:extLst>
          </p:nvPr>
        </p:nvGraphicFramePr>
        <p:xfrm>
          <a:off x="468313" y="981075"/>
          <a:ext cx="8280400" cy="5148580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4965700"/>
                <a:gridCol w="33147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Monitor (Standard </a:t>
                      </a: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Diagnostics</a:t>
                      </a: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Only</a:t>
                      </a: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Number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BPMs (</a:t>
                      </a: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cold</a:t>
                      </a: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BPMs (Striplines, Pickups)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Undulator BPMs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(Cavity, 1µm Resolution)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Charge Monitors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(Toroids, Faraday Cups)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40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Beam Size: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OTR, </a:t>
                      </a: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Wirescanners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77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Dark Current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Loss Monitors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(PM Systems, Fibers)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320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Phase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Other</a:t>
                      </a: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about</a:t>
                      </a: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50</a:t>
                      </a: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about</a:t>
                      </a:r>
                      <a:r>
                        <a:rPr kumimoji="0" lang="de-DE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1000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5579095" y="6156325"/>
            <a:ext cx="33853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a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lot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of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additional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special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</a:rPr>
              <a:t>diagnostics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…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6984"/>
              </p:ext>
            </p:extLst>
          </p:nvPr>
        </p:nvGraphicFramePr>
        <p:xfrm>
          <a:off x="179512" y="1409358"/>
          <a:ext cx="8712968" cy="44732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1627577"/>
                <a:gridCol w="564777"/>
                <a:gridCol w="726142"/>
                <a:gridCol w="599356"/>
                <a:gridCol w="874636"/>
                <a:gridCol w="720080"/>
                <a:gridCol w="648072"/>
                <a:gridCol w="792088"/>
                <a:gridCol w="648072"/>
                <a:gridCol w="432048"/>
                <a:gridCol w="504056"/>
                <a:gridCol w="576064"/>
              </a:tblGrid>
              <a:tr h="16865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de-DE" sz="1400" dirty="0" err="1" smtClean="0">
                          <a:effectLst/>
                        </a:rPr>
                        <a:t>Number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Beam Pipe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Length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Type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Single Bunch </a:t>
                      </a:r>
                      <a:endParaRPr lang="de-DE" sz="1400" dirty="0">
                        <a:effectLst/>
                      </a:endParaRPr>
                    </a:p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Resolution (RMS)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Train Averaged</a:t>
                      </a:r>
                      <a:r>
                        <a:rPr lang="en-GB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Resolution  (RMS)</a:t>
                      </a:r>
                      <a:endParaRPr lang="en-GB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Optimum Resolution</a:t>
                      </a:r>
                    </a:p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Range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Relaxed Resolution Range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x/y Crosstalk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Bunch to Bunch </a:t>
                      </a:r>
                    </a:p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Crosstalk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Trans. Alignment </a:t>
                      </a:r>
                    </a:p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Tolerance </a:t>
                      </a:r>
                      <a:r>
                        <a:rPr lang="en-GB" sz="1400" dirty="0">
                          <a:effectLst/>
                        </a:rPr>
                        <a:t>(RMS)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 vert="vert270"/>
                </a:tc>
              </a:tr>
              <a:tr h="2627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μm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µm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%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μm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μm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  <a:tr h="4228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Standard BPM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219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40.5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200/</a:t>
                      </a:r>
                      <a:endParaRPr lang="de-DE" sz="14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100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Button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± 3.0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± 10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  <a:tr h="6343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Cold BPM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102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78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170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Button/</a:t>
                      </a:r>
                      <a:endParaRPr lang="de-DE" sz="14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Re-</a:t>
                      </a:r>
                      <a:endParaRPr lang="de-DE" sz="14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entrant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± 3.0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± 10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300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  <a:tr h="6591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Cavity BPM Beam Transfer Line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40.5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255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Cavity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± 1.0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± 2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  <a:tr h="4699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Cavity BPM Undulator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117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100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Cavity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± 0.5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± 2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  <a:tr h="328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IBFB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40.5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255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Cavity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± 1.0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± 2 </a:t>
                      </a:r>
                      <a:endParaRPr lang="de-DE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 </a:t>
                      </a:r>
                      <a:endParaRPr lang="de-DE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871" marR="54871" marT="0" marB="0"/>
                </a:tc>
              </a:tr>
            </a:tbl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4572000" y="3068960"/>
            <a:ext cx="1368152" cy="2520280"/>
          </a:xfrm>
          <a:prstGeom prst="roundRect">
            <a:avLst/>
          </a:prstGeom>
          <a:solidFill>
            <a:srgbClr val="FFFF00">
              <a:alpha val="16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Position Monitors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7950" y="908720"/>
            <a:ext cx="640826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de-DE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version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E-XFEL BPM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specification</a:t>
            </a:r>
            <a:endParaRPr lang="en-GB" sz="1800" dirty="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feld 10"/>
          <p:cNvSpPr txBox="1">
            <a:spLocks noChangeArrowheads="1"/>
          </p:cNvSpPr>
          <p:nvPr/>
        </p:nvSpPr>
        <p:spPr bwMode="auto">
          <a:xfrm>
            <a:off x="209228" y="1435249"/>
            <a:ext cx="3283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18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specified</a:t>
            </a:r>
            <a:r>
              <a:rPr lang="de-DE" sz="1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charge</a:t>
            </a:r>
            <a:r>
              <a:rPr lang="de-DE" sz="1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de-DE" sz="1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: 0.1 – 1nC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164288" y="6212929"/>
            <a:ext cx="194421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de-DE" sz="1000" dirty="0" err="1">
                <a:solidFill>
                  <a:srgbClr val="808080"/>
                </a:solidFill>
                <a:cs typeface="Arial Unicode MS" pitchFamily="34" charset="-128"/>
              </a:rPr>
              <a:t>c</a:t>
            </a:r>
            <a:r>
              <a:rPr lang="de-DE" sz="1000" dirty="0" err="1" smtClean="0">
                <a:solidFill>
                  <a:srgbClr val="808080"/>
                </a:solidFill>
                <a:cs typeface="Arial Unicode MS" pitchFamily="34" charset="-128"/>
              </a:rPr>
              <a:t>ourtesy</a:t>
            </a:r>
            <a:r>
              <a:rPr lang="de-DE" sz="1000" dirty="0" smtClean="0">
                <a:solidFill>
                  <a:srgbClr val="808080"/>
                </a:solidFill>
                <a:cs typeface="Arial Unicode MS" pitchFamily="34" charset="-128"/>
              </a:rPr>
              <a:t>: </a:t>
            </a:r>
            <a:r>
              <a:rPr lang="de-DE" sz="1000" dirty="0" err="1" smtClean="0">
                <a:solidFill>
                  <a:srgbClr val="808080"/>
                </a:solidFill>
                <a:cs typeface="Arial Unicode MS" pitchFamily="34" charset="-128"/>
              </a:rPr>
              <a:t>D.Nölle</a:t>
            </a:r>
            <a:r>
              <a:rPr lang="de-DE" sz="1000" dirty="0" smtClean="0">
                <a:solidFill>
                  <a:srgbClr val="808080"/>
                </a:solidFill>
                <a:cs typeface="Arial Unicode MS" pitchFamily="34" charset="-128"/>
              </a:rPr>
              <a:t> (DESY)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1412" y="4379962"/>
            <a:ext cx="5942756" cy="1991841"/>
            <a:chOff x="141412" y="4379962"/>
            <a:chExt cx="5942756" cy="1991841"/>
          </a:xfrm>
        </p:grpSpPr>
        <p:grpSp>
          <p:nvGrpSpPr>
            <p:cNvPr id="2" name="Group 1"/>
            <p:cNvGrpSpPr/>
            <p:nvPr/>
          </p:nvGrpSpPr>
          <p:grpSpPr>
            <a:xfrm>
              <a:off x="1187625" y="6033249"/>
              <a:ext cx="4896543" cy="338554"/>
              <a:chOff x="179513" y="6033249"/>
              <a:chExt cx="4896543" cy="338554"/>
            </a:xfrm>
          </p:grpSpPr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645789" y="6033249"/>
                <a:ext cx="4430267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different BPM types to meet different requirements</a:t>
                </a:r>
              </a:p>
            </p:txBody>
          </p:sp>
          <p:sp>
            <p:nvSpPr>
              <p:cNvPr id="16" name="AutoShape 14"/>
              <p:cNvSpPr>
                <a:spLocks noChangeArrowheads="1"/>
              </p:cNvSpPr>
              <p:nvPr/>
            </p:nvSpPr>
            <p:spPr bwMode="auto">
              <a:xfrm rot="10800000">
                <a:off x="179513" y="6102821"/>
                <a:ext cx="236215" cy="215900"/>
              </a:xfrm>
              <a:prstGeom prst="leftArrow">
                <a:avLst>
                  <a:gd name="adj1" fmla="val 50000"/>
                  <a:gd name="adj2" fmla="val 33456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17" name="Rounded Rectangle 16"/>
            <p:cNvSpPr/>
            <p:nvPr/>
          </p:nvSpPr>
          <p:spPr>
            <a:xfrm>
              <a:off x="141412" y="4379962"/>
              <a:ext cx="1671672" cy="1199753"/>
            </a:xfrm>
            <a:prstGeom prst="roundRect">
              <a:avLst/>
            </a:prstGeom>
            <a:solidFill>
              <a:srgbClr val="FFFF00">
                <a:alpha val="16000"/>
              </a:srgbClr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70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 dirty="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 dirty="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Position Monitors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07503" y="903387"/>
            <a:ext cx="7560841" cy="1179459"/>
            <a:chOff x="107503" y="2708920"/>
            <a:chExt cx="7560841" cy="1179459"/>
          </a:xfrm>
        </p:grpSpPr>
        <p:sp>
          <p:nvSpPr>
            <p:cNvPr id="43" name="Text Box 9"/>
            <p:cNvSpPr txBox="1">
              <a:spLocks noChangeArrowheads="1"/>
            </p:cNvSpPr>
            <p:nvPr/>
          </p:nvSpPr>
          <p:spPr bwMode="auto">
            <a:xfrm>
              <a:off x="107503" y="2708920"/>
              <a:ext cx="755155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4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operation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principle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of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(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capacitive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)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button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pickup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" name="Text Box 14"/>
            <p:cNvSpPr txBox="1">
              <a:spLocks noChangeArrowheads="1"/>
            </p:cNvSpPr>
            <p:nvPr/>
          </p:nvSpPr>
          <p:spPr bwMode="auto">
            <a:xfrm>
              <a:off x="429765" y="3057382"/>
              <a:ext cx="723857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5"/>
                </a:buBlip>
              </a:pP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600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electric field induces image charge on </a:t>
              </a:r>
              <a:r>
                <a:rPr lang="en-US" sz="1600" dirty="0" smtClean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pick-up</a:t>
              </a:r>
              <a:endPara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endParaRPr>
            </a:p>
            <a:p>
              <a:pPr eaLnBrk="1" hangingPunct="1"/>
              <a:r>
                <a:rPr lang="en-US" sz="1600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600" dirty="0" smtClean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      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→  pick-up mounted isolated inside vacuum chamber</a:t>
              </a:r>
            </a:p>
            <a:p>
              <a:pPr eaLnBrk="1" hangingPunct="1"/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       →  amount of induces charge depends on distance between beam and pick-up 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72200" y="966500"/>
            <a:ext cx="2664296" cy="1886436"/>
            <a:chOff x="5868144" y="1878121"/>
            <a:chExt cx="2664296" cy="1886436"/>
          </a:xfrm>
        </p:grpSpPr>
        <p:pic>
          <p:nvPicPr>
            <p:cNvPr id="53" name="Picture 19" descr="136-3677_IM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0703" y="2362497"/>
              <a:ext cx="1091737" cy="1402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 Box 10"/>
            <p:cNvSpPr txBox="1">
              <a:spLocks noChangeArrowheads="1"/>
            </p:cNvSpPr>
            <p:nvPr/>
          </p:nvSpPr>
          <p:spPr bwMode="auto">
            <a:xfrm>
              <a:off x="5868144" y="1878121"/>
              <a:ext cx="1809651" cy="446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1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LHC </a:t>
              </a:r>
              <a:r>
                <a:rPr lang="de-DE" sz="1100" b="1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button</a:t>
              </a:r>
              <a:r>
                <a:rPr lang="de-DE" sz="11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100" b="1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pickup</a:t>
              </a:r>
              <a:endParaRPr lang="de-DE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000" dirty="0" err="1" smtClean="0">
                  <a:solidFill>
                    <a:srgbClr val="808080"/>
                  </a:solidFill>
                  <a:cs typeface="Arial Unicode MS" pitchFamily="34" charset="-128"/>
                </a:rPr>
                <a:t>courtesy</a:t>
              </a:r>
              <a:r>
                <a:rPr lang="de-DE" sz="1000" dirty="0" smtClean="0">
                  <a:solidFill>
                    <a:srgbClr val="808080"/>
                  </a:solidFill>
                  <a:cs typeface="Arial Unicode MS" pitchFamily="34" charset="-128"/>
                </a:rPr>
                <a:t>: </a:t>
              </a:r>
              <a:r>
                <a:rPr lang="de-DE" sz="1000" dirty="0" err="1" smtClean="0">
                  <a:solidFill>
                    <a:srgbClr val="808080"/>
                  </a:solidFill>
                  <a:cs typeface="Arial Unicode MS" pitchFamily="34" charset="-128"/>
                </a:rPr>
                <a:t>R.Jones</a:t>
              </a:r>
              <a:r>
                <a:rPr lang="de-DE" sz="1000" dirty="0" smtClean="0">
                  <a:solidFill>
                    <a:srgbClr val="808080"/>
                  </a:solidFill>
                  <a:cs typeface="Arial Unicode MS" pitchFamily="34" charset="-128"/>
                </a:rPr>
                <a:t> (CERN)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41748" y="1950740"/>
            <a:ext cx="1834108" cy="1622276"/>
            <a:chOff x="1413173" y="4027011"/>
            <a:chExt cx="1834108" cy="1622276"/>
          </a:xfrm>
        </p:grpSpPr>
        <p:sp>
          <p:nvSpPr>
            <p:cNvPr id="2" name="Oval 1"/>
            <p:cNvSpPr/>
            <p:nvPr/>
          </p:nvSpPr>
          <p:spPr>
            <a:xfrm>
              <a:off x="1547664" y="4497159"/>
              <a:ext cx="1080120" cy="100811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2087724" y="4197166"/>
              <a:ext cx="0" cy="1452121"/>
            </a:xfrm>
            <a:prstGeom prst="straightConnector1">
              <a:avLst/>
            </a:prstGeom>
            <a:ln w="15875">
              <a:solidFill>
                <a:schemeClr val="tx1"/>
              </a:solidFill>
              <a:prstDash val="dash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Up Arrow Callout 3"/>
            <p:cNvSpPr/>
            <p:nvPr/>
          </p:nvSpPr>
          <p:spPr>
            <a:xfrm>
              <a:off x="1951137" y="4459059"/>
              <a:ext cx="275109" cy="144016"/>
            </a:xfrm>
            <a:prstGeom prst="upArrow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413173" y="5009599"/>
              <a:ext cx="1584176" cy="0"/>
            </a:xfrm>
            <a:prstGeom prst="straightConnector1">
              <a:avLst/>
            </a:prstGeom>
            <a:ln w="15875">
              <a:solidFill>
                <a:schemeClr val="tx1"/>
              </a:solidFill>
              <a:prstDash val="lgDash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Up Arrow Callout 22"/>
            <p:cNvSpPr/>
            <p:nvPr/>
          </p:nvSpPr>
          <p:spPr>
            <a:xfrm flipV="1">
              <a:off x="1955329" y="5418405"/>
              <a:ext cx="275109" cy="144016"/>
            </a:xfrm>
            <a:prstGeom prst="upArrowCallou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24" name="Up Arrow Callout 23"/>
            <p:cNvSpPr/>
            <p:nvPr/>
          </p:nvSpPr>
          <p:spPr>
            <a:xfrm rot="16200000" flipV="1">
              <a:off x="2475371" y="4941796"/>
              <a:ext cx="275109" cy="144016"/>
            </a:xfrm>
            <a:prstGeom prst="upArrowCallou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25" name="Up Arrow Callout 24"/>
            <p:cNvSpPr/>
            <p:nvPr/>
          </p:nvSpPr>
          <p:spPr>
            <a:xfrm rot="5400000" flipH="1" flipV="1">
              <a:off x="1444018" y="4941796"/>
              <a:ext cx="275109" cy="144016"/>
            </a:xfrm>
            <a:prstGeom prst="upArrowCallou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2959249" y="4825727"/>
              <a:ext cx="28803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600" dirty="0">
                  <a:solidFill>
                    <a:srgbClr val="000000"/>
                  </a:solidFill>
                  <a:cs typeface="Arial Unicode MS" pitchFamily="34" charset="-128"/>
                </a:rPr>
                <a:t>x</a:t>
              </a:r>
              <a:endParaRPr lang="de-DE" sz="1600" dirty="0" smtClean="0">
                <a:solidFill>
                  <a:srgbClr val="000000"/>
                </a:solidFill>
                <a:cs typeface="Arial Unicode MS" pitchFamily="34" charset="-128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2138586" y="4027011"/>
              <a:ext cx="28803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600" dirty="0" smtClean="0">
                  <a:solidFill>
                    <a:srgbClr val="000000"/>
                  </a:solidFill>
                  <a:cs typeface="Arial Unicode MS" pitchFamily="34" charset="-128"/>
                </a:rPr>
                <a:t>y</a:t>
              </a:r>
            </a:p>
          </p:txBody>
        </p:sp>
        <p:sp>
          <p:nvSpPr>
            <p:cNvPr id="48" name="Oval 47"/>
            <p:cNvSpPr/>
            <p:nvPr/>
          </p:nvSpPr>
          <p:spPr>
            <a:xfrm>
              <a:off x="2167161" y="4878685"/>
              <a:ext cx="142825" cy="45719"/>
            </a:xfrm>
            <a:prstGeom prst="ellipse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2051720" y="4952201"/>
              <a:ext cx="57608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dirty="0" smtClean="0">
                  <a:solidFill>
                    <a:srgbClr val="FF33CC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beam</a:t>
              </a:r>
              <a:endParaRPr lang="en-GB" sz="1200" dirty="0">
                <a:solidFill>
                  <a:srgbClr val="FF33CC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07904" y="2742828"/>
            <a:ext cx="1305589" cy="505446"/>
            <a:chOff x="2915816" y="5742086"/>
            <a:chExt cx="1305589" cy="505446"/>
          </a:xfrm>
        </p:grpSpPr>
        <p:sp>
          <p:nvSpPr>
            <p:cNvPr id="56" name="Text Box 10"/>
            <p:cNvSpPr txBox="1">
              <a:spLocks noChangeArrowheads="1"/>
            </p:cNvSpPr>
            <p:nvPr/>
          </p:nvSpPr>
          <p:spPr bwMode="auto">
            <a:xfrm>
              <a:off x="2915816" y="5851952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de-DE" sz="1400" baseline="-25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de-DE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493021" y="6005840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10"/>
            <p:cNvSpPr txBox="1">
              <a:spLocks noChangeArrowheads="1"/>
            </p:cNvSpPr>
            <p:nvPr/>
          </p:nvSpPr>
          <p:spPr bwMode="auto">
            <a:xfrm>
              <a:off x="3501405" y="5742086"/>
              <a:ext cx="684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de-DE" sz="1400" dirty="0" smtClean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3501405" y="5939755"/>
              <a:ext cx="720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de-DE" sz="1400" dirty="0" smtClean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138619" y="2742828"/>
            <a:ext cx="1305589" cy="505446"/>
            <a:chOff x="2915816" y="5742086"/>
            <a:chExt cx="1305589" cy="505446"/>
          </a:xfrm>
        </p:grpSpPr>
        <p:sp>
          <p:nvSpPr>
            <p:cNvPr id="60" name="Text Box 10"/>
            <p:cNvSpPr txBox="1">
              <a:spLocks noChangeArrowheads="1"/>
            </p:cNvSpPr>
            <p:nvPr/>
          </p:nvSpPr>
          <p:spPr bwMode="auto">
            <a:xfrm>
              <a:off x="2915816" y="5851952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de-DE" sz="1400" baseline="-25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de-DE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3493021" y="6005840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 Box 10"/>
            <p:cNvSpPr txBox="1">
              <a:spLocks noChangeArrowheads="1"/>
            </p:cNvSpPr>
            <p:nvPr/>
          </p:nvSpPr>
          <p:spPr bwMode="auto">
            <a:xfrm>
              <a:off x="3501405" y="5742086"/>
              <a:ext cx="684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de-DE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0"/>
            <p:cNvSpPr txBox="1">
              <a:spLocks noChangeArrowheads="1"/>
            </p:cNvSpPr>
            <p:nvPr/>
          </p:nvSpPr>
          <p:spPr bwMode="auto">
            <a:xfrm>
              <a:off x="3501405" y="5939755"/>
              <a:ext cx="720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de-DE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6" name="Text Box 14"/>
          <p:cNvSpPr txBox="1">
            <a:spLocks noChangeArrowheads="1"/>
          </p:cNvSpPr>
          <p:nvPr/>
        </p:nvSpPr>
        <p:spPr bwMode="auto">
          <a:xfrm>
            <a:off x="3238077" y="2238772"/>
            <a:ext cx="42862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processing example:</a:t>
            </a:r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Δ/</a:t>
            </a:r>
            <a:r>
              <a:rPr lang="el-GR" sz="16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Σ</a:t>
            </a:r>
            <a:r>
              <a:rPr lang="de-DE" sz="16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b="1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method</a:t>
            </a:r>
            <a:endParaRPr lang="en-US" sz="1600" b="1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7504" y="3717032"/>
            <a:ext cx="8856984" cy="2664296"/>
            <a:chOff x="107504" y="3717032"/>
            <a:chExt cx="8856984" cy="2664296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309" y="4365104"/>
              <a:ext cx="5418963" cy="1335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" name="Text Box 9"/>
            <p:cNvSpPr txBox="1">
              <a:spLocks noChangeArrowheads="1"/>
            </p:cNvSpPr>
            <p:nvPr/>
          </p:nvSpPr>
          <p:spPr bwMode="auto">
            <a:xfrm>
              <a:off x="107504" y="3717032"/>
              <a:ext cx="3168352" cy="335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4"/>
                </a:buBlip>
              </a:pPr>
              <a:r>
                <a:rPr lang="de-DE" sz="16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beam </a:t>
              </a:r>
              <a:r>
                <a:rPr lang="de-DE" sz="16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position</a:t>
              </a: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information</a:t>
              </a: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endParaRPr lang="en-GB" sz="16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948264" y="4581128"/>
              <a:ext cx="1944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808080"/>
                  </a:solidFill>
                  <a:ea typeface="Arial Unicode MS" pitchFamily="34" charset="-128"/>
                  <a:cs typeface="Arial Unicode MS" pitchFamily="34" charset="-128"/>
                </a:rPr>
                <a:t>Courtesy: </a:t>
              </a:r>
              <a:r>
                <a:rPr lang="en-US" sz="1000" i="1" dirty="0" smtClean="0">
                  <a:solidFill>
                    <a:srgbClr val="808080"/>
                  </a:solidFill>
                  <a:ea typeface="Arial Unicode MS" pitchFamily="34" charset="-128"/>
                  <a:cs typeface="Arial Unicode MS" pitchFamily="34" charset="-128"/>
                </a:rPr>
                <a:t>M. </a:t>
              </a:r>
              <a:r>
                <a:rPr lang="en-US" sz="1000" i="1" dirty="0" err="1" smtClean="0">
                  <a:solidFill>
                    <a:srgbClr val="808080"/>
                  </a:solidFill>
                  <a:ea typeface="Arial Unicode MS" pitchFamily="34" charset="-128"/>
                  <a:cs typeface="Arial Unicode MS" pitchFamily="34" charset="-128"/>
                </a:rPr>
                <a:t>Gasior</a:t>
              </a:r>
              <a:r>
                <a:rPr lang="en-US" sz="1000" i="1" dirty="0" smtClean="0">
                  <a:solidFill>
                    <a:srgbClr val="808080"/>
                  </a:solidFill>
                  <a:ea typeface="Arial Unicode MS" pitchFamily="34" charset="-128"/>
                  <a:cs typeface="Arial Unicode MS" pitchFamily="34" charset="-128"/>
                </a:rPr>
                <a:t> (CERN)</a:t>
              </a:r>
              <a:endParaRPr lang="en-US" sz="1000" dirty="0">
                <a:solidFill>
                  <a:srgbClr val="808080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2" name="Text Box 14"/>
            <p:cNvSpPr txBox="1">
              <a:spLocks noChangeArrowheads="1"/>
            </p:cNvSpPr>
            <p:nvPr/>
          </p:nvSpPr>
          <p:spPr bwMode="auto">
            <a:xfrm>
              <a:off x="429766" y="4026550"/>
              <a:ext cx="608679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5"/>
                </a:buBlip>
              </a:pP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600" dirty="0" smtClean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  <a:sym typeface="Symbol" pitchFamily="18" charset="2"/>
                </a:rPr>
                <a:t>amplitude modulated on large (common mode) beam intensity signal</a:t>
              </a:r>
              <a:endPara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endParaRPr>
            </a:p>
          </p:txBody>
        </p:sp>
        <p:sp>
          <p:nvSpPr>
            <p:cNvPr id="86" name="Text Box 14"/>
            <p:cNvSpPr txBox="1">
              <a:spLocks noChangeArrowheads="1"/>
            </p:cNvSpPr>
            <p:nvPr/>
          </p:nvSpPr>
          <p:spPr bwMode="auto">
            <a:xfrm>
              <a:off x="429765" y="5796553"/>
              <a:ext cx="853472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5"/>
                </a:buBlip>
              </a:pPr>
              <a:r>
                <a:rPr lang="en-US" sz="1600" dirty="0" smtClean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signal subtraction to obtain position information</a:t>
              </a:r>
            </a:p>
            <a:p>
              <a:pPr eaLnBrk="1" hangingPunct="1"/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       →  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difficult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to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do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electronically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without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some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of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the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intensity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information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leaking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through</a:t>
              </a:r>
              <a:r>
                <a:rPr lang="de-DE" sz="16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endPara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endParaRPr>
            </a:p>
          </p:txBody>
        </p:sp>
      </p:grpSp>
      <p:sp>
        <p:nvSpPr>
          <p:cNvPr id="87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18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529410" y="2078075"/>
            <a:ext cx="922315" cy="37578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BPM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107504" y="908720"/>
            <a:ext cx="6092119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de-DE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collect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directly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position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information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GB" sz="1800" dirty="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429765" y="1340768"/>
            <a:ext cx="536637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bunch excites several resonating modes while passing a </a:t>
            </a:r>
          </a:p>
          <a:p>
            <a:pPr eaLnBrk="1" hangingPunct="1"/>
            <a:r>
              <a:rPr lang="en-US" sz="1600" b="1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pillbox-like cavity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short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bunches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deliver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wide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spectrum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frequencies</a:t>
            </a:r>
            <a:endParaRPr lang="en-US" sz="1600" baseline="-25000" dirty="0" smtClean="0">
              <a:solidFill>
                <a:srgbClr val="0000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>
              <a:buFontTx/>
              <a:buBlip>
                <a:blip r:embed="rId5"/>
              </a:buBlip>
            </a:pPr>
            <a:r>
              <a:rPr lang="en-US" sz="1600" baseline="-250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monopole mode</a:t>
            </a:r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TM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01(0)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: beam intensity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→  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maximum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at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center</a:t>
            </a:r>
            <a:endParaRPr lang="de-DE" sz="16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/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strong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excitation</a:t>
            </a:r>
            <a:endParaRPr lang="en-US" sz="1600" dirty="0" smtClean="0">
              <a:solidFill>
                <a:srgbClr val="0000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>
              <a:buFontTx/>
              <a:buBlip>
                <a:blip r:embed="rId5"/>
              </a:buBlip>
            </a:pPr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dipole mode TM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11(0)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: beam position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minimum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at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center</a:t>
            </a:r>
            <a:endParaRPr lang="de-DE" sz="16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excitation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by</a:t>
            </a:r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beam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offset</a:t>
            </a:r>
            <a:endParaRPr lang="de-DE" sz="16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→  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slightly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shifted</a:t>
            </a:r>
            <a:r>
              <a:rPr lang="de-DE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in </a:t>
            </a:r>
            <a:r>
              <a:rPr lang="de-DE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frequency</a:t>
            </a:r>
            <a:r>
              <a:rPr lang="en-US" sz="1600" baseline="-250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wrt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. monopole mode</a:t>
            </a:r>
            <a:endParaRPr lang="en-US" sz="1600" baseline="-250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7504" y="4221088"/>
            <a:ext cx="8742539" cy="2247852"/>
            <a:chOff x="107504" y="4221088"/>
            <a:chExt cx="8742539" cy="2247852"/>
          </a:xfrm>
        </p:grpSpPr>
        <p:grpSp>
          <p:nvGrpSpPr>
            <p:cNvPr id="2" name="Group 1"/>
            <p:cNvGrpSpPr/>
            <p:nvPr/>
          </p:nvGrpSpPr>
          <p:grpSpPr>
            <a:xfrm>
              <a:off x="107504" y="4221088"/>
              <a:ext cx="6092119" cy="1512168"/>
              <a:chOff x="107504" y="4293096"/>
              <a:chExt cx="6092119" cy="1512168"/>
            </a:xfrm>
          </p:grpSpPr>
          <p:sp>
            <p:nvSpPr>
              <p:cNvPr id="26" name="Text Box 9"/>
              <p:cNvSpPr txBox="1">
                <a:spLocks noChangeArrowheads="1"/>
              </p:cNvSpPr>
              <p:nvPr/>
            </p:nvSpPr>
            <p:spPr bwMode="auto">
              <a:xfrm>
                <a:off x="107504" y="4293096"/>
                <a:ext cx="6092119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Blip>
                    <a:blip r:embed="rId4"/>
                  </a:buBlip>
                </a:pPr>
                <a:r>
                  <a:rPr lang="de-DE" sz="1800" dirty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 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antenna</a:t>
                </a:r>
                <a:r>
                  <a:rPr lang="de-DE" sz="1800" dirty="0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for</a:t>
                </a:r>
                <a:r>
                  <a:rPr lang="de-DE" sz="1800" dirty="0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outcoupling</a:t>
                </a:r>
                <a:r>
                  <a:rPr lang="de-DE" sz="1800" dirty="0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of</a:t>
                </a:r>
                <a:r>
                  <a:rPr lang="de-DE" sz="1800" dirty="0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dipole</a:t>
                </a:r>
                <a:r>
                  <a:rPr lang="de-DE" sz="1800" dirty="0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800" dirty="0" err="1" smtClean="0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mode</a:t>
                </a:r>
                <a:endParaRPr lang="en-GB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7" name="Text Box 14"/>
              <p:cNvSpPr txBox="1">
                <a:spLocks noChangeArrowheads="1"/>
              </p:cNvSpPr>
              <p:nvPr/>
            </p:nvSpPr>
            <p:spPr bwMode="auto">
              <a:xfrm>
                <a:off x="429765" y="4728046"/>
                <a:ext cx="4430267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Tx/>
                  <a:buBlip>
                    <a:blip r:embed="rId5"/>
                  </a:buBlip>
                </a:pP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 </a:t>
                </a:r>
                <a:r>
                  <a:rPr lang="en-US" sz="1600" b="1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amplitude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: position information     </a:t>
                </a:r>
              </a:p>
              <a:p>
                <a:pPr eaLnBrk="1" hangingPunct="1"/>
                <a:r>
                  <a:rPr lang="en-US" sz="1600" dirty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    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→   only absolute value !</a:t>
                </a:r>
              </a:p>
              <a:p>
                <a:pPr eaLnBrk="1" hangingPunct="1">
                  <a:buFontTx/>
                  <a:buBlip>
                    <a:blip r:embed="rId5"/>
                  </a:buBlip>
                </a:pPr>
                <a:r>
                  <a:rPr lang="en-US" sz="1600" dirty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600" b="1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phase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(</a:t>
                </a:r>
                <a:r>
                  <a:rPr lang="en-US" sz="1600" dirty="0" err="1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wrt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. </a:t>
                </a:r>
                <a:r>
                  <a:rPr lang="en-US" sz="1600" dirty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m</a:t>
                </a:r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onopole mode): sign information</a:t>
                </a:r>
              </a:p>
              <a:p>
                <a:pPr eaLnBrk="1" hangingPunct="1"/>
                <a:r>
                  <a:rPr lang="en-US" sz="1600" dirty="0" smtClean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     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→   simultaneous measurement required !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508104" y="4437112"/>
              <a:ext cx="3341939" cy="2031828"/>
              <a:chOff x="5910581" y="4304129"/>
              <a:chExt cx="3341939" cy="2031828"/>
            </a:xfrm>
          </p:grpSpPr>
          <p:grpSp>
            <p:nvGrpSpPr>
              <p:cNvPr id="3" name="Group 2"/>
              <p:cNvGrpSpPr>
                <a:grpSpLocks noChangeAspect="1"/>
              </p:cNvGrpSpPr>
              <p:nvPr/>
            </p:nvGrpSpPr>
            <p:grpSpPr>
              <a:xfrm>
                <a:off x="5910581" y="4324475"/>
                <a:ext cx="3341939" cy="2011482"/>
                <a:chOff x="995625" y="2018312"/>
                <a:chExt cx="6746845" cy="4060859"/>
              </a:xfrm>
            </p:grpSpPr>
            <p:pic>
              <p:nvPicPr>
                <p:cNvPr id="32" name="Picture 5" descr="resonator_movie_v2_voltage1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55323" y="2018312"/>
                  <a:ext cx="6687147" cy="40608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416506" y="5529576"/>
                  <a:ext cx="1356252" cy="49581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t / ns</a:t>
                  </a:r>
                </a:p>
              </p:txBody>
            </p:sp>
            <p:sp>
              <p:nvSpPr>
                <p:cNvPr id="36" name="Text Box 1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75148" y="3710002"/>
                  <a:ext cx="936772" cy="4958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U / V</a:t>
                  </a:r>
                </a:p>
              </p:txBody>
            </p:sp>
          </p:grpSp>
          <p:sp>
            <p:nvSpPr>
              <p:cNvPr id="31" name="Text Box 9"/>
              <p:cNvSpPr txBox="1">
                <a:spLocks noChangeArrowheads="1"/>
              </p:cNvSpPr>
              <p:nvPr/>
            </p:nvSpPr>
            <p:spPr bwMode="auto">
              <a:xfrm>
                <a:off x="6444209" y="4304129"/>
                <a:ext cx="2232247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a</a:t>
                </a:r>
                <a:r>
                  <a:rPr lang="en-US" sz="1200" b="1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ntenna signal: time domain</a:t>
                </a:r>
                <a:endParaRPr lang="en-US" sz="12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</p:grp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382612" y="1283292"/>
            <a:ext cx="3653884" cy="2937796"/>
            <a:chOff x="5436096" y="1139276"/>
            <a:chExt cx="3653884" cy="2937796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1139276"/>
              <a:ext cx="3581876" cy="293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 Box 9"/>
            <p:cNvSpPr txBox="1">
              <a:spLocks noChangeArrowheads="1"/>
            </p:cNvSpPr>
            <p:nvPr/>
          </p:nvSpPr>
          <p:spPr bwMode="auto">
            <a:xfrm>
              <a:off x="5436096" y="3304034"/>
              <a:ext cx="671797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</a:t>
              </a:r>
              <a:endParaRPr lang="en-US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63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7503" y="764704"/>
            <a:ext cx="8414892" cy="4583994"/>
            <a:chOff x="107503" y="1124744"/>
            <a:chExt cx="8414892" cy="4583994"/>
          </a:xfrm>
        </p:grpSpPr>
        <p:grpSp>
          <p:nvGrpSpPr>
            <p:cNvPr id="2" name="Group 1"/>
            <p:cNvGrpSpPr/>
            <p:nvPr/>
          </p:nvGrpSpPr>
          <p:grpSpPr>
            <a:xfrm>
              <a:off x="261045" y="1124744"/>
              <a:ext cx="8261350" cy="4583994"/>
              <a:chOff x="331788" y="1193705"/>
              <a:chExt cx="8261350" cy="4583994"/>
            </a:xfrm>
          </p:grpSpPr>
          <p:grpSp>
            <p:nvGrpSpPr>
              <p:cNvPr id="11" name="Group 16"/>
              <p:cNvGrpSpPr>
                <a:grpSpLocks/>
              </p:cNvGrpSpPr>
              <p:nvPr/>
            </p:nvGrpSpPr>
            <p:grpSpPr bwMode="auto">
              <a:xfrm>
                <a:off x="331788" y="1193705"/>
                <a:ext cx="8261350" cy="4583994"/>
                <a:chOff x="2960" y="1071"/>
                <a:chExt cx="2800" cy="1548"/>
              </a:xfrm>
            </p:grpSpPr>
            <p:pic>
              <p:nvPicPr>
                <p:cNvPr id="23" name="Picture 17" descr="resonator_movie_v2_voltage14_lin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60" y="1089"/>
                  <a:ext cx="2800" cy="15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Rectangle 18"/>
                <p:cNvSpPr>
                  <a:spLocks noChangeArrowheads="1"/>
                </p:cNvSpPr>
                <p:nvPr/>
              </p:nvSpPr>
              <p:spPr bwMode="auto">
                <a:xfrm>
                  <a:off x="4105" y="2528"/>
                  <a:ext cx="544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25" name="Rectangle 19"/>
                <p:cNvSpPr>
                  <a:spLocks noChangeArrowheads="1"/>
                </p:cNvSpPr>
                <p:nvPr/>
              </p:nvSpPr>
              <p:spPr bwMode="auto">
                <a:xfrm>
                  <a:off x="5511" y="1162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26" name="Rectangle 20"/>
                <p:cNvSpPr>
                  <a:spLocks noChangeArrowheads="1"/>
                </p:cNvSpPr>
                <p:nvPr/>
              </p:nvSpPr>
              <p:spPr bwMode="auto">
                <a:xfrm>
                  <a:off x="4014" y="1071"/>
                  <a:ext cx="726" cy="13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2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419" y="2447"/>
                  <a:ext cx="271" cy="11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16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f / GHz</a:t>
                  </a:r>
                </a:p>
              </p:txBody>
            </p:sp>
            <p:sp>
              <p:nvSpPr>
                <p:cNvPr id="28" name="Text Box 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026" y="1322"/>
                  <a:ext cx="215" cy="1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16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U / V</a:t>
                  </a:r>
                </a:p>
              </p:txBody>
            </p:sp>
          </p:grpSp>
          <p:grpSp>
            <p:nvGrpSpPr>
              <p:cNvPr id="13" name="Group 24"/>
              <p:cNvGrpSpPr>
                <a:grpSpLocks/>
              </p:cNvGrpSpPr>
              <p:nvPr/>
            </p:nvGrpSpPr>
            <p:grpSpPr bwMode="auto">
              <a:xfrm>
                <a:off x="1665591" y="1863647"/>
                <a:ext cx="5952167" cy="3778125"/>
                <a:chOff x="1066" y="1457"/>
                <a:chExt cx="3039" cy="1942"/>
              </a:xfrm>
            </p:grpSpPr>
            <p:sp>
              <p:nvSpPr>
                <p:cNvPr id="1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851" y="1457"/>
                  <a:ext cx="363" cy="1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1800" b="1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TM</a:t>
                  </a:r>
                  <a:r>
                    <a:rPr lang="en-US" sz="1800" b="1" baseline="-25000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01</a:t>
                  </a:r>
                </a:p>
              </p:txBody>
            </p:sp>
            <p:sp>
              <p:nvSpPr>
                <p:cNvPr id="15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473" y="2791"/>
                  <a:ext cx="358" cy="1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1800" b="1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TM</a:t>
                  </a:r>
                  <a:r>
                    <a:rPr lang="en-US" sz="1800" b="1" baseline="-25000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11</a:t>
                  </a:r>
                </a:p>
              </p:txBody>
            </p:sp>
            <p:sp>
              <p:nvSpPr>
                <p:cNvPr id="16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652" y="2428"/>
                  <a:ext cx="363" cy="1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1800" b="1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TM</a:t>
                  </a:r>
                  <a:r>
                    <a:rPr lang="en-US" sz="1800" b="1" baseline="-25000" dirty="0">
                      <a:solidFill>
                        <a:srgbClr val="000099"/>
                      </a:solidFill>
                      <a:latin typeface="Times New Roman" pitchFamily="18" charset="0"/>
                      <a:cs typeface="Times New Roman" pitchFamily="18" charset="0"/>
                    </a:rPr>
                    <a:t>02</a:t>
                  </a:r>
                </a:p>
              </p:txBody>
            </p:sp>
            <p:sp>
              <p:nvSpPr>
                <p:cNvPr id="17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888" y="3193"/>
                  <a:ext cx="330" cy="2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2000" b="1" dirty="0" err="1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U~q</a:t>
                  </a:r>
                  <a:endParaRPr lang="en-US" sz="20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561" y="3193"/>
                  <a:ext cx="478" cy="2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2000" b="1" dirty="0" err="1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U~q</a:t>
                  </a:r>
                  <a:r>
                    <a:rPr lang="en-US" sz="20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∙|r|</a:t>
                  </a:r>
                  <a:endParaRPr lang="en-US" sz="20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52" y="3193"/>
                  <a:ext cx="330" cy="2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charset="0"/>
                      <a:ea typeface="ＭＳ Ｐゴシック"/>
                      <a:cs typeface="ＭＳ Ｐゴシック"/>
                    </a:defRPr>
                  </a:lvl9pPr>
                </a:lstStyle>
                <a:p>
                  <a:pPr eaLnBrk="1" hangingPunct="1"/>
                  <a:r>
                    <a:rPr lang="en-US" sz="2000" b="1" dirty="0" err="1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U~q</a:t>
                  </a:r>
                  <a:endParaRPr lang="en-US" sz="20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20" name="Picture 31" descr="resonator_movie_v2_06"/>
                <p:cNvPicPr>
                  <a:picLocks noChangeAspect="1" noChangeArrowheads="1" noCrop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6" y="1706"/>
                  <a:ext cx="873" cy="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" name="Picture 32" descr="resonator_movie_v2_09"/>
                <p:cNvPicPr>
                  <a:picLocks noChangeAspect="1" noChangeArrowheads="1" noCrop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0" y="1669"/>
                  <a:ext cx="953" cy="5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Picture 33" descr="resonator_movie_v2_10"/>
                <p:cNvPicPr>
                  <a:picLocks noChangeAspect="1" noChangeArrowheads="1" noCrop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52" y="1661"/>
                  <a:ext cx="953" cy="5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107503" y="1262087"/>
              <a:ext cx="8352929" cy="366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cavity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frequency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spectrum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BPM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29765" y="5796553"/>
            <a:ext cx="61594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9"/>
              </a:buBlip>
            </a:pP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problem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: monopole mode (TM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01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 leakage into dipole mode (TM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11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</a:t>
            </a:r>
          </a:p>
          <a:p>
            <a:pPr eaLnBrk="1" hangingPunct="1"/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→ suppression of monopole mode required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429444" y="5445224"/>
            <a:ext cx="61594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9"/>
              </a:buBlip>
            </a:pP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q:  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beam charge,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r: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beam offset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881316" y="6176337"/>
            <a:ext cx="21551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de-DE" sz="1000" dirty="0" err="1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ourtesy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0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D.Lipka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(DESY)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BPM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07504" y="902047"/>
            <a:ext cx="4500884" cy="3837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de-DE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suppresion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monopole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mode</a:t>
            </a:r>
            <a:endParaRPr lang="en-GB" sz="1800" dirty="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29764" y="1240999"/>
            <a:ext cx="72385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dipole mode (TM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11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 signal coupled out via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waveguide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choose </a:t>
            </a:r>
            <a:r>
              <a:rPr lang="en-US" sz="16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outcoupling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at position of large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TM</a:t>
            </a:r>
            <a:r>
              <a:rPr lang="en-US" sz="1600" baseline="-250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11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electric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field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amplitude</a:t>
            </a:r>
            <a:endParaRPr lang="en-US" sz="1600" dirty="0" smtClean="0">
              <a:solidFill>
                <a:srgbClr val="0000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eaLnBrk="1" hangingPunct="1">
              <a:buFontTx/>
              <a:buBlip>
                <a:blip r:embed="rId5"/>
              </a:buBlip>
            </a:pPr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design waveguide with cutoff frequency above f</a:t>
            </a:r>
            <a:r>
              <a:rPr lang="en-US" sz="1600" baseline="-250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01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(monopole mode) resonance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7504" y="2103669"/>
            <a:ext cx="9288710" cy="3227735"/>
            <a:chOff x="107504" y="2109185"/>
            <a:chExt cx="9505056" cy="3350900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509047" y="2419378"/>
              <a:ext cx="9103513" cy="2868924"/>
              <a:chOff x="131764" y="843375"/>
              <a:chExt cx="8538071" cy="2690724"/>
            </a:xfrm>
          </p:grpSpPr>
          <p:grpSp>
            <p:nvGrpSpPr>
              <p:cNvPr id="2" name="Group 1"/>
              <p:cNvGrpSpPr>
                <a:grpSpLocks noChangeAspect="1"/>
              </p:cNvGrpSpPr>
              <p:nvPr/>
            </p:nvGrpSpPr>
            <p:grpSpPr>
              <a:xfrm>
                <a:off x="131764" y="1052736"/>
                <a:ext cx="8538071" cy="2481363"/>
                <a:chOff x="131763" y="1982788"/>
                <a:chExt cx="9280525" cy="2697127"/>
              </a:xfrm>
            </p:grpSpPr>
            <p:grpSp>
              <p:nvGrpSpPr>
                <p:cNvPr id="29" name="Group 8"/>
                <p:cNvGrpSpPr>
                  <a:grpSpLocks/>
                </p:cNvGrpSpPr>
                <p:nvPr/>
              </p:nvGrpSpPr>
              <p:grpSpPr bwMode="auto">
                <a:xfrm>
                  <a:off x="131763" y="1994173"/>
                  <a:ext cx="5051425" cy="2685742"/>
                  <a:chOff x="83" y="1431"/>
                  <a:chExt cx="2854" cy="1519"/>
                </a:xfrm>
              </p:grpSpPr>
              <p:pic>
                <p:nvPicPr>
                  <p:cNvPr id="30" name="Picture 5" descr="resonator_movie_v5_waveguide_04"/>
                  <p:cNvPicPr>
                    <a:picLocks noChangeAspect="1" noChangeArrowheads="1" noCrop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3" y="1431"/>
                    <a:ext cx="2809" cy="151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1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519" y="1491"/>
                    <a:ext cx="418" cy="9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>
                      <a:solidFill>
                        <a:srgbClr val="000000"/>
                      </a:solidFill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  <p:grpSp>
              <p:nvGrpSpPr>
                <p:cNvPr id="32" name="Group 10"/>
                <p:cNvGrpSpPr>
                  <a:grpSpLocks/>
                </p:cNvGrpSpPr>
                <p:nvPr/>
              </p:nvGrpSpPr>
              <p:grpSpPr bwMode="auto">
                <a:xfrm>
                  <a:off x="4376738" y="1982788"/>
                  <a:ext cx="5035550" cy="2679730"/>
                  <a:chOff x="2757" y="1417"/>
                  <a:chExt cx="2845" cy="1516"/>
                </a:xfrm>
              </p:grpSpPr>
              <p:pic>
                <p:nvPicPr>
                  <p:cNvPr id="33" name="Picture 6" descr="resonator_movie_v5_waveguide_03"/>
                  <p:cNvPicPr>
                    <a:picLocks noChangeAspect="1" noChangeArrowheads="1" noCrop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57" y="1432"/>
                    <a:ext cx="2776" cy="150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4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5111" y="1417"/>
                    <a:ext cx="491" cy="103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>
                      <a:solidFill>
                        <a:srgbClr val="000000"/>
                      </a:solidFill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</p:grpSp>
          <p:sp>
            <p:nvSpPr>
              <p:cNvPr id="36" name="Text Box 11"/>
              <p:cNvSpPr txBox="1">
                <a:spLocks noChangeArrowheads="1"/>
              </p:cNvSpPr>
              <p:nvPr/>
            </p:nvSpPr>
            <p:spPr bwMode="auto">
              <a:xfrm>
                <a:off x="1259632" y="848128"/>
                <a:ext cx="1616148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Monopole Mode</a:t>
                </a:r>
              </a:p>
            </p:txBody>
          </p:sp>
          <p:sp>
            <p:nvSpPr>
              <p:cNvPr id="37" name="Text Box 12"/>
              <p:cNvSpPr txBox="1">
                <a:spLocks noChangeArrowheads="1"/>
              </p:cNvSpPr>
              <p:nvPr/>
            </p:nvSpPr>
            <p:spPr bwMode="auto">
              <a:xfrm>
                <a:off x="5288707" y="843375"/>
                <a:ext cx="1308371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000099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Dipole Mode</a:t>
                </a:r>
              </a:p>
            </p:txBody>
          </p:sp>
        </p:grp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7025332" y="5204469"/>
              <a:ext cx="2155180" cy="25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  <a:defRPr/>
              </a:pPr>
              <a:r>
                <a:rPr lang="de-DE" sz="1000" dirty="0" err="1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de-DE" sz="1000" dirty="0" err="1" smtClean="0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ourtesy</a:t>
              </a:r>
              <a:r>
                <a:rPr lang="de-DE" sz="1000" dirty="0" smtClean="0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de-DE" sz="1000" dirty="0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 smtClean="0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D.Lipka</a:t>
              </a:r>
              <a:r>
                <a:rPr lang="de-DE" sz="1000" dirty="0" smtClean="0">
                  <a:solidFill>
                    <a:srgbClr val="808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(DESY)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107504" y="2109185"/>
              <a:ext cx="4500884" cy="38371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4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influence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of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outcoupling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waveguide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7504" y="5512611"/>
            <a:ext cx="7647359" cy="806581"/>
            <a:chOff x="107504" y="5512611"/>
            <a:chExt cx="7647359" cy="806581"/>
          </a:xfrm>
        </p:grpSpPr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07504" y="5512611"/>
              <a:ext cx="5900010" cy="38371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4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narrow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-band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electronics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for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signal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processing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88343" y="5857527"/>
              <a:ext cx="69665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→  </a:t>
              </a:r>
              <a:r>
                <a:rPr lang="en-US" sz="12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 </a:t>
              </a:r>
              <a:r>
                <a:rPr lang="en-US" sz="1200" dirty="0" err="1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B.Keil</a:t>
              </a:r>
              <a:r>
                <a:rPr lang="en-US" sz="12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, </a:t>
              </a:r>
              <a:r>
                <a:rPr lang="en-US" sz="12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Proc. DIPAC’09, Basel (Switzerland) 2009, TUOC01, p.275</a:t>
              </a:r>
            </a:p>
            <a:p>
              <a:r>
                <a:rPr lang="en-US" sz="1200" dirty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→   </a:t>
              </a:r>
              <a:r>
                <a:rPr lang="en-US" sz="1200" dirty="0" err="1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D.Lipka</a:t>
              </a:r>
              <a:r>
                <a:rPr lang="en-US" sz="12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  <a:sym typeface="Symbol" pitchFamily="18" charset="2"/>
                </a:rPr>
                <a:t>, </a:t>
              </a:r>
              <a:r>
                <a:rPr lang="en-US" sz="1200" dirty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Proc. DIPAC’09, Basel (Switzerland) 2009, </a:t>
              </a:r>
              <a:r>
                <a:rPr lang="en-US" sz="12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TUOC02, p.260</a:t>
              </a:r>
              <a:endParaRPr lang="en-US" sz="12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17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BPMs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for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SASE Machines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dnoelle\Desktop\An E-Mail\IMG_19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147415"/>
            <a:ext cx="3444875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Documents and Settings\dnoelle\Desktop\An E-Mail\IMG_19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63" y="1009303"/>
            <a:ext cx="3295650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795365"/>
            <a:ext cx="34448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>
            <a:spLocks noChangeArrowheads="1"/>
          </p:cNvSpPr>
          <p:nvPr/>
        </p:nvSpPr>
        <p:spPr bwMode="auto">
          <a:xfrm>
            <a:off x="425450" y="3468340"/>
            <a:ext cx="28232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1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intersection</a:t>
            </a: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@ LCLS</a:t>
            </a:r>
          </a:p>
        </p:txBody>
      </p:sp>
      <p:sp>
        <p:nvSpPr>
          <p:cNvPr id="14" name="Textfeld 8"/>
          <p:cNvSpPr txBox="1">
            <a:spLocks noChangeArrowheads="1"/>
          </p:cNvSpPr>
          <p:nvPr/>
        </p:nvSpPr>
        <p:spPr bwMode="auto">
          <a:xfrm>
            <a:off x="5410200" y="3215928"/>
            <a:ext cx="2008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1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Cavity</a:t>
            </a: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BPM @ LCLS</a:t>
            </a:r>
          </a:p>
        </p:txBody>
      </p:sp>
      <p:sp>
        <p:nvSpPr>
          <p:cNvPr id="15" name="Textfeld 10"/>
          <p:cNvSpPr txBox="1">
            <a:spLocks noChangeArrowheads="1"/>
          </p:cNvSpPr>
          <p:nvPr/>
        </p:nvSpPr>
        <p:spPr bwMode="auto">
          <a:xfrm>
            <a:off x="515938" y="6052790"/>
            <a:ext cx="26116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Low Q </a:t>
            </a:r>
            <a:r>
              <a:rPr lang="de-DE" sz="1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Cavity</a:t>
            </a: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BPM @ SCSS</a:t>
            </a:r>
          </a:p>
        </p:txBody>
      </p:sp>
      <p:pic>
        <p:nvPicPr>
          <p:cNvPr id="16" name="Picture 17" descr="20100318-IMG_795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544540"/>
            <a:ext cx="3827463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2"/>
          <p:cNvSpPr txBox="1">
            <a:spLocks noChangeArrowheads="1"/>
          </p:cNvSpPr>
          <p:nvPr/>
        </p:nvSpPr>
        <p:spPr bwMode="auto">
          <a:xfrm>
            <a:off x="4773613" y="6079778"/>
            <a:ext cx="3292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E-XFEL </a:t>
            </a:r>
            <a:r>
              <a:rPr lang="de-DE" sz="1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Cavity</a:t>
            </a:r>
            <a:r>
              <a:rPr lang="de-DE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BPM Test @ FLASH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8754030" y="3212976"/>
            <a:ext cx="338554" cy="213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vert270"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de-DE" sz="1000" dirty="0" err="1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ourtesy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0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D.Nölle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(DESY)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6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Monitor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for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Bunch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Current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" name="Picture 4" descr="XFEL_Dark-Current_Schnit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7" r="36659"/>
          <a:stretch>
            <a:fillRect/>
          </a:stretch>
        </p:blipFill>
        <p:spPr bwMode="auto">
          <a:xfrm>
            <a:off x="323528" y="2564904"/>
            <a:ext cx="2054669" cy="371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07951" y="908720"/>
            <a:ext cx="242134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E-XFEL design</a:t>
            </a:r>
            <a:endParaRPr lang="en-GB" sz="1800" dirty="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429765" y="1229851"/>
            <a:ext cx="44302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parameters:</a:t>
            </a:r>
          </a:p>
          <a:p>
            <a:pPr eaLnBrk="1" hangingPunct="1"/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→  </a:t>
            </a:r>
            <a:r>
              <a:rPr lang="en-US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f</a:t>
            </a:r>
            <a:r>
              <a:rPr lang="en-US" sz="1600" baseline="-250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res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= 1.3 GHz, Q</a:t>
            </a:r>
            <a:r>
              <a:rPr lang="en-US" sz="1600" baseline="-250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= 198.4</a:t>
            </a:r>
          </a:p>
          <a:p>
            <a:pPr eaLnBrk="1" hangingPunct="1"/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→   40.5 mm diameter tube, 9 cm length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429765" y="2046322"/>
            <a:ext cx="29180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achieved sensitivity:</a:t>
            </a:r>
          </a:p>
          <a:p>
            <a:pPr eaLnBrk="1" hangingPunct="1"/>
            <a:r>
              <a:rPr lang="en-US" sz="16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→  S = 11.83 V/</a:t>
            </a:r>
            <a:r>
              <a:rPr lang="en-US" sz="16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nCb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6084168" y="5806425"/>
            <a:ext cx="244827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de-DE" sz="1000" dirty="0" err="1" smtClean="0">
                <a:solidFill>
                  <a:srgbClr val="808080"/>
                </a:solidFill>
                <a:cs typeface="Arial Unicode MS" pitchFamily="34" charset="-128"/>
              </a:rPr>
              <a:t>D.Lipka</a:t>
            </a:r>
            <a:r>
              <a:rPr lang="de-DE" sz="1000" dirty="0" smtClean="0">
                <a:solidFill>
                  <a:srgbClr val="808080"/>
                </a:solidFill>
                <a:cs typeface="Arial Unicode MS" pitchFamily="34" charset="-128"/>
              </a:rPr>
              <a:t> et al., </a:t>
            </a:r>
            <a:r>
              <a:rPr lang="de-DE" sz="1000" dirty="0" err="1" smtClean="0">
                <a:solidFill>
                  <a:srgbClr val="808080"/>
                </a:solidFill>
                <a:cs typeface="Arial Unicode MS" pitchFamily="34" charset="-128"/>
              </a:rPr>
              <a:t>Proc</a:t>
            </a:r>
            <a:r>
              <a:rPr lang="de-DE" sz="1000" dirty="0" smtClean="0">
                <a:solidFill>
                  <a:srgbClr val="808080"/>
                </a:solidFill>
                <a:cs typeface="Arial Unicode MS" pitchFamily="34" charset="-128"/>
              </a:rPr>
              <a:t>. DIPAC 2011,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de-DE" sz="1000" dirty="0" smtClean="0">
                <a:solidFill>
                  <a:srgbClr val="808080"/>
                </a:solidFill>
                <a:cs typeface="Arial Unicode MS" pitchFamily="34" charset="-128"/>
              </a:rPr>
              <a:t>Hamburg (Germany) 2011, WEOC03</a:t>
            </a:r>
          </a:p>
        </p:txBody>
      </p:sp>
      <p:pic>
        <p:nvPicPr>
          <p:cNvPr id="22" name="Inhaltsplatzhalter 5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0"/>
          <a:stretch>
            <a:fillRect/>
          </a:stretch>
        </p:blipFill>
        <p:spPr>
          <a:xfrm>
            <a:off x="4855206" y="3356992"/>
            <a:ext cx="3918330" cy="2376265"/>
          </a:xfrm>
        </p:spPr>
      </p:pic>
      <p:grpSp>
        <p:nvGrpSpPr>
          <p:cNvPr id="23" name="Group 22"/>
          <p:cNvGrpSpPr/>
          <p:nvPr/>
        </p:nvGrpSpPr>
        <p:grpSpPr>
          <a:xfrm>
            <a:off x="4932040" y="1047474"/>
            <a:ext cx="3960440" cy="2309518"/>
            <a:chOff x="5031951" y="3307516"/>
            <a:chExt cx="3870054" cy="2209716"/>
          </a:xfrm>
        </p:grpSpPr>
        <p:pic>
          <p:nvPicPr>
            <p:cNvPr id="24" name="Grafik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" t="3337" r="4823"/>
            <a:stretch>
              <a:fillRect/>
            </a:stretch>
          </p:blipFill>
          <p:spPr bwMode="auto">
            <a:xfrm>
              <a:off x="5031951" y="3307516"/>
              <a:ext cx="3870054" cy="2209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7"/>
            <p:cNvSpPr>
              <a:spLocks noChangeAspect="1" noChangeArrowheads="1"/>
            </p:cNvSpPr>
            <p:nvPr/>
          </p:nvSpPr>
          <p:spPr bwMode="auto">
            <a:xfrm>
              <a:off x="5508104" y="3645024"/>
              <a:ext cx="2160240" cy="3270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270000" tIns="0"/>
            <a:lstStyle/>
            <a:p>
              <a:pPr marL="266700" indent="-266700" defTabSz="593725">
                <a:buClr>
                  <a:srgbClr val="BBE0E3"/>
                </a:buClr>
                <a:buSzPct val="65000"/>
                <a:buFont typeface="Wingdings" pitchFamily="2" charset="2"/>
                <a:buNone/>
              </a:pPr>
              <a:r>
                <a:rPr lang="en-GB" sz="1400" b="1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</a:t>
              </a:r>
              <a:r>
                <a:rPr lang="en-GB" sz="1400" b="1" dirty="0" smtClean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avity vs. Toroid</a:t>
              </a:r>
              <a:endParaRPr lang="en-GB" sz="1400" b="1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11760" y="4005064"/>
            <a:ext cx="2584510" cy="2231668"/>
            <a:chOff x="2411760" y="4005064"/>
            <a:chExt cx="2584510" cy="2231668"/>
          </a:xfrm>
        </p:grpSpPr>
        <p:grpSp>
          <p:nvGrpSpPr>
            <p:cNvPr id="20" name="Group 19"/>
            <p:cNvGrpSpPr/>
            <p:nvPr/>
          </p:nvGrpSpPr>
          <p:grpSpPr>
            <a:xfrm>
              <a:off x="2411760" y="4437112"/>
              <a:ext cx="2584510" cy="1799620"/>
              <a:chOff x="6451986" y="1895346"/>
              <a:chExt cx="2584510" cy="1799620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451986" y="1895346"/>
                <a:ext cx="2510642" cy="1173614"/>
                <a:chOff x="6432936" y="1823338"/>
                <a:chExt cx="2510642" cy="1173614"/>
              </a:xfrm>
            </p:grpSpPr>
            <p:pic>
              <p:nvPicPr>
                <p:cNvPr id="30" name="Picture 3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32936" y="1823338"/>
                  <a:ext cx="2510642" cy="117361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1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7271483" y="1875835"/>
                  <a:ext cx="529605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600" dirty="0" err="1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  <a:sym typeface="Symbol" pitchFamily="18" charset="2"/>
                    </a:rPr>
                    <a:t>μ</a:t>
                  </a:r>
                  <a:r>
                    <a:rPr lang="en-US" sz="1600" baseline="-25000" dirty="0" err="1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  <a:sym typeface="Symbol" pitchFamily="18" charset="2"/>
                    </a:rPr>
                    <a:t>r</a:t>
                  </a:r>
                  <a:endParaRPr lang="en-US" sz="16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endParaRPr>
                </a:p>
              </p:txBody>
            </p:sp>
            <p:sp>
              <p:nvSpPr>
                <p:cNvPr id="3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8333719" y="2306955"/>
                  <a:ext cx="288032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200" dirty="0" smtClean="0">
                      <a:solidFill>
                        <a:srgbClr val="3333FF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  <a:sym typeface="Symbol" pitchFamily="18" charset="2"/>
                    </a:rPr>
                    <a:t>N</a:t>
                  </a:r>
                </a:p>
              </p:txBody>
            </p:sp>
          </p:grpSp>
          <p:sp>
            <p:nvSpPr>
              <p:cNvPr id="29" name="TextBox 7"/>
              <p:cNvSpPr txBox="1">
                <a:spLocks noChangeArrowheads="1"/>
              </p:cNvSpPr>
              <p:nvPr/>
            </p:nvSpPr>
            <p:spPr bwMode="auto">
              <a:xfrm>
                <a:off x="6527526" y="3140968"/>
                <a:ext cx="2508970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sz="1000" dirty="0" smtClean="0">
                    <a:solidFill>
                      <a:srgbClr val="808080"/>
                    </a:solidFill>
                    <a:latin typeface="Arial" panose="020B0604020202020204" pitchFamily="34" charset="0"/>
                    <a:ea typeface="Arial Unicode MS" pitchFamily="34" charset="-128"/>
                    <a:cs typeface="Arial" panose="020B0604020202020204" pitchFamily="34" charset="0"/>
                  </a:rPr>
                  <a:t>P. </a:t>
                </a:r>
                <a:r>
                  <a:rPr lang="en-US" sz="1000" dirty="0" err="1" smtClean="0">
                    <a:solidFill>
                      <a:srgbClr val="808080"/>
                    </a:solidFill>
                    <a:latin typeface="Arial" panose="020B0604020202020204" pitchFamily="34" charset="0"/>
                    <a:ea typeface="Arial Unicode MS" pitchFamily="34" charset="-128"/>
                    <a:cs typeface="Arial" panose="020B0604020202020204" pitchFamily="34" charset="0"/>
                  </a:rPr>
                  <a:t>Forck</a:t>
                </a:r>
                <a:r>
                  <a:rPr lang="en-US" sz="1000" dirty="0" smtClean="0">
                    <a:solidFill>
                      <a:srgbClr val="808080"/>
                    </a:solidFill>
                    <a:latin typeface="Arial" panose="020B0604020202020204" pitchFamily="34" charset="0"/>
                    <a:ea typeface="Arial Unicode MS" pitchFamily="34" charset="-128"/>
                    <a:cs typeface="Arial" panose="020B0604020202020204" pitchFamily="34" charset="0"/>
                  </a:rPr>
                  <a:t>, “Lecture Notes on Beam Instrumentation and Diagnostics”, JUAS 2011</a:t>
                </a:r>
              </a:p>
            </p:txBody>
          </p:sp>
        </p:grp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2555776" y="4005064"/>
              <a:ext cx="242134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Toroid</a:t>
              </a:r>
              <a:r>
                <a:rPr lang="de-DE" sz="18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8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principle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515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</a:rPr>
              <a:t>Gero Kube, DESY / MDI</a:t>
            </a:r>
            <a:endParaRPr lang="en-GB" sz="1200">
              <a:solidFill>
                <a:srgbClr val="808080"/>
              </a:solidFill>
            </a:endParaRPr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67691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Transverse Profile /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Emittance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7414" name="Picture 8" descr="HG_LOGO_S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9" descr="DESY-Logo-cyan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0" descr="ot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2420282" cy="21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ctangle 9"/>
          <p:cNvSpPr>
            <a:spLocks noChangeArrowheads="1"/>
          </p:cNvSpPr>
          <p:nvPr/>
        </p:nvSpPr>
        <p:spPr bwMode="auto">
          <a:xfrm>
            <a:off x="180186" y="5555332"/>
            <a:ext cx="828024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advantage</a:t>
            </a: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:</a:t>
            </a: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                </a:t>
            </a:r>
            <a:r>
              <a:rPr lang="en-US" sz="1400" dirty="0" smtClean="0">
                <a:solidFill>
                  <a:srgbClr val="333399"/>
                </a:solidFill>
                <a:latin typeface="Times New Roman" pitchFamily="18" charset="0"/>
              </a:rPr>
              <a:t>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fast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single shot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measurement</a:t>
            </a:r>
          </a:p>
          <a:p>
            <a:pPr>
              <a:spcBef>
                <a:spcPct val="20000"/>
              </a:spcBef>
              <a:buSzPct val="111000"/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linear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response  (neglect coherence !)</a:t>
            </a:r>
          </a:p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disadvantage:</a:t>
            </a: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        </a:t>
            </a:r>
            <a:r>
              <a:rPr lang="en-US" sz="1400" dirty="0" smtClean="0">
                <a:solidFill>
                  <a:srgbClr val="333399"/>
                </a:solidFill>
                <a:latin typeface="Times New Roman" pitchFamily="18" charset="0"/>
              </a:rPr>
              <a:t>     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high charge densities may destroy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radiator      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→   limitation on bunch number</a:t>
            </a:r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179512" y="901405"/>
            <a:ext cx="7561138" cy="1375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w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orking horse:          </a:t>
            </a:r>
            <a:r>
              <a:rPr lang="en-US" sz="1400" b="1" dirty="0" smtClean="0">
                <a:solidFill>
                  <a:schemeClr val="accent2"/>
                </a:solidFill>
                <a:latin typeface="Times New Roman" pitchFamily="18" charset="0"/>
              </a:rPr>
              <a:t>Transition 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Radiation</a:t>
            </a:r>
            <a:endParaRPr lang="en-US" sz="1400" b="1" dirty="0" smtClean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20000"/>
              </a:spcBef>
              <a:buSzPct val="111000"/>
            </a:pP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                           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electromagnetic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radiation emitted when a charged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  <a:buSzPct val="111000"/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particle crosses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boundary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between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two media with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  <a:buSzPct val="111000"/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different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optical properties</a:t>
            </a: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visible part:</a:t>
            </a: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              </a:t>
            </a:r>
            <a:r>
              <a:rPr lang="en-US" sz="1400" dirty="0" smtClean="0">
                <a:solidFill>
                  <a:srgbClr val="333399"/>
                </a:solidFill>
                <a:latin typeface="Times New Roman" pitchFamily="18" charset="0"/>
              </a:rPr>
              <a:t>   </a:t>
            </a:r>
            <a:r>
              <a:rPr lang="en-US" sz="1400" b="1" dirty="0" smtClean="0">
                <a:solidFill>
                  <a:schemeClr val="accent2"/>
                </a:solidFill>
                <a:latin typeface="Times New Roman" pitchFamily="18" charset="0"/>
              </a:rPr>
              <a:t>Optical </a:t>
            </a:r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Transition Radiation (OTR) </a:t>
            </a:r>
          </a:p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beam diagnostics: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backward OTR</a:t>
            </a:r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None/>
            </a:pP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                                         </a:t>
            </a:r>
            <a:r>
              <a:rPr lang="en-US" sz="1400" dirty="0" smtClean="0">
                <a:solidFill>
                  <a:srgbClr val="333399"/>
                </a:solidFill>
                <a:latin typeface="Times New Roman" pitchFamily="18" charset="0"/>
              </a:rPr>
              <a:t>       typical </a:t>
            </a:r>
            <a:r>
              <a:rPr lang="en-US" sz="1400" dirty="0">
                <a:solidFill>
                  <a:srgbClr val="333399"/>
                </a:solidFill>
                <a:latin typeface="Times New Roman" pitchFamily="18" charset="0"/>
              </a:rPr>
              <a:t>setup: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image beam profile with optical system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9512" y="2741687"/>
            <a:ext cx="3960441" cy="2588745"/>
            <a:chOff x="179512" y="2329831"/>
            <a:chExt cx="3960441" cy="2588745"/>
          </a:xfrm>
        </p:grpSpPr>
        <p:sp>
          <p:nvSpPr>
            <p:cNvPr id="80" name="Text Box 12"/>
            <p:cNvSpPr txBox="1">
              <a:spLocks noChangeArrowheads="1"/>
            </p:cNvSpPr>
            <p:nvPr/>
          </p:nvSpPr>
          <p:spPr bwMode="auto">
            <a:xfrm>
              <a:off x="683569" y="2637608"/>
              <a:ext cx="3456384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400" dirty="0" smtClean="0">
                  <a:solidFill>
                    <a:srgbClr val="000000"/>
                  </a:solidFill>
                </a:rPr>
                <a:t>→      </a:t>
              </a:r>
              <a:r>
                <a:rPr lang="de-DE" sz="1400" dirty="0" err="1" smtClean="0">
                  <a:solidFill>
                    <a:srgbClr val="000000"/>
                  </a:solidFill>
                </a:rPr>
                <a:t>virtual</a:t>
              </a:r>
              <a:r>
                <a:rPr lang="de-DE" sz="1400" dirty="0" smtClean="0">
                  <a:solidFill>
                    <a:srgbClr val="000000"/>
                  </a:solidFill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</a:rPr>
                <a:t>photon</a:t>
              </a:r>
              <a:r>
                <a:rPr lang="de-DE" sz="1400" dirty="0" smtClean="0">
                  <a:solidFill>
                    <a:srgbClr val="000000"/>
                  </a:solidFill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</a:rPr>
                <a:t>reflection</a:t>
              </a:r>
              <a:r>
                <a:rPr lang="de-DE" sz="1400" dirty="0" smtClean="0">
                  <a:solidFill>
                    <a:srgbClr val="000000"/>
                  </a:solidFill>
                </a:rPr>
                <a:t> at </a:t>
              </a:r>
              <a:r>
                <a:rPr lang="de-DE" sz="1400" dirty="0" err="1" smtClean="0">
                  <a:solidFill>
                    <a:srgbClr val="000000"/>
                  </a:solidFill>
                </a:rPr>
                <a:t>boundary</a:t>
              </a:r>
              <a:r>
                <a:rPr lang="de-DE" sz="1400" dirty="0" smtClean="0">
                  <a:solidFill>
                    <a:srgbClr val="000000"/>
                  </a:solidFill>
                </a:rPr>
                <a:t>       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de-DE" sz="1400" dirty="0">
                  <a:solidFill>
                    <a:srgbClr val="000000"/>
                  </a:solidFill>
                </a:rPr>
                <a:t> </a:t>
              </a:r>
              <a:r>
                <a:rPr lang="de-DE" sz="1400" dirty="0" smtClean="0">
                  <a:solidFill>
                    <a:srgbClr val="000000"/>
                  </a:solidFill>
                </a:rPr>
                <a:t>         </a:t>
              </a:r>
              <a:r>
                <a:rPr lang="de-DE" sz="1200" dirty="0" smtClean="0">
                  <a:solidFill>
                    <a:srgbClr val="000000"/>
                  </a:solidFill>
                </a:rPr>
                <a:t>(</a:t>
              </a:r>
              <a:r>
                <a:rPr lang="de-DE" sz="1200" dirty="0" err="1" smtClean="0">
                  <a:solidFill>
                    <a:srgbClr val="000000"/>
                  </a:solidFill>
                </a:rPr>
                <a:t>perfect</a:t>
              </a:r>
              <a:r>
                <a:rPr lang="de-DE" sz="1200" dirty="0" smtClean="0">
                  <a:solidFill>
                    <a:srgbClr val="000000"/>
                  </a:solidFill>
                </a:rPr>
                <a:t> </a:t>
              </a:r>
              <a:r>
                <a:rPr lang="de-DE" sz="1200" dirty="0" err="1" smtClean="0">
                  <a:solidFill>
                    <a:srgbClr val="000000"/>
                  </a:solidFill>
                </a:rPr>
                <a:t>conductivity</a:t>
              </a:r>
              <a:r>
                <a:rPr lang="de-DE" sz="1200" dirty="0" smtClean="0">
                  <a:solidFill>
                    <a:srgbClr val="000000"/>
                  </a:solidFill>
                </a:rPr>
                <a:t>)</a:t>
              </a:r>
            </a:p>
          </p:txBody>
        </p:sp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1043608" y="3421683"/>
              <a:ext cx="2724885" cy="1496893"/>
              <a:chOff x="611570" y="2141926"/>
              <a:chExt cx="3132051" cy="1720567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611570" y="2911986"/>
                <a:ext cx="1330919" cy="61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2" name="Group 1"/>
              <p:cNvGrpSpPr>
                <a:grpSpLocks noChangeAspect="1"/>
              </p:cNvGrpSpPr>
              <p:nvPr/>
            </p:nvGrpSpPr>
            <p:grpSpPr>
              <a:xfrm>
                <a:off x="724892" y="2594297"/>
                <a:ext cx="618485" cy="647601"/>
                <a:chOff x="753696" y="3233802"/>
                <a:chExt cx="1561833" cy="1635358"/>
              </a:xfrm>
            </p:grpSpPr>
            <p:cxnSp>
              <p:nvCxnSpPr>
                <p:cNvPr id="73" name="Straight Arrow Connector 2"/>
                <p:cNvCxnSpPr>
                  <a:cxnSpLocks noChangeShapeType="1"/>
                </p:cNvCxnSpPr>
                <p:nvPr/>
              </p:nvCxnSpPr>
              <p:spPr bwMode="auto">
                <a:xfrm>
                  <a:off x="1582508" y="4030744"/>
                  <a:ext cx="733021" cy="0"/>
                </a:xfrm>
                <a:prstGeom prst="straightConnector1">
                  <a:avLst/>
                </a:prstGeom>
                <a:noFill/>
                <a:ln w="50800" cap="rnd" algn="ctr">
                  <a:solidFill>
                    <a:srgbClr val="FF0000"/>
                  </a:solidFill>
                  <a:round/>
                  <a:headEnd/>
                  <a:tailEnd type="stealth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4" name="Oval 7"/>
                <p:cNvSpPr>
                  <a:spLocks noChangeArrowheads="1"/>
                </p:cNvSpPr>
                <p:nvPr/>
              </p:nvSpPr>
              <p:spPr bwMode="auto">
                <a:xfrm>
                  <a:off x="1244531" y="3233802"/>
                  <a:ext cx="620052" cy="163535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66"/>
                    </a:gs>
                    <a:gs pos="50000">
                      <a:srgbClr val="4D66B3"/>
                    </a:gs>
                    <a:gs pos="77000">
                      <a:srgbClr val="7399D9"/>
                    </a:gs>
                    <a:gs pos="100000">
                      <a:srgbClr val="99CCF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endParaRPr lang="de-DE">
                    <a:solidFill>
                      <a:srgbClr val="000000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cxnSp>
              <p:nvCxnSpPr>
                <p:cNvPr id="75" name="Straight Arrow Connector 32"/>
                <p:cNvCxnSpPr>
                  <a:cxnSpLocks noChangeShapeType="1"/>
                </p:cNvCxnSpPr>
                <p:nvPr/>
              </p:nvCxnSpPr>
              <p:spPr bwMode="auto">
                <a:xfrm>
                  <a:off x="753696" y="4030743"/>
                  <a:ext cx="733022" cy="0"/>
                </a:xfrm>
                <a:prstGeom prst="straightConnector1">
                  <a:avLst/>
                </a:prstGeom>
                <a:noFill/>
                <a:ln w="50800" cap="rnd" algn="ctr">
                  <a:solidFill>
                    <a:srgbClr val="FF0000"/>
                  </a:solidFill>
                  <a:round/>
                  <a:headEnd/>
                  <a:tailEnd type="non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991772" y="2141926"/>
                <a:ext cx="2751849" cy="1720567"/>
                <a:chOff x="2267422" y="2406258"/>
                <a:chExt cx="4169471" cy="2606920"/>
              </a:xfrm>
            </p:grpSpPr>
            <p:sp>
              <p:nvSpPr>
                <p:cNvPr id="22" name="Diagonal Stripe 21"/>
                <p:cNvSpPr/>
                <p:nvPr/>
              </p:nvSpPr>
              <p:spPr bwMode="auto">
                <a:xfrm>
                  <a:off x="3571042" y="2406258"/>
                  <a:ext cx="2577819" cy="2592288"/>
                </a:xfrm>
                <a:prstGeom prst="diagStrip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de-DE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3" name="Right Triangle 22"/>
                <p:cNvSpPr/>
                <p:nvPr/>
              </p:nvSpPr>
              <p:spPr bwMode="auto">
                <a:xfrm rot="16200000">
                  <a:off x="2273683" y="3712416"/>
                  <a:ext cx="1302140" cy="1299383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de-DE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 bwMode="auto">
                <a:xfrm flipH="1">
                  <a:off x="4859710" y="2408896"/>
                  <a:ext cx="1296466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1" name="Straight Connector 40"/>
                <p:cNvCxnSpPr>
                  <a:stCxn id="23" idx="2"/>
                </p:cNvCxnSpPr>
                <p:nvPr/>
              </p:nvCxnSpPr>
              <p:spPr bwMode="auto">
                <a:xfrm flipH="1" flipV="1">
                  <a:off x="2267422" y="5013176"/>
                  <a:ext cx="1307023" cy="2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 flipH="1">
                  <a:off x="2267744" y="2408896"/>
                  <a:ext cx="2591966" cy="260428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 flipH="1" flipV="1">
                  <a:off x="6148861" y="2406258"/>
                  <a:ext cx="288032" cy="2638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 flipH="1" flipV="1">
                  <a:off x="3563888" y="5010538"/>
                  <a:ext cx="288032" cy="2638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58" name="Straight Connector 57"/>
              <p:cNvCxnSpPr/>
              <p:nvPr/>
            </p:nvCxnSpPr>
            <p:spPr bwMode="auto">
              <a:xfrm>
                <a:off x="1942064" y="2911986"/>
                <a:ext cx="1330919" cy="61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92201623"/>
                  </p:ext>
                </p:extLst>
              </p:nvPr>
            </p:nvGraphicFramePr>
            <p:xfrm>
              <a:off x="683568" y="2375545"/>
              <a:ext cx="249237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5470" name="Equation" r:id="rId7" imgW="215640" imgH="266400" progId="Equation.3">
                      <p:embed/>
                    </p:oleObj>
                  </mc:Choice>
                  <mc:Fallback>
                    <p:oleObj name="Equation" r:id="rId7" imgW="215640" imgH="266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3568" y="2375545"/>
                            <a:ext cx="249237" cy="333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854110"/>
                  </p:ext>
                </p:extLst>
              </p:nvPr>
            </p:nvGraphicFramePr>
            <p:xfrm>
              <a:off x="1202254" y="2970659"/>
              <a:ext cx="184150" cy="314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5471" name="Equation" r:id="rId9" imgW="152280" imgH="241200" progId="Equation.3">
                      <p:embed/>
                    </p:oleObj>
                  </mc:Choice>
                  <mc:Fallback>
                    <p:oleObj name="Equation" r:id="rId9" imgW="1522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02254" y="2970659"/>
                            <a:ext cx="184150" cy="3143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7" name="Text Box 12"/>
            <p:cNvSpPr txBox="1">
              <a:spLocks noChangeArrowheads="1"/>
            </p:cNvSpPr>
            <p:nvPr/>
          </p:nvSpPr>
          <p:spPr bwMode="auto">
            <a:xfrm>
              <a:off x="179512" y="2329831"/>
              <a:ext cx="2232249" cy="305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sz="1400" dirty="0">
                  <a:solidFill>
                    <a:srgbClr val="333399"/>
                  </a:solidFill>
                  <a:latin typeface="Comic Sans MS" pitchFamily="66" charset="0"/>
                </a:rPr>
                <a:t>  </a:t>
              </a:r>
              <a:r>
                <a:rPr lang="de-DE" sz="1400" dirty="0" smtClean="0">
                  <a:solidFill>
                    <a:srgbClr val="333399"/>
                  </a:solidFill>
                  <a:latin typeface="Comic Sans MS" pitchFamily="66" charset="0"/>
                </a:rPr>
                <a:t> </a:t>
              </a:r>
              <a:r>
                <a:rPr lang="de-DE" sz="1400" dirty="0" err="1" smtClean="0">
                  <a:solidFill>
                    <a:srgbClr val="0000FF"/>
                  </a:solidFill>
                  <a:latin typeface="Comic Sans MS" pitchFamily="66" charset="0"/>
                </a:rPr>
                <a:t>radiation</a:t>
              </a:r>
              <a:r>
                <a:rPr lang="de-DE" sz="1400" dirty="0" smtClean="0">
                  <a:solidFill>
                    <a:srgbClr val="0000FF"/>
                  </a:solidFill>
                  <a:latin typeface="Comic Sans MS" pitchFamily="66" charset="0"/>
                </a:rPr>
                <a:t> </a:t>
              </a:r>
              <a:r>
                <a:rPr lang="de-DE" sz="1400" dirty="0" err="1" smtClean="0">
                  <a:solidFill>
                    <a:srgbClr val="0000FF"/>
                  </a:solidFill>
                  <a:latin typeface="Comic Sans MS" pitchFamily="66" charset="0"/>
                </a:rPr>
                <a:t>generation</a:t>
              </a:r>
              <a:endParaRPr lang="en-GB" sz="1400" b="1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139952" y="2823219"/>
            <a:ext cx="4547030" cy="2699440"/>
            <a:chOff x="4139952" y="2411363"/>
            <a:chExt cx="4547030" cy="2699440"/>
          </a:xfrm>
        </p:grpSpPr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4139952" y="3284984"/>
              <a:ext cx="2724885" cy="1678126"/>
              <a:chOff x="611570" y="1933612"/>
              <a:chExt cx="3132051" cy="1928881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611570" y="2911986"/>
                <a:ext cx="1330919" cy="61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H="1">
                <a:off x="1942277" y="2044293"/>
                <a:ext cx="213" cy="86216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1" name="Oval 7"/>
              <p:cNvSpPr>
                <a:spLocks noChangeArrowheads="1"/>
              </p:cNvSpPr>
              <p:nvPr/>
            </p:nvSpPr>
            <p:spPr bwMode="auto">
              <a:xfrm rot="16200000">
                <a:off x="1815459" y="2004646"/>
                <a:ext cx="245540" cy="647601"/>
              </a:xfrm>
              <a:prstGeom prst="ellipse">
                <a:avLst/>
              </a:prstGeom>
              <a:gradFill rotWithShape="1">
                <a:gsLst>
                  <a:gs pos="0">
                    <a:srgbClr val="000066"/>
                  </a:gs>
                  <a:gs pos="50000">
                    <a:srgbClr val="4D66B3"/>
                  </a:gs>
                  <a:gs pos="77000">
                    <a:srgbClr val="7399D9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991772" y="2141926"/>
                <a:ext cx="2751849" cy="1720567"/>
                <a:chOff x="2267422" y="2406258"/>
                <a:chExt cx="4169471" cy="2606920"/>
              </a:xfrm>
            </p:grpSpPr>
            <p:sp>
              <p:nvSpPr>
                <p:cNvPr id="99" name="Diagonal Stripe 98"/>
                <p:cNvSpPr/>
                <p:nvPr/>
              </p:nvSpPr>
              <p:spPr bwMode="auto">
                <a:xfrm>
                  <a:off x="3571042" y="2406258"/>
                  <a:ext cx="2577819" cy="2592288"/>
                </a:xfrm>
                <a:prstGeom prst="diagStrip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de-DE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0" name="Right Triangle 99"/>
                <p:cNvSpPr/>
                <p:nvPr/>
              </p:nvSpPr>
              <p:spPr bwMode="auto">
                <a:xfrm rot="16200000">
                  <a:off x="2273683" y="3712416"/>
                  <a:ext cx="1302140" cy="1299383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de-DE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 bwMode="auto">
                <a:xfrm flipH="1">
                  <a:off x="4859710" y="2408896"/>
                  <a:ext cx="1296466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2" name="Straight Connector 101"/>
                <p:cNvCxnSpPr>
                  <a:stCxn id="100" idx="2"/>
                </p:cNvCxnSpPr>
                <p:nvPr/>
              </p:nvCxnSpPr>
              <p:spPr bwMode="auto">
                <a:xfrm flipH="1" flipV="1">
                  <a:off x="2267422" y="5013176"/>
                  <a:ext cx="1307023" cy="2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3" name="Straight Connector 102"/>
                <p:cNvCxnSpPr/>
                <p:nvPr/>
              </p:nvCxnSpPr>
              <p:spPr bwMode="auto">
                <a:xfrm flipH="1">
                  <a:off x="2267744" y="2408896"/>
                  <a:ext cx="2591966" cy="260428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4" name="Straight Connector 103"/>
                <p:cNvCxnSpPr/>
                <p:nvPr/>
              </p:nvCxnSpPr>
              <p:spPr bwMode="auto">
                <a:xfrm flipH="1" flipV="1">
                  <a:off x="6148861" y="2406258"/>
                  <a:ext cx="288032" cy="2638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5" name="Straight Connector 104"/>
                <p:cNvCxnSpPr/>
                <p:nvPr/>
              </p:nvCxnSpPr>
              <p:spPr bwMode="auto">
                <a:xfrm flipH="1" flipV="1">
                  <a:off x="3563888" y="5010538"/>
                  <a:ext cx="288032" cy="2638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93" name="Straight Connector 92"/>
              <p:cNvCxnSpPr/>
              <p:nvPr/>
            </p:nvCxnSpPr>
            <p:spPr bwMode="auto">
              <a:xfrm>
                <a:off x="1942064" y="2911986"/>
                <a:ext cx="1330919" cy="61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Straight Arrow Connector 2"/>
              <p:cNvCxnSpPr>
                <a:cxnSpLocks noChangeShapeType="1"/>
              </p:cNvCxnSpPr>
              <p:nvPr/>
            </p:nvCxnSpPr>
            <p:spPr bwMode="auto">
              <a:xfrm>
                <a:off x="2364880" y="2911986"/>
                <a:ext cx="290276" cy="0"/>
              </a:xfrm>
              <a:prstGeom prst="straightConnector1">
                <a:avLst/>
              </a:prstGeom>
              <a:noFill/>
              <a:ln w="50800" cap="rnd" algn="ctr">
                <a:solidFill>
                  <a:srgbClr val="FF0000"/>
                </a:solidFill>
                <a:round/>
                <a:headEnd/>
                <a:tailEnd type="stealth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aphicFrame>
            <p:nvGraphicFramePr>
              <p:cNvPr id="97" name="Object 9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16009132"/>
                  </p:ext>
                </p:extLst>
              </p:nvPr>
            </p:nvGraphicFramePr>
            <p:xfrm>
              <a:off x="2195736" y="2970659"/>
              <a:ext cx="184150" cy="314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5472" name="Equation" r:id="rId11" imgW="152334" imgH="241195" progId="Equation.3">
                      <p:embed/>
                    </p:oleObj>
                  </mc:Choice>
                  <mc:Fallback>
                    <p:oleObj name="Equation" r:id="rId11" imgW="152334" imgH="24119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95736" y="2970659"/>
                            <a:ext cx="184150" cy="3143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8" name="Object 9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3164963"/>
                  </p:ext>
                </p:extLst>
              </p:nvPr>
            </p:nvGraphicFramePr>
            <p:xfrm>
              <a:off x="2029354" y="1933612"/>
              <a:ext cx="293778" cy="3010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5473" name="Equation" r:id="rId12" imgW="253800" imgH="241200" progId="Equation.3">
                      <p:embed/>
                    </p:oleObj>
                  </mc:Choice>
                  <mc:Fallback>
                    <p:oleObj name="Equation" r:id="rId12" imgW="25380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29354" y="1933612"/>
                            <a:ext cx="293778" cy="3010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65" name="Picture 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6355" y="2411363"/>
              <a:ext cx="1436806" cy="908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Text Box 12"/>
            <p:cNvSpPr txBox="1">
              <a:spLocks noChangeArrowheads="1"/>
            </p:cNvSpPr>
            <p:nvPr/>
          </p:nvSpPr>
          <p:spPr bwMode="auto">
            <a:xfrm>
              <a:off x="6231570" y="4479861"/>
              <a:ext cx="2455412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400" dirty="0" smtClean="0">
                  <a:solidFill>
                    <a:srgbClr val="333399"/>
                  </a:solidFill>
                </a:rPr>
                <a:t>→     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reflected</a:t>
              </a:r>
              <a:r>
                <a:rPr lang="de-DE" sz="1400" dirty="0" smtClean="0">
                  <a:solidFill>
                    <a:srgbClr val="333399"/>
                  </a:solidFill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and</a:t>
              </a:r>
              <a:r>
                <a:rPr lang="de-DE" sz="1400" dirty="0" smtClean="0">
                  <a:solidFill>
                    <a:srgbClr val="333399"/>
                  </a:solidFill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incident</a:t>
              </a:r>
              <a:r>
                <a:rPr lang="de-DE" sz="1400" dirty="0" smtClean="0">
                  <a:solidFill>
                    <a:srgbClr val="333399"/>
                  </a:solidFill>
                </a:rPr>
                <a:t>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</a:rPr>
                <a:t>        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field</a:t>
              </a:r>
              <a:r>
                <a:rPr lang="de-DE" sz="1400" dirty="0" smtClean="0">
                  <a:solidFill>
                    <a:srgbClr val="333399"/>
                  </a:solidFill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are</a:t>
              </a:r>
              <a:r>
                <a:rPr lang="de-DE" sz="1400" dirty="0" smtClean="0">
                  <a:solidFill>
                    <a:srgbClr val="333399"/>
                  </a:solidFill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</a:rPr>
                <a:t>the</a:t>
              </a:r>
              <a:r>
                <a:rPr lang="de-DE" sz="1400" dirty="0" smtClean="0">
                  <a:solidFill>
                    <a:srgbClr val="333399"/>
                  </a:solidFill>
                </a:rPr>
                <a:t> same</a:t>
              </a:r>
              <a:endParaRPr lang="de-DE" sz="1200" dirty="0" smtClean="0">
                <a:solidFill>
                  <a:srgbClr val="333399"/>
                </a:solidFill>
              </a:endParaRPr>
            </a:p>
          </p:txBody>
        </p:sp>
      </p:grp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0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454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454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>
                <a:solidFill>
                  <a:srgbClr val="003E6E"/>
                </a:solidFill>
                <a:latin typeface="Comic Sans MS" pitchFamily="66" charset="0"/>
              </a:rPr>
              <a:t>OTR Monitor Resolution </a:t>
            </a:r>
            <a:endParaRPr lang="en-GB" sz="320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64550" name="Picture 6" descr="HG_LOGO_S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4551" name="Picture 7" descr="DESY-Logo-cya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45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496887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55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88" y="1646238"/>
            <a:ext cx="3451225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4555" name="Text Box 11"/>
          <p:cNvSpPr txBox="1">
            <a:spLocks noChangeArrowheads="1"/>
          </p:cNvSpPr>
          <p:nvPr/>
        </p:nvSpPr>
        <p:spPr bwMode="auto">
          <a:xfrm>
            <a:off x="250825" y="931863"/>
            <a:ext cx="5616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7"/>
              </a:buBlip>
            </a:pPr>
            <a:r>
              <a:rPr lang="de-DE" sz="160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calculation of point spread function in image plane</a:t>
            </a:r>
            <a:endParaRPr lang="en-GB" sz="160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4556" name="Text Box 12"/>
          <p:cNvSpPr txBox="1">
            <a:spLocks noChangeArrowheads="1"/>
          </p:cNvSpPr>
          <p:nvPr/>
        </p:nvSpPr>
        <p:spPr bwMode="auto">
          <a:xfrm>
            <a:off x="5581650" y="3340100"/>
            <a:ext cx="251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de-DE" sz="140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parameters of calculation</a:t>
            </a:r>
            <a:endParaRPr lang="de-DE" sz="1400" b="1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4557" name="Rectangle 13"/>
          <p:cNvSpPr>
            <a:spLocks noChangeArrowheads="1"/>
          </p:cNvSpPr>
          <p:nvPr/>
        </p:nvSpPr>
        <p:spPr bwMode="auto">
          <a:xfrm>
            <a:off x="5795963" y="1066800"/>
            <a:ext cx="25923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G.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Kube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, TESLA-FEL Report 2008-01</a:t>
            </a:r>
          </a:p>
        </p:txBody>
      </p:sp>
      <p:sp>
        <p:nvSpPr>
          <p:cNvPr id="364558" name="Rectangle 14"/>
          <p:cNvSpPr>
            <a:spLocks noChangeArrowheads="1"/>
          </p:cNvSpPr>
          <p:nvPr/>
        </p:nvSpPr>
        <p:spPr bwMode="auto">
          <a:xfrm>
            <a:off x="5867400" y="3775075"/>
            <a:ext cx="2232025" cy="1382713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E = 1 GeV</a:t>
            </a:r>
          </a:p>
          <a:p>
            <a:pPr>
              <a:spcBef>
                <a:spcPct val="50000"/>
              </a:spcBef>
            </a:pPr>
            <a:r>
              <a:rPr lang="el-GR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λ</a:t>
            </a:r>
            <a:r>
              <a:rPr lang="de-DE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500 nm</a:t>
            </a:r>
          </a:p>
          <a:p>
            <a:pPr>
              <a:spcBef>
                <a:spcPct val="50000"/>
              </a:spcBef>
            </a:pPr>
            <a:r>
              <a:rPr lang="de-DE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 = 250 mm</a:t>
            </a:r>
          </a:p>
          <a:p>
            <a:pPr>
              <a:spcBef>
                <a:spcPct val="50000"/>
              </a:spcBef>
            </a:pPr>
            <a:r>
              <a:rPr lang="de-DE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 = b = 500 mm   (1:1 imaging)</a:t>
            </a:r>
          </a:p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lens-Ø = 50.8 mm</a:t>
            </a:r>
          </a:p>
        </p:txBody>
      </p:sp>
      <p:grpSp>
        <p:nvGrpSpPr>
          <p:cNvPr id="364576" name="Group 32"/>
          <p:cNvGrpSpPr>
            <a:grpSpLocks/>
          </p:cNvGrpSpPr>
          <p:nvPr/>
        </p:nvGrpSpPr>
        <p:grpSpPr bwMode="auto">
          <a:xfrm>
            <a:off x="250825" y="3505200"/>
            <a:ext cx="4752975" cy="2605088"/>
            <a:chOff x="158" y="2208"/>
            <a:chExt cx="2994" cy="1641"/>
          </a:xfrm>
        </p:grpSpPr>
        <p:sp>
          <p:nvSpPr>
            <p:cNvPr id="364559" name="Text Box 15"/>
            <p:cNvSpPr txBox="1">
              <a:spLocks noChangeArrowheads="1"/>
            </p:cNvSpPr>
            <p:nvPr/>
          </p:nvSpPr>
          <p:spPr bwMode="auto">
            <a:xfrm>
              <a:off x="158" y="3158"/>
              <a:ext cx="14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7"/>
                </a:buBlip>
              </a:pPr>
              <a:r>
                <a:rPr lang="de-DE" sz="160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OTR resolution</a:t>
              </a:r>
              <a:endParaRPr lang="en-GB" sz="160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4560" name="Text Box 16"/>
            <p:cNvSpPr txBox="1">
              <a:spLocks noChangeArrowheads="1"/>
            </p:cNvSpPr>
            <p:nvPr/>
          </p:nvSpPr>
          <p:spPr bwMode="auto">
            <a:xfrm>
              <a:off x="340" y="3430"/>
              <a:ext cx="272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8"/>
                </a:buBlip>
              </a:pPr>
              <a:r>
                <a:rPr lang="de-DE" sz="140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  resolution definition according to classical optics:</a:t>
              </a:r>
              <a:endParaRPr lang="de-DE" sz="1400" b="1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364575" name="Group 31"/>
            <p:cNvGrpSpPr>
              <a:grpSpLocks/>
            </p:cNvGrpSpPr>
            <p:nvPr/>
          </p:nvGrpSpPr>
          <p:grpSpPr bwMode="auto">
            <a:xfrm>
              <a:off x="567" y="3657"/>
              <a:ext cx="2585" cy="192"/>
              <a:chOff x="567" y="3657"/>
              <a:chExt cx="2585" cy="192"/>
            </a:xfrm>
          </p:grpSpPr>
          <p:sp>
            <p:nvSpPr>
              <p:cNvPr id="364561" name="Line 17"/>
              <p:cNvSpPr>
                <a:spLocks noChangeShapeType="1"/>
              </p:cNvSpPr>
              <p:nvPr/>
            </p:nvSpPr>
            <p:spPr bwMode="auto">
              <a:xfrm>
                <a:off x="567" y="3759"/>
                <a:ext cx="232" cy="1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 type="none" w="lg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364562" name="Text Box 18"/>
              <p:cNvSpPr txBox="1">
                <a:spLocks noChangeArrowheads="1"/>
              </p:cNvSpPr>
              <p:nvPr/>
            </p:nvSpPr>
            <p:spPr bwMode="auto">
              <a:xfrm>
                <a:off x="847" y="3657"/>
                <a:ext cx="230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140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first minimum of PSF (</a:t>
                </a:r>
                <a:r>
                  <a:rPr lang="de-DE" sz="140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→ </a:t>
                </a:r>
                <a:r>
                  <a:rPr lang="en-US" sz="140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diameter of Airy disk)</a:t>
                </a:r>
              </a:p>
            </p:txBody>
          </p:sp>
        </p:grpSp>
        <p:grpSp>
          <p:nvGrpSpPr>
            <p:cNvPr id="364566" name="Group 22"/>
            <p:cNvGrpSpPr>
              <a:grpSpLocks/>
            </p:cNvGrpSpPr>
            <p:nvPr/>
          </p:nvGrpSpPr>
          <p:grpSpPr bwMode="auto">
            <a:xfrm>
              <a:off x="2170" y="2208"/>
              <a:ext cx="272" cy="451"/>
              <a:chOff x="2170" y="2208"/>
              <a:chExt cx="272" cy="451"/>
            </a:xfrm>
          </p:grpSpPr>
          <p:sp>
            <p:nvSpPr>
              <p:cNvPr id="364563" name="Line 19"/>
              <p:cNvSpPr>
                <a:spLocks noChangeShapeType="1"/>
              </p:cNvSpPr>
              <p:nvPr/>
            </p:nvSpPr>
            <p:spPr bwMode="auto">
              <a:xfrm flipV="1">
                <a:off x="2266" y="2387"/>
                <a:ext cx="0" cy="272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 type="stealth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364565" name="Rectangle 21"/>
              <p:cNvSpPr>
                <a:spLocks noChangeArrowheads="1"/>
              </p:cNvSpPr>
              <p:nvPr/>
            </p:nvSpPr>
            <p:spPr bwMode="auto">
              <a:xfrm>
                <a:off x="2170" y="2208"/>
                <a:ext cx="27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1400" b="1">
                    <a:solidFill>
                      <a:srgbClr val="FF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R</a:t>
                </a:r>
                <a:r>
                  <a:rPr lang="de-DE" sz="1400" b="1" baseline="-25000">
                    <a:solidFill>
                      <a:srgbClr val="FF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i0</a:t>
                </a:r>
                <a:endParaRPr lang="en-GB" sz="1400" b="1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  <p:grpSp>
        <p:nvGrpSpPr>
          <p:cNvPr id="364573" name="Group 29"/>
          <p:cNvGrpSpPr>
            <a:grpSpLocks/>
          </p:cNvGrpSpPr>
          <p:nvPr/>
        </p:nvGrpSpPr>
        <p:grpSpPr bwMode="auto">
          <a:xfrm>
            <a:off x="5292725" y="5514975"/>
            <a:ext cx="3800475" cy="793750"/>
            <a:chOff x="3334" y="3474"/>
            <a:chExt cx="2394" cy="500"/>
          </a:xfrm>
        </p:grpSpPr>
        <p:grpSp>
          <p:nvGrpSpPr>
            <p:cNvPr id="364570" name="Group 26"/>
            <p:cNvGrpSpPr>
              <a:grpSpLocks/>
            </p:cNvGrpSpPr>
            <p:nvPr/>
          </p:nvGrpSpPr>
          <p:grpSpPr bwMode="auto">
            <a:xfrm>
              <a:off x="3334" y="3474"/>
              <a:ext cx="998" cy="500"/>
              <a:chOff x="3878" y="3539"/>
              <a:chExt cx="905" cy="454"/>
            </a:xfrm>
          </p:grpSpPr>
          <p:graphicFrame>
            <p:nvGraphicFramePr>
              <p:cNvPr id="364568" name="Object 24"/>
              <p:cNvGraphicFramePr>
                <a:graphicFrameLocks noChangeAspect="1"/>
              </p:cNvGraphicFramePr>
              <p:nvPr/>
            </p:nvGraphicFramePr>
            <p:xfrm>
              <a:off x="3922" y="3607"/>
              <a:ext cx="755" cy="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4242" name="Equation" r:id="rId9" imgW="1193760" imgH="558720" progId="Equation.3">
                      <p:embed/>
                    </p:oleObj>
                  </mc:Choice>
                  <mc:Fallback>
                    <p:oleObj name="Equation" r:id="rId9" imgW="1193760" imgH="5587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22" y="3607"/>
                            <a:ext cx="755" cy="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64569" name="AutoShape 25"/>
              <p:cNvSpPr>
                <a:spLocks noChangeArrowheads="1"/>
              </p:cNvSpPr>
              <p:nvPr/>
            </p:nvSpPr>
            <p:spPr bwMode="auto">
              <a:xfrm>
                <a:off x="3878" y="3539"/>
                <a:ext cx="905" cy="454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alpha val="25000"/>
                </a:schemeClr>
              </a:solidFill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364571" name="Rectangle 27"/>
            <p:cNvSpPr>
              <a:spLocks noChangeArrowheads="1"/>
            </p:cNvSpPr>
            <p:nvPr/>
          </p:nvSpPr>
          <p:spPr bwMode="auto">
            <a:xfrm>
              <a:off x="4504" y="3583"/>
              <a:ext cx="1224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M:   magnification</a:t>
              </a:r>
            </a:p>
            <a:p>
              <a:pPr>
                <a:spcBef>
                  <a:spcPct val="50000"/>
                </a:spcBef>
              </a:pPr>
              <a:r>
                <a:rPr lang="el-GR" sz="1200" b="1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θ</a:t>
              </a:r>
              <a:r>
                <a:rPr lang="de-DE" sz="1200" b="1" baseline="-2500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m</a:t>
              </a:r>
              <a:r>
                <a:rPr lang="de-DE" sz="1200" b="1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:   lens acceptance angle</a:t>
              </a:r>
              <a:endParaRPr lang="el-GR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smtClean="0">
                <a:solidFill>
                  <a:srgbClr val="003E6E"/>
                </a:solidFill>
                <a:latin typeface="Comic Sans MS" pitchFamily="66" charset="0"/>
              </a:rPr>
              <a:t>Free Electron Lasers (FELs)</a:t>
            </a:r>
            <a:endParaRPr lang="en-GB" sz="320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107950" y="876300"/>
            <a:ext cx="7777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de-DE" sz="180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linac (single pass) based 4</a:t>
            </a:r>
            <a:r>
              <a:rPr lang="de-DE" sz="1800" baseline="3000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de-DE" sz="180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generation light sources</a:t>
            </a:r>
            <a:endParaRPr lang="en-GB" sz="180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409575" y="1268413"/>
            <a:ext cx="7777163" cy="396875"/>
          </a:xfrm>
          <a:prstGeom prst="rect">
            <a:avLst/>
          </a:prstGeom>
          <a:solidFill>
            <a:srgbClr val="FFFF99">
              <a:alpha val="4196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err="1">
                <a:solidFill>
                  <a:srgbClr val="FF0000"/>
                </a:solidFill>
                <a:latin typeface="Times New Roman" pitchFamily="18" charset="0"/>
              </a:rPr>
              <a:t>Linac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based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elf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mplification of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pontaneous Emission  (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SASE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) 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FEL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s</a:t>
            </a:r>
          </a:p>
        </p:txBody>
      </p:sp>
      <p:grpSp>
        <p:nvGrpSpPr>
          <p:cNvPr id="18442" name="Group 11"/>
          <p:cNvGrpSpPr>
            <a:grpSpLocks/>
          </p:cNvGrpSpPr>
          <p:nvPr/>
        </p:nvGrpSpPr>
        <p:grpSpPr bwMode="auto">
          <a:xfrm>
            <a:off x="395536" y="2349053"/>
            <a:ext cx="4247703" cy="3744243"/>
            <a:chOff x="864" y="1440"/>
            <a:chExt cx="3984" cy="2544"/>
          </a:xfrm>
        </p:grpSpPr>
        <p:pic>
          <p:nvPicPr>
            <p:cNvPr id="18457" name="Picture 12" descr="Felschem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1440"/>
              <a:ext cx="3984" cy="2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8" name="Text Box 13"/>
            <p:cNvSpPr txBox="1">
              <a:spLocks noChangeArrowheads="1"/>
            </p:cNvSpPr>
            <p:nvPr/>
          </p:nvSpPr>
          <p:spPr bwMode="auto">
            <a:xfrm>
              <a:off x="4228" y="2999"/>
              <a:ext cx="189" cy="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de-DE" sz="1800">
                <a:latin typeface="Times New Roman" pitchFamily="18" charset="0"/>
              </a:endParaRPr>
            </a:p>
          </p:txBody>
        </p:sp>
        <p:sp>
          <p:nvSpPr>
            <p:cNvPr id="18459" name="Text Box 14"/>
            <p:cNvSpPr txBox="1">
              <a:spLocks noChangeArrowheads="1"/>
            </p:cNvSpPr>
            <p:nvPr/>
          </p:nvSpPr>
          <p:spPr bwMode="auto">
            <a:xfrm>
              <a:off x="927" y="3457"/>
              <a:ext cx="189" cy="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US" sz="1800">
                <a:latin typeface="Times New Roman" pitchFamily="18" charset="0"/>
              </a:endParaRPr>
            </a:p>
            <a:p>
              <a:pPr algn="ctr"/>
              <a:endParaRPr lang="en-US">
                <a:latin typeface="Times New Roman" pitchFamily="18" charset="0"/>
              </a:endParaRPr>
            </a:p>
          </p:txBody>
        </p:sp>
        <p:sp>
          <p:nvSpPr>
            <p:cNvPr id="18460" name="Text Box 15"/>
            <p:cNvSpPr txBox="1">
              <a:spLocks noChangeArrowheads="1"/>
            </p:cNvSpPr>
            <p:nvPr/>
          </p:nvSpPr>
          <p:spPr bwMode="auto">
            <a:xfrm>
              <a:off x="3478" y="3420"/>
              <a:ext cx="18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de-DE">
                <a:latin typeface="Times New Roman" pitchFamily="18" charset="0"/>
              </a:endParaRPr>
            </a:p>
          </p:txBody>
        </p:sp>
      </p:grpSp>
      <p:grpSp>
        <p:nvGrpSpPr>
          <p:cNvPr id="18443" name="Group 16"/>
          <p:cNvGrpSpPr>
            <a:grpSpLocks/>
          </p:cNvGrpSpPr>
          <p:nvPr/>
        </p:nvGrpSpPr>
        <p:grpSpPr bwMode="auto">
          <a:xfrm>
            <a:off x="5003800" y="1943671"/>
            <a:ext cx="3959225" cy="1557337"/>
            <a:chOff x="3198" y="1393"/>
            <a:chExt cx="2494" cy="981"/>
          </a:xfrm>
        </p:grpSpPr>
        <p:sp>
          <p:nvSpPr>
            <p:cNvPr id="18455" name="Text Box 17"/>
            <p:cNvSpPr txBox="1">
              <a:spLocks noChangeArrowheads="1"/>
            </p:cNvSpPr>
            <p:nvPr/>
          </p:nvSpPr>
          <p:spPr bwMode="auto">
            <a:xfrm>
              <a:off x="3198" y="1393"/>
              <a:ext cx="235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chemeClr val="accent2"/>
                  </a:solidFill>
                  <a:latin typeface="Times New Roman" pitchFamily="18" charset="0"/>
                </a:rPr>
                <a:t>e</a:t>
              </a:r>
              <a:r>
                <a:rPr lang="en-US" sz="1800" b="1" dirty="0" smtClean="0">
                  <a:solidFill>
                    <a:schemeClr val="accent2"/>
                  </a:solidFill>
                  <a:latin typeface="Times New Roman" pitchFamily="18" charset="0"/>
                </a:rPr>
                <a:t>lectron </a:t>
              </a:r>
              <a:r>
                <a:rPr lang="en-US" sz="1800" b="1" dirty="0">
                  <a:solidFill>
                    <a:schemeClr val="accent2"/>
                  </a:solidFill>
                  <a:latin typeface="Times New Roman" pitchFamily="18" charset="0"/>
                </a:rPr>
                <a:t>bunch modulated with </a:t>
              </a:r>
            </a:p>
            <a:p>
              <a:pPr eaLnBrk="1" hangingPunct="1"/>
              <a:r>
                <a:rPr lang="en-US" sz="1800" b="1" dirty="0">
                  <a:solidFill>
                    <a:schemeClr val="accent2"/>
                  </a:solidFill>
                  <a:latin typeface="Times New Roman" pitchFamily="18" charset="0"/>
                </a:rPr>
                <a:t>its own synchrotron radiation field </a:t>
              </a:r>
              <a:endParaRPr lang="en-GB" sz="1800" b="1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18456" name="Text Box 18"/>
            <p:cNvSpPr txBox="1">
              <a:spLocks noChangeArrowheads="1"/>
            </p:cNvSpPr>
            <p:nvPr/>
          </p:nvSpPr>
          <p:spPr bwMode="auto">
            <a:xfrm>
              <a:off x="3243" y="1797"/>
              <a:ext cx="2449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en-US" sz="1800" dirty="0">
                  <a:latin typeface="Times New Roman" pitchFamily="18" charset="0"/>
                  <a:sym typeface="Symbol" pitchFamily="18" charset="2"/>
                </a:rPr>
                <a:t> micro-bunching</a:t>
              </a:r>
              <a:endParaRPr lang="en-US" sz="1800" dirty="0">
                <a:latin typeface="Times New Roman" pitchFamily="18" charset="0"/>
              </a:endParaRPr>
            </a:p>
            <a:p>
              <a:pPr eaLnBrk="1" hangingPunct="1">
                <a:buFontTx/>
                <a:buBlip>
                  <a:blip r:embed="rId6"/>
                </a:buBlip>
              </a:pPr>
              <a:r>
                <a:rPr lang="en-US" sz="1800" dirty="0">
                  <a:latin typeface="Times New Roman" pitchFamily="18" charset="0"/>
                </a:rPr>
                <a:t> more and more electrons radiate in </a:t>
              </a:r>
            </a:p>
            <a:p>
              <a:pPr eaLnBrk="1" hangingPunct="1"/>
              <a:r>
                <a:rPr lang="en-US" sz="1800" dirty="0">
                  <a:latin typeface="Times New Roman" pitchFamily="18" charset="0"/>
                </a:rPr>
                <a:t>    phase until saturation is reached</a:t>
              </a:r>
              <a:endParaRPr lang="en-GB" sz="1800" dirty="0">
                <a:latin typeface="Times New Roman" pitchFamily="18" charset="0"/>
              </a:endParaRPr>
            </a:p>
          </p:txBody>
        </p:sp>
      </p:grpSp>
      <p:grpSp>
        <p:nvGrpSpPr>
          <p:cNvPr id="362515" name="Group 19"/>
          <p:cNvGrpSpPr>
            <a:grpSpLocks/>
          </p:cNvGrpSpPr>
          <p:nvPr/>
        </p:nvGrpSpPr>
        <p:grpSpPr bwMode="auto">
          <a:xfrm>
            <a:off x="4932040" y="3717032"/>
            <a:ext cx="3816350" cy="2593107"/>
            <a:chOff x="3243" y="2404"/>
            <a:chExt cx="2404" cy="1274"/>
          </a:xfrm>
        </p:grpSpPr>
        <p:sp>
          <p:nvSpPr>
            <p:cNvPr id="18453" name="Rectangle 20"/>
            <p:cNvSpPr>
              <a:spLocks noChangeArrowheads="1"/>
            </p:cNvSpPr>
            <p:nvPr/>
          </p:nvSpPr>
          <p:spPr bwMode="auto">
            <a:xfrm>
              <a:off x="3334" y="2616"/>
              <a:ext cx="2313" cy="1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 smtClean="0">
                  <a:solidFill>
                    <a:srgbClr val="008000"/>
                  </a:solidFill>
                  <a:latin typeface="Times New Roman" pitchFamily="18" charset="0"/>
                </a:rPr>
                <a:t>European </a:t>
              </a:r>
              <a:r>
                <a:rPr lang="en-US" sz="1600" dirty="0">
                  <a:solidFill>
                    <a:srgbClr val="008000"/>
                  </a:solidFill>
                  <a:latin typeface="Times New Roman" pitchFamily="18" charset="0"/>
                </a:rPr>
                <a:t>X-FEL </a:t>
              </a:r>
              <a:r>
                <a:rPr lang="en-US" sz="1600" dirty="0" smtClean="0">
                  <a:solidFill>
                    <a:srgbClr val="008000"/>
                  </a:solidFill>
                  <a:latin typeface="Times New Roman" pitchFamily="18" charset="0"/>
                </a:rPr>
                <a:t>@ DESY</a:t>
              </a:r>
              <a:endParaRPr lang="en-US" sz="1600" dirty="0">
                <a:solidFill>
                  <a:srgbClr val="008000"/>
                </a:solidFill>
                <a:latin typeface="Times New Roman" pitchFamily="18" charset="0"/>
              </a:endParaRPr>
            </a:p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>
                  <a:solidFill>
                    <a:schemeClr val="accent2"/>
                  </a:solidFill>
                  <a:latin typeface="Times New Roman" pitchFamily="18" charset="0"/>
                </a:rPr>
                <a:t>LCLS </a:t>
              </a:r>
              <a:r>
                <a:rPr lang="en-US" sz="1600" dirty="0" smtClean="0">
                  <a:solidFill>
                    <a:schemeClr val="accent2"/>
                  </a:solidFill>
                  <a:latin typeface="Times New Roman" pitchFamily="18" charset="0"/>
                </a:rPr>
                <a:t>@ SLAC</a:t>
              </a:r>
              <a:endParaRPr lang="en-US" sz="1600" dirty="0">
                <a:solidFill>
                  <a:schemeClr val="accent2"/>
                </a:solidFill>
                <a:latin typeface="Times New Roman" pitchFamily="18" charset="0"/>
              </a:endParaRPr>
            </a:p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 smtClean="0">
                  <a:solidFill>
                    <a:schemeClr val="accent2"/>
                  </a:solidFill>
                  <a:latin typeface="Times New Roman" pitchFamily="18" charset="0"/>
                </a:rPr>
                <a:t>SACLA @ SPring8</a:t>
              </a:r>
            </a:p>
            <a:p>
              <a:pPr marL="342900" indent="-342900">
                <a:spcBef>
                  <a:spcPct val="20000"/>
                </a:spcBef>
                <a:buBlip>
                  <a:blip r:embed="rId6"/>
                </a:buBlip>
              </a:pPr>
              <a:r>
                <a:rPr lang="en-US" sz="1600" dirty="0">
                  <a:solidFill>
                    <a:srgbClr val="008000"/>
                  </a:solidFill>
                  <a:latin typeface="Times New Roman" pitchFamily="18" charset="0"/>
                </a:rPr>
                <a:t>Swiss FEL @ </a:t>
              </a:r>
              <a:r>
                <a:rPr lang="en-US" sz="1600" dirty="0" smtClean="0">
                  <a:solidFill>
                    <a:srgbClr val="008000"/>
                  </a:solidFill>
                  <a:latin typeface="Times New Roman" pitchFamily="18" charset="0"/>
                </a:rPr>
                <a:t>PSI</a:t>
              </a:r>
            </a:p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 smtClean="0">
                  <a:solidFill>
                    <a:schemeClr val="accent2"/>
                  </a:solidFill>
                  <a:latin typeface="Times New Roman" pitchFamily="18" charset="0"/>
                </a:rPr>
                <a:t>FLASH @ DESY</a:t>
              </a:r>
            </a:p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 smtClean="0">
                  <a:solidFill>
                    <a:schemeClr val="accent2"/>
                  </a:solidFill>
                  <a:latin typeface="Times New Roman" pitchFamily="18" charset="0"/>
                </a:rPr>
                <a:t>SPARC @ INFN-</a:t>
              </a:r>
              <a:r>
                <a:rPr lang="en-US" sz="1600" dirty="0" err="1" smtClean="0">
                  <a:solidFill>
                    <a:schemeClr val="accent2"/>
                  </a:solidFill>
                  <a:latin typeface="Times New Roman" pitchFamily="18" charset="0"/>
                </a:rPr>
                <a:t>Frascati</a:t>
              </a:r>
              <a:endParaRPr lang="en-US" sz="1600" dirty="0" smtClean="0">
                <a:solidFill>
                  <a:schemeClr val="accent2"/>
                </a:solidFill>
                <a:latin typeface="Times New Roman" pitchFamily="18" charset="0"/>
              </a:endParaRPr>
            </a:p>
            <a:p>
              <a:pPr marL="342900" indent="-342900">
                <a:spcBef>
                  <a:spcPct val="20000"/>
                </a:spcBef>
                <a:buFontTx/>
                <a:buBlip>
                  <a:blip r:embed="rId6"/>
                </a:buBlip>
              </a:pPr>
              <a:r>
                <a:rPr lang="en-US" sz="1600" dirty="0" smtClean="0">
                  <a:solidFill>
                    <a:schemeClr val="accent2"/>
                  </a:solidFill>
                  <a:latin typeface="Times New Roman" pitchFamily="18" charset="0"/>
                </a:rPr>
                <a:t>…</a:t>
              </a:r>
              <a:endParaRPr lang="fr-FR" sz="1600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18454" name="Text Box 21"/>
            <p:cNvSpPr txBox="1">
              <a:spLocks noChangeArrowheads="1"/>
            </p:cNvSpPr>
            <p:nvPr/>
          </p:nvSpPr>
          <p:spPr bwMode="auto">
            <a:xfrm>
              <a:off x="3243" y="2404"/>
              <a:ext cx="204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4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 SASE FEL </a:t>
              </a:r>
              <a:r>
                <a:rPr lang="de-DE" sz="1800" dirty="0" err="1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projects</a:t>
              </a:r>
              <a:endParaRPr lang="en-GB" sz="18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8445" name="Text Box 24"/>
          <p:cNvSpPr txBox="1">
            <a:spLocks noChangeArrowheads="1"/>
          </p:cNvSpPr>
          <p:nvPr/>
        </p:nvSpPr>
        <p:spPr bwMode="auto">
          <a:xfrm>
            <a:off x="323850" y="1756048"/>
            <a:ext cx="38877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latin typeface="Times New Roman" pitchFamily="18" charset="0"/>
              </a:rPr>
              <a:t>(</a:t>
            </a:r>
            <a:r>
              <a:rPr lang="de-DE" sz="1400">
                <a:latin typeface="Times New Roman" pitchFamily="18" charset="0"/>
                <a:cs typeface="Times New Roman" pitchFamily="18" charset="0"/>
              </a:rPr>
              <a:t>→   </a:t>
            </a:r>
            <a:r>
              <a:rPr lang="de-DE" sz="1400">
                <a:latin typeface="Times New Roman" pitchFamily="18" charset="0"/>
              </a:rPr>
              <a:t>no matter for diagnostics which FEL type)</a:t>
            </a:r>
            <a:endParaRPr lang="el-GR" sz="1400">
              <a:latin typeface="Times New Roman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0451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>
                <a:solidFill>
                  <a:srgbClr val="003E6E"/>
                </a:solidFill>
                <a:latin typeface="Comic Sans MS" pitchFamily="66" charset="0"/>
              </a:rPr>
              <a:t>OTR Monitors </a:t>
            </a:r>
            <a:r>
              <a:rPr lang="de-DE" sz="3200" dirty="0" err="1">
                <a:solidFill>
                  <a:srgbClr val="003E6E"/>
                </a:solidFill>
                <a:latin typeface="Comic Sans MS" pitchFamily="66" charset="0"/>
              </a:rPr>
              <a:t>at</a:t>
            </a:r>
            <a:r>
              <a:rPr lang="de-DE" sz="3200" dirty="0">
                <a:solidFill>
                  <a:srgbClr val="003E6E"/>
                </a:solidFill>
                <a:latin typeface="Comic Sans MS" pitchFamily="66" charset="0"/>
              </a:rPr>
              <a:t> FLASH 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60454" name="Picture 6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5" name="Picture 7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891" name="Picture 4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3613150" cy="532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60923" name="Group 475"/>
          <p:cNvGrpSpPr>
            <a:grpSpLocks/>
          </p:cNvGrpSpPr>
          <p:nvPr/>
        </p:nvGrpSpPr>
        <p:grpSpPr bwMode="auto">
          <a:xfrm>
            <a:off x="6154738" y="2924175"/>
            <a:ext cx="2665412" cy="3384550"/>
            <a:chOff x="3877" y="1842"/>
            <a:chExt cx="1679" cy="2132"/>
          </a:xfrm>
        </p:grpSpPr>
        <p:pic>
          <p:nvPicPr>
            <p:cNvPr id="360893" name="Picture 44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3" y="1842"/>
              <a:ext cx="1207" cy="2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0894" name="Text Box 446"/>
            <p:cNvSpPr txBox="1">
              <a:spLocks noChangeArrowheads="1"/>
            </p:cNvSpPr>
            <p:nvPr/>
          </p:nvSpPr>
          <p:spPr bwMode="auto">
            <a:xfrm>
              <a:off x="4059" y="3756"/>
              <a:ext cx="499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Camera</a:t>
              </a:r>
              <a:endParaRPr lang="en-GB" sz="120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895" name="Line 447"/>
            <p:cNvSpPr>
              <a:spLocks noChangeShapeType="1"/>
            </p:cNvSpPr>
            <p:nvPr/>
          </p:nvSpPr>
          <p:spPr bwMode="auto">
            <a:xfrm flipV="1">
              <a:off x="4638" y="3834"/>
              <a:ext cx="237" cy="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896" name="Text Box 448"/>
            <p:cNvSpPr txBox="1">
              <a:spLocks noChangeArrowheads="1"/>
            </p:cNvSpPr>
            <p:nvPr/>
          </p:nvSpPr>
          <p:spPr bwMode="auto">
            <a:xfrm>
              <a:off x="3877" y="3021"/>
              <a:ext cx="545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3 Lenses</a:t>
              </a:r>
              <a:endParaRPr lang="en-GB" sz="120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897" name="Text Box 449"/>
            <p:cNvSpPr txBox="1">
              <a:spLocks noChangeArrowheads="1"/>
            </p:cNvSpPr>
            <p:nvPr/>
          </p:nvSpPr>
          <p:spPr bwMode="auto">
            <a:xfrm>
              <a:off x="5103" y="2931"/>
              <a:ext cx="453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3 Filters</a:t>
              </a:r>
              <a:endParaRPr lang="en-GB" sz="120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898" name="Text Box 450"/>
            <p:cNvSpPr txBox="1">
              <a:spLocks noChangeArrowheads="1"/>
            </p:cNvSpPr>
            <p:nvPr/>
          </p:nvSpPr>
          <p:spPr bwMode="auto">
            <a:xfrm>
              <a:off x="4201" y="2014"/>
              <a:ext cx="40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Mirror</a:t>
              </a:r>
              <a:endParaRPr lang="en-GB" sz="120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899" name="Line 451"/>
            <p:cNvSpPr>
              <a:spLocks noChangeShapeType="1"/>
            </p:cNvSpPr>
            <p:nvPr/>
          </p:nvSpPr>
          <p:spPr bwMode="auto">
            <a:xfrm flipV="1">
              <a:off x="4409" y="2613"/>
              <a:ext cx="285" cy="43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00" name="Line 452"/>
            <p:cNvSpPr>
              <a:spLocks noChangeShapeType="1"/>
            </p:cNvSpPr>
            <p:nvPr/>
          </p:nvSpPr>
          <p:spPr bwMode="auto">
            <a:xfrm>
              <a:off x="4414" y="3046"/>
              <a:ext cx="274" cy="5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01" name="Line 453"/>
            <p:cNvSpPr>
              <a:spLocks noChangeShapeType="1"/>
            </p:cNvSpPr>
            <p:nvPr/>
          </p:nvSpPr>
          <p:spPr bwMode="auto">
            <a:xfrm>
              <a:off x="4424" y="3067"/>
              <a:ext cx="406" cy="27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02" name="Line 454"/>
            <p:cNvSpPr>
              <a:spLocks noChangeShapeType="1"/>
            </p:cNvSpPr>
            <p:nvPr/>
          </p:nvSpPr>
          <p:spPr bwMode="auto">
            <a:xfrm flipV="1">
              <a:off x="4558" y="2069"/>
              <a:ext cx="366" cy="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03" name="Line 455"/>
            <p:cNvSpPr>
              <a:spLocks noChangeShapeType="1"/>
            </p:cNvSpPr>
            <p:nvPr/>
          </p:nvSpPr>
          <p:spPr bwMode="auto">
            <a:xfrm flipH="1" flipV="1">
              <a:off x="5011" y="2881"/>
              <a:ext cx="182" cy="1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360906" name="Rectangle 458"/>
          <p:cNvSpPr>
            <a:spLocks noChangeArrowheads="1"/>
          </p:cNvSpPr>
          <p:nvPr/>
        </p:nvSpPr>
        <p:spPr bwMode="auto">
          <a:xfrm>
            <a:off x="6877050" y="1484313"/>
            <a:ext cx="17383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K.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Honkavaara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et al.,  Proc. PAC 2003, p.2476</a:t>
            </a:r>
          </a:p>
        </p:txBody>
      </p:sp>
      <p:grpSp>
        <p:nvGrpSpPr>
          <p:cNvPr id="360922" name="Group 474"/>
          <p:cNvGrpSpPr>
            <a:grpSpLocks/>
          </p:cNvGrpSpPr>
          <p:nvPr/>
        </p:nvGrpSpPr>
        <p:grpSpPr bwMode="auto">
          <a:xfrm>
            <a:off x="4140200" y="979488"/>
            <a:ext cx="2274888" cy="3036887"/>
            <a:chOff x="2608" y="617"/>
            <a:chExt cx="1433" cy="1913"/>
          </a:xfrm>
        </p:grpSpPr>
        <p:pic>
          <p:nvPicPr>
            <p:cNvPr id="360905" name="Picture 4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617"/>
              <a:ext cx="1206" cy="1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0918" name="Text Box 470"/>
            <p:cNvSpPr txBox="1">
              <a:spLocks noChangeArrowheads="1"/>
            </p:cNvSpPr>
            <p:nvPr/>
          </p:nvSpPr>
          <p:spPr bwMode="auto">
            <a:xfrm>
              <a:off x="2608" y="2069"/>
              <a:ext cx="590" cy="4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2 Screens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Calibration Marks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19" name="Line 471"/>
            <p:cNvSpPr>
              <a:spLocks noChangeShapeType="1"/>
            </p:cNvSpPr>
            <p:nvPr/>
          </p:nvSpPr>
          <p:spPr bwMode="auto">
            <a:xfrm>
              <a:off x="3130" y="2261"/>
              <a:ext cx="340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20" name="Text Box 472"/>
            <p:cNvSpPr txBox="1">
              <a:spLocks noChangeArrowheads="1"/>
            </p:cNvSpPr>
            <p:nvPr/>
          </p:nvSpPr>
          <p:spPr bwMode="auto">
            <a:xfrm>
              <a:off x="2753" y="772"/>
              <a:ext cx="40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Mover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0921" name="Line 473"/>
            <p:cNvSpPr>
              <a:spLocks noChangeShapeType="1"/>
            </p:cNvSpPr>
            <p:nvPr/>
          </p:nvSpPr>
          <p:spPr bwMode="auto">
            <a:xfrm>
              <a:off x="3152" y="890"/>
              <a:ext cx="363" cy="18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360924" name="Text Box 476"/>
          <p:cNvSpPr txBox="1">
            <a:spLocks noChangeArrowheads="1"/>
          </p:cNvSpPr>
          <p:nvPr/>
        </p:nvSpPr>
        <p:spPr bwMode="auto">
          <a:xfrm>
            <a:off x="3132138" y="4868863"/>
            <a:ext cx="2952750" cy="141287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                 </a:t>
            </a:r>
            <a:r>
              <a:rPr lang="de-DE" sz="1400" b="1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optical system</a:t>
            </a:r>
          </a:p>
          <a:p>
            <a:pPr>
              <a:spcBef>
                <a:spcPct val="50000"/>
              </a:spcBef>
            </a:pPr>
            <a:r>
              <a:rPr lang="de-DE" sz="1200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magnification     f / mm    a / mm   b  / mm</a:t>
            </a:r>
          </a:p>
          <a:p>
            <a:pPr>
              <a:spcBef>
                <a:spcPct val="50000"/>
              </a:spcBef>
            </a:pPr>
            <a:r>
              <a:rPr lang="de-DE" sz="1200">
                <a:solidFill>
                  <a:srgbClr val="CC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1                    250         500        500</a:t>
            </a:r>
          </a:p>
          <a:p>
            <a:pPr>
              <a:spcBef>
                <a:spcPct val="50000"/>
              </a:spcBef>
            </a:pPr>
            <a:r>
              <a:rPr lang="de-DE" sz="1200">
                <a:solidFill>
                  <a:srgbClr val="CC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0.382               200         724        276</a:t>
            </a:r>
          </a:p>
          <a:p>
            <a:pPr>
              <a:spcBef>
                <a:spcPct val="50000"/>
              </a:spcBef>
            </a:pPr>
            <a:r>
              <a:rPr lang="de-DE" sz="1200">
                <a:solidFill>
                  <a:srgbClr val="CC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0.25                 160         800        200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451" name="Group 75"/>
          <p:cNvGrpSpPr>
            <a:grpSpLocks/>
          </p:cNvGrpSpPr>
          <p:nvPr/>
        </p:nvGrpSpPr>
        <p:grpSpPr bwMode="auto">
          <a:xfrm>
            <a:off x="-26988" y="877888"/>
            <a:ext cx="9185276" cy="5646737"/>
            <a:chOff x="136" y="582"/>
            <a:chExt cx="5786" cy="3557"/>
          </a:xfrm>
        </p:grpSpPr>
        <p:pic>
          <p:nvPicPr>
            <p:cNvPr id="357452" name="Picture 76" descr="4DBC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" y="590"/>
              <a:ext cx="2156" cy="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53" name="Picture 77" descr="6DBC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8" y="582"/>
              <a:ext cx="2156" cy="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54" name="Picture 78" descr="8DBC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" y="2290"/>
              <a:ext cx="2156" cy="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55" name="Picture 79" descr="10DBC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6" y="2482"/>
              <a:ext cx="2156" cy="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7456" name="Text Box 80"/>
            <p:cNvSpPr txBox="1">
              <a:spLocks noChangeArrowheads="1"/>
            </p:cNvSpPr>
            <p:nvPr/>
          </p:nvSpPr>
          <p:spPr bwMode="auto">
            <a:xfrm>
              <a:off x="1675" y="806"/>
              <a:ext cx="68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4DBC2</a:t>
              </a:r>
              <a:endParaRPr lang="en-GB"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57" name="Text Box 81"/>
            <p:cNvSpPr txBox="1">
              <a:spLocks noChangeArrowheads="1"/>
            </p:cNvSpPr>
            <p:nvPr/>
          </p:nvSpPr>
          <p:spPr bwMode="auto">
            <a:xfrm>
              <a:off x="4890" y="733"/>
              <a:ext cx="68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6DBC2</a:t>
              </a:r>
              <a:endParaRPr lang="en-GB"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58" name="Text Box 82"/>
            <p:cNvSpPr txBox="1">
              <a:spLocks noChangeArrowheads="1"/>
            </p:cNvSpPr>
            <p:nvPr/>
          </p:nvSpPr>
          <p:spPr bwMode="auto">
            <a:xfrm>
              <a:off x="4868" y="2662"/>
              <a:ext cx="68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10DBC2</a:t>
              </a:r>
              <a:endParaRPr lang="en-GB"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59" name="Text Box 83"/>
            <p:cNvSpPr txBox="1">
              <a:spLocks noChangeArrowheads="1"/>
            </p:cNvSpPr>
            <p:nvPr/>
          </p:nvSpPr>
          <p:spPr bwMode="auto">
            <a:xfrm>
              <a:off x="733" y="2512"/>
              <a:ext cx="68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8DBC2</a:t>
              </a:r>
              <a:endParaRPr lang="en-GB"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60" name="Text Box 84"/>
            <p:cNvSpPr txBox="1">
              <a:spLocks noChangeArrowheads="1"/>
            </p:cNvSpPr>
            <p:nvPr/>
          </p:nvSpPr>
          <p:spPr bwMode="auto">
            <a:xfrm>
              <a:off x="2645" y="1926"/>
              <a:ext cx="1211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1 bunch, 1 nC, Solenoid 277 A, ACC1 on-crest</a:t>
              </a:r>
              <a:endParaRPr lang="en-GB" sz="180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357461" name="Picture 85" descr="2005-01-30T115758-4DBC2_2_x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" y="1545"/>
              <a:ext cx="1034" cy="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2" name="Picture 86" descr="2005-01-30T115758-4DBC2_2_y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817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3" name="Picture 87" descr="2005-01-30T115938-6DBC2_2_x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" y="1641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4" name="Picture 88" descr="2005-01-30T115938-6DBC2_2_y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0" y="833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5" name="Picture 89" descr="2005-01-30T120040-8DBC2_2_x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" y="3319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6" name="Picture 90" descr="2005-01-30T120040-8DBC2_2_y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0" y="2641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7" name="Picture 91" descr="2005-01-30T120142-10DBC2_2_x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8" y="3350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7468" name="Picture 92" descr="2005-01-30T120142-10DBC2_2_y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" y="2705"/>
              <a:ext cx="103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7469" name="Line 93"/>
            <p:cNvSpPr>
              <a:spLocks noChangeShapeType="1"/>
            </p:cNvSpPr>
            <p:nvPr/>
          </p:nvSpPr>
          <p:spPr bwMode="auto">
            <a:xfrm flipH="1">
              <a:off x="528" y="2384"/>
              <a:ext cx="8" cy="13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70" name="Text Box 94"/>
            <p:cNvSpPr txBox="1">
              <a:spLocks noChangeArrowheads="1"/>
            </p:cNvSpPr>
            <p:nvPr/>
          </p:nvSpPr>
          <p:spPr bwMode="auto">
            <a:xfrm rot="-5400000">
              <a:off x="96" y="2968"/>
              <a:ext cx="52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4.8 mm</a:t>
              </a:r>
              <a:endPara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71" name="Text Box 95"/>
            <p:cNvSpPr txBox="1">
              <a:spLocks noChangeArrowheads="1"/>
            </p:cNvSpPr>
            <p:nvPr/>
          </p:nvSpPr>
          <p:spPr bwMode="auto">
            <a:xfrm>
              <a:off x="1144" y="2216"/>
              <a:ext cx="44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6.4 mm</a:t>
              </a:r>
              <a:endPara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57472" name="Line 96"/>
            <p:cNvSpPr>
              <a:spLocks noChangeShapeType="1"/>
            </p:cNvSpPr>
            <p:nvPr/>
          </p:nvSpPr>
          <p:spPr bwMode="auto">
            <a:xfrm>
              <a:off x="656" y="2360"/>
              <a:ext cx="1672" cy="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35737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737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738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738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>
                <a:solidFill>
                  <a:srgbClr val="003E6E"/>
                </a:solidFill>
                <a:latin typeface="Comic Sans MS" pitchFamily="66" charset="0"/>
              </a:rPr>
              <a:t>Example of Beam Images (matched) </a:t>
            </a:r>
            <a:endParaRPr lang="en-GB" sz="320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57382" name="Picture 6" descr="HG_LOGO_S_RG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7383" name="Picture 7" descr="DESY-Logo-cyan-RGB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7473" name="Rectangle 97"/>
          <p:cNvSpPr>
            <a:spLocks noChangeArrowheads="1"/>
          </p:cNvSpPr>
          <p:nvPr/>
        </p:nvSpPr>
        <p:spPr bwMode="auto">
          <a:xfrm>
            <a:off x="3519488" y="6259513"/>
            <a:ext cx="20505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courtesy: K.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Honkavaara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(DESY)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78" descr="cotrGalle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2592288" cy="19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0450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0451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</a:endParaRPr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COTR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and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possible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Mitigation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60454" name="Picture 6" descr="HG_LOGO_S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5" name="Picture 7" descr="DESY-Logo-cya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53"/>
          <p:cNvSpPr txBox="1">
            <a:spLocks noChangeArrowheads="1"/>
          </p:cNvSpPr>
          <p:nvPr/>
        </p:nvSpPr>
        <p:spPr bwMode="auto">
          <a:xfrm>
            <a:off x="467544" y="1196752"/>
            <a:ext cx="799288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Akre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</a:t>
            </a: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ST Accel. </a:t>
            </a: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de-DE" sz="1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(2008) 030703            H. Loos et al., </a:t>
            </a: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FEL 2008, </a:t>
            </a: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Gyeongju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Korea, p.485.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179512" y="908720"/>
            <a:ext cx="61926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Comic Sans MS" pitchFamily="66" charset="0"/>
              </a:rPr>
              <a:t>  </a:t>
            </a:r>
            <a:r>
              <a:rPr lang="de-DE" sz="1400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unexpected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Coherent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OTR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observation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during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LCLS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commissioning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GB" sz="1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872261" y="2708920"/>
            <a:ext cx="3699739" cy="307777"/>
            <a:chOff x="2805811" y="5943054"/>
            <a:chExt cx="3699739" cy="307777"/>
          </a:xfrm>
        </p:grpSpPr>
        <p:sp>
          <p:nvSpPr>
            <p:cNvPr id="43" name="AutoShape 123"/>
            <p:cNvSpPr>
              <a:spLocks noChangeArrowheads="1"/>
            </p:cNvSpPr>
            <p:nvPr/>
          </p:nvSpPr>
          <p:spPr bwMode="auto">
            <a:xfrm flipH="1">
              <a:off x="2805811" y="5999187"/>
              <a:ext cx="364348" cy="215900"/>
            </a:xfrm>
            <a:prstGeom prst="leftArrow">
              <a:avLst>
                <a:gd name="adj1" fmla="val 50000"/>
                <a:gd name="adj2" fmla="val 4779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 sz="1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4" name="Text Box 124"/>
            <p:cNvSpPr txBox="1">
              <a:spLocks noChangeArrowheads="1"/>
            </p:cNvSpPr>
            <p:nvPr/>
          </p:nvSpPr>
          <p:spPr bwMode="auto">
            <a:xfrm>
              <a:off x="3391048" y="5943054"/>
              <a:ext cx="311450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measured spot is no beam image!</a:t>
              </a:r>
              <a:endPara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5" name="Text Box 79"/>
          <p:cNvSpPr txBox="1">
            <a:spLocks noChangeArrowheads="1"/>
          </p:cNvSpPr>
          <p:nvPr/>
        </p:nvSpPr>
        <p:spPr bwMode="auto">
          <a:xfrm>
            <a:off x="502977" y="1556792"/>
            <a:ext cx="295205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strong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shot-to-shot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fluctuations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doughnut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structure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spectral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de-DE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 Box 51"/>
          <p:cNvSpPr txBox="1">
            <a:spLocks noChangeArrowheads="1"/>
          </p:cNvSpPr>
          <p:nvPr/>
        </p:nvSpPr>
        <p:spPr bwMode="auto">
          <a:xfrm>
            <a:off x="7524874" y="2132856"/>
            <a:ext cx="122359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DE" sz="1000" dirty="0" err="1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courtesy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: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de-DE" sz="10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H</a:t>
            </a:r>
            <a:r>
              <a:rPr lang="de-DE" sz="10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. Loos (SLAC)</a:t>
            </a:r>
            <a:endParaRPr lang="en-GB" sz="1000" dirty="0" smtClean="0">
              <a:solidFill>
                <a:srgbClr val="FFFFFF">
                  <a:lumMod val="50000"/>
                </a:srgbClr>
              </a:solidFill>
              <a:latin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8321" y="3284984"/>
            <a:ext cx="8930183" cy="1984566"/>
            <a:chOff x="178321" y="3284984"/>
            <a:chExt cx="8930183" cy="1984566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7654" y="3645024"/>
              <a:ext cx="3600850" cy="1624526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78321" y="3284984"/>
              <a:ext cx="7128792" cy="1107882"/>
              <a:chOff x="178321" y="3401238"/>
              <a:chExt cx="7128792" cy="1107882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8321" y="3401238"/>
                <a:ext cx="7128792" cy="747842"/>
                <a:chOff x="395536" y="5785519"/>
                <a:chExt cx="7128792" cy="747842"/>
              </a:xfrm>
            </p:grpSpPr>
            <p:sp>
              <p:nvSpPr>
                <p:cNvPr id="48" name="Rectangle 77"/>
                <p:cNvSpPr>
                  <a:spLocks noChangeArrowheads="1"/>
                </p:cNvSpPr>
                <p:nvPr/>
              </p:nvSpPr>
              <p:spPr bwMode="auto">
                <a:xfrm>
                  <a:off x="395536" y="5785519"/>
                  <a:ext cx="71287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1200"/>
                    </a:spcAft>
                    <a:buFont typeface="Wingdings" pitchFamily="2" charset="2"/>
                    <a:buBlip>
                      <a:blip r:embed="rId5"/>
                    </a:buBlip>
                  </a:pPr>
                  <a:r>
                    <a:rPr lang="en-US" sz="1400" dirty="0">
                      <a:solidFill>
                        <a:srgbClr val="333399"/>
                      </a:solidFill>
                      <a:latin typeface="Comic Sans MS" panose="030F0702030302020204" pitchFamily="66" charset="0"/>
                    </a:rPr>
                    <a:t>  </a:t>
                  </a:r>
                  <a:r>
                    <a:rPr lang="en-US" sz="1400" dirty="0" smtClean="0">
                      <a:solidFill>
                        <a:srgbClr val="0000FF"/>
                      </a:solidFill>
                      <a:latin typeface="Comic Sans MS" panose="030F0702030302020204" pitchFamily="66" charset="0"/>
                    </a:rPr>
                    <a:t>interpretation of coherent formation in terms of “</a:t>
                  </a:r>
                  <a:r>
                    <a:rPr lang="en-US" sz="1400" dirty="0" err="1" smtClean="0">
                      <a:solidFill>
                        <a:srgbClr val="0000FF"/>
                      </a:solidFill>
                      <a:latin typeface="Comic Sans MS" panose="030F0702030302020204" pitchFamily="66" charset="0"/>
                    </a:rPr>
                    <a:t>Microbunching</a:t>
                  </a:r>
                  <a:r>
                    <a:rPr lang="en-US" sz="1400" dirty="0" smtClean="0">
                      <a:solidFill>
                        <a:srgbClr val="0000FF"/>
                      </a:solidFill>
                      <a:latin typeface="Comic Sans MS" panose="030F0702030302020204" pitchFamily="66" charset="0"/>
                    </a:rPr>
                    <a:t> Instability”</a:t>
                  </a:r>
                  <a:endParaRPr lang="en-US" sz="1400" dirty="0">
                    <a:solidFill>
                      <a:srgbClr val="000000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49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683890" y="6056307"/>
                  <a:ext cx="4321349" cy="4770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E.L. </a:t>
                  </a:r>
                  <a:r>
                    <a:rPr lang="de-DE" sz="1000" dirty="0" err="1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Saldin</a:t>
                  </a: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et al.,  NIM  </a:t>
                  </a:r>
                  <a:r>
                    <a:rPr lang="de-DE" sz="1000" b="1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A483</a:t>
                  </a: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(2002) 516              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Z. Huang </a:t>
                  </a:r>
                  <a:r>
                    <a:rPr lang="de-DE" sz="1000" dirty="0" err="1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and</a:t>
                  </a: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K. Kim, Phys</a:t>
                  </a:r>
                  <a:r>
                    <a:rPr lang="de-DE" sz="1000" dirty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 </a:t>
                  </a:r>
                  <a:r>
                    <a:rPr lang="de-DE" sz="1000" dirty="0" err="1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Rev</a:t>
                  </a:r>
                  <a:r>
                    <a:rPr lang="de-DE" sz="1000" dirty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. ST Accel. </a:t>
                  </a:r>
                  <a:r>
                    <a:rPr lang="de-DE" sz="1000" dirty="0" err="1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Beams</a:t>
                  </a:r>
                  <a:r>
                    <a:rPr lang="de-DE" sz="1000" dirty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</a:t>
                  </a:r>
                  <a:r>
                    <a:rPr lang="de-DE" sz="1000" b="1" dirty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1000" dirty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de-DE" sz="1000" dirty="0" smtClean="0">
                      <a:solidFill>
                        <a:srgbClr val="FFFFFF">
                          <a:lumMod val="50000"/>
                        </a:srgb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2002) 074401</a:t>
                  </a:r>
                </a:p>
              </p:txBody>
            </p:sp>
          </p:grpSp>
          <p:sp>
            <p:nvSpPr>
              <p:cNvPr id="52" name="Text Box 53"/>
              <p:cNvSpPr txBox="1">
                <a:spLocks noChangeArrowheads="1"/>
              </p:cNvSpPr>
              <p:nvPr/>
            </p:nvSpPr>
            <p:spPr bwMode="auto">
              <a:xfrm>
                <a:off x="445598" y="4262899"/>
                <a:ext cx="4342426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G.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Stupakov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Proc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IPAC 2014, Dresden, Germany</a:t>
                </a:r>
                <a:r>
                  <a:rPr lang="de-DE" sz="1000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(2014), p.2789.</a:t>
                </a: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179264" y="4665482"/>
            <a:ext cx="5112816" cy="641216"/>
            <a:chOff x="179264" y="4724002"/>
            <a:chExt cx="5112816" cy="641216"/>
          </a:xfrm>
        </p:grpSpPr>
        <p:sp>
          <p:nvSpPr>
            <p:cNvPr id="54" name="Rectangle 152"/>
            <p:cNvSpPr>
              <a:spLocks noChangeArrowheads="1"/>
            </p:cNvSpPr>
            <p:nvPr/>
          </p:nvSpPr>
          <p:spPr bwMode="auto">
            <a:xfrm>
              <a:off x="179264" y="4724002"/>
              <a:ext cx="511281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5"/>
                </a:buBlip>
              </a:pPr>
              <a:r>
                <a:rPr lang="en-US" sz="1400" dirty="0">
                  <a:solidFill>
                    <a:srgbClr val="333399"/>
                  </a:solidFill>
                  <a:latin typeface="Times New Roman" pitchFamily="18" charset="0"/>
                </a:rPr>
                <a:t>  </a:t>
              </a:r>
              <a:r>
                <a:rPr lang="en-US" sz="14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alternative schemes for transverse profile diagnostics</a:t>
              </a:r>
              <a:endParaRPr lang="en-US" sz="1400" dirty="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5" name="Text Box 153"/>
            <p:cNvSpPr txBox="1">
              <a:spLocks noChangeArrowheads="1"/>
            </p:cNvSpPr>
            <p:nvPr/>
          </p:nvSpPr>
          <p:spPr bwMode="auto">
            <a:xfrm>
              <a:off x="496803" y="5026664"/>
              <a:ext cx="443523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sz="1600" b="1" dirty="0" smtClean="0">
                  <a:solidFill>
                    <a:srgbClr val="333399"/>
                  </a:solidFill>
                  <a:latin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</a:rPr>
                <a:t>long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</a:rPr>
                <a:t>term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</a:rPr>
                <a:t>perspective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</a:rPr>
                <a:t>:     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TR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imaging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at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smaller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 pitchFamily="18" charset="0"/>
                </a:rPr>
                <a:t>λ</a:t>
              </a:r>
              <a:endParaRPr lang="de-DE" sz="12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7544" y="5354166"/>
            <a:ext cx="8557327" cy="674211"/>
            <a:chOff x="467544" y="5735692"/>
            <a:chExt cx="8557327" cy="674211"/>
          </a:xfrm>
        </p:grpSpPr>
        <p:grpSp>
          <p:nvGrpSpPr>
            <p:cNvPr id="8" name="Group 7"/>
            <p:cNvGrpSpPr/>
            <p:nvPr/>
          </p:nvGrpSpPr>
          <p:grpSpPr>
            <a:xfrm>
              <a:off x="467544" y="6102126"/>
              <a:ext cx="8557327" cy="307777"/>
              <a:chOff x="467544" y="6517108"/>
              <a:chExt cx="8557327" cy="307777"/>
            </a:xfrm>
          </p:grpSpPr>
          <p:sp>
            <p:nvSpPr>
              <p:cNvPr id="56" name="Rectangle 149"/>
              <p:cNvSpPr>
                <a:spLocks noChangeArrowheads="1"/>
              </p:cNvSpPr>
              <p:nvPr/>
            </p:nvSpPr>
            <p:spPr bwMode="auto">
              <a:xfrm>
                <a:off x="4056319" y="6562385"/>
                <a:ext cx="4968552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L.G</a:t>
                </a:r>
                <a:r>
                  <a:rPr lang="de-DE" sz="1000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Sukhikh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G. Kube, S.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Bajt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et al., Phys.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Rev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ST Accel. </a:t>
                </a:r>
                <a:r>
                  <a:rPr lang="de-DE" sz="1000" dirty="0" err="1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Beams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000" b="1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17</a:t>
                </a:r>
                <a:r>
                  <a:rPr lang="de-DE" sz="1000" dirty="0" smtClean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(2014) 112805</a:t>
                </a:r>
                <a:endParaRPr lang="en-US" sz="10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 Box 124"/>
              <p:cNvSpPr txBox="1">
                <a:spLocks noChangeArrowheads="1"/>
              </p:cNvSpPr>
              <p:nvPr/>
            </p:nvSpPr>
            <p:spPr bwMode="auto">
              <a:xfrm>
                <a:off x="467544" y="6517108"/>
                <a:ext cx="3528392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 dirty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400" dirty="0" smtClean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proof of principle experiment @ </a:t>
                </a:r>
                <a:r>
                  <a:rPr lang="el-GR" sz="1400" dirty="0" smtClean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λ</a:t>
                </a:r>
                <a:r>
                  <a:rPr lang="de-DE" sz="1400" dirty="0" smtClean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 = 19.6 </a:t>
                </a:r>
                <a:r>
                  <a:rPr lang="de-DE" sz="1400" dirty="0" err="1" smtClean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nm</a:t>
                </a:r>
                <a:r>
                  <a:rPr lang="de-DE" sz="1400" dirty="0" smtClean="0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400" dirty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30588" y="5735692"/>
              <a:ext cx="4241612" cy="338554"/>
              <a:chOff x="2130588" y="6165304"/>
              <a:chExt cx="4241612" cy="338554"/>
            </a:xfrm>
          </p:grpSpPr>
          <p:sp>
            <p:nvSpPr>
              <p:cNvPr id="63" name="Text Box 156"/>
              <p:cNvSpPr txBox="1">
                <a:spLocks noChangeArrowheads="1"/>
              </p:cNvSpPr>
              <p:nvPr/>
            </p:nvSpPr>
            <p:spPr bwMode="auto">
              <a:xfrm>
                <a:off x="2708056" y="6165304"/>
                <a:ext cx="366414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dditional advantage of better resolution</a:t>
                </a:r>
                <a:endParaRPr lang="en-US" sz="16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Line 155"/>
              <p:cNvSpPr>
                <a:spLocks noChangeShapeType="1"/>
              </p:cNvSpPr>
              <p:nvPr/>
            </p:nvSpPr>
            <p:spPr bwMode="auto">
              <a:xfrm>
                <a:off x="2130588" y="6360567"/>
                <a:ext cx="347235" cy="0"/>
              </a:xfrm>
              <a:prstGeom prst="line">
                <a:avLst/>
              </a:prstGeom>
              <a:noFill/>
              <a:ln w="38100" cmpd="dbl">
                <a:solidFill>
                  <a:srgbClr val="0000FF"/>
                </a:solidFill>
                <a:round/>
                <a:headEnd type="none" w="lg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749855" y="6165304"/>
                <a:ext cx="3478329" cy="338138"/>
              </a:xfrm>
              <a:prstGeom prst="rect">
                <a:avLst/>
              </a:prstGeom>
              <a:solidFill>
                <a:srgbClr val="FFFF00">
                  <a:alpha val="15000"/>
                </a:srgbClr>
              </a:solidFill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ct val="50000"/>
                  </a:spcBef>
                </a:pPr>
                <a:endParaRPr lang="de-DE" smtClean="0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5" name="Text Box 153"/>
          <p:cNvSpPr txBox="1">
            <a:spLocks noChangeArrowheads="1"/>
          </p:cNvSpPr>
          <p:nvPr/>
        </p:nvSpPr>
        <p:spPr bwMode="auto">
          <a:xfrm>
            <a:off x="501452" y="6095732"/>
            <a:ext cx="44352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600" b="1" dirty="0" smtClean="0">
                <a:solidFill>
                  <a:srgbClr val="333399"/>
                </a:solidFill>
                <a:latin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</a:rPr>
              <a:t>short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de-DE" sz="1400" dirty="0" err="1">
                <a:solidFill>
                  <a:srgbClr val="333399"/>
                </a:solidFill>
                <a:latin typeface="Times New Roman" pitchFamily="18" charset="0"/>
              </a:rPr>
              <a:t>term</a:t>
            </a:r>
            <a:r>
              <a:rPr lang="de-DE" sz="1400" dirty="0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de-DE" sz="1400" dirty="0" err="1">
                <a:solidFill>
                  <a:srgbClr val="333399"/>
                </a:solidFill>
                <a:latin typeface="Times New Roman" pitchFamily="18" charset="0"/>
              </a:rPr>
              <a:t>perspective</a:t>
            </a:r>
            <a:r>
              <a:rPr lang="de-DE" sz="1400" dirty="0">
                <a:solidFill>
                  <a:srgbClr val="333399"/>
                </a:solidFill>
                <a:latin typeface="Times New Roman" pitchFamily="18" charset="0"/>
              </a:rPr>
              <a:t>:    </a:t>
            </a:r>
            <a:r>
              <a:rPr lang="de-DE" sz="1400" dirty="0" err="1">
                <a:solidFill>
                  <a:srgbClr val="000000"/>
                </a:solidFill>
                <a:latin typeface="Times New Roman" pitchFamily="18" charset="0"/>
              </a:rPr>
              <a:t>scintillating</a:t>
            </a:r>
            <a:r>
              <a:rPr lang="de-DE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Times New Roman" pitchFamily="18" charset="0"/>
              </a:rPr>
              <a:t>screen</a:t>
            </a:r>
            <a:r>
              <a:rPr lang="de-DE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</a:rPr>
              <a:t>monitors</a:t>
            </a:r>
            <a:endParaRPr lang="de-DE" sz="1400" b="1" dirty="0" smtClean="0">
              <a:solidFill>
                <a:srgbClr val="3333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94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79512" y="4273351"/>
            <a:ext cx="8424936" cy="2260620"/>
            <a:chOff x="179512" y="4273351"/>
            <a:chExt cx="8424936" cy="2260620"/>
          </a:xfrm>
        </p:grpSpPr>
        <p:pic>
          <p:nvPicPr>
            <p:cNvPr id="7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1" y="4590671"/>
              <a:ext cx="2601889" cy="1943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3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797152"/>
              <a:ext cx="2060383" cy="1550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4" name="Text Box 12"/>
            <p:cNvSpPr txBox="1">
              <a:spLocks noChangeArrowheads="1"/>
            </p:cNvSpPr>
            <p:nvPr/>
          </p:nvSpPr>
          <p:spPr bwMode="auto">
            <a:xfrm>
              <a:off x="179512" y="4273351"/>
              <a:ext cx="21746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>
                  <a:solidFill>
                    <a:srgbClr val="333399"/>
                  </a:solidFill>
                  <a:latin typeface="Comic Sans MS" pitchFamily="66" charset="0"/>
                </a:rPr>
                <a:t>  </a:t>
              </a:r>
              <a:r>
                <a:rPr lang="de-DE" sz="1400" dirty="0" smtClean="0">
                  <a:solidFill>
                    <a:srgbClr val="333399"/>
                  </a:solidFill>
                  <a:latin typeface="Comic Sans MS" pitchFamily="66" charset="0"/>
                </a:rPr>
                <a:t> </a:t>
              </a:r>
              <a:r>
                <a:rPr lang="de-DE" sz="1400" dirty="0" err="1" smtClean="0">
                  <a:solidFill>
                    <a:srgbClr val="0000FF"/>
                  </a:solidFill>
                  <a:latin typeface="Comic Sans MS" pitchFamily="66" charset="0"/>
                </a:rPr>
                <a:t>optical</a:t>
              </a:r>
              <a:r>
                <a:rPr lang="de-DE" sz="1400" dirty="0" smtClean="0">
                  <a:solidFill>
                    <a:srgbClr val="0000FF"/>
                  </a:solidFill>
                  <a:latin typeface="Comic Sans MS" pitchFamily="66" charset="0"/>
                </a:rPr>
                <a:t> </a:t>
              </a:r>
              <a:r>
                <a:rPr lang="de-DE" sz="1400" dirty="0" err="1" smtClean="0">
                  <a:solidFill>
                    <a:srgbClr val="0000FF"/>
                  </a:solidFill>
                  <a:latin typeface="Comic Sans MS" pitchFamily="66" charset="0"/>
                </a:rPr>
                <a:t>resolution</a:t>
              </a:r>
              <a:r>
                <a:rPr lang="de-DE" sz="1400" dirty="0" smtClean="0">
                  <a:solidFill>
                    <a:srgbClr val="0000FF"/>
                  </a:solidFill>
                  <a:latin typeface="Comic Sans MS" pitchFamily="66" charset="0"/>
                </a:rPr>
                <a:t> </a:t>
              </a:r>
              <a:endParaRPr lang="en-GB" sz="1400" b="1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pic>
          <p:nvPicPr>
            <p:cNvPr id="75" name="Picture 4" descr="H:\Unbenannt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993" y="4653136"/>
              <a:ext cx="680631" cy="576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Text Box 79"/>
            <p:cNvSpPr txBox="1">
              <a:spLocks noChangeArrowheads="1"/>
            </p:cNvSpPr>
            <p:nvPr/>
          </p:nvSpPr>
          <p:spPr bwMode="auto">
            <a:xfrm>
              <a:off x="5652392" y="5318338"/>
              <a:ext cx="2952056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7"/>
                </a:buBlip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Scheimpflug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observation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geometry</a:t>
              </a:r>
              <a:endPara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7"/>
                </a:buBlip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10.5 </a:t>
              </a:r>
              <a:r>
                <a:rPr lang="el-GR" sz="1400" b="1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average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resolution</a:t>
              </a:r>
              <a:endParaRPr lang="de-DE" sz="1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  (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dot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→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optical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„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step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“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function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0252" y="1184559"/>
            <a:ext cx="5021927" cy="2889887"/>
            <a:chOff x="90252" y="1184559"/>
            <a:chExt cx="5021927" cy="2889887"/>
          </a:xfrm>
        </p:grpSpPr>
        <p:grpSp>
          <p:nvGrpSpPr>
            <p:cNvPr id="28" name="Gruppieren 17"/>
            <p:cNvGrpSpPr/>
            <p:nvPr/>
          </p:nvGrpSpPr>
          <p:grpSpPr>
            <a:xfrm>
              <a:off x="90252" y="1184559"/>
              <a:ext cx="5021927" cy="2889887"/>
              <a:chOff x="2219523" y="-614596"/>
              <a:chExt cx="9082894" cy="6120311"/>
            </a:xfrm>
          </p:grpSpPr>
          <p:pic>
            <p:nvPicPr>
              <p:cNvPr id="31" name="Picture 3" descr="H:\Privat\Optik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9523" y="-614596"/>
                <a:ext cx="9082894" cy="61203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2" name="Gerade Verbindung mit Pfeil 19"/>
              <p:cNvCxnSpPr/>
              <p:nvPr/>
            </p:nvCxnSpPr>
            <p:spPr bwMode="auto">
              <a:xfrm flipH="1" flipV="1">
                <a:off x="3981073" y="2445560"/>
                <a:ext cx="3895208" cy="1401256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Gerade Verbindung mit Pfeil 20"/>
              <p:cNvCxnSpPr/>
              <p:nvPr/>
            </p:nvCxnSpPr>
            <p:spPr bwMode="auto">
              <a:xfrm flipV="1">
                <a:off x="3981073" y="701408"/>
                <a:ext cx="766687" cy="170052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Gerade Verbindung mit Pfeil 21"/>
              <p:cNvCxnSpPr/>
              <p:nvPr/>
            </p:nvCxnSpPr>
            <p:spPr bwMode="auto">
              <a:xfrm flipV="1">
                <a:off x="2668375" y="787197"/>
                <a:ext cx="1908707" cy="172627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5" name="Text Box 29"/>
              <p:cNvSpPr txBox="1">
                <a:spLocks noChangeArrowheads="1"/>
              </p:cNvSpPr>
              <p:nvPr/>
            </p:nvSpPr>
            <p:spPr bwMode="auto">
              <a:xfrm rot="1211981">
                <a:off x="5983761" y="3053726"/>
                <a:ext cx="1446373" cy="444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100" dirty="0" smtClean="0">
                    <a:solidFill>
                      <a:srgbClr val="261748"/>
                    </a:solidFill>
                    <a:latin typeface="Arial" pitchFamily="34" charset="0"/>
                    <a:ea typeface="Arial Unicode MS" pitchFamily="34" charset="-128"/>
                    <a:cs typeface="Arial" pitchFamily="34" charset="0"/>
                  </a:rPr>
                  <a:t>Optical Axis</a:t>
                </a:r>
                <a:endParaRPr lang="en-GB" sz="1100" dirty="0">
                  <a:solidFill>
                    <a:srgbClr val="261748"/>
                  </a:solidFill>
                  <a:latin typeface="Arial" pitchFamily="34" charset="0"/>
                  <a:ea typeface="Arial Unicode MS" pitchFamily="34" charset="-128"/>
                  <a:cs typeface="Arial" pitchFamily="34" charset="0"/>
                </a:endParaRPr>
              </a:p>
            </p:txBody>
          </p:sp>
          <p:sp>
            <p:nvSpPr>
              <p:cNvPr id="36" name="Text Box 29"/>
              <p:cNvSpPr txBox="1">
                <a:spLocks noChangeArrowheads="1"/>
              </p:cNvSpPr>
              <p:nvPr/>
            </p:nvSpPr>
            <p:spPr bwMode="auto">
              <a:xfrm rot="19064885">
                <a:off x="2388667" y="1679765"/>
                <a:ext cx="1446373" cy="444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 smtClean="0">
                    <a:solidFill>
                      <a:srgbClr val="261748"/>
                    </a:solidFill>
                    <a:latin typeface="Arial" pitchFamily="34" charset="0"/>
                    <a:ea typeface="Arial Unicode MS" pitchFamily="34" charset="-128"/>
                    <a:cs typeface="Arial" pitchFamily="34" charset="0"/>
                  </a:rPr>
                  <a:t>BEAM</a:t>
                </a:r>
                <a:endParaRPr lang="en-GB" sz="1050" dirty="0">
                  <a:solidFill>
                    <a:srgbClr val="261748"/>
                  </a:solidFill>
                  <a:latin typeface="Arial" pitchFamily="34" charset="0"/>
                  <a:ea typeface="Arial Unicode MS" pitchFamily="34" charset="-128"/>
                  <a:cs typeface="Arial" pitchFamily="34" charset="0"/>
                </a:endParaRPr>
              </a:p>
            </p:txBody>
          </p:sp>
          <p:cxnSp>
            <p:nvCxnSpPr>
              <p:cNvPr id="39" name="Gerade Verbindung mit Pfeil 24"/>
              <p:cNvCxnSpPr/>
              <p:nvPr/>
            </p:nvCxnSpPr>
            <p:spPr bwMode="auto">
              <a:xfrm>
                <a:off x="6675799" y="4698375"/>
                <a:ext cx="981366" cy="35029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" name="Group 2"/>
            <p:cNvGrpSpPr/>
            <p:nvPr/>
          </p:nvGrpSpPr>
          <p:grpSpPr>
            <a:xfrm>
              <a:off x="1451089" y="2342062"/>
              <a:ext cx="1806046" cy="441485"/>
              <a:chOff x="3895353" y="5616073"/>
              <a:chExt cx="1806046" cy="441485"/>
            </a:xfrm>
          </p:grpSpPr>
          <p:sp>
            <p:nvSpPr>
              <p:cNvPr id="56" name="Text Box 29"/>
              <p:cNvSpPr txBox="1">
                <a:spLocks noChangeArrowheads="1"/>
              </p:cNvSpPr>
              <p:nvPr/>
            </p:nvSpPr>
            <p:spPr bwMode="auto">
              <a:xfrm>
                <a:off x="3971918" y="5616073"/>
                <a:ext cx="1657861" cy="2539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f = 180mm for 1:1</a:t>
                </a:r>
                <a:endParaRPr lang="en-GB" sz="1050" dirty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 Box 29"/>
              <p:cNvSpPr txBox="1">
                <a:spLocks noChangeArrowheads="1"/>
              </p:cNvSpPr>
              <p:nvPr/>
            </p:nvSpPr>
            <p:spPr bwMode="auto">
              <a:xfrm>
                <a:off x="3895353" y="5803642"/>
                <a:ext cx="1806046" cy="2539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f = 120mm for 1:2</a:t>
                </a:r>
                <a:endParaRPr lang="en-GB" sz="1050" dirty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Screen Station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for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E-XFEL 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7414" name="Picture 6" descr="HG_LOGO_S_RG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DESY-Logo-cyan-RG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40" name="Gruppieren 41"/>
          <p:cNvGrpSpPr/>
          <p:nvPr/>
        </p:nvGrpSpPr>
        <p:grpSpPr>
          <a:xfrm>
            <a:off x="3708874" y="980728"/>
            <a:ext cx="5353500" cy="1858955"/>
            <a:chOff x="10286167" y="8233327"/>
            <a:chExt cx="7188147" cy="2998750"/>
          </a:xfrm>
        </p:grpSpPr>
        <p:cxnSp>
          <p:nvCxnSpPr>
            <p:cNvPr id="41" name="Gerade Verbindung mit Pfeil 42"/>
            <p:cNvCxnSpPr/>
            <p:nvPr/>
          </p:nvCxnSpPr>
          <p:spPr bwMode="auto">
            <a:xfrm>
              <a:off x="14252603" y="10332068"/>
              <a:ext cx="540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43"/>
            <p:cNvCxnSpPr/>
            <p:nvPr/>
          </p:nvCxnSpPr>
          <p:spPr bwMode="auto">
            <a:xfrm>
              <a:off x="12789843" y="10633939"/>
              <a:ext cx="540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mit Pfeil 44"/>
            <p:cNvCxnSpPr/>
            <p:nvPr/>
          </p:nvCxnSpPr>
          <p:spPr bwMode="auto">
            <a:xfrm>
              <a:off x="11363923" y="10994706"/>
              <a:ext cx="540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7" name="Gruppieren 45"/>
            <p:cNvGrpSpPr/>
            <p:nvPr/>
          </p:nvGrpSpPr>
          <p:grpSpPr>
            <a:xfrm>
              <a:off x="10286167" y="8233327"/>
              <a:ext cx="7188147" cy="2998750"/>
              <a:chOff x="10286167" y="8233327"/>
              <a:chExt cx="7188147" cy="2998750"/>
            </a:xfrm>
          </p:grpSpPr>
          <p:pic>
            <p:nvPicPr>
              <p:cNvPr id="48" name="Picture 4148" descr="H:\Privat\Desy\Paper\Latex\MOPME010\Bilder\Schirm.JP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10286167" y="8233327"/>
                <a:ext cx="5244179" cy="17317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" name="Text Box 29"/>
              <p:cNvSpPr txBox="1">
                <a:spLocks noChangeArrowheads="1"/>
              </p:cNvSpPr>
              <p:nvPr/>
            </p:nvSpPr>
            <p:spPr bwMode="auto">
              <a:xfrm>
                <a:off x="13278688" y="10413076"/>
                <a:ext cx="3046257" cy="4468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200µm 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thick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LYSO 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screen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(on-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axis</a:t>
                </a:r>
                <a:r>
                  <a:rPr lang="de-DE" sz="120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)</a:t>
                </a:r>
                <a:endParaRPr lang="en-GB" sz="1200" dirty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" name="Gerade Verbindung 48"/>
              <p:cNvCxnSpPr/>
              <p:nvPr/>
            </p:nvCxnSpPr>
            <p:spPr bwMode="auto">
              <a:xfrm>
                <a:off x="14252603" y="9617643"/>
                <a:ext cx="0" cy="720000"/>
              </a:xfrm>
              <a:prstGeom prst="line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Gerade Verbindung 49"/>
              <p:cNvCxnSpPr/>
              <p:nvPr/>
            </p:nvCxnSpPr>
            <p:spPr bwMode="auto">
              <a:xfrm>
                <a:off x="12784821" y="9560019"/>
                <a:ext cx="0" cy="1080000"/>
              </a:xfrm>
              <a:prstGeom prst="line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Gerade Verbindung 50"/>
              <p:cNvCxnSpPr/>
              <p:nvPr/>
            </p:nvCxnSpPr>
            <p:spPr bwMode="auto">
              <a:xfrm>
                <a:off x="11363923" y="9560019"/>
                <a:ext cx="0" cy="1440000"/>
              </a:xfrm>
              <a:prstGeom prst="line">
                <a:avLst/>
              </a:prstGeom>
              <a:noFill/>
              <a:ln w="254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3" name="Text Box 29"/>
              <p:cNvSpPr txBox="1">
                <a:spLocks noChangeArrowheads="1"/>
              </p:cNvSpPr>
              <p:nvPr/>
            </p:nvSpPr>
            <p:spPr bwMode="auto">
              <a:xfrm>
                <a:off x="11825412" y="10810064"/>
                <a:ext cx="4691351" cy="4220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2 half 200µm 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thick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LYSO 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screens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(off-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axis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)</a:t>
                </a:r>
                <a:endParaRPr lang="en-GB" sz="1050" dirty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ext Box 29"/>
              <p:cNvSpPr txBox="1">
                <a:spLocks noChangeArrowheads="1"/>
              </p:cNvSpPr>
              <p:nvPr/>
            </p:nvSpPr>
            <p:spPr bwMode="auto">
              <a:xfrm>
                <a:off x="14754066" y="10058395"/>
                <a:ext cx="2720248" cy="409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None/>
                  <a:defRPr/>
                </a:pPr>
                <a:r>
                  <a:rPr lang="de-DE" sz="1050" dirty="0" err="1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d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ot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</a:t>
                </a:r>
                <a:r>
                  <a:rPr lang="de-DE" sz="1050" dirty="0" err="1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g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rid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</a:t>
                </a:r>
                <a:r>
                  <a:rPr lang="de-DE" sz="1050" dirty="0" err="1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t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arget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(</a:t>
                </a:r>
                <a:r>
                  <a:rPr lang="de-DE" sz="1050" dirty="0" err="1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spot</a:t>
                </a:r>
                <a:r>
                  <a:rPr lang="de-DE" sz="1050" dirty="0" smtClean="0">
                    <a:solidFill>
                      <a:srgbClr val="261748"/>
                    </a:solidFill>
                    <a:latin typeface="Times New Roman" panose="02020603050405020304" pitchFamily="18" charset="0"/>
                    <a:ea typeface="Arial Unicode MS" pitchFamily="34" charset="-128"/>
                    <a:cs typeface="Times New Roman" panose="02020603050405020304" pitchFamily="18" charset="0"/>
                  </a:rPr>
                  <a:t> Ø .50mm)</a:t>
                </a:r>
                <a:endParaRPr lang="en-GB" sz="1050" dirty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179512" y="908720"/>
            <a:ext cx="21746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Comic Sans MS" pitchFamily="66" charset="0"/>
              </a:rPr>
              <a:t>  </a:t>
            </a:r>
            <a:r>
              <a:rPr lang="de-DE" sz="1400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monitor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setup</a:t>
            </a:r>
            <a:r>
              <a:rPr lang="de-DE" sz="1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GB" sz="1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211960" y="2740798"/>
            <a:ext cx="4932371" cy="2266849"/>
            <a:chOff x="4211960" y="2996952"/>
            <a:chExt cx="4932371" cy="2266849"/>
          </a:xfrm>
        </p:grpSpPr>
        <p:pic>
          <p:nvPicPr>
            <p:cNvPr id="58" name="Picture 4152" descr="H:\Privat\Fotos\Kompo Fotos XFEL\Objektive\2013-01-29 13.05.31-1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4559" y="3317590"/>
              <a:ext cx="1022944" cy="13346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4159" descr="H:\Privat\Desy\Paper\Latex\MOPME010\Bilder\2013-02-04 08.47.03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298542"/>
              <a:ext cx="1131484" cy="135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6603082" y="2996952"/>
              <a:ext cx="2541249" cy="2266849"/>
              <a:chOff x="6603082" y="3895192"/>
              <a:chExt cx="2541249" cy="2266849"/>
            </a:xfrm>
          </p:grpSpPr>
          <p:grpSp>
            <p:nvGrpSpPr>
              <p:cNvPr id="60" name="Gruppieren 68"/>
              <p:cNvGrpSpPr/>
              <p:nvPr/>
            </p:nvGrpSpPr>
            <p:grpSpPr>
              <a:xfrm>
                <a:off x="6721416" y="3895192"/>
                <a:ext cx="2422915" cy="2266849"/>
                <a:chOff x="17960229" y="17844567"/>
                <a:chExt cx="4024370" cy="3714912"/>
              </a:xfrm>
            </p:grpSpPr>
            <p:pic>
              <p:nvPicPr>
                <p:cNvPr id="61" name="Picture 3" descr="H:\Privat\Optik.jp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5112449">
                  <a:off x="18875536" y="18450416"/>
                  <a:ext cx="3714912" cy="25032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62" name="Gruppieren 70"/>
                <p:cNvGrpSpPr/>
                <p:nvPr/>
              </p:nvGrpSpPr>
              <p:grpSpPr>
                <a:xfrm>
                  <a:off x="17960229" y="18325727"/>
                  <a:ext cx="3889756" cy="3036839"/>
                  <a:chOff x="17960229" y="18325727"/>
                  <a:chExt cx="3889756" cy="3036839"/>
                </a:xfrm>
              </p:grpSpPr>
              <p:cxnSp>
                <p:nvCxnSpPr>
                  <p:cNvPr id="64" name="Gerade Verbindung mit Pfeil 73"/>
                  <p:cNvCxnSpPr/>
                  <p:nvPr/>
                </p:nvCxnSpPr>
                <p:spPr bwMode="auto">
                  <a:xfrm flipH="1" flipV="1">
                    <a:off x="20273348" y="20718482"/>
                    <a:ext cx="1046746" cy="589738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5" name="Gerade Verbindung mit Pfeil 74"/>
                  <p:cNvCxnSpPr/>
                  <p:nvPr/>
                </p:nvCxnSpPr>
                <p:spPr bwMode="auto">
                  <a:xfrm>
                    <a:off x="21103541" y="19075372"/>
                    <a:ext cx="0" cy="1643110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FF0000"/>
                    </a:solidFill>
                    <a:prstDash val="dash"/>
                    <a:round/>
                    <a:headEnd type="none" w="med" len="med"/>
                    <a:tailEnd type="arrow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6" name="Gerade Verbindung mit Pfeil 75"/>
                  <p:cNvCxnSpPr/>
                  <p:nvPr/>
                </p:nvCxnSpPr>
                <p:spPr bwMode="auto">
                  <a:xfrm flipH="1" flipV="1">
                    <a:off x="20348454" y="20718481"/>
                    <a:ext cx="755087" cy="1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FF0000"/>
                    </a:solidFill>
                    <a:prstDash val="dash"/>
                    <a:round/>
                    <a:headEnd type="none" w="med" len="med"/>
                    <a:tailEnd type="arrow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7" name="Gerade Verbindung mit Pfeil 76"/>
                  <p:cNvCxnSpPr/>
                  <p:nvPr/>
                </p:nvCxnSpPr>
                <p:spPr bwMode="auto">
                  <a:xfrm flipH="1" flipV="1">
                    <a:off x="18687948" y="20838989"/>
                    <a:ext cx="332169" cy="124325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68" name="Text Box 29"/>
                  <p:cNvSpPr txBox="1">
                    <a:spLocks noChangeArrowheads="1"/>
                  </p:cNvSpPr>
                  <p:nvPr/>
                </p:nvSpPr>
                <p:spPr bwMode="auto">
                  <a:xfrm rot="1726087">
                    <a:off x="20567371" y="20889457"/>
                    <a:ext cx="810461" cy="27741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20000"/>
                      </a:spcBef>
                      <a:buClr>
                        <a:srgbClr val="F8B323"/>
                      </a:buClr>
                      <a:buFont typeface="Wingdings" pitchFamily="2" charset="2"/>
                      <a:buNone/>
                      <a:defRPr/>
                    </a:pPr>
                    <a:r>
                      <a:rPr lang="de-DE" sz="500" dirty="0" smtClean="0">
                        <a:solidFill>
                          <a:srgbClr val="261748"/>
                        </a:solidFill>
                        <a:latin typeface="Arial" pitchFamily="34" charset="0"/>
                        <a:ea typeface="Arial Unicode MS" pitchFamily="34" charset="-128"/>
                        <a:cs typeface="Arial" pitchFamily="34" charset="0"/>
                      </a:rPr>
                      <a:t>BEAM</a:t>
                    </a:r>
                    <a:endParaRPr lang="en-GB" sz="1000" dirty="0">
                      <a:solidFill>
                        <a:srgbClr val="261748"/>
                      </a:solidFill>
                      <a:latin typeface="Arial" pitchFamily="34" charset="0"/>
                      <a:ea typeface="Arial Unicode MS" pitchFamily="34" charset="-128"/>
                      <a:cs typeface="Arial" pitchFamily="34" charset="0"/>
                    </a:endParaRPr>
                  </a:p>
                </p:txBody>
              </p:sp>
              <p:sp>
                <p:nvSpPr>
                  <p:cNvPr id="69" name="Text Box 29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20515487" y="19458240"/>
                    <a:ext cx="1015935" cy="30672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20000"/>
                      </a:spcBef>
                      <a:buClr>
                        <a:srgbClr val="F8B323"/>
                      </a:buClr>
                      <a:buFont typeface="Wingdings" pitchFamily="2" charset="2"/>
                      <a:buNone/>
                      <a:defRPr/>
                    </a:pPr>
                    <a:r>
                      <a:rPr lang="de-DE" sz="600" dirty="0" err="1" smtClean="0">
                        <a:solidFill>
                          <a:srgbClr val="261748"/>
                        </a:solidFill>
                        <a:latin typeface="Arial" pitchFamily="34" charset="0"/>
                        <a:ea typeface="Arial Unicode MS" pitchFamily="34" charset="-128"/>
                        <a:cs typeface="Arial" pitchFamily="34" charset="0"/>
                      </a:rPr>
                      <a:t>Optics</a:t>
                    </a:r>
                    <a:r>
                      <a:rPr lang="de-DE" sz="600" dirty="0" smtClean="0">
                        <a:solidFill>
                          <a:srgbClr val="261748"/>
                        </a:solidFill>
                        <a:latin typeface="Arial" pitchFamily="34" charset="0"/>
                        <a:ea typeface="Arial Unicode MS" pitchFamily="34" charset="-128"/>
                        <a:cs typeface="Arial" pitchFamily="34" charset="0"/>
                      </a:rPr>
                      <a:t> Axis</a:t>
                    </a:r>
                    <a:endParaRPr lang="en-GB" sz="600" dirty="0">
                      <a:solidFill>
                        <a:srgbClr val="261748"/>
                      </a:solidFill>
                      <a:latin typeface="Arial" pitchFamily="34" charset="0"/>
                      <a:ea typeface="Arial Unicode MS" pitchFamily="34" charset="-128"/>
                      <a:cs typeface="Arial" pitchFamily="34" charset="0"/>
                    </a:endParaRPr>
                  </a:p>
                </p:txBody>
              </p:sp>
              <p:sp>
                <p:nvSpPr>
                  <p:cNvPr id="63" name="Rechteck 72"/>
                  <p:cNvSpPr/>
                  <p:nvPr/>
                </p:nvSpPr>
                <p:spPr bwMode="auto">
                  <a:xfrm>
                    <a:off x="17960229" y="18325727"/>
                    <a:ext cx="3889756" cy="3036839"/>
                  </a:xfrm>
                  <a:prstGeom prst="rect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de-DE" sz="1200" smtClean="0">
                      <a:solidFill>
                        <a:srgbClr val="261748"/>
                      </a:solidFill>
                    </a:endParaRPr>
                  </a:p>
                </p:txBody>
              </p:sp>
            </p:grpSp>
          </p:grpSp>
          <p:pic>
            <p:nvPicPr>
              <p:cNvPr id="70" name="Picture 2" descr="C:\Users\dnoelle\Desktop\Deels\20140428-IMG_1691.jpg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3082" y="4186947"/>
                <a:ext cx="1234351" cy="1853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7" name="Text Box 29"/>
            <p:cNvSpPr txBox="1">
              <a:spLocks noChangeArrowheads="1"/>
            </p:cNvSpPr>
            <p:nvPr/>
          </p:nvSpPr>
          <p:spPr bwMode="auto">
            <a:xfrm>
              <a:off x="6948264" y="3068960"/>
              <a:ext cx="1806046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  <a:defRPr/>
              </a:pPr>
              <a:r>
                <a:rPr lang="de-DE" sz="1050" b="1" dirty="0" smtClean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rPr>
                <a:t>FLASH II </a:t>
              </a:r>
              <a:r>
                <a:rPr lang="de-DE" sz="1050" b="1" dirty="0" err="1" smtClean="0">
                  <a:solidFill>
                    <a:srgbClr val="261748"/>
                  </a:solidFill>
                  <a:latin typeface="Times New Roman" panose="02020603050405020304" pitchFamily="18" charset="0"/>
                  <a:ea typeface="Arial Unicode MS" pitchFamily="34" charset="-128"/>
                  <a:cs typeface="Times New Roman" panose="02020603050405020304" pitchFamily="18" charset="0"/>
                </a:rPr>
                <a:t>installation</a:t>
              </a:r>
              <a:endParaRPr lang="en-GB" sz="1050" b="1" dirty="0">
                <a:solidFill>
                  <a:srgbClr val="261748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551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Longitudinal Profile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Diagnostics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95536" y="1959570"/>
            <a:ext cx="8280922" cy="2477542"/>
            <a:chOff x="395536" y="1959570"/>
            <a:chExt cx="8280922" cy="2477542"/>
          </a:xfrm>
        </p:grpSpPr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395536" y="1959570"/>
              <a:ext cx="532884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5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electro-optical (EO) techniques 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3" name="Text Box 372"/>
            <p:cNvSpPr txBox="1">
              <a:spLocks noChangeAspect="1" noChangeArrowheads="1"/>
            </p:cNvSpPr>
            <p:nvPr/>
          </p:nvSpPr>
          <p:spPr bwMode="auto">
            <a:xfrm>
              <a:off x="649663" y="2307649"/>
              <a:ext cx="6802930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4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principle idea:</a:t>
              </a:r>
              <a:r>
                <a:rPr lang="en-US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</a:p>
            <a:p>
              <a:pPr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en-US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 </a:t>
              </a:r>
              <a:r>
                <a:rPr lang="en-US" sz="14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statement </a:t>
              </a: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a</a:t>
              </a:r>
              <a:r>
                <a:rPr lang="en-US" sz="14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bout </a:t>
              </a:r>
              <a:r>
                <a:rPr lang="en-US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bunch profile </a:t>
              </a:r>
              <a:r>
                <a:rPr lang="en-US" sz="14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via longitudinal extension of  particle bunch </a:t>
              </a:r>
              <a:r>
                <a:rPr lang="en-US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Coulomb field</a:t>
              </a:r>
              <a:endParaRPr lang="en-US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Symbol" pitchFamily="18" charset="2"/>
              </a:endParaRPr>
            </a:p>
            <a:p>
              <a:pPr>
                <a:spcBef>
                  <a:spcPct val="50000"/>
                </a:spcBef>
              </a:pPr>
              <a:r>
                <a:rPr lang="en-US" sz="14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→   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good approximation for ultra-relativistic beam energies   (1/</a:t>
              </a:r>
              <a:r>
                <a:rPr lang="el-GR" sz="1400" dirty="0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γ</a:t>
              </a:r>
              <a:r>
                <a:rPr lang="de-DE" sz="1400" dirty="0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opening</a:t>
              </a:r>
              <a:r>
                <a:rPr lang="de-DE" sz="1400" dirty="0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angle)</a:t>
              </a:r>
              <a:endParaRPr lang="en-US" sz="1400" dirty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812360" y="2780928"/>
              <a:ext cx="864098" cy="1656184"/>
              <a:chOff x="7668342" y="1866076"/>
              <a:chExt cx="864098" cy="165618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668342" y="1886781"/>
                <a:ext cx="744789" cy="1635479"/>
                <a:chOff x="7551219" y="3397675"/>
                <a:chExt cx="787546" cy="1183453"/>
              </a:xfrm>
            </p:grpSpPr>
            <p:grpSp>
              <p:nvGrpSpPr>
                <p:cNvPr id="26" name="Group 25"/>
                <p:cNvGrpSpPr>
                  <a:grpSpLocks noChangeAspect="1"/>
                </p:cNvGrpSpPr>
                <p:nvPr/>
              </p:nvGrpSpPr>
              <p:grpSpPr>
                <a:xfrm>
                  <a:off x="7551219" y="3397675"/>
                  <a:ext cx="405157" cy="1183453"/>
                  <a:chOff x="2339769" y="1484784"/>
                  <a:chExt cx="736642" cy="2151732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2339769" y="1484784"/>
                    <a:ext cx="736642" cy="1052562"/>
                    <a:chOff x="2339769" y="1484784"/>
                    <a:chExt cx="736642" cy="1052562"/>
                  </a:xfrm>
                </p:grpSpPr>
                <p:grpSp>
                  <p:nvGrpSpPr>
                    <p:cNvPr id="50" name="Group 49"/>
                    <p:cNvGrpSpPr/>
                    <p:nvPr/>
                  </p:nvGrpSpPr>
                  <p:grpSpPr>
                    <a:xfrm>
                      <a:off x="2708090" y="1484784"/>
                      <a:ext cx="368321" cy="1052562"/>
                      <a:chOff x="3527884" y="1484784"/>
                      <a:chExt cx="1188132" cy="1052562"/>
                    </a:xfrm>
                  </p:grpSpPr>
                  <p:cxnSp>
                    <p:nvCxnSpPr>
                      <p:cNvPr id="60" name="Straight Arrow Connector 59"/>
                      <p:cNvCxnSpPr>
                        <a:stCxn id="29" idx="0"/>
                      </p:cNvCxnSpPr>
                      <p:nvPr/>
                    </p:nvCxnSpPr>
                    <p:spPr bwMode="auto">
                      <a:xfrm flipV="1">
                        <a:off x="3527884" y="1484784"/>
                        <a:ext cx="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1" name="Straight Arrow Connector 60"/>
                      <p:cNvCxnSpPr/>
                      <p:nvPr/>
                    </p:nvCxnSpPr>
                    <p:spPr bwMode="auto">
                      <a:xfrm flipV="1">
                        <a:off x="3599892" y="1484784"/>
                        <a:ext cx="9001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2" name="Straight Arrow Connector 61"/>
                      <p:cNvCxnSpPr/>
                      <p:nvPr/>
                    </p:nvCxnSpPr>
                    <p:spPr bwMode="auto">
                      <a:xfrm flipV="1">
                        <a:off x="3689902" y="1484784"/>
                        <a:ext cx="162018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3" name="Straight Arrow Connector 62"/>
                      <p:cNvCxnSpPr/>
                      <p:nvPr/>
                    </p:nvCxnSpPr>
                    <p:spPr bwMode="auto">
                      <a:xfrm flipV="1">
                        <a:off x="3779912" y="1484784"/>
                        <a:ext cx="21602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4" name="Straight Arrow Connector 63"/>
                      <p:cNvCxnSpPr/>
                      <p:nvPr/>
                    </p:nvCxnSpPr>
                    <p:spPr bwMode="auto">
                      <a:xfrm flipV="1">
                        <a:off x="3851920" y="1484784"/>
                        <a:ext cx="288032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5" name="Straight Arrow Connector 64"/>
                      <p:cNvCxnSpPr/>
                      <p:nvPr/>
                    </p:nvCxnSpPr>
                    <p:spPr bwMode="auto">
                      <a:xfrm flipV="1">
                        <a:off x="3923928" y="1497484"/>
                        <a:ext cx="36004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6" name="Straight Arrow Connector 65"/>
                      <p:cNvCxnSpPr/>
                      <p:nvPr/>
                    </p:nvCxnSpPr>
                    <p:spPr bwMode="auto">
                      <a:xfrm flipV="1">
                        <a:off x="3995936" y="1510184"/>
                        <a:ext cx="42366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 bwMode="auto">
                      <a:xfrm flipV="1">
                        <a:off x="4080644" y="1516534"/>
                        <a:ext cx="49135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68" name="Straight Arrow Connector 67"/>
                      <p:cNvCxnSpPr/>
                      <p:nvPr/>
                    </p:nvCxnSpPr>
                    <p:spPr bwMode="auto">
                      <a:xfrm flipV="1">
                        <a:off x="4180210" y="1529234"/>
                        <a:ext cx="53580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51" name="Group 50"/>
                    <p:cNvGrpSpPr/>
                    <p:nvPr/>
                  </p:nvGrpSpPr>
                  <p:grpSpPr>
                    <a:xfrm flipH="1">
                      <a:off x="2339769" y="1484784"/>
                      <a:ext cx="345999" cy="1052562"/>
                      <a:chOff x="3599892" y="1484784"/>
                      <a:chExt cx="1116124" cy="1052562"/>
                    </a:xfrm>
                  </p:grpSpPr>
                  <p:cxnSp>
                    <p:nvCxnSpPr>
                      <p:cNvPr id="52" name="Straight Arrow Connector 51"/>
                      <p:cNvCxnSpPr/>
                      <p:nvPr/>
                    </p:nvCxnSpPr>
                    <p:spPr bwMode="auto">
                      <a:xfrm flipV="1">
                        <a:off x="3599892" y="1484784"/>
                        <a:ext cx="9001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3" name="Straight Arrow Connector 52"/>
                      <p:cNvCxnSpPr/>
                      <p:nvPr/>
                    </p:nvCxnSpPr>
                    <p:spPr bwMode="auto">
                      <a:xfrm flipV="1">
                        <a:off x="3689902" y="1484784"/>
                        <a:ext cx="162018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4" name="Straight Arrow Connector 53"/>
                      <p:cNvCxnSpPr/>
                      <p:nvPr/>
                    </p:nvCxnSpPr>
                    <p:spPr bwMode="auto">
                      <a:xfrm flipV="1">
                        <a:off x="3779912" y="1484784"/>
                        <a:ext cx="21602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5" name="Straight Arrow Connector 54"/>
                      <p:cNvCxnSpPr/>
                      <p:nvPr/>
                    </p:nvCxnSpPr>
                    <p:spPr bwMode="auto">
                      <a:xfrm flipV="1">
                        <a:off x="3851920" y="1484784"/>
                        <a:ext cx="288032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6" name="Straight Arrow Connector 55"/>
                      <p:cNvCxnSpPr/>
                      <p:nvPr/>
                    </p:nvCxnSpPr>
                    <p:spPr bwMode="auto">
                      <a:xfrm flipV="1">
                        <a:off x="3923928" y="1497484"/>
                        <a:ext cx="36004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7" name="Straight Arrow Connector 56"/>
                      <p:cNvCxnSpPr/>
                      <p:nvPr/>
                    </p:nvCxnSpPr>
                    <p:spPr bwMode="auto">
                      <a:xfrm flipV="1">
                        <a:off x="3995936" y="1510184"/>
                        <a:ext cx="42366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8" name="Straight Arrow Connector 57"/>
                      <p:cNvCxnSpPr/>
                      <p:nvPr/>
                    </p:nvCxnSpPr>
                    <p:spPr bwMode="auto">
                      <a:xfrm flipV="1">
                        <a:off x="4080644" y="1516534"/>
                        <a:ext cx="49135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59" name="Straight Arrow Connector 58"/>
                      <p:cNvCxnSpPr/>
                      <p:nvPr/>
                    </p:nvCxnSpPr>
                    <p:spPr bwMode="auto">
                      <a:xfrm flipV="1">
                        <a:off x="4180210" y="1529234"/>
                        <a:ext cx="53580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 flipV="1">
                    <a:off x="2339769" y="2583954"/>
                    <a:ext cx="736642" cy="1052562"/>
                    <a:chOff x="2339752" y="1484784"/>
                    <a:chExt cx="2376264" cy="1052562"/>
                  </a:xfrm>
                </p:grpSpPr>
                <p:grpSp>
                  <p:nvGrpSpPr>
                    <p:cNvPr id="30" name="Group 29"/>
                    <p:cNvGrpSpPr/>
                    <p:nvPr/>
                  </p:nvGrpSpPr>
                  <p:grpSpPr>
                    <a:xfrm>
                      <a:off x="3527884" y="1484784"/>
                      <a:ext cx="1188132" cy="1052562"/>
                      <a:chOff x="3527884" y="1484784"/>
                      <a:chExt cx="1188132" cy="1052562"/>
                    </a:xfrm>
                  </p:grpSpPr>
                  <p:cxnSp>
                    <p:nvCxnSpPr>
                      <p:cNvPr id="41" name="Straight Arrow Connector 40"/>
                      <p:cNvCxnSpPr/>
                      <p:nvPr/>
                    </p:nvCxnSpPr>
                    <p:spPr bwMode="auto">
                      <a:xfrm flipV="1">
                        <a:off x="3527884" y="1484784"/>
                        <a:ext cx="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2" name="Straight Arrow Connector 41"/>
                      <p:cNvCxnSpPr/>
                      <p:nvPr/>
                    </p:nvCxnSpPr>
                    <p:spPr bwMode="auto">
                      <a:xfrm flipV="1">
                        <a:off x="3599892" y="1484784"/>
                        <a:ext cx="9001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3" name="Straight Arrow Connector 42"/>
                      <p:cNvCxnSpPr/>
                      <p:nvPr/>
                    </p:nvCxnSpPr>
                    <p:spPr bwMode="auto">
                      <a:xfrm flipV="1">
                        <a:off x="3689902" y="1484784"/>
                        <a:ext cx="162018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4" name="Straight Arrow Connector 43"/>
                      <p:cNvCxnSpPr/>
                      <p:nvPr/>
                    </p:nvCxnSpPr>
                    <p:spPr bwMode="auto">
                      <a:xfrm flipV="1">
                        <a:off x="3779912" y="1484784"/>
                        <a:ext cx="21602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5" name="Straight Arrow Connector 44"/>
                      <p:cNvCxnSpPr/>
                      <p:nvPr/>
                    </p:nvCxnSpPr>
                    <p:spPr bwMode="auto">
                      <a:xfrm flipV="1">
                        <a:off x="3851920" y="1484784"/>
                        <a:ext cx="288032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6" name="Straight Arrow Connector 45"/>
                      <p:cNvCxnSpPr/>
                      <p:nvPr/>
                    </p:nvCxnSpPr>
                    <p:spPr bwMode="auto">
                      <a:xfrm flipV="1">
                        <a:off x="3923928" y="1497484"/>
                        <a:ext cx="36004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7" name="Straight Arrow Connector 46"/>
                      <p:cNvCxnSpPr/>
                      <p:nvPr/>
                    </p:nvCxnSpPr>
                    <p:spPr bwMode="auto">
                      <a:xfrm flipV="1">
                        <a:off x="3995936" y="1510184"/>
                        <a:ext cx="42366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8" name="Straight Arrow Connector 47"/>
                      <p:cNvCxnSpPr/>
                      <p:nvPr/>
                    </p:nvCxnSpPr>
                    <p:spPr bwMode="auto">
                      <a:xfrm flipV="1">
                        <a:off x="4080644" y="1516534"/>
                        <a:ext cx="49135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49" name="Straight Arrow Connector 48"/>
                      <p:cNvCxnSpPr/>
                      <p:nvPr/>
                    </p:nvCxnSpPr>
                    <p:spPr bwMode="auto">
                      <a:xfrm flipV="1">
                        <a:off x="4180210" y="1529234"/>
                        <a:ext cx="53580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  <p:grpSp>
                  <p:nvGrpSpPr>
                    <p:cNvPr id="31" name="Group 30"/>
                    <p:cNvGrpSpPr/>
                    <p:nvPr/>
                  </p:nvGrpSpPr>
                  <p:grpSpPr>
                    <a:xfrm flipH="1">
                      <a:off x="2339752" y="1484784"/>
                      <a:ext cx="1116124" cy="1052562"/>
                      <a:chOff x="3599892" y="1484784"/>
                      <a:chExt cx="1116124" cy="1052562"/>
                    </a:xfrm>
                  </p:grpSpPr>
                  <p:cxnSp>
                    <p:nvCxnSpPr>
                      <p:cNvPr id="32" name="Straight Arrow Connector 31"/>
                      <p:cNvCxnSpPr/>
                      <p:nvPr/>
                    </p:nvCxnSpPr>
                    <p:spPr bwMode="auto">
                      <a:xfrm flipV="1">
                        <a:off x="3599892" y="1484784"/>
                        <a:ext cx="9001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 bwMode="auto">
                      <a:xfrm flipV="1">
                        <a:off x="3689902" y="1484784"/>
                        <a:ext cx="162018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 bwMode="auto">
                      <a:xfrm flipV="1">
                        <a:off x="3779912" y="1484784"/>
                        <a:ext cx="21602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 bwMode="auto">
                      <a:xfrm flipV="1">
                        <a:off x="3851920" y="1484784"/>
                        <a:ext cx="288032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6" name="Straight Arrow Connector 35"/>
                      <p:cNvCxnSpPr/>
                      <p:nvPr/>
                    </p:nvCxnSpPr>
                    <p:spPr bwMode="auto">
                      <a:xfrm flipV="1">
                        <a:off x="3923928" y="1497484"/>
                        <a:ext cx="360040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7" name="Straight Arrow Connector 36"/>
                      <p:cNvCxnSpPr/>
                      <p:nvPr/>
                    </p:nvCxnSpPr>
                    <p:spPr bwMode="auto">
                      <a:xfrm flipV="1">
                        <a:off x="3995936" y="1510184"/>
                        <a:ext cx="423664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8" name="Straight Arrow Connector 37"/>
                      <p:cNvCxnSpPr/>
                      <p:nvPr/>
                    </p:nvCxnSpPr>
                    <p:spPr bwMode="auto">
                      <a:xfrm flipV="1">
                        <a:off x="4080644" y="1516534"/>
                        <a:ext cx="49135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39" name="Straight Arrow Connector 38"/>
                      <p:cNvCxnSpPr/>
                      <p:nvPr/>
                    </p:nvCxnSpPr>
                    <p:spPr bwMode="auto">
                      <a:xfrm flipV="1">
                        <a:off x="4180210" y="1529234"/>
                        <a:ext cx="535806" cy="1008112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stealth" w="sm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</p:grpSp>
              </p:grpSp>
              <p:sp>
                <p:nvSpPr>
                  <p:cNvPr id="29" name="Oval 28"/>
                  <p:cNvSpPr/>
                  <p:nvPr/>
                </p:nvSpPr>
                <p:spPr bwMode="auto">
                  <a:xfrm>
                    <a:off x="2496026" y="2492896"/>
                    <a:ext cx="424127" cy="144016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CCFF"/>
                      </a:gs>
                      <a:gs pos="17999">
                        <a:srgbClr val="99CCFF"/>
                      </a:gs>
                      <a:gs pos="36000">
                        <a:srgbClr val="9966FF"/>
                      </a:gs>
                      <a:gs pos="61000">
                        <a:srgbClr val="CC99FF"/>
                      </a:gs>
                      <a:gs pos="82001">
                        <a:srgbClr val="99CCFF"/>
                      </a:gs>
                      <a:gs pos="100000">
                        <a:srgbClr val="CCCCFF"/>
                      </a:gs>
                    </a:gsLst>
                    <a:lin ang="0" scaled="0"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endParaRPr lang="de-DE" smtClean="0">
                      <a:solidFill>
                        <a:srgbClr val="000000"/>
                      </a:solidFill>
                      <a:latin typeface="Comic Sans MS" pitchFamily="66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  <p:cxnSp>
              <p:nvCxnSpPr>
                <p:cNvPr id="5" name="Straight Arrow Connector 4"/>
                <p:cNvCxnSpPr/>
                <p:nvPr/>
              </p:nvCxnSpPr>
              <p:spPr bwMode="auto">
                <a:xfrm>
                  <a:off x="7956377" y="4002219"/>
                  <a:ext cx="38238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333399"/>
                  </a:solidFill>
                  <a:prstDash val="solid"/>
                  <a:round/>
                  <a:headEnd type="none" w="med" len="med"/>
                  <a:tailEnd type="triangle" w="lg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aphicFrame>
            <p:nvGraphicFramePr>
              <p:cNvPr id="69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35578001"/>
                  </p:ext>
                </p:extLst>
              </p:nvPr>
            </p:nvGraphicFramePr>
            <p:xfrm>
              <a:off x="8053908" y="1866076"/>
              <a:ext cx="190500" cy="241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8276" name="Equation" r:id="rId7" imgW="190440" imgH="241200" progId="Equation.3">
                      <p:embed/>
                    </p:oleObj>
                  </mc:Choice>
                  <mc:Fallback>
                    <p:oleObj name="Equation" r:id="rId7" imgW="1904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53908" y="1866076"/>
                            <a:ext cx="190500" cy="2413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76342665"/>
                  </p:ext>
                </p:extLst>
              </p:nvPr>
            </p:nvGraphicFramePr>
            <p:xfrm>
              <a:off x="8380040" y="2454964"/>
              <a:ext cx="1524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8277" name="Equation" r:id="rId9" imgW="152280" imgH="203040" progId="Equation.3">
                      <p:embed/>
                    </p:oleObj>
                  </mc:Choice>
                  <mc:Fallback>
                    <p:oleObj name="Equation" r:id="rId9" imgW="1522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80040" y="2454964"/>
                            <a:ext cx="152400" cy="2032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7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1084017" y="1546847"/>
            <a:ext cx="3487983" cy="246221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Grimm, Proc. PAC</a:t>
            </a:r>
            <a:r>
              <a:rPr lang="en-US" sz="1000" b="1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2007, Albuquerque, USA, p.2653</a:t>
            </a:r>
            <a:endParaRPr lang="en-US" sz="1000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 Box 254"/>
          <p:cNvSpPr txBox="1">
            <a:spLocks noChangeArrowheads="1"/>
          </p:cNvSpPr>
          <p:nvPr/>
        </p:nvSpPr>
        <p:spPr bwMode="auto">
          <a:xfrm>
            <a:off x="664518" y="1229965"/>
            <a:ext cx="61206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standard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method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for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radiation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based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bunch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length</a:t>
            </a:r>
            <a:r>
              <a:rPr lang="de-DE" dirty="0" smtClean="0">
                <a:solidFill>
                  <a:srgbClr val="333399"/>
                </a:solidFill>
              </a:rPr>
              <a:t> </a:t>
            </a:r>
            <a:r>
              <a:rPr lang="de-DE" dirty="0" err="1" smtClean="0">
                <a:solidFill>
                  <a:srgbClr val="333399"/>
                </a:solidFill>
              </a:rPr>
              <a:t>diagnostics</a:t>
            </a:r>
            <a:endParaRPr lang="de-DE" dirty="0">
              <a:solidFill>
                <a:srgbClr val="333399"/>
              </a:solidFill>
            </a:endParaRPr>
          </a:p>
        </p:txBody>
      </p:sp>
      <p:sp>
        <p:nvSpPr>
          <p:cNvPr id="76" name="Text Box 451"/>
          <p:cNvSpPr txBox="1">
            <a:spLocks noChangeArrowheads="1"/>
          </p:cNvSpPr>
          <p:nvPr/>
        </p:nvSpPr>
        <p:spPr bwMode="auto">
          <a:xfrm>
            <a:off x="394841" y="908720"/>
            <a:ext cx="403314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6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Coherent</a:t>
            </a:r>
            <a:r>
              <a:rPr lang="de-DE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600" dirty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de-DE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adiation </a:t>
            </a:r>
            <a:r>
              <a:rPr lang="de-DE" sz="16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Diagnostics</a:t>
            </a:r>
            <a:r>
              <a:rPr lang="de-DE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(CRD)</a:t>
            </a:r>
            <a:endParaRPr lang="en-GB" sz="1600" dirty="0" smtClean="0">
              <a:solidFill>
                <a:srgbClr val="0000FF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77" name="Group 478"/>
          <p:cNvGrpSpPr>
            <a:grpSpLocks/>
          </p:cNvGrpSpPr>
          <p:nvPr/>
        </p:nvGrpSpPr>
        <p:grpSpPr bwMode="auto">
          <a:xfrm>
            <a:off x="6660232" y="1067859"/>
            <a:ext cx="1644684" cy="416925"/>
            <a:chOff x="3470" y="2069"/>
            <a:chExt cx="1761" cy="403"/>
          </a:xfrm>
        </p:grpSpPr>
        <p:sp>
          <p:nvSpPr>
            <p:cNvPr id="92" name="Oval 456" descr="20%"/>
            <p:cNvSpPr>
              <a:spLocks noChangeAspect="1" noChangeArrowheads="1"/>
            </p:cNvSpPr>
            <p:nvPr/>
          </p:nvSpPr>
          <p:spPr bwMode="auto">
            <a:xfrm>
              <a:off x="3470" y="2218"/>
              <a:ext cx="1509" cy="254"/>
            </a:xfrm>
            <a:prstGeom prst="ellipse">
              <a:avLst/>
            </a:prstGeom>
            <a:pattFill prst="pct20">
              <a:fgClr>
                <a:srgbClr val="0000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 sz="160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93" name="Group 457"/>
            <p:cNvGrpSpPr>
              <a:grpSpLocks noChangeAspect="1"/>
            </p:cNvGrpSpPr>
            <p:nvPr/>
          </p:nvGrpSpPr>
          <p:grpSpPr bwMode="auto">
            <a:xfrm>
              <a:off x="3602" y="2156"/>
              <a:ext cx="616" cy="229"/>
              <a:chOff x="3096" y="1413"/>
              <a:chExt cx="744" cy="275"/>
            </a:xfrm>
          </p:grpSpPr>
          <p:sp>
            <p:nvSpPr>
              <p:cNvPr id="100" name="Freeform 458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01" name="Oval 459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94" name="Group 460"/>
            <p:cNvGrpSpPr>
              <a:grpSpLocks noChangeAspect="1"/>
            </p:cNvGrpSpPr>
            <p:nvPr/>
          </p:nvGrpSpPr>
          <p:grpSpPr bwMode="auto">
            <a:xfrm>
              <a:off x="3927" y="2069"/>
              <a:ext cx="615" cy="229"/>
              <a:chOff x="3096" y="1413"/>
              <a:chExt cx="744" cy="275"/>
            </a:xfrm>
          </p:grpSpPr>
          <p:sp>
            <p:nvSpPr>
              <p:cNvPr id="98" name="Freeform 461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9" name="Oval 462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95" name="Group 463"/>
            <p:cNvGrpSpPr>
              <a:grpSpLocks noChangeAspect="1"/>
            </p:cNvGrpSpPr>
            <p:nvPr/>
          </p:nvGrpSpPr>
          <p:grpSpPr bwMode="auto">
            <a:xfrm>
              <a:off x="4615" y="2149"/>
              <a:ext cx="616" cy="236"/>
              <a:chOff x="3096" y="1413"/>
              <a:chExt cx="744" cy="275"/>
            </a:xfrm>
          </p:grpSpPr>
          <p:sp>
            <p:nvSpPr>
              <p:cNvPr id="96" name="Freeform 464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7" name="Oval 465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  <p:grpSp>
        <p:nvGrpSpPr>
          <p:cNvPr id="78" name="Group 479"/>
          <p:cNvGrpSpPr>
            <a:grpSpLocks/>
          </p:cNvGrpSpPr>
          <p:nvPr/>
        </p:nvGrpSpPr>
        <p:grpSpPr bwMode="auto">
          <a:xfrm>
            <a:off x="6864756" y="1736622"/>
            <a:ext cx="606133" cy="396234"/>
            <a:chOff x="3986" y="2783"/>
            <a:chExt cx="649" cy="383"/>
          </a:xfrm>
        </p:grpSpPr>
        <p:sp>
          <p:nvSpPr>
            <p:cNvPr id="82" name="Oval 466" descr="20%"/>
            <p:cNvSpPr>
              <a:spLocks noChangeAspect="1" noChangeArrowheads="1"/>
            </p:cNvSpPr>
            <p:nvPr/>
          </p:nvSpPr>
          <p:spPr bwMode="auto">
            <a:xfrm>
              <a:off x="3986" y="2912"/>
              <a:ext cx="126" cy="254"/>
            </a:xfrm>
            <a:prstGeom prst="ellipse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 sz="160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83" name="Group 467"/>
            <p:cNvGrpSpPr>
              <a:grpSpLocks noChangeAspect="1"/>
            </p:cNvGrpSpPr>
            <p:nvPr/>
          </p:nvGrpSpPr>
          <p:grpSpPr bwMode="auto">
            <a:xfrm>
              <a:off x="4019" y="2903"/>
              <a:ext cx="616" cy="230"/>
              <a:chOff x="3096" y="1413"/>
              <a:chExt cx="744" cy="275"/>
            </a:xfrm>
          </p:grpSpPr>
          <p:sp>
            <p:nvSpPr>
              <p:cNvPr id="90" name="Freeform 468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1" name="Oval 469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84" name="Group 470"/>
            <p:cNvGrpSpPr>
              <a:grpSpLocks noChangeAspect="1"/>
            </p:cNvGrpSpPr>
            <p:nvPr/>
          </p:nvGrpSpPr>
          <p:grpSpPr bwMode="auto">
            <a:xfrm>
              <a:off x="4013" y="2843"/>
              <a:ext cx="616" cy="230"/>
              <a:chOff x="3096" y="1413"/>
              <a:chExt cx="744" cy="275"/>
            </a:xfrm>
          </p:grpSpPr>
          <p:sp>
            <p:nvSpPr>
              <p:cNvPr id="88" name="Freeform 471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89" name="Oval 472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85" name="Group 473"/>
            <p:cNvGrpSpPr>
              <a:grpSpLocks noChangeAspect="1"/>
            </p:cNvGrpSpPr>
            <p:nvPr/>
          </p:nvGrpSpPr>
          <p:grpSpPr bwMode="auto">
            <a:xfrm>
              <a:off x="4019" y="2783"/>
              <a:ext cx="616" cy="230"/>
              <a:chOff x="3096" y="1413"/>
              <a:chExt cx="744" cy="275"/>
            </a:xfrm>
          </p:grpSpPr>
          <p:sp>
            <p:nvSpPr>
              <p:cNvPr id="86" name="Freeform 474"/>
              <p:cNvSpPr>
                <a:spLocks noChangeAspect="1"/>
              </p:cNvSpPr>
              <p:nvPr/>
            </p:nvSpPr>
            <p:spPr bwMode="auto">
              <a:xfrm>
                <a:off x="3136" y="1413"/>
                <a:ext cx="704" cy="271"/>
              </a:xfrm>
              <a:custGeom>
                <a:avLst/>
                <a:gdLst>
                  <a:gd name="T0" fmla="*/ 0 w 704"/>
                  <a:gd name="T1" fmla="*/ 251 h 271"/>
                  <a:gd name="T2" fmla="*/ 96 w 704"/>
                  <a:gd name="T3" fmla="*/ 3 h 271"/>
                  <a:gd name="T4" fmla="*/ 176 w 704"/>
                  <a:gd name="T5" fmla="*/ 267 h 271"/>
                  <a:gd name="T6" fmla="*/ 240 w 704"/>
                  <a:gd name="T7" fmla="*/ 27 h 271"/>
                  <a:gd name="T8" fmla="*/ 320 w 704"/>
                  <a:gd name="T9" fmla="*/ 251 h 271"/>
                  <a:gd name="T10" fmla="*/ 376 w 704"/>
                  <a:gd name="T11" fmla="*/ 27 h 271"/>
                  <a:gd name="T12" fmla="*/ 472 w 704"/>
                  <a:gd name="T13" fmla="*/ 259 h 271"/>
                  <a:gd name="T14" fmla="*/ 528 w 704"/>
                  <a:gd name="T15" fmla="*/ 35 h 271"/>
                  <a:gd name="T16" fmla="*/ 608 w 704"/>
                  <a:gd name="T17" fmla="*/ 179 h 271"/>
                  <a:gd name="T18" fmla="*/ 704 w 704"/>
                  <a:gd name="T19" fmla="*/ 1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271">
                    <a:moveTo>
                      <a:pt x="0" y="251"/>
                    </a:moveTo>
                    <a:cubicBezTo>
                      <a:pt x="33" y="125"/>
                      <a:pt x="67" y="0"/>
                      <a:pt x="96" y="3"/>
                    </a:cubicBezTo>
                    <a:cubicBezTo>
                      <a:pt x="125" y="6"/>
                      <a:pt x="152" y="263"/>
                      <a:pt x="176" y="267"/>
                    </a:cubicBezTo>
                    <a:cubicBezTo>
                      <a:pt x="200" y="271"/>
                      <a:pt x="216" y="30"/>
                      <a:pt x="240" y="27"/>
                    </a:cubicBezTo>
                    <a:cubicBezTo>
                      <a:pt x="264" y="24"/>
                      <a:pt x="297" y="251"/>
                      <a:pt x="320" y="251"/>
                    </a:cubicBezTo>
                    <a:cubicBezTo>
                      <a:pt x="343" y="251"/>
                      <a:pt x="351" y="26"/>
                      <a:pt x="376" y="27"/>
                    </a:cubicBezTo>
                    <a:cubicBezTo>
                      <a:pt x="401" y="28"/>
                      <a:pt x="447" y="258"/>
                      <a:pt x="472" y="259"/>
                    </a:cubicBezTo>
                    <a:cubicBezTo>
                      <a:pt x="497" y="260"/>
                      <a:pt x="505" y="48"/>
                      <a:pt x="528" y="35"/>
                    </a:cubicBezTo>
                    <a:cubicBezTo>
                      <a:pt x="551" y="22"/>
                      <a:pt x="579" y="156"/>
                      <a:pt x="608" y="179"/>
                    </a:cubicBezTo>
                    <a:cubicBezTo>
                      <a:pt x="637" y="202"/>
                      <a:pt x="688" y="172"/>
                      <a:pt x="704" y="171"/>
                    </a:cubicBezTo>
                  </a:path>
                </a:pathLst>
              </a:cu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87" name="Oval 475"/>
              <p:cNvSpPr>
                <a:spLocks noChangeAspect="1" noChangeArrowheads="1"/>
              </p:cNvSpPr>
              <p:nvPr/>
            </p:nvSpPr>
            <p:spPr bwMode="auto">
              <a:xfrm>
                <a:off x="3096" y="1608"/>
                <a:ext cx="88" cy="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 sz="160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  <p:sp>
        <p:nvSpPr>
          <p:cNvPr id="79" name="Text Box 476"/>
          <p:cNvSpPr txBox="1">
            <a:spLocks noChangeArrowheads="1"/>
          </p:cNvSpPr>
          <p:nvPr/>
        </p:nvSpPr>
        <p:spPr bwMode="auto">
          <a:xfrm>
            <a:off x="5553458" y="900703"/>
            <a:ext cx="132279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long bunch (</a:t>
            </a:r>
            <a:r>
              <a:rPr lang="en-US" sz="1200" dirty="0" smtClean="0">
                <a:solidFill>
                  <a:srgbClr val="000000"/>
                </a:solidFill>
                <a:latin typeface="Symbol" pitchFamily="18" charset="2"/>
              </a:rPr>
              <a:t>l&lt;</a:t>
            </a:r>
            <a:r>
              <a:rPr lang="en-US" sz="1200" dirty="0" err="1" smtClean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sz="1200" baseline="-25000" dirty="0" err="1" smtClean="0">
                <a:solidFill>
                  <a:srgbClr val="000000"/>
                </a:solidFill>
                <a:latin typeface="Times New Roman" pitchFamily="18" charset="0"/>
              </a:rPr>
              <a:t>z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80" name="Text Box 477"/>
          <p:cNvSpPr txBox="1">
            <a:spLocks noChangeArrowheads="1"/>
          </p:cNvSpPr>
          <p:nvPr/>
        </p:nvSpPr>
        <p:spPr bwMode="auto">
          <a:xfrm>
            <a:off x="5570587" y="1484784"/>
            <a:ext cx="13564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short bunch (</a:t>
            </a:r>
            <a:r>
              <a:rPr lang="en-US" sz="1200" dirty="0" smtClean="0">
                <a:solidFill>
                  <a:srgbClr val="000000"/>
                </a:solidFill>
                <a:latin typeface="Symbol" pitchFamily="18" charset="2"/>
              </a:rPr>
              <a:t>l&gt;</a:t>
            </a:r>
            <a:r>
              <a:rPr lang="en-US" sz="1200" dirty="0" err="1" smtClean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sz="1200" baseline="-25000" dirty="0" err="1" smtClean="0">
                <a:solidFill>
                  <a:srgbClr val="000000"/>
                </a:solidFill>
                <a:latin typeface="Times New Roman" pitchFamily="18" charset="0"/>
              </a:rPr>
              <a:t>z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9661" y="3253099"/>
            <a:ext cx="7893411" cy="1934290"/>
            <a:chOff x="649661" y="3253099"/>
            <a:chExt cx="7893411" cy="1934290"/>
          </a:xfrm>
        </p:grpSpPr>
        <p:grpSp>
          <p:nvGrpSpPr>
            <p:cNvPr id="8" name="Group 7"/>
            <p:cNvGrpSpPr/>
            <p:nvPr/>
          </p:nvGrpSpPr>
          <p:grpSpPr>
            <a:xfrm>
              <a:off x="649661" y="3253099"/>
              <a:ext cx="7893411" cy="1616061"/>
              <a:chOff x="649661" y="4239959"/>
              <a:chExt cx="7893411" cy="1616061"/>
            </a:xfrm>
          </p:grpSpPr>
          <p:sp>
            <p:nvSpPr>
              <p:cNvPr id="24" name="Text Box 373"/>
              <p:cNvSpPr txBox="1">
                <a:spLocks noChangeArrowheads="1"/>
              </p:cNvSpPr>
              <p:nvPr/>
            </p:nvSpPr>
            <p:spPr bwMode="auto">
              <a:xfrm>
                <a:off x="1657772" y="5548243"/>
                <a:ext cx="4426595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opt</a:t>
                </a:r>
                <a:r>
                  <a:rPr lang="en-US" sz="1400" b="1" dirty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. intensity </a:t>
                </a:r>
                <a:r>
                  <a:rPr lang="en-US" sz="1400" b="1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variation  </a:t>
                </a:r>
                <a:r>
                  <a:rPr lang="en-US" sz="1400" b="1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  <a:sym typeface="Symbol" pitchFamily="18" charset="2"/>
                  </a:rPr>
                  <a:t>→   </a:t>
                </a:r>
                <a:r>
                  <a:rPr lang="en-US" sz="1400" b="1" dirty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laser + polarizer </a:t>
                </a:r>
                <a:r>
                  <a:rPr lang="en-US" sz="1400" b="1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+ </a:t>
                </a:r>
                <a:r>
                  <a:rPr lang="en-US" sz="1400" b="1" dirty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analyzer </a:t>
                </a:r>
                <a:endParaRPr lang="en-US" sz="1400" b="1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73" name="Text Box 372"/>
              <p:cNvSpPr txBox="1">
                <a:spLocks noChangeAspect="1" noChangeArrowheads="1"/>
              </p:cNvSpPr>
              <p:nvPr/>
            </p:nvSpPr>
            <p:spPr bwMode="auto">
              <a:xfrm>
                <a:off x="649661" y="4239959"/>
                <a:ext cx="7893411" cy="1277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400" b="1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task:</a:t>
                </a:r>
                <a:r>
                  <a:rPr lang="en-US" sz="1400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</a:p>
              <a:p>
                <a:pPr>
                  <a:spcBef>
                    <a:spcPct val="50000"/>
                  </a:spcBef>
                  <a:buFontTx/>
                  <a:buBlip>
                    <a:blip r:embed="rId6"/>
                  </a:buBlip>
                </a:pPr>
                <a:r>
                  <a:rPr lang="en-US" sz="1400" dirty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400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  <a:sym typeface="Symbol" pitchFamily="18" charset="2"/>
                  </a:rPr>
                  <a:t>detection of transient Coulomb field    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400" dirty="0" smtClean="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→   electro-optical detection in THz region   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1400" dirty="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400" dirty="0" smtClean="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          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- imprint influence of Coulomb field onto </a:t>
                </a:r>
                <a:r>
                  <a:rPr lang="en-US" sz="1400" dirty="0" smtClean="0">
                    <a:solidFill>
                      <a:srgbClr val="333399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electro-optical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crystal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1400" dirty="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400" dirty="0" smtClean="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          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-  convert action in crystal into detectable signal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102" name="Rectangle 17"/>
            <p:cNvSpPr>
              <a:spLocks noChangeArrowheads="1"/>
            </p:cNvSpPr>
            <p:nvPr/>
          </p:nvSpPr>
          <p:spPr bwMode="auto">
            <a:xfrm>
              <a:off x="1084017" y="4941168"/>
              <a:ext cx="348798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following 2 talks by  </a:t>
              </a:r>
              <a:r>
                <a:rPr lang="en-US" sz="1000" dirty="0" err="1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Andrii</a:t>
              </a:r>
              <a:r>
                <a:rPr lang="en-US" sz="1000" dirty="0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err="1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Borysenko</a:t>
              </a: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Mateusz </a:t>
              </a:r>
              <a:r>
                <a:rPr lang="en-US" sz="1000" dirty="0" err="1" smtClean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Tyrk</a:t>
              </a:r>
              <a:endParaRPr lang="en-US" sz="1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62904" y="1988840"/>
            <a:ext cx="1119217" cy="3240360"/>
            <a:chOff x="7862904" y="1988840"/>
            <a:chExt cx="1119217" cy="3240360"/>
          </a:xfrm>
        </p:grpSpPr>
        <p:grpSp>
          <p:nvGrpSpPr>
            <p:cNvPr id="10" name="Group 9"/>
            <p:cNvGrpSpPr/>
            <p:nvPr/>
          </p:nvGrpSpPr>
          <p:grpSpPr>
            <a:xfrm>
              <a:off x="7862904" y="1988840"/>
              <a:ext cx="1119217" cy="359445"/>
              <a:chOff x="1306247" y="5503664"/>
              <a:chExt cx="1119217" cy="359445"/>
            </a:xfrm>
          </p:grpSpPr>
          <p:sp>
            <p:nvSpPr>
              <p:cNvPr id="107" name="AutoShape 25"/>
              <p:cNvSpPr>
                <a:spLocks noChangeArrowheads="1"/>
              </p:cNvSpPr>
              <p:nvPr/>
            </p:nvSpPr>
            <p:spPr bwMode="auto">
              <a:xfrm>
                <a:off x="1331640" y="5503664"/>
                <a:ext cx="1076191" cy="359445"/>
              </a:xfrm>
              <a:prstGeom prst="roundRect">
                <a:avLst>
                  <a:gd name="adj" fmla="val 16667"/>
                </a:avLst>
              </a:prstGeom>
              <a:solidFill>
                <a:srgbClr val="FFFF00">
                  <a:alpha val="25000"/>
                </a:srgbClr>
              </a:solidFill>
              <a:ln w="19050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08" name="Text Box 477"/>
              <p:cNvSpPr txBox="1">
                <a:spLocks noChangeArrowheads="1"/>
              </p:cNvSpPr>
              <p:nvPr/>
            </p:nvSpPr>
            <p:spPr bwMode="auto">
              <a:xfrm>
                <a:off x="1306247" y="5517232"/>
                <a:ext cx="1119217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dirty="0" err="1" smtClean="0">
                    <a:solidFill>
                      <a:srgbClr val="000000"/>
                    </a:solidFill>
                    <a:latin typeface="Symbol" pitchFamily="18" charset="2"/>
                  </a:rPr>
                  <a:t>s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 ≈ 100 </a:t>
                </a:r>
                <a:r>
                  <a:rPr lang="de-DE" sz="1400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fsec</a:t>
                </a:r>
                <a:endParaRPr lang="en-US" sz="1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888297" y="4869755"/>
              <a:ext cx="1076191" cy="359445"/>
              <a:chOff x="1331640" y="6065316"/>
              <a:chExt cx="1076191" cy="359445"/>
            </a:xfrm>
          </p:grpSpPr>
          <p:sp>
            <p:nvSpPr>
              <p:cNvPr id="110" name="AutoShape 25"/>
              <p:cNvSpPr>
                <a:spLocks noChangeArrowheads="1"/>
              </p:cNvSpPr>
              <p:nvPr/>
            </p:nvSpPr>
            <p:spPr bwMode="auto">
              <a:xfrm>
                <a:off x="1331640" y="6065316"/>
                <a:ext cx="1076191" cy="359445"/>
              </a:xfrm>
              <a:prstGeom prst="roundRect">
                <a:avLst>
                  <a:gd name="adj" fmla="val 16667"/>
                </a:avLst>
              </a:prstGeom>
              <a:solidFill>
                <a:srgbClr val="FFFF00">
                  <a:alpha val="25000"/>
                </a:srgbClr>
              </a:solidFill>
              <a:ln w="19050">
                <a:solidFill>
                  <a:srgbClr val="C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de-DE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09" name="Text Box 477"/>
              <p:cNvSpPr txBox="1">
                <a:spLocks noChangeArrowheads="1"/>
              </p:cNvSpPr>
              <p:nvPr/>
            </p:nvSpPr>
            <p:spPr bwMode="auto">
              <a:xfrm>
                <a:off x="1358891" y="6073551"/>
                <a:ext cx="1029448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dirty="0" err="1" smtClean="0">
                    <a:solidFill>
                      <a:srgbClr val="000000"/>
                    </a:solidFill>
                    <a:latin typeface="Symbol" pitchFamily="18" charset="2"/>
                  </a:rPr>
                  <a:t>s</a:t>
                </a:r>
                <a:r>
                  <a:rPr lang="en-US" sz="1400" baseline="-25000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 ≈ 30 </a:t>
                </a:r>
                <a:r>
                  <a:rPr lang="de-DE" sz="1400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fsec</a:t>
                </a:r>
                <a:endParaRPr lang="en-US" sz="1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95536" y="5329783"/>
            <a:ext cx="7056784" cy="980232"/>
            <a:chOff x="395536" y="5329783"/>
            <a:chExt cx="7056784" cy="980232"/>
          </a:xfrm>
        </p:grpSpPr>
        <p:sp>
          <p:nvSpPr>
            <p:cNvPr id="111" name="Text Box 451"/>
            <p:cNvSpPr txBox="1">
              <a:spLocks noChangeArrowheads="1"/>
            </p:cNvSpPr>
            <p:nvPr/>
          </p:nvSpPr>
          <p:spPr bwMode="auto">
            <a:xfrm>
              <a:off x="395536" y="5329783"/>
              <a:ext cx="432048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Transverse </a:t>
              </a:r>
              <a:r>
                <a:rPr lang="de-DE" sz="16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Deflecting</a:t>
              </a: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Structure</a:t>
              </a:r>
              <a:r>
                <a:rPr lang="de-DE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(TDS)</a:t>
              </a:r>
              <a:endParaRPr lang="en-GB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" name="Text Box 254"/>
            <p:cNvSpPr txBox="1">
              <a:spLocks noChangeArrowheads="1"/>
            </p:cNvSpPr>
            <p:nvPr/>
          </p:nvSpPr>
          <p:spPr bwMode="auto">
            <a:xfrm>
              <a:off x="664518" y="5690020"/>
              <a:ext cx="26113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>
                  <a:solidFill>
                    <a:srgbClr val="000000"/>
                  </a:solidFill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</a:rPr>
                <a:t>intra-beam </a:t>
              </a:r>
              <a:r>
                <a:rPr lang="de-DE" dirty="0" err="1" smtClean="0">
                  <a:solidFill>
                    <a:srgbClr val="333399"/>
                  </a:solidFill>
                </a:rPr>
                <a:t>streak</a:t>
              </a:r>
              <a:r>
                <a:rPr lang="de-DE" dirty="0" smtClean="0">
                  <a:solidFill>
                    <a:srgbClr val="333399"/>
                  </a:solidFill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</a:rPr>
                <a:t>camera</a:t>
              </a:r>
              <a:endParaRPr lang="de-DE" dirty="0">
                <a:solidFill>
                  <a:srgbClr val="333399"/>
                </a:solidFill>
              </a:endParaRPr>
            </a:p>
          </p:txBody>
        </p:sp>
        <p:sp>
          <p:nvSpPr>
            <p:cNvPr id="113" name="Text Box 372"/>
            <p:cNvSpPr txBox="1">
              <a:spLocks noChangeAspect="1" noChangeArrowheads="1"/>
            </p:cNvSpPr>
            <p:nvPr/>
          </p:nvSpPr>
          <p:spPr bwMode="auto">
            <a:xfrm>
              <a:off x="918642" y="6001543"/>
              <a:ext cx="288032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→   potential for sub-</a:t>
              </a:r>
              <a:r>
                <a:rPr lang="en-US" sz="1400" dirty="0" err="1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fsec</a:t>
              </a:r>
              <a:r>
                <a:rPr lang="en-US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resolution</a:t>
              </a:r>
            </a:p>
          </p:txBody>
        </p:sp>
        <p:sp>
          <p:nvSpPr>
            <p:cNvPr id="114" name="Text Box 372"/>
            <p:cNvSpPr txBox="1">
              <a:spLocks noChangeAspect="1" noChangeArrowheads="1"/>
            </p:cNvSpPr>
            <p:nvPr/>
          </p:nvSpPr>
          <p:spPr bwMode="auto">
            <a:xfrm>
              <a:off x="4572000" y="6002238"/>
              <a:ext cx="288032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→   access to slice parameters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9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RF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Cavity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Manipulation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395287" y="899195"/>
            <a:ext cx="5328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Transverse Deflecting Structures (TDS)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621" y="1221135"/>
            <a:ext cx="7800735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iris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loaded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RF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waveguide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structure</a:t>
            </a:r>
            <a:endParaRPr lang="de-DE" sz="14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designed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provide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hybrid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deflecting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modes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(HEM</a:t>
            </a:r>
            <a:r>
              <a:rPr lang="de-DE" sz="1400" baseline="-250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1,1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→  linear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combination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TM</a:t>
            </a:r>
            <a:r>
              <a:rPr lang="de-DE" sz="1400" baseline="-250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1,1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and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TE</a:t>
            </a:r>
            <a:r>
              <a:rPr lang="de-DE" sz="1400" baseline="-250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1,1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dipole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modes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resulting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in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transverse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force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that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act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on</a:t>
            </a: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synchronously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moving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relativistic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particle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beam</a:t>
            </a:r>
            <a:endParaRPr lang="de-DE" sz="1400" dirty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used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beam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separators</a:t>
            </a: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and</a:t>
            </a: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RF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deflectors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lang="en-GB" sz="1400" dirty="0" smtClean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932040" y="3529581"/>
            <a:ext cx="3988248" cy="2118010"/>
            <a:chOff x="4570257" y="3241552"/>
            <a:chExt cx="3798332" cy="2017153"/>
          </a:xfrm>
        </p:grpSpPr>
        <p:grpSp>
          <p:nvGrpSpPr>
            <p:cNvPr id="3" name="Group 2"/>
            <p:cNvGrpSpPr/>
            <p:nvPr/>
          </p:nvGrpSpPr>
          <p:grpSpPr>
            <a:xfrm>
              <a:off x="4570257" y="3241552"/>
              <a:ext cx="3798332" cy="1709082"/>
              <a:chOff x="3775109" y="2896370"/>
              <a:chExt cx="3798332" cy="1709082"/>
            </a:xfrm>
          </p:grpSpPr>
          <p:grpSp>
            <p:nvGrpSpPr>
              <p:cNvPr id="2" name="Group 1"/>
              <p:cNvGrpSpPr>
                <a:grpSpLocks noChangeAspect="1"/>
              </p:cNvGrpSpPr>
              <p:nvPr/>
            </p:nvGrpSpPr>
            <p:grpSpPr>
              <a:xfrm>
                <a:off x="4716026" y="2896370"/>
                <a:ext cx="2857415" cy="1709082"/>
                <a:chOff x="4711005" y="1184028"/>
                <a:chExt cx="4181475" cy="2501031"/>
              </a:xfrm>
            </p:grpSpPr>
            <p:pic>
              <p:nvPicPr>
                <p:cNvPr id="483332" name="Picture 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11005" y="1484784"/>
                  <a:ext cx="4181475" cy="22002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3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6984932" y="1184028"/>
                  <a:ext cx="1872457" cy="4049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accent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400" dirty="0" smtClean="0">
                      <a:solidFill>
                        <a:srgbClr val="000000"/>
                      </a:solidFill>
                      <a:latin typeface="Arial" pitchFamily="34" charset="0"/>
                      <a:ea typeface="Arial Unicode MS" pitchFamily="34" charset="-128"/>
                      <a:cs typeface="Arial" pitchFamily="34" charset="0"/>
                    </a:rPr>
                    <a:t>Input </a:t>
                  </a:r>
                  <a:r>
                    <a:rPr lang="de-DE" sz="1400" dirty="0" err="1">
                      <a:solidFill>
                        <a:srgbClr val="000000"/>
                      </a:solidFill>
                      <a:latin typeface="Arial" pitchFamily="34" charset="0"/>
                      <a:ea typeface="Arial Unicode MS" pitchFamily="34" charset="-128"/>
                      <a:cs typeface="Arial" pitchFamily="34" charset="0"/>
                    </a:rPr>
                    <a:t>c</a:t>
                  </a:r>
                  <a:r>
                    <a:rPr lang="de-DE" sz="1400" dirty="0" err="1" smtClean="0">
                      <a:solidFill>
                        <a:srgbClr val="000000"/>
                      </a:solidFill>
                      <a:latin typeface="Arial" pitchFamily="34" charset="0"/>
                      <a:ea typeface="Arial Unicode MS" pitchFamily="34" charset="-128"/>
                      <a:cs typeface="Arial" pitchFamily="34" charset="0"/>
                    </a:rPr>
                    <a:t>oupler</a:t>
                  </a:r>
                  <a:endParaRPr lang="en-US" sz="1400" dirty="0">
                    <a:solidFill>
                      <a:srgbClr val="000000"/>
                    </a:solidFill>
                    <a:latin typeface="Arial" pitchFamily="34" charset="0"/>
                    <a:ea typeface="Arial Unicode MS" pitchFamily="34" charset="-128"/>
                    <a:cs typeface="Arial" pitchFamily="34" charset="0"/>
                  </a:endParaRPr>
                </a:p>
              </p:txBody>
            </p:sp>
          </p:grpSp>
          <p:pic>
            <p:nvPicPr>
              <p:cNvPr id="483331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5109" y="2953111"/>
                <a:ext cx="1234447" cy="11155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" name="Text Box 412"/>
            <p:cNvSpPr txBox="1">
              <a:spLocks noChangeArrowheads="1"/>
            </p:cNvSpPr>
            <p:nvPr/>
          </p:nvSpPr>
          <p:spPr bwMode="auto">
            <a:xfrm>
              <a:off x="6012209" y="5024209"/>
              <a:ext cx="2304207" cy="23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c</a:t>
              </a:r>
              <a:r>
                <a:rPr lang="en-GB" sz="10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ourtesy D. </a:t>
              </a:r>
              <a:r>
                <a:rPr lang="en-GB" sz="1000" dirty="0" err="1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Alesini</a:t>
              </a:r>
              <a:r>
                <a:rPr lang="en-GB" sz="1000" dirty="0" smtClean="0">
                  <a:solidFill>
                    <a:srgbClr val="808080"/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 (INFN-LNF)</a:t>
              </a:r>
            </a:p>
          </p:txBody>
        </p:sp>
      </p:grpSp>
      <p:sp>
        <p:nvSpPr>
          <p:cNvPr id="25" name="Text Box 412"/>
          <p:cNvSpPr txBox="1">
            <a:spLocks noChangeArrowheads="1"/>
          </p:cNvSpPr>
          <p:nvPr/>
        </p:nvSpPr>
        <p:spPr bwMode="auto">
          <a:xfrm>
            <a:off x="755576" y="3049796"/>
            <a:ext cx="34792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traveling wave  RF deflector   </a:t>
            </a:r>
            <a:r>
              <a:rPr lang="en-GB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”LOLA-type”</a:t>
            </a:r>
          </a:p>
          <a:p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SLAC design</a:t>
            </a:r>
            <a:endParaRPr lang="en-GB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6" name="Text Box 412"/>
          <p:cNvSpPr txBox="1">
            <a:spLocks noChangeArrowheads="1"/>
          </p:cNvSpPr>
          <p:nvPr/>
        </p:nvSpPr>
        <p:spPr bwMode="auto">
          <a:xfrm>
            <a:off x="5557207" y="3049796"/>
            <a:ext cx="24711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standing wave  RF deflector </a:t>
            </a:r>
            <a:endParaRPr lang="en-GB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SPARC-INFN design</a:t>
            </a:r>
            <a:endParaRPr lang="en-GB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7" name="Text Box 412"/>
          <p:cNvSpPr txBox="1">
            <a:spLocks noChangeArrowheads="1"/>
          </p:cNvSpPr>
          <p:nvPr/>
        </p:nvSpPr>
        <p:spPr bwMode="auto">
          <a:xfrm>
            <a:off x="323528" y="5714092"/>
            <a:ext cx="49764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“</a:t>
            </a:r>
            <a:r>
              <a:rPr lang="en-GB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LOLA</a:t>
            </a:r>
            <a:r>
              <a:rPr lang="en-GB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”:  G.A. </a:t>
            </a:r>
            <a:r>
              <a:rPr lang="en-GB" sz="1400" u="sng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</a:t>
            </a:r>
            <a:r>
              <a:rPr lang="en-GB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ew</a:t>
            </a:r>
            <a:r>
              <a:rPr lang="en-GB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R.R. </a:t>
            </a:r>
            <a:r>
              <a:rPr lang="en-GB" sz="1400" u="sng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</a:t>
            </a:r>
            <a:r>
              <a:rPr lang="en-GB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arsen, O.A. </a:t>
            </a:r>
            <a:r>
              <a:rPr lang="en-GB" sz="1400" u="sng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</a:t>
            </a:r>
            <a:r>
              <a:rPr lang="en-GB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ltenmueller</a:t>
            </a:r>
            <a:endParaRPr lang="en-GB" sz="14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endParaRPr lang="en-GB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en-GB" sz="1400" dirty="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G. A.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Loew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et al., SLAC Technical Report SLAC-PUB-135 (1965)</a:t>
            </a:r>
            <a:endParaRPr lang="en-GB" sz="1000" dirty="0" smtClean="0">
              <a:solidFill>
                <a:srgbClr val="80808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28" name="Text Box 412"/>
          <p:cNvSpPr txBox="1">
            <a:spLocks noChangeArrowheads="1"/>
          </p:cNvSpPr>
          <p:nvPr/>
        </p:nvSpPr>
        <p:spPr bwMode="auto">
          <a:xfrm>
            <a:off x="5148064" y="5991671"/>
            <a:ext cx="39604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 .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Alesini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et al., NIM </a:t>
            </a:r>
            <a:r>
              <a:rPr lang="de-DE" sz="1000" b="1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A568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(2006) 488</a:t>
            </a:r>
          </a:p>
          <a:p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L.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Ficcadenti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, </a:t>
            </a:r>
            <a:r>
              <a:rPr lang="de-DE" sz="1000" dirty="0" err="1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Proc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PAC‘07, Albuquerque, (2007), p.3994</a:t>
            </a:r>
            <a:endParaRPr lang="en-GB" sz="1000" dirty="0" smtClean="0">
              <a:solidFill>
                <a:srgbClr val="80808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9550" y="3717032"/>
            <a:ext cx="4222856" cy="1785823"/>
            <a:chOff x="539550" y="3717032"/>
            <a:chExt cx="4222856" cy="1785823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539550" y="3717032"/>
              <a:ext cx="4222856" cy="1785823"/>
              <a:chOff x="755576" y="3219810"/>
              <a:chExt cx="4021768" cy="1700784"/>
            </a:xfrm>
          </p:grpSpPr>
          <p:pic>
            <p:nvPicPr>
              <p:cNvPr id="483330" name="Picture 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576" y="3219810"/>
                <a:ext cx="2292096" cy="17007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5" name="Group 4"/>
              <p:cNvGrpSpPr>
                <a:grpSpLocks noChangeAspect="1"/>
              </p:cNvGrpSpPr>
              <p:nvPr/>
            </p:nvGrpSpPr>
            <p:grpSpPr>
              <a:xfrm>
                <a:off x="3117045" y="3230108"/>
                <a:ext cx="1660299" cy="1290040"/>
                <a:chOff x="2014549" y="4184136"/>
                <a:chExt cx="1844776" cy="1433377"/>
              </a:xfrm>
            </p:grpSpPr>
            <p:pic>
              <p:nvPicPr>
                <p:cNvPr id="20" name="Picture 2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7877" y="4350375"/>
                  <a:ext cx="1321022" cy="95954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1" name="Text Box 412"/>
                <p:cNvSpPr txBox="1">
                  <a:spLocks noChangeArrowheads="1"/>
                </p:cNvSpPr>
                <p:nvPr/>
              </p:nvSpPr>
              <p:spPr bwMode="auto">
                <a:xfrm>
                  <a:off x="2014549" y="4184136"/>
                  <a:ext cx="1844776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E-field configuration</a:t>
                  </a:r>
                </a:p>
              </p:txBody>
            </p:sp>
            <p:sp>
              <p:nvSpPr>
                <p:cNvPr id="22" name="Text Box 412"/>
                <p:cNvSpPr txBox="1">
                  <a:spLocks noChangeArrowheads="1"/>
                </p:cNvSpPr>
                <p:nvPr/>
              </p:nvSpPr>
              <p:spPr bwMode="auto">
                <a:xfrm>
                  <a:off x="2143876" y="5104552"/>
                  <a:ext cx="1407281" cy="512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2</a:t>
                  </a:r>
                  <a:r>
                    <a:rPr lang="el-GR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π</a:t>
                  </a:r>
                  <a:r>
                    <a:rPr lang="de-DE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/3 </a:t>
                  </a:r>
                  <a:r>
                    <a:rPr lang="de-DE" sz="1200" dirty="0" err="1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phase</a:t>
                  </a:r>
                  <a:r>
                    <a:rPr lang="de-DE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 </a:t>
                  </a:r>
                  <a:r>
                    <a:rPr lang="de-DE" sz="1200" dirty="0" err="1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shift</a:t>
                  </a:r>
                  <a:r>
                    <a:rPr lang="de-DE" sz="1200" dirty="0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 per </a:t>
                  </a:r>
                  <a:r>
                    <a:rPr lang="de-DE" sz="1200" dirty="0" err="1" smtClean="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Times New Roman" pitchFamily="18" charset="0"/>
                    </a:rPr>
                    <a:t>cell</a:t>
                  </a:r>
                  <a:endParaRPr lang="en-GB" sz="1200" dirty="0" smtClean="0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29" name="Text Box 412"/>
            <p:cNvSpPr txBox="1">
              <a:spLocks noChangeArrowheads="1"/>
            </p:cNvSpPr>
            <p:nvPr/>
          </p:nvSpPr>
          <p:spPr bwMode="auto">
            <a:xfrm>
              <a:off x="1619672" y="5225375"/>
              <a:ext cx="150651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2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2856 MHz (S-band)</a:t>
              </a:r>
            </a:p>
          </p:txBody>
        </p:sp>
      </p:grp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24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Working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Principle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395287" y="899195"/>
            <a:ext cx="5328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TDS as intra-beam streak camera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11407" y="1207937"/>
            <a:ext cx="8653081" cy="3805428"/>
            <a:chOff x="311407" y="1207937"/>
            <a:chExt cx="8653081" cy="380542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407" y="1207937"/>
              <a:ext cx="8465820" cy="3805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 Box 412"/>
            <p:cNvSpPr txBox="1">
              <a:spLocks noChangeArrowheads="1"/>
            </p:cNvSpPr>
            <p:nvPr/>
          </p:nvSpPr>
          <p:spPr bwMode="auto">
            <a:xfrm>
              <a:off x="698426" y="1734949"/>
              <a:ext cx="247117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lectron beam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5" name="Text Box 412"/>
            <p:cNvSpPr txBox="1">
              <a:spLocks noChangeArrowheads="1"/>
            </p:cNvSpPr>
            <p:nvPr/>
          </p:nvSpPr>
          <p:spPr bwMode="auto">
            <a:xfrm>
              <a:off x="3684999" y="1706141"/>
              <a:ext cx="160708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CCD camera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" name="Text Box 412"/>
            <p:cNvSpPr txBox="1">
              <a:spLocks noChangeArrowheads="1"/>
            </p:cNvSpPr>
            <p:nvPr/>
          </p:nvSpPr>
          <p:spPr bwMode="auto">
            <a:xfrm>
              <a:off x="4600913" y="3131676"/>
              <a:ext cx="83518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screen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" name="Text Box 412"/>
            <p:cNvSpPr txBox="1">
              <a:spLocks noChangeArrowheads="1"/>
            </p:cNvSpPr>
            <p:nvPr/>
          </p:nvSpPr>
          <p:spPr bwMode="auto">
            <a:xfrm>
              <a:off x="5493583" y="1489209"/>
              <a:ext cx="347090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ransverse density distribution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8" name="Text Box 412"/>
            <p:cNvSpPr txBox="1">
              <a:spLocks noChangeArrowheads="1"/>
            </p:cNvSpPr>
            <p:nvPr/>
          </p:nvSpPr>
          <p:spPr bwMode="auto">
            <a:xfrm>
              <a:off x="6588224" y="464361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horizontal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9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5098429" y="261363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22" name="Text Box 412"/>
          <p:cNvSpPr txBox="1">
            <a:spLocks noChangeArrowheads="1"/>
          </p:cNvSpPr>
          <p:nvPr/>
        </p:nvSpPr>
        <p:spPr bwMode="auto">
          <a:xfrm>
            <a:off x="6804248" y="6093296"/>
            <a:ext cx="21599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C. Behrens (DESY)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82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Working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Principle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395287" y="899195"/>
            <a:ext cx="5328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TDS as intra-beam streak camera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0570" y="1315936"/>
            <a:ext cx="8693918" cy="4869559"/>
            <a:chOff x="270570" y="1315936"/>
            <a:chExt cx="8693918" cy="4869559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70" y="1315936"/>
              <a:ext cx="8524494" cy="481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412"/>
            <p:cNvSpPr txBox="1">
              <a:spLocks noChangeArrowheads="1"/>
            </p:cNvSpPr>
            <p:nvPr/>
          </p:nvSpPr>
          <p:spPr bwMode="auto">
            <a:xfrm>
              <a:off x="698426" y="1734949"/>
              <a:ext cx="247117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lectron beam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" name="Text Box 412"/>
            <p:cNvSpPr txBox="1">
              <a:spLocks noChangeArrowheads="1"/>
            </p:cNvSpPr>
            <p:nvPr/>
          </p:nvSpPr>
          <p:spPr bwMode="auto">
            <a:xfrm>
              <a:off x="3684999" y="1706141"/>
              <a:ext cx="160708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CCD camera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8" name="Text Box 412"/>
            <p:cNvSpPr txBox="1">
              <a:spLocks noChangeArrowheads="1"/>
            </p:cNvSpPr>
            <p:nvPr/>
          </p:nvSpPr>
          <p:spPr bwMode="auto">
            <a:xfrm>
              <a:off x="4600913" y="3131676"/>
              <a:ext cx="83518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screen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9" name="Text Box 412"/>
            <p:cNvSpPr txBox="1">
              <a:spLocks noChangeArrowheads="1"/>
            </p:cNvSpPr>
            <p:nvPr/>
          </p:nvSpPr>
          <p:spPr bwMode="auto">
            <a:xfrm>
              <a:off x="5493583" y="1489209"/>
              <a:ext cx="347090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ransverse density distribution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0" name="Text Box 412"/>
            <p:cNvSpPr txBox="1">
              <a:spLocks noChangeArrowheads="1"/>
            </p:cNvSpPr>
            <p:nvPr/>
          </p:nvSpPr>
          <p:spPr bwMode="auto">
            <a:xfrm>
              <a:off x="6588224" y="464361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horizontal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1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5098429" y="261363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2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284559" y="4216027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" name="Text Box 412"/>
            <p:cNvSpPr txBox="1">
              <a:spLocks noChangeArrowheads="1"/>
            </p:cNvSpPr>
            <p:nvPr/>
          </p:nvSpPr>
          <p:spPr bwMode="auto">
            <a:xfrm>
              <a:off x="1484352" y="5816163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longitudinal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26" name="Text Box 412"/>
          <p:cNvSpPr txBox="1">
            <a:spLocks noChangeArrowheads="1"/>
          </p:cNvSpPr>
          <p:nvPr/>
        </p:nvSpPr>
        <p:spPr bwMode="auto">
          <a:xfrm>
            <a:off x="6804248" y="6093296"/>
            <a:ext cx="21599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C. Behrens (DESY)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Working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Principle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95287" y="899195"/>
            <a:ext cx="5328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TDS as intra-beam streak camera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1994" y="1240184"/>
            <a:ext cx="8722494" cy="5012436"/>
            <a:chOff x="241994" y="1240184"/>
            <a:chExt cx="8722494" cy="5012436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94" y="1240184"/>
              <a:ext cx="8482584" cy="5012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412"/>
            <p:cNvSpPr txBox="1">
              <a:spLocks noChangeArrowheads="1"/>
            </p:cNvSpPr>
            <p:nvPr/>
          </p:nvSpPr>
          <p:spPr bwMode="auto">
            <a:xfrm>
              <a:off x="698426" y="1734949"/>
              <a:ext cx="247117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lectron beam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4" name="Text Box 412"/>
            <p:cNvSpPr txBox="1">
              <a:spLocks noChangeArrowheads="1"/>
            </p:cNvSpPr>
            <p:nvPr/>
          </p:nvSpPr>
          <p:spPr bwMode="auto">
            <a:xfrm>
              <a:off x="3684999" y="1706141"/>
              <a:ext cx="160708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CCD camera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5" name="Text Box 412"/>
            <p:cNvSpPr txBox="1">
              <a:spLocks noChangeArrowheads="1"/>
            </p:cNvSpPr>
            <p:nvPr/>
          </p:nvSpPr>
          <p:spPr bwMode="auto">
            <a:xfrm>
              <a:off x="4600913" y="3131676"/>
              <a:ext cx="83518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screen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" name="Text Box 412"/>
            <p:cNvSpPr txBox="1">
              <a:spLocks noChangeArrowheads="1"/>
            </p:cNvSpPr>
            <p:nvPr/>
          </p:nvSpPr>
          <p:spPr bwMode="auto">
            <a:xfrm>
              <a:off x="5493583" y="1489209"/>
              <a:ext cx="347090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ransverse density distribution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" name="Text Box 412"/>
            <p:cNvSpPr txBox="1">
              <a:spLocks noChangeArrowheads="1"/>
            </p:cNvSpPr>
            <p:nvPr/>
          </p:nvSpPr>
          <p:spPr bwMode="auto">
            <a:xfrm>
              <a:off x="6588224" y="464361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horizontal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8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5098429" y="261363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9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1618571" y="416726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0" name="Text Box 412"/>
            <p:cNvSpPr txBox="1">
              <a:spLocks noChangeArrowheads="1"/>
            </p:cNvSpPr>
            <p:nvPr/>
          </p:nvSpPr>
          <p:spPr bwMode="auto">
            <a:xfrm>
              <a:off x="2828121" y="5833839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longitudinal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23" name="Text Box 412"/>
          <p:cNvSpPr txBox="1">
            <a:spLocks noChangeArrowheads="1"/>
          </p:cNvSpPr>
          <p:nvPr/>
        </p:nvSpPr>
        <p:spPr bwMode="auto">
          <a:xfrm>
            <a:off x="6804248" y="6093296"/>
            <a:ext cx="21599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C. Behrens (DESY)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Working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Principle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95287" y="899195"/>
            <a:ext cx="5328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TDS as intra-beam streak camera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3029" y="1393659"/>
            <a:ext cx="8641459" cy="4853178"/>
            <a:chOff x="323029" y="1393659"/>
            <a:chExt cx="8641459" cy="4853178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29" y="1393659"/>
              <a:ext cx="8449056" cy="485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412"/>
            <p:cNvSpPr txBox="1">
              <a:spLocks noChangeArrowheads="1"/>
            </p:cNvSpPr>
            <p:nvPr/>
          </p:nvSpPr>
          <p:spPr bwMode="auto">
            <a:xfrm>
              <a:off x="698426" y="1734949"/>
              <a:ext cx="247117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lectron beam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4" name="Text Box 412"/>
            <p:cNvSpPr txBox="1">
              <a:spLocks noChangeArrowheads="1"/>
            </p:cNvSpPr>
            <p:nvPr/>
          </p:nvSpPr>
          <p:spPr bwMode="auto">
            <a:xfrm>
              <a:off x="3684999" y="1706141"/>
              <a:ext cx="160708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CCD camera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5" name="Text Box 412"/>
            <p:cNvSpPr txBox="1">
              <a:spLocks noChangeArrowheads="1"/>
            </p:cNvSpPr>
            <p:nvPr/>
          </p:nvSpPr>
          <p:spPr bwMode="auto">
            <a:xfrm>
              <a:off x="4600913" y="3131676"/>
              <a:ext cx="83518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screen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" name="Text Box 412"/>
            <p:cNvSpPr txBox="1">
              <a:spLocks noChangeArrowheads="1"/>
            </p:cNvSpPr>
            <p:nvPr/>
          </p:nvSpPr>
          <p:spPr bwMode="auto">
            <a:xfrm>
              <a:off x="5493583" y="1489209"/>
              <a:ext cx="347090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</a:t>
              </a:r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ransverse density distribution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" name="Text Box 412"/>
            <p:cNvSpPr txBox="1">
              <a:spLocks noChangeArrowheads="1"/>
            </p:cNvSpPr>
            <p:nvPr/>
          </p:nvSpPr>
          <p:spPr bwMode="auto">
            <a:xfrm>
              <a:off x="6588224" y="464361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horizontal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8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5098429" y="2613631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9" name="Text Box 412"/>
            <p:cNvSpPr txBox="1">
              <a:spLocks noChangeArrowheads="1"/>
            </p:cNvSpPr>
            <p:nvPr/>
          </p:nvSpPr>
          <p:spPr bwMode="auto">
            <a:xfrm rot="16200000" flipH="1">
              <a:off x="2435042" y="4191644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vertical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0" name="Text Box 412"/>
            <p:cNvSpPr txBox="1">
              <a:spLocks noChangeArrowheads="1"/>
            </p:cNvSpPr>
            <p:nvPr/>
          </p:nvSpPr>
          <p:spPr bwMode="auto">
            <a:xfrm>
              <a:off x="3707904" y="5833839"/>
              <a:ext cx="161891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800" b="1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longitudinal</a:t>
              </a:r>
              <a:endParaRPr lang="en-GB" sz="18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21" name="Text Box 412"/>
          <p:cNvSpPr txBox="1">
            <a:spLocks noChangeArrowheads="1"/>
          </p:cNvSpPr>
          <p:nvPr/>
        </p:nvSpPr>
        <p:spPr bwMode="auto">
          <a:xfrm>
            <a:off x="6804248" y="6093296"/>
            <a:ext cx="21599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C. Behrens (DESY)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FLASH @ DESY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7200800" cy="5091372"/>
          </a:xfrm>
          <a:prstGeom prst="rect">
            <a:avLst/>
          </a:prstGeom>
        </p:spPr>
      </p:pic>
      <p:sp>
        <p:nvSpPr>
          <p:cNvPr id="196" name="Text Box 10"/>
          <p:cNvSpPr txBox="1">
            <a:spLocks noChangeArrowheads="1"/>
          </p:cNvSpPr>
          <p:nvPr/>
        </p:nvSpPr>
        <p:spPr bwMode="auto">
          <a:xfrm>
            <a:off x="323528" y="908720"/>
            <a:ext cx="54196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altLang="de-DE" sz="1400" dirty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de-DE" altLang="de-DE" sz="1400" dirty="0" smtClean="0">
                <a:solidFill>
                  <a:srgbClr val="0000FF"/>
                </a:solidFill>
                <a:latin typeface="Comic Sans MS" pitchFamily="66" charset="0"/>
              </a:rPr>
              <a:t>FLASH </a:t>
            </a:r>
            <a:r>
              <a:rPr lang="de-DE" altLang="de-DE" sz="1400" dirty="0" err="1" smtClean="0">
                <a:solidFill>
                  <a:srgbClr val="0000FF"/>
                </a:solidFill>
                <a:latin typeface="Comic Sans MS" pitchFamily="66" charset="0"/>
              </a:rPr>
              <a:t>accelerator</a:t>
            </a:r>
            <a:r>
              <a:rPr lang="de-DE" altLang="de-DE" sz="1400" dirty="0" smtClean="0">
                <a:solidFill>
                  <a:srgbClr val="0000FF"/>
                </a:solidFill>
                <a:latin typeface="Comic Sans MS" pitchFamily="66" charset="0"/>
              </a:rPr>
              <a:t>, FLASH I/II SASE FELs</a:t>
            </a:r>
            <a:endParaRPr lang="en-GB" altLang="de-DE" sz="1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6275" y="4744194"/>
            <a:ext cx="2201102" cy="1703923"/>
            <a:chOff x="7092089" y="4728217"/>
            <a:chExt cx="2201102" cy="1703923"/>
          </a:xfrm>
        </p:grpSpPr>
        <p:pic>
          <p:nvPicPr>
            <p:cNvPr id="11366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7327" y="5229200"/>
              <a:ext cx="1447161" cy="1202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7" name="Text Box 10"/>
            <p:cNvSpPr txBox="1">
              <a:spLocks noChangeArrowheads="1"/>
            </p:cNvSpPr>
            <p:nvPr/>
          </p:nvSpPr>
          <p:spPr bwMode="auto">
            <a:xfrm>
              <a:off x="7092089" y="4728217"/>
              <a:ext cx="220110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en-US" sz="1400" b="1" dirty="0">
                  <a:solidFill>
                    <a:schemeClr val="accent2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Times New Roman" pitchFamily="18" charset="0"/>
                  <a:sym typeface="Symbol" pitchFamily="18" charset="2"/>
                </a:rPr>
                <a:t>first lasing FLASH II:</a:t>
              </a:r>
            </a:p>
            <a:p>
              <a:pPr eaLnBrk="1" hangingPunct="1"/>
              <a:r>
                <a:rPr lang="en-US" sz="1400" b="1" dirty="0">
                  <a:solidFill>
                    <a:schemeClr val="accent2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Times New Roman" pitchFamily="18" charset="0"/>
                  <a:sym typeface="Symbol" pitchFamily="18" charset="2"/>
                </a:rPr>
                <a:t>   →   August 20, 2014</a:t>
              </a:r>
              <a:endParaRPr lang="en-GB" sz="1400" b="1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743178" y="980728"/>
            <a:ext cx="3384376" cy="5501183"/>
            <a:chOff x="5743178" y="980728"/>
            <a:chExt cx="3384376" cy="5501183"/>
          </a:xfrm>
        </p:grpSpPr>
        <p:pic>
          <p:nvPicPr>
            <p:cNvPr id="113666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178" y="980728"/>
              <a:ext cx="3355992" cy="2776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" name="Text Box 22"/>
            <p:cNvSpPr txBox="1">
              <a:spLocks noChangeArrowheads="1"/>
            </p:cNvSpPr>
            <p:nvPr/>
          </p:nvSpPr>
          <p:spPr bwMode="auto">
            <a:xfrm>
              <a:off x="7715720" y="3730848"/>
              <a:ext cx="1296393" cy="46166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chemeClr val="accent2"/>
                  </a:solidFill>
                  <a:latin typeface="Times New Roman" pitchFamily="18" charset="0"/>
                </a:rPr>
                <a:t>FEL radiation parameters 2012</a:t>
              </a:r>
              <a:endParaRPr lang="en-US" sz="1200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692823" y="4490070"/>
              <a:ext cx="2434731" cy="1991841"/>
              <a:chOff x="6692823" y="4490070"/>
              <a:chExt cx="2434731" cy="1991841"/>
            </a:xfrm>
          </p:grpSpPr>
          <p:pic>
            <p:nvPicPr>
              <p:cNvPr id="116738" name="Picture 2" descr="http://flash.desy.de/sites2009/site_vuvfel/content/e395/e71567/wavelengths-vs-energy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2823" y="4828890"/>
                <a:ext cx="2391298" cy="16530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 Box 10"/>
              <p:cNvSpPr txBox="1">
                <a:spLocks noChangeArrowheads="1"/>
              </p:cNvSpPr>
              <p:nvPr/>
            </p:nvSpPr>
            <p:spPr bwMode="auto">
              <a:xfrm>
                <a:off x="7358500" y="4490070"/>
                <a:ext cx="1769054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Tx/>
                  <a:buBlip>
                    <a:blip r:embed="rId7"/>
                  </a:buBlip>
                </a:pPr>
                <a:r>
                  <a:rPr lang="en-US" sz="1400" b="1" dirty="0">
                    <a:solidFill>
                      <a:schemeClr val="accent2"/>
                    </a:solidFill>
                    <a:latin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latin typeface="Times New Roman" pitchFamily="18" charset="0"/>
                    <a:sym typeface="Symbol" pitchFamily="18" charset="2"/>
                  </a:rPr>
                  <a:t>lasing @ FLASH:</a:t>
                </a:r>
              </a:p>
            </p:txBody>
          </p:sp>
        </p:grpSp>
      </p:grp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9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Measurements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88102" name="Picture 6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8103" name="Picture 7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43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8" y="3942581"/>
            <a:ext cx="6761988" cy="252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43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38" y="1220341"/>
            <a:ext cx="60007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95287" y="899195"/>
            <a:ext cx="4176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effect of TDS on observation screen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395536" y="3594502"/>
            <a:ext cx="79158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current profiles with (left) and without (right) magnetic compression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xt Box 412"/>
          <p:cNvSpPr txBox="1">
            <a:spLocks noChangeArrowheads="1"/>
          </p:cNvSpPr>
          <p:nvPr/>
        </p:nvSpPr>
        <p:spPr bwMode="auto">
          <a:xfrm>
            <a:off x="6876578" y="6248345"/>
            <a:ext cx="21599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C. Behrens (DESY)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95536" y="4149080"/>
            <a:ext cx="8640960" cy="2509708"/>
            <a:chOff x="395536" y="4149080"/>
            <a:chExt cx="8640960" cy="2509708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4578" y="4149080"/>
              <a:ext cx="2571918" cy="2402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Rectangle 21"/>
            <p:cNvSpPr>
              <a:spLocks noChangeArrowheads="1"/>
            </p:cNvSpPr>
            <p:nvPr/>
          </p:nvSpPr>
          <p:spPr bwMode="auto">
            <a:xfrm>
              <a:off x="395536" y="4581128"/>
              <a:ext cx="576064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4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TDS for slice profile (emittance) diagnostics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495763" y="4912836"/>
              <a:ext cx="4724309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camera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at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view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screen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(OTR)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delivers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2D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information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      </a:t>
              </a:r>
              <a:r>
                <a:rPr lang="de-DE" sz="1400" dirty="0">
                  <a:latin typeface="Times New Roman" pitchFamily="18" charset="0"/>
                  <a:cs typeface="Times New Roman" pitchFamily="18" charset="0"/>
                </a:rPr>
                <a:t>→  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vertical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beam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:      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bunch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length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information</a:t>
              </a:r>
              <a:endParaRPr lang="de-DE" sz="1400" baseline="-25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       →  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horizontal </a:t>
              </a: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beam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: 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transverse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profile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information</a:t>
              </a:r>
              <a:endParaRPr lang="en-GB" sz="14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495763" y="5704681"/>
              <a:ext cx="4868325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streaked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      </a:t>
              </a:r>
              <a:r>
                <a:rPr lang="de-DE" sz="1400" dirty="0">
                  <a:latin typeface="Times New Roman" pitchFamily="18" charset="0"/>
                  <a:cs typeface="Times New Roman" pitchFamily="18" charset="0"/>
                </a:rPr>
                <a:t>→  </a:t>
              </a:r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transv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profile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as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function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of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long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position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(slice) </a:t>
              </a:r>
              <a:r>
                <a:rPr lang="el-GR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ζ</a:t>
              </a:r>
              <a:endParaRPr lang="de-DE" sz="1400" baseline="-25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de-DE" sz="1400" dirty="0" smtClean="0">
                  <a:latin typeface="Times New Roman" pitchFamily="18" charset="0"/>
                  <a:cs typeface="Times New Roman" pitchFamily="18" charset="0"/>
                </a:rPr>
                <a:t>        → 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access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to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 slice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emittance</a:t>
              </a:r>
              <a:endParaRPr lang="en-GB" sz="14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8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Properties 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88102" name="Picture 6" descr="HG_LOGO_S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8103" name="Picture 7" descr="DESY-Logo-cyan-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395536" y="895072"/>
            <a:ext cx="46087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resolution limit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95763" y="1209243"/>
            <a:ext cx="65965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deflected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spot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size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l-GR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de-DE" sz="1400" baseline="-250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defl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equals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un-deflected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beam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size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l-GR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de-DE" sz="1400" baseline="-250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beam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:     </a:t>
            </a:r>
            <a:r>
              <a:rPr lang="el-GR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el-GR" sz="1400" baseline="-250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ζ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el-GR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→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 </a:t>
            </a:r>
            <a:r>
              <a:rPr lang="el-GR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σ</a:t>
            </a:r>
            <a:r>
              <a:rPr lang="el-GR" sz="1400" baseline="-250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ζ</a:t>
            </a:r>
            <a:r>
              <a:rPr lang="de-DE" sz="1400" baseline="-250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,</a:t>
            </a:r>
            <a:r>
              <a:rPr lang="de-DE" sz="1400" baseline="-250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res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c ∙ </a:t>
            </a:r>
            <a:r>
              <a:rPr lang="el-GR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de-DE" sz="1400" baseline="-250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t,res</a:t>
            </a:r>
            <a:endParaRPr lang="de-DE" sz="1400" dirty="0" smtClean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43608" y="1661284"/>
            <a:ext cx="3989290" cy="566737"/>
            <a:chOff x="1960563" y="3856038"/>
            <a:chExt cx="3989290" cy="566737"/>
          </a:xfrm>
        </p:grpSpPr>
        <p:graphicFrame>
          <p:nvGraphicFramePr>
            <p:cNvPr id="2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40331"/>
                </p:ext>
              </p:extLst>
            </p:nvPr>
          </p:nvGraphicFramePr>
          <p:xfrm>
            <a:off x="1960563" y="3856038"/>
            <a:ext cx="3902075" cy="566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287" name="Equation" r:id="rId8" imgW="4089240" imgH="596880" progId="Equation.3">
                    <p:embed/>
                  </p:oleObj>
                </mc:Choice>
                <mc:Fallback>
                  <p:oleObj name="Equation" r:id="rId8" imgW="4089240" imgH="596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0563" y="3856038"/>
                          <a:ext cx="3902075" cy="566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AutoShape 26"/>
            <p:cNvSpPr>
              <a:spLocks noChangeArrowheads="1"/>
            </p:cNvSpPr>
            <p:nvPr/>
          </p:nvSpPr>
          <p:spPr bwMode="auto">
            <a:xfrm>
              <a:off x="2529853" y="3870573"/>
              <a:ext cx="3420000" cy="54000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alpha val="25000"/>
              </a:schemeClr>
            </a:solidFill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de-DE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495764" y="2274242"/>
            <a:ext cx="8540732" cy="229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good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resolution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Ψ = 0  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zero-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crossing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bunch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entroid</a:t>
            </a:r>
            <a:endParaRPr lang="de-DE" sz="12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</a:t>
            </a:r>
            <a:r>
              <a:rPr lang="de-DE" sz="12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β</a:t>
            </a:r>
            <a:r>
              <a:rPr lang="de-DE" sz="1200" baseline="-250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tds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as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large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as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possible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most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effective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kick</a:t>
            </a:r>
          </a:p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</a:t>
            </a:r>
            <a:r>
              <a:rPr lang="de-DE" sz="12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Δ</a:t>
            </a:r>
            <a:r>
              <a:rPr lang="el-GR" sz="12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Φ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90/270°    ideal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phase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advance</a:t>
            </a:r>
            <a:endParaRPr lang="de-DE" sz="12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</a:t>
            </a:r>
            <a:r>
              <a:rPr lang="de-DE" sz="12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V</a:t>
            </a:r>
            <a:r>
              <a:rPr lang="de-DE" sz="1200" baseline="-250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0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high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deflecting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voltage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(high RF power)</a:t>
            </a:r>
          </a:p>
          <a:p>
            <a:pPr>
              <a:spcBef>
                <a:spcPct val="50000"/>
              </a:spcBef>
            </a:pP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→   </a:t>
            </a:r>
            <a:r>
              <a:rPr lang="de-DE" sz="12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</a:t>
            </a:r>
            <a:r>
              <a:rPr lang="de-DE" sz="1200" baseline="-250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RF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</a:t>
            </a:r>
            <a:r>
              <a:rPr lang="de-DE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high 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RF </a:t>
            </a:r>
            <a:r>
              <a:rPr lang="de-DE" sz="12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frequency</a:t>
            </a:r>
            <a:r>
              <a:rPr lang="de-DE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</a:p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</a:t>
            </a:r>
            <a:r>
              <a:rPr lang="de-DE" sz="12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X-band TDS @ LCLS:        </a:t>
            </a:r>
            <a:r>
              <a:rPr lang="de-DE" sz="12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</a:t>
            </a:r>
            <a:r>
              <a:rPr lang="de-DE" sz="1200" baseline="-250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RF</a:t>
            </a: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11.424 GHz     →   </a:t>
            </a:r>
            <a:r>
              <a:rPr lang="el-GR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de-DE" sz="1200" baseline="-250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t,res</a:t>
            </a: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1 – 4 </a:t>
            </a:r>
            <a:r>
              <a:rPr lang="de-DE" sz="12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fsec</a:t>
            </a: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</a:t>
            </a:r>
            <a:r>
              <a:rPr lang="de-DE" sz="12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rms</a:t>
            </a:r>
            <a:r>
              <a:rPr lang="de-DE" sz="12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</a:t>
            </a:r>
            <a:r>
              <a:rPr lang="de-DE" sz="1000" dirty="0" smtClean="0">
                <a:solidFill>
                  <a:srgbClr val="80808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C. Behrens et al., Nature Communications 5:3762 (2014), DOI:10.1038/ncomms4762</a:t>
            </a:r>
            <a:endParaRPr lang="de-DE" sz="1000" dirty="0">
              <a:solidFill>
                <a:srgbClr val="80808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5400488" y="2132856"/>
            <a:ext cx="3564000" cy="1554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XFEL design </a:t>
            </a:r>
            <a:r>
              <a:rPr lang="de-DE" sz="1200" b="1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parameters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b="1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TDS </a:t>
            </a:r>
            <a:r>
              <a:rPr lang="de-DE" sz="1200" b="1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behind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b="1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first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BC </a:t>
            </a:r>
          </a:p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2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</a:t>
            </a:r>
            <a:r>
              <a:rPr lang="de-DE" sz="1400" baseline="-250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RF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3 GHz         V</a:t>
            </a:r>
            <a:r>
              <a:rPr lang="de-DE" sz="1400" baseline="-250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0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18 MV   (P = 45 MW)</a:t>
            </a: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β</a:t>
            </a:r>
            <a:r>
              <a:rPr lang="de-DE" sz="1400" baseline="-250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tds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20 m              ε = 1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nm.rad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@ 500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MeV</a:t>
            </a:r>
            <a:endParaRPr lang="de-DE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→    </a:t>
            </a:r>
            <a:r>
              <a:rPr lang="el-GR" sz="14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σ</a:t>
            </a:r>
            <a:r>
              <a:rPr lang="de-DE" sz="1400" b="1" baseline="-250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t,res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= 10.5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fsec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/ sin</a:t>
            </a:r>
            <a:r>
              <a:rPr lang="el-GR" sz="14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ΔΦ</a:t>
            </a:r>
            <a:endParaRPr lang="de-DE" sz="1400" b="1" dirty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3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8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TDS @ LCLS, FLASH, SPARC, … 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88102" name="Picture 6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8103" name="Picture 7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33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415" y="1263393"/>
            <a:ext cx="3120009" cy="238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33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88" y="1340768"/>
            <a:ext cx="3308032" cy="200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395287" y="899195"/>
            <a:ext cx="4176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low energy TW RF deflector @ LCLS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4764111" y="901631"/>
            <a:ext cx="35298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TW RF deflector @ FLASH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395536" y="3810526"/>
            <a:ext cx="41767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X-band TDS @ LCLS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4768974" y="3882534"/>
            <a:ext cx="35298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6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SW RF deflector @ SPARC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8333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68713"/>
            <a:ext cx="3050000" cy="2069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139266" name="Picture 2" descr="http://www.desy.de/e409/e116959/e119238/media/1583/22_thumbnai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92" y="4253111"/>
            <a:ext cx="3626091" cy="208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3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Synchronous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Timing (BST)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9195"/>
            <a:ext cx="61929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BST tasks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 Box 412"/>
          <p:cNvSpPr txBox="1">
            <a:spLocks noChangeArrowheads="1"/>
          </p:cNvSpPr>
          <p:nvPr/>
        </p:nvSpPr>
        <p:spPr bwMode="auto">
          <a:xfrm>
            <a:off x="2627784" y="919753"/>
            <a:ext cx="51845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Korhonen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, Proc. ICALEPCS’99 , Trieste, Italy (1999) p.167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495763" y="1206614"/>
            <a:ext cx="6740533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generate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and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remotely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distribute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phase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reference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trigger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fast sub-systems</a:t>
            </a: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trigger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slow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systems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interface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control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system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95536" y="2622570"/>
            <a:ext cx="61929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two levels of timing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495763" y="2942074"/>
            <a:ext cx="825295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fast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timing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level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individual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bunches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slow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timing</a:t>
            </a: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→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level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revolution</a:t>
            </a:r>
            <a:r>
              <a: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clock</a:t>
            </a:r>
            <a:r>
              <a: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circ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accelerator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 </a:t>
            </a:r>
            <a:r>
              <a:rPr lang="de-DE" sz="14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bunch</a:t>
            </a:r>
            <a:r>
              <a: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train</a:t>
            </a:r>
            <a:r>
              <a: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repetition</a:t>
            </a:r>
            <a:r>
              <a: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rate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linac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395536" y="3717032"/>
            <a:ext cx="61929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synchronization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95514" y="4034616"/>
            <a:ext cx="82529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local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task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implemented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at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different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clients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timing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system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395536" y="4552553"/>
            <a:ext cx="61929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BST building blocks             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(expected timing jitter)</a:t>
            </a:r>
            <a:endParaRPr lang="en-US" sz="1600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495763" y="4931464"/>
            <a:ext cx="8648237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reference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oscillator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phase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reference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for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all sub-systems    (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≈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ps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master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time-base (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event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system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    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trigger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bunch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clock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injection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/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extraction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experiment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triggers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</a:t>
            </a:r>
            <a:r>
              <a:rPr lang="de-DE" sz="1400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≈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ns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distribution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system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coaxial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vs.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fiber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optics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      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→     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phase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reference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down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), </a:t>
            </a:r>
            <a:r>
              <a:rPr lang="de-DE" sz="140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trigger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100ps </a:t>
            </a:r>
            <a:r>
              <a:rPr lang="de-DE" sz="1400" dirty="0" err="1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&lt;10ps</a:t>
            </a:r>
            <a:r>
              <a:rPr lang="de-DE" sz="1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interface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control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system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Text Box 412"/>
          <p:cNvSpPr txBox="1">
            <a:spLocks noChangeArrowheads="1"/>
          </p:cNvSpPr>
          <p:nvPr/>
        </p:nvSpPr>
        <p:spPr bwMode="auto">
          <a:xfrm>
            <a:off x="6089550" y="6237312"/>
            <a:ext cx="29469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Ferianis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Sincrotrone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Trieste)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4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fs-Synchronization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System @ FLASH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7439"/>
            <a:ext cx="4680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distribution of synchronization reference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0" name="Text Box 412"/>
          <p:cNvSpPr txBox="1">
            <a:spLocks noChangeArrowheads="1"/>
          </p:cNvSpPr>
          <p:nvPr/>
        </p:nvSpPr>
        <p:spPr bwMode="auto">
          <a:xfrm>
            <a:off x="5436096" y="950531"/>
            <a:ext cx="222180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M.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Felber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(DESY)</a:t>
            </a:r>
          </a:p>
        </p:txBody>
      </p:sp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66" name="Text Box 18"/>
          <p:cNvSpPr txBox="1">
            <a:spLocks noChangeArrowheads="1"/>
          </p:cNvSpPr>
          <p:nvPr/>
        </p:nvSpPr>
        <p:spPr bwMode="auto">
          <a:xfrm>
            <a:off x="495763" y="1209243"/>
            <a:ext cx="15552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star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topology</a:t>
            </a:r>
            <a:endParaRPr lang="de-DE" sz="1400" dirty="0" smtClean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5536" y="1619191"/>
            <a:ext cx="4680769" cy="1235665"/>
            <a:chOff x="395536" y="1600141"/>
            <a:chExt cx="4680769" cy="1235665"/>
          </a:xfrm>
        </p:grpSpPr>
        <p:sp>
          <p:nvSpPr>
            <p:cNvPr id="167" name="Text Box 18"/>
            <p:cNvSpPr txBox="1">
              <a:spLocks noChangeArrowheads="1"/>
            </p:cNvSpPr>
            <p:nvPr/>
          </p:nvSpPr>
          <p:spPr bwMode="auto">
            <a:xfrm>
              <a:off x="495763" y="2204864"/>
              <a:ext cx="350017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repetition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rate 216.7 MHz</a:t>
              </a: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6</a:t>
              </a:r>
              <a:r>
                <a:rPr lang="de-DE" sz="1400" baseline="300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th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subharmonic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of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accelerator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RF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8" name="Rectangle 21"/>
            <p:cNvSpPr>
              <a:spLocks noChangeArrowheads="1"/>
            </p:cNvSpPr>
            <p:nvPr/>
          </p:nvSpPr>
          <p:spPr bwMode="auto">
            <a:xfrm>
              <a:off x="395536" y="1600141"/>
              <a:ext cx="468076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4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optical reference pulse train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69" name="Text Box 18"/>
            <p:cNvSpPr txBox="1">
              <a:spLocks noChangeArrowheads="1"/>
            </p:cNvSpPr>
            <p:nvPr/>
          </p:nvSpPr>
          <p:spPr bwMode="auto">
            <a:xfrm>
              <a:off x="496012" y="1911945"/>
              <a:ext cx="385996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mode-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locked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rbium </a:t>
              </a:r>
              <a:r>
                <a:rPr lang="de-DE" sz="1400" b="1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D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oped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F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iber </a:t>
              </a:r>
              <a:r>
                <a:rPr lang="de-DE" sz="1400" b="1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aser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95536" y="2924944"/>
            <a:ext cx="4760068" cy="1631731"/>
            <a:chOff x="395536" y="2874422"/>
            <a:chExt cx="4760068" cy="1631731"/>
          </a:xfrm>
        </p:grpSpPr>
        <p:sp>
          <p:nvSpPr>
            <p:cNvPr id="170" name="Text Box 18"/>
            <p:cNvSpPr txBox="1">
              <a:spLocks noChangeArrowheads="1"/>
            </p:cNvSpPr>
            <p:nvPr/>
          </p:nvSpPr>
          <p:spPr bwMode="auto">
            <a:xfrm>
              <a:off x="495763" y="3552046"/>
              <a:ext cx="4659841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long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term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:  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&lt;  3.5 </a:t>
              </a:r>
              <a:r>
                <a:rPr lang="de-DE" sz="1400" b="1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fsec</a:t>
              </a:r>
              <a:endPara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rms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values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,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measured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out-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of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-loop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with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         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independent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detector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1" name="Rectangle 21"/>
            <p:cNvSpPr>
              <a:spLocks noChangeArrowheads="1"/>
            </p:cNvSpPr>
            <p:nvPr/>
          </p:nvSpPr>
          <p:spPr bwMode="auto">
            <a:xfrm>
              <a:off x="395536" y="2874422"/>
              <a:ext cx="443627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4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point-to-point stability over several km: 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2" name="Text Box 18"/>
            <p:cNvSpPr txBox="1">
              <a:spLocks noChangeArrowheads="1"/>
            </p:cNvSpPr>
            <p:nvPr/>
          </p:nvSpPr>
          <p:spPr bwMode="auto">
            <a:xfrm>
              <a:off x="496012" y="3212976"/>
              <a:ext cx="385996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short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term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:  </a:t>
              </a:r>
              <a:r>
                <a:rPr lang="de-DE" sz="1400" b="1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&lt;  1 </a:t>
              </a:r>
              <a:r>
                <a:rPr lang="de-DE" sz="1400" b="1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fsec</a:t>
              </a:r>
              <a:endParaRPr lang="de-DE" sz="14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95536" y="4713615"/>
            <a:ext cx="7560840" cy="1667713"/>
            <a:chOff x="395536" y="4713615"/>
            <a:chExt cx="7560840" cy="1667713"/>
          </a:xfrm>
        </p:grpSpPr>
        <p:sp>
          <p:nvSpPr>
            <p:cNvPr id="174" name="Text Box 18"/>
            <p:cNvSpPr txBox="1">
              <a:spLocks noChangeArrowheads="1"/>
            </p:cNvSpPr>
            <p:nvPr/>
          </p:nvSpPr>
          <p:spPr bwMode="auto">
            <a:xfrm>
              <a:off x="495763" y="5045164"/>
              <a:ext cx="350017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Bunch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Arrival Time Monitor (BAM)</a:t>
              </a: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beam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based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arrival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time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feedback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5" name="Rectangle 21"/>
            <p:cNvSpPr>
              <a:spLocks noChangeArrowheads="1"/>
            </p:cNvSpPr>
            <p:nvPr/>
          </p:nvSpPr>
          <p:spPr bwMode="auto">
            <a:xfrm>
              <a:off x="395536" y="4713615"/>
              <a:ext cx="221813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4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applications: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6" name="Text Box 18"/>
            <p:cNvSpPr txBox="1">
              <a:spLocks noChangeArrowheads="1"/>
            </p:cNvSpPr>
            <p:nvPr/>
          </p:nvSpPr>
          <p:spPr bwMode="auto">
            <a:xfrm>
              <a:off x="495763" y="5750386"/>
              <a:ext cx="350017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laser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synchronisation</a:t>
              </a:r>
              <a:endPara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e.g. pump-probe,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seed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,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injector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,…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77" name="Text Box 18"/>
            <p:cNvSpPr txBox="1">
              <a:spLocks noChangeArrowheads="1"/>
            </p:cNvSpPr>
            <p:nvPr/>
          </p:nvSpPr>
          <p:spPr bwMode="auto">
            <a:xfrm>
              <a:off x="4456203" y="5750386"/>
              <a:ext cx="350017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RF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reference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stabilization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or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generation</a:t>
              </a:r>
              <a:endPara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</a:t>
              </a: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LLRF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stability</a:t>
              </a:r>
              <a:endParaRPr lang="de-DE" sz="14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44008" y="1340768"/>
            <a:ext cx="4464497" cy="4412233"/>
            <a:chOff x="4644008" y="1340768"/>
            <a:chExt cx="4464497" cy="4412233"/>
          </a:xfrm>
        </p:grpSpPr>
        <p:pic>
          <p:nvPicPr>
            <p:cNvPr id="16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340768"/>
              <a:ext cx="4392488" cy="4162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6840253" y="5445224"/>
              <a:ext cx="22682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 dirty="0" smtClean="0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→ </a:t>
              </a:r>
              <a:r>
                <a:rPr lang="de-DE" sz="1400" dirty="0" err="1" smtClean="0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user</a:t>
              </a:r>
              <a:r>
                <a:rPr lang="de-DE" sz="1400" dirty="0" smtClean="0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driven</a:t>
              </a:r>
              <a:r>
                <a:rPr lang="de-DE" sz="1400" dirty="0" smtClean="0">
                  <a:solidFill>
                    <a:srgbClr val="FF00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(pump-probe)</a:t>
              </a:r>
            </a:p>
          </p:txBody>
        </p:sp>
      </p:grpSp>
      <p:pic>
        <p:nvPicPr>
          <p:cNvPr id="178" name="Picture 3" descr="\\win.desy.de\home\mfelber\My Documents\LbSyn\Final_LbSync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538" y="980728"/>
            <a:ext cx="1258958" cy="71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63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Fiber Link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Stabilization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7439"/>
            <a:ext cx="4680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interferometric method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0" name="Text Box 412"/>
          <p:cNvSpPr txBox="1">
            <a:spLocks noChangeArrowheads="1"/>
          </p:cNvSpPr>
          <p:nvPr/>
        </p:nvSpPr>
        <p:spPr bwMode="auto">
          <a:xfrm>
            <a:off x="5286747" y="802804"/>
            <a:ext cx="222180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M.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Felber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(DESY)</a:t>
            </a:r>
          </a:p>
        </p:txBody>
      </p:sp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66" name="Text Box 18"/>
          <p:cNvSpPr txBox="1">
            <a:spLocks noChangeArrowheads="1"/>
          </p:cNvSpPr>
          <p:nvPr/>
        </p:nvSpPr>
        <p:spPr bwMode="auto">
          <a:xfrm>
            <a:off x="495763" y="1209243"/>
            <a:ext cx="36441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based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on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balanced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optical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cross-correlation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lang="de-DE" sz="1400" dirty="0" smtClean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0" name="Text Box 18"/>
          <p:cNvSpPr txBox="1">
            <a:spLocks noChangeArrowheads="1"/>
          </p:cNvSpPr>
          <p:nvPr/>
        </p:nvSpPr>
        <p:spPr bwMode="auto">
          <a:xfrm>
            <a:off x="855803" y="1556792"/>
            <a:ext cx="2996117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→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 fast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actuator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: 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piezo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stretcher</a:t>
            </a:r>
            <a:endParaRPr lang="de-DE" sz="1400" dirty="0" smtClean="0">
              <a:solidFill>
                <a:srgbClr val="000000"/>
              </a:solidFill>
              <a:latin typeface="Times New Roman"/>
              <a:ea typeface="Arial Unicode MS" pitchFamily="34" charset="-128"/>
              <a:cs typeface="Times New Roman"/>
            </a:endParaRPr>
          </a:p>
          <a:p>
            <a:pPr>
              <a:spcBef>
                <a:spcPct val="50000"/>
              </a:spcBef>
            </a:pPr>
            <a:r>
              <a:rPr lang="el-GR" sz="1400" dirty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→</a:t>
            </a:r>
            <a:r>
              <a:rPr lang="de-DE" sz="1400" dirty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coarse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actuator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: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motorized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delay</a:t>
            </a:r>
            <a:endParaRPr lang="de-DE" sz="1400" dirty="0">
              <a:solidFill>
                <a:srgbClr val="000000"/>
              </a:solidFill>
              <a:latin typeface="Times New Roman"/>
              <a:ea typeface="Arial Unicode MS" pitchFamily="34" charset="-128"/>
              <a:cs typeface="Times New Roman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92838"/>
            <a:ext cx="2880320" cy="125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12" y="4216517"/>
            <a:ext cx="2094401" cy="199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19"/>
          <a:stretch/>
        </p:blipFill>
        <p:spPr bwMode="auto">
          <a:xfrm>
            <a:off x="4918211" y="4270523"/>
            <a:ext cx="4190293" cy="182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feld 3"/>
          <p:cNvSpPr txBox="1"/>
          <p:nvPr/>
        </p:nvSpPr>
        <p:spPr>
          <a:xfrm>
            <a:off x="323528" y="6207115"/>
            <a:ext cx="4475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Schulz, S. et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al., Nat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6:5938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10.1038/ncomms6938 (2015).</a:t>
            </a:r>
            <a:endParaRPr lang="de-D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8"/>
          <p:cNvSpPr txBox="1"/>
          <p:nvPr/>
        </p:nvSpPr>
        <p:spPr>
          <a:xfrm>
            <a:off x="5076056" y="6062490"/>
            <a:ext cx="3571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Sydlo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et. al.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Femtosecond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distribution for the European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XFEL, FEL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2014, August 25-29,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 r="15407"/>
          <a:stretch>
            <a:fillRect/>
          </a:stretch>
        </p:blipFill>
        <p:spPr bwMode="auto">
          <a:xfrm>
            <a:off x="2542058" y="4201429"/>
            <a:ext cx="2338935" cy="201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83568" y="2420888"/>
            <a:ext cx="7632848" cy="1746210"/>
            <a:chOff x="683568" y="2420888"/>
            <a:chExt cx="7632848" cy="1746210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420888"/>
              <a:ext cx="7632848" cy="1746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5599162" y="3255893"/>
              <a:ext cx="936451" cy="35103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21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Synchronization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System @ FLASH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0" name="Textfeld 3"/>
          <p:cNvSpPr txBox="1"/>
          <p:nvPr/>
        </p:nvSpPr>
        <p:spPr>
          <a:xfrm>
            <a:off x="1129722" y="6023475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Schulz et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“Femtosecond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all-optical synchronization of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pl-PL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free-electron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laser”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6:5938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10.1038/ncomms6938 (2015).</a:t>
            </a:r>
            <a:endParaRPr lang="de-DE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64377"/>
            <a:ext cx="9002108" cy="505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Beam-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based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Arriv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. Time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Stabilization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7439"/>
            <a:ext cx="4680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4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Bunch Arrival Time Monitor (BAM)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0" name="Rechteck 7"/>
          <p:cNvSpPr/>
          <p:nvPr/>
        </p:nvSpPr>
        <p:spPr>
          <a:xfrm>
            <a:off x="4854698" y="937327"/>
            <a:ext cx="3245694" cy="249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Loehl et al., Phys. Rev. Lett. 104, 144801 (2010)</a:t>
            </a:r>
            <a:endParaRPr lang="de-D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6" descr="EOM setup FLS200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40133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579" y="1309630"/>
            <a:ext cx="2620888" cy="209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497752" y="1268760"/>
            <a:ext cx="2538744" cy="2018787"/>
            <a:chOff x="6394053" y="1482221"/>
            <a:chExt cx="2538744" cy="2018787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4053" y="1482221"/>
              <a:ext cx="2538744" cy="201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6813773" y="1556792"/>
              <a:ext cx="1500187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100" dirty="0">
                  <a:solidFill>
                    <a:srgbClr val="000000"/>
                  </a:solidFill>
                </a:rPr>
                <a:t>uncorrelated jitter</a:t>
              </a:r>
            </a:p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100" dirty="0">
                  <a:solidFill>
                    <a:srgbClr val="000000"/>
                  </a:solidFill>
                </a:rPr>
                <a:t>over </a:t>
              </a:r>
              <a:r>
                <a:rPr lang="en-US" sz="1100" dirty="0" smtClean="0">
                  <a:solidFill>
                    <a:srgbClr val="000000"/>
                  </a:solidFill>
                </a:rPr>
                <a:t>2000 </a:t>
              </a:r>
              <a:r>
                <a:rPr lang="en-US" sz="1100" dirty="0">
                  <a:solidFill>
                    <a:srgbClr val="000000"/>
                  </a:solidFill>
                </a:rPr>
                <a:t>shots:</a:t>
              </a:r>
            </a:p>
            <a:p>
              <a:pPr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100" b="1" dirty="0">
                  <a:solidFill>
                    <a:srgbClr val="FF0000"/>
                  </a:solidFill>
                </a:rPr>
                <a:t>8.4 fs (</a:t>
              </a:r>
              <a:r>
                <a:rPr lang="en-US" sz="1100" b="1" dirty="0" err="1">
                  <a:solidFill>
                    <a:srgbClr val="FF0000"/>
                  </a:solidFill>
                </a:rPr>
                <a:t>rms</a:t>
              </a:r>
              <a:r>
                <a:rPr lang="en-US" sz="1100" b="1" dirty="0">
                  <a:solidFill>
                    <a:srgbClr val="FF0000"/>
                  </a:solidFill>
                </a:rPr>
                <a:t>)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495764" y="2439938"/>
            <a:ext cx="34537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electro-optical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arrival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time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measurement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</a:t>
            </a: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auto">
          <a:xfrm>
            <a:off x="855803" y="2726050"/>
            <a:ext cx="29961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→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   </a:t>
            </a:r>
            <a:r>
              <a:rPr lang="de-DE" sz="1400" b="1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&lt; 10 </a:t>
            </a:r>
            <a:r>
              <a:rPr lang="de-DE" sz="1400" b="1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fsec</a:t>
            </a:r>
            <a:r>
              <a:rPr lang="de-DE" sz="1400" b="1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precision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   (&gt; 300 </a:t>
            </a:r>
            <a:r>
              <a:rPr lang="de-DE" sz="1400" dirty="0" err="1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pCb</a:t>
            </a:r>
            <a:r>
              <a:rPr lang="de-DE" sz="1400" dirty="0" smtClean="0">
                <a:solidFill>
                  <a:srgbClr val="000000"/>
                </a:solidFill>
                <a:latin typeface="Times New Roman"/>
                <a:ea typeface="Arial Unicode MS" pitchFamily="34" charset="-128"/>
                <a:cs typeface="Times New Roman"/>
              </a:rPr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408" y="3133879"/>
            <a:ext cx="9100096" cy="3276926"/>
            <a:chOff x="8408" y="3133879"/>
            <a:chExt cx="9100096" cy="3276926"/>
          </a:xfrm>
        </p:grpSpPr>
        <p:grpSp>
          <p:nvGrpSpPr>
            <p:cNvPr id="27" name="Group 26"/>
            <p:cNvGrpSpPr/>
            <p:nvPr/>
          </p:nvGrpSpPr>
          <p:grpSpPr>
            <a:xfrm>
              <a:off x="3923928" y="3717434"/>
              <a:ext cx="5184576" cy="1739625"/>
              <a:chOff x="3923928" y="3246897"/>
              <a:chExt cx="5184576" cy="1739625"/>
            </a:xfrm>
          </p:grpSpPr>
          <p:pic>
            <p:nvPicPr>
              <p:cNvPr id="28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5576"/>
              <a:stretch/>
            </p:blipFill>
            <p:spPr bwMode="auto">
              <a:xfrm>
                <a:off x="3923928" y="3507436"/>
                <a:ext cx="5184576" cy="14790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6" name="Textfeld 10"/>
              <p:cNvSpPr txBox="1"/>
              <p:nvPr/>
            </p:nvSpPr>
            <p:spPr>
              <a:xfrm>
                <a:off x="7156925" y="3246897"/>
                <a:ext cx="727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pl-PL" sz="1800" dirty="0" smtClean="0">
                    <a:solidFill>
                      <a:srgbClr val="0070C0"/>
                    </a:solidFill>
                    <a:latin typeface="Calibri"/>
                  </a:rPr>
                  <a:t>BAMs</a:t>
                </a:r>
                <a:endParaRPr lang="de-DE" sz="1800" dirty="0">
                  <a:solidFill>
                    <a:srgbClr val="0070C0"/>
                  </a:solidFill>
                  <a:latin typeface="Calibri"/>
                </a:endParaRPr>
              </a:p>
            </p:txBody>
          </p:sp>
          <p:cxnSp>
            <p:nvCxnSpPr>
              <p:cNvPr id="37" name="Gerade Verbindung mit Pfeil 12"/>
              <p:cNvCxnSpPr>
                <a:stCxn id="36" idx="1"/>
              </p:cNvCxnSpPr>
              <p:nvPr/>
            </p:nvCxnSpPr>
            <p:spPr>
              <a:xfrm flipH="1">
                <a:off x="6328792" y="3431563"/>
                <a:ext cx="828133" cy="184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mit Pfeil 15"/>
              <p:cNvCxnSpPr/>
              <p:nvPr/>
            </p:nvCxnSpPr>
            <p:spPr>
              <a:xfrm flipH="1">
                <a:off x="7020272" y="3523896"/>
                <a:ext cx="288032" cy="9233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mit Pfeil 17"/>
              <p:cNvCxnSpPr/>
              <p:nvPr/>
            </p:nvCxnSpPr>
            <p:spPr>
              <a:xfrm>
                <a:off x="7884368" y="3431563"/>
                <a:ext cx="864096" cy="184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feld 18"/>
              <p:cNvSpPr txBox="1"/>
              <p:nvPr/>
            </p:nvSpPr>
            <p:spPr>
              <a:xfrm>
                <a:off x="4283968" y="3570062"/>
                <a:ext cx="8338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pl-PL" sz="1800" dirty="0" smtClean="0">
                    <a:solidFill>
                      <a:prstClr val="black"/>
                    </a:solidFill>
                    <a:latin typeface="Calibri"/>
                  </a:rPr>
                  <a:t>FLASH:</a:t>
                </a:r>
                <a:endParaRPr lang="de-DE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" name="Textfeld 19"/>
              <p:cNvSpPr txBox="1"/>
              <p:nvPr/>
            </p:nvSpPr>
            <p:spPr>
              <a:xfrm>
                <a:off x="6039989" y="4396462"/>
                <a:ext cx="9735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pl-PL" sz="1600" dirty="0" smtClean="0">
                    <a:solidFill>
                      <a:prstClr val="black"/>
                    </a:solidFill>
                    <a:latin typeface="Calibri"/>
                  </a:rPr>
                  <a:t>Feedback</a:t>
                </a:r>
                <a:endParaRPr lang="de-DE" sz="16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" name="Textfeld 25"/>
              <p:cNvSpPr txBox="1"/>
              <p:nvPr/>
            </p:nvSpPr>
            <p:spPr>
              <a:xfrm>
                <a:off x="7990952" y="4407078"/>
                <a:ext cx="9735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pl-PL" sz="1600" dirty="0" smtClean="0">
                    <a:solidFill>
                      <a:prstClr val="black"/>
                    </a:solidFill>
                    <a:latin typeface="Calibri"/>
                  </a:rPr>
                  <a:t>Feedback</a:t>
                </a:r>
                <a:endParaRPr lang="de-DE" sz="16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60" name="Text Box 412"/>
            <p:cNvSpPr txBox="1">
              <a:spLocks noChangeArrowheads="1"/>
            </p:cNvSpPr>
            <p:nvPr/>
          </p:nvSpPr>
          <p:spPr bwMode="auto">
            <a:xfrm>
              <a:off x="6300192" y="6165304"/>
              <a:ext cx="2736304" cy="245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c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ourtesy M.K. </a:t>
              </a:r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Czwalinna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Arial Unicode MS" pitchFamily="34" charset="-128"/>
                  <a:cs typeface="Arial" panose="020B0604020202020204" pitchFamily="34" charset="0"/>
                </a:rPr>
                <a:t>, S. Pfeiffer (DESY)</a:t>
              </a:r>
            </a:p>
          </p:txBody>
        </p:sp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495762" y="5733256"/>
              <a:ext cx="825295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Tx/>
                <a:buBlip>
                  <a:blip r:embed="rId8"/>
                </a:buBlip>
              </a:pP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fast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feedback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to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LLRF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station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before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bunch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compressor</a:t>
              </a:r>
              <a:r>
                <a:rPr lang="de-DE" sz="1400" dirty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smtClean="0">
                  <a:solidFill>
                    <a:srgbClr val="3333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(2 </a:t>
              </a:r>
              <a:r>
                <a:rPr lang="el-GR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μ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sec </a:t>
              </a:r>
              <a:r>
                <a:rPr lang="de-DE" sz="1400" dirty="0" err="1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latency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, </a:t>
              </a:r>
              <a:r>
                <a:rPr lang="de-DE" sz="1400" dirty="0" err="1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settling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  <a:r>
                <a:rPr lang="de-DE" sz="1400" dirty="0" err="1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within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7 </a:t>
              </a:r>
              <a:r>
                <a:rPr lang="el-GR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μ</a:t>
              </a:r>
              <a:r>
                <a:rPr lang="de-DE" sz="1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sec)</a:t>
              </a: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395537" y="3133879"/>
              <a:ext cx="266429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Font typeface="Wingdings" pitchFamily="2" charset="2"/>
                <a:buBlip>
                  <a:blip r:embed="rId4"/>
                </a:buBlip>
              </a:pPr>
              <a:r>
                <a:rPr lang="en-US" sz="1600" dirty="0" smtClean="0">
                  <a:solidFill>
                    <a:srgbClr val="333399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 arrival time stability:</a:t>
              </a:r>
              <a:endParaRPr lang="en-US" sz="1600" dirty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" name="Text Box 18"/>
            <p:cNvSpPr txBox="1">
              <a:spLocks noChangeArrowheads="1"/>
            </p:cNvSpPr>
            <p:nvPr/>
          </p:nvSpPr>
          <p:spPr bwMode="auto">
            <a:xfrm>
              <a:off x="846634" y="6021289"/>
              <a:ext cx="4229422" cy="30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→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 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arrival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time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stabilization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to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b="1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&lt; </a:t>
              </a:r>
              <a:r>
                <a:rPr lang="de-DE" sz="1400" b="1" dirty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2</a:t>
              </a:r>
              <a:r>
                <a:rPr lang="de-DE" sz="1400" b="1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0 </a:t>
              </a:r>
              <a:r>
                <a:rPr lang="de-DE" sz="1400" b="1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fsec</a:t>
              </a:r>
              <a:r>
                <a:rPr lang="de-DE" sz="1400" b="1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precision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/>
                  <a:ea typeface="Arial Unicode MS" pitchFamily="34" charset="-128"/>
                  <a:cs typeface="Times New Roman"/>
                </a:rPr>
                <a:t>  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408" y="3449954"/>
              <a:ext cx="4040486" cy="2273777"/>
              <a:chOff x="8408" y="3449954"/>
              <a:chExt cx="4040486" cy="2273777"/>
            </a:xfrm>
          </p:grpSpPr>
          <p:pic>
            <p:nvPicPr>
              <p:cNvPr id="43" name="Picture 4"/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498"/>
              <a:stretch/>
            </p:blipFill>
            <p:spPr bwMode="auto">
              <a:xfrm>
                <a:off x="8408" y="3467489"/>
                <a:ext cx="4040486" cy="2256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2" name="Gerade Verbindung mit Pfeil 21"/>
              <p:cNvCxnSpPr/>
              <p:nvPr/>
            </p:nvCxnSpPr>
            <p:spPr>
              <a:xfrm>
                <a:off x="2267744" y="3732420"/>
                <a:ext cx="1152128" cy="135276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feld 22"/>
              <p:cNvSpPr txBox="1"/>
              <p:nvPr/>
            </p:nvSpPr>
            <p:spPr>
              <a:xfrm>
                <a:off x="1168574" y="3449954"/>
                <a:ext cx="1403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pl-PL" sz="1800" b="1" dirty="0" smtClean="0">
                    <a:solidFill>
                      <a:srgbClr val="FF0000"/>
                    </a:solidFill>
                    <a:latin typeface="Calibri"/>
                  </a:rPr>
                  <a:t>12 fs</a:t>
                </a:r>
                <a:r>
                  <a:rPr lang="de-DE" sz="1800" b="1" dirty="0" smtClean="0">
                    <a:solidFill>
                      <a:srgbClr val="FF0000"/>
                    </a:solidFill>
                    <a:latin typeface="Calibri"/>
                  </a:rPr>
                  <a:t>ec</a:t>
                </a:r>
                <a:r>
                  <a:rPr lang="pl-PL" sz="1800" b="1" dirty="0" smtClean="0">
                    <a:solidFill>
                      <a:srgbClr val="FF0000"/>
                    </a:solidFill>
                    <a:latin typeface="Calibri"/>
                  </a:rPr>
                  <a:t> </a:t>
                </a:r>
                <a:r>
                  <a:rPr lang="de-DE" sz="1800" b="1" dirty="0" smtClean="0">
                    <a:solidFill>
                      <a:srgbClr val="FF0000"/>
                    </a:solidFill>
                    <a:latin typeface="Calibri"/>
                  </a:rPr>
                  <a:t>(</a:t>
                </a:r>
                <a:r>
                  <a:rPr lang="pl-PL" sz="1800" b="1" dirty="0" smtClean="0">
                    <a:solidFill>
                      <a:srgbClr val="FF0000"/>
                    </a:solidFill>
                    <a:latin typeface="Calibri"/>
                  </a:rPr>
                  <a:t>rms</a:t>
                </a:r>
                <a:r>
                  <a:rPr lang="de-DE" sz="1800" b="1" dirty="0" smtClean="0">
                    <a:solidFill>
                      <a:srgbClr val="FF0000"/>
                    </a:solidFill>
                    <a:latin typeface="Calibri"/>
                  </a:rPr>
                  <a:t>)</a:t>
                </a:r>
                <a:endParaRPr lang="de-DE" sz="1800" b="1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702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15966"/>
            <a:ext cx="4104456" cy="214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Laser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Synchronization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7439"/>
            <a:ext cx="4680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5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e.g. </a:t>
            </a:r>
            <a:r>
              <a:rPr lang="en-US" sz="1600" dirty="0" err="1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Ti:Sa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pump-probe laser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495764" y="1614388"/>
            <a:ext cx="393222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twofold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sum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frequency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generation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in BBO</a:t>
            </a: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pure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timing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sensitive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response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0" name="Text Box 412"/>
          <p:cNvSpPr txBox="1">
            <a:spLocks noChangeArrowheads="1"/>
          </p:cNvSpPr>
          <p:nvPr/>
        </p:nvSpPr>
        <p:spPr bwMode="auto">
          <a:xfrm>
            <a:off x="7158018" y="1167275"/>
            <a:ext cx="1806470" cy="24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S. Schulz (DESY)</a:t>
            </a:r>
          </a:p>
        </p:txBody>
      </p:sp>
      <p:sp>
        <p:nvSpPr>
          <p:cNvPr id="47" name="Rectangle 21"/>
          <p:cNvSpPr>
            <a:spLocks noChangeArrowheads="1"/>
          </p:cNvSpPr>
          <p:nvPr/>
        </p:nvSpPr>
        <p:spPr bwMode="auto">
          <a:xfrm>
            <a:off x="395537" y="1290246"/>
            <a:ext cx="42267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5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balanced optical cross correlation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235" y="2492896"/>
            <a:ext cx="1968117" cy="12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4528212" y="1412776"/>
            <a:ext cx="39322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balanced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detection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scheme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elimination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amplitude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changes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by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subtraction</a:t>
            </a: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both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detector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signals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21684"/>
            <a:ext cx="6595666" cy="197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099" y="4545337"/>
            <a:ext cx="1997397" cy="183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Gerade Verbindung mit Pfeil 5"/>
          <p:cNvCxnSpPr/>
          <p:nvPr/>
        </p:nvCxnSpPr>
        <p:spPr>
          <a:xfrm>
            <a:off x="7158018" y="4322713"/>
            <a:ext cx="510326" cy="47443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7"/>
          <p:cNvCxnSpPr/>
          <p:nvPr/>
        </p:nvCxnSpPr>
        <p:spPr>
          <a:xfrm>
            <a:off x="8532440" y="4437112"/>
            <a:ext cx="0" cy="7920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12"/>
          <p:cNvSpPr txBox="1"/>
          <p:nvPr/>
        </p:nvSpPr>
        <p:spPr>
          <a:xfrm>
            <a:off x="6270977" y="3983398"/>
            <a:ext cx="1556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pl-PL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onventional RF </a:t>
            </a:r>
            <a:r>
              <a:rPr lang="de-DE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pl-PL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ock: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l-PL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fs rms</a:t>
            </a:r>
            <a:endParaRPr lang="de-DE" sz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feld 18"/>
          <p:cNvSpPr txBox="1"/>
          <p:nvPr/>
        </p:nvSpPr>
        <p:spPr>
          <a:xfrm>
            <a:off x="8066487" y="3991349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ptical </a:t>
            </a:r>
            <a:r>
              <a:rPr lang="de-DE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pl-PL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ock: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1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fs rms</a:t>
            </a:r>
            <a:endParaRPr lang="de-DE" sz="1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284984"/>
            <a:ext cx="6294523" cy="322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106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7" y="188912"/>
            <a:ext cx="7849394" cy="708527"/>
          </a:xfrm>
          <a:noFill/>
          <a:ln/>
        </p:spPr>
        <p:txBody>
          <a:bodyPr/>
          <a:lstStyle/>
          <a:p>
            <a:pPr algn="l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Laser RF Phase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Detector</a:t>
            </a:r>
            <a:endParaRPr lang="en-GB" sz="3200" dirty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303111" name="Picture 7" descr="HG_LOGO_S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3112" name="Picture 8" descr="DESY-Logo-cyan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95287" y="897439"/>
            <a:ext cx="46807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Blip>
                <a:blip r:embed="rId5"/>
              </a:buBlip>
            </a:pPr>
            <a:r>
              <a:rPr lang="en-US" sz="1600" dirty="0" smtClean="0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for RF synchronization or laser-to-RF lock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1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6600018" y="4564866"/>
            <a:ext cx="240602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2.44 </a:t>
            </a:r>
            <a:r>
              <a:rPr lang="de-DE" sz="1400" b="1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fsec</a:t>
            </a:r>
            <a:r>
              <a: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integrated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jitter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measured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out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of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loop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(10 Hz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to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1 MHz)</a:t>
            </a: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3.3 </a:t>
            </a:r>
            <a:r>
              <a:rPr lang="de-DE" sz="1400" b="1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fsec</a:t>
            </a:r>
            <a:r>
              <a:rPr lang="de-DE" sz="1400" b="1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peak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-peak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drift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over</a:t>
            </a:r>
            <a:r>
              <a:rPr lang="de-DE" sz="1400" dirty="0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24 </a:t>
            </a:r>
            <a:r>
              <a:rPr lang="de-DE" sz="1400" dirty="0" err="1" smtClean="0">
                <a:solidFill>
                  <a:srgbClr val="3333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hours</a:t>
            </a:r>
            <a:endParaRPr lang="de-DE" sz="1400" dirty="0" smtClean="0">
              <a:solidFill>
                <a:srgbClr val="333399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0" name="Text Box 412"/>
          <p:cNvSpPr txBox="1">
            <a:spLocks noChangeArrowheads="1"/>
          </p:cNvSpPr>
          <p:nvPr/>
        </p:nvSpPr>
        <p:spPr bwMode="auto">
          <a:xfrm>
            <a:off x="7158018" y="1095267"/>
            <a:ext cx="1806470" cy="24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ourtesy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Janas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(DESY)</a:t>
            </a:r>
          </a:p>
        </p:txBody>
      </p:sp>
      <p:pic>
        <p:nvPicPr>
          <p:cNvPr id="2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405011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2273805" cy="139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98" y="1484784"/>
            <a:ext cx="2979178" cy="149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hteck 3"/>
          <p:cNvSpPr/>
          <p:nvPr/>
        </p:nvSpPr>
        <p:spPr>
          <a:xfrm>
            <a:off x="467544" y="6021288"/>
            <a:ext cx="424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Lamb et. al. “Femtosecond stable laser-to-RF phase detection for optical synchronization systems”,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IBIC 2013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1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The European XFEL @ DESY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16317" y="1089025"/>
            <a:ext cx="9029704" cy="5256213"/>
            <a:chOff x="-101604" y="1089025"/>
            <a:chExt cx="9029704" cy="5256213"/>
          </a:xfrm>
        </p:grpSpPr>
        <p:pic>
          <p:nvPicPr>
            <p:cNvPr id="196" name="Picture 5" descr="XFEL_Planung_mit_Luftbild_kleiner Stempe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89025"/>
              <a:ext cx="8928100" cy="525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7" name="Line 6"/>
            <p:cNvSpPr>
              <a:spLocks noChangeShapeType="1"/>
            </p:cNvSpPr>
            <p:nvPr/>
          </p:nvSpPr>
          <p:spPr bwMode="auto">
            <a:xfrm>
              <a:off x="647700" y="2060575"/>
              <a:ext cx="5795963" cy="252095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Text Box 7"/>
            <p:cNvSpPr txBox="1">
              <a:spLocks noChangeArrowheads="1"/>
            </p:cNvSpPr>
            <p:nvPr/>
          </p:nvSpPr>
          <p:spPr bwMode="auto">
            <a:xfrm rot="1500000">
              <a:off x="3743325" y="3249613"/>
              <a:ext cx="9445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00">
                  <a:solidFill>
                    <a:schemeClr val="bg1"/>
                  </a:solidFill>
                </a:rPr>
                <a:t>3.3 km</a:t>
              </a:r>
              <a:endParaRPr lang="en-GB" altLang="en-US" sz="2000">
                <a:solidFill>
                  <a:schemeClr val="bg1"/>
                </a:solidFill>
              </a:endParaRPr>
            </a:p>
          </p:txBody>
        </p:sp>
        <p:pic>
          <p:nvPicPr>
            <p:cNvPr id="199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" y="1106488"/>
              <a:ext cx="6551613" cy="990600"/>
            </a:xfrm>
            <a:prstGeom prst="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0" name="Text Box 9"/>
            <p:cNvSpPr txBox="1">
              <a:spLocks noChangeArrowheads="1"/>
            </p:cNvSpPr>
            <p:nvPr/>
          </p:nvSpPr>
          <p:spPr bwMode="auto">
            <a:xfrm>
              <a:off x="7467600" y="2116138"/>
              <a:ext cx="819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>
                  <a:solidFill>
                    <a:srgbClr val="0000FF"/>
                  </a:solidFill>
                </a:rPr>
                <a:t>HERA</a:t>
              </a:r>
              <a:endParaRPr lang="en-GB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201" name="Text Box 10"/>
            <p:cNvSpPr txBox="1">
              <a:spLocks noChangeArrowheads="1"/>
            </p:cNvSpPr>
            <p:nvPr/>
          </p:nvSpPr>
          <p:spPr bwMode="auto">
            <a:xfrm>
              <a:off x="6551613" y="4689475"/>
              <a:ext cx="806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>
                  <a:solidFill>
                    <a:srgbClr val="0000FF"/>
                  </a:solidFill>
                </a:rPr>
                <a:t>DESY</a:t>
              </a:r>
              <a:endParaRPr lang="en-GB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202" name="Text Box 11"/>
            <p:cNvSpPr txBox="1">
              <a:spLocks noChangeArrowheads="1"/>
            </p:cNvSpPr>
            <p:nvPr/>
          </p:nvSpPr>
          <p:spPr bwMode="auto">
            <a:xfrm>
              <a:off x="6119813" y="5716588"/>
              <a:ext cx="2808287" cy="628650"/>
            </a:xfrm>
            <a:prstGeom prst="rect">
              <a:avLst/>
            </a:prstGeom>
            <a:solidFill>
              <a:srgbClr val="86A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/>
                <a:t>	Hamburg </a:t>
              </a:r>
            </a:p>
            <a:p>
              <a:pPr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/>
                <a:t>	City Centre (7 km)</a:t>
              </a:r>
              <a:endParaRPr lang="en-GB" altLang="en-US" sz="1800"/>
            </a:p>
          </p:txBody>
        </p:sp>
        <p:sp>
          <p:nvSpPr>
            <p:cNvPr id="203" name="Line 12"/>
            <p:cNvSpPr>
              <a:spLocks noChangeShapeType="1"/>
            </p:cNvSpPr>
            <p:nvPr/>
          </p:nvSpPr>
          <p:spPr bwMode="auto">
            <a:xfrm>
              <a:off x="8101013" y="5913438"/>
              <a:ext cx="717550" cy="2143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13"/>
            <p:cNvSpPr>
              <a:spLocks noChangeShapeType="1"/>
            </p:cNvSpPr>
            <p:nvPr/>
          </p:nvSpPr>
          <p:spPr bwMode="auto">
            <a:xfrm flipV="1">
              <a:off x="6840538" y="4076700"/>
              <a:ext cx="215900" cy="576263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Text Box 17"/>
            <p:cNvSpPr txBox="1">
              <a:spLocks noChangeArrowheads="1"/>
            </p:cNvSpPr>
            <p:nvPr/>
          </p:nvSpPr>
          <p:spPr bwMode="auto">
            <a:xfrm>
              <a:off x="6840538" y="3783013"/>
              <a:ext cx="9207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>
                  <a:solidFill>
                    <a:srgbClr val="0000FF"/>
                  </a:solidFill>
                </a:rPr>
                <a:t>FLASH</a:t>
              </a:r>
              <a:endParaRPr lang="en-GB" altLang="en-US" sz="1800">
                <a:solidFill>
                  <a:srgbClr val="0000FF"/>
                </a:solidFill>
              </a:endParaRPr>
            </a:p>
          </p:txBody>
        </p:sp>
        <p:sp>
          <p:nvSpPr>
            <p:cNvPr id="206" name="Text Box 18"/>
            <p:cNvSpPr txBox="1">
              <a:spLocks noChangeArrowheads="1"/>
            </p:cNvSpPr>
            <p:nvPr/>
          </p:nvSpPr>
          <p:spPr bwMode="auto">
            <a:xfrm>
              <a:off x="7235825" y="4257675"/>
              <a:ext cx="1200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>
                  <a:solidFill>
                    <a:srgbClr val="0000FF"/>
                  </a:solidFill>
                </a:rPr>
                <a:t>PETRA III</a:t>
              </a:r>
              <a:endParaRPr lang="en-GB" altLang="en-US" sz="1800">
                <a:solidFill>
                  <a:srgbClr val="0000FF"/>
                </a:solidFill>
              </a:endParaRPr>
            </a:p>
          </p:txBody>
        </p:sp>
        <p:pic>
          <p:nvPicPr>
            <p:cNvPr id="207" name="Picture 2" descr="C:\Users\dnoelle\Desktop\Deels\20131203-MK3_5200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715" y="4975232"/>
              <a:ext cx="2022475" cy="1349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" name="Picture 4" descr="C:\Users\dnoelle\Desktop\Deels\20130429-MK3_092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531" y="3571081"/>
              <a:ext cx="1951101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9" name="Picture 3" descr="C:\Users\dnoelle\Desktop\Deels\20140402-MK3_043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3334" y="4278313"/>
              <a:ext cx="2032000" cy="1355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0" name="Picture 14" descr="XFEL Schene UI 0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1604" y="2947716"/>
              <a:ext cx="1655763" cy="1195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5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 sz="1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de-DE" sz="1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rgbClr val="808080"/>
                </a:solidFill>
              </a:rPr>
              <a:t>Gero Kube, DESY / MDI</a:t>
            </a:r>
            <a:endParaRPr lang="en-GB" sz="1200">
              <a:solidFill>
                <a:srgbClr val="808080"/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Summary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331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95288" y="4653136"/>
            <a:ext cx="8065145" cy="1582073"/>
            <a:chOff x="395288" y="5241310"/>
            <a:chExt cx="7501368" cy="1582073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395288" y="5241310"/>
              <a:ext cx="2952576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1200"/>
                </a:spcAft>
                <a:buFontTx/>
                <a:buBlip>
                  <a:blip r:embed="rId4"/>
                </a:buBlip>
              </a:pPr>
              <a:r>
                <a:rPr lang="en-US" sz="1400" dirty="0" smtClean="0">
                  <a:solidFill>
                    <a:srgbClr val="808080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many thanks ….</a:t>
              </a:r>
              <a:endParaRPr lang="en-US" sz="1400" dirty="0">
                <a:solidFill>
                  <a:srgbClr val="80808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611560" y="5546110"/>
              <a:ext cx="7285096" cy="1277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your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attention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to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my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DESY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colleagues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M. Felber, D.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Lipka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D.Nölle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de-DE" dirty="0" err="1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K.Wittenburg</a:t>
              </a: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their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help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in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the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preparation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and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many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stimulating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discussions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special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thanks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to</a:t>
              </a: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 C. Welsch, R.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Ashworth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organizing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the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LA</a:t>
              </a:r>
              <a:r>
                <a:rPr lang="de-DE" baseline="30000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NET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conference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and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their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invitation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94419" y="963823"/>
            <a:ext cx="7489949" cy="3525287"/>
            <a:chOff x="394419" y="963823"/>
            <a:chExt cx="7489949" cy="3525287"/>
          </a:xfrm>
        </p:grpSpPr>
        <p:sp>
          <p:nvSpPr>
            <p:cNvPr id="13320" name="Text Box 9"/>
            <p:cNvSpPr txBox="1">
              <a:spLocks noChangeArrowheads="1"/>
            </p:cNvSpPr>
            <p:nvPr/>
          </p:nvSpPr>
          <p:spPr bwMode="auto">
            <a:xfrm>
              <a:off x="394419" y="963823"/>
              <a:ext cx="7273925" cy="3216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0000FF"/>
                  </a:solidFill>
                </a:rPr>
                <a:t>  </a:t>
              </a:r>
              <a:r>
                <a:rPr lang="de-DE" dirty="0" err="1" smtClean="0">
                  <a:solidFill>
                    <a:srgbClr val="0000FF"/>
                  </a:solidFill>
                </a:rPr>
                <a:t>overview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of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diagnostic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systems</a:t>
              </a:r>
              <a:r>
                <a:rPr lang="de-DE" dirty="0" smtClean="0">
                  <a:solidFill>
                    <a:srgbClr val="0000FF"/>
                  </a:solidFill>
                </a:rPr>
                <a:t> at modern 4</a:t>
              </a:r>
              <a:r>
                <a:rPr lang="de-DE" baseline="30000" dirty="0" smtClean="0">
                  <a:solidFill>
                    <a:srgbClr val="0000FF"/>
                  </a:solidFill>
                </a:rPr>
                <a:t>th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generation</a:t>
              </a:r>
              <a:r>
                <a:rPr lang="de-DE" dirty="0" smtClean="0">
                  <a:solidFill>
                    <a:srgbClr val="0000FF"/>
                  </a:solidFill>
                </a:rPr>
                <a:t> light </a:t>
              </a:r>
              <a:r>
                <a:rPr lang="de-DE" dirty="0" err="1" smtClean="0">
                  <a:solidFill>
                    <a:srgbClr val="0000FF"/>
                  </a:solidFill>
                </a:rPr>
                <a:t>sources</a:t>
              </a: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0000FF"/>
                  </a:solidFill>
                </a:rPr>
                <a:t> 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machine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parameters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and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the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requirements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are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challenging</a:t>
              </a: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lang="de-DE" dirty="0" smtClean="0">
                  <a:solidFill>
                    <a:srgbClr val="0000FF"/>
                  </a:solidFill>
                </a:rPr>
                <a:t>  </a:t>
              </a: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0000FF"/>
                  </a:solidFill>
                </a:rPr>
                <a:t> 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monitor</a:t>
              </a:r>
              <a:r>
                <a:rPr lang="de-DE" dirty="0" smtClean="0">
                  <a:solidFill>
                    <a:srgbClr val="0000FF"/>
                  </a:solidFill>
                </a:rPr>
                <a:t> design </a:t>
              </a:r>
              <a:r>
                <a:rPr lang="de-DE" dirty="0" err="1" smtClean="0">
                  <a:solidFill>
                    <a:srgbClr val="0000FF"/>
                  </a:solidFill>
                </a:rPr>
                <a:t>offers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the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combination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of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various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fields</a:t>
              </a: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endParaRPr lang="de-DE" dirty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endParaRPr lang="de-DE" dirty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endParaRPr lang="de-DE" dirty="0" smtClean="0">
                <a:solidFill>
                  <a:srgbClr val="0000FF"/>
                </a:solidFill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0000FF"/>
                  </a:solidFill>
                </a:rPr>
                <a:t> 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lasers</a:t>
              </a:r>
              <a:r>
                <a:rPr lang="de-DE" dirty="0" smtClean="0">
                  <a:solidFill>
                    <a:srgbClr val="0000FF"/>
                  </a:solidFill>
                </a:rPr>
                <a:t> in beam </a:t>
              </a:r>
              <a:r>
                <a:rPr lang="de-DE" dirty="0" err="1" smtClean="0">
                  <a:solidFill>
                    <a:srgbClr val="0000FF"/>
                  </a:solidFill>
                </a:rPr>
                <a:t>diagnostics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play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important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role</a:t>
              </a:r>
              <a:endParaRPr lang="de-DE" dirty="0" smtClean="0">
                <a:solidFill>
                  <a:srgbClr val="0000FF"/>
                </a:solidFill>
              </a:endParaRPr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611139" y="1596545"/>
              <a:ext cx="223266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fancy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monitor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concepts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611138" y="2253019"/>
              <a:ext cx="7273230" cy="160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physics</a:t>
              </a:r>
              <a:r>
                <a:rPr lang="de-DE" dirty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→   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radiation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physics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interaction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with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matter,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el.magn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. </a:t>
              </a:r>
              <a:r>
                <a:rPr lang="de-DE" dirty="0" err="1">
                  <a:solidFill>
                    <a:srgbClr val="000000"/>
                  </a:solidFill>
                  <a:ea typeface="Arial Unicode MS" pitchFamily="34" charset="-128"/>
                </a:rPr>
                <a:t>t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heory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laser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technology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,…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electrical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engineering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  →   analog/digital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signals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communication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technology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control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theory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,…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mechanical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engineering</a:t>
              </a: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→   material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science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,…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optical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engineering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classical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optics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lens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design,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wave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optics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electro-optics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,…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  <a:p>
              <a:pPr eaLnBrk="1" hangingPunct="1">
                <a:spcBef>
                  <a:spcPct val="50000"/>
                </a:spcBef>
                <a:buBlip>
                  <a:blip r:embed="rId5"/>
                </a:buBlip>
              </a:pPr>
              <a:r>
                <a:rPr lang="de-DE" dirty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IT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technology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computer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000000"/>
                  </a:solidFill>
                  <a:ea typeface="Arial Unicode MS" pitchFamily="34" charset="-128"/>
                </a:rPr>
                <a:t>science</a:t>
              </a:r>
              <a:r>
                <a:rPr lang="de-DE" dirty="0" smtClean="0">
                  <a:solidFill>
                    <a:srgbClr val="000000"/>
                  </a:solidFill>
                  <a:ea typeface="Arial Unicode MS" pitchFamily="34" charset="-128"/>
                </a:rPr>
                <a:t>,…</a:t>
              </a:r>
              <a:endParaRPr lang="de-DE" dirty="0" smtClean="0">
                <a:solidFill>
                  <a:srgbClr val="333399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11560" y="4181333"/>
              <a:ext cx="727280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laser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wire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scanners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, EO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techniques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timing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and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synchronization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issues</a:t>
              </a:r>
              <a:r>
                <a:rPr lang="de-DE" dirty="0" smtClean="0">
                  <a:solidFill>
                    <a:srgbClr val="333399"/>
                  </a:solidFill>
                  <a:ea typeface="Arial Unicode MS" pitchFamily="34" charset="-128"/>
                  <a:cs typeface="Arial Unicode MS" pitchFamily="34" charset="-128"/>
                </a:rPr>
                <a:t>,…</a:t>
              </a:r>
            </a:p>
          </p:txBody>
        </p:sp>
      </p:grp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8301"/>
            <a:ext cx="8709025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E-XFEL @ DESY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51097" y="3933056"/>
            <a:ext cx="4752951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photo-injector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RF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electron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gun</a:t>
            </a:r>
            <a:endParaRPr lang="el-GR" sz="18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800" dirty="0" err="1" smtClean="0">
                <a:latin typeface="Times New Roman" pitchFamily="18" charset="0"/>
              </a:rPr>
              <a:t>injector</a:t>
            </a:r>
            <a:r>
              <a:rPr lang="de-DE" sz="1800" dirty="0" smtClean="0">
                <a:latin typeface="Times New Roman" pitchFamily="18" charset="0"/>
              </a:rPr>
              <a:t> </a:t>
            </a:r>
            <a:r>
              <a:rPr lang="de-DE" sz="1800" dirty="0" err="1" smtClean="0">
                <a:latin typeface="Times New Roman" pitchFamily="18" charset="0"/>
              </a:rPr>
              <a:t>linac</a:t>
            </a:r>
            <a:endParaRPr lang="de-DE" sz="1800" dirty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two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-stage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bunch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compression</a:t>
            </a:r>
            <a:endParaRPr lang="de-DE" sz="1800" dirty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collimation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beam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distribution</a:t>
            </a:r>
            <a:endParaRPr lang="de-DE" sz="1800" dirty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undulator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sections</a:t>
            </a:r>
            <a:endParaRPr lang="de-DE" sz="1800" dirty="0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photon</a:t>
            </a:r>
            <a:r>
              <a:rPr lang="de-DE" sz="1800" dirty="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beamlines</a:t>
            </a:r>
            <a:endParaRPr lang="de-DE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80928"/>
            <a:ext cx="720080" cy="720080"/>
          </a:xfrm>
          <a:prstGeom prst="rect">
            <a:avLst/>
          </a:prstGeom>
        </p:spPr>
      </p:pic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5087117" y="4221088"/>
            <a:ext cx="402138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maximun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energy</a:t>
            </a:r>
            <a:r>
              <a:rPr lang="de-DE" sz="1400" dirty="0">
                <a:solidFill>
                  <a:srgbClr val="000099"/>
                </a:solidFill>
                <a:latin typeface="Times New Roman" pitchFamily="18" charset="0"/>
              </a:rPr>
              <a:t>:</a:t>
            </a:r>
            <a:r>
              <a:rPr lang="de-DE" sz="1400" dirty="0">
                <a:latin typeface="Times New Roman" pitchFamily="18" charset="0"/>
              </a:rPr>
              <a:t> </a:t>
            </a:r>
            <a:r>
              <a:rPr lang="de-DE" sz="1400" dirty="0" smtClean="0">
                <a:latin typeface="Times New Roman" pitchFamily="18" charset="0"/>
              </a:rPr>
              <a:t>                       17.5 </a:t>
            </a:r>
            <a:r>
              <a:rPr lang="de-DE" sz="1400" dirty="0" err="1">
                <a:latin typeface="Times New Roman" pitchFamily="18" charset="0"/>
              </a:rPr>
              <a:t>GeV</a:t>
            </a:r>
            <a:endParaRPr lang="de-DE" sz="1400" dirty="0">
              <a:latin typeface="Times New Roman" pitchFamily="18" charset="0"/>
            </a:endParaRPr>
          </a:p>
          <a:p>
            <a:r>
              <a:rPr lang="de-DE" sz="1400" dirty="0" err="1">
                <a:solidFill>
                  <a:srgbClr val="000099"/>
                </a:solidFill>
                <a:latin typeface="Times New Roman" pitchFamily="18" charset="0"/>
              </a:rPr>
              <a:t>n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ormalized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emittance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:                 </a:t>
            </a:r>
            <a:r>
              <a:rPr lang="de-DE" sz="1400" dirty="0" smtClean="0">
                <a:latin typeface="Times New Roman" pitchFamily="18" charset="0"/>
              </a:rPr>
              <a:t>1-2 mm </a:t>
            </a:r>
            <a:r>
              <a:rPr lang="de-DE" sz="1400" dirty="0" err="1" smtClean="0">
                <a:latin typeface="Times New Roman" pitchFamily="18" charset="0"/>
              </a:rPr>
              <a:t>mrad</a:t>
            </a:r>
            <a:endParaRPr lang="de-DE" sz="1400" dirty="0" smtClean="0">
              <a:latin typeface="Times New Roman" pitchFamily="18" charset="0"/>
            </a:endParaRPr>
          </a:p>
          <a:p>
            <a:r>
              <a:rPr lang="de-DE" sz="1400" dirty="0" err="1">
                <a:solidFill>
                  <a:srgbClr val="000099"/>
                </a:solidFill>
                <a:latin typeface="Times New Roman" pitchFamily="18" charset="0"/>
              </a:rPr>
              <a:t>t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ypical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rms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beam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sizes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:               </a:t>
            </a:r>
            <a:r>
              <a:rPr lang="de-DE" sz="1400" dirty="0" smtClean="0">
                <a:latin typeface="Times New Roman" pitchFamily="18" charset="0"/>
              </a:rPr>
              <a:t>20-200 </a:t>
            </a:r>
            <a:r>
              <a:rPr lang="el-GR" sz="1400" dirty="0" smtClean="0">
                <a:latin typeface="Times New Roman" pitchFamily="18" charset="0"/>
              </a:rPr>
              <a:t>μ</a:t>
            </a:r>
            <a:r>
              <a:rPr lang="de-DE" sz="1400" dirty="0" smtClean="0">
                <a:latin typeface="Times New Roman" pitchFamily="18" charset="0"/>
              </a:rPr>
              <a:t>m</a:t>
            </a:r>
          </a:p>
          <a:p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bunch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charge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:</a:t>
            </a:r>
            <a:r>
              <a:rPr lang="de-DE" sz="1400" dirty="0" smtClean="0">
                <a:latin typeface="Times New Roman" pitchFamily="18" charset="0"/>
              </a:rPr>
              <a:t>                             0.1-1 </a:t>
            </a:r>
            <a:r>
              <a:rPr lang="de-DE" sz="1400" dirty="0" err="1" smtClean="0">
                <a:latin typeface="Times New Roman" pitchFamily="18" charset="0"/>
              </a:rPr>
              <a:t>nCb</a:t>
            </a:r>
            <a:endParaRPr lang="de-DE" sz="1400" dirty="0">
              <a:latin typeface="Times New Roman" pitchFamily="18" charset="0"/>
            </a:endParaRPr>
          </a:p>
          <a:p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min.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bunch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spacing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:                    </a:t>
            </a:r>
            <a:r>
              <a:rPr lang="de-DE" sz="1400" dirty="0" smtClean="0">
                <a:latin typeface="Times New Roman" pitchFamily="18" charset="0"/>
              </a:rPr>
              <a:t>222 </a:t>
            </a:r>
            <a:r>
              <a:rPr lang="de-DE" sz="1400" dirty="0" err="1" smtClean="0">
                <a:latin typeface="Times New Roman" pitchFamily="18" charset="0"/>
              </a:rPr>
              <a:t>nsec</a:t>
            </a:r>
            <a:endParaRPr lang="de-DE" sz="1400" dirty="0" smtClean="0">
              <a:latin typeface="Times New Roman" pitchFamily="18" charset="0"/>
            </a:endParaRPr>
          </a:p>
          <a:p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max.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macro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pulse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length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:            </a:t>
            </a:r>
            <a:r>
              <a:rPr lang="de-DE" sz="1400" dirty="0" smtClean="0">
                <a:latin typeface="Times New Roman" pitchFamily="18" charset="0"/>
              </a:rPr>
              <a:t>600 </a:t>
            </a:r>
            <a:r>
              <a:rPr lang="el-GR" sz="1400" dirty="0" smtClean="0">
                <a:latin typeface="Times New Roman" pitchFamily="18" charset="0"/>
              </a:rPr>
              <a:t>μ</a:t>
            </a:r>
            <a:r>
              <a:rPr lang="de-DE" sz="1400" dirty="0" smtClean="0">
                <a:latin typeface="Times New Roman" pitchFamily="18" charset="0"/>
              </a:rPr>
              <a:t>sec</a:t>
            </a:r>
            <a:endParaRPr lang="de-DE" sz="1400" dirty="0">
              <a:latin typeface="Times New Roman" pitchFamily="18" charset="0"/>
            </a:endParaRPr>
          </a:p>
          <a:p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bunches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within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macro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pulse:       </a:t>
            </a:r>
            <a:r>
              <a:rPr lang="de-DE" sz="1400" dirty="0" smtClean="0">
                <a:latin typeface="Times New Roman" pitchFamily="18" charset="0"/>
              </a:rPr>
              <a:t>1-2700</a:t>
            </a:r>
          </a:p>
          <a:p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bunch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pattern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:    </a:t>
            </a:r>
            <a:r>
              <a:rPr lang="de-DE" sz="1400" dirty="0" smtClean="0">
                <a:latin typeface="Times New Roman" pitchFamily="18" charset="0"/>
              </a:rPr>
              <a:t>                          </a:t>
            </a:r>
            <a:r>
              <a:rPr lang="de-DE" sz="1400" dirty="0" err="1" smtClean="0">
                <a:latin typeface="Times New Roman" pitchFamily="18" charset="0"/>
              </a:rPr>
              <a:t>arbitrary</a:t>
            </a:r>
            <a:endParaRPr lang="de-DE" sz="1400" dirty="0">
              <a:latin typeface="Times New Roman" pitchFamily="18" charset="0"/>
            </a:endParaRPr>
          </a:p>
          <a:p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RF </a:t>
            </a:r>
            <a:r>
              <a:rPr lang="de-DE" sz="1400" dirty="0" err="1" smtClean="0">
                <a:solidFill>
                  <a:srgbClr val="000099"/>
                </a:solidFill>
                <a:latin typeface="Times New Roman" pitchFamily="18" charset="0"/>
              </a:rPr>
              <a:t>repetition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rate:                       </a:t>
            </a:r>
            <a:r>
              <a:rPr lang="de-DE" sz="1400" dirty="0" smtClean="0">
                <a:latin typeface="Times New Roman" pitchFamily="18" charset="0"/>
              </a:rPr>
              <a:t>&lt; 30 Hz</a:t>
            </a:r>
            <a:endParaRPr lang="de-DE" sz="1400" dirty="0">
              <a:latin typeface="Times New Roman" pitchFamily="18" charset="0"/>
            </a:endParaRPr>
          </a:p>
          <a:p>
            <a:r>
              <a:rPr lang="el-GR" sz="1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de-DE" sz="1400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de-DE" sz="1400" dirty="0" smtClean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</a:t>
            </a:r>
            <a:r>
              <a:rPr lang="de-DE" sz="1400" dirty="0" smtClean="0">
                <a:latin typeface="Times New Roman" pitchFamily="18" charset="0"/>
              </a:rPr>
              <a:t>0.1 </a:t>
            </a:r>
            <a:r>
              <a:rPr lang="de-DE" sz="1400" dirty="0" err="1">
                <a:latin typeface="Times New Roman" pitchFamily="18" charset="0"/>
              </a:rPr>
              <a:t>nm</a:t>
            </a:r>
            <a:r>
              <a:rPr lang="de-DE" sz="1400" dirty="0">
                <a:latin typeface="Times New Roman" pitchFamily="18" charset="0"/>
              </a:rPr>
              <a:t>  (12.4 </a:t>
            </a:r>
            <a:r>
              <a:rPr lang="de-DE" sz="1400" dirty="0" err="1">
                <a:latin typeface="Times New Roman" pitchFamily="18" charset="0"/>
              </a:rPr>
              <a:t>keV</a:t>
            </a:r>
            <a:r>
              <a:rPr lang="de-DE" sz="1400" dirty="0">
                <a:latin typeface="Times New Roman" pitchFamily="18" charset="0"/>
              </a:rPr>
              <a:t>)</a:t>
            </a:r>
            <a:endParaRPr lang="el-GR" sz="1400" dirty="0">
              <a:latin typeface="Times New Roman" pitchFamily="18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724128" y="1052736"/>
            <a:ext cx="309602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sz="14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400" dirty="0" smtClean="0">
                <a:latin typeface="Times New Roman" pitchFamily="18" charset="0"/>
                <a:sym typeface="Symbol" pitchFamily="18" charset="2"/>
              </a:rPr>
              <a:t>injector commissioning:   </a:t>
            </a:r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mid 2015</a:t>
            </a:r>
          </a:p>
          <a:p>
            <a:pPr eaLnBrk="1" hangingPunct="1">
              <a:buFontTx/>
              <a:buBlip>
                <a:blip r:embed="rId5"/>
              </a:buBlip>
            </a:pPr>
            <a:r>
              <a:rPr lang="en-US" sz="14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400" dirty="0" err="1" smtClean="0">
                <a:latin typeface="Times New Roman" pitchFamily="18" charset="0"/>
                <a:sym typeface="Symbol" pitchFamily="18" charset="2"/>
              </a:rPr>
              <a:t>linac</a:t>
            </a:r>
            <a:r>
              <a:rPr lang="en-US" sz="1400" dirty="0" smtClean="0">
                <a:latin typeface="Times New Roman" pitchFamily="18" charset="0"/>
                <a:sym typeface="Symbol" pitchFamily="18" charset="2"/>
              </a:rPr>
              <a:t> commissioning:               </a:t>
            </a:r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2016</a:t>
            </a:r>
          </a:p>
          <a:p>
            <a:pPr eaLnBrk="1" hangingPunct="1">
              <a:buFontTx/>
              <a:buBlip>
                <a:blip r:embed="rId5"/>
              </a:buBlip>
            </a:pPr>
            <a:r>
              <a:rPr lang="en-US" sz="14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400" dirty="0" smtClean="0">
                <a:latin typeface="Times New Roman" pitchFamily="18" charset="0"/>
                <a:sym typeface="Symbol" pitchFamily="18" charset="2"/>
              </a:rPr>
              <a:t>user operation:                          </a:t>
            </a:r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2017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8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Properties (1)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9462" name="Picture 6" descr="HG_LOGO_S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DESY-Logo-cyan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107950" y="1916832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high </a:t>
            </a:r>
            <a:r>
              <a:rPr lang="de-DE" sz="1800" dirty="0" err="1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current</a:t>
            </a:r>
            <a:r>
              <a:rPr lang="de-DE" sz="1800" dirty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density</a:t>
            </a:r>
            <a:endParaRPr lang="el-G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395288" y="2234332"/>
            <a:ext cx="7345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sufficient energy transfer from electron beam to radiation field</a:t>
            </a:r>
            <a:endParaRPr lang="en-US" sz="1800" dirty="0">
              <a:latin typeface="Times New Roman" pitchFamily="18" charset="0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</a:rPr>
              <a:t> natural scale: </a:t>
            </a:r>
            <a:r>
              <a:rPr lang="en-US" sz="1800" dirty="0">
                <a:solidFill>
                  <a:schemeClr val="accent2"/>
                </a:solidFill>
                <a:latin typeface="Times New Roman" pitchFamily="18" charset="0"/>
              </a:rPr>
              <a:t>number of electrons per wavelength</a:t>
            </a:r>
            <a:endParaRPr lang="en-GB" sz="1800" dirty="0">
              <a:latin typeface="Times New Roman" pitchFamily="18" charset="0"/>
            </a:endParaRPr>
          </a:p>
        </p:txBody>
      </p:sp>
      <p:graphicFrame>
        <p:nvGraphicFramePr>
          <p:cNvPr id="1946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085577"/>
              </p:ext>
            </p:extLst>
          </p:nvPr>
        </p:nvGraphicFramePr>
        <p:xfrm>
          <a:off x="4486275" y="2866157"/>
          <a:ext cx="36734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94" name="Equation" r:id="rId7" imgW="3568700" imgH="647700" progId="Equation.3">
                  <p:embed/>
                </p:oleObj>
              </mc:Choice>
              <mc:Fallback>
                <p:oleObj name="Equation" r:id="rId7" imgW="3568700" imgH="647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6275" y="2866157"/>
                        <a:ext cx="3673475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3558" name="Group 38"/>
          <p:cNvGrpSpPr>
            <a:grpSpLocks/>
          </p:cNvGrpSpPr>
          <p:nvPr/>
        </p:nvGrpSpPr>
        <p:grpSpPr bwMode="auto">
          <a:xfrm>
            <a:off x="496763" y="3602757"/>
            <a:ext cx="8467725" cy="1735138"/>
            <a:chOff x="222" y="1616"/>
            <a:chExt cx="5334" cy="1093"/>
          </a:xfrm>
        </p:grpSpPr>
        <p:pic>
          <p:nvPicPr>
            <p:cNvPr id="19491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1616"/>
              <a:ext cx="2041" cy="1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9492" name="Group 13"/>
            <p:cNvGrpSpPr>
              <a:grpSpLocks/>
            </p:cNvGrpSpPr>
            <p:nvPr/>
          </p:nvGrpSpPr>
          <p:grpSpPr bwMode="auto">
            <a:xfrm>
              <a:off x="222" y="1668"/>
              <a:ext cx="3063" cy="404"/>
              <a:chOff x="222" y="2745"/>
              <a:chExt cx="3063" cy="404"/>
            </a:xfrm>
          </p:grpSpPr>
          <p:sp>
            <p:nvSpPr>
              <p:cNvPr id="19493" name="Rectangle 14"/>
              <p:cNvSpPr>
                <a:spLocks noChangeArrowheads="1"/>
              </p:cNvSpPr>
              <p:nvPr/>
            </p:nvSpPr>
            <p:spPr bwMode="auto">
              <a:xfrm rot="10800000">
                <a:off x="222" y="2960"/>
                <a:ext cx="300" cy="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pPr marL="609600" indent="-609600">
                  <a:spcBef>
                    <a:spcPct val="20000"/>
                  </a:spcBef>
                </a:pPr>
                <a:r>
                  <a:rPr lang="de-DE" sz="2400">
                    <a:solidFill>
                      <a:schemeClr val="accent2"/>
                    </a:solidFill>
                    <a:latin typeface="Mathematica1" pitchFamily="2" charset="2"/>
                  </a:rPr>
                  <a:t>Ü</a:t>
                </a:r>
                <a:endParaRPr lang="en-GB" sz="2400">
                  <a:solidFill>
                    <a:schemeClr val="accent2"/>
                  </a:solidFill>
                  <a:latin typeface="Mathematica1" pitchFamily="2" charset="2"/>
                </a:endParaRPr>
              </a:p>
            </p:txBody>
          </p:sp>
          <p:sp>
            <p:nvSpPr>
              <p:cNvPr id="19494" name="Rectangle 15"/>
              <p:cNvSpPr>
                <a:spLocks noChangeArrowheads="1"/>
              </p:cNvSpPr>
              <p:nvPr/>
            </p:nvSpPr>
            <p:spPr bwMode="auto">
              <a:xfrm>
                <a:off x="495" y="2745"/>
                <a:ext cx="2790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1800">
                    <a:solidFill>
                      <a:schemeClr val="accent2"/>
                    </a:solidFill>
                    <a:latin typeface="Times New Roman" pitchFamily="18" charset="0"/>
                  </a:rPr>
                  <a:t>requires additional bunch compression in order to increase current density</a:t>
                </a:r>
              </a:p>
            </p:txBody>
          </p:sp>
        </p:grpSp>
      </p:grpSp>
      <p:grpSp>
        <p:nvGrpSpPr>
          <p:cNvPr id="363536" name="Group 16"/>
          <p:cNvGrpSpPr>
            <a:grpSpLocks/>
          </p:cNvGrpSpPr>
          <p:nvPr/>
        </p:nvGrpSpPr>
        <p:grpSpPr bwMode="auto">
          <a:xfrm>
            <a:off x="323850" y="4561607"/>
            <a:ext cx="5256213" cy="369887"/>
            <a:chOff x="204" y="2220"/>
            <a:chExt cx="3311" cy="233"/>
          </a:xfrm>
        </p:grpSpPr>
        <p:sp>
          <p:nvSpPr>
            <p:cNvPr id="19489" name="Rectangle 17"/>
            <p:cNvSpPr>
              <a:spLocks noChangeArrowheads="1"/>
            </p:cNvSpPr>
            <p:nvPr/>
          </p:nvSpPr>
          <p:spPr bwMode="auto">
            <a:xfrm rot="10800000">
              <a:off x="204" y="2344"/>
              <a:ext cx="300" cy="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/>
            <a:p>
              <a:pPr marL="609600" indent="-609600">
                <a:spcBef>
                  <a:spcPct val="20000"/>
                </a:spcBef>
              </a:pPr>
              <a:r>
                <a:rPr lang="de-DE" sz="2400" dirty="0">
                  <a:solidFill>
                    <a:srgbClr val="FF0000"/>
                  </a:solidFill>
                  <a:latin typeface="Mathematica1" pitchFamily="2" charset="2"/>
                </a:rPr>
                <a:t>Ü</a:t>
              </a:r>
              <a:endParaRPr lang="en-GB" sz="2400" dirty="0">
                <a:solidFill>
                  <a:srgbClr val="FF0000"/>
                </a:solidFill>
                <a:latin typeface="Mathematica1" pitchFamily="2" charset="2"/>
              </a:endParaRPr>
            </a:p>
          </p:txBody>
        </p:sp>
        <p:sp>
          <p:nvSpPr>
            <p:cNvPr id="19490" name="Rectangle 18"/>
            <p:cNvSpPr>
              <a:spLocks noChangeArrowheads="1"/>
            </p:cNvSpPr>
            <p:nvPr/>
          </p:nvSpPr>
          <p:spPr bwMode="auto">
            <a:xfrm>
              <a:off x="477" y="2220"/>
              <a:ext cx="3038" cy="233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 anchorCtr="1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err="1">
                  <a:solidFill>
                    <a:srgbClr val="FF0000"/>
                  </a:solidFill>
                  <a:latin typeface="Times New Roman" pitchFamily="18" charset="0"/>
                </a:rPr>
                <a:t>extremely</a:t>
              </a:r>
              <a:r>
                <a:rPr lang="de-DE" sz="1800" dirty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 smtClean="0">
                  <a:solidFill>
                    <a:srgbClr val="FF0000"/>
                  </a:solidFill>
                  <a:latin typeface="Times New Roman" pitchFamily="18" charset="0"/>
                </a:rPr>
                <a:t>short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rgbClr val="FF0000"/>
                  </a:solidFill>
                  <a:latin typeface="Times New Roman" pitchFamily="18" charset="0"/>
                </a:rPr>
                <a:t>bunch</a:t>
              </a:r>
              <a:r>
                <a:rPr lang="de-DE" sz="1800" dirty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rgbClr val="FF0000"/>
                  </a:solidFill>
                  <a:latin typeface="Times New Roman" pitchFamily="18" charset="0"/>
                </a:rPr>
                <a:t>lengths</a:t>
              </a:r>
              <a:r>
                <a:rPr lang="de-DE" sz="1800" dirty="0">
                  <a:solidFill>
                    <a:srgbClr val="FF0000"/>
                  </a:solidFill>
                  <a:latin typeface="Times New Roman" pitchFamily="18" charset="0"/>
                </a:rPr>
                <a:t>   </a:t>
              </a:r>
              <a:r>
                <a:rPr lang="de-DE" sz="1800" dirty="0" smtClean="0">
                  <a:solidFill>
                    <a:srgbClr val="FF0000"/>
                  </a:solidFill>
                  <a:latin typeface="Mathematica6" pitchFamily="2" charset="2"/>
                </a:rPr>
                <a:t>O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(10-100 </a:t>
              </a:r>
              <a:r>
                <a:rPr lang="de-DE" sz="1800" dirty="0" err="1">
                  <a:solidFill>
                    <a:srgbClr val="FF0000"/>
                  </a:solidFill>
                  <a:latin typeface="Times New Roman" pitchFamily="18" charset="0"/>
                </a:rPr>
                <a:t>fsec</a:t>
              </a:r>
              <a:r>
                <a:rPr lang="de-DE" sz="1800" dirty="0">
                  <a:solidFill>
                    <a:srgbClr val="FF0000"/>
                  </a:solidFill>
                  <a:latin typeface="Times New Roman" pitchFamily="18" charset="0"/>
                </a:rPr>
                <a:t>)</a:t>
              </a:r>
            </a:p>
          </p:txBody>
        </p:sp>
      </p:grpSp>
      <p:grpSp>
        <p:nvGrpSpPr>
          <p:cNvPr id="19470" name="Group 22"/>
          <p:cNvGrpSpPr>
            <a:grpSpLocks/>
          </p:cNvGrpSpPr>
          <p:nvPr/>
        </p:nvGrpSpPr>
        <p:grpSpPr bwMode="auto">
          <a:xfrm>
            <a:off x="1908175" y="2936007"/>
            <a:ext cx="1223963" cy="566738"/>
            <a:chOff x="1202" y="1196"/>
            <a:chExt cx="771" cy="357"/>
          </a:xfrm>
        </p:grpSpPr>
        <p:sp>
          <p:nvSpPr>
            <p:cNvPr id="19485" name="AutoShape 23"/>
            <p:cNvSpPr>
              <a:spLocks noChangeArrowheads="1"/>
            </p:cNvSpPr>
            <p:nvPr/>
          </p:nvSpPr>
          <p:spPr bwMode="auto">
            <a:xfrm>
              <a:off x="1202" y="1200"/>
              <a:ext cx="771" cy="35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alpha val="25098"/>
              </a:schemeClr>
            </a:solidFill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aphicFrame>
          <p:nvGraphicFramePr>
            <p:cNvPr id="19486" name="Object 24"/>
            <p:cNvGraphicFramePr>
              <a:graphicFrameLocks noChangeAspect="1"/>
            </p:cNvGraphicFramePr>
            <p:nvPr/>
          </p:nvGraphicFramePr>
          <p:xfrm>
            <a:off x="1250" y="1196"/>
            <a:ext cx="613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895" name="Equation" r:id="rId10" imgW="927100" imgH="558800" progId="Equation.3">
                    <p:embed/>
                  </p:oleObj>
                </mc:Choice>
                <mc:Fallback>
                  <p:oleObj name="Equation" r:id="rId10" imgW="927100" imgH="558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0" y="1196"/>
                          <a:ext cx="613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07504" y="908720"/>
            <a:ext cx="79220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single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or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few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bunches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typically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large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separation</a:t>
            </a:r>
            <a:endParaRPr lang="el-G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40" name="Group 16"/>
          <p:cNvGrpSpPr>
            <a:grpSpLocks/>
          </p:cNvGrpSpPr>
          <p:nvPr/>
        </p:nvGrpSpPr>
        <p:grpSpPr bwMode="auto">
          <a:xfrm>
            <a:off x="323528" y="1340768"/>
            <a:ext cx="4103688" cy="366712"/>
            <a:chOff x="204" y="2221"/>
            <a:chExt cx="2585" cy="231"/>
          </a:xfrm>
        </p:grpSpPr>
        <p:sp>
          <p:nvSpPr>
            <p:cNvPr id="41" name="Rectangle 17"/>
            <p:cNvSpPr>
              <a:spLocks noChangeArrowheads="1"/>
            </p:cNvSpPr>
            <p:nvPr/>
          </p:nvSpPr>
          <p:spPr bwMode="auto">
            <a:xfrm rot="10800000">
              <a:off x="204" y="2344"/>
              <a:ext cx="300" cy="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/>
            <a:p>
              <a:pPr marL="609600" indent="-609600">
                <a:spcBef>
                  <a:spcPct val="20000"/>
                </a:spcBef>
              </a:pPr>
              <a:r>
                <a:rPr lang="de-DE" sz="2400">
                  <a:solidFill>
                    <a:srgbClr val="FF0000"/>
                  </a:solidFill>
                  <a:latin typeface="Mathematica1" pitchFamily="2" charset="2"/>
                </a:rPr>
                <a:t>Ü</a:t>
              </a:r>
              <a:endParaRPr lang="en-GB" sz="2400">
                <a:solidFill>
                  <a:srgbClr val="FF0000"/>
                </a:solidFill>
                <a:latin typeface="Mathematica1" pitchFamily="2" charset="2"/>
              </a:endParaRPr>
            </a:p>
          </p:txBody>
        </p:sp>
        <p:sp>
          <p:nvSpPr>
            <p:cNvPr id="42" name="Rectangle 18"/>
            <p:cNvSpPr>
              <a:spLocks noChangeArrowheads="1"/>
            </p:cNvSpPr>
            <p:nvPr/>
          </p:nvSpPr>
          <p:spPr bwMode="auto">
            <a:xfrm>
              <a:off x="477" y="2221"/>
              <a:ext cx="2312" cy="231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 anchorCtr="1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err="1">
                  <a:solidFill>
                    <a:srgbClr val="FF0000"/>
                  </a:solidFill>
                  <a:latin typeface="Times New Roman" pitchFamily="18" charset="0"/>
                </a:rPr>
                <a:t>r</a:t>
              </a:r>
              <a:r>
                <a:rPr lang="de-DE" sz="1800" dirty="0" err="1" smtClean="0">
                  <a:solidFill>
                    <a:srgbClr val="FF0000"/>
                  </a:solidFill>
                  <a:latin typeface="Times New Roman" pitchFamily="18" charset="0"/>
                </a:rPr>
                <a:t>equires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 smtClean="0">
                  <a:solidFill>
                    <a:srgbClr val="FF0000"/>
                  </a:solidFill>
                  <a:latin typeface="Times New Roman" pitchFamily="18" charset="0"/>
                </a:rPr>
                <a:t>single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 smtClean="0">
                  <a:solidFill>
                    <a:srgbClr val="FF0000"/>
                  </a:solidFill>
                  <a:latin typeface="Times New Roman" pitchFamily="18" charset="0"/>
                </a:rPr>
                <a:t>bunch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 smtClean="0">
                  <a:solidFill>
                    <a:srgbClr val="FF0000"/>
                  </a:solidFill>
                  <a:latin typeface="Times New Roman" pitchFamily="18" charset="0"/>
                </a:rPr>
                <a:t>measurements</a:t>
              </a:r>
              <a:r>
                <a:rPr lang="de-DE" sz="1800" dirty="0" smtClean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endParaRPr lang="de-DE" sz="1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107504" y="5222527"/>
            <a:ext cx="44644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 dirty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charge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per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bunch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pCb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up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about</a:t>
            </a:r>
            <a:r>
              <a:rPr lang="de-DE" sz="1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nCb</a:t>
            </a:r>
            <a:endParaRPr lang="el-G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95536" y="5589240"/>
            <a:ext cx="7345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Times New Roman" pitchFamily="18" charset="0"/>
                <a:sym typeface="Symbol" pitchFamily="18" charset="2"/>
              </a:rPr>
              <a:t>new trend: 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short pulse operation, requires lower and lower charges…</a:t>
            </a:r>
            <a:endParaRPr lang="en-US" sz="1800" dirty="0">
              <a:latin typeface="Times New Roman" pitchFamily="18" charset="0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Times New Roman" pitchFamily="18" charset="0"/>
              </a:rPr>
              <a:t>signal to noise problems </a:t>
            </a:r>
            <a:r>
              <a:rPr lang="en-US" sz="1800" dirty="0" smtClean="0">
                <a:latin typeface="Times New Roman" pitchFamily="18" charset="0"/>
              </a:rPr>
              <a:t>at low charge, even for kA peak currents</a:t>
            </a:r>
            <a:endParaRPr lang="en-GB" sz="1800" dirty="0">
              <a:latin typeface="Times New Roman" pitchFamily="18" charset="0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Properties (2)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9462" name="Picture 6" descr="HG_LOGO_S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DESY-Logo-cyan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3539" name="Group 19"/>
          <p:cNvGrpSpPr>
            <a:grpSpLocks/>
          </p:cNvGrpSpPr>
          <p:nvPr/>
        </p:nvGrpSpPr>
        <p:grpSpPr bwMode="auto">
          <a:xfrm>
            <a:off x="323850" y="2708920"/>
            <a:ext cx="5184775" cy="366712"/>
            <a:chOff x="204" y="3783"/>
            <a:chExt cx="3266" cy="231"/>
          </a:xfrm>
        </p:grpSpPr>
        <p:sp>
          <p:nvSpPr>
            <p:cNvPr id="19487" name="Rectangle 20"/>
            <p:cNvSpPr>
              <a:spLocks noChangeArrowheads="1"/>
            </p:cNvSpPr>
            <p:nvPr/>
          </p:nvSpPr>
          <p:spPr bwMode="auto">
            <a:xfrm rot="10800000">
              <a:off x="204" y="3918"/>
              <a:ext cx="300" cy="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/>
            <a:p>
              <a:pPr marL="609600" indent="-609600">
                <a:spcBef>
                  <a:spcPct val="20000"/>
                </a:spcBef>
              </a:pPr>
              <a:r>
                <a:rPr lang="de-DE" sz="2400">
                  <a:solidFill>
                    <a:srgbClr val="FF0000"/>
                  </a:solidFill>
                  <a:latin typeface="Mathematica1" pitchFamily="2" charset="2"/>
                </a:rPr>
                <a:t>Ü</a:t>
              </a:r>
              <a:endParaRPr lang="en-GB" sz="2400">
                <a:solidFill>
                  <a:srgbClr val="FF0000"/>
                </a:solidFill>
                <a:latin typeface="Mathematica1" pitchFamily="2" charset="2"/>
              </a:endParaRPr>
            </a:p>
          </p:txBody>
        </p:sp>
        <p:sp>
          <p:nvSpPr>
            <p:cNvPr id="19488" name="Rectangle 21"/>
            <p:cNvSpPr>
              <a:spLocks noChangeArrowheads="1"/>
            </p:cNvSpPr>
            <p:nvPr/>
          </p:nvSpPr>
          <p:spPr bwMode="auto">
            <a:xfrm>
              <a:off x="477" y="3783"/>
              <a:ext cx="2993" cy="231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>
                  <a:solidFill>
                    <a:srgbClr val="FF0000"/>
                  </a:solidFill>
                  <a:latin typeface="Times New Roman" pitchFamily="18" charset="0"/>
                </a:rPr>
                <a:t>high demands on 6-dimensional phase space</a:t>
              </a:r>
            </a:p>
          </p:txBody>
        </p:sp>
      </p:grpSp>
      <p:grpSp>
        <p:nvGrpSpPr>
          <p:cNvPr id="363545" name="Group 25"/>
          <p:cNvGrpSpPr>
            <a:grpSpLocks/>
          </p:cNvGrpSpPr>
          <p:nvPr/>
        </p:nvGrpSpPr>
        <p:grpSpPr bwMode="auto">
          <a:xfrm>
            <a:off x="107950" y="908720"/>
            <a:ext cx="8972550" cy="1738313"/>
            <a:chOff x="68" y="2655"/>
            <a:chExt cx="5652" cy="1095"/>
          </a:xfrm>
        </p:grpSpPr>
        <p:sp>
          <p:nvSpPr>
            <p:cNvPr id="19473" name="Text Box 26"/>
            <p:cNvSpPr txBox="1">
              <a:spLocks noChangeArrowheads="1"/>
            </p:cNvSpPr>
            <p:nvPr/>
          </p:nvSpPr>
          <p:spPr bwMode="auto">
            <a:xfrm>
              <a:off x="68" y="2655"/>
              <a:ext cx="29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Blip>
                  <a:blip r:embed="rId5"/>
                </a:buBlip>
              </a:pPr>
              <a:r>
                <a:rPr lang="de-DE" sz="1800" dirty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de-DE" sz="1800" dirty="0" smtClean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high </a:t>
              </a:r>
              <a:r>
                <a:rPr lang="de-DE" sz="1800" dirty="0" err="1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electron</a:t>
              </a:r>
              <a:r>
                <a:rPr lang="de-DE" sz="1800" dirty="0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 beam </a:t>
              </a:r>
              <a:r>
                <a:rPr lang="de-DE" sz="1800" dirty="0" err="1">
                  <a:solidFill>
                    <a:srgbClr val="0000FF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quality</a:t>
              </a:r>
              <a:endParaRPr lang="el-GR" sz="18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19474" name="Text Box 27"/>
            <p:cNvSpPr txBox="1">
              <a:spLocks noChangeArrowheads="1"/>
            </p:cNvSpPr>
            <p:nvPr/>
          </p:nvSpPr>
          <p:spPr bwMode="auto">
            <a:xfrm>
              <a:off x="249" y="2878"/>
              <a:ext cx="127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en-US" sz="1800" dirty="0">
                  <a:latin typeface="Times New Roman" pitchFamily="18" charset="0"/>
                  <a:sym typeface="Symbol" pitchFamily="18" charset="2"/>
                </a:rPr>
                <a:t> energy spread</a:t>
              </a:r>
              <a:endParaRPr lang="en-GB" sz="1800" dirty="0">
                <a:latin typeface="Times New Roman" pitchFamily="18" charset="0"/>
              </a:endParaRPr>
            </a:p>
          </p:txBody>
        </p:sp>
        <p:sp>
          <p:nvSpPr>
            <p:cNvPr id="19475" name="Rectangle 28"/>
            <p:cNvSpPr>
              <a:spLocks noChangeArrowheads="1"/>
            </p:cNvSpPr>
            <p:nvPr/>
          </p:nvSpPr>
          <p:spPr bwMode="auto">
            <a:xfrm>
              <a:off x="437" y="3519"/>
              <a:ext cx="412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for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resonant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energy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exchange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and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good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overlap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with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radiation</a:t>
              </a:r>
              <a:r>
                <a:rPr lang="de-DE" sz="1800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r>
                <a:rPr lang="de-DE" sz="1800" dirty="0" err="1">
                  <a:solidFill>
                    <a:schemeClr val="accent2"/>
                  </a:solidFill>
                  <a:latin typeface="Times New Roman" pitchFamily="18" charset="0"/>
                </a:rPr>
                <a:t>field</a:t>
              </a:r>
              <a:endParaRPr lang="de-DE" sz="1800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476" y="3158"/>
              <a:ext cx="744" cy="359"/>
              <a:chOff x="476" y="3158"/>
              <a:chExt cx="744" cy="359"/>
            </a:xfrm>
          </p:grpSpPr>
          <p:sp>
            <p:nvSpPr>
              <p:cNvPr id="19483" name="AutoShape 30"/>
              <p:cNvSpPr>
                <a:spLocks noChangeArrowheads="1"/>
              </p:cNvSpPr>
              <p:nvPr/>
            </p:nvSpPr>
            <p:spPr bwMode="auto">
              <a:xfrm>
                <a:off x="476" y="3158"/>
                <a:ext cx="744" cy="359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alpha val="25098"/>
                </a:schemeClr>
              </a:solidFill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aphicFrame>
            <p:nvGraphicFramePr>
              <p:cNvPr id="19484" name="Objec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1947440"/>
                  </p:ext>
                </p:extLst>
              </p:nvPr>
            </p:nvGraphicFramePr>
            <p:xfrm>
              <a:off x="541" y="3158"/>
              <a:ext cx="588" cy="3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916" name="Equation" r:id="rId7" imgW="888614" imgH="545863" progId="Equation.3">
                      <p:embed/>
                    </p:oleObj>
                  </mc:Choice>
                  <mc:Fallback>
                    <p:oleObj name="Equation" r:id="rId7" imgW="888614" imgH="545863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1" y="3158"/>
                            <a:ext cx="588" cy="3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477" name="Group 32"/>
            <p:cNvGrpSpPr>
              <a:grpSpLocks/>
            </p:cNvGrpSpPr>
            <p:nvPr/>
          </p:nvGrpSpPr>
          <p:grpSpPr bwMode="auto">
            <a:xfrm>
              <a:off x="2472" y="2878"/>
              <a:ext cx="3248" cy="639"/>
              <a:chOff x="2472" y="2878"/>
              <a:chExt cx="3248" cy="639"/>
            </a:xfrm>
          </p:grpSpPr>
          <p:sp>
            <p:nvSpPr>
              <p:cNvPr id="19478" name="Text Box 33"/>
              <p:cNvSpPr txBox="1">
                <a:spLocks noChangeArrowheads="1"/>
              </p:cNvSpPr>
              <p:nvPr/>
            </p:nvSpPr>
            <p:spPr bwMode="auto">
              <a:xfrm>
                <a:off x="2472" y="2878"/>
                <a:ext cx="15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Tx/>
                  <a:buBlip>
                    <a:blip r:embed="rId6"/>
                  </a:buBlip>
                </a:pP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 transverse </a:t>
                </a:r>
                <a:r>
                  <a:rPr lang="en-US" sz="1800" dirty="0" err="1">
                    <a:latin typeface="Times New Roman" pitchFamily="18" charset="0"/>
                    <a:sym typeface="Symbol" pitchFamily="18" charset="2"/>
                  </a:rPr>
                  <a:t>emittance</a:t>
                </a:r>
                <a:endParaRPr lang="en-GB" sz="1800" dirty="0">
                  <a:latin typeface="Times New Roman" pitchFamily="18" charset="0"/>
                </a:endParaRPr>
              </a:p>
            </p:txBody>
          </p:sp>
          <p:sp>
            <p:nvSpPr>
              <p:cNvPr id="19479" name="Text Box 34"/>
              <p:cNvSpPr txBox="1">
                <a:spLocks noChangeArrowheads="1"/>
              </p:cNvSpPr>
              <p:nvPr/>
            </p:nvSpPr>
            <p:spPr bwMode="auto">
              <a:xfrm>
                <a:off x="4405" y="3234"/>
                <a:ext cx="131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sz="1400" dirty="0">
                    <a:latin typeface="Times New Roman" pitchFamily="18" charset="0"/>
                  </a:rPr>
                  <a:t>(</a:t>
                </a:r>
                <a:r>
                  <a:rPr lang="de-DE" sz="1400" dirty="0">
                    <a:latin typeface="Times New Roman" pitchFamily="18" charset="0"/>
                    <a:cs typeface="Times New Roman" pitchFamily="18" charset="0"/>
                  </a:rPr>
                  <a:t>→   </a:t>
                </a:r>
                <a:r>
                  <a:rPr lang="de-DE" sz="1400" dirty="0">
                    <a:latin typeface="Times New Roman" pitchFamily="18" charset="0"/>
                  </a:rPr>
                  <a:t>high </a:t>
                </a:r>
                <a:r>
                  <a:rPr lang="de-DE" sz="1400" dirty="0" err="1">
                    <a:latin typeface="Times New Roman" pitchFamily="18" charset="0"/>
                  </a:rPr>
                  <a:t>energy</a:t>
                </a:r>
                <a:r>
                  <a:rPr lang="de-DE" sz="1400" dirty="0">
                    <a:latin typeface="Times New Roman" pitchFamily="18" charset="0"/>
                  </a:rPr>
                  <a:t> </a:t>
                </a:r>
                <a:r>
                  <a:rPr lang="de-DE" sz="1400" dirty="0" err="1">
                    <a:latin typeface="Times New Roman" pitchFamily="18" charset="0"/>
                  </a:rPr>
                  <a:t>helps</a:t>
                </a:r>
                <a:r>
                  <a:rPr lang="de-DE" sz="1400" dirty="0">
                    <a:latin typeface="Times New Roman" pitchFamily="18" charset="0"/>
                  </a:rPr>
                  <a:t>)</a:t>
                </a:r>
                <a:endParaRPr lang="el-GR" sz="1400" dirty="0">
                  <a:latin typeface="Times New Roman" pitchFamily="18" charset="0"/>
                </a:endParaRPr>
              </a:p>
            </p:txBody>
          </p:sp>
          <p:grpSp>
            <p:nvGrpSpPr>
              <p:cNvPr id="19480" name="Group 35"/>
              <p:cNvGrpSpPr>
                <a:grpSpLocks/>
              </p:cNvGrpSpPr>
              <p:nvPr/>
            </p:nvGrpSpPr>
            <p:grpSpPr bwMode="auto">
              <a:xfrm>
                <a:off x="2699" y="3151"/>
                <a:ext cx="1451" cy="366"/>
                <a:chOff x="2699" y="3151"/>
                <a:chExt cx="1451" cy="366"/>
              </a:xfrm>
            </p:grpSpPr>
            <p:sp>
              <p:nvSpPr>
                <p:cNvPr id="19481" name="AutoShape 36"/>
                <p:cNvSpPr>
                  <a:spLocks noChangeArrowheads="1"/>
                </p:cNvSpPr>
                <p:nvPr/>
              </p:nvSpPr>
              <p:spPr bwMode="auto">
                <a:xfrm>
                  <a:off x="2699" y="3154"/>
                  <a:ext cx="1451" cy="36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>
                    <a:alpha val="25098"/>
                  </a:schemeClr>
                </a:solidFill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>
                    <a:spcBef>
                      <a:spcPct val="50000"/>
                    </a:spcBef>
                    <a:buFontTx/>
                    <a:buBlip>
                      <a:blip r:embed="rId5"/>
                    </a:buBlip>
                  </a:pPr>
                  <a:endParaRPr lang="de-DE" sz="1800" b="1">
                    <a:solidFill>
                      <a:srgbClr val="0000FF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graphicFrame>
              <p:nvGraphicFramePr>
                <p:cNvPr id="19482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07119430"/>
                    </p:ext>
                  </p:extLst>
                </p:nvPr>
              </p:nvGraphicFramePr>
              <p:xfrm>
                <a:off x="2785" y="3151"/>
                <a:ext cx="1235" cy="34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9917" name="Equation" r:id="rId9" imgW="1866900" imgH="558800" progId="Equation.3">
                        <p:embed/>
                      </p:oleObj>
                    </mc:Choice>
                    <mc:Fallback>
                      <p:oleObj name="Equation" r:id="rId9" imgW="1866900" imgH="5588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85" y="3151"/>
                              <a:ext cx="1235" cy="34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394866" y="4964975"/>
            <a:ext cx="73457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beam gets extremely small, often weird shape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err="1" smtClean="0">
                <a:latin typeface="Times New Roman" pitchFamily="18" charset="0"/>
                <a:sym typeface="Symbol" pitchFamily="18" charset="2"/>
              </a:rPr>
              <a:t>emittance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 is no equilibrium property, many effects can spoil it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optics errors propagate through entire machine (</a:t>
            </a:r>
            <a:r>
              <a:rPr lang="en-US" sz="1800" dirty="0" err="1" smtClean="0">
                <a:latin typeface="Times New Roman" pitchFamily="18" charset="0"/>
                <a:sym typeface="Symbol" pitchFamily="18" charset="2"/>
              </a:rPr>
              <a:t>linac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 is open loop system)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coherent effects due to short pulses and instabilities</a:t>
            </a:r>
            <a:endParaRPr lang="en-GB" sz="1800" dirty="0">
              <a:latin typeface="Times New Roman" pitchFamily="18" charset="0"/>
            </a:endParaRP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auto">
          <a:xfrm>
            <a:off x="394568" y="3760465"/>
            <a:ext cx="73457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 short bunches require complicate longitudinal diagnostics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new methods required to verify pulse lengths of electron and laser bunch</a:t>
            </a:r>
          </a:p>
        </p:txBody>
      </p:sp>
      <p:sp>
        <p:nvSpPr>
          <p:cNvPr id="42" name="Rectangle 20"/>
          <p:cNvSpPr>
            <a:spLocks noChangeArrowheads="1"/>
          </p:cNvSpPr>
          <p:nvPr/>
        </p:nvSpPr>
        <p:spPr bwMode="auto">
          <a:xfrm>
            <a:off x="467544" y="4536080"/>
            <a:ext cx="3124847" cy="40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800" b="1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sz="1800" b="1" dirty="0" smtClean="0">
                <a:solidFill>
                  <a:schemeClr val="accent2"/>
                </a:solidFill>
                <a:latin typeface="Times New Roman" pitchFamily="18" charset="0"/>
              </a:rPr>
              <a:t>ransverse phase space</a:t>
            </a:r>
          </a:p>
        </p:txBody>
      </p:sp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467544" y="3356992"/>
            <a:ext cx="3124847" cy="40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800" b="1" dirty="0" smtClean="0">
                <a:solidFill>
                  <a:schemeClr val="accent2"/>
                </a:solidFill>
                <a:latin typeface="Times New Roman" pitchFamily="18" charset="0"/>
              </a:rPr>
              <a:t>longitudinal phase space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99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endParaRPr lang="de-DE" sz="2400">
              <a:latin typeface="Times New Roman" pitchFamily="18" charset="0"/>
            </a:endParaRPr>
          </a:p>
        </p:txBody>
      </p:sp>
      <p:pic>
        <p:nvPicPr>
          <p:cNvPr id="20486" name="Picture 6" descr="HG_LOGO_S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DESY-Logo-cyan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Rectangle 8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Beam Properties (3)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107950" y="879475"/>
            <a:ext cx="4535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de-DE" sz="180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comment: transverse emittance</a:t>
            </a:r>
            <a:endParaRPr lang="el-GR" sz="18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64555" name="Text Box 11"/>
          <p:cNvSpPr txBox="1">
            <a:spLocks noChangeArrowheads="1"/>
          </p:cNvSpPr>
          <p:nvPr/>
        </p:nvSpPr>
        <p:spPr bwMode="auto">
          <a:xfrm>
            <a:off x="395288" y="1196975"/>
            <a:ext cx="8353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>
                <a:latin typeface="Times New Roman" pitchFamily="18" charset="0"/>
                <a:sym typeface="Symbol" pitchFamily="18" charset="2"/>
              </a:rPr>
              <a:t>  electrons 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slip back in phase</a:t>
            </a:r>
            <a:r>
              <a:rPr lang="en-US" sz="1800">
                <a:latin typeface="Times New Roman" pitchFamily="18" charset="0"/>
                <a:sym typeface="Symbol" pitchFamily="18" charset="2"/>
              </a:rPr>
              <a:t> with respect to photons by</a:t>
            </a:r>
            <a:r>
              <a:rPr lang="en-US" sz="1800">
                <a:latin typeface="Mathematica1" pitchFamily="2" charset="2"/>
                <a:sym typeface="Symbol" pitchFamily="18" charset="2"/>
              </a:rPr>
              <a:t> </a:t>
            </a:r>
            <a:r>
              <a:rPr lang="en-US" sz="1800">
                <a:solidFill>
                  <a:srgbClr val="FF0000"/>
                </a:solidFill>
                <a:latin typeface="Mathematica1" pitchFamily="2" charset="2"/>
                <a:sym typeface="Symbol" pitchFamily="18" charset="2"/>
              </a:rPr>
              <a:t>l</a:t>
            </a:r>
            <a:r>
              <a:rPr lang="en-US" sz="1800" baseline="-2500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r</a:t>
            </a:r>
            <a:r>
              <a:rPr lang="en-US" sz="1800" baseline="-2500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>
                <a:latin typeface="Times New Roman" pitchFamily="18" charset="0"/>
                <a:sym typeface="Symbol" pitchFamily="18" charset="2"/>
              </a:rPr>
              <a:t>each undulator period</a:t>
            </a:r>
            <a:endParaRPr lang="en-US" sz="180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1800">
                <a:latin typeface="Times New Roman" pitchFamily="18" charset="0"/>
              </a:rPr>
              <a:t>  FEL integrates over slippage length   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→  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slice emittance</a:t>
            </a:r>
            <a:r>
              <a:rPr lang="en-US" sz="1800">
                <a:latin typeface="Times New Roman" pitchFamily="18" charset="0"/>
              </a:rPr>
              <a:t> of importance</a:t>
            </a:r>
            <a:endParaRPr lang="en-GB" sz="1800">
              <a:latin typeface="Times New Roman" pitchFamily="18" charset="0"/>
            </a:endParaRPr>
          </a:p>
        </p:txBody>
      </p:sp>
      <p:grpSp>
        <p:nvGrpSpPr>
          <p:cNvPr id="20491" name="Group 12"/>
          <p:cNvGrpSpPr>
            <a:grpSpLocks/>
          </p:cNvGrpSpPr>
          <p:nvPr/>
        </p:nvGrpSpPr>
        <p:grpSpPr bwMode="auto">
          <a:xfrm>
            <a:off x="395288" y="1916113"/>
            <a:ext cx="8569325" cy="1355725"/>
            <a:chOff x="249" y="1207"/>
            <a:chExt cx="5398" cy="854"/>
          </a:xfrm>
        </p:grpSpPr>
        <p:grpSp>
          <p:nvGrpSpPr>
            <p:cNvPr id="20505" name="Group 13"/>
            <p:cNvGrpSpPr>
              <a:grpSpLocks/>
            </p:cNvGrpSpPr>
            <p:nvPr/>
          </p:nvGrpSpPr>
          <p:grpSpPr bwMode="auto">
            <a:xfrm>
              <a:off x="3288" y="1207"/>
              <a:ext cx="2359" cy="833"/>
              <a:chOff x="3288" y="1207"/>
              <a:chExt cx="2359" cy="833"/>
            </a:xfrm>
          </p:grpSpPr>
          <p:grpSp>
            <p:nvGrpSpPr>
              <p:cNvPr id="20519" name="Group 14"/>
              <p:cNvGrpSpPr>
                <a:grpSpLocks/>
              </p:cNvGrpSpPr>
              <p:nvPr/>
            </p:nvGrpSpPr>
            <p:grpSpPr bwMode="auto">
              <a:xfrm>
                <a:off x="3288" y="1207"/>
                <a:ext cx="1591" cy="833"/>
                <a:chOff x="3288" y="1207"/>
                <a:chExt cx="1591" cy="833"/>
              </a:xfrm>
            </p:grpSpPr>
            <p:grpSp>
              <p:nvGrpSpPr>
                <p:cNvPr id="20521" name="Group 15"/>
                <p:cNvGrpSpPr>
                  <a:grpSpLocks/>
                </p:cNvGrpSpPr>
                <p:nvPr/>
              </p:nvGrpSpPr>
              <p:grpSpPr bwMode="auto">
                <a:xfrm>
                  <a:off x="3738" y="1278"/>
                  <a:ext cx="535" cy="245"/>
                  <a:chOff x="1519" y="2493"/>
                  <a:chExt cx="535" cy="245"/>
                </a:xfrm>
              </p:grpSpPr>
              <p:sp>
                <p:nvSpPr>
                  <p:cNvPr id="20550" name="AutoShape 1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666" y="2469"/>
                    <a:ext cx="213" cy="294"/>
                  </a:xfrm>
                  <a:prstGeom prst="parallelogram">
                    <a:avLst>
                      <a:gd name="adj" fmla="val 25000"/>
                    </a:avLst>
                  </a:prstGeom>
                  <a:noFill/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5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519" y="2575"/>
                    <a:ext cx="535" cy="8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52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65" y="2493"/>
                    <a:ext cx="0" cy="2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53" name="Oval 1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1657" y="2582"/>
                    <a:ext cx="213" cy="66"/>
                  </a:xfrm>
                  <a:prstGeom prst="ellipse">
                    <a:avLst/>
                  </a:prstGeom>
                  <a:noFill/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0522" name="Group 20"/>
                <p:cNvGrpSpPr>
                  <a:grpSpLocks/>
                </p:cNvGrpSpPr>
                <p:nvPr/>
              </p:nvGrpSpPr>
              <p:grpSpPr bwMode="auto">
                <a:xfrm>
                  <a:off x="3288" y="1368"/>
                  <a:ext cx="535" cy="245"/>
                  <a:chOff x="984" y="2550"/>
                  <a:chExt cx="535" cy="245"/>
                </a:xfrm>
              </p:grpSpPr>
              <p:sp>
                <p:nvSpPr>
                  <p:cNvPr id="20546" name="AutoShape 2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31" y="2526"/>
                    <a:ext cx="213" cy="294"/>
                  </a:xfrm>
                  <a:prstGeom prst="parallelogram">
                    <a:avLst>
                      <a:gd name="adj" fmla="val 25000"/>
                    </a:avLst>
                  </a:prstGeom>
                  <a:noFill/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7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984" y="2632"/>
                    <a:ext cx="535" cy="8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8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30" y="2550"/>
                    <a:ext cx="0" cy="2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9" name="Oval 24"/>
                  <p:cNvSpPr>
                    <a:spLocks noChangeArrowheads="1"/>
                  </p:cNvSpPr>
                  <p:nvPr/>
                </p:nvSpPr>
                <p:spPr bwMode="auto">
                  <a:xfrm rot="-300000">
                    <a:off x="1122" y="2639"/>
                    <a:ext cx="213" cy="66"/>
                  </a:xfrm>
                  <a:prstGeom prst="ellipse">
                    <a:avLst/>
                  </a:prstGeom>
                  <a:noFill/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0523" name="Group 25"/>
                <p:cNvGrpSpPr>
                  <a:grpSpLocks/>
                </p:cNvGrpSpPr>
                <p:nvPr/>
              </p:nvGrpSpPr>
              <p:grpSpPr bwMode="auto">
                <a:xfrm>
                  <a:off x="4232" y="1207"/>
                  <a:ext cx="647" cy="505"/>
                  <a:chOff x="2109" y="2446"/>
                  <a:chExt cx="647" cy="505"/>
                </a:xfrm>
              </p:grpSpPr>
              <p:sp>
                <p:nvSpPr>
                  <p:cNvPr id="20540" name="AutoShape 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256" y="2605"/>
                    <a:ext cx="213" cy="294"/>
                  </a:xfrm>
                  <a:prstGeom prst="parallelogram">
                    <a:avLst>
                      <a:gd name="adj" fmla="val 25000"/>
                    </a:avLst>
                  </a:prstGeom>
                  <a:noFill/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109" y="2711"/>
                    <a:ext cx="535" cy="8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2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5" y="2629"/>
                    <a:ext cx="0" cy="2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3" name="Oval 29"/>
                  <p:cNvSpPr>
                    <a:spLocks noChangeArrowheads="1"/>
                  </p:cNvSpPr>
                  <p:nvPr/>
                </p:nvSpPr>
                <p:spPr bwMode="auto">
                  <a:xfrm rot="3000000">
                    <a:off x="2247" y="2718"/>
                    <a:ext cx="213" cy="66"/>
                  </a:xfrm>
                  <a:prstGeom prst="ellipse">
                    <a:avLst/>
                  </a:prstGeom>
                  <a:noFill/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44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08" y="2720"/>
                    <a:ext cx="24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 anchorCtr="1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800" b="1"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rPr>
                      <a:t>x</a:t>
                    </a:r>
                    <a:endParaRPr lang="en-GB" sz="1800" b="1"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  <p:sp>
                <p:nvSpPr>
                  <p:cNvPr id="20545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7" y="2446"/>
                    <a:ext cx="253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 anchorCtr="1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800" b="1"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rPr>
                      <a:t>x´</a:t>
                    </a:r>
                    <a:endParaRPr lang="en-GB" sz="1800" b="1"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  <p:grpSp>
              <p:nvGrpSpPr>
                <p:cNvPr id="20524" name="Group 32"/>
                <p:cNvGrpSpPr>
                  <a:grpSpLocks/>
                </p:cNvGrpSpPr>
                <p:nvPr/>
              </p:nvGrpSpPr>
              <p:grpSpPr bwMode="auto">
                <a:xfrm>
                  <a:off x="3481" y="1560"/>
                  <a:ext cx="1157" cy="480"/>
                  <a:chOff x="3481" y="1560"/>
                  <a:chExt cx="1157" cy="480"/>
                </a:xfrm>
              </p:grpSpPr>
              <p:sp>
                <p:nvSpPr>
                  <p:cNvPr id="20525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4502" y="1698"/>
                    <a:ext cx="136" cy="0"/>
                  </a:xfrm>
                  <a:prstGeom prst="line">
                    <a:avLst/>
                  </a:prstGeom>
                  <a:noFill/>
                  <a:ln w="22225">
                    <a:solidFill>
                      <a:srgbClr val="FF0000"/>
                    </a:solidFill>
                    <a:round/>
                    <a:headEnd/>
                    <a:tailEnd type="stealth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26" name="AutoShape 3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81" y="1626"/>
                    <a:ext cx="136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27" name="AutoShape 3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60" y="1629"/>
                    <a:ext cx="190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28" name="AutoShape 3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653" y="1627"/>
                    <a:ext cx="218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29" name="AutoShape 3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749" y="1627"/>
                    <a:ext cx="245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0" name="AutoShape 3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44" y="1628"/>
                    <a:ext cx="272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1" name="AutoShape 3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978" y="1627"/>
                    <a:ext cx="245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2" name="AutoShape 4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113" y="1625"/>
                    <a:ext cx="218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3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247" y="1626"/>
                    <a:ext cx="190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4" name="AutoShape 4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386" y="1628"/>
                    <a:ext cx="136" cy="136"/>
                  </a:xfrm>
                  <a:prstGeom prst="can">
                    <a:avLst>
                      <a:gd name="adj" fmla="val 25000"/>
                    </a:avLst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5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916" y="1835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6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1" y="1835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7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3823" y="1880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8" name="Line 46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4034" y="1880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39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1" y="1809"/>
                    <a:ext cx="22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800">
                        <a:solidFill>
                          <a:srgbClr val="FF0000"/>
                        </a:solidFill>
                        <a:latin typeface="Mathematica1" pitchFamily="2" charset="2"/>
                        <a:ea typeface="Arial Unicode MS" pitchFamily="34" charset="-128"/>
                        <a:cs typeface="Arial Unicode MS" pitchFamily="34" charset="-128"/>
                      </a:rPr>
                      <a:t>l</a:t>
                    </a:r>
                    <a:r>
                      <a:rPr lang="de-DE" sz="1800" baseline="-25000">
                        <a:solidFill>
                          <a:srgbClr val="FF0000"/>
                        </a:solidFill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rPr>
                      <a:t>r</a:t>
                    </a:r>
                    <a:endParaRPr lang="en-GB" sz="1800">
                      <a:solidFill>
                        <a:srgbClr val="FF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</p:grpSp>
          <p:sp>
            <p:nvSpPr>
              <p:cNvPr id="364592" name="Text Box 48"/>
              <p:cNvSpPr txBox="1">
                <a:spLocks noChangeArrowheads="1"/>
              </p:cNvSpPr>
              <p:nvPr/>
            </p:nvSpPr>
            <p:spPr bwMode="auto">
              <a:xfrm>
                <a:off x="4728" y="1277"/>
                <a:ext cx="91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slice emittance</a:t>
                </a:r>
                <a:endParaRPr lang="en-GB" sz="1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20506" name="Group 49"/>
            <p:cNvGrpSpPr>
              <a:grpSpLocks/>
            </p:cNvGrpSpPr>
            <p:nvPr/>
          </p:nvGrpSpPr>
          <p:grpSpPr bwMode="auto">
            <a:xfrm>
              <a:off x="249" y="1245"/>
              <a:ext cx="2540" cy="816"/>
              <a:chOff x="249" y="1245"/>
              <a:chExt cx="2540" cy="816"/>
            </a:xfrm>
          </p:grpSpPr>
          <p:grpSp>
            <p:nvGrpSpPr>
              <p:cNvPr id="20507" name="Group 50"/>
              <p:cNvGrpSpPr>
                <a:grpSpLocks/>
              </p:cNvGrpSpPr>
              <p:nvPr/>
            </p:nvGrpSpPr>
            <p:grpSpPr bwMode="auto">
              <a:xfrm>
                <a:off x="680" y="1245"/>
                <a:ext cx="2109" cy="816"/>
                <a:chOff x="3472" y="2523"/>
                <a:chExt cx="2109" cy="816"/>
              </a:xfrm>
            </p:grpSpPr>
            <p:grpSp>
              <p:nvGrpSpPr>
                <p:cNvPr id="20509" name="Group 51"/>
                <p:cNvGrpSpPr>
                  <a:grpSpLocks/>
                </p:cNvGrpSpPr>
                <p:nvPr/>
              </p:nvGrpSpPr>
              <p:grpSpPr bwMode="auto">
                <a:xfrm>
                  <a:off x="3472" y="2846"/>
                  <a:ext cx="1222" cy="257"/>
                  <a:chOff x="2881" y="2846"/>
                  <a:chExt cx="1222" cy="257"/>
                </a:xfrm>
              </p:grpSpPr>
              <p:sp>
                <p:nvSpPr>
                  <p:cNvPr id="20517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881" y="2846"/>
                    <a:ext cx="1088" cy="25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/>
                      </a:gs>
                      <a:gs pos="50000">
                        <a:srgbClr val="76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18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967" y="2976"/>
                    <a:ext cx="136" cy="0"/>
                  </a:xfrm>
                  <a:prstGeom prst="line">
                    <a:avLst/>
                  </a:prstGeom>
                  <a:noFill/>
                  <a:ln w="22225">
                    <a:solidFill>
                      <a:srgbClr val="FF0000"/>
                    </a:solidFill>
                    <a:round/>
                    <a:headEnd/>
                    <a:tailEnd type="stealth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0510" name="Group 54"/>
                <p:cNvGrpSpPr>
                  <a:grpSpLocks/>
                </p:cNvGrpSpPr>
                <p:nvPr/>
              </p:nvGrpSpPr>
              <p:grpSpPr bwMode="auto">
                <a:xfrm>
                  <a:off x="4658" y="2523"/>
                  <a:ext cx="923" cy="816"/>
                  <a:chOff x="2426" y="2523"/>
                  <a:chExt cx="923" cy="816"/>
                </a:xfrm>
              </p:grpSpPr>
              <p:sp>
                <p:nvSpPr>
                  <p:cNvPr id="20511" name="AutoShape 5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563" y="2749"/>
                    <a:ext cx="590" cy="499"/>
                  </a:xfrm>
                  <a:prstGeom prst="parallelogram">
                    <a:avLst>
                      <a:gd name="adj" fmla="val 29559"/>
                    </a:avLst>
                  </a:prstGeom>
                  <a:noFill/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12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886"/>
                    <a:ext cx="908" cy="2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13" name="Line 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4" y="2659"/>
                    <a:ext cx="0" cy="68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14" name="Oval 5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2660" y="2907"/>
                    <a:ext cx="362" cy="181"/>
                  </a:xfrm>
                  <a:prstGeom prst="ellipse">
                    <a:avLst/>
                  </a:prstGeom>
                  <a:noFill/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0515" name="Text 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8" y="3060"/>
                    <a:ext cx="181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 anchorCtr="1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800" b="1"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rPr>
                      <a:t>x</a:t>
                    </a:r>
                    <a:endParaRPr lang="en-GB" sz="1800" b="1"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  <p:sp>
                <p:nvSpPr>
                  <p:cNvPr id="20516" name="Text 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59" y="2523"/>
                    <a:ext cx="248" cy="22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 anchorCtr="1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800" b="1"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rPr>
                      <a:t>x´</a:t>
                    </a:r>
                    <a:endParaRPr lang="en-GB" sz="1800" b="1"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endParaRPr>
                  </a:p>
                </p:txBody>
              </p:sp>
            </p:grpSp>
          </p:grpSp>
          <p:sp>
            <p:nvSpPr>
              <p:cNvPr id="364605" name="Text Box 61"/>
              <p:cNvSpPr txBox="1">
                <a:spLocks noChangeArrowheads="1"/>
              </p:cNvSpPr>
              <p:nvPr/>
            </p:nvSpPr>
            <p:spPr bwMode="auto">
              <a:xfrm>
                <a:off x="249" y="1283"/>
                <a:ext cx="1203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projected emittance</a:t>
                </a:r>
                <a:endParaRPr lang="en-GB" sz="1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07950" y="3350319"/>
            <a:ext cx="8928101" cy="3173909"/>
            <a:chOff x="107950" y="3350319"/>
            <a:chExt cx="8928101" cy="3173909"/>
          </a:xfrm>
        </p:grpSpPr>
        <p:grpSp>
          <p:nvGrpSpPr>
            <p:cNvPr id="2" name="Group 1"/>
            <p:cNvGrpSpPr/>
            <p:nvPr/>
          </p:nvGrpSpPr>
          <p:grpSpPr>
            <a:xfrm>
              <a:off x="107950" y="3350319"/>
              <a:ext cx="5588668" cy="942777"/>
              <a:chOff x="107950" y="3350319"/>
              <a:chExt cx="5588668" cy="942777"/>
            </a:xfrm>
          </p:grpSpPr>
          <p:sp>
            <p:nvSpPr>
              <p:cNvPr id="20497" name="Text Box 68"/>
              <p:cNvSpPr txBox="1">
                <a:spLocks noChangeArrowheads="1"/>
              </p:cNvSpPr>
              <p:nvPr/>
            </p:nvSpPr>
            <p:spPr bwMode="auto">
              <a:xfrm>
                <a:off x="107950" y="3350319"/>
                <a:ext cx="2447925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Blip>
                    <a:blip r:embed="rId6"/>
                  </a:buBlip>
                </a:pPr>
                <a:r>
                  <a:rPr lang="de-DE" sz="1800" dirty="0">
                    <a:solidFill>
                      <a:srgbClr val="0000FF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   </a:t>
                </a:r>
                <a:r>
                  <a:rPr lang="de-DE" sz="1800" dirty="0" err="1">
                    <a:solidFill>
                      <a:srgbClr val="0000FF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stability</a:t>
                </a:r>
                <a:endParaRPr lang="el-GR" sz="1800" dirty="0">
                  <a:solidFill>
                    <a:srgbClr val="0000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498" name="Text Box 69"/>
              <p:cNvSpPr txBox="1">
                <a:spLocks noChangeArrowheads="1"/>
              </p:cNvSpPr>
              <p:nvPr/>
            </p:nvSpPr>
            <p:spPr bwMode="auto">
              <a:xfrm>
                <a:off x="395288" y="3646983"/>
                <a:ext cx="4993481" cy="646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Tx/>
                  <a:buBlip>
                    <a:blip r:embed="rId5"/>
                  </a:buBlip>
                </a:pP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1800" dirty="0">
                    <a:solidFill>
                      <a:schemeClr val="accent2"/>
                    </a:solidFill>
                    <a:latin typeface="Times New Roman" pitchFamily="18" charset="0"/>
                    <a:sym typeface="Symbol" pitchFamily="18" charset="2"/>
                  </a:rPr>
                  <a:t>energy stability</a:t>
                </a: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 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→  </a:t>
                </a: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wavelength stability                                 </a:t>
                </a:r>
                <a:endParaRPr lang="en-US" sz="1800" dirty="0" smtClean="0">
                  <a:latin typeface="Times New Roman" pitchFamily="18" charset="0"/>
                  <a:sym typeface="Symbol" pitchFamily="18" charset="2"/>
                </a:endParaRPr>
              </a:p>
              <a:p>
                <a:pPr eaLnBrk="1" hangingPunct="1">
                  <a:buFontTx/>
                  <a:buBlip>
                    <a:blip r:embed="rId5"/>
                  </a:buBlip>
                </a:pP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1800" dirty="0" smtClean="0">
                    <a:solidFill>
                      <a:srgbClr val="000099"/>
                    </a:solidFill>
                    <a:latin typeface="Times New Roman" pitchFamily="18" charset="0"/>
                    <a:sym typeface="Symbol" pitchFamily="18" charset="2"/>
                  </a:rPr>
                  <a:t>arrival </a:t>
                </a:r>
                <a:r>
                  <a:rPr lang="en-US" sz="1800" dirty="0">
                    <a:solidFill>
                      <a:srgbClr val="000099"/>
                    </a:solidFill>
                    <a:latin typeface="Times New Roman" pitchFamily="18" charset="0"/>
                    <a:sym typeface="Symbol" pitchFamily="18" charset="2"/>
                  </a:rPr>
                  <a:t>time </a:t>
                </a:r>
                <a:r>
                  <a:rPr lang="en-US" sz="1800" dirty="0" smtClean="0">
                    <a:solidFill>
                      <a:srgbClr val="000099"/>
                    </a:solidFill>
                    <a:latin typeface="Times New Roman" pitchFamily="18" charset="0"/>
                    <a:sym typeface="Symbol" pitchFamily="18" charset="2"/>
                  </a:rPr>
                  <a:t>stability </a:t>
                </a:r>
                <a:r>
                  <a:rPr lang="en-US" sz="1800" dirty="0" smtClean="0">
                    <a:latin typeface="Times New Roman" pitchFamily="18" charset="0"/>
                    <a:sym typeface="Symbol" pitchFamily="18" charset="2"/>
                  </a:rPr>
                  <a:t>→  pump probe experiments</a:t>
                </a:r>
              </a:p>
            </p:txBody>
          </p:sp>
          <p:grpSp>
            <p:nvGrpSpPr>
              <p:cNvPr id="20499" name="Group 70"/>
              <p:cNvGrpSpPr>
                <a:grpSpLocks/>
              </p:cNvGrpSpPr>
              <p:nvPr/>
            </p:nvGrpSpPr>
            <p:grpSpPr bwMode="auto">
              <a:xfrm>
                <a:off x="4778499" y="3530325"/>
                <a:ext cx="918119" cy="453950"/>
                <a:chOff x="3218" y="2343"/>
                <a:chExt cx="636" cy="319"/>
              </a:xfrm>
            </p:grpSpPr>
            <p:sp>
              <p:nvSpPr>
                <p:cNvPr id="20501" name="AutoShape 71"/>
                <p:cNvSpPr>
                  <a:spLocks noChangeArrowheads="1"/>
                </p:cNvSpPr>
                <p:nvPr/>
              </p:nvSpPr>
              <p:spPr bwMode="auto">
                <a:xfrm>
                  <a:off x="3219" y="2343"/>
                  <a:ext cx="635" cy="31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>
                    <a:alpha val="25098"/>
                  </a:schemeClr>
                </a:solidFill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aphicFrame>
              <p:nvGraphicFramePr>
                <p:cNvPr id="20502" name="Object 7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72027884"/>
                    </p:ext>
                  </p:extLst>
                </p:nvPr>
              </p:nvGraphicFramePr>
              <p:xfrm>
                <a:off x="3218" y="2369"/>
                <a:ext cx="629" cy="2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0767" name="Equation" r:id="rId7" imgW="1168400" imgH="558800" progId="Equation.3">
                        <p:embed/>
                      </p:oleObj>
                    </mc:Choice>
                    <mc:Fallback>
                      <p:oleObj name="Equation" r:id="rId7" imgW="1168400" imgH="5588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218" y="2369"/>
                              <a:ext cx="629" cy="2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pSp>
          <p:nvGrpSpPr>
            <p:cNvPr id="3" name="Group 2"/>
            <p:cNvGrpSpPr/>
            <p:nvPr/>
          </p:nvGrpSpPr>
          <p:grpSpPr>
            <a:xfrm>
              <a:off x="395289" y="4221088"/>
              <a:ext cx="8640762" cy="2303140"/>
              <a:chOff x="395289" y="4221088"/>
              <a:chExt cx="8640762" cy="2303140"/>
            </a:xfrm>
          </p:grpSpPr>
          <p:grpSp>
            <p:nvGrpSpPr>
              <p:cNvPr id="20494" name="Group 63"/>
              <p:cNvGrpSpPr>
                <a:grpSpLocks/>
              </p:cNvGrpSpPr>
              <p:nvPr/>
            </p:nvGrpSpPr>
            <p:grpSpPr bwMode="auto">
              <a:xfrm>
                <a:off x="6011863" y="4581128"/>
                <a:ext cx="3024188" cy="1943100"/>
                <a:chOff x="1610" y="2069"/>
                <a:chExt cx="2111" cy="1374"/>
              </a:xfrm>
            </p:grpSpPr>
            <p:pic>
              <p:nvPicPr>
                <p:cNvPr id="20503" name="Picture 64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0" y="2069"/>
                  <a:ext cx="2111" cy="13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0504" name="Rectangle 65"/>
                <p:cNvSpPr>
                  <a:spLocks noChangeArrowheads="1"/>
                </p:cNvSpPr>
                <p:nvPr/>
              </p:nvSpPr>
              <p:spPr bwMode="auto">
                <a:xfrm>
                  <a:off x="1610" y="3160"/>
                  <a:ext cx="1030" cy="13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0495" name="Text Box 66"/>
              <p:cNvSpPr txBox="1">
                <a:spLocks noChangeArrowheads="1"/>
              </p:cNvSpPr>
              <p:nvPr/>
            </p:nvSpPr>
            <p:spPr bwMode="auto">
              <a:xfrm>
                <a:off x="900113" y="4935539"/>
                <a:ext cx="5184775" cy="1446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sz="1600" b="1" u="sng" dirty="0" err="1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example</a:t>
                </a:r>
                <a:r>
                  <a:rPr lang="de-DE" sz="1600" b="1" u="sng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  XFEL @ DESY</a:t>
                </a:r>
              </a:p>
              <a:p>
                <a:pPr eaLnBrk="1" hangingPunct="1">
                  <a:spcBef>
                    <a:spcPct val="50000"/>
                  </a:spcBef>
                  <a:buFontTx/>
                  <a:buChar char="•"/>
                </a:pP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length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of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undulator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section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: 100-150 m</a:t>
                </a:r>
              </a:p>
              <a:p>
                <a:pPr eaLnBrk="1" hangingPunct="1">
                  <a:spcBef>
                    <a:spcPct val="50000"/>
                  </a:spcBef>
                  <a:buFontTx/>
                  <a:buChar char="•"/>
                </a:pP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BPM </a:t>
                </a:r>
                <a:r>
                  <a:rPr lang="de-DE" sz="1600" dirty="0" err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position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resolution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de-DE" sz="1600" b="1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    1 </a:t>
                </a:r>
                <a:r>
                  <a:rPr lang="el-GR" sz="1600" b="1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de-DE" sz="1600" b="1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single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bunch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),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de-DE" sz="1600" b="1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100 </a:t>
                </a:r>
                <a:r>
                  <a:rPr lang="de-DE" sz="1600" b="1" dirty="0" err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nm</a:t>
                </a:r>
                <a:r>
                  <a:rPr lang="de-DE" sz="1600" dirty="0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average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over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bunch</a:t>
                </a:r>
                <a:r>
                  <a:rPr lang="de-DE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de-DE" sz="1600" dirty="0" err="1">
                    <a:latin typeface="Times New Roman" pitchFamily="18" charset="0"/>
                    <a:cs typeface="Times New Roman" pitchFamily="18" charset="0"/>
                  </a:rPr>
                  <a:t>train</a:t>
                </a:r>
                <a:r>
                  <a:rPr lang="de-DE" sz="16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de-DE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Text Box 69"/>
              <p:cNvSpPr txBox="1">
                <a:spLocks noChangeArrowheads="1"/>
              </p:cNvSpPr>
              <p:nvPr/>
            </p:nvSpPr>
            <p:spPr bwMode="auto">
              <a:xfrm>
                <a:off x="395289" y="4221088"/>
                <a:ext cx="5538788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buFontTx/>
                  <a:buBlip>
                    <a:blip r:embed="rId5"/>
                  </a:buBlip>
                </a:pPr>
                <a:r>
                  <a:rPr lang="en-US" sz="1800" dirty="0">
                    <a:latin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18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position </a:t>
                </a:r>
                <a:r>
                  <a:rPr lang="en-US" sz="1800" dirty="0">
                    <a:solidFill>
                      <a:schemeClr val="accent2"/>
                    </a:solidFill>
                    <a:latin typeface="Times New Roman" pitchFamily="18" charset="0"/>
                  </a:rPr>
                  <a:t>stability</a:t>
                </a:r>
              </a:p>
              <a:p>
                <a:pPr eaLnBrk="1" hangingPunct="1"/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      →  overlap between beam and radiation in </a:t>
                </a:r>
                <a:r>
                  <a:rPr lang="en-GB" sz="1800" dirty="0" err="1">
                    <a:latin typeface="Times New Roman" pitchFamily="18" charset="0"/>
                    <a:cs typeface="Times New Roman" pitchFamily="18" charset="0"/>
                  </a:rPr>
                  <a:t>undulators</a:t>
                </a:r>
                <a:endParaRPr lang="en-GB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75" name="Text Box 66"/>
          <p:cNvSpPr txBox="1">
            <a:spLocks noChangeArrowheads="1"/>
          </p:cNvSpPr>
          <p:nvPr/>
        </p:nvSpPr>
        <p:spPr bwMode="auto">
          <a:xfrm>
            <a:off x="6041180" y="3573016"/>
            <a:ext cx="30958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LLRF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feedback</a:t>
            </a:r>
            <a:endParaRPr lang="de-DE" sz="1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synchronisation</a:t>
            </a:r>
            <a:endParaRPr lang="de-DE" sz="1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resolution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BPMs,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orbit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feedback</a:t>
            </a:r>
            <a:endParaRPr lang="de-DE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524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200">
                <a:solidFill>
                  <a:schemeClr val="bg2"/>
                </a:solidFill>
                <a:latin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Standard FEL </a:t>
            </a:r>
            <a:r>
              <a:rPr lang="de-DE" sz="3200" dirty="0" err="1" smtClean="0">
                <a:solidFill>
                  <a:srgbClr val="003E6E"/>
                </a:solidFill>
                <a:latin typeface="Comic Sans MS" pitchFamily="66" charset="0"/>
              </a:rPr>
              <a:t>Diagnostics</a:t>
            </a:r>
            <a:r>
              <a:rPr lang="de-DE" sz="3200" dirty="0" smtClean="0">
                <a:solidFill>
                  <a:srgbClr val="003E6E"/>
                </a:solidFill>
                <a:latin typeface="Comic Sans MS" pitchFamily="66" charset="0"/>
              </a:rPr>
              <a:t> @ FLASH</a:t>
            </a:r>
            <a:endParaRPr lang="en-GB" sz="3200" dirty="0" smtClean="0">
              <a:solidFill>
                <a:srgbClr val="003E6E"/>
              </a:solidFill>
              <a:latin typeface="Comic Sans MS" pitchFamily="66" charset="0"/>
            </a:endParaRPr>
          </a:p>
        </p:txBody>
      </p:sp>
      <p:pic>
        <p:nvPicPr>
          <p:cNvPr id="18438" name="Picture 6" descr="HG_LOGO_S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5788"/>
            <a:ext cx="10080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SY-Logo-cya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158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AutoShape 367"/>
          <p:cNvSpPr>
            <a:spLocks noChangeAspect="1" noChangeArrowheads="1" noTextEdit="1"/>
          </p:cNvSpPr>
          <p:nvPr/>
        </p:nvSpPr>
        <p:spPr bwMode="auto">
          <a:xfrm>
            <a:off x="252287" y="1016917"/>
            <a:ext cx="87122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5584478" y="6156325"/>
            <a:ext cx="352402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a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lot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of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additional </a:t>
            </a:r>
            <a:r>
              <a:rPr lang="de-DE" sz="1400" dirty="0" err="1">
                <a:solidFill>
                  <a:srgbClr val="0000FF"/>
                </a:solidFill>
                <a:latin typeface="Times New Roman" pitchFamily="18" charset="0"/>
              </a:rPr>
              <a:t>special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itchFamily="18" charset="0"/>
              </a:rPr>
              <a:t>diagnostics</a:t>
            </a:r>
            <a:r>
              <a:rPr lang="de-DE" sz="1400" dirty="0">
                <a:solidFill>
                  <a:srgbClr val="0000FF"/>
                </a:solidFill>
                <a:latin typeface="Times New Roman" pitchFamily="18" charset="0"/>
              </a:rPr>
              <a:t>…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04147"/>
              </p:ext>
            </p:extLst>
          </p:nvPr>
        </p:nvGraphicFramePr>
        <p:xfrm>
          <a:off x="1150938" y="892145"/>
          <a:ext cx="6726320" cy="5273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576"/>
                <a:gridCol w="2824785"/>
                <a:gridCol w="1139972"/>
                <a:gridCol w="1059987"/>
              </a:tblGrid>
              <a:tr h="3090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FLASH1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FLASH2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2007">
                <a:tc rowSpan="4">
                  <a:txBody>
                    <a:bodyPr/>
                    <a:lstStyle/>
                    <a:p>
                      <a:r>
                        <a:rPr lang="en-US" sz="1400" b="1" dirty="0" smtClean="0"/>
                        <a:t>Charge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Toroids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Dark Current Monitor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Faraday</a:t>
                      </a:r>
                      <a:r>
                        <a:rPr lang="en-US" sz="1200" baseline="0" dirty="0" smtClean="0"/>
                        <a:t> Cups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BPMs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33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007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Transverse </a:t>
                      </a:r>
                      <a:br>
                        <a:rPr lang="en-US" sz="1400" b="1" dirty="0" smtClean="0"/>
                      </a:br>
                      <a:r>
                        <a:rPr lang="en-US" sz="1400" b="1" dirty="0" smtClean="0"/>
                        <a:t>Size</a:t>
                      </a:r>
                    </a:p>
                    <a:p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OTR-Screens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~30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Scintillating-Screens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0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Wire scanners (MDI)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Wire scanners (Zeuthen)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rowSpan="5">
                  <a:txBody>
                    <a:bodyPr/>
                    <a:lstStyle/>
                    <a:p>
                      <a:r>
                        <a:rPr lang="en-US" sz="1400" b="1" dirty="0" smtClean="0"/>
                        <a:t>Transverse </a:t>
                      </a:r>
                      <a:br>
                        <a:rPr lang="en-US" sz="1400" b="1" dirty="0" smtClean="0"/>
                      </a:br>
                      <a:r>
                        <a:rPr lang="en-US" sz="1400" b="1" dirty="0" smtClean="0"/>
                        <a:t>Position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1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Button-BPMs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26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Stripline-BPMs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33</a:t>
                      </a:r>
                      <a:endParaRPr lang="en-US" sz="1200" dirty="0"/>
                    </a:p>
                  </a:txBody>
                  <a:tcPr>
                    <a:solidFill>
                      <a:srgbClr val="E7F0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0FB"/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Cold Cavity 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Cavity 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HOM-based monitors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39</a:t>
                      </a:r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2007">
                <a:tc rowSpan="4">
                  <a:txBody>
                    <a:bodyPr/>
                    <a:lstStyle/>
                    <a:p>
                      <a:r>
                        <a:rPr lang="en-US" sz="1400" b="1" dirty="0" smtClean="0"/>
                        <a:t>Beam Loss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1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BLMs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&gt;70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~55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Cherenkov</a:t>
                      </a:r>
                      <a:r>
                        <a:rPr lang="en-US" sz="1200" baseline="0" dirty="0" smtClean="0"/>
                        <a:t> Fibers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Beam Halo Monitors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1x4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1x4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07">
                <a:tc v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Ionization Chambers</a:t>
                      </a:r>
                      <a:endParaRPr lang="en-US" sz="1200" dirty="0" smtClean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69"/>
          <p:cNvSpPr>
            <a:spLocks noChangeArrowheads="1"/>
          </p:cNvSpPr>
          <p:nvPr/>
        </p:nvSpPr>
        <p:spPr bwMode="auto">
          <a:xfrm>
            <a:off x="1187624" y="6155779"/>
            <a:ext cx="352402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</a:rPr>
              <a:t>about</a:t>
            </a:r>
            <a:r>
              <a:rPr lang="de-DE" sz="1400" b="1" dirty="0" smtClean="0">
                <a:solidFill>
                  <a:srgbClr val="0000FF"/>
                </a:solidFill>
                <a:latin typeface="Times New Roman" pitchFamily="18" charset="0"/>
              </a:rPr>
              <a:t>  ~ 400 </a:t>
            </a:r>
            <a:r>
              <a:rPr lang="de-DE" sz="1400" b="1" dirty="0" err="1" smtClean="0">
                <a:solidFill>
                  <a:srgbClr val="0000FF"/>
                </a:solidFill>
                <a:latin typeface="Times New Roman" pitchFamily="18" charset="0"/>
              </a:rPr>
              <a:t>monitors</a:t>
            </a:r>
            <a:endParaRPr lang="de-DE" sz="14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4139952" y="6545263"/>
            <a:ext cx="4753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LA</a:t>
            </a:r>
            <a:r>
              <a:rPr lang="en-US" sz="1200" baseline="30000" dirty="0" smtClean="0">
                <a:solidFill>
                  <a:schemeClr val="bg2"/>
                </a:solidFill>
                <a:latin typeface="Times New Roman" pitchFamily="18" charset="0"/>
              </a:rPr>
              <a:t>3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NET Conference, Son 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</a:rPr>
              <a:t>Caliu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</a:rPr>
              <a:t> Hotel (Spain)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, 27. </a:t>
            </a:r>
            <a:r>
              <a:rPr lang="de-DE" sz="1200" dirty="0">
                <a:solidFill>
                  <a:schemeClr val="bg2"/>
                </a:solidFill>
                <a:latin typeface="Times New Roman" pitchFamily="18" charset="0"/>
              </a:rPr>
              <a:t>M</a:t>
            </a:r>
            <a:r>
              <a:rPr lang="de-DE" sz="1200" dirty="0" smtClean="0">
                <a:solidFill>
                  <a:schemeClr val="bg2"/>
                </a:solidFill>
                <a:latin typeface="Times New Roman" pitchFamily="18" charset="0"/>
              </a:rPr>
              <a:t>arch 2015</a:t>
            </a:r>
            <a:endParaRPr lang="en-GB" sz="120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8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4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DESY1</Template>
  <TotalTime>0</TotalTime>
  <Words>4317</Words>
  <Application>Microsoft Office PowerPoint</Application>
  <PresentationFormat>On-screen Show (4:3)</PresentationFormat>
  <Paragraphs>780</Paragraphs>
  <Slides>40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65" baseType="lpstr">
      <vt:lpstr>Arial</vt:lpstr>
      <vt:lpstr>Comic Sans MS</vt:lpstr>
      <vt:lpstr>Wingdings</vt:lpstr>
      <vt:lpstr>Helvetica</vt:lpstr>
      <vt:lpstr>ＭＳ Ｐゴシック</vt:lpstr>
      <vt:lpstr>Geneva</vt:lpstr>
      <vt:lpstr>Arial Unicode MS</vt:lpstr>
      <vt:lpstr>Mathematica1</vt:lpstr>
      <vt:lpstr>Symbol</vt:lpstr>
      <vt:lpstr>Times New Roman</vt:lpstr>
      <vt:lpstr>Mathematica6</vt:lpstr>
      <vt:lpstr>Calibri</vt:lpstr>
      <vt:lpstr>DESY1</vt:lpstr>
      <vt:lpstr>Default Design</vt:lpstr>
      <vt:lpstr>34_DESY1</vt:lpstr>
      <vt:lpstr>1_DESY1</vt:lpstr>
      <vt:lpstr>3_DESY1</vt:lpstr>
      <vt:lpstr>2_DESY1</vt:lpstr>
      <vt:lpstr>5_DESY1</vt:lpstr>
      <vt:lpstr>6_DESY1</vt:lpstr>
      <vt:lpstr>DESY European XFEL</vt:lpstr>
      <vt:lpstr>1_DESY European XFEL</vt:lpstr>
      <vt:lpstr>4_DESY1</vt:lpstr>
      <vt:lpstr>2_DESY European XFEL</vt:lpstr>
      <vt:lpstr>Equation</vt:lpstr>
      <vt:lpstr>Beam Diagnostics at Free Electron Lasers</vt:lpstr>
      <vt:lpstr>Free Electron Lasers (FELs)</vt:lpstr>
      <vt:lpstr>FLASH @ DESY</vt:lpstr>
      <vt:lpstr>The European XFEL @ DESY</vt:lpstr>
      <vt:lpstr>E-XFEL @ DESY</vt:lpstr>
      <vt:lpstr>Beam Properties (1)</vt:lpstr>
      <vt:lpstr>Beam Properties (2)</vt:lpstr>
      <vt:lpstr>Beam Properties (3)</vt:lpstr>
      <vt:lpstr>Standard FEL Diagnostics @ FLASH</vt:lpstr>
      <vt:lpstr>Standard FEL Diagnostics @ E-XFEL</vt:lpstr>
      <vt:lpstr>Beam Position Monitors</vt:lpstr>
      <vt:lpstr>Beam Position Monitors</vt:lpstr>
      <vt:lpstr>Cavity BPM</vt:lpstr>
      <vt:lpstr>Cavity BPM</vt:lpstr>
      <vt:lpstr>Cavity BPM</vt:lpstr>
      <vt:lpstr>Cavity BPMs for SASE Machines</vt:lpstr>
      <vt:lpstr>Cavity Monitor for Bunch Current</vt:lpstr>
      <vt:lpstr>Transverse Profile / Emittance</vt:lpstr>
      <vt:lpstr>OTR Monitor Resolution </vt:lpstr>
      <vt:lpstr>OTR Monitors at FLASH </vt:lpstr>
      <vt:lpstr>Example of Beam Images (matched) </vt:lpstr>
      <vt:lpstr>COTR and possible Mitigation</vt:lpstr>
      <vt:lpstr>Screen Station for E-XFEL </vt:lpstr>
      <vt:lpstr>Longitudinal Profile Diagnostics</vt:lpstr>
      <vt:lpstr>RF Cavity Manipulation</vt:lpstr>
      <vt:lpstr>TDS Working Principle</vt:lpstr>
      <vt:lpstr>TDS Working Principle</vt:lpstr>
      <vt:lpstr>TDS Working Principle</vt:lpstr>
      <vt:lpstr>TDS Working Principle</vt:lpstr>
      <vt:lpstr>TDS Measurements </vt:lpstr>
      <vt:lpstr>TDS Properties </vt:lpstr>
      <vt:lpstr>TDS @ LCLS, FLASH, SPARC, … </vt:lpstr>
      <vt:lpstr>Beam Synchronous Timing (BST)</vt:lpstr>
      <vt:lpstr>fs-Synchronization System @ FLASH</vt:lpstr>
      <vt:lpstr>Fiber Link Stabilization</vt:lpstr>
      <vt:lpstr>Synchronization System @ FLASH</vt:lpstr>
      <vt:lpstr>Beam-based Arriv. Time Stabilization</vt:lpstr>
      <vt:lpstr>Laser Synchronization</vt:lpstr>
      <vt:lpstr>Laser RF Phase Detector</vt:lpstr>
      <vt:lpstr>Summary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Fermi School on Laser-Plasma Acceleration</dc:title>
  <dc:subject>Particle Beam Diagnostics and Control, Part III</dc:subject>
  <dc:creator>Kube</dc:creator>
  <cp:lastModifiedBy>DL IT Services Contractor</cp:lastModifiedBy>
  <cp:revision>1550</cp:revision>
  <cp:lastPrinted>2011-06-14T13:06:40Z</cp:lastPrinted>
  <dcterms:created xsi:type="dcterms:W3CDTF">2006-04-21T14:03:23Z</dcterms:created>
  <dcterms:modified xsi:type="dcterms:W3CDTF">2015-03-27T11:54:17Z</dcterms:modified>
</cp:coreProperties>
</file>