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4"/>
  </p:notesMasterIdLst>
  <p:sldIdLst>
    <p:sldId id="368" r:id="rId2"/>
    <p:sldId id="258" r:id="rId3"/>
    <p:sldId id="370" r:id="rId4"/>
    <p:sldId id="391" r:id="rId5"/>
    <p:sldId id="392" r:id="rId6"/>
    <p:sldId id="390" r:id="rId7"/>
    <p:sldId id="389" r:id="rId8"/>
    <p:sldId id="388" r:id="rId9"/>
    <p:sldId id="394" r:id="rId10"/>
    <p:sldId id="395" r:id="rId11"/>
    <p:sldId id="396" r:id="rId12"/>
    <p:sldId id="393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5F4475C-FC95-A940-B6FB-42020A1FB799}">
          <p14:sldIdLst>
            <p14:sldId id="368"/>
            <p14:sldId id="258"/>
            <p14:sldId id="370"/>
            <p14:sldId id="391"/>
            <p14:sldId id="392"/>
            <p14:sldId id="390"/>
            <p14:sldId id="389"/>
            <p14:sldId id="388"/>
            <p14:sldId id="394"/>
            <p14:sldId id="395"/>
            <p14:sldId id="396"/>
            <p14:sldId id="39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736" autoAdjust="0"/>
  </p:normalViewPr>
  <p:slideViewPr>
    <p:cSldViewPr snapToGrid="0" snapToObjects="1">
      <p:cViewPr>
        <p:scale>
          <a:sx n="108" d="100"/>
          <a:sy n="108" d="100"/>
        </p:scale>
        <p:origin x="-2264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A38DC3-C49A-0A40-8CF0-BC2124F2FF4F}" type="datetimeFigureOut">
              <a:rPr lang="en-US" smtClean="0"/>
              <a:t>21/07/2014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9D10B1-DA64-AB45-96C9-561AD691C1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6947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21th July 2014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Ground motion around </a:t>
            </a:r>
            <a:r>
              <a:rPr lang="en-US" dirty="0" err="1" smtClean="0"/>
              <a:t>Pt</a:t>
            </a:r>
            <a:r>
              <a:rPr lang="en-US" dirty="0" smtClean="0"/>
              <a:t> 5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Cliquez et modifiez le titre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21th July 2014</a:t>
            </a:r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Ground motion around </a:t>
            </a:r>
            <a:r>
              <a:rPr lang="en-US" dirty="0" err="1" smtClean="0"/>
              <a:t>Pt</a:t>
            </a:r>
            <a:r>
              <a:rPr lang="en-US" dirty="0" smtClean="0"/>
              <a:t> 5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Faire glisser l'image vers l'espace réservé ou cliquer sur l'icône pour l'ajouter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21th July 2014</a:t>
            </a:r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Ground motion around </a:t>
            </a:r>
            <a:r>
              <a:rPr lang="en-US" dirty="0" err="1" smtClean="0"/>
              <a:t>Pt</a:t>
            </a:r>
            <a:r>
              <a:rPr lang="en-US" dirty="0" smtClean="0"/>
              <a:t> 5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21th July 2014</a:t>
            </a:r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Ground motion around </a:t>
            </a:r>
            <a:r>
              <a:rPr lang="en-US" dirty="0" err="1" smtClean="0"/>
              <a:t>Pt</a:t>
            </a:r>
            <a:r>
              <a:rPr lang="en-US" dirty="0" smtClean="0"/>
              <a:t> 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21th July 2014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Ground motion around </a:t>
            </a:r>
            <a:r>
              <a:rPr lang="en-US" dirty="0" err="1" smtClean="0"/>
              <a:t>Pt</a:t>
            </a:r>
            <a:r>
              <a:rPr lang="en-US" dirty="0" smtClean="0"/>
              <a:t> 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21th July 2014</a:t>
            </a:r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Ground motion around </a:t>
            </a:r>
            <a:r>
              <a:rPr lang="en-US" dirty="0" err="1" smtClean="0"/>
              <a:t>Pt</a:t>
            </a:r>
            <a:r>
              <a:rPr lang="en-US" dirty="0" smtClean="0"/>
              <a:t> 5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Date Placeholder 1"/>
          <p:cNvSpPr>
            <a:spLocks noGrp="1"/>
          </p:cNvSpPr>
          <p:nvPr>
            <p:ph type="dt" sz="half" idx="13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21th July 2014</a:t>
            </a:r>
            <a:endParaRPr lang="en-US" dirty="0"/>
          </a:p>
        </p:txBody>
      </p:sp>
      <p:sp>
        <p:nvSpPr>
          <p:cNvPr id="14" name="Footer Placeholder 2"/>
          <p:cNvSpPr>
            <a:spLocks noGrp="1"/>
          </p:cNvSpPr>
          <p:nvPr>
            <p:ph type="ftr" sz="quarter" idx="14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Ground motion around </a:t>
            </a:r>
            <a:r>
              <a:rPr lang="en-US" dirty="0" err="1" smtClean="0"/>
              <a:t>Pt</a:t>
            </a:r>
            <a:r>
              <a:rPr lang="en-US" dirty="0" smtClean="0"/>
              <a:t> 5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21th July 2014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Ground motion around </a:t>
            </a:r>
            <a:r>
              <a:rPr lang="en-US" dirty="0" err="1" smtClean="0"/>
              <a:t>Pt</a:t>
            </a:r>
            <a:r>
              <a:rPr lang="en-US" dirty="0" smtClean="0"/>
              <a:t> 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0.jpeg"/><Relationship Id="rId3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4" Type="http://schemas.openxmlformats.org/officeDocument/2006/relationships/image" Target="../media/image17.jpeg"/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42808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6710"/>
            <a:ext cx="8229600" cy="893977"/>
          </a:xfrm>
        </p:spPr>
        <p:txBody>
          <a:bodyPr>
            <a:normAutofit/>
          </a:bodyPr>
          <a:lstStyle/>
          <a:p>
            <a:r>
              <a:rPr lang="en-GB" sz="3200" dirty="0" smtClean="0"/>
              <a:t>Sensors </a:t>
            </a:r>
            <a:r>
              <a:rPr lang="en-GB" sz="3200" dirty="0" smtClean="0"/>
              <a:t>positions at point 5</a:t>
            </a:r>
            <a:endParaRPr lang="en-GB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705606" y="1005928"/>
            <a:ext cx="8210677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2" indent="-285750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Wingdings" charset="2"/>
              <a:buChar char="Ø"/>
            </a:pPr>
            <a:r>
              <a:rPr lang="en-US" sz="2400" dirty="0" smtClean="0"/>
              <a:t>Measure </a:t>
            </a:r>
            <a:r>
              <a:rPr lang="en-US" sz="2400" dirty="0"/>
              <a:t>spatial correlation of ground motion (&lt;100 Hz) with geophones </a:t>
            </a:r>
            <a:r>
              <a:rPr lang="en-US" sz="2400" dirty="0" smtClean="0"/>
              <a:t>between </a:t>
            </a:r>
            <a:r>
              <a:rPr lang="en-US" sz="2400" dirty="0"/>
              <a:t>left/right of </a:t>
            </a:r>
            <a:r>
              <a:rPr lang="en-US" sz="2400" dirty="0" smtClean="0"/>
              <a:t>the cavern</a:t>
            </a:r>
            <a:endParaRPr lang="en-US" sz="2400" dirty="0"/>
          </a:p>
          <a:p>
            <a:pPr marL="285750" indent="-285750">
              <a:buFont typeface="Wingdings" charset="2"/>
              <a:buChar char="Ø"/>
            </a:pPr>
            <a:endParaRPr lang="en-GB" sz="2400" dirty="0" smtClean="0"/>
          </a:p>
        </p:txBody>
      </p:sp>
      <p:pic>
        <p:nvPicPr>
          <p:cNvPr id="2" name="Picture 1" descr="Capture d’écran 2014-07-21 à 08.42.4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34627"/>
            <a:ext cx="9144000" cy="3808777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2481124" y="3621542"/>
            <a:ext cx="105830" cy="94066"/>
          </a:xfrm>
          <a:prstGeom prst="ellipse">
            <a:avLst/>
          </a:prstGeom>
          <a:solidFill>
            <a:srgbClr val="FF0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2198441" y="3621088"/>
            <a:ext cx="105830" cy="94066"/>
          </a:xfrm>
          <a:prstGeom prst="ellipse">
            <a:avLst/>
          </a:prstGeom>
          <a:solidFill>
            <a:srgbClr val="FF0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1457157" y="3456022"/>
            <a:ext cx="105830" cy="94066"/>
          </a:xfrm>
          <a:prstGeom prst="ellipse">
            <a:avLst/>
          </a:prstGeom>
          <a:solidFill>
            <a:srgbClr val="FF0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6231741" y="4432404"/>
            <a:ext cx="105830" cy="94066"/>
          </a:xfrm>
          <a:prstGeom prst="ellipse">
            <a:avLst/>
          </a:prstGeom>
          <a:solidFill>
            <a:srgbClr val="FF0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6513490" y="4561288"/>
            <a:ext cx="105830" cy="94066"/>
          </a:xfrm>
          <a:prstGeom prst="ellipse">
            <a:avLst/>
          </a:prstGeom>
          <a:solidFill>
            <a:srgbClr val="FF0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7206804" y="4701930"/>
            <a:ext cx="105830" cy="94066"/>
          </a:xfrm>
          <a:prstGeom prst="ellipse">
            <a:avLst/>
          </a:prstGeom>
          <a:solidFill>
            <a:srgbClr val="FF0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705606" y="4988671"/>
            <a:ext cx="6496453" cy="58477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Sensors around Q2 should be placed at the same distance of the magnet foot both sides ! </a:t>
            </a:r>
            <a:endParaRPr lang="en-US" sz="1600" i="1" dirty="0"/>
          </a:p>
        </p:txBody>
      </p:sp>
      <p:sp>
        <p:nvSpPr>
          <p:cNvPr id="32" name="Date Placeholder 2"/>
          <p:cNvSpPr>
            <a:spLocks noGrp="1"/>
          </p:cNvSpPr>
          <p:nvPr>
            <p:ph type="dt" sz="half" idx="13"/>
          </p:nvPr>
        </p:nvSpPr>
        <p:spPr>
          <a:xfrm>
            <a:off x="2028625" y="6362377"/>
            <a:ext cx="2133600" cy="365125"/>
          </a:xfrm>
        </p:spPr>
        <p:txBody>
          <a:bodyPr/>
          <a:lstStyle/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July 2014</a:t>
            </a:r>
            <a:endParaRPr lang="en-US" dirty="0"/>
          </a:p>
        </p:txBody>
      </p:sp>
      <p:sp>
        <p:nvSpPr>
          <p:cNvPr id="33" name="Footer Placeholder 3"/>
          <p:cNvSpPr>
            <a:spLocks noGrp="1"/>
          </p:cNvSpPr>
          <p:nvPr>
            <p:ph type="ftr" sz="quarter" idx="14"/>
          </p:nvPr>
        </p:nvSpPr>
        <p:spPr>
          <a:xfrm>
            <a:off x="4315668" y="6362377"/>
            <a:ext cx="3398158" cy="365125"/>
          </a:xfrm>
        </p:spPr>
        <p:txBody>
          <a:bodyPr/>
          <a:lstStyle/>
          <a:p>
            <a:r>
              <a:rPr lang="en-GB" dirty="0" smtClean="0"/>
              <a:t>Ground motion around Pt</a:t>
            </a:r>
            <a:r>
              <a:rPr lang="en-GB" dirty="0" smtClean="0"/>
              <a:t>5 – EDMS1399820</a:t>
            </a:r>
            <a:endParaRPr lang="en-US" dirty="0"/>
          </a:p>
        </p:txBody>
      </p:sp>
      <p:sp>
        <p:nvSpPr>
          <p:cNvPr id="3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11228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 Box 43"/>
          <p:cNvSpPr txBox="1">
            <a:spLocks noChangeArrowheads="1"/>
          </p:cNvSpPr>
          <p:nvPr/>
        </p:nvSpPr>
        <p:spPr bwMode="auto">
          <a:xfrm>
            <a:off x="7193258" y="3890435"/>
            <a:ext cx="1811427" cy="52322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latin typeface="Segoe Condensed"/>
              </a:rPr>
              <a:t>Set 2 </a:t>
            </a:r>
            <a:r>
              <a:rPr lang="en-US" sz="1400" dirty="0" smtClean="0">
                <a:latin typeface="Segoe Condensed"/>
              </a:rPr>
              <a:t>of measurements</a:t>
            </a:r>
            <a:endParaRPr lang="en-US" sz="1400" dirty="0">
              <a:latin typeface="Segoe Condensed"/>
            </a:endParaRPr>
          </a:p>
        </p:txBody>
      </p:sp>
      <p:sp>
        <p:nvSpPr>
          <p:cNvPr id="36" name="Text Box 43"/>
          <p:cNvSpPr txBox="1">
            <a:spLocks noChangeArrowheads="1"/>
          </p:cNvSpPr>
          <p:nvPr/>
        </p:nvSpPr>
        <p:spPr bwMode="auto">
          <a:xfrm>
            <a:off x="7172642" y="3280815"/>
            <a:ext cx="1811427" cy="52322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latin typeface="Segoe Condensed"/>
              </a:rPr>
              <a:t>Set 1 </a:t>
            </a:r>
            <a:r>
              <a:rPr lang="en-US" sz="1400" dirty="0" smtClean="0">
                <a:latin typeface="Segoe Condensed"/>
              </a:rPr>
              <a:t>of measurements</a:t>
            </a:r>
            <a:endParaRPr lang="en-US" sz="1400" dirty="0">
              <a:latin typeface="Segoe Condensed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6710"/>
            <a:ext cx="8229600" cy="893977"/>
          </a:xfrm>
        </p:spPr>
        <p:txBody>
          <a:bodyPr>
            <a:normAutofit/>
          </a:bodyPr>
          <a:lstStyle/>
          <a:p>
            <a:r>
              <a:rPr lang="en-GB" sz="3200" dirty="0" smtClean="0"/>
              <a:t>Sensors </a:t>
            </a:r>
            <a:r>
              <a:rPr lang="en-GB" sz="3200" dirty="0" smtClean="0"/>
              <a:t>positions at point 5</a:t>
            </a:r>
            <a:endParaRPr lang="en-GB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705606" y="1005928"/>
            <a:ext cx="82106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2" indent="-285750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Wingdings" charset="2"/>
              <a:buChar char="Ø"/>
            </a:pPr>
            <a:r>
              <a:rPr lang="en-US" sz="2400" dirty="0"/>
              <a:t>Measure spatial correlation of ground motion (&lt;100 Hz) with geophones along the triplet </a:t>
            </a:r>
            <a:r>
              <a:rPr lang="en-US" sz="2400" dirty="0" smtClean="0"/>
              <a:t>positions</a:t>
            </a:r>
            <a:endParaRPr lang="en-US" sz="2400" dirty="0"/>
          </a:p>
        </p:txBody>
      </p:sp>
      <p:pic>
        <p:nvPicPr>
          <p:cNvPr id="23" name="Picture 22" descr="Capture d’écran 2014-07-21 à 08.42.44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660" b="26529"/>
          <a:stretch/>
        </p:blipFill>
        <p:spPr>
          <a:xfrm>
            <a:off x="1602858" y="2034627"/>
            <a:ext cx="5509016" cy="3981920"/>
          </a:xfrm>
          <a:prstGeom prst="rect">
            <a:avLst/>
          </a:prstGeom>
        </p:spPr>
      </p:pic>
      <p:sp>
        <p:nvSpPr>
          <p:cNvPr id="24" name="Oval 23"/>
          <p:cNvSpPr/>
          <p:nvPr/>
        </p:nvSpPr>
        <p:spPr>
          <a:xfrm>
            <a:off x="4527851" y="4272018"/>
            <a:ext cx="105830" cy="94066"/>
          </a:xfrm>
          <a:prstGeom prst="ellipse">
            <a:avLst/>
          </a:prstGeom>
          <a:solidFill>
            <a:srgbClr val="FF0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62838" y="4319051"/>
            <a:ext cx="105830" cy="94066"/>
          </a:xfrm>
          <a:prstGeom prst="ellipse">
            <a:avLst/>
          </a:prstGeom>
          <a:solidFill>
            <a:schemeClr val="accent1">
              <a:lumMod val="2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193051" y="4306722"/>
            <a:ext cx="105830" cy="94066"/>
          </a:xfrm>
          <a:prstGeom prst="ellipse">
            <a:avLst/>
          </a:prstGeom>
          <a:solidFill>
            <a:srgbClr val="FF0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4049531" y="4165218"/>
            <a:ext cx="105830" cy="94066"/>
          </a:xfrm>
          <a:prstGeom prst="ellipse">
            <a:avLst/>
          </a:prstGeom>
          <a:solidFill>
            <a:srgbClr val="FF0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4284518" y="4220891"/>
            <a:ext cx="105830" cy="94066"/>
          </a:xfrm>
          <a:prstGeom prst="ellipse">
            <a:avLst/>
          </a:prstGeom>
          <a:solidFill>
            <a:srgbClr val="FF0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3804506" y="4118185"/>
            <a:ext cx="105830" cy="94066"/>
          </a:xfrm>
          <a:prstGeom prst="ellipse">
            <a:avLst/>
          </a:prstGeom>
          <a:solidFill>
            <a:srgbClr val="FF0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 Box 43"/>
          <p:cNvSpPr txBox="1">
            <a:spLocks noChangeArrowheads="1"/>
          </p:cNvSpPr>
          <p:nvPr/>
        </p:nvSpPr>
        <p:spPr bwMode="auto">
          <a:xfrm>
            <a:off x="3680708" y="4918321"/>
            <a:ext cx="2151061" cy="64633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latin typeface="Segoe Condensed"/>
              </a:rPr>
              <a:t>Geophone_54_1 (Reference point) </a:t>
            </a:r>
            <a:endParaRPr lang="en-US" dirty="0">
              <a:latin typeface="Segoe Condensed"/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 flipV="1">
            <a:off x="4633681" y="4418662"/>
            <a:ext cx="178216" cy="499197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Oval 34"/>
          <p:cNvSpPr/>
          <p:nvPr/>
        </p:nvSpPr>
        <p:spPr>
          <a:xfrm>
            <a:off x="7279658" y="3422322"/>
            <a:ext cx="105830" cy="94066"/>
          </a:xfrm>
          <a:prstGeom prst="ellipse">
            <a:avLst/>
          </a:prstGeom>
          <a:solidFill>
            <a:srgbClr val="FF0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3565691" y="4061538"/>
            <a:ext cx="105830" cy="94066"/>
          </a:xfrm>
          <a:prstGeom prst="ellipse">
            <a:avLst/>
          </a:prstGeom>
          <a:solidFill>
            <a:srgbClr val="660066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3087371" y="3954738"/>
            <a:ext cx="105830" cy="94066"/>
          </a:xfrm>
          <a:prstGeom prst="ellipse">
            <a:avLst/>
          </a:prstGeom>
          <a:solidFill>
            <a:srgbClr val="660066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3322358" y="4010411"/>
            <a:ext cx="105830" cy="94066"/>
          </a:xfrm>
          <a:prstGeom prst="ellipse">
            <a:avLst/>
          </a:prstGeom>
          <a:solidFill>
            <a:srgbClr val="660066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2842346" y="3907705"/>
            <a:ext cx="105830" cy="94066"/>
          </a:xfrm>
          <a:prstGeom prst="ellipse">
            <a:avLst/>
          </a:prstGeom>
          <a:solidFill>
            <a:srgbClr val="660066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2623226" y="3861385"/>
            <a:ext cx="105830" cy="94066"/>
          </a:xfrm>
          <a:prstGeom prst="ellipse">
            <a:avLst/>
          </a:prstGeom>
          <a:solidFill>
            <a:srgbClr val="660066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7279658" y="4024119"/>
            <a:ext cx="105830" cy="94066"/>
          </a:xfrm>
          <a:prstGeom prst="ellipse">
            <a:avLst/>
          </a:prstGeom>
          <a:solidFill>
            <a:srgbClr val="660066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Date Placeholder 2"/>
          <p:cNvSpPr>
            <a:spLocks noGrp="1"/>
          </p:cNvSpPr>
          <p:nvPr>
            <p:ph type="dt" sz="half" idx="13"/>
          </p:nvPr>
        </p:nvSpPr>
        <p:spPr>
          <a:xfrm>
            <a:off x="2028625" y="6362377"/>
            <a:ext cx="2133600" cy="365125"/>
          </a:xfrm>
        </p:spPr>
        <p:txBody>
          <a:bodyPr/>
          <a:lstStyle/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July 2014</a:t>
            </a:r>
            <a:endParaRPr lang="en-US" dirty="0"/>
          </a:p>
        </p:txBody>
      </p:sp>
      <p:sp>
        <p:nvSpPr>
          <p:cNvPr id="45" name="Footer Placeholder 3"/>
          <p:cNvSpPr>
            <a:spLocks noGrp="1"/>
          </p:cNvSpPr>
          <p:nvPr>
            <p:ph type="ftr" sz="quarter" idx="14"/>
          </p:nvPr>
        </p:nvSpPr>
        <p:spPr>
          <a:xfrm>
            <a:off x="4315668" y="6362377"/>
            <a:ext cx="3398158" cy="365125"/>
          </a:xfrm>
        </p:spPr>
        <p:txBody>
          <a:bodyPr/>
          <a:lstStyle/>
          <a:p>
            <a:r>
              <a:rPr lang="en-GB" dirty="0" smtClean="0"/>
              <a:t>Ground motion around Pt</a:t>
            </a:r>
            <a:r>
              <a:rPr lang="en-GB" dirty="0" smtClean="0"/>
              <a:t>5 – EDMS1399820</a:t>
            </a:r>
            <a:endParaRPr lang="en-US" dirty="0"/>
          </a:p>
        </p:txBody>
      </p:sp>
      <p:sp>
        <p:nvSpPr>
          <p:cNvPr id="4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19472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6710"/>
            <a:ext cx="8229600" cy="893977"/>
          </a:xfrm>
        </p:spPr>
        <p:txBody>
          <a:bodyPr>
            <a:normAutofit/>
          </a:bodyPr>
          <a:lstStyle/>
          <a:p>
            <a:r>
              <a:rPr lang="en-GB" sz="3200" dirty="0" smtClean="0"/>
              <a:t>Comments</a:t>
            </a:r>
            <a:endParaRPr lang="en-GB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457200" y="933392"/>
            <a:ext cx="8467791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400" dirty="0"/>
          </a:p>
          <a:p>
            <a:pPr marL="742950" lvl="1" indent="-285750">
              <a:buFont typeface="Wingdings" charset="2"/>
              <a:buChar char="Ø"/>
            </a:pPr>
            <a:r>
              <a:rPr lang="en-GB" sz="2000" dirty="0" smtClean="0"/>
              <a:t>Geophones at position 0 can be installed before cryogenic filling of the triplets;</a:t>
            </a:r>
            <a:endParaRPr lang="en-GB" sz="2000" dirty="0" smtClean="0"/>
          </a:p>
          <a:p>
            <a:pPr marL="742950" lvl="1" indent="-285750">
              <a:buFont typeface="Wingdings" charset="2"/>
              <a:buChar char="Ø"/>
            </a:pPr>
            <a:r>
              <a:rPr lang="en-GB" sz="2000" dirty="0" smtClean="0"/>
              <a:t>Final positions of the sensors will be adjusted on site depending of the quality of the slab and the position of services;</a:t>
            </a:r>
            <a:endParaRPr lang="en-GB" sz="2000" dirty="0"/>
          </a:p>
          <a:p>
            <a:pPr marL="742950" lvl="1" indent="-285750">
              <a:buFont typeface="Wingdings" charset="2"/>
              <a:buChar char="Ø"/>
            </a:pPr>
            <a:r>
              <a:rPr lang="en-GB" sz="2000" dirty="0" smtClean="0"/>
              <a:t>Measurement time :</a:t>
            </a:r>
          </a:p>
          <a:p>
            <a:pPr marL="1200150" lvl="2" indent="-285750">
              <a:buFont typeface="Wingdings" charset="2"/>
              <a:buChar char="Ø"/>
            </a:pPr>
            <a:r>
              <a:rPr lang="en-GB" sz="2000" dirty="0" smtClean="0"/>
              <a:t>½ day to install sensors (left and right of CMS) ;</a:t>
            </a:r>
          </a:p>
          <a:p>
            <a:pPr marL="1200150" lvl="2" indent="-285750">
              <a:buFont typeface="Wingdings" charset="2"/>
              <a:buChar char="Ø"/>
            </a:pPr>
            <a:r>
              <a:rPr lang="en-GB" sz="2000" dirty="0" smtClean="0"/>
              <a:t>One night of measurements</a:t>
            </a:r>
          </a:p>
          <a:p>
            <a:pPr marL="1200150" lvl="2" indent="-285750">
              <a:buFont typeface="Wingdings" charset="2"/>
              <a:buChar char="Ø"/>
            </a:pPr>
            <a:r>
              <a:rPr lang="en-GB" sz="2000" dirty="0"/>
              <a:t>½ day to </a:t>
            </a:r>
            <a:r>
              <a:rPr lang="en-GB" sz="2000" dirty="0" smtClean="0"/>
              <a:t>move </a:t>
            </a:r>
            <a:r>
              <a:rPr lang="en-GB" sz="2000" dirty="0"/>
              <a:t>sensors </a:t>
            </a:r>
            <a:r>
              <a:rPr lang="en-GB" sz="2000" dirty="0" smtClean="0"/>
              <a:t>in 4-5 sector</a:t>
            </a:r>
          </a:p>
          <a:p>
            <a:pPr marL="1200150" lvl="2" indent="-285750">
              <a:buFont typeface="Wingdings" charset="2"/>
              <a:buChar char="Ø"/>
            </a:pPr>
            <a:r>
              <a:rPr lang="en-GB" sz="2000" dirty="0" smtClean="0"/>
              <a:t>One night of measurements</a:t>
            </a:r>
          </a:p>
          <a:p>
            <a:pPr marL="1200150" lvl="2" indent="-285750">
              <a:buFont typeface="Wingdings" charset="2"/>
              <a:buChar char="Ø"/>
            </a:pPr>
            <a:r>
              <a:rPr lang="en-GB" sz="2000" dirty="0"/>
              <a:t>½ day to </a:t>
            </a:r>
            <a:r>
              <a:rPr lang="en-GB" sz="2000" dirty="0" smtClean="0"/>
              <a:t>remove equipment</a:t>
            </a:r>
          </a:p>
          <a:p>
            <a:pPr marL="742950" lvl="1" indent="-285750">
              <a:buFont typeface="Wingdings" charset="2"/>
              <a:buChar char="Ø"/>
            </a:pPr>
            <a:r>
              <a:rPr lang="en-GB" sz="2000" dirty="0"/>
              <a:t>Measurement </a:t>
            </a:r>
            <a:r>
              <a:rPr lang="en-GB" sz="2000" dirty="0" smtClean="0"/>
              <a:t>cost :</a:t>
            </a:r>
          </a:p>
          <a:p>
            <a:pPr marL="1200150" lvl="2" indent="-285750">
              <a:buFont typeface="Wingdings" charset="2"/>
              <a:buChar char="Ø"/>
            </a:pPr>
            <a:r>
              <a:rPr lang="en-GB" sz="2000" dirty="0" smtClean="0"/>
              <a:t>Measurements between left/right of CMS : 10 460 CHF</a:t>
            </a:r>
          </a:p>
          <a:p>
            <a:pPr marL="1200150" lvl="2" indent="-285750">
              <a:buFont typeface="Wingdings" charset="2"/>
              <a:buChar char="Ø"/>
            </a:pPr>
            <a:r>
              <a:rPr lang="en-GB" sz="2000" dirty="0" smtClean="0"/>
              <a:t>Coherence measurement between Q1 and Q3 : 18 000 CHF</a:t>
            </a:r>
            <a:endParaRPr lang="en-GB" sz="2000" dirty="0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3"/>
          </p:nvPr>
        </p:nvSpPr>
        <p:spPr>
          <a:xfrm>
            <a:off x="2028625" y="6362377"/>
            <a:ext cx="2133600" cy="365125"/>
          </a:xfrm>
        </p:spPr>
        <p:txBody>
          <a:bodyPr/>
          <a:lstStyle/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July 2014</a:t>
            </a:r>
            <a:endParaRPr lang="en-US" dirty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4"/>
          </p:nvPr>
        </p:nvSpPr>
        <p:spPr>
          <a:xfrm>
            <a:off x="4315668" y="6362377"/>
            <a:ext cx="3398158" cy="365125"/>
          </a:xfrm>
        </p:spPr>
        <p:txBody>
          <a:bodyPr/>
          <a:lstStyle/>
          <a:p>
            <a:r>
              <a:rPr lang="en-GB" dirty="0" smtClean="0"/>
              <a:t>Ground motion around Pt</a:t>
            </a:r>
            <a:r>
              <a:rPr lang="en-GB" dirty="0" smtClean="0"/>
              <a:t>5 – EDMS1399820</a:t>
            </a:r>
            <a:endParaRPr lang="en-US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40617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04514"/>
            <a:ext cx="8226854" cy="1680744"/>
          </a:xfrm>
        </p:spPr>
        <p:txBody>
          <a:bodyPr>
            <a:noAutofit/>
          </a:bodyPr>
          <a:lstStyle/>
          <a:p>
            <a:r>
              <a:rPr lang="en-US" sz="3200" b="1" dirty="0"/>
              <a:t>Proposal for ground motion </a:t>
            </a:r>
            <a:r>
              <a:rPr lang="en-US" sz="3200" b="1" dirty="0" smtClean="0"/>
              <a:t>in </a:t>
            </a:r>
            <a:r>
              <a:rPr lang="en-US" sz="3200" b="1" dirty="0"/>
              <a:t>Point 5</a:t>
            </a:r>
            <a:r>
              <a:rPr lang="en-GB" sz="3200" b="1" dirty="0"/>
              <a:t/>
            </a:r>
            <a:br>
              <a:rPr lang="en-GB" sz="3200" b="1" dirty="0"/>
            </a:br>
            <a:endParaRPr lang="en-GB" sz="32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57201" y="3648075"/>
            <a:ext cx="82268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Mechanical Measurements </a:t>
            </a:r>
            <a:r>
              <a:rPr lang="en-GB" dirty="0" smtClean="0"/>
              <a:t>Laboratory </a:t>
            </a: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M</a:t>
            </a:r>
            <a:r>
              <a:rPr lang="en-GB" dirty="0"/>
              <a:t>. </a:t>
            </a:r>
            <a:r>
              <a:rPr lang="en-GB" dirty="0" smtClean="0"/>
              <a:t>Guinchard – P. </a:t>
            </a:r>
            <a:r>
              <a:rPr lang="en-GB" dirty="0" err="1" smtClean="0"/>
              <a:t>Grosclaude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314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6710"/>
            <a:ext cx="8229600" cy="893977"/>
          </a:xfrm>
        </p:spPr>
        <p:txBody>
          <a:bodyPr>
            <a:normAutofit/>
          </a:bodyPr>
          <a:lstStyle/>
          <a:p>
            <a:r>
              <a:rPr lang="en-GB" sz="3200" dirty="0" smtClean="0"/>
              <a:t>Goal of the measurements</a:t>
            </a:r>
            <a:endParaRPr lang="en-GB" sz="32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3"/>
          </p:nvPr>
        </p:nvSpPr>
        <p:spPr>
          <a:xfrm>
            <a:off x="2028625" y="6362377"/>
            <a:ext cx="2133600" cy="365125"/>
          </a:xfrm>
        </p:spPr>
        <p:txBody>
          <a:bodyPr/>
          <a:lstStyle/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July 2014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4"/>
          </p:nvPr>
        </p:nvSpPr>
        <p:spPr>
          <a:xfrm>
            <a:off x="4315668" y="6362377"/>
            <a:ext cx="3398158" cy="365125"/>
          </a:xfrm>
        </p:spPr>
        <p:txBody>
          <a:bodyPr/>
          <a:lstStyle/>
          <a:p>
            <a:r>
              <a:rPr lang="en-GB" dirty="0" smtClean="0"/>
              <a:t>Ground motion around Pt</a:t>
            </a:r>
            <a:r>
              <a:rPr lang="en-GB" dirty="0" smtClean="0"/>
              <a:t>5 – EDMS1399820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705606" y="1488016"/>
            <a:ext cx="821067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2" indent="-285750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Wingdings" charset="2"/>
              <a:buChar char="Ø"/>
            </a:pPr>
            <a:r>
              <a:rPr lang="en-US" sz="2400" dirty="0" smtClean="0"/>
              <a:t>Measure </a:t>
            </a:r>
            <a:r>
              <a:rPr lang="en-US" sz="2400" dirty="0"/>
              <a:t>spatial correlation of ground motion (&lt;100 Hz) with geophones </a:t>
            </a:r>
            <a:r>
              <a:rPr lang="en-US" sz="2400" dirty="0" smtClean="0"/>
              <a:t>between </a:t>
            </a:r>
            <a:r>
              <a:rPr lang="en-US" sz="2400" dirty="0"/>
              <a:t>left/right of </a:t>
            </a:r>
            <a:r>
              <a:rPr lang="en-US" sz="2400" dirty="0" smtClean="0"/>
              <a:t>the cavern</a:t>
            </a:r>
            <a:endParaRPr lang="en-US" sz="2400" dirty="0"/>
          </a:p>
          <a:p>
            <a:pPr marL="285750" indent="-285750">
              <a:buFont typeface="Wingdings" charset="2"/>
              <a:buChar char="Ø"/>
            </a:pPr>
            <a:endParaRPr lang="en-GB" sz="2400" dirty="0"/>
          </a:p>
          <a:p>
            <a:pPr marL="285750" lvl="2" indent="-285750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Wingdings" charset="2"/>
              <a:buChar char="Ø"/>
            </a:pPr>
            <a:r>
              <a:rPr lang="en-US" sz="2400" dirty="0"/>
              <a:t>Measure spatial correlation of ground motion (&lt;100 Hz) with geophones </a:t>
            </a:r>
            <a:r>
              <a:rPr lang="en-US" sz="2400" dirty="0" smtClean="0"/>
              <a:t>along the triplet positions</a:t>
            </a:r>
            <a:endParaRPr lang="en-US" sz="2400" dirty="0"/>
          </a:p>
          <a:p>
            <a:pPr marL="285750" indent="-285750">
              <a:buFont typeface="Wingdings" charset="2"/>
              <a:buChar char="Ø"/>
            </a:pPr>
            <a:endParaRPr lang="en-GB" sz="2400" dirty="0" smtClean="0"/>
          </a:p>
        </p:txBody>
      </p:sp>
    </p:spTree>
    <p:extLst>
      <p:ext uri="{BB962C8B-B14F-4D97-AF65-F5344CB8AC3E}">
        <p14:creationId xmlns:p14="http://schemas.microsoft.com/office/powerpoint/2010/main" val="4449693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6710"/>
            <a:ext cx="8229600" cy="893977"/>
          </a:xfrm>
        </p:spPr>
        <p:txBody>
          <a:bodyPr>
            <a:normAutofit/>
          </a:bodyPr>
          <a:lstStyle/>
          <a:p>
            <a:r>
              <a:rPr lang="en-GB" sz="3200" dirty="0" smtClean="0"/>
              <a:t>Technique of measurements</a:t>
            </a:r>
            <a:endParaRPr lang="en-GB" sz="3200" dirty="0"/>
          </a:p>
        </p:txBody>
      </p:sp>
      <p:sp>
        <p:nvSpPr>
          <p:cNvPr id="16" name="TextBox 15"/>
          <p:cNvSpPr txBox="1"/>
          <p:nvPr/>
        </p:nvSpPr>
        <p:spPr>
          <a:xfrm>
            <a:off x="705606" y="1111760"/>
            <a:ext cx="8210677" cy="2012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2" indent="-342900">
              <a:spcBef>
                <a:spcPct val="20000"/>
              </a:spcBef>
              <a:buClr>
                <a:schemeClr val="tx2"/>
              </a:buClr>
              <a:buFont typeface="Wingdings" charset="2"/>
              <a:buChar char="Ø"/>
              <a:tabLst>
                <a:tab pos="180975" algn="l"/>
              </a:tabLst>
              <a:defRPr/>
            </a:pPr>
            <a:r>
              <a:rPr lang="en-GB" sz="2400" dirty="0"/>
              <a:t>Synchronous ground motion measurements up to 1 </a:t>
            </a:r>
            <a:r>
              <a:rPr lang="en-GB" sz="2400" dirty="0" smtClean="0"/>
              <a:t>km done by optical fibre connection</a:t>
            </a:r>
          </a:p>
          <a:p>
            <a:pPr marL="342900" lvl="2" indent="-342900">
              <a:spcBef>
                <a:spcPct val="20000"/>
              </a:spcBef>
              <a:buClr>
                <a:schemeClr val="tx2"/>
              </a:buClr>
              <a:buFont typeface="Wingdings" charset="2"/>
              <a:buChar char="Ø"/>
              <a:tabLst>
                <a:tab pos="180975" algn="l"/>
              </a:tabLst>
              <a:defRPr/>
            </a:pPr>
            <a:r>
              <a:rPr lang="en-GB" sz="2400" dirty="0" smtClean="0"/>
              <a:t>Phase shift below 0.1° on the bandwidth between two spectrum </a:t>
            </a:r>
            <a:r>
              <a:rPr lang="en-GB" sz="2400" dirty="0" smtClean="0"/>
              <a:t>analyser</a:t>
            </a:r>
            <a:endParaRPr lang="en-GB" sz="2400" dirty="0"/>
          </a:p>
          <a:p>
            <a:endParaRPr lang="en-GB" sz="2400" dirty="0"/>
          </a:p>
        </p:txBody>
      </p:sp>
      <p:pic>
        <p:nvPicPr>
          <p:cNvPr id="2" name="Picture 1" descr="Capture d’écran 2014-07-18 à 13.49.5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466" y="3107591"/>
            <a:ext cx="3205821" cy="2065746"/>
          </a:xfrm>
          <a:prstGeom prst="rect">
            <a:avLst/>
          </a:prstGeom>
        </p:spPr>
      </p:pic>
      <p:pic>
        <p:nvPicPr>
          <p:cNvPr id="6" name="Picture 5" descr="Capture d’écran 2014-07-18 à 13.48.2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4585" y="2519679"/>
            <a:ext cx="4601698" cy="2536369"/>
          </a:xfrm>
          <a:prstGeom prst="rect">
            <a:avLst/>
          </a:prstGeom>
        </p:spPr>
      </p:pic>
      <p:pic>
        <p:nvPicPr>
          <p:cNvPr id="17" name="Picture 16" descr="Capture d’écran 2014-07-18 à 13.51.12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1762"/>
          <a:stretch/>
        </p:blipFill>
        <p:spPr>
          <a:xfrm>
            <a:off x="457200" y="5173337"/>
            <a:ext cx="2596182" cy="77702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2647546" y="5173337"/>
            <a:ext cx="649645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ICP42S </a:t>
            </a:r>
            <a:r>
              <a:rPr lang="en-US" dirty="0"/>
              <a:t>G2 features:</a:t>
            </a:r>
          </a:p>
          <a:p>
            <a:r>
              <a:rPr lang="en-US" sz="1400" dirty="0" smtClean="0"/>
              <a:t>•</a:t>
            </a:r>
            <a:r>
              <a:rPr lang="en-US" sz="1400" dirty="0"/>
              <a:t> </a:t>
            </a:r>
            <a:r>
              <a:rPr lang="en-US" sz="1400" dirty="0" smtClean="0"/>
              <a:t>24</a:t>
            </a:r>
            <a:r>
              <a:rPr lang="en-US" sz="1400" dirty="0"/>
              <a:t>-bit resolution, 204.8 </a:t>
            </a:r>
            <a:r>
              <a:rPr lang="en-US" sz="1400" dirty="0" err="1"/>
              <a:t>kSa</a:t>
            </a:r>
            <a:r>
              <a:rPr lang="en-US" sz="1400" dirty="0"/>
              <a:t>/s sampling rate per channel, </a:t>
            </a:r>
            <a:r>
              <a:rPr lang="en-US" sz="1400" dirty="0" smtClean="0"/>
              <a:t>90 kHz </a:t>
            </a:r>
            <a:r>
              <a:rPr lang="en-US" sz="1400" dirty="0"/>
              <a:t>bandwidth</a:t>
            </a:r>
          </a:p>
          <a:p>
            <a:r>
              <a:rPr lang="en-US" sz="1400" dirty="0" smtClean="0"/>
              <a:t>• &lt;0.1° </a:t>
            </a:r>
            <a:r>
              <a:rPr lang="en-US" sz="1400" dirty="0"/>
              <a:t>@ 10 kHz phase accuracy between channels of the same or </a:t>
            </a:r>
            <a:r>
              <a:rPr lang="en-US" sz="1400" dirty="0" smtClean="0"/>
              <a:t>any </a:t>
            </a:r>
            <a:r>
              <a:rPr lang="en-US" sz="1400" dirty="0"/>
              <a:t>other </a:t>
            </a:r>
            <a:r>
              <a:rPr lang="en-US" sz="1400" dirty="0" smtClean="0"/>
              <a:t>Modules</a:t>
            </a:r>
            <a:endParaRPr lang="en-US" sz="1400" dirty="0"/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13"/>
          </p:nvPr>
        </p:nvSpPr>
        <p:spPr>
          <a:xfrm>
            <a:off x="2028625" y="6362377"/>
            <a:ext cx="2133600" cy="365125"/>
          </a:xfrm>
        </p:spPr>
        <p:txBody>
          <a:bodyPr/>
          <a:lstStyle/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July 2014</a:t>
            </a:r>
            <a:endParaRPr lang="en-US" dirty="0"/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14"/>
          </p:nvPr>
        </p:nvSpPr>
        <p:spPr>
          <a:xfrm>
            <a:off x="4315668" y="6362377"/>
            <a:ext cx="3398158" cy="365125"/>
          </a:xfrm>
        </p:spPr>
        <p:txBody>
          <a:bodyPr/>
          <a:lstStyle/>
          <a:p>
            <a:r>
              <a:rPr lang="en-GB" dirty="0" smtClean="0"/>
              <a:t>Ground motion around Pt</a:t>
            </a:r>
            <a:r>
              <a:rPr lang="en-GB" dirty="0" smtClean="0"/>
              <a:t>5 – EDMS1399820</a:t>
            </a:r>
            <a:endParaRPr lang="en-US" dirty="0"/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68766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6710"/>
            <a:ext cx="8229600" cy="893977"/>
          </a:xfrm>
        </p:spPr>
        <p:txBody>
          <a:bodyPr>
            <a:normAutofit/>
          </a:bodyPr>
          <a:lstStyle/>
          <a:p>
            <a:r>
              <a:rPr lang="en-GB" sz="3200" dirty="0" smtClean="0"/>
              <a:t>Technique of measurements</a:t>
            </a:r>
            <a:endParaRPr lang="en-GB" sz="3200" dirty="0"/>
          </a:p>
        </p:txBody>
      </p:sp>
      <p:sp>
        <p:nvSpPr>
          <p:cNvPr id="16" name="TextBox 15"/>
          <p:cNvSpPr txBox="1"/>
          <p:nvPr/>
        </p:nvSpPr>
        <p:spPr>
          <a:xfrm>
            <a:off x="705606" y="1111760"/>
            <a:ext cx="8210677" cy="2603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2" indent="-342900">
              <a:spcBef>
                <a:spcPct val="20000"/>
              </a:spcBef>
              <a:buClr>
                <a:schemeClr val="tx2"/>
              </a:buClr>
              <a:buFont typeface="Wingdings" charset="2"/>
              <a:buChar char="Ø"/>
              <a:tabLst>
                <a:tab pos="180975" algn="l"/>
              </a:tabLst>
              <a:defRPr/>
            </a:pPr>
            <a:r>
              <a:rPr lang="en-GB" sz="2400" dirty="0" smtClean="0"/>
              <a:t>Six geophones :</a:t>
            </a:r>
          </a:p>
          <a:p>
            <a:pPr marL="800100" lvl="3" indent="-342900">
              <a:spcBef>
                <a:spcPct val="20000"/>
              </a:spcBef>
              <a:buClr>
                <a:schemeClr val="tx2"/>
              </a:buClr>
              <a:buFont typeface="Arial"/>
              <a:buChar char="•"/>
              <a:tabLst>
                <a:tab pos="180975" algn="l"/>
              </a:tabLst>
              <a:defRPr/>
            </a:pPr>
            <a:r>
              <a:rPr lang="en-GB" sz="2400" dirty="0"/>
              <a:t>CMG-T60-0004 </a:t>
            </a:r>
            <a:r>
              <a:rPr lang="en-GB" sz="2400" dirty="0" smtClean="0"/>
              <a:t>from </a:t>
            </a:r>
            <a:r>
              <a:rPr lang="en-GB" sz="2400" dirty="0" err="1" smtClean="0"/>
              <a:t>Guralp</a:t>
            </a:r>
            <a:r>
              <a:rPr lang="en-GB" sz="2400" dirty="0" smtClean="0"/>
              <a:t> Systems</a:t>
            </a:r>
          </a:p>
          <a:p>
            <a:pPr marL="800100" lvl="3" indent="-342900">
              <a:spcBef>
                <a:spcPct val="20000"/>
              </a:spcBef>
              <a:buClr>
                <a:schemeClr val="tx2"/>
              </a:buClr>
              <a:buFont typeface="Arial"/>
              <a:buChar char="•"/>
              <a:tabLst>
                <a:tab pos="180975" algn="l"/>
              </a:tabLst>
              <a:defRPr/>
            </a:pPr>
            <a:r>
              <a:rPr lang="en-GB" sz="2400" dirty="0"/>
              <a:t>T</a:t>
            </a:r>
            <a:r>
              <a:rPr lang="en-GB" sz="2400" dirty="0" smtClean="0"/>
              <a:t>hree </a:t>
            </a:r>
            <a:r>
              <a:rPr lang="en-GB" sz="2400" dirty="0"/>
              <a:t>directions </a:t>
            </a:r>
            <a:r>
              <a:rPr lang="en-GB" sz="2400" dirty="0" smtClean="0"/>
              <a:t>measurements V</a:t>
            </a:r>
            <a:r>
              <a:rPr lang="en-GB" sz="2400" dirty="0"/>
              <a:t>, NS and </a:t>
            </a:r>
            <a:r>
              <a:rPr lang="en-GB" sz="2400" dirty="0" smtClean="0"/>
              <a:t>EW</a:t>
            </a:r>
          </a:p>
          <a:p>
            <a:pPr marL="800100" lvl="3" indent="-342900">
              <a:spcBef>
                <a:spcPct val="20000"/>
              </a:spcBef>
              <a:buClr>
                <a:schemeClr val="tx2"/>
              </a:buClr>
              <a:buFont typeface="Arial"/>
              <a:buChar char="•"/>
              <a:tabLst>
                <a:tab pos="180975" algn="l"/>
              </a:tabLst>
              <a:defRPr/>
            </a:pPr>
            <a:r>
              <a:rPr lang="en-GB" sz="2400" dirty="0"/>
              <a:t>S</a:t>
            </a:r>
            <a:r>
              <a:rPr lang="en-GB" sz="2400" dirty="0" smtClean="0"/>
              <a:t>ensitivity </a:t>
            </a:r>
            <a:r>
              <a:rPr lang="en-GB" sz="2400" dirty="0"/>
              <a:t>of about 2000 [V/(m/s)] </a:t>
            </a:r>
            <a:endParaRPr lang="en-GB" sz="2400" dirty="0" smtClean="0"/>
          </a:p>
          <a:p>
            <a:pPr marL="800100" lvl="3" indent="-342900">
              <a:spcBef>
                <a:spcPct val="20000"/>
              </a:spcBef>
              <a:buClr>
                <a:schemeClr val="tx2"/>
              </a:buClr>
              <a:buFont typeface="Arial"/>
              <a:buChar char="•"/>
              <a:tabLst>
                <a:tab pos="180975" algn="l"/>
              </a:tabLst>
              <a:defRPr/>
            </a:pPr>
            <a:r>
              <a:rPr lang="en-GB" sz="2400" dirty="0"/>
              <a:t>F</a:t>
            </a:r>
            <a:r>
              <a:rPr lang="en-GB" sz="2400" dirty="0" smtClean="0"/>
              <a:t>requency </a:t>
            </a:r>
            <a:r>
              <a:rPr lang="en-GB" sz="2400" dirty="0"/>
              <a:t>range between 30 [s] and 100 [Hz]. </a:t>
            </a:r>
          </a:p>
          <a:p>
            <a:endParaRPr lang="en-GB" sz="2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3493" y="3621484"/>
            <a:ext cx="1866420" cy="24885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4513" y="3833190"/>
            <a:ext cx="3042522" cy="2276854"/>
          </a:xfrm>
          <a:prstGeom prst="rect">
            <a:avLst/>
          </a:prstGeom>
        </p:spPr>
      </p:pic>
      <p:sp>
        <p:nvSpPr>
          <p:cNvPr id="10" name="Date Placeholder 2"/>
          <p:cNvSpPr>
            <a:spLocks noGrp="1"/>
          </p:cNvSpPr>
          <p:nvPr>
            <p:ph type="dt" sz="half" idx="13"/>
          </p:nvPr>
        </p:nvSpPr>
        <p:spPr>
          <a:xfrm>
            <a:off x="2028625" y="6362377"/>
            <a:ext cx="2133600" cy="365125"/>
          </a:xfrm>
        </p:spPr>
        <p:txBody>
          <a:bodyPr/>
          <a:lstStyle/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July 2014</a:t>
            </a:r>
            <a:endParaRPr lang="en-US" dirty="0"/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4"/>
          </p:nvPr>
        </p:nvSpPr>
        <p:spPr>
          <a:xfrm>
            <a:off x="4315668" y="6362377"/>
            <a:ext cx="3398158" cy="365125"/>
          </a:xfrm>
        </p:spPr>
        <p:txBody>
          <a:bodyPr/>
          <a:lstStyle/>
          <a:p>
            <a:r>
              <a:rPr lang="en-GB" dirty="0" smtClean="0"/>
              <a:t>Ground motion around Pt</a:t>
            </a:r>
            <a:r>
              <a:rPr lang="en-GB" dirty="0" smtClean="0"/>
              <a:t>5 – EDMS1399820</a:t>
            </a:r>
            <a:endParaRPr lang="en-US" dirty="0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85622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6710"/>
            <a:ext cx="8229600" cy="893977"/>
          </a:xfrm>
        </p:spPr>
        <p:txBody>
          <a:bodyPr>
            <a:normAutofit/>
          </a:bodyPr>
          <a:lstStyle/>
          <a:p>
            <a:r>
              <a:rPr lang="en-GB" sz="3200" dirty="0" smtClean="0"/>
              <a:t>Technique of measurements</a:t>
            </a:r>
            <a:endParaRPr lang="en-GB" sz="3200" dirty="0"/>
          </a:p>
        </p:txBody>
      </p:sp>
      <p:pic>
        <p:nvPicPr>
          <p:cNvPr id="8" name="Picture 7" descr="IMGP4805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25119" y="1581833"/>
            <a:ext cx="6065195" cy="4548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IMGP4802.JPG"/>
          <p:cNvPicPr>
            <a:picLocks noChangeAspect="1"/>
          </p:cNvPicPr>
          <p:nvPr/>
        </p:nvPicPr>
        <p:blipFill>
          <a:blip r:embed="rId3" cstate="screen">
            <a:lum bright="10000"/>
          </a:blip>
          <a:srcRect/>
          <a:stretch>
            <a:fillRect/>
          </a:stretch>
        </p:blipFill>
        <p:spPr bwMode="auto">
          <a:xfrm>
            <a:off x="628873" y="4228306"/>
            <a:ext cx="2743200" cy="1906588"/>
          </a:xfrm>
          <a:prstGeom prst="rect">
            <a:avLst/>
          </a:prstGeom>
          <a:noFill/>
          <a:ln w="28575">
            <a:solidFill>
              <a:schemeClr val="bg2"/>
            </a:solidFill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3143473" y="2585933"/>
            <a:ext cx="696178" cy="551307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342411" y="1905000"/>
            <a:ext cx="914400" cy="609600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609152" y="4999868"/>
            <a:ext cx="1600200" cy="1143000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Text Box 43"/>
          <p:cNvSpPr txBox="1">
            <a:spLocks noChangeArrowheads="1"/>
          </p:cNvSpPr>
          <p:nvPr/>
        </p:nvSpPr>
        <p:spPr bwMode="auto">
          <a:xfrm>
            <a:off x="4277094" y="2168948"/>
            <a:ext cx="242893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Segoe Condensed"/>
              </a:rPr>
              <a:t>2 </a:t>
            </a:r>
            <a:r>
              <a:rPr lang="en-US" dirty="0" smtClean="0">
                <a:solidFill>
                  <a:schemeClr val="bg1"/>
                </a:solidFill>
                <a:latin typeface="Segoe Condensed"/>
              </a:rPr>
              <a:t>Spectrum </a:t>
            </a:r>
            <a:r>
              <a:rPr lang="en-US" dirty="0">
                <a:solidFill>
                  <a:schemeClr val="bg1"/>
                </a:solidFill>
                <a:latin typeface="Segoe Condensed"/>
              </a:rPr>
              <a:t>Analyzers</a:t>
            </a:r>
          </a:p>
        </p:txBody>
      </p:sp>
      <p:sp>
        <p:nvSpPr>
          <p:cNvPr id="14" name="Text Box 43"/>
          <p:cNvSpPr txBox="1">
            <a:spLocks noChangeArrowheads="1"/>
          </p:cNvSpPr>
          <p:nvPr/>
        </p:nvSpPr>
        <p:spPr bwMode="auto">
          <a:xfrm>
            <a:off x="6172112" y="3442948"/>
            <a:ext cx="1636944" cy="644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Segoe Condensed"/>
              </a:rPr>
              <a:t>3 x 1 km of optical fiber</a:t>
            </a:r>
            <a:endParaRPr lang="en-US" dirty="0">
              <a:solidFill>
                <a:schemeClr val="bg1"/>
              </a:solidFill>
              <a:latin typeface="Segoe Condensed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76330" y="1120169"/>
            <a:ext cx="93539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2" indent="-285750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Wingdings" charset="2"/>
              <a:buChar char="Ø"/>
            </a:pPr>
            <a:r>
              <a:rPr lang="en-US" sz="2400" dirty="0" smtClean="0"/>
              <a:t>Installation in the tunnel (from previous measurements)</a:t>
            </a:r>
            <a:endParaRPr lang="en-US" sz="2400" dirty="0"/>
          </a:p>
        </p:txBody>
      </p:sp>
      <p:cxnSp>
        <p:nvCxnSpPr>
          <p:cNvPr id="17" name="Straight Arrow Connector 16"/>
          <p:cNvCxnSpPr>
            <a:stCxn id="13" idx="1"/>
            <a:endCxn id="11" idx="3"/>
          </p:cNvCxnSpPr>
          <p:nvPr/>
        </p:nvCxnSpPr>
        <p:spPr>
          <a:xfrm flipH="1" flipV="1">
            <a:off x="3256811" y="2209800"/>
            <a:ext cx="1020283" cy="143814"/>
          </a:xfrm>
          <a:prstGeom prst="straightConnector1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cxnSp>
        <p:nvCxnSpPr>
          <p:cNvPr id="18" name="Straight Arrow Connector 17"/>
          <p:cNvCxnSpPr>
            <a:stCxn id="13" idx="2"/>
            <a:endCxn id="12" idx="0"/>
          </p:cNvCxnSpPr>
          <p:nvPr/>
        </p:nvCxnSpPr>
        <p:spPr>
          <a:xfrm>
            <a:off x="5491562" y="2538280"/>
            <a:ext cx="917690" cy="2461588"/>
          </a:xfrm>
          <a:prstGeom prst="straightConnector1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cxnSp>
        <p:nvCxnSpPr>
          <p:cNvPr id="21" name="Straight Arrow Connector 20"/>
          <p:cNvCxnSpPr>
            <a:endCxn id="9" idx="0"/>
          </p:cNvCxnSpPr>
          <p:nvPr/>
        </p:nvCxnSpPr>
        <p:spPr>
          <a:xfrm flipH="1">
            <a:off x="2000473" y="3137240"/>
            <a:ext cx="1143001" cy="1091066"/>
          </a:xfrm>
          <a:prstGeom prst="straightConnector1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sp>
        <p:nvSpPr>
          <p:cNvPr id="23" name="Text Box 43"/>
          <p:cNvSpPr txBox="1">
            <a:spLocks noChangeArrowheads="1"/>
          </p:cNvSpPr>
          <p:nvPr/>
        </p:nvSpPr>
        <p:spPr bwMode="auto">
          <a:xfrm>
            <a:off x="721808" y="5651055"/>
            <a:ext cx="255732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Segoe Condensed"/>
              </a:rPr>
              <a:t>Geophones </a:t>
            </a:r>
            <a:endParaRPr lang="en-US" dirty="0">
              <a:solidFill>
                <a:schemeClr val="bg1"/>
              </a:solidFill>
              <a:latin typeface="Segoe Condensed"/>
            </a:endParaRPr>
          </a:p>
        </p:txBody>
      </p:sp>
      <p:sp>
        <p:nvSpPr>
          <p:cNvPr id="19" name="Date Placeholder 2"/>
          <p:cNvSpPr>
            <a:spLocks noGrp="1"/>
          </p:cNvSpPr>
          <p:nvPr>
            <p:ph type="dt" sz="half" idx="13"/>
          </p:nvPr>
        </p:nvSpPr>
        <p:spPr>
          <a:xfrm>
            <a:off x="2028625" y="6362377"/>
            <a:ext cx="2133600" cy="365125"/>
          </a:xfrm>
        </p:spPr>
        <p:txBody>
          <a:bodyPr/>
          <a:lstStyle/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July 2014</a:t>
            </a:r>
            <a:endParaRPr lang="en-US" dirty="0"/>
          </a:p>
        </p:txBody>
      </p:sp>
      <p:sp>
        <p:nvSpPr>
          <p:cNvPr id="20" name="Footer Placeholder 3"/>
          <p:cNvSpPr>
            <a:spLocks noGrp="1"/>
          </p:cNvSpPr>
          <p:nvPr>
            <p:ph type="ftr" sz="quarter" idx="14"/>
          </p:nvPr>
        </p:nvSpPr>
        <p:spPr>
          <a:xfrm>
            <a:off x="4315668" y="6362377"/>
            <a:ext cx="3398158" cy="365125"/>
          </a:xfrm>
        </p:spPr>
        <p:txBody>
          <a:bodyPr/>
          <a:lstStyle/>
          <a:p>
            <a:r>
              <a:rPr lang="en-GB" dirty="0" smtClean="0"/>
              <a:t>Ground motion around Pt</a:t>
            </a:r>
            <a:r>
              <a:rPr lang="en-GB" dirty="0" smtClean="0"/>
              <a:t>5 – EDMS1399820</a:t>
            </a:r>
            <a:endParaRPr lang="en-US" dirty="0"/>
          </a:p>
        </p:txBody>
      </p:sp>
      <p:sp>
        <p:nvSpPr>
          <p:cNvPr id="2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251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6710"/>
            <a:ext cx="8229600" cy="893977"/>
          </a:xfrm>
        </p:spPr>
        <p:txBody>
          <a:bodyPr>
            <a:normAutofit/>
          </a:bodyPr>
          <a:lstStyle/>
          <a:p>
            <a:r>
              <a:rPr lang="en-GB" sz="3200" dirty="0" smtClean="0"/>
              <a:t>Typical measurements in LHC</a:t>
            </a:r>
            <a:endParaRPr lang="en-GB" sz="3200" dirty="0"/>
          </a:p>
        </p:txBody>
      </p:sp>
      <p:sp>
        <p:nvSpPr>
          <p:cNvPr id="2" name="TextBox 1"/>
          <p:cNvSpPr txBox="1"/>
          <p:nvPr/>
        </p:nvSpPr>
        <p:spPr>
          <a:xfrm>
            <a:off x="581953" y="5356480"/>
            <a:ext cx="82106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PHYSICAL REVIEW SPECIAL TOPICS - ACCELERATORS AND </a:t>
            </a:r>
            <a:r>
              <a:rPr lang="en-US" sz="1200" dirty="0" smtClean="0"/>
              <a:t>BEAMS 13, </a:t>
            </a:r>
            <a:r>
              <a:rPr lang="en-US" sz="1200" dirty="0"/>
              <a:t>072801 (2010</a:t>
            </a:r>
            <a:r>
              <a:rPr lang="en-US" sz="1200" dirty="0" smtClean="0"/>
              <a:t>)</a:t>
            </a:r>
          </a:p>
          <a:p>
            <a:r>
              <a:rPr lang="en-US" sz="1600" dirty="0"/>
              <a:t>Seismic response of linear accelerators</a:t>
            </a:r>
          </a:p>
          <a:p>
            <a:r>
              <a:rPr lang="en-US" sz="1200" dirty="0"/>
              <a:t>C. Collette, K. </a:t>
            </a:r>
            <a:r>
              <a:rPr lang="en-US" sz="1200" dirty="0" err="1"/>
              <a:t>Artoos</a:t>
            </a:r>
            <a:r>
              <a:rPr lang="en-US" sz="1200" dirty="0"/>
              <a:t>, M. Guinchard, and C. </a:t>
            </a:r>
            <a:r>
              <a:rPr lang="en-US" sz="1200" dirty="0" err="1" smtClean="0"/>
              <a:t>Hauviller</a:t>
            </a:r>
            <a:endParaRPr lang="en-US" sz="1200" dirty="0"/>
          </a:p>
        </p:txBody>
      </p:sp>
      <p:pic>
        <p:nvPicPr>
          <p:cNvPr id="6" name="Picture 5" descr="Capture d’écran 2014-07-18 à 14.22.5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577" y="717253"/>
            <a:ext cx="4184148" cy="2645608"/>
          </a:xfrm>
          <a:prstGeom prst="rect">
            <a:avLst/>
          </a:prstGeom>
        </p:spPr>
      </p:pic>
      <p:pic>
        <p:nvPicPr>
          <p:cNvPr id="8" name="Picture 7" descr="Capture d’écran 2014-07-18 à 15.18.1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8053" y="717253"/>
            <a:ext cx="4084577" cy="4556782"/>
          </a:xfrm>
          <a:prstGeom prst="rect">
            <a:avLst/>
          </a:prstGeom>
        </p:spPr>
      </p:pic>
      <p:pic>
        <p:nvPicPr>
          <p:cNvPr id="9" name="Picture 8" descr="Capture d’écran 2014-07-18 à 15.19.07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2627" y="3386239"/>
            <a:ext cx="1997378" cy="1887796"/>
          </a:xfrm>
          <a:prstGeom prst="rect">
            <a:avLst/>
          </a:prstGeom>
        </p:spPr>
      </p:pic>
      <p:sp>
        <p:nvSpPr>
          <p:cNvPr id="10" name="Date Placeholder 2"/>
          <p:cNvSpPr>
            <a:spLocks noGrp="1"/>
          </p:cNvSpPr>
          <p:nvPr>
            <p:ph type="dt" sz="half" idx="13"/>
          </p:nvPr>
        </p:nvSpPr>
        <p:spPr>
          <a:xfrm>
            <a:off x="2028625" y="6362377"/>
            <a:ext cx="2133600" cy="365125"/>
          </a:xfrm>
        </p:spPr>
        <p:txBody>
          <a:bodyPr/>
          <a:lstStyle/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July 2014</a:t>
            </a:r>
            <a:endParaRPr lang="en-US" dirty="0"/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4"/>
          </p:nvPr>
        </p:nvSpPr>
        <p:spPr>
          <a:xfrm>
            <a:off x="4315668" y="6362377"/>
            <a:ext cx="3398158" cy="365125"/>
          </a:xfrm>
        </p:spPr>
        <p:txBody>
          <a:bodyPr/>
          <a:lstStyle/>
          <a:p>
            <a:r>
              <a:rPr lang="en-GB" dirty="0" smtClean="0"/>
              <a:t>Ground motion around Pt</a:t>
            </a:r>
            <a:r>
              <a:rPr lang="en-GB" dirty="0" smtClean="0"/>
              <a:t>5 – EDMS1399820</a:t>
            </a:r>
            <a:endParaRPr lang="en-US" dirty="0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3132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6710"/>
            <a:ext cx="8229600" cy="893977"/>
          </a:xfrm>
        </p:spPr>
        <p:txBody>
          <a:bodyPr>
            <a:normAutofit/>
          </a:bodyPr>
          <a:lstStyle/>
          <a:p>
            <a:r>
              <a:rPr lang="en-GB" sz="3200" dirty="0" smtClean="0"/>
              <a:t>Sensors </a:t>
            </a:r>
            <a:r>
              <a:rPr lang="en-GB" sz="3200" dirty="0" smtClean="0"/>
              <a:t>positions at point 5</a:t>
            </a:r>
            <a:endParaRPr lang="en-GB" sz="32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47" t="41260" r="42191" b="22286"/>
          <a:stretch/>
        </p:blipFill>
        <p:spPr bwMode="auto">
          <a:xfrm>
            <a:off x="5835456" y="2748817"/>
            <a:ext cx="3308544" cy="2109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705606" y="1005928"/>
            <a:ext cx="8210677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2" indent="-285750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Wingdings" charset="2"/>
              <a:buChar char="Ø"/>
            </a:pPr>
            <a:r>
              <a:rPr lang="en-US" sz="2400" dirty="0" smtClean="0"/>
              <a:t>Measure </a:t>
            </a:r>
            <a:r>
              <a:rPr lang="en-US" sz="2400" dirty="0"/>
              <a:t>spatial correlation of ground motion (&lt;100 Hz) with geophones </a:t>
            </a:r>
            <a:r>
              <a:rPr lang="en-US" sz="2400" dirty="0" smtClean="0"/>
              <a:t>between </a:t>
            </a:r>
            <a:r>
              <a:rPr lang="en-US" sz="2400" dirty="0"/>
              <a:t>left/right of </a:t>
            </a:r>
            <a:r>
              <a:rPr lang="en-US" sz="2400" dirty="0" smtClean="0"/>
              <a:t>the cavern</a:t>
            </a:r>
            <a:endParaRPr lang="en-US" sz="2400" dirty="0"/>
          </a:p>
          <a:p>
            <a:pPr marL="285750" indent="-285750">
              <a:buFont typeface="Wingdings" charset="2"/>
              <a:buChar char="Ø"/>
            </a:pPr>
            <a:endParaRPr lang="en-GB" sz="2400" dirty="0" smtClean="0"/>
          </a:p>
        </p:txBody>
      </p:sp>
      <p:pic>
        <p:nvPicPr>
          <p:cNvPr id="2" name="Picture 1" descr="P7090238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5" y="1947574"/>
            <a:ext cx="3134855" cy="4179807"/>
          </a:xfrm>
          <a:prstGeom prst="rect">
            <a:avLst/>
          </a:prstGeom>
        </p:spPr>
      </p:pic>
      <p:pic>
        <p:nvPicPr>
          <p:cNvPr id="6" name="Picture 5" descr="P7090231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2964" y="1947574"/>
            <a:ext cx="3143674" cy="4191565"/>
          </a:xfrm>
          <a:prstGeom prst="rect">
            <a:avLst/>
          </a:prstGeom>
        </p:spPr>
      </p:pic>
      <p:sp>
        <p:nvSpPr>
          <p:cNvPr id="12" name="Can 11"/>
          <p:cNvSpPr/>
          <p:nvPr/>
        </p:nvSpPr>
        <p:spPr>
          <a:xfrm>
            <a:off x="1458101" y="4033080"/>
            <a:ext cx="411561" cy="576154"/>
          </a:xfrm>
          <a:prstGeom prst="can">
            <a:avLst/>
          </a:prstGeom>
          <a:solidFill>
            <a:srgbClr val="FF0000"/>
          </a:solidFill>
          <a:effec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 Box 43"/>
          <p:cNvSpPr txBox="1">
            <a:spLocks noChangeArrowheads="1"/>
          </p:cNvSpPr>
          <p:nvPr/>
        </p:nvSpPr>
        <p:spPr bwMode="auto">
          <a:xfrm>
            <a:off x="752642" y="3203814"/>
            <a:ext cx="1888664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latin typeface="Segoe Condensed"/>
              </a:rPr>
              <a:t>Geophone_54_0 </a:t>
            </a:r>
            <a:endParaRPr lang="en-US" dirty="0">
              <a:latin typeface="Segoe Condensed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1663882" y="3573146"/>
            <a:ext cx="0" cy="459934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Can 18"/>
          <p:cNvSpPr/>
          <p:nvPr/>
        </p:nvSpPr>
        <p:spPr>
          <a:xfrm>
            <a:off x="5273394" y="3631937"/>
            <a:ext cx="144000" cy="179999"/>
          </a:xfrm>
          <a:prstGeom prst="can">
            <a:avLst/>
          </a:prstGeom>
          <a:solidFill>
            <a:srgbClr val="FF0000"/>
          </a:solidFill>
          <a:effec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 Box 43"/>
          <p:cNvSpPr txBox="1">
            <a:spLocks noChangeArrowheads="1"/>
          </p:cNvSpPr>
          <p:nvPr/>
        </p:nvSpPr>
        <p:spPr bwMode="auto">
          <a:xfrm>
            <a:off x="4400938" y="2743880"/>
            <a:ext cx="1888664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latin typeface="Segoe Condensed"/>
              </a:rPr>
              <a:t>Geophone_54_1 </a:t>
            </a:r>
            <a:endParaRPr lang="en-US" dirty="0">
              <a:latin typeface="Segoe Condensed"/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5343947" y="3113212"/>
            <a:ext cx="0" cy="459934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Can 24"/>
          <p:cNvSpPr/>
          <p:nvPr/>
        </p:nvSpPr>
        <p:spPr>
          <a:xfrm>
            <a:off x="5273393" y="4691543"/>
            <a:ext cx="323833" cy="409594"/>
          </a:xfrm>
          <a:prstGeom prst="can">
            <a:avLst/>
          </a:prstGeom>
          <a:solidFill>
            <a:srgbClr val="FF0000"/>
          </a:solidFill>
          <a:effec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 Box 43"/>
          <p:cNvSpPr txBox="1">
            <a:spLocks noChangeArrowheads="1"/>
          </p:cNvSpPr>
          <p:nvPr/>
        </p:nvSpPr>
        <p:spPr bwMode="auto">
          <a:xfrm>
            <a:off x="4478477" y="5561071"/>
            <a:ext cx="1888664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latin typeface="Segoe Condensed"/>
              </a:rPr>
              <a:t>Geophone_54_2 </a:t>
            </a:r>
            <a:endParaRPr lang="en-US" dirty="0">
              <a:latin typeface="Segoe Condensed"/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5422809" y="5101137"/>
            <a:ext cx="0" cy="459934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13" idx="3"/>
          </p:cNvCxnSpPr>
          <p:nvPr/>
        </p:nvCxnSpPr>
        <p:spPr>
          <a:xfrm>
            <a:off x="2641306" y="3388480"/>
            <a:ext cx="2461629" cy="91962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Date Placeholder 2"/>
          <p:cNvSpPr>
            <a:spLocks noGrp="1"/>
          </p:cNvSpPr>
          <p:nvPr>
            <p:ph type="dt" sz="half" idx="13"/>
          </p:nvPr>
        </p:nvSpPr>
        <p:spPr>
          <a:xfrm>
            <a:off x="2028625" y="6362377"/>
            <a:ext cx="2133600" cy="365125"/>
          </a:xfrm>
        </p:spPr>
        <p:txBody>
          <a:bodyPr/>
          <a:lstStyle/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July 2014</a:t>
            </a:r>
            <a:endParaRPr lang="en-US" dirty="0"/>
          </a:p>
        </p:txBody>
      </p:sp>
      <p:sp>
        <p:nvSpPr>
          <p:cNvPr id="28" name="Footer Placeholder 3"/>
          <p:cNvSpPr>
            <a:spLocks noGrp="1"/>
          </p:cNvSpPr>
          <p:nvPr>
            <p:ph type="ftr" sz="quarter" idx="14"/>
          </p:nvPr>
        </p:nvSpPr>
        <p:spPr>
          <a:xfrm>
            <a:off x="4315668" y="6362377"/>
            <a:ext cx="3398158" cy="365125"/>
          </a:xfrm>
        </p:spPr>
        <p:txBody>
          <a:bodyPr/>
          <a:lstStyle/>
          <a:p>
            <a:r>
              <a:rPr lang="en-GB" dirty="0" smtClean="0"/>
              <a:t>Ground motion around Pt</a:t>
            </a:r>
            <a:r>
              <a:rPr lang="en-GB" dirty="0" smtClean="0"/>
              <a:t>5 – EDMS1399820</a:t>
            </a:r>
            <a:endParaRPr lang="en-US" dirty="0"/>
          </a:p>
        </p:txBody>
      </p:sp>
      <p:sp>
        <p:nvSpPr>
          <p:cNvPr id="2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63744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6710"/>
            <a:ext cx="8229600" cy="893977"/>
          </a:xfrm>
        </p:spPr>
        <p:txBody>
          <a:bodyPr>
            <a:normAutofit/>
          </a:bodyPr>
          <a:lstStyle/>
          <a:p>
            <a:r>
              <a:rPr lang="en-GB" sz="3200" dirty="0" smtClean="0"/>
              <a:t>Sensors </a:t>
            </a:r>
            <a:r>
              <a:rPr lang="en-GB" sz="3200" dirty="0" smtClean="0"/>
              <a:t>positions at point 5</a:t>
            </a:r>
            <a:endParaRPr lang="en-GB" sz="32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45" t="41260" r="19072" b="22286"/>
          <a:stretch/>
        </p:blipFill>
        <p:spPr bwMode="auto">
          <a:xfrm>
            <a:off x="0" y="2272916"/>
            <a:ext cx="2631784" cy="2109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705606" y="1005928"/>
            <a:ext cx="8210677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2" indent="-285750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Wingdings" charset="2"/>
              <a:buChar char="Ø"/>
            </a:pPr>
            <a:r>
              <a:rPr lang="en-US" sz="2400" dirty="0" smtClean="0"/>
              <a:t>Measure </a:t>
            </a:r>
            <a:r>
              <a:rPr lang="en-US" sz="2400" dirty="0"/>
              <a:t>spatial correlation of ground motion (&lt;100 Hz) with geophones </a:t>
            </a:r>
            <a:r>
              <a:rPr lang="en-US" sz="2400" dirty="0" smtClean="0"/>
              <a:t>between </a:t>
            </a:r>
            <a:r>
              <a:rPr lang="en-US" sz="2400" dirty="0"/>
              <a:t>left/right of </a:t>
            </a:r>
            <a:r>
              <a:rPr lang="en-US" sz="2400" dirty="0" smtClean="0"/>
              <a:t>the cavern</a:t>
            </a:r>
            <a:endParaRPr lang="en-US" sz="2400" dirty="0"/>
          </a:p>
          <a:p>
            <a:pPr marL="285750" indent="-285750">
              <a:buFont typeface="Wingdings" charset="2"/>
              <a:buChar char="Ø"/>
            </a:pPr>
            <a:endParaRPr lang="en-GB" sz="2400" dirty="0" smtClean="0"/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9852" y="1916973"/>
            <a:ext cx="5946948" cy="3966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5653" y="3962764"/>
            <a:ext cx="2898347" cy="2174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an 12"/>
          <p:cNvSpPr/>
          <p:nvPr/>
        </p:nvSpPr>
        <p:spPr>
          <a:xfrm flipH="1">
            <a:off x="4905180" y="4382360"/>
            <a:ext cx="108000" cy="143999"/>
          </a:xfrm>
          <a:prstGeom prst="can">
            <a:avLst/>
          </a:prstGeom>
          <a:solidFill>
            <a:srgbClr val="FF0000"/>
          </a:solidFill>
          <a:effec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 Box 43"/>
          <p:cNvSpPr txBox="1">
            <a:spLocks noChangeArrowheads="1"/>
          </p:cNvSpPr>
          <p:nvPr/>
        </p:nvSpPr>
        <p:spPr bwMode="auto">
          <a:xfrm>
            <a:off x="4018075" y="3541335"/>
            <a:ext cx="1888664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latin typeface="Segoe Condensed"/>
              </a:rPr>
              <a:t>Geophone_56_0 </a:t>
            </a:r>
            <a:endParaRPr lang="en-US" dirty="0">
              <a:latin typeface="Segoe Condensed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4961084" y="3910667"/>
            <a:ext cx="0" cy="459934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Can 15"/>
          <p:cNvSpPr/>
          <p:nvPr/>
        </p:nvSpPr>
        <p:spPr>
          <a:xfrm>
            <a:off x="4436463" y="4688235"/>
            <a:ext cx="144000" cy="179999"/>
          </a:xfrm>
          <a:prstGeom prst="can">
            <a:avLst/>
          </a:prstGeom>
          <a:solidFill>
            <a:srgbClr val="FF0000"/>
          </a:solidFill>
          <a:effec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 Box 43"/>
          <p:cNvSpPr txBox="1">
            <a:spLocks noChangeArrowheads="1"/>
          </p:cNvSpPr>
          <p:nvPr/>
        </p:nvSpPr>
        <p:spPr bwMode="auto">
          <a:xfrm>
            <a:off x="5492463" y="4224549"/>
            <a:ext cx="1888664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latin typeface="Segoe Condensed"/>
              </a:rPr>
              <a:t>Geophone_56_1 </a:t>
            </a:r>
            <a:endParaRPr lang="en-US" dirty="0">
              <a:latin typeface="Segoe Condensed"/>
            </a:endParaRPr>
          </a:p>
        </p:txBody>
      </p:sp>
      <p:cxnSp>
        <p:nvCxnSpPr>
          <p:cNvPr id="18" name="Straight Arrow Connector 17"/>
          <p:cNvCxnSpPr>
            <a:stCxn id="17" idx="1"/>
          </p:cNvCxnSpPr>
          <p:nvPr/>
        </p:nvCxnSpPr>
        <p:spPr>
          <a:xfrm flipH="1">
            <a:off x="4680035" y="4409215"/>
            <a:ext cx="812428" cy="279020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Can 19"/>
          <p:cNvSpPr/>
          <p:nvPr/>
        </p:nvSpPr>
        <p:spPr>
          <a:xfrm flipH="1">
            <a:off x="6570370" y="4973919"/>
            <a:ext cx="108000" cy="143999"/>
          </a:xfrm>
          <a:prstGeom prst="can">
            <a:avLst/>
          </a:prstGeom>
          <a:solidFill>
            <a:srgbClr val="FF0000"/>
          </a:solidFill>
          <a:effec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Can 20"/>
          <p:cNvSpPr/>
          <p:nvPr/>
        </p:nvSpPr>
        <p:spPr>
          <a:xfrm>
            <a:off x="6618369" y="5389583"/>
            <a:ext cx="144000" cy="179999"/>
          </a:xfrm>
          <a:prstGeom prst="can">
            <a:avLst/>
          </a:prstGeom>
          <a:solidFill>
            <a:srgbClr val="FF0000"/>
          </a:solidFill>
          <a:effec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Arrow Connector 23"/>
          <p:cNvCxnSpPr>
            <a:stCxn id="17" idx="2"/>
          </p:cNvCxnSpPr>
          <p:nvPr/>
        </p:nvCxnSpPr>
        <p:spPr>
          <a:xfrm>
            <a:off x="6436795" y="4593881"/>
            <a:ext cx="181574" cy="380038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 Box 43"/>
          <p:cNvSpPr txBox="1">
            <a:spLocks noChangeArrowheads="1"/>
          </p:cNvSpPr>
          <p:nvPr/>
        </p:nvSpPr>
        <p:spPr bwMode="auto">
          <a:xfrm>
            <a:off x="7134024" y="5675446"/>
            <a:ext cx="1888664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latin typeface="Segoe Condensed"/>
              </a:rPr>
              <a:t>Geophone_56_2 </a:t>
            </a:r>
            <a:endParaRPr lang="en-US" dirty="0">
              <a:latin typeface="Segoe Condensed"/>
            </a:endParaRPr>
          </a:p>
        </p:txBody>
      </p:sp>
      <p:cxnSp>
        <p:nvCxnSpPr>
          <p:cNvPr id="29" name="Straight Arrow Connector 28"/>
          <p:cNvCxnSpPr>
            <a:stCxn id="28" idx="1"/>
          </p:cNvCxnSpPr>
          <p:nvPr/>
        </p:nvCxnSpPr>
        <p:spPr>
          <a:xfrm flipH="1" flipV="1">
            <a:off x="6855428" y="5569582"/>
            <a:ext cx="278596" cy="290530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Date Placeholder 2"/>
          <p:cNvSpPr>
            <a:spLocks noGrp="1"/>
          </p:cNvSpPr>
          <p:nvPr>
            <p:ph type="dt" sz="half" idx="13"/>
          </p:nvPr>
        </p:nvSpPr>
        <p:spPr>
          <a:xfrm>
            <a:off x="2028625" y="6362377"/>
            <a:ext cx="2133600" cy="365125"/>
          </a:xfrm>
        </p:spPr>
        <p:txBody>
          <a:bodyPr/>
          <a:lstStyle/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July 2014</a:t>
            </a:r>
            <a:endParaRPr lang="en-US" dirty="0"/>
          </a:p>
        </p:txBody>
      </p:sp>
      <p:sp>
        <p:nvSpPr>
          <p:cNvPr id="34" name="Footer Placeholder 3"/>
          <p:cNvSpPr>
            <a:spLocks noGrp="1"/>
          </p:cNvSpPr>
          <p:nvPr>
            <p:ph type="ftr" sz="quarter" idx="14"/>
          </p:nvPr>
        </p:nvSpPr>
        <p:spPr>
          <a:xfrm>
            <a:off x="4315668" y="6362377"/>
            <a:ext cx="3398158" cy="365125"/>
          </a:xfrm>
        </p:spPr>
        <p:txBody>
          <a:bodyPr/>
          <a:lstStyle/>
          <a:p>
            <a:r>
              <a:rPr lang="en-GB" dirty="0" smtClean="0"/>
              <a:t>Ground motion around Pt</a:t>
            </a:r>
            <a:r>
              <a:rPr lang="en-GB" dirty="0" smtClean="0"/>
              <a:t>5 – EDMS1399820</a:t>
            </a:r>
            <a:endParaRPr lang="en-US" dirty="0"/>
          </a:p>
        </p:txBody>
      </p:sp>
      <p:sp>
        <p:nvSpPr>
          <p:cNvPr id="3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35429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21763</TotalTime>
  <Words>564</Words>
  <Application>Microsoft Macintosh PowerPoint</Application>
  <PresentationFormat>On-screen Show (4:3)</PresentationFormat>
  <Paragraphs>89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CERNCorporate4-3</vt:lpstr>
      <vt:lpstr>PowerPoint Presentation</vt:lpstr>
      <vt:lpstr>Proposal for ground motion in Point 5 </vt:lpstr>
      <vt:lpstr>Goal of the measurements</vt:lpstr>
      <vt:lpstr>Technique of measurements</vt:lpstr>
      <vt:lpstr>Technique of measurements</vt:lpstr>
      <vt:lpstr>Technique of measurements</vt:lpstr>
      <vt:lpstr>Typical measurements in LHC</vt:lpstr>
      <vt:lpstr>Sensors positions at point 5</vt:lpstr>
      <vt:lpstr>Sensors positions at point 5</vt:lpstr>
      <vt:lpstr>Sensors positions at point 5</vt:lpstr>
      <vt:lpstr>Sensors positions at point 5</vt:lpstr>
      <vt:lpstr>Comments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Guinchard Michael</cp:lastModifiedBy>
  <cp:revision>270</cp:revision>
  <cp:lastPrinted>2014-06-23T08:49:37Z</cp:lastPrinted>
  <dcterms:created xsi:type="dcterms:W3CDTF">2012-11-30T11:04:26Z</dcterms:created>
  <dcterms:modified xsi:type="dcterms:W3CDTF">2014-07-21T09:02:20Z</dcterms:modified>
</cp:coreProperties>
</file>