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0"/>
  </p:notesMasterIdLst>
  <p:sldIdLst>
    <p:sldId id="317" r:id="rId5"/>
    <p:sldId id="314" r:id="rId6"/>
    <p:sldId id="309" r:id="rId7"/>
    <p:sldId id="310" r:id="rId8"/>
    <p:sldId id="318" r:id="rId9"/>
    <p:sldId id="319" r:id="rId10"/>
    <p:sldId id="320" r:id="rId11"/>
    <p:sldId id="315" r:id="rId12"/>
    <p:sldId id="259" r:id="rId13"/>
    <p:sldId id="289" r:id="rId14"/>
    <p:sldId id="292" r:id="rId15"/>
    <p:sldId id="293" r:id="rId16"/>
    <p:sldId id="294" r:id="rId17"/>
    <p:sldId id="291" r:id="rId18"/>
    <p:sldId id="316" r:id="rId19"/>
    <p:sldId id="296" r:id="rId20"/>
    <p:sldId id="299" r:id="rId21"/>
    <p:sldId id="308" r:id="rId22"/>
    <p:sldId id="300" r:id="rId23"/>
    <p:sldId id="301" r:id="rId24"/>
    <p:sldId id="321" r:id="rId25"/>
    <p:sldId id="322" r:id="rId26"/>
    <p:sldId id="323" r:id="rId27"/>
    <p:sldId id="307" r:id="rId28"/>
    <p:sldId id="306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ACC6"/>
    <a:srgbClr val="4F81BD"/>
    <a:srgbClr val="1DAA5A"/>
    <a:srgbClr val="54B0C7"/>
    <a:srgbClr val="5DBACF"/>
    <a:srgbClr val="77C2D7"/>
    <a:srgbClr val="BF00BE"/>
    <a:srgbClr val="5BC1E6"/>
    <a:srgbClr val="0089B5"/>
    <a:srgbClr val="0058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64" autoAdjust="0"/>
    <p:restoredTop sz="94660"/>
  </p:normalViewPr>
  <p:slideViewPr>
    <p:cSldViewPr snapToObjects="1">
      <p:cViewPr>
        <p:scale>
          <a:sx n="121" d="100"/>
          <a:sy n="121" d="100"/>
        </p:scale>
        <p:origin x="1248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10/09/14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corrected with 3.0e-2</a:t>
            </a:r>
            <a:r>
              <a:rPr lang="en-US" baseline="0" dirty="0" smtClean="0"/>
              <a:t> bb tune shift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2263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226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6858A-39C2-4BA9-B2EA-2EBB3C5D7C0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226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3097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056C-7C50-47D9-8FC5-1DE549BC4934}" type="datetime1">
              <a:rPr lang="en-US" smtClean="0"/>
              <a:t>10/09/14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67345" cy="9144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760E-2249-4B52-91A3-4D822E5C828B}" type="datetime1">
              <a:rPr lang="en-US" smtClean="0"/>
              <a:t>10/09/14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2AA9-A126-4CEC-8F44-C649137035AE}" type="datetime1">
              <a:rPr lang="en-US" smtClean="0"/>
              <a:t>10/09/14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A0CD-8623-47C2-804B-3818E748C240}" type="datetime1">
              <a:rPr lang="en-US" smtClean="0"/>
              <a:t>10/09/14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D66D-8DB7-48C8-8198-91721BE663D5}" type="datetime1">
              <a:rPr lang="en-US" smtClean="0"/>
              <a:t>10/09/14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464C-CF15-4466-8A40-2B63316F8F17}" type="datetime1">
              <a:rPr lang="en-US" smtClean="0"/>
              <a:t>10/09/14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98" y="2298933"/>
            <a:ext cx="3430919" cy="165248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Relationship Id="rId11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94D7256-0BB1-4DAE-B62F-9AB083050611}" type="datetime1">
              <a:rPr lang="en-US" smtClean="0"/>
              <a:t>10/09/14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emf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vibration.desy.de/documents/papers/" TargetMode="External"/><Relationship Id="rId3" Type="http://schemas.openxmlformats.org/officeDocument/2006/relationships/hyperlink" Target="http://clic-stability.web.cern.ch/clic-stability/Ground_motion.htm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6" Type="http://schemas.openxmlformats.org/officeDocument/2006/relationships/image" Target="../media/image23.emf"/><Relationship Id="rId7" Type="http://schemas.openxmlformats.org/officeDocument/2006/relationships/image" Target="../media/image24.emf"/><Relationship Id="rId8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6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5" Type="http://schemas.openxmlformats.org/officeDocument/2006/relationships/image" Target="../media/image29.emf"/><Relationship Id="rId6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052736"/>
            <a:ext cx="3978489" cy="2918048"/>
          </a:xfrm>
        </p:spPr>
        <p:txBody>
          <a:bodyPr/>
          <a:lstStyle/>
          <a:p>
            <a:r>
              <a:rPr lang="en-US" dirty="0" smtClean="0"/>
              <a:t>Proposal for </a:t>
            </a:r>
            <a:r>
              <a:rPr lang="en-US" dirty="0" smtClean="0"/>
              <a:t>ground </a:t>
            </a:r>
            <a:r>
              <a:rPr lang="en-US" dirty="0" smtClean="0"/>
              <a:t>motion and vibration measurements in Point 1 and 5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Miriam Fitterer</a:t>
            </a:r>
          </a:p>
          <a:p>
            <a:r>
              <a:rPr lang="en-US" dirty="0" smtClean="0"/>
              <a:t>Acknowledgments: G. </a:t>
            </a:r>
            <a:r>
              <a:rPr lang="en-US" dirty="0" err="1" smtClean="0"/>
              <a:t>Arduini</a:t>
            </a:r>
            <a:r>
              <a:rPr lang="en-US" dirty="0" smtClean="0"/>
              <a:t>, K. </a:t>
            </a:r>
            <a:r>
              <a:rPr lang="en-US" dirty="0" err="1" smtClean="0"/>
              <a:t>Artoos</a:t>
            </a:r>
            <a:r>
              <a:rPr lang="en-US" dirty="0" smtClean="0"/>
              <a:t>, O. </a:t>
            </a:r>
            <a:r>
              <a:rPr lang="en-US" dirty="0" err="1" smtClean="0"/>
              <a:t>Brüning</a:t>
            </a:r>
            <a:r>
              <a:rPr lang="en-US" dirty="0"/>
              <a:t>, R. De Maria</a:t>
            </a:r>
            <a:r>
              <a:rPr lang="en-US" dirty="0" smtClean="0"/>
              <a:t>, W. Herr, W. </a:t>
            </a:r>
            <a:r>
              <a:rPr lang="en-US" dirty="0" err="1" smtClean="0"/>
              <a:t>Höfle</a:t>
            </a:r>
            <a:r>
              <a:rPr lang="en-US" dirty="0" smtClean="0"/>
              <a:t>, B</a:t>
            </a:r>
            <a:r>
              <a:rPr lang="en-US" dirty="0"/>
              <a:t>. </a:t>
            </a:r>
            <a:r>
              <a:rPr lang="en-US" dirty="0" err="1"/>
              <a:t>Holzer</a:t>
            </a:r>
            <a:r>
              <a:rPr lang="en-US" dirty="0"/>
              <a:t>, M. </a:t>
            </a:r>
            <a:r>
              <a:rPr lang="en-US" dirty="0" err="1"/>
              <a:t>Giovannozzi</a:t>
            </a:r>
            <a:r>
              <a:rPr lang="en-US" dirty="0"/>
              <a:t>, </a:t>
            </a:r>
            <a:r>
              <a:rPr lang="en-US" dirty="0" smtClean="0"/>
              <a:t>M. </a:t>
            </a:r>
            <a:r>
              <a:rPr lang="en-US" dirty="0" err="1" smtClean="0"/>
              <a:t>Guinchard</a:t>
            </a:r>
            <a:r>
              <a:rPr lang="en-US" dirty="0" smtClean="0"/>
              <a:t>, S. </a:t>
            </a:r>
            <a:r>
              <a:rPr lang="en-US" dirty="0" err="1" smtClean="0"/>
              <a:t>Redaelli</a:t>
            </a:r>
            <a:r>
              <a:rPr lang="en-US" dirty="0" smtClean="0"/>
              <a:t>, F. Schmidt, D. Schulte, F. Zimmermann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10568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Spectrum of ground motion/vibrations (HERA)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Theoretical background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Estimates for HL-LHC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Measurement devices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Measurements in Point1/5:</a:t>
            </a:r>
          </a:p>
          <a:p>
            <a:pPr marL="914400" lvl="2" indent="-457200">
              <a:buFont typeface="+mj-lt"/>
              <a:buAutoNum type="alphaLcPeriod"/>
            </a:pPr>
            <a:r>
              <a:rPr lang="en-US" sz="2400" dirty="0" smtClean="0"/>
              <a:t>What to keep in mind …</a:t>
            </a:r>
          </a:p>
          <a:p>
            <a:pPr marL="914400" lvl="2" indent="-457200">
              <a:buFont typeface="+mj-lt"/>
              <a:buAutoNum type="alphaLcPeriod"/>
            </a:pPr>
            <a:r>
              <a:rPr lang="en-US" sz="2400" dirty="0" smtClean="0"/>
              <a:t>Proposal for measurements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Summary</a:t>
            </a:r>
            <a:endParaRPr lang="en-US" dirty="0" smtClean="0"/>
          </a:p>
          <a:p>
            <a:pPr lvl="2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26929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 descr="PSD(PETRA III Girder mit minimal Noise).xls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65" y="997920"/>
            <a:ext cx="8774271" cy="5346000"/>
          </a:xfrm>
          <a:prstGeom prst="rect">
            <a:avLst/>
          </a:prstGeom>
        </p:spPr>
      </p:pic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2536" y="0"/>
            <a:ext cx="9144000" cy="900000"/>
          </a:xfrm>
        </p:spPr>
        <p:txBody>
          <a:bodyPr>
            <a:normAutofit/>
          </a:bodyPr>
          <a:lstStyle/>
          <a:p>
            <a:r>
              <a:rPr lang="en-US" sz="3600" dirty="0"/>
              <a:t>Typical </a:t>
            </a:r>
            <a:r>
              <a:rPr lang="en-US" sz="3600" dirty="0" smtClean="0"/>
              <a:t>Spectrum (here HERA)</a:t>
            </a:r>
            <a:endParaRPr lang="de-DE" sz="3600" dirty="0"/>
          </a:p>
        </p:txBody>
      </p:sp>
      <p:sp>
        <p:nvSpPr>
          <p:cNvPr id="4" name="Textfeld 3"/>
          <p:cNvSpPr txBox="1"/>
          <p:nvPr/>
        </p:nvSpPr>
        <p:spPr>
          <a:xfrm>
            <a:off x="2806971" y="1490525"/>
            <a:ext cx="1707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Ocean Waves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538959" y="2528691"/>
            <a:ext cx="17076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Ambient Noise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137995" y="2531685"/>
            <a:ext cx="1935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Floor Motion</a:t>
            </a:r>
          </a:p>
          <a:p>
            <a:pPr algn="ctr"/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GB" dirty="0" smtClean="0">
                <a:solidFill>
                  <a:srgbClr val="0000FF"/>
                </a:solidFill>
              </a:rPr>
              <a:t>nd Resonances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276306" y="3937385"/>
            <a:ext cx="1053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Coherent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5" name="Gerade Verbindung mit Pfeil 4"/>
          <p:cNvCxnSpPr/>
          <p:nvPr/>
        </p:nvCxnSpPr>
        <p:spPr bwMode="auto">
          <a:xfrm flipH="1">
            <a:off x="1088635" y="4105144"/>
            <a:ext cx="11526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sm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Gerade Verbindung mit Pfeil 9"/>
          <p:cNvCxnSpPr>
            <a:stCxn id="8" idx="3"/>
          </p:cNvCxnSpPr>
          <p:nvPr/>
        </p:nvCxnSpPr>
        <p:spPr bwMode="auto">
          <a:xfrm flipV="1">
            <a:off x="3329941" y="4094472"/>
            <a:ext cx="1206038" cy="121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sm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Textfeld 11"/>
          <p:cNvSpPr txBox="1"/>
          <p:nvPr/>
        </p:nvSpPr>
        <p:spPr>
          <a:xfrm>
            <a:off x="5616317" y="1827352"/>
            <a:ext cx="1247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Incoherent</a:t>
            </a:r>
            <a:endParaRPr lang="en-GB" dirty="0">
              <a:solidFill>
                <a:srgbClr val="0000FF"/>
              </a:solidFill>
            </a:endParaRPr>
          </a:p>
        </p:txBody>
      </p:sp>
      <p:cxnSp>
        <p:nvCxnSpPr>
          <p:cNvPr id="13" name="Gerade Verbindung mit Pfeil 12"/>
          <p:cNvCxnSpPr/>
          <p:nvPr/>
        </p:nvCxnSpPr>
        <p:spPr bwMode="auto">
          <a:xfrm flipH="1">
            <a:off x="4528286" y="2005783"/>
            <a:ext cx="115267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sm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Gerade Verbindung mit Pfeil 13"/>
          <p:cNvCxnSpPr/>
          <p:nvPr/>
        </p:nvCxnSpPr>
        <p:spPr bwMode="auto">
          <a:xfrm flipV="1">
            <a:off x="6819978" y="1995112"/>
            <a:ext cx="1166325" cy="121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sm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" name="Bild 1" descr="PSD Definition.pdf"/>
          <p:cNvPicPr>
            <a:picLocks noChangeAspect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65" y="5035972"/>
            <a:ext cx="5092700" cy="5715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1975455" y="4615902"/>
            <a:ext cx="2781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00FF"/>
                </a:solidFill>
              </a:rPr>
              <a:t>“White” Background Noise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2. Oktober 2013</a:t>
            </a:r>
            <a:endParaRPr lang="de-DE"/>
          </a:p>
        </p:txBody>
      </p:sp>
      <p:sp>
        <p:nvSpPr>
          <p:cNvPr id="16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09CA0-B003-F34D-83C6-FA37076A43EA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17" name="Rectangle 16"/>
          <p:cNvSpPr/>
          <p:nvPr/>
        </p:nvSpPr>
        <p:spPr>
          <a:xfrm flipH="1">
            <a:off x="5616317" y="764704"/>
            <a:ext cx="3384375" cy="970866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Wilhelm </a:t>
            </a:r>
            <a:r>
              <a:rPr lang="en-US" dirty="0" err="1" smtClean="0">
                <a:solidFill>
                  <a:schemeClr val="tx1"/>
                </a:solidFill>
              </a:rPr>
              <a:t>Bialowons</a:t>
            </a:r>
            <a:r>
              <a:rPr lang="en-US" dirty="0" smtClean="0">
                <a:solidFill>
                  <a:schemeClr val="tx1"/>
                </a:solidFill>
              </a:rPr>
              <a:t> (DESY), </a:t>
            </a:r>
            <a:r>
              <a:rPr lang="en-US" dirty="0" err="1" smtClean="0">
                <a:solidFill>
                  <a:schemeClr val="tx1"/>
                </a:solidFill>
              </a:rPr>
              <a:t>Konstruktionsbesprechung</a:t>
            </a:r>
            <a:r>
              <a:rPr lang="en-US" dirty="0" smtClean="0">
                <a:solidFill>
                  <a:schemeClr val="tx1"/>
                </a:solidFill>
              </a:rPr>
              <a:t>, 02.10.2013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3608" y="6228020"/>
            <a:ext cx="4719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strong decay with increasing frequency like f </a:t>
            </a:r>
            <a:r>
              <a:rPr lang="en-US" baseline="30000" dirty="0" smtClean="0">
                <a:solidFill>
                  <a:srgbClr val="FF0000"/>
                </a:solidFill>
              </a:rPr>
              <a:t>-2.5</a:t>
            </a:r>
            <a:endParaRPr lang="en-US" baseline="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917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Coherence.xls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73" y="756000"/>
            <a:ext cx="8141575" cy="4949202"/>
          </a:xfrm>
          <a:prstGeom prst="rect">
            <a:avLst/>
          </a:prstGeom>
        </p:spPr>
      </p:pic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80728"/>
            <a:ext cx="9144000" cy="900000"/>
          </a:xfrm>
        </p:spPr>
        <p:txBody>
          <a:bodyPr>
            <a:normAutofit/>
          </a:bodyPr>
          <a:lstStyle/>
          <a:p>
            <a:r>
              <a:rPr lang="de-DE" dirty="0" err="1"/>
              <a:t>C</a:t>
            </a:r>
            <a:r>
              <a:rPr lang="de-DE" dirty="0" err="1" smtClean="0"/>
              <a:t>rosscorrelation</a:t>
            </a:r>
            <a:r>
              <a:rPr lang="de-DE" dirty="0" smtClean="0"/>
              <a:t> </a:t>
            </a:r>
            <a:r>
              <a:rPr lang="de-DE" i="1" dirty="0" smtClean="0"/>
              <a:t>K</a:t>
            </a:r>
            <a:r>
              <a:rPr lang="de-DE" dirty="0" smtClean="0"/>
              <a:t> und </a:t>
            </a:r>
            <a:r>
              <a:rPr lang="de-DE" dirty="0" err="1"/>
              <a:t>C</a:t>
            </a:r>
            <a:r>
              <a:rPr lang="de-DE" dirty="0" err="1" smtClean="0"/>
              <a:t>oherence</a:t>
            </a:r>
            <a:r>
              <a:rPr lang="de-DE" dirty="0" smtClean="0"/>
              <a:t> </a:t>
            </a:r>
            <a:r>
              <a:rPr lang="de-DE" i="1" dirty="0" smtClean="0"/>
              <a:t>C</a:t>
            </a:r>
            <a:endParaRPr lang="de-DE" i="1" dirty="0"/>
          </a:p>
        </p:txBody>
      </p:sp>
      <p:pic>
        <p:nvPicPr>
          <p:cNvPr id="3" name="Bild 2" descr="Cross Correlation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263" y="3645024"/>
            <a:ext cx="3352800" cy="596900"/>
          </a:xfrm>
          <a:prstGeom prst="rect">
            <a:avLst/>
          </a:prstGeom>
        </p:spPr>
      </p:pic>
      <p:pic>
        <p:nvPicPr>
          <p:cNvPr id="4" name="Bild 3" descr="Coherence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4592328"/>
            <a:ext cx="2184400" cy="2413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-5153" y="554614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 smtClean="0">
                <a:solidFill>
                  <a:srgbClr val="0000FF"/>
                </a:solidFill>
              </a:rPr>
              <a:t>Vertikale Kohärenz zwischen HERA WL350 und 745 </a:t>
            </a:r>
          </a:p>
          <a:p>
            <a:r>
              <a:rPr lang="de-DE" sz="1800" dirty="0" smtClean="0">
                <a:solidFill>
                  <a:srgbClr val="0000FF"/>
                </a:solidFill>
              </a:rPr>
              <a:t>(3. Juli 2013 2:00 h).</a:t>
            </a:r>
            <a:endParaRPr lang="de-DE" sz="1800" dirty="0">
              <a:solidFill>
                <a:srgbClr val="0000FF"/>
              </a:solidFill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2. Oktober 2013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09CA0-B003-F34D-83C6-FA37076A43EA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 flipH="1">
            <a:off x="5638230" y="5517232"/>
            <a:ext cx="3384375" cy="970866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Wilhelm </a:t>
            </a:r>
            <a:r>
              <a:rPr lang="en-US" dirty="0" err="1" smtClean="0">
                <a:solidFill>
                  <a:schemeClr val="tx1"/>
                </a:solidFill>
              </a:rPr>
              <a:t>Bialowons</a:t>
            </a:r>
            <a:r>
              <a:rPr lang="en-US" dirty="0" smtClean="0">
                <a:solidFill>
                  <a:schemeClr val="tx1"/>
                </a:solidFill>
              </a:rPr>
              <a:t> (DESY), </a:t>
            </a:r>
            <a:r>
              <a:rPr lang="en-US" dirty="0" err="1" smtClean="0">
                <a:solidFill>
                  <a:schemeClr val="tx1"/>
                </a:solidFill>
              </a:rPr>
              <a:t>Konstruktionsbesprechung</a:t>
            </a:r>
            <a:r>
              <a:rPr lang="en-US" dirty="0" smtClean="0">
                <a:solidFill>
                  <a:schemeClr val="tx1"/>
                </a:solidFill>
              </a:rPr>
              <a:t>, 02.10.2013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6359" y="6228020"/>
            <a:ext cx="3634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correlation only for low </a:t>
            </a:r>
            <a:r>
              <a:rPr lang="en-US" dirty="0" err="1" smtClean="0">
                <a:solidFill>
                  <a:srgbClr val="FF0000"/>
                </a:solidFill>
              </a:rPr>
              <a:t>frequenciesc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97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Horizontal Movement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5184"/>
            <a:ext cx="5759202" cy="3463200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67" y="3114239"/>
            <a:ext cx="2436876" cy="3010662"/>
          </a:xfrm>
          <a:prstGeom prst="rect">
            <a:avLst/>
          </a:prstGeom>
        </p:spPr>
      </p:pic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2536" y="0"/>
            <a:ext cx="9144000" cy="900000"/>
          </a:xfrm>
        </p:spPr>
        <p:txBody>
          <a:bodyPr>
            <a:normAutofit/>
          </a:bodyPr>
          <a:lstStyle/>
          <a:p>
            <a:r>
              <a:rPr lang="en-GB" dirty="0" smtClean="0"/>
              <a:t>Amplification of Ground Motion</a:t>
            </a:r>
            <a:endParaRPr lang="de-DE" dirty="0"/>
          </a:p>
        </p:txBody>
      </p:sp>
      <p:pic>
        <p:nvPicPr>
          <p:cNvPr id="2" name="Bild 1" descr="Horizontal Transfer Function of PETRA III Quadrupole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326" y="864420"/>
            <a:ext cx="3627674" cy="2201210"/>
          </a:xfrm>
          <a:prstGeom prst="rect">
            <a:avLst/>
          </a:prstGeom>
        </p:spPr>
      </p:pic>
      <p:pic>
        <p:nvPicPr>
          <p:cNvPr id="3" name="Bild 2" descr="Transfer Function Definition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10" y="1375273"/>
            <a:ext cx="4216400" cy="685800"/>
          </a:xfrm>
          <a:prstGeom prst="rect">
            <a:avLst/>
          </a:prstGeom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2. Oktober 2013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09CA0-B003-F34D-83C6-FA37076A43EA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 flipH="1">
            <a:off x="5544145" y="5639468"/>
            <a:ext cx="3384375" cy="970866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Wilhelm </a:t>
            </a:r>
            <a:r>
              <a:rPr lang="en-US" dirty="0" err="1" smtClean="0">
                <a:solidFill>
                  <a:schemeClr val="tx1"/>
                </a:solidFill>
              </a:rPr>
              <a:t>Bialowons</a:t>
            </a:r>
            <a:r>
              <a:rPr lang="en-US" dirty="0" smtClean="0">
                <a:solidFill>
                  <a:schemeClr val="tx1"/>
                </a:solidFill>
              </a:rPr>
              <a:t> (DESY), </a:t>
            </a:r>
            <a:r>
              <a:rPr lang="en-US" dirty="0" err="1" smtClean="0">
                <a:solidFill>
                  <a:schemeClr val="tx1"/>
                </a:solidFill>
              </a:rPr>
              <a:t>Konstruktionsbesprechung</a:t>
            </a:r>
            <a:r>
              <a:rPr lang="en-US" dirty="0" smtClean="0">
                <a:solidFill>
                  <a:schemeClr val="tx1"/>
                </a:solidFill>
              </a:rPr>
              <a:t>, 02.10.2013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6359" y="6093296"/>
            <a:ext cx="3417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possible amplification by structure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609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 - Literature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Ground motion LEP/LHC: </a:t>
            </a:r>
            <a:r>
              <a:rPr lang="en-US" sz="1600" dirty="0" smtClean="0">
                <a:solidFill>
                  <a:schemeClr val="tx1"/>
                </a:solidFill>
              </a:rPr>
              <a:t>in general not much available (measurements in view of a linear collider study and in ATLAS/CMS experimental hall)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[1</a:t>
            </a:r>
            <a:r>
              <a:rPr lang="en-US" sz="1600" b="1" dirty="0" smtClean="0">
                <a:solidFill>
                  <a:srgbClr val="000000"/>
                </a:solidFill>
              </a:rPr>
              <a:t>] L. </a:t>
            </a:r>
            <a:r>
              <a:rPr lang="en-US" sz="1600" b="1" dirty="0" err="1" smtClean="0">
                <a:solidFill>
                  <a:srgbClr val="000000"/>
                </a:solidFill>
              </a:rPr>
              <a:t>Vos</a:t>
            </a:r>
            <a:r>
              <a:rPr lang="en-US" sz="1600" dirty="0" smtClean="0">
                <a:solidFill>
                  <a:srgbClr val="000000"/>
                </a:solidFill>
              </a:rPr>
              <a:t>, “</a:t>
            </a:r>
            <a:r>
              <a:rPr lang="en-US" sz="1600" i="1" dirty="0" smtClean="0">
                <a:solidFill>
                  <a:srgbClr val="000000"/>
                </a:solidFill>
              </a:rPr>
              <a:t>Ground motion in LEP and LHC</a:t>
            </a:r>
            <a:r>
              <a:rPr lang="en-US" sz="1600" dirty="0" smtClean="0">
                <a:solidFill>
                  <a:srgbClr val="000000"/>
                </a:solidFill>
              </a:rPr>
              <a:t>”, </a:t>
            </a:r>
            <a:r>
              <a:rPr lang="en-US" sz="1600" dirty="0">
                <a:solidFill>
                  <a:srgbClr val="000000"/>
                </a:solidFill>
              </a:rPr>
              <a:t>CERN-LHC-NOTE-</a:t>
            </a:r>
            <a:r>
              <a:rPr lang="en-US" sz="1600" dirty="0" smtClean="0">
                <a:solidFill>
                  <a:srgbClr val="000000"/>
                </a:solidFill>
              </a:rPr>
              <a:t>299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[2] </a:t>
            </a:r>
            <a:r>
              <a:rPr lang="en-US" sz="1600" dirty="0">
                <a:solidFill>
                  <a:srgbClr val="000000"/>
                </a:solidFill>
              </a:rPr>
              <a:t>M.P. </a:t>
            </a:r>
            <a:r>
              <a:rPr lang="en-US" sz="1600" dirty="0" err="1" smtClean="0">
                <a:solidFill>
                  <a:srgbClr val="000000"/>
                </a:solidFill>
              </a:rPr>
              <a:t>Zorzano</a:t>
            </a:r>
            <a:r>
              <a:rPr lang="en-US" sz="1600" dirty="0" smtClean="0">
                <a:solidFill>
                  <a:srgbClr val="000000"/>
                </a:solidFill>
              </a:rPr>
              <a:t>, T. </a:t>
            </a:r>
            <a:r>
              <a:rPr lang="en-US" sz="1600" dirty="0" err="1" smtClean="0">
                <a:solidFill>
                  <a:srgbClr val="000000"/>
                </a:solidFill>
              </a:rPr>
              <a:t>Sen</a:t>
            </a:r>
            <a:r>
              <a:rPr lang="en-US" sz="1600" dirty="0" smtClean="0">
                <a:solidFill>
                  <a:srgbClr val="000000"/>
                </a:solidFill>
              </a:rPr>
              <a:t>, “</a:t>
            </a:r>
            <a:r>
              <a:rPr lang="en-US" sz="1600" i="1" dirty="0" err="1" smtClean="0">
                <a:solidFill>
                  <a:srgbClr val="000000"/>
                </a:solidFill>
              </a:rPr>
              <a:t>Emittance</a:t>
            </a:r>
            <a:r>
              <a:rPr lang="en-US" sz="1600" i="1" dirty="0" smtClean="0">
                <a:solidFill>
                  <a:srgbClr val="000000"/>
                </a:solidFill>
              </a:rPr>
              <a:t> </a:t>
            </a:r>
            <a:r>
              <a:rPr lang="en-US" sz="1600" i="1" dirty="0">
                <a:solidFill>
                  <a:srgbClr val="000000"/>
                </a:solidFill>
              </a:rPr>
              <a:t>Growth for the LHC Beams Due to Head-On Beam-Beam Interaction and Ground </a:t>
            </a:r>
            <a:r>
              <a:rPr lang="en-US" sz="1600" i="1" dirty="0" smtClean="0">
                <a:solidFill>
                  <a:srgbClr val="000000"/>
                </a:solidFill>
              </a:rPr>
              <a:t>Motion</a:t>
            </a:r>
            <a:r>
              <a:rPr lang="en-US" sz="1600" dirty="0" smtClean="0">
                <a:solidFill>
                  <a:srgbClr val="000000"/>
                </a:solidFill>
              </a:rPr>
              <a:t>”, </a:t>
            </a:r>
            <a:r>
              <a:rPr lang="en-US" sz="1600" dirty="0">
                <a:solidFill>
                  <a:srgbClr val="000000"/>
                </a:solidFill>
              </a:rPr>
              <a:t>FERMILAB-TM-2106 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[3] V.E. </a:t>
            </a:r>
            <a:r>
              <a:rPr lang="en-US" sz="1600" dirty="0" err="1" smtClean="0">
                <a:solidFill>
                  <a:srgbClr val="000000"/>
                </a:solidFill>
              </a:rPr>
              <a:t>Balakin</a:t>
            </a:r>
            <a:r>
              <a:rPr lang="en-US" sz="1600" dirty="0" smtClean="0">
                <a:solidFill>
                  <a:srgbClr val="000000"/>
                </a:solidFill>
              </a:rPr>
              <a:t>, </a:t>
            </a:r>
            <a:r>
              <a:rPr lang="en-US" sz="1600" b="1" dirty="0" smtClean="0">
                <a:solidFill>
                  <a:srgbClr val="000000"/>
                </a:solidFill>
              </a:rPr>
              <a:t>W. </a:t>
            </a:r>
            <a:r>
              <a:rPr lang="en-US" sz="1600" b="1" dirty="0" err="1" smtClean="0">
                <a:solidFill>
                  <a:srgbClr val="000000"/>
                </a:solidFill>
              </a:rPr>
              <a:t>Coosemans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et al., “</a:t>
            </a:r>
            <a:r>
              <a:rPr lang="en-US" sz="1600" i="1" dirty="0" err="1" smtClean="0">
                <a:solidFill>
                  <a:srgbClr val="000000"/>
                </a:solidFill>
              </a:rPr>
              <a:t>Measurments</a:t>
            </a:r>
            <a:r>
              <a:rPr lang="en-US" sz="1600" i="1" dirty="0" smtClean="0">
                <a:solidFill>
                  <a:srgbClr val="000000"/>
                </a:solidFill>
              </a:rPr>
              <a:t> of Seismic Vibrations in the CERN TT2A Tunnel for Linear Collider Studies</a:t>
            </a:r>
            <a:r>
              <a:rPr lang="en-US" sz="1600" dirty="0" smtClean="0">
                <a:solidFill>
                  <a:srgbClr val="000000"/>
                </a:solidFill>
              </a:rPr>
              <a:t>”, CLIC-Note 191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Ground </a:t>
            </a:r>
            <a:r>
              <a:rPr lang="en-US" sz="1600" b="1" dirty="0">
                <a:solidFill>
                  <a:srgbClr val="FF0000"/>
                </a:solidFill>
              </a:rPr>
              <a:t>motion </a:t>
            </a:r>
            <a:r>
              <a:rPr lang="en-US" sz="1600" b="1" dirty="0" smtClean="0">
                <a:solidFill>
                  <a:srgbClr val="FF0000"/>
                </a:solidFill>
              </a:rPr>
              <a:t>HERA: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all publications can be found at </a:t>
            </a:r>
            <a:r>
              <a:rPr lang="en-US" sz="1600" u="sng" dirty="0">
                <a:hlinkClick r:id="rId2"/>
              </a:rPr>
              <a:t>http://vibration.desy.de/documents/papers</a:t>
            </a:r>
            <a:r>
              <a:rPr lang="en-US" sz="1600" u="sng" dirty="0" smtClean="0">
                <a:hlinkClick r:id="rId2"/>
              </a:rPr>
              <a:t>/</a:t>
            </a:r>
            <a:endParaRPr lang="en-US" sz="1600" u="sng" dirty="0" smtClean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Detailed studies for SSC (theoretical background):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low frequency (f &lt; </a:t>
            </a:r>
            <a:r>
              <a:rPr lang="en-US" sz="1600" b="1" dirty="0" err="1" smtClean="0">
                <a:solidFill>
                  <a:srgbClr val="000000"/>
                </a:solidFill>
              </a:rPr>
              <a:t>f</a:t>
            </a:r>
            <a:r>
              <a:rPr lang="en-US" sz="1600" b="1" baseline="-25000" dirty="0" err="1" smtClean="0">
                <a:solidFill>
                  <a:srgbClr val="000000"/>
                </a:solidFill>
              </a:rPr>
              <a:t>rev</a:t>
            </a:r>
            <a:r>
              <a:rPr lang="el-GR" sz="1600" b="1" dirty="0" smtClean="0">
                <a:solidFill>
                  <a:srgbClr val="000000"/>
                </a:solidFill>
              </a:rPr>
              <a:t>ν</a:t>
            </a:r>
            <a:r>
              <a:rPr lang="en-US" sz="1600" b="1" dirty="0" smtClean="0">
                <a:solidFill>
                  <a:srgbClr val="000000"/>
                </a:solidFill>
              </a:rPr>
              <a:t>):</a:t>
            </a:r>
            <a:endParaRPr lang="en-US" sz="1600" b="1" dirty="0">
              <a:solidFill>
                <a:srgbClr val="000000"/>
              </a:solidFill>
            </a:endParaRPr>
          </a:p>
          <a:p>
            <a:pPr marL="22860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[4] K.Y. Ng, “</a:t>
            </a:r>
            <a:r>
              <a:rPr lang="en-US" sz="1600" i="1" dirty="0" err="1" smtClean="0">
                <a:solidFill>
                  <a:srgbClr val="000000"/>
                </a:solidFill>
              </a:rPr>
              <a:t>Emittance</a:t>
            </a:r>
            <a:r>
              <a:rPr lang="en-US" sz="1600" i="1" dirty="0" smtClean="0">
                <a:solidFill>
                  <a:srgbClr val="000000"/>
                </a:solidFill>
              </a:rPr>
              <a:t> Growth due to a Small Low-frequency Perturbations</a:t>
            </a:r>
            <a:r>
              <a:rPr lang="en-US" sz="1600" dirty="0" smtClean="0">
                <a:solidFill>
                  <a:srgbClr val="000000"/>
                </a:solidFill>
              </a:rPr>
              <a:t>”, FERMILAB-FN-575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000000"/>
                </a:solidFill>
              </a:rPr>
              <a:t>high frequency </a:t>
            </a:r>
            <a:r>
              <a:rPr lang="en-US" sz="1600" b="1" dirty="0" smtClean="0">
                <a:solidFill>
                  <a:srgbClr val="000000"/>
                </a:solidFill>
              </a:rPr>
              <a:t>(f ≥ </a:t>
            </a:r>
            <a:r>
              <a:rPr lang="en-US" sz="1600" b="1" dirty="0" err="1" smtClean="0">
                <a:solidFill>
                  <a:srgbClr val="000000"/>
                </a:solidFill>
              </a:rPr>
              <a:t>f</a:t>
            </a:r>
            <a:r>
              <a:rPr lang="en-US" sz="1600" b="1" baseline="-25000" dirty="0" err="1" smtClean="0">
                <a:solidFill>
                  <a:srgbClr val="000000"/>
                </a:solidFill>
              </a:rPr>
              <a:t>rev</a:t>
            </a:r>
            <a:r>
              <a:rPr lang="el-GR" sz="1600" b="1" dirty="0" smtClean="0">
                <a:solidFill>
                  <a:srgbClr val="000000"/>
                </a:solidFill>
              </a:rPr>
              <a:t>ν</a:t>
            </a:r>
            <a:r>
              <a:rPr lang="en-US" sz="1600" b="1" dirty="0" smtClean="0">
                <a:solidFill>
                  <a:srgbClr val="000000"/>
                </a:solidFill>
              </a:rPr>
              <a:t>):</a:t>
            </a:r>
            <a:endParaRPr lang="en-US" sz="1600" b="1" dirty="0">
              <a:solidFill>
                <a:srgbClr val="000000"/>
              </a:solidFill>
            </a:endParaRPr>
          </a:p>
          <a:p>
            <a:pPr marL="22860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[5] V. </a:t>
            </a:r>
            <a:r>
              <a:rPr lang="en-US" sz="1600" dirty="0" err="1" smtClean="0">
                <a:solidFill>
                  <a:srgbClr val="000000"/>
                </a:solidFill>
              </a:rPr>
              <a:t>Lebedev</a:t>
            </a:r>
            <a:r>
              <a:rPr lang="en-US" sz="1600" dirty="0" smtClean="0">
                <a:solidFill>
                  <a:srgbClr val="000000"/>
                </a:solidFill>
              </a:rPr>
              <a:t>, V. </a:t>
            </a:r>
            <a:r>
              <a:rPr lang="en-US" sz="1600" dirty="0" err="1" smtClean="0">
                <a:solidFill>
                  <a:srgbClr val="000000"/>
                </a:solidFill>
              </a:rPr>
              <a:t>Parkhomchuk</a:t>
            </a:r>
            <a:r>
              <a:rPr lang="en-US" sz="1600" dirty="0" smtClean="0">
                <a:solidFill>
                  <a:srgbClr val="000000"/>
                </a:solidFill>
              </a:rPr>
              <a:t>, V. </a:t>
            </a:r>
            <a:r>
              <a:rPr lang="en-US" sz="1600" dirty="0" err="1" smtClean="0">
                <a:solidFill>
                  <a:srgbClr val="000000"/>
                </a:solidFill>
              </a:rPr>
              <a:t>Shiltsev</a:t>
            </a:r>
            <a:r>
              <a:rPr lang="en-US" sz="1600" dirty="0" smtClean="0">
                <a:solidFill>
                  <a:srgbClr val="000000"/>
                </a:solidFill>
              </a:rPr>
              <a:t>, </a:t>
            </a:r>
            <a:r>
              <a:rPr lang="en-US" sz="1600" b="1" dirty="0" smtClean="0">
                <a:solidFill>
                  <a:srgbClr val="000000"/>
                </a:solidFill>
              </a:rPr>
              <a:t>G. </a:t>
            </a:r>
            <a:r>
              <a:rPr lang="en-US" sz="1600" b="1" dirty="0" err="1" smtClean="0">
                <a:solidFill>
                  <a:srgbClr val="000000"/>
                </a:solidFill>
              </a:rPr>
              <a:t>Stupakov</a:t>
            </a:r>
            <a:r>
              <a:rPr lang="en-US" sz="1600" dirty="0" smtClean="0">
                <a:solidFill>
                  <a:srgbClr val="000000"/>
                </a:solidFill>
              </a:rPr>
              <a:t>, “</a:t>
            </a:r>
            <a:r>
              <a:rPr lang="en-US" sz="1600" i="1" dirty="0" err="1" smtClean="0">
                <a:solidFill>
                  <a:srgbClr val="000000"/>
                </a:solidFill>
              </a:rPr>
              <a:t>Emittance</a:t>
            </a:r>
            <a:r>
              <a:rPr lang="en-US" sz="1600" i="1" dirty="0" smtClean="0">
                <a:solidFill>
                  <a:srgbClr val="000000"/>
                </a:solidFill>
              </a:rPr>
              <a:t> Growth due to Noise and its Suppression with the Feedback System in Large Hadron Colliders</a:t>
            </a:r>
            <a:r>
              <a:rPr lang="en-US" sz="1600" dirty="0" smtClean="0">
                <a:solidFill>
                  <a:srgbClr val="000000"/>
                </a:solidFill>
              </a:rPr>
              <a:t>”, SSCL-Preprint-188 </a:t>
            </a:r>
          </a:p>
          <a:p>
            <a:pPr marL="22860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[6] Y.I. </a:t>
            </a:r>
            <a:r>
              <a:rPr lang="en-US" sz="1600" dirty="0" err="1" smtClean="0">
                <a:solidFill>
                  <a:srgbClr val="000000"/>
                </a:solidFill>
              </a:rPr>
              <a:t>Alexahin</a:t>
            </a:r>
            <a:r>
              <a:rPr lang="en-US" sz="1600" dirty="0" smtClean="0">
                <a:solidFill>
                  <a:srgbClr val="000000"/>
                </a:solidFill>
              </a:rPr>
              <a:t>, “</a:t>
            </a:r>
            <a:r>
              <a:rPr lang="en-US" sz="1600" i="1" dirty="0" smtClean="0">
                <a:solidFill>
                  <a:srgbClr val="000000"/>
                </a:solidFill>
              </a:rPr>
              <a:t>On the </a:t>
            </a:r>
            <a:r>
              <a:rPr lang="en-US" sz="1600" i="1" dirty="0" err="1" smtClean="0">
                <a:solidFill>
                  <a:srgbClr val="000000"/>
                </a:solidFill>
              </a:rPr>
              <a:t>emittance</a:t>
            </a:r>
            <a:r>
              <a:rPr lang="en-US" sz="1600" i="1" dirty="0" smtClean="0">
                <a:solidFill>
                  <a:srgbClr val="000000"/>
                </a:solidFill>
              </a:rPr>
              <a:t> growth due to noise in hadron colliders and methods of its </a:t>
            </a:r>
            <a:r>
              <a:rPr lang="en-US" sz="1600" i="1" dirty="0" err="1" smtClean="0">
                <a:solidFill>
                  <a:srgbClr val="000000"/>
                </a:solidFill>
              </a:rPr>
              <a:t>suppresion</a:t>
            </a:r>
            <a:r>
              <a:rPr lang="en-US" sz="1600" dirty="0" smtClean="0">
                <a:solidFill>
                  <a:srgbClr val="000000"/>
                </a:solidFill>
              </a:rPr>
              <a:t>”, NIM A 391, p. 73-76, 1996</a:t>
            </a:r>
            <a:endParaRPr lang="en-US" sz="1600" b="1" dirty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FF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Ground </a:t>
            </a:r>
            <a:r>
              <a:rPr lang="en-US" sz="1600" b="1" dirty="0">
                <a:solidFill>
                  <a:srgbClr val="FF0000"/>
                </a:solidFill>
              </a:rPr>
              <a:t>motion </a:t>
            </a:r>
            <a:r>
              <a:rPr lang="en-US" sz="1600" b="1" dirty="0" smtClean="0">
                <a:solidFill>
                  <a:srgbClr val="FF0000"/>
                </a:solidFill>
              </a:rPr>
              <a:t>CLIC: </a:t>
            </a:r>
            <a:r>
              <a:rPr lang="en-US" sz="1600" u="sng" dirty="0">
                <a:hlinkClick r:id="rId3"/>
              </a:rPr>
              <a:t>http://clic-stability.web.cern.ch/clic-stability/Ground_motion.htm</a:t>
            </a:r>
            <a:endParaRPr lang="en-US" sz="1600" b="1" dirty="0">
              <a:solidFill>
                <a:srgbClr val="FF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93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 (beam dynamics) -1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1188719"/>
            <a:ext cx="8363272" cy="5349240"/>
          </a:xfrm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Closed orbit distortion due to random dipole kicks: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b="1" dirty="0" smtClean="0">
              <a:solidFill>
                <a:srgbClr val="FF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b="1" dirty="0">
              <a:solidFill>
                <a:srgbClr val="FF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for </a:t>
            </a:r>
            <a:r>
              <a:rPr lang="en-US" sz="1600" b="1" dirty="0" smtClean="0">
                <a:solidFill>
                  <a:srgbClr val="000000"/>
                </a:solidFill>
              </a:rPr>
              <a:t>HL-LHC </a:t>
            </a:r>
            <a:r>
              <a:rPr lang="en-US" sz="1600" dirty="0" smtClean="0">
                <a:solidFill>
                  <a:srgbClr val="000000"/>
                </a:solidFill>
              </a:rPr>
              <a:t>kl similar to nominal LHC, but </a:t>
            </a:r>
            <a:r>
              <a:rPr lang="el-GR" sz="1600" dirty="0" smtClean="0">
                <a:solidFill>
                  <a:srgbClr val="000000"/>
                </a:solidFill>
              </a:rPr>
              <a:t>β</a:t>
            </a:r>
            <a:r>
              <a:rPr lang="en-US" sz="1600" dirty="0" smtClean="0">
                <a:solidFill>
                  <a:srgbClr val="000000"/>
                </a:solidFill>
              </a:rPr>
              <a:t> about x4 larger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Resonance effects for: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for </a:t>
            </a:r>
            <a:r>
              <a:rPr lang="en-US" sz="1600" b="1" dirty="0" smtClean="0">
                <a:solidFill>
                  <a:srgbClr val="000000"/>
                </a:solidFill>
              </a:rPr>
              <a:t>(HL-)LHC</a:t>
            </a:r>
            <a:r>
              <a:rPr lang="en-US" sz="1600" dirty="0" smtClean="0">
                <a:solidFill>
                  <a:srgbClr val="000000"/>
                </a:solidFill>
              </a:rPr>
              <a:t>: e.g. k=1 and Q-n=</a:t>
            </a:r>
            <a:r>
              <a:rPr lang="el-GR" sz="1600" dirty="0" smtClean="0">
                <a:solidFill>
                  <a:srgbClr val="000000"/>
                </a:solidFill>
              </a:rPr>
              <a:t>ν</a:t>
            </a:r>
            <a:r>
              <a:rPr lang="en-US" sz="1600" baseline="-25000" dirty="0" smtClean="0">
                <a:solidFill>
                  <a:srgbClr val="000000"/>
                </a:solidFill>
              </a:rPr>
              <a:t>x</a:t>
            </a:r>
            <a:r>
              <a:rPr lang="en-US" sz="1600" baseline="-25000" dirty="0">
                <a:solidFill>
                  <a:srgbClr val="000000"/>
                </a:solidFill>
              </a:rPr>
              <a:t>/y</a:t>
            </a:r>
            <a:r>
              <a:rPr lang="en-US" sz="1600" dirty="0">
                <a:solidFill>
                  <a:srgbClr val="000000"/>
                </a:solidFill>
              </a:rPr>
              <a:t>=0.31/</a:t>
            </a:r>
            <a:r>
              <a:rPr lang="en-US" sz="1600" dirty="0" smtClean="0">
                <a:solidFill>
                  <a:srgbClr val="000000"/>
                </a:solidFill>
              </a:rPr>
              <a:t>0.32) =&gt; </a:t>
            </a:r>
            <a:r>
              <a:rPr lang="en-US" sz="1600" dirty="0" err="1" smtClean="0">
                <a:solidFill>
                  <a:srgbClr val="000000"/>
                </a:solidFill>
              </a:rPr>
              <a:t>f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n</a:t>
            </a:r>
            <a:r>
              <a:rPr lang="en-US" sz="1600" dirty="0" smtClean="0">
                <a:solidFill>
                  <a:srgbClr val="000000"/>
                </a:solidFill>
              </a:rPr>
              <a:t>=</a:t>
            </a:r>
            <a:r>
              <a:rPr lang="en-US" sz="1600" dirty="0" err="1" smtClean="0">
                <a:solidFill>
                  <a:srgbClr val="000000"/>
                </a:solidFill>
              </a:rPr>
              <a:t>f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rev</a:t>
            </a:r>
            <a:r>
              <a:rPr lang="el-GR" sz="1600" dirty="0" smtClean="0">
                <a:solidFill>
                  <a:srgbClr val="000000"/>
                </a:solidFill>
              </a:rPr>
              <a:t>ν</a:t>
            </a:r>
            <a:r>
              <a:rPr lang="en-US" sz="1600" baseline="-25000" dirty="0" smtClean="0">
                <a:solidFill>
                  <a:srgbClr val="000000"/>
                </a:solidFill>
              </a:rPr>
              <a:t>x/y</a:t>
            </a:r>
            <a:r>
              <a:rPr lang="en-US" sz="1600" dirty="0" smtClean="0">
                <a:solidFill>
                  <a:srgbClr val="000000"/>
                </a:solidFill>
              </a:rPr>
              <a:t> = 3.46/3.60 kHz</a:t>
            </a:r>
          </a:p>
          <a:p>
            <a:pPr marL="0" lvl="1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sz="1600" dirty="0">
                <a:solidFill>
                  <a:srgbClr val="000000"/>
                </a:solidFill>
              </a:rPr>
              <a:t>	</a:t>
            </a:r>
            <a:r>
              <a:rPr lang="en-US" sz="1600" dirty="0" smtClean="0">
                <a:solidFill>
                  <a:srgbClr val="000000"/>
                </a:solidFill>
              </a:rPr>
              <a:t>		   “ “         Q-n=</a:t>
            </a:r>
            <a:r>
              <a:rPr lang="el-GR" sz="1600" dirty="0">
                <a:solidFill>
                  <a:srgbClr val="000000"/>
                </a:solidFill>
              </a:rPr>
              <a:t>ν</a:t>
            </a:r>
            <a:r>
              <a:rPr lang="en-US" sz="1600" baseline="-25000" dirty="0">
                <a:solidFill>
                  <a:srgbClr val="000000"/>
                </a:solidFill>
              </a:rPr>
              <a:t>x/y</a:t>
            </a:r>
            <a:r>
              <a:rPr lang="en-US" sz="1600" dirty="0" smtClean="0">
                <a:solidFill>
                  <a:srgbClr val="000000"/>
                </a:solidFill>
              </a:rPr>
              <a:t>±1=</a:t>
            </a:r>
            <a:r>
              <a:rPr lang="en-US" sz="1600" dirty="0">
                <a:solidFill>
                  <a:srgbClr val="000000"/>
                </a:solidFill>
              </a:rPr>
              <a:t>±</a:t>
            </a:r>
            <a:r>
              <a:rPr lang="en-US" sz="1600" dirty="0" smtClean="0">
                <a:solidFill>
                  <a:srgbClr val="000000"/>
                </a:solidFill>
              </a:rPr>
              <a:t>1.31/1.32 =&gt; </a:t>
            </a:r>
            <a:r>
              <a:rPr lang="en-US" sz="1600" dirty="0" err="1">
                <a:solidFill>
                  <a:srgbClr val="000000"/>
                </a:solidFill>
              </a:rPr>
              <a:t>f</a:t>
            </a:r>
            <a:r>
              <a:rPr lang="en-US" sz="1600" baseline="-25000" dirty="0" err="1">
                <a:solidFill>
                  <a:srgbClr val="000000"/>
                </a:solidFill>
              </a:rPr>
              <a:t>n</a:t>
            </a:r>
            <a:r>
              <a:rPr lang="en-US" sz="1600" dirty="0" smtClean="0">
                <a:solidFill>
                  <a:srgbClr val="000000"/>
                </a:solidFill>
              </a:rPr>
              <a:t>= 14.7/14.8 kHz</a:t>
            </a:r>
          </a:p>
          <a:p>
            <a:pPr marL="0" lvl="1" indent="0">
              <a:lnSpc>
                <a:spcPct val="100000"/>
              </a:lnSpc>
              <a:spcBef>
                <a:spcPts val="1200"/>
              </a:spcBef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non-resonant frequencies:</a:t>
            </a:r>
          </a:p>
          <a:p>
            <a:pPr marL="212400" lvl="1" indent="-212400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</a:pPr>
            <a:r>
              <a:rPr lang="en-US" sz="1600" dirty="0" smtClean="0">
                <a:solidFill>
                  <a:srgbClr val="000000"/>
                </a:solidFill>
              </a:rPr>
              <a:t>usually only low frequencies (&lt;100 Hz) are relevant as the power spectral density </a:t>
            </a:r>
            <a:r>
              <a:rPr lang="en-US" sz="1600" dirty="0">
                <a:solidFill>
                  <a:srgbClr val="000000"/>
                </a:solidFill>
              </a:rPr>
              <a:t>decreases  </a:t>
            </a:r>
            <a:r>
              <a:rPr lang="en-US" sz="1600" dirty="0" smtClean="0">
                <a:solidFill>
                  <a:srgbClr val="000000"/>
                </a:solidFill>
              </a:rPr>
              <a:t>with </a:t>
            </a:r>
            <a:r>
              <a:rPr lang="en-US" sz="1200" dirty="0" smtClean="0">
                <a:solidFill>
                  <a:srgbClr val="000000"/>
                </a:solidFill>
              </a:rPr>
              <a:t>～</a:t>
            </a:r>
            <a:r>
              <a:rPr lang="en-US" sz="1600" dirty="0">
                <a:solidFill>
                  <a:srgbClr val="000000"/>
                </a:solidFill>
              </a:rPr>
              <a:t>f</a:t>
            </a:r>
            <a:r>
              <a:rPr lang="en-US" sz="1600" baseline="30000" dirty="0" smtClean="0">
                <a:solidFill>
                  <a:srgbClr val="000000"/>
                </a:solidFill>
              </a:rPr>
              <a:t>-2.5 </a:t>
            </a:r>
            <a:r>
              <a:rPr lang="en-US" sz="1600" dirty="0" smtClean="0">
                <a:solidFill>
                  <a:srgbClr val="000000"/>
                </a:solidFill>
              </a:rPr>
              <a:t>[1]</a:t>
            </a:r>
          </a:p>
          <a:p>
            <a:pPr marL="212400" lvl="1" indent="-21240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</a:pPr>
            <a:r>
              <a:rPr lang="en-US" sz="1600" dirty="0" smtClean="0">
                <a:solidFill>
                  <a:srgbClr val="000000"/>
                </a:solidFill>
              </a:rPr>
              <a:t>two main effects:</a:t>
            </a:r>
          </a:p>
          <a:p>
            <a:pPr marL="571500" lvl="2" indent="-34290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+mj-lt"/>
              <a:buAutoNum type="arabicParenR"/>
            </a:pPr>
            <a:r>
              <a:rPr lang="en-US" sz="1600" dirty="0" smtClean="0">
                <a:solidFill>
                  <a:srgbClr val="000000"/>
                </a:solidFill>
              </a:rPr>
              <a:t>luminosity loss due to orbit deviation at the IP (usually only relevant for linear collider with nm beam size compared to </a:t>
            </a:r>
            <a:r>
              <a:rPr lang="el-GR" sz="1600" dirty="0">
                <a:solidFill>
                  <a:srgbClr val="000000"/>
                </a:solidFill>
              </a:rPr>
              <a:t>μ</a:t>
            </a:r>
            <a:r>
              <a:rPr lang="en-US" sz="1600" dirty="0" smtClean="0">
                <a:solidFill>
                  <a:srgbClr val="000000"/>
                </a:solidFill>
              </a:rPr>
              <a:t>m for the HL-LHC)</a:t>
            </a:r>
          </a:p>
          <a:p>
            <a:pPr marL="571500" lvl="2" indent="-342900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+mj-lt"/>
              <a:buAutoNum type="arabicParenR"/>
            </a:pPr>
            <a:r>
              <a:rPr lang="en-US" sz="1600" dirty="0" err="1" smtClean="0">
                <a:solidFill>
                  <a:srgbClr val="000000"/>
                </a:solidFill>
              </a:rPr>
              <a:t>emittance</a:t>
            </a:r>
            <a:r>
              <a:rPr lang="en-US" sz="1600" dirty="0" smtClean="0">
                <a:solidFill>
                  <a:srgbClr val="000000"/>
                </a:solidFill>
              </a:rPr>
              <a:t> growth due to </a:t>
            </a:r>
            <a:r>
              <a:rPr lang="en-US" sz="1600" dirty="0" err="1" smtClean="0">
                <a:solidFill>
                  <a:srgbClr val="000000"/>
                </a:solidFill>
              </a:rPr>
              <a:t>filamentation</a:t>
            </a:r>
            <a:r>
              <a:rPr lang="en-US" sz="1600" dirty="0" smtClean="0">
                <a:solidFill>
                  <a:srgbClr val="000000"/>
                </a:solidFill>
              </a:rPr>
              <a:t> [4]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540148"/>
            <a:ext cx="6934200" cy="5207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527" y="2998946"/>
            <a:ext cx="4889500" cy="21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877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 (beam dynamics) -2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188718"/>
            <a:ext cx="8601016" cy="555264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weak-strong approximation [5]: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b="1" dirty="0" smtClean="0">
              <a:solidFill>
                <a:srgbClr val="FF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2520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>
              <a:solidFill>
                <a:srgbClr val="000000"/>
              </a:solidFill>
            </a:endParaRPr>
          </a:p>
          <a:p>
            <a:pPr marL="2520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000000"/>
              </a:solidFill>
            </a:endParaRPr>
          </a:p>
          <a:p>
            <a:pPr marL="2520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assume: </a:t>
            </a:r>
            <a:r>
              <a:rPr lang="en-US" sz="1600" dirty="0" smtClean="0">
                <a:solidFill>
                  <a:srgbClr val="000000"/>
                </a:solidFill>
              </a:rPr>
              <a:t>same spectrum for all </a:t>
            </a:r>
            <a:r>
              <a:rPr lang="en-US" sz="1600" dirty="0" err="1" smtClean="0">
                <a:solidFill>
                  <a:srgbClr val="000000"/>
                </a:solidFill>
              </a:rPr>
              <a:t>quadrupoles</a:t>
            </a:r>
            <a:r>
              <a:rPr lang="en-US" sz="1600" dirty="0" smtClean="0">
                <a:solidFill>
                  <a:srgbClr val="000000"/>
                </a:solidFill>
              </a:rPr>
              <a:t>, no correlation between displacements, white noise: </a:t>
            </a:r>
          </a:p>
          <a:p>
            <a:pPr marL="252000" lvl="1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</a:pPr>
            <a:endParaRPr lang="en-US" sz="1600" b="1" dirty="0" smtClean="0">
              <a:solidFill>
                <a:srgbClr val="3366FF"/>
              </a:solidFill>
            </a:endParaRPr>
          </a:p>
          <a:p>
            <a:pPr marL="252000" lvl="1" indent="0">
              <a:lnSpc>
                <a:spcPct val="100000"/>
              </a:lnSpc>
              <a:spcBef>
                <a:spcPts val="1200"/>
              </a:spcBef>
              <a:spcAft>
                <a:spcPts val="300"/>
              </a:spcAft>
              <a:buNone/>
            </a:pPr>
            <a:endParaRPr lang="en-US" sz="1600" b="1" dirty="0">
              <a:solidFill>
                <a:srgbClr val="3366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284946" y="1737136"/>
            <a:ext cx="28603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with feedback with gain factor g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5315902" y="2250484"/>
            <a:ext cx="16468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without feedback</a:t>
            </a:r>
            <a:endParaRPr lang="en-US" sz="1600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34" y="1632376"/>
            <a:ext cx="4229100" cy="5461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345274" y="2772216"/>
            <a:ext cx="346571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sp</a:t>
            </a:r>
            <a:r>
              <a:rPr lang="en-US" sz="1600" dirty="0">
                <a:solidFill>
                  <a:srgbClr val="000000"/>
                </a:solidFill>
              </a:rPr>
              <a:t>ectru</a:t>
            </a:r>
            <a:r>
              <a:rPr lang="en-US" sz="1600" dirty="0" smtClean="0">
                <a:solidFill>
                  <a:srgbClr val="000000"/>
                </a:solidFill>
              </a:rPr>
              <a:t>m (</a:t>
            </a:r>
            <a:r>
              <a:rPr lang="en-US" sz="1600" dirty="0" err="1" smtClean="0">
                <a:solidFill>
                  <a:srgbClr val="000000"/>
                </a:solidFill>
              </a:rPr>
              <a:t>quadrupole</a:t>
            </a:r>
            <a:r>
              <a:rPr lang="en-US" sz="1600" dirty="0" smtClean="0">
                <a:solidFill>
                  <a:srgbClr val="000000"/>
                </a:solidFill>
              </a:rPr>
              <a:t> misalignment)</a:t>
            </a:r>
          </a:p>
          <a:p>
            <a:r>
              <a:rPr lang="el-GR" sz="1600" dirty="0">
                <a:solidFill>
                  <a:srgbClr val="000000"/>
                </a:solidFill>
              </a:rPr>
              <a:t>ν</a:t>
            </a:r>
            <a:r>
              <a:rPr lang="en-US" sz="1600" dirty="0" smtClean="0">
                <a:solidFill>
                  <a:srgbClr val="000000"/>
                </a:solidFill>
              </a:rPr>
              <a:t>=tune (e.g. 64.32), </a:t>
            </a:r>
            <a:r>
              <a:rPr lang="el-GR" sz="1600" dirty="0" smtClean="0">
                <a:solidFill>
                  <a:srgbClr val="000000"/>
                </a:solidFill>
              </a:rPr>
              <a:t>β</a:t>
            </a:r>
            <a:r>
              <a:rPr lang="en-US" sz="1600" baseline="-25000" dirty="0" smtClean="0">
                <a:solidFill>
                  <a:srgbClr val="000000"/>
                </a:solidFill>
              </a:rPr>
              <a:t>0</a:t>
            </a:r>
            <a:r>
              <a:rPr lang="en-US" sz="1600" dirty="0" smtClean="0">
                <a:solidFill>
                  <a:srgbClr val="000000"/>
                </a:solidFill>
              </a:rPr>
              <a:t>=</a:t>
            </a:r>
            <a:r>
              <a:rPr lang="el-GR" sz="1600" dirty="0" smtClean="0">
                <a:solidFill>
                  <a:srgbClr val="000000"/>
                </a:solidFill>
              </a:rPr>
              <a:t>β</a:t>
            </a:r>
            <a:r>
              <a:rPr lang="en-US" sz="1600" dirty="0" smtClean="0">
                <a:solidFill>
                  <a:srgbClr val="000000"/>
                </a:solidFill>
              </a:rPr>
              <a:t> at </a:t>
            </a:r>
            <a:r>
              <a:rPr lang="en-US" sz="1600" dirty="0" err="1" smtClean="0">
                <a:solidFill>
                  <a:srgbClr val="000000"/>
                </a:solidFill>
              </a:rPr>
              <a:t>quadrupole</a:t>
            </a:r>
            <a:endParaRPr lang="en-US" sz="1600" dirty="0"/>
          </a:p>
        </p:txBody>
      </p:sp>
      <p:pic>
        <p:nvPicPr>
          <p:cNvPr id="25" name="Picture 24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50484"/>
            <a:ext cx="3733800" cy="508000"/>
          </a:xfrm>
          <a:prstGeom prst="rect">
            <a:avLst/>
          </a:prstGeom>
        </p:spPr>
      </p:pic>
      <p:pic>
        <p:nvPicPr>
          <p:cNvPr id="26" name="Picture 25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05" y="2744397"/>
            <a:ext cx="3187700" cy="5842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979712" y="4149080"/>
            <a:ext cx="6261100" cy="584200"/>
            <a:chOff x="1979712" y="3571009"/>
            <a:chExt cx="6261100" cy="584200"/>
          </a:xfrm>
        </p:grpSpPr>
        <p:pic>
          <p:nvPicPr>
            <p:cNvPr id="15" name="Picture 14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712" y="3571009"/>
              <a:ext cx="6261100" cy="5842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5076056" y="3571009"/>
              <a:ext cx="3164756" cy="58420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619672" y="4869160"/>
            <a:ext cx="5256584" cy="1656184"/>
            <a:chOff x="1619672" y="4869160"/>
            <a:chExt cx="5256584" cy="1656184"/>
          </a:xfrm>
        </p:grpSpPr>
        <p:sp>
          <p:nvSpPr>
            <p:cNvPr id="13" name="Rectangle 12"/>
            <p:cNvSpPr/>
            <p:nvPr/>
          </p:nvSpPr>
          <p:spPr>
            <a:xfrm>
              <a:off x="1619672" y="4869160"/>
              <a:ext cx="5256584" cy="1656184"/>
            </a:xfrm>
            <a:prstGeom prst="rect">
              <a:avLst/>
            </a:prstGeom>
            <a:solidFill>
              <a:srgbClr val="3366FF">
                <a:alpha val="9000"/>
              </a:srgbClr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3688" y="5733256"/>
              <a:ext cx="4940300" cy="520700"/>
            </a:xfrm>
            <a:prstGeom prst="rect">
              <a:avLst/>
            </a:prstGeom>
          </p:spPr>
        </p:pic>
        <p:pic>
          <p:nvPicPr>
            <p:cNvPr id="10" name="Picture 9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3688" y="5013176"/>
              <a:ext cx="2755900" cy="508000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2627784" y="5521176"/>
              <a:ext cx="1152128" cy="86015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7171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 (beam dynamics) - 3 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188718"/>
            <a:ext cx="8601016" cy="555264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strong-strong case for white </a:t>
            </a:r>
            <a:r>
              <a:rPr lang="en-US" sz="1600" b="1" dirty="0">
                <a:solidFill>
                  <a:srgbClr val="000000"/>
                </a:solidFill>
              </a:rPr>
              <a:t>noise [6]:</a:t>
            </a:r>
            <a:endParaRPr lang="en-US" sz="1600" b="1" dirty="0" smtClean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 smtClean="0">
              <a:solidFill>
                <a:srgbClr val="00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408182" y="1700808"/>
            <a:ext cx="5595004" cy="1224136"/>
            <a:chOff x="1408182" y="1988840"/>
            <a:chExt cx="5595004" cy="1224136"/>
          </a:xfrm>
        </p:grpSpPr>
        <p:sp>
          <p:nvSpPr>
            <p:cNvPr id="9" name="Rectangle 8"/>
            <p:cNvSpPr/>
            <p:nvPr/>
          </p:nvSpPr>
          <p:spPr>
            <a:xfrm>
              <a:off x="1408182" y="1988840"/>
              <a:ext cx="5595004" cy="1224136"/>
            </a:xfrm>
            <a:prstGeom prst="rect">
              <a:avLst/>
            </a:prstGeom>
            <a:solidFill>
              <a:srgbClr val="3366FF">
                <a:alpha val="9000"/>
              </a:srgbClr>
            </a:solidFill>
            <a:ln>
              <a:solidFill>
                <a:srgbClr val="3366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2339752" y="2060848"/>
              <a:ext cx="1558935" cy="100811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1832" y="2276872"/>
              <a:ext cx="5080000" cy="57150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476604" y="3284984"/>
            <a:ext cx="82718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</a:t>
            </a:r>
            <a:r>
              <a:rPr lang="en-US" baseline="-25000" dirty="0" smtClean="0"/>
              <a:t>0</a:t>
            </a:r>
            <a:r>
              <a:rPr lang="en-US" dirty="0" smtClean="0"/>
              <a:t>(=0.645) accounts </a:t>
            </a:r>
            <a:r>
              <a:rPr lang="en-US" dirty="0"/>
              <a:t>for that only a small fraction of the energy received from the kick is imparted into the continuum </a:t>
            </a:r>
            <a:r>
              <a:rPr lang="en-US" dirty="0" err="1" smtClean="0"/>
              <a:t>eigenmodes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26799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Estimates for HL-LHC (white noise) - 1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196752"/>
            <a:ext cx="8712968" cy="555264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600"/>
              </a:spcBef>
              <a:buSzTx/>
              <a:buNone/>
            </a:pPr>
            <a:r>
              <a:rPr lang="en-US" sz="1600" dirty="0">
                <a:solidFill>
                  <a:srgbClr val="000000"/>
                </a:solidFill>
              </a:rPr>
              <a:t>nom. LHC (coll. optics, 7 </a:t>
            </a:r>
            <a:r>
              <a:rPr lang="en-US" sz="1600" dirty="0" err="1">
                <a:solidFill>
                  <a:srgbClr val="000000"/>
                </a:solidFill>
              </a:rPr>
              <a:t>TeV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l-GR" sz="1600" dirty="0">
                <a:solidFill>
                  <a:srgbClr val="000000"/>
                </a:solidFill>
              </a:rPr>
              <a:t>β</a:t>
            </a:r>
            <a:r>
              <a:rPr lang="en-US" sz="1600" dirty="0">
                <a:solidFill>
                  <a:srgbClr val="000000"/>
                </a:solidFill>
              </a:rPr>
              <a:t>*=0.55 </a:t>
            </a:r>
            <a:r>
              <a:rPr lang="en-US" sz="1600" dirty="0" smtClean="0">
                <a:solidFill>
                  <a:srgbClr val="000000"/>
                </a:solidFill>
              </a:rPr>
              <a:t>m):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HL</a:t>
            </a:r>
            <a:r>
              <a:rPr lang="en-US" sz="1600" dirty="0">
                <a:solidFill>
                  <a:srgbClr val="000000"/>
                </a:solidFill>
              </a:rPr>
              <a:t>-LHC </a:t>
            </a:r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l-GR" sz="1600" dirty="0" smtClean="0">
                <a:solidFill>
                  <a:srgbClr val="000000"/>
                </a:solidFill>
              </a:rPr>
              <a:t>β</a:t>
            </a:r>
            <a:r>
              <a:rPr lang="en-US" sz="1600" dirty="0">
                <a:solidFill>
                  <a:srgbClr val="000000"/>
                </a:solidFill>
              </a:rPr>
              <a:t>*=</a:t>
            </a:r>
            <a:r>
              <a:rPr lang="en-US" sz="1600" dirty="0" smtClean="0">
                <a:solidFill>
                  <a:srgbClr val="000000"/>
                </a:solidFill>
              </a:rPr>
              <a:t>0.15/</a:t>
            </a:r>
            <a:r>
              <a:rPr lang="en-US" sz="1600" dirty="0">
                <a:solidFill>
                  <a:srgbClr val="000000"/>
                </a:solidFill>
              </a:rPr>
              <a:t>0.15</a:t>
            </a:r>
            <a:r>
              <a:rPr lang="en-US" sz="1600" dirty="0" smtClean="0">
                <a:solidFill>
                  <a:srgbClr val="000000"/>
                </a:solidFill>
              </a:rPr>
              <a:t> m):</a:t>
            </a:r>
            <a:endParaRPr lang="en-US" sz="1600" b="1" dirty="0" smtClean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=&gt; main contribution from IT in IP1/5</a:t>
            </a:r>
            <a:endParaRPr lang="en-US" sz="1600" b="1" dirty="0" smtClean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Estimates for HL-LHC: </a:t>
            </a:r>
            <a:r>
              <a:rPr lang="en-US" sz="1600" dirty="0">
                <a:solidFill>
                  <a:srgbClr val="000000"/>
                </a:solidFill>
              </a:rPr>
              <a:t>assume 1% </a:t>
            </a:r>
            <a:r>
              <a:rPr lang="en-US" sz="1600" dirty="0" err="1">
                <a:solidFill>
                  <a:srgbClr val="000000"/>
                </a:solidFill>
              </a:rPr>
              <a:t>emittance</a:t>
            </a:r>
            <a:r>
              <a:rPr lang="en-US" sz="1600" dirty="0">
                <a:solidFill>
                  <a:srgbClr val="000000"/>
                </a:solidFill>
              </a:rPr>
              <a:t> growth per hour, </a:t>
            </a:r>
            <a:r>
              <a:rPr lang="el-GR" sz="1600" dirty="0">
                <a:solidFill>
                  <a:srgbClr val="000000"/>
                </a:solidFill>
              </a:rPr>
              <a:t>ε</a:t>
            </a:r>
            <a:r>
              <a:rPr lang="en-US" sz="1600" baseline="-25000" dirty="0">
                <a:solidFill>
                  <a:srgbClr val="000000"/>
                </a:solidFill>
              </a:rPr>
              <a:t>n</a:t>
            </a:r>
            <a:r>
              <a:rPr lang="en-US" sz="1600" dirty="0">
                <a:solidFill>
                  <a:srgbClr val="000000"/>
                </a:solidFill>
              </a:rPr>
              <a:t>=2.5 </a:t>
            </a:r>
            <a:r>
              <a:rPr lang="el-GR" sz="1600" dirty="0">
                <a:solidFill>
                  <a:srgbClr val="000000"/>
                </a:solidFill>
              </a:rPr>
              <a:t>μ</a:t>
            </a:r>
            <a:r>
              <a:rPr lang="en-US" sz="1600" dirty="0">
                <a:solidFill>
                  <a:srgbClr val="000000"/>
                </a:solidFill>
              </a:rPr>
              <a:t>m</a:t>
            </a:r>
            <a:endParaRPr lang="en-US" sz="1600" b="1" dirty="0" smtClean="0">
              <a:solidFill>
                <a:srgbClr val="3366FF"/>
              </a:solidFill>
            </a:endParaRPr>
          </a:p>
          <a:p>
            <a:pPr marL="270000" lvl="1" indent="-270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AutoNum type="arabicParenR"/>
            </a:pPr>
            <a:r>
              <a:rPr lang="en-US" sz="1600" b="1" dirty="0" smtClean="0">
                <a:solidFill>
                  <a:schemeClr val="tx1"/>
                </a:solidFill>
              </a:rPr>
              <a:t>without</a:t>
            </a:r>
            <a:r>
              <a:rPr lang="en-US" sz="1600" dirty="0" smtClean="0">
                <a:solidFill>
                  <a:srgbClr val="000000"/>
                </a:solidFill>
              </a:rPr>
              <a:t> feedback (weak strong approximation [5]):	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								</a:t>
            </a:r>
            <a:r>
              <a:rPr lang="en-US" sz="1600" b="1" dirty="0" err="1" smtClean="0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 smtClean="0">
                <a:solidFill>
                  <a:srgbClr val="000000"/>
                </a:solidFill>
              </a:rPr>
              <a:t>rms</a:t>
            </a:r>
            <a:r>
              <a:rPr lang="en-US" sz="1600" b="1" dirty="0" smtClean="0">
                <a:solidFill>
                  <a:srgbClr val="000000"/>
                </a:solidFill>
              </a:rPr>
              <a:t> = 0.02 nm</a:t>
            </a:r>
            <a:endParaRPr lang="en-US" sz="1600" b="1" dirty="0">
              <a:solidFill>
                <a:srgbClr val="000000"/>
              </a:solidFill>
            </a:endParaRPr>
          </a:p>
          <a:p>
            <a:pPr marL="270000" lvl="1" indent="-270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Font typeface="+mj-lt"/>
              <a:buAutoNum type="arabicParenR" startAt="2"/>
            </a:pPr>
            <a:r>
              <a:rPr lang="en-US" sz="1600" b="1" dirty="0" smtClean="0">
                <a:solidFill>
                  <a:srgbClr val="000000"/>
                </a:solidFill>
              </a:rPr>
              <a:t>with </a:t>
            </a:r>
            <a:r>
              <a:rPr lang="en-US" sz="1600" dirty="0" smtClean="0">
                <a:solidFill>
                  <a:srgbClr val="000000"/>
                </a:solidFill>
              </a:rPr>
              <a:t>feedback:</a:t>
            </a:r>
          </a:p>
          <a:p>
            <a:pPr marL="349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tune spread only due to head-on bb:</a:t>
            </a:r>
          </a:p>
          <a:p>
            <a:pPr marL="349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feedback parameters: </a:t>
            </a:r>
            <a:r>
              <a:rPr lang="el-GR" sz="1600" dirty="0" smtClean="0">
                <a:solidFill>
                  <a:srgbClr val="000000"/>
                </a:solidFill>
              </a:rPr>
              <a:t>β</a:t>
            </a:r>
            <a:r>
              <a:rPr lang="en-US" sz="1600" baseline="-25000" dirty="0" smtClean="0">
                <a:solidFill>
                  <a:srgbClr val="000000"/>
                </a:solidFill>
              </a:rPr>
              <a:t>1</a:t>
            </a:r>
            <a:r>
              <a:rPr lang="en-US" sz="1600" dirty="0" smtClean="0">
                <a:solidFill>
                  <a:srgbClr val="000000"/>
                </a:solidFill>
              </a:rPr>
              <a:t> =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l-GR" sz="1600" dirty="0" smtClean="0">
                <a:solidFill>
                  <a:srgbClr val="000000"/>
                </a:solidFill>
              </a:rPr>
              <a:t>β</a:t>
            </a:r>
            <a:r>
              <a:rPr lang="en-US" sz="1600" baseline="-25000" dirty="0" smtClean="0">
                <a:solidFill>
                  <a:srgbClr val="000000"/>
                </a:solidFill>
              </a:rPr>
              <a:t>BPM</a:t>
            </a:r>
            <a:r>
              <a:rPr lang="en-US" sz="1600" dirty="0" smtClean="0">
                <a:solidFill>
                  <a:srgbClr val="000000"/>
                </a:solidFill>
              </a:rPr>
              <a:t> = 180 m, </a:t>
            </a:r>
            <a:r>
              <a:rPr lang="en-US" sz="1600" dirty="0" err="1" smtClean="0">
                <a:solidFill>
                  <a:srgbClr val="000000"/>
                </a:solidFill>
              </a:rPr>
              <a:t>X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noise</a:t>
            </a:r>
            <a:r>
              <a:rPr lang="en-US" sz="1600" dirty="0" smtClean="0">
                <a:solidFill>
                  <a:srgbClr val="000000"/>
                </a:solidFill>
              </a:rPr>
              <a:t> = 0.05 </a:t>
            </a:r>
            <a:r>
              <a:rPr lang="el-GR" sz="1600" dirty="0" smtClean="0">
                <a:solidFill>
                  <a:schemeClr val="tx1"/>
                </a:solidFill>
              </a:rPr>
              <a:t>μ</a:t>
            </a:r>
            <a:r>
              <a:rPr lang="en-US" sz="1600" dirty="0" smtClean="0">
                <a:solidFill>
                  <a:schemeClr val="tx1"/>
                </a:solidFill>
              </a:rPr>
              <a:t>m (1-2 </a:t>
            </a:r>
            <a:r>
              <a:rPr lang="el-GR" sz="1600" dirty="0" smtClean="0">
                <a:solidFill>
                  <a:schemeClr val="tx1"/>
                </a:solidFill>
              </a:rPr>
              <a:t>μ</a:t>
            </a:r>
            <a:r>
              <a:rPr lang="en-US" sz="1600" dirty="0" smtClean="0">
                <a:solidFill>
                  <a:schemeClr val="tx1"/>
                </a:solidFill>
              </a:rPr>
              <a:t>m achieved in LHC), g=0.1</a:t>
            </a:r>
          </a:p>
          <a:p>
            <a:pPr marL="457200" lvl="3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/>
                </a:solidFill>
              </a:rPr>
              <a:t>	</a:t>
            </a:r>
            <a:r>
              <a:rPr lang="en-US" sz="1600" dirty="0" smtClean="0">
                <a:solidFill>
                  <a:schemeClr val="tx1"/>
                </a:solidFill>
              </a:rPr>
              <a:t>	</a:t>
            </a:r>
            <a:r>
              <a:rPr lang="en-US" sz="1600" b="1" dirty="0" err="1" smtClean="0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 smtClean="0">
                <a:solidFill>
                  <a:srgbClr val="000000"/>
                </a:solidFill>
              </a:rPr>
              <a:t>rms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>
                <a:solidFill>
                  <a:srgbClr val="000000"/>
                </a:solidFill>
              </a:rPr>
              <a:t>= </a:t>
            </a:r>
            <a:r>
              <a:rPr lang="en-US" sz="1600" b="1" dirty="0" smtClean="0">
                <a:solidFill>
                  <a:srgbClr val="000000"/>
                </a:solidFill>
              </a:rPr>
              <a:t>0.022 nm </a:t>
            </a:r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</a:rPr>
              <a:t>ws</a:t>
            </a:r>
            <a:r>
              <a:rPr lang="en-US" sz="1600" dirty="0" smtClean="0">
                <a:solidFill>
                  <a:srgbClr val="000000"/>
                </a:solidFill>
              </a:rPr>
              <a:t> approx. [5]) and </a:t>
            </a:r>
            <a:r>
              <a:rPr lang="en-US" sz="1600" b="1" dirty="0" err="1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>
                <a:solidFill>
                  <a:srgbClr val="000000"/>
                </a:solidFill>
              </a:rPr>
              <a:t>rms</a:t>
            </a:r>
            <a:r>
              <a:rPr lang="en-US" sz="1600" b="1" dirty="0">
                <a:solidFill>
                  <a:srgbClr val="000000"/>
                </a:solidFill>
              </a:rPr>
              <a:t> = </a:t>
            </a:r>
            <a:r>
              <a:rPr lang="en-US" sz="1600" b="1" dirty="0" smtClean="0">
                <a:solidFill>
                  <a:srgbClr val="000000"/>
                </a:solidFill>
              </a:rPr>
              <a:t>0.080 </a:t>
            </a:r>
            <a:r>
              <a:rPr lang="en-US" sz="1600" b="1" dirty="0">
                <a:solidFill>
                  <a:srgbClr val="000000"/>
                </a:solidFill>
              </a:rPr>
              <a:t>nm </a:t>
            </a:r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</a:rPr>
              <a:t>ss</a:t>
            </a:r>
            <a:r>
              <a:rPr lang="en-US" sz="1600" dirty="0" smtClean="0">
                <a:solidFill>
                  <a:srgbClr val="000000"/>
                </a:solidFill>
              </a:rPr>
              <a:t> case [6]</a:t>
            </a:r>
            <a:r>
              <a:rPr lang="en-US" sz="1600" dirty="0">
                <a:solidFill>
                  <a:srgbClr val="000000"/>
                </a:solidFill>
              </a:rPr>
              <a:t>) </a:t>
            </a:r>
          </a:p>
          <a:p>
            <a:pPr marL="349200" lvl="3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=&gt; similar values as for CLIC!!!!</a:t>
            </a:r>
          </a:p>
          <a:p>
            <a:pPr marL="349200" lvl="3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      nom. LHC (</a:t>
            </a:r>
            <a:r>
              <a:rPr lang="el-GR" sz="1600" dirty="0">
                <a:solidFill>
                  <a:srgbClr val="000000"/>
                </a:solidFill>
              </a:rPr>
              <a:t>ε</a:t>
            </a:r>
            <a:r>
              <a:rPr lang="en-US" sz="1600" baseline="-25000" dirty="0">
                <a:solidFill>
                  <a:srgbClr val="000000"/>
                </a:solidFill>
              </a:rPr>
              <a:t>n</a:t>
            </a:r>
            <a:r>
              <a:rPr lang="en-US" sz="1600" dirty="0" smtClean="0">
                <a:solidFill>
                  <a:srgbClr val="000000"/>
                </a:solidFill>
              </a:rPr>
              <a:t>=3.75 </a:t>
            </a:r>
            <a:r>
              <a:rPr lang="el-GR" sz="1600" dirty="0" smtClean="0">
                <a:solidFill>
                  <a:srgbClr val="000000"/>
                </a:solidFill>
              </a:rPr>
              <a:t>μ</a:t>
            </a:r>
            <a:r>
              <a:rPr lang="en-US" sz="1600" dirty="0" smtClean="0">
                <a:solidFill>
                  <a:srgbClr val="000000"/>
                </a:solidFill>
              </a:rPr>
              <a:t>m, </a:t>
            </a:r>
            <a:r>
              <a:rPr lang="en-US" sz="1600" dirty="0">
                <a:solidFill>
                  <a:srgbClr val="000000"/>
                </a:solidFill>
              </a:rPr>
              <a:t>7 </a:t>
            </a:r>
            <a:r>
              <a:rPr lang="en-US" sz="1600" dirty="0" err="1">
                <a:solidFill>
                  <a:srgbClr val="000000"/>
                </a:solidFill>
              </a:rPr>
              <a:t>TeV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l-GR" sz="1600" dirty="0">
                <a:solidFill>
                  <a:srgbClr val="000000"/>
                </a:solidFill>
              </a:rPr>
              <a:t>β</a:t>
            </a:r>
            <a:r>
              <a:rPr lang="en-US" sz="1600" dirty="0">
                <a:solidFill>
                  <a:srgbClr val="000000"/>
                </a:solidFill>
              </a:rPr>
              <a:t>*=0.55 </a:t>
            </a:r>
            <a:r>
              <a:rPr lang="en-US" sz="1600" dirty="0" smtClean="0">
                <a:solidFill>
                  <a:srgbClr val="000000"/>
                </a:solidFill>
              </a:rPr>
              <a:t>m, </a:t>
            </a:r>
            <a:r>
              <a:rPr lang="el-GR" sz="1600" dirty="0" smtClean="0">
                <a:solidFill>
                  <a:srgbClr val="000000"/>
                </a:solidFill>
              </a:rPr>
              <a:t>ξ</a:t>
            </a:r>
            <a:r>
              <a:rPr lang="en-US" sz="1600" dirty="0" smtClean="0">
                <a:solidFill>
                  <a:srgbClr val="000000"/>
                </a:solidFill>
              </a:rPr>
              <a:t>=1.1x10</a:t>
            </a:r>
            <a:r>
              <a:rPr lang="en-US" sz="1600" baseline="30000" dirty="0" smtClean="0">
                <a:solidFill>
                  <a:srgbClr val="000000"/>
                </a:solidFill>
              </a:rPr>
              <a:t>-2</a:t>
            </a:r>
            <a:r>
              <a:rPr lang="en-US" sz="1600" dirty="0" smtClean="0">
                <a:solidFill>
                  <a:srgbClr val="000000"/>
                </a:solidFill>
              </a:rPr>
              <a:t>, same </a:t>
            </a:r>
            <a:r>
              <a:rPr lang="en-US" sz="1600" dirty="0" err="1" smtClean="0">
                <a:solidFill>
                  <a:srgbClr val="000000"/>
                </a:solidFill>
              </a:rPr>
              <a:t>fb</a:t>
            </a:r>
            <a:r>
              <a:rPr lang="en-US" sz="1600" dirty="0" smtClean="0">
                <a:solidFill>
                  <a:srgbClr val="000000"/>
                </a:solidFill>
              </a:rPr>
              <a:t> parameters) by factor 3-6 better</a:t>
            </a:r>
          </a:p>
          <a:p>
            <a:pPr marL="349200" lvl="3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			</a:t>
            </a:r>
            <a:r>
              <a:rPr lang="en-US" sz="1600" b="1" dirty="0" err="1" smtClean="0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 smtClean="0">
                <a:solidFill>
                  <a:srgbClr val="000000"/>
                </a:solidFill>
              </a:rPr>
              <a:t>rms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>
                <a:solidFill>
                  <a:srgbClr val="000000"/>
                </a:solidFill>
              </a:rPr>
              <a:t>= </a:t>
            </a:r>
            <a:r>
              <a:rPr lang="en-US" sz="1600" b="1" dirty="0" smtClean="0">
                <a:solidFill>
                  <a:srgbClr val="000000"/>
                </a:solidFill>
              </a:rPr>
              <a:t>0.15 </a:t>
            </a:r>
            <a:r>
              <a:rPr lang="en-US" sz="1600" b="1" dirty="0">
                <a:solidFill>
                  <a:srgbClr val="000000"/>
                </a:solidFill>
              </a:rPr>
              <a:t>nm </a:t>
            </a:r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 err="1">
                <a:solidFill>
                  <a:srgbClr val="000000"/>
                </a:solidFill>
              </a:rPr>
              <a:t>ws</a:t>
            </a:r>
            <a:r>
              <a:rPr lang="en-US" sz="1600" dirty="0">
                <a:solidFill>
                  <a:srgbClr val="000000"/>
                </a:solidFill>
              </a:rPr>
              <a:t> approx. [5]) and </a:t>
            </a:r>
            <a:r>
              <a:rPr lang="en-US" sz="1600" b="1" dirty="0" err="1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>
                <a:solidFill>
                  <a:srgbClr val="000000"/>
                </a:solidFill>
              </a:rPr>
              <a:t>rms</a:t>
            </a:r>
            <a:r>
              <a:rPr lang="en-US" sz="1600" b="1" dirty="0">
                <a:solidFill>
                  <a:srgbClr val="000000"/>
                </a:solidFill>
              </a:rPr>
              <a:t> = </a:t>
            </a:r>
            <a:r>
              <a:rPr lang="en-US" sz="1600" b="1" dirty="0" smtClean="0">
                <a:solidFill>
                  <a:srgbClr val="000000"/>
                </a:solidFill>
              </a:rPr>
              <a:t>0.24 </a:t>
            </a:r>
            <a:r>
              <a:rPr lang="en-US" sz="1600" b="1" dirty="0">
                <a:solidFill>
                  <a:srgbClr val="000000"/>
                </a:solidFill>
              </a:rPr>
              <a:t>nm </a:t>
            </a:r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 err="1">
                <a:solidFill>
                  <a:srgbClr val="000000"/>
                </a:solidFill>
              </a:rPr>
              <a:t>ss</a:t>
            </a:r>
            <a:r>
              <a:rPr lang="en-US" sz="1600" dirty="0">
                <a:solidFill>
                  <a:srgbClr val="000000"/>
                </a:solidFill>
              </a:rPr>
              <a:t> case [6]) </a:t>
            </a:r>
          </a:p>
          <a:p>
            <a:pPr marL="34920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FF0000"/>
                </a:solidFill>
              </a:rPr>
              <a:t>=&gt; </a:t>
            </a:r>
            <a:r>
              <a:rPr lang="en-US" sz="1600" b="1" dirty="0" smtClean="0">
                <a:solidFill>
                  <a:srgbClr val="FF0000"/>
                </a:solidFill>
              </a:rPr>
              <a:t>estimates probably too pessimistic???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785764"/>
            <a:ext cx="3378200" cy="4191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124744"/>
            <a:ext cx="2743200" cy="4191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896" y="1785764"/>
            <a:ext cx="2743200" cy="419100"/>
          </a:xfrm>
          <a:prstGeom prst="rect">
            <a:avLst/>
          </a:prstGeom>
        </p:spPr>
      </p:pic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149080"/>
            <a:ext cx="46228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218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keep in mind for measurements 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8"/>
            <a:ext cx="8363272" cy="555264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following discussion with M. </a:t>
            </a:r>
            <a:r>
              <a:rPr lang="en-US" sz="1600" b="1" dirty="0" err="1" smtClean="0">
                <a:solidFill>
                  <a:srgbClr val="FF0000"/>
                </a:solidFill>
              </a:rPr>
              <a:t>Guinchard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…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Measurement devices available: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rgbClr val="000000"/>
                </a:solidFill>
              </a:rPr>
              <a:t>4 geophones (more precise than accelerometers) - 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0.02 - 100 Hz (only on the ground)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rgbClr val="000000"/>
                </a:solidFill>
              </a:rPr>
              <a:t>4 seismic accelerometers - 0.1 - 300 Hz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rgbClr val="000000"/>
                </a:solidFill>
              </a:rPr>
              <a:t>approx. 20 (high frequency) – accelerometers – 2 Hz – 12 kHz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rgbClr val="000000"/>
                </a:solidFill>
              </a:rPr>
              <a:t>microphones – up to 48 kHz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b="1" dirty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dirty="0">
                <a:solidFill>
                  <a:srgbClr val="3366FF"/>
                </a:solidFill>
              </a:rPr>
              <a:t>i</a:t>
            </a:r>
            <a:r>
              <a:rPr lang="en-US" sz="1600" b="1" dirty="0" smtClean="0">
                <a:solidFill>
                  <a:srgbClr val="3366FF"/>
                </a:solidFill>
              </a:rPr>
              <a:t>nitial idea for measurements: 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measure during (at least part of) run II the full spectrum (0.01 Hz – 20 kHz) and spatial correlation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but …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not possible to leave equipment installed, but set up time is </a:t>
            </a:r>
            <a:r>
              <a:rPr lang="en-US" sz="1200" dirty="0">
                <a:solidFill>
                  <a:schemeClr val="tx1"/>
                </a:solidFill>
              </a:rPr>
              <a:t>～</a:t>
            </a:r>
            <a:r>
              <a:rPr lang="en-US" sz="1600" dirty="0">
                <a:solidFill>
                  <a:schemeClr val="tx1"/>
                </a:solidFill>
              </a:rPr>
              <a:t>1h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200" dirty="0">
                <a:solidFill>
                  <a:schemeClr val="tx1"/>
                </a:solidFill>
              </a:rPr>
              <a:t>～</a:t>
            </a:r>
            <a:r>
              <a:rPr lang="en-US" sz="1600" dirty="0">
                <a:solidFill>
                  <a:schemeClr val="tx1"/>
                </a:solidFill>
              </a:rPr>
              <a:t>20 </a:t>
            </a:r>
            <a:r>
              <a:rPr lang="en-US" sz="1600" dirty="0" smtClean="0">
                <a:solidFill>
                  <a:schemeClr val="tx1"/>
                </a:solidFill>
              </a:rPr>
              <a:t>min per measurement point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frequency spectrum (of cold mass):</a:t>
            </a:r>
          </a:p>
          <a:p>
            <a:pPr marL="971550" lvl="4" indent="-285750"/>
            <a:r>
              <a:rPr lang="en-US" sz="1600" dirty="0">
                <a:solidFill>
                  <a:schemeClr val="tx1"/>
                </a:solidFill>
              </a:rPr>
              <a:t>high frequency (</a:t>
            </a:r>
            <a:r>
              <a:rPr lang="en-US" sz="1600" b="1" dirty="0">
                <a:solidFill>
                  <a:schemeClr val="tx1"/>
                </a:solidFill>
              </a:rPr>
              <a:t>kHz range</a:t>
            </a:r>
            <a:r>
              <a:rPr lang="en-US" sz="1600" dirty="0" smtClean="0">
                <a:solidFill>
                  <a:schemeClr val="tx1"/>
                </a:solidFill>
              </a:rPr>
              <a:t>) depends mainly </a:t>
            </a:r>
            <a:r>
              <a:rPr lang="en-US" sz="1600" dirty="0">
                <a:solidFill>
                  <a:schemeClr val="tx1"/>
                </a:solidFill>
              </a:rPr>
              <a:t>on 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685800" lvl="4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	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</a:rPr>
              <a:t>magnet</a:t>
            </a:r>
            <a:r>
              <a:rPr lang="en-US" sz="1600" b="1" dirty="0">
                <a:solidFill>
                  <a:schemeClr val="tx1"/>
                </a:solidFill>
              </a:rPr>
              <a:t>/cryostat </a:t>
            </a:r>
            <a:r>
              <a:rPr lang="en-US" sz="1600" b="1" dirty="0" smtClean="0">
                <a:solidFill>
                  <a:schemeClr val="tx1"/>
                </a:solidFill>
              </a:rPr>
              <a:t>design</a:t>
            </a:r>
          </a:p>
          <a:p>
            <a:pPr marL="685800" lvl="4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	 </a:t>
            </a:r>
            <a:r>
              <a:rPr lang="en-US" sz="1600" dirty="0" smtClean="0">
                <a:solidFill>
                  <a:schemeClr val="tx1"/>
                </a:solidFill>
              </a:rPr>
              <a:t>possible </a:t>
            </a:r>
            <a:r>
              <a:rPr lang="en-US" sz="1600" dirty="0" smtClean="0">
                <a:solidFill>
                  <a:srgbClr val="000000"/>
                </a:solidFill>
              </a:rPr>
              <a:t>external sources: Helium and gas flow in </a:t>
            </a:r>
          </a:p>
          <a:p>
            <a:pPr marL="685800" lvl="4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	</a:t>
            </a:r>
            <a:r>
              <a:rPr lang="en-US" sz="1600" dirty="0" smtClean="0">
                <a:solidFill>
                  <a:srgbClr val="000000"/>
                </a:solidFill>
              </a:rPr>
              <a:t>		the cold mass, water flow in the pipes</a:t>
            </a:r>
          </a:p>
          <a:p>
            <a:pPr marL="685800" lvl="4" indent="0">
              <a:spcBef>
                <a:spcPts val="600"/>
              </a:spcBef>
              <a:buNone/>
            </a:pPr>
            <a:r>
              <a:rPr lang="en-US" sz="1600" dirty="0">
                <a:solidFill>
                  <a:schemeClr val="tx1"/>
                </a:solidFill>
              </a:rPr>
              <a:t>	</a:t>
            </a:r>
            <a:r>
              <a:rPr lang="en-US" sz="1600" dirty="0" smtClean="0">
                <a:solidFill>
                  <a:schemeClr val="tx1"/>
                </a:solidFill>
              </a:rPr>
              <a:t>      -&gt; </a:t>
            </a:r>
            <a:r>
              <a:rPr lang="en-US" sz="1600" dirty="0">
                <a:solidFill>
                  <a:schemeClr val="tx1"/>
                </a:solidFill>
              </a:rPr>
              <a:t>movement of cold mass inside cryostat difficult/impossible? </a:t>
            </a:r>
            <a:r>
              <a:rPr lang="en-US" sz="1600" dirty="0" smtClean="0">
                <a:solidFill>
                  <a:schemeClr val="tx1"/>
                </a:solidFill>
              </a:rPr>
              <a:t>to </a:t>
            </a:r>
            <a:r>
              <a:rPr lang="en-US" sz="1600" dirty="0">
                <a:solidFill>
                  <a:schemeClr val="tx1"/>
                </a:solidFill>
              </a:rPr>
              <a:t>measure, but </a:t>
            </a:r>
            <a:r>
              <a:rPr lang="en-US" sz="1600" dirty="0" smtClean="0">
                <a:solidFill>
                  <a:schemeClr val="tx1"/>
                </a:solidFill>
              </a:rPr>
              <a:t>		     	 could </a:t>
            </a:r>
            <a:r>
              <a:rPr lang="en-US" sz="1600" dirty="0">
                <a:solidFill>
                  <a:schemeClr val="tx1"/>
                </a:solidFill>
              </a:rPr>
              <a:t>be modeled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charset="2"/>
              <a:buChar char="²"/>
            </a:pPr>
            <a:endParaRPr lang="en-US" sz="1200" dirty="0" smtClean="0">
              <a:solidFill>
                <a:srgbClr val="000000"/>
              </a:solidFill>
            </a:endParaRPr>
          </a:p>
        </p:txBody>
      </p:sp>
      <p:pic>
        <p:nvPicPr>
          <p:cNvPr id="7" name="Bild 8" descr="PSD(PETRA III Girder mit minimal Noise).xls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523" y="4293096"/>
            <a:ext cx="2758277" cy="168056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7823989" y="5793643"/>
            <a:ext cx="730424" cy="1800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532440" y="5816297"/>
            <a:ext cx="5321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 Hz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4852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2996952"/>
            <a:ext cx="8229600" cy="13761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Summary Slides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814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keep in mind for measurements 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1188719"/>
            <a:ext cx="8363272" cy="534924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but (continued) …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frequency spectrum (of cold mass):</a:t>
            </a:r>
          </a:p>
          <a:p>
            <a:pPr marL="971550" lvl="4" indent="-285750"/>
            <a:r>
              <a:rPr lang="en-US" sz="1600" dirty="0" smtClean="0">
                <a:solidFill>
                  <a:schemeClr val="tx1"/>
                </a:solidFill>
              </a:rPr>
              <a:t>low </a:t>
            </a:r>
            <a:r>
              <a:rPr lang="en-US" sz="1600" dirty="0">
                <a:solidFill>
                  <a:schemeClr val="tx1"/>
                </a:solidFill>
              </a:rPr>
              <a:t>frequency range (</a:t>
            </a:r>
            <a:r>
              <a:rPr lang="en-US" sz="1600" b="1" dirty="0">
                <a:solidFill>
                  <a:schemeClr val="tx1"/>
                </a:solidFill>
              </a:rPr>
              <a:t>10 Hz – 100 Hz</a:t>
            </a:r>
            <a:r>
              <a:rPr lang="en-US" sz="1600" dirty="0" smtClean="0">
                <a:solidFill>
                  <a:schemeClr val="tx1"/>
                </a:solidFill>
              </a:rPr>
              <a:t>) is a superposition </a:t>
            </a:r>
            <a:r>
              <a:rPr lang="en-US" sz="1600" dirty="0">
                <a:solidFill>
                  <a:schemeClr val="tx1"/>
                </a:solidFill>
              </a:rPr>
              <a:t>of ground motion and excitation of </a:t>
            </a:r>
            <a:r>
              <a:rPr lang="en-US" sz="1600" dirty="0" smtClean="0">
                <a:solidFill>
                  <a:schemeClr val="tx1"/>
                </a:solidFill>
              </a:rPr>
              <a:t>the </a:t>
            </a:r>
            <a:r>
              <a:rPr lang="en-US" sz="1600" dirty="0">
                <a:solidFill>
                  <a:schemeClr val="tx1"/>
                </a:solidFill>
              </a:rPr>
              <a:t>cryostat and the cold </a:t>
            </a:r>
            <a:r>
              <a:rPr lang="en-US" sz="1600" dirty="0" smtClean="0">
                <a:solidFill>
                  <a:schemeClr val="tx1"/>
                </a:solidFill>
              </a:rPr>
              <a:t>mass</a:t>
            </a:r>
            <a:endParaRPr lang="en-US" sz="1600" dirty="0">
              <a:solidFill>
                <a:schemeClr val="tx1"/>
              </a:solidFill>
            </a:endParaRPr>
          </a:p>
          <a:p>
            <a:pPr marL="685800" lvl="4" indent="0">
              <a:buNone/>
            </a:pPr>
            <a:r>
              <a:rPr lang="en-US" sz="1600" dirty="0">
                <a:solidFill>
                  <a:schemeClr val="tx1"/>
                </a:solidFill>
              </a:rPr>
              <a:t>		=&gt; as cryostat (</a:t>
            </a:r>
            <a:r>
              <a:rPr lang="en-US" sz="1200" dirty="0">
                <a:solidFill>
                  <a:schemeClr val="tx1"/>
                </a:solidFill>
              </a:rPr>
              <a:t>～</a:t>
            </a:r>
            <a:r>
              <a:rPr lang="en-US" sz="1600" dirty="0">
                <a:solidFill>
                  <a:schemeClr val="tx1"/>
                </a:solidFill>
              </a:rPr>
              <a:t>30 t, “stiff” metal) and </a:t>
            </a:r>
            <a:r>
              <a:rPr lang="en-US" sz="1600" dirty="0" smtClean="0">
                <a:solidFill>
                  <a:schemeClr val="tx1"/>
                </a:solidFill>
              </a:rPr>
              <a:t>cold mass </a:t>
            </a:r>
            <a:r>
              <a:rPr lang="en-US" sz="1600" dirty="0">
                <a:solidFill>
                  <a:schemeClr val="tx1"/>
                </a:solidFill>
              </a:rPr>
              <a:t>(</a:t>
            </a:r>
            <a:r>
              <a:rPr lang="en-US" sz="1200" dirty="0">
                <a:solidFill>
                  <a:schemeClr val="tx1"/>
                </a:solidFill>
              </a:rPr>
              <a:t>～</a:t>
            </a:r>
            <a:r>
              <a:rPr lang="en-US" sz="1600" dirty="0">
                <a:solidFill>
                  <a:schemeClr val="tx1"/>
                </a:solidFill>
              </a:rPr>
              <a:t>3 t, “flexible”) have different </a:t>
            </a:r>
            <a:r>
              <a:rPr lang="en-US" sz="1600" dirty="0" smtClean="0">
                <a:solidFill>
                  <a:schemeClr val="tx1"/>
                </a:solidFill>
              </a:rPr>
              <a:t>		      mass and </a:t>
            </a:r>
            <a:r>
              <a:rPr lang="en-US" sz="1600" dirty="0">
                <a:solidFill>
                  <a:schemeClr val="tx1"/>
                </a:solidFill>
              </a:rPr>
              <a:t>stiffness the frequency spectrum of </a:t>
            </a:r>
            <a:r>
              <a:rPr lang="en-US" sz="1600" dirty="0" smtClean="0">
                <a:solidFill>
                  <a:schemeClr val="tx1"/>
                </a:solidFill>
              </a:rPr>
              <a:t>the cold </a:t>
            </a:r>
            <a:r>
              <a:rPr lang="en-US" sz="1600" dirty="0">
                <a:solidFill>
                  <a:schemeClr val="tx1"/>
                </a:solidFill>
              </a:rPr>
              <a:t>mass can </a:t>
            </a:r>
            <a:r>
              <a:rPr lang="en-US" sz="1600" dirty="0" smtClean="0">
                <a:solidFill>
                  <a:schemeClr val="tx1"/>
                </a:solidFill>
              </a:rPr>
              <a:t>differ 			      considerably </a:t>
            </a:r>
            <a:r>
              <a:rPr lang="en-US" sz="1600" dirty="0">
                <a:solidFill>
                  <a:schemeClr val="tx1"/>
                </a:solidFill>
              </a:rPr>
              <a:t>from the </a:t>
            </a:r>
            <a:r>
              <a:rPr lang="en-US" sz="1600" dirty="0" smtClean="0">
                <a:solidFill>
                  <a:schemeClr val="tx1"/>
                </a:solidFill>
              </a:rPr>
              <a:t>one </a:t>
            </a:r>
            <a:r>
              <a:rPr lang="en-US" sz="1600" dirty="0">
                <a:solidFill>
                  <a:schemeClr val="tx1"/>
                </a:solidFill>
              </a:rPr>
              <a:t>of the </a:t>
            </a:r>
            <a:r>
              <a:rPr lang="en-US" sz="1600" dirty="0" smtClean="0">
                <a:solidFill>
                  <a:schemeClr val="tx1"/>
                </a:solidFill>
              </a:rPr>
              <a:t>cryostat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3645024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[7] K. </a:t>
            </a:r>
            <a:r>
              <a:rPr lang="en-US" sz="1200" dirty="0" err="1" smtClean="0"/>
              <a:t>Artoos</a:t>
            </a:r>
            <a:r>
              <a:rPr lang="en-US" sz="1200" dirty="0" smtClean="0"/>
              <a:t> et al., “Mechanical Dynamic Analysis of </a:t>
            </a:r>
          </a:p>
          <a:p>
            <a:r>
              <a:rPr lang="en-US" sz="1200" dirty="0" smtClean="0"/>
              <a:t>the LHC Arc </a:t>
            </a:r>
            <a:r>
              <a:rPr lang="en-US" sz="1200" dirty="0" err="1" smtClean="0"/>
              <a:t>Cryo</a:t>
            </a:r>
            <a:r>
              <a:rPr lang="en-US" sz="1200" dirty="0" smtClean="0"/>
              <a:t>-magnets”, PAC2003</a:t>
            </a:r>
            <a:endParaRPr lang="en-US" sz="1200" dirty="0"/>
          </a:p>
        </p:txBody>
      </p:sp>
      <p:grpSp>
        <p:nvGrpSpPr>
          <p:cNvPr id="8" name="Group 7"/>
          <p:cNvGrpSpPr/>
          <p:nvPr/>
        </p:nvGrpSpPr>
        <p:grpSpPr>
          <a:xfrm>
            <a:off x="683568" y="3501008"/>
            <a:ext cx="4490370" cy="3036952"/>
            <a:chOff x="5577552" y="4273077"/>
            <a:chExt cx="4490370" cy="3036952"/>
          </a:xfrm>
        </p:grpSpPr>
        <p:pic>
          <p:nvPicPr>
            <p:cNvPr id="5" name="Picture 4" descr="Screen Shot 2014-06-17 at 8.10.05 A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2671" y="4273077"/>
              <a:ext cx="4395251" cy="3036952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5577552" y="4273077"/>
              <a:ext cx="35703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[7</a:t>
              </a:r>
              <a:r>
                <a:rPr lang="en-US" sz="1200" dirty="0" smtClean="0"/>
                <a:t>]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96062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measurements – about 2 day campaign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1188719"/>
            <a:ext cx="8363272" cy="534924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Individual measurements: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measure </a:t>
            </a:r>
            <a:r>
              <a:rPr lang="en-US" sz="1600" b="1" dirty="0" smtClean="0">
                <a:solidFill>
                  <a:schemeClr val="tx1"/>
                </a:solidFill>
              </a:rPr>
              <a:t>spatial correlation </a:t>
            </a:r>
            <a:r>
              <a:rPr lang="en-US" sz="1600" dirty="0" smtClean="0">
                <a:solidFill>
                  <a:schemeClr val="tx1"/>
                </a:solidFill>
              </a:rPr>
              <a:t>of ground motion (&lt;100 Hz) with geophones in </a:t>
            </a:r>
            <a:r>
              <a:rPr lang="en-US" sz="1600" b="1" dirty="0" smtClean="0">
                <a:solidFill>
                  <a:schemeClr val="tx1"/>
                </a:solidFill>
              </a:rPr>
              <a:t>Point 1 and 5 </a:t>
            </a:r>
            <a:r>
              <a:rPr lang="en-US" sz="1600" dirty="0" smtClean="0">
                <a:solidFill>
                  <a:schemeClr val="tx1"/>
                </a:solidFill>
              </a:rPr>
              <a:t>(between left/right of cavern, IT </a:t>
            </a:r>
            <a:r>
              <a:rPr lang="en-US" sz="1600" dirty="0" err="1" smtClean="0">
                <a:solidFill>
                  <a:schemeClr val="tx1"/>
                </a:solidFill>
              </a:rPr>
              <a:t>quadrupoles</a:t>
            </a:r>
            <a:r>
              <a:rPr lang="en-US" sz="1600" dirty="0" smtClean="0">
                <a:solidFill>
                  <a:schemeClr val="tx1"/>
                </a:solidFill>
              </a:rPr>
              <a:t> and along one </a:t>
            </a:r>
            <a:r>
              <a:rPr lang="en-US" sz="1600" dirty="0" err="1" smtClean="0">
                <a:solidFill>
                  <a:schemeClr val="tx1"/>
                </a:solidFill>
              </a:rPr>
              <a:t>quadrupole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228600" lvl="2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measure </a:t>
            </a:r>
            <a:r>
              <a:rPr lang="en-US" sz="1600" b="1" dirty="0" smtClean="0">
                <a:solidFill>
                  <a:schemeClr val="tx1"/>
                </a:solidFill>
              </a:rPr>
              <a:t>transfer function from the ground to the cryostat </a:t>
            </a:r>
            <a:r>
              <a:rPr lang="en-US" sz="1600" dirty="0" smtClean="0">
                <a:solidFill>
                  <a:schemeClr val="tx1"/>
                </a:solidFill>
              </a:rPr>
              <a:t>and (</a:t>
            </a:r>
            <a:r>
              <a:rPr lang="en-US" sz="1600" dirty="0" err="1" smtClean="0">
                <a:solidFill>
                  <a:schemeClr val="tx1"/>
                </a:solidFill>
              </a:rPr>
              <a:t>evtl</a:t>
            </a:r>
            <a:r>
              <a:rPr lang="en-US" sz="1600" dirty="0" smtClean="0">
                <a:solidFill>
                  <a:schemeClr val="tx1"/>
                </a:solidFill>
              </a:rPr>
              <a:t>.) </a:t>
            </a:r>
            <a:r>
              <a:rPr lang="en-US" sz="1600" b="1" dirty="0" err="1" smtClean="0">
                <a:solidFill>
                  <a:schemeClr val="tx1"/>
                </a:solidFill>
              </a:rPr>
              <a:t>eigenmodes</a:t>
            </a:r>
            <a:r>
              <a:rPr lang="en-US" sz="1600" b="1" dirty="0" smtClean="0">
                <a:solidFill>
                  <a:schemeClr val="tx1"/>
                </a:solidFill>
              </a:rPr>
              <a:t> of the cryostat</a:t>
            </a:r>
            <a:r>
              <a:rPr lang="en-US" sz="1600" dirty="0" smtClean="0">
                <a:solidFill>
                  <a:schemeClr val="tx1"/>
                </a:solidFill>
              </a:rPr>
              <a:t> by measuring at different points </a:t>
            </a:r>
            <a:r>
              <a:rPr lang="en-US" sz="1600" b="1" dirty="0" smtClean="0">
                <a:solidFill>
                  <a:schemeClr val="tx1"/>
                </a:solidFill>
              </a:rPr>
              <a:t>at least for one magnet, optimally for several</a:t>
            </a:r>
            <a:endParaRPr lang="en-US" sz="1600" b="1" dirty="0">
              <a:solidFill>
                <a:schemeClr val="tx1"/>
              </a:solidFill>
            </a:endParaRPr>
          </a:p>
          <a:p>
            <a:pPr marL="971550" lvl="4" indent="-285750">
              <a:lnSpc>
                <a:spcPct val="100000"/>
              </a:lnSpc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2800350" lvl="6" indent="-285750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4502" y="6165304"/>
            <a:ext cx="8561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[8] C. Collette, K. </a:t>
            </a:r>
            <a:r>
              <a:rPr lang="en-US" sz="1200" dirty="0" err="1" smtClean="0"/>
              <a:t>Artoos</a:t>
            </a:r>
            <a:r>
              <a:rPr lang="en-US" sz="1200" dirty="0" smtClean="0"/>
              <a:t>, M. </a:t>
            </a:r>
            <a:r>
              <a:rPr lang="en-US" sz="1200" dirty="0" err="1" smtClean="0"/>
              <a:t>Guinchard</a:t>
            </a:r>
            <a:r>
              <a:rPr lang="en-US" sz="1200" dirty="0" smtClean="0"/>
              <a:t>, and C. </a:t>
            </a:r>
            <a:r>
              <a:rPr lang="en-US" sz="1200" dirty="0" err="1" smtClean="0"/>
              <a:t>Hauviller</a:t>
            </a:r>
            <a:r>
              <a:rPr lang="en-US" sz="1200" dirty="0" smtClean="0"/>
              <a:t>, “Seismic response of linear accelerators”, Phys. Rev. STAB 13, 2010</a:t>
            </a:r>
            <a:endParaRPr lang="en-US" sz="12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1187624" y="5299191"/>
            <a:ext cx="6768752" cy="794105"/>
            <a:chOff x="1187624" y="5299191"/>
            <a:chExt cx="6768752" cy="794105"/>
          </a:xfrm>
        </p:grpSpPr>
        <p:sp>
          <p:nvSpPr>
            <p:cNvPr id="53" name="Oval 52"/>
            <p:cNvSpPr/>
            <p:nvPr/>
          </p:nvSpPr>
          <p:spPr>
            <a:xfrm>
              <a:off x="4572000" y="5949280"/>
              <a:ext cx="144016" cy="14401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127858" y="5949280"/>
              <a:ext cx="144016" cy="14401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187624" y="5299191"/>
              <a:ext cx="6768752" cy="794105"/>
              <a:chOff x="1187624" y="5085184"/>
              <a:chExt cx="6768752" cy="794105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3113956" y="5085184"/>
                <a:ext cx="3330252" cy="504056"/>
              </a:xfrm>
              <a:prstGeom prst="rect">
                <a:avLst/>
              </a:prstGeom>
              <a:solidFill>
                <a:srgbClr val="7F7F7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3113956" y="5582873"/>
                <a:ext cx="172334" cy="288032"/>
              </a:xfrm>
              <a:prstGeom prst="rect">
                <a:avLst/>
              </a:prstGeom>
              <a:solidFill>
                <a:srgbClr val="7F7F7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4716016" y="5582873"/>
                <a:ext cx="172334" cy="288032"/>
              </a:xfrm>
              <a:prstGeom prst="rect">
                <a:avLst/>
              </a:prstGeom>
              <a:solidFill>
                <a:srgbClr val="7F7F7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271874" y="5591257"/>
                <a:ext cx="172334" cy="288032"/>
              </a:xfrm>
              <a:prstGeom prst="rect">
                <a:avLst/>
              </a:prstGeom>
              <a:solidFill>
                <a:srgbClr val="7F7F7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>
                <a:off x="1187624" y="5877272"/>
                <a:ext cx="676875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Oval 51"/>
              <p:cNvSpPr/>
              <p:nvPr/>
            </p:nvSpPr>
            <p:spPr>
              <a:xfrm>
                <a:off x="2972927" y="5735273"/>
                <a:ext cx="144016" cy="144016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42274" y="5087201"/>
                <a:ext cx="144016" cy="144016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4716016" y="5087201"/>
                <a:ext cx="144016" cy="144016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6271874" y="5087201"/>
                <a:ext cx="144016" cy="144016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179512" y="2348880"/>
            <a:ext cx="8352928" cy="1202650"/>
            <a:chOff x="179512" y="2348880"/>
            <a:chExt cx="8352928" cy="1202650"/>
          </a:xfrm>
        </p:grpSpPr>
        <p:sp>
          <p:nvSpPr>
            <p:cNvPr id="9" name="Rectangle 8"/>
            <p:cNvSpPr/>
            <p:nvPr/>
          </p:nvSpPr>
          <p:spPr>
            <a:xfrm>
              <a:off x="3491880" y="2348880"/>
              <a:ext cx="1872208" cy="936104"/>
            </a:xfrm>
            <a:prstGeom prst="rect">
              <a:avLst/>
            </a:prstGeom>
            <a:solidFill>
              <a:srgbClr val="604A7B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ATLAS/CMS cavern</a:t>
              </a:r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3347864" y="2708920"/>
              <a:ext cx="144016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07918" y="3212976"/>
              <a:ext cx="1479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reference point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23728" y="2636912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Q1</a:t>
              </a:r>
              <a:endParaRPr lang="en-US" sz="12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87624" y="2636912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Q2</a:t>
              </a:r>
              <a:endParaRPr lang="en-US" sz="1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79512" y="2636912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Q3</a:t>
              </a:r>
              <a:endParaRPr lang="en-US" sz="1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812360" y="2681300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Q3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76256" y="2681300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Q2</a:t>
              </a:r>
              <a:endParaRPr lang="en-US" sz="12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68144" y="2681300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Q1</a:t>
              </a:r>
              <a:endParaRPr lang="en-US" sz="1200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843808" y="2996952"/>
              <a:ext cx="144016" cy="216024"/>
              <a:chOff x="2987824" y="3140968"/>
              <a:chExt cx="144016" cy="216024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987824" y="3140968"/>
                <a:ext cx="144016" cy="14401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 flipV="1">
                <a:off x="2987824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3131840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3329980" y="2996952"/>
              <a:ext cx="144016" cy="216024"/>
              <a:chOff x="2987824" y="3140968"/>
              <a:chExt cx="144016" cy="216024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2987824" y="3140968"/>
                <a:ext cx="144016" cy="14401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flipV="1">
                <a:off x="2987824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3131840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2455450" y="2991262"/>
              <a:ext cx="144016" cy="216024"/>
              <a:chOff x="2987824" y="3140968"/>
              <a:chExt cx="144016" cy="216024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2987824" y="3140968"/>
                <a:ext cx="144016" cy="14401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 flipV="1">
                <a:off x="2987824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3131840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6084168" y="3003205"/>
              <a:ext cx="144016" cy="216024"/>
              <a:chOff x="2987824" y="3140968"/>
              <a:chExt cx="144016" cy="216024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2987824" y="3140968"/>
                <a:ext cx="144016" cy="14401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 flipV="1">
                <a:off x="2987824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3131840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5695810" y="2997515"/>
              <a:ext cx="144016" cy="216024"/>
              <a:chOff x="2987824" y="3140968"/>
              <a:chExt cx="144016" cy="216024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2987824" y="3140968"/>
                <a:ext cx="144016" cy="14401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V="1">
                <a:off x="2987824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3131840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/>
            <p:cNvSpPr txBox="1"/>
            <p:nvPr/>
          </p:nvSpPr>
          <p:spPr>
            <a:xfrm>
              <a:off x="1547664" y="2924944"/>
              <a:ext cx="34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704236" y="2962555"/>
              <a:ext cx="34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>
              <a:off x="6369496" y="3135278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1979712" y="3131842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70351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measurements – about 2 day campaign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1188719"/>
            <a:ext cx="8363272" cy="534924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objectives and individual measurements: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measure in particular </a:t>
            </a:r>
            <a:r>
              <a:rPr lang="en-US" sz="1600" b="1" dirty="0" smtClean="0">
                <a:solidFill>
                  <a:schemeClr val="tx1"/>
                </a:solidFill>
              </a:rPr>
              <a:t>movement of IP side of Q1 </a:t>
            </a:r>
            <a:r>
              <a:rPr lang="en-US" sz="1600" dirty="0" smtClean="0">
                <a:solidFill>
                  <a:schemeClr val="tx1"/>
                </a:solidFill>
              </a:rPr>
              <a:t>(larger than for Q2/Q3) due to shielding cone reaching into the cavern (only possible in Point 5?), </a:t>
            </a:r>
            <a:r>
              <a:rPr lang="en-US" sz="1600" b="1" dirty="0" smtClean="0">
                <a:solidFill>
                  <a:schemeClr val="tx1"/>
                </a:solidFill>
              </a:rPr>
              <a:t>correlation of movement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</a:rPr>
              <a:t>between shielding cone and Q1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are </a:t>
            </a:r>
            <a:r>
              <a:rPr lang="en-US" sz="1600" b="1" dirty="0" smtClean="0">
                <a:solidFill>
                  <a:schemeClr val="tx1"/>
                </a:solidFill>
              </a:rPr>
              <a:t>measurements of the high frequency part </a:t>
            </a:r>
            <a:r>
              <a:rPr lang="en-US" sz="1600" dirty="0" smtClean="0">
                <a:solidFill>
                  <a:schemeClr val="tx1"/>
                </a:solidFill>
              </a:rPr>
              <a:t>of the spectrum possible </a:t>
            </a:r>
            <a:r>
              <a:rPr lang="en-US" sz="1600" b="1" dirty="0" smtClean="0">
                <a:solidFill>
                  <a:schemeClr val="tx1"/>
                </a:solidFill>
              </a:rPr>
              <a:t>on a spare magnet</a:t>
            </a:r>
          </a:p>
          <a:p>
            <a:pPr marL="514800" lvl="2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(for details contact </a:t>
            </a:r>
            <a:r>
              <a:rPr lang="en-US" sz="1600" b="1" dirty="0" smtClean="0">
                <a:solidFill>
                  <a:schemeClr val="tx1"/>
                </a:solidFill>
              </a:rPr>
              <a:t>H. </a:t>
            </a:r>
            <a:r>
              <a:rPr lang="en-US" sz="1600" b="1" dirty="0" err="1" smtClean="0">
                <a:solidFill>
                  <a:schemeClr val="tx1"/>
                </a:solidFill>
              </a:rPr>
              <a:t>Prin</a:t>
            </a:r>
            <a:r>
              <a:rPr lang="en-US" sz="1600" dirty="0" smtClean="0">
                <a:solidFill>
                  <a:schemeClr val="tx1"/>
                </a:solidFill>
              </a:rPr>
              <a:t>)?</a:t>
            </a:r>
          </a:p>
          <a:p>
            <a:pPr marL="228600" lvl="2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54870" y="2492896"/>
            <a:ext cx="7695644" cy="1296144"/>
            <a:chOff x="1054870" y="2204864"/>
            <a:chExt cx="7695644" cy="1296144"/>
          </a:xfrm>
        </p:grpSpPr>
        <p:sp>
          <p:nvSpPr>
            <p:cNvPr id="5" name="Diagonal Stripe 4"/>
            <p:cNvSpPr/>
            <p:nvPr/>
          </p:nvSpPr>
          <p:spPr>
            <a:xfrm rot="18933766">
              <a:off x="2599952" y="2501230"/>
              <a:ext cx="741561" cy="750004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843808" y="2564904"/>
              <a:ext cx="1080120" cy="432048"/>
            </a:xfrm>
            <a:prstGeom prst="rect">
              <a:avLst/>
            </a:prstGeom>
            <a:solidFill>
              <a:srgbClr val="7F7F7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Q1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054870" y="2204864"/>
              <a:ext cx="1929319" cy="129614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02837" y="2457762"/>
              <a:ext cx="12830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ATLAS/CMS</a:t>
              </a:r>
            </a:p>
            <a:p>
              <a:r>
                <a:rPr lang="en-US" dirty="0" smtClean="0"/>
                <a:t>cavern</a:t>
              </a:r>
              <a:endParaRPr lang="en-US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2699792" y="2348880"/>
              <a:ext cx="144016" cy="14401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3707904" y="2996952"/>
              <a:ext cx="144016" cy="14401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2987824" y="3140968"/>
              <a:ext cx="576269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3851920" y="3003945"/>
              <a:ext cx="72008" cy="162071"/>
            </a:xfrm>
            <a:prstGeom prst="rect">
              <a:avLst/>
            </a:prstGeom>
            <a:solidFill>
              <a:srgbClr val="7F7F7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843808" y="2994274"/>
              <a:ext cx="72008" cy="162071"/>
            </a:xfrm>
            <a:prstGeom prst="rect">
              <a:avLst/>
            </a:prstGeom>
            <a:solidFill>
              <a:srgbClr val="7F7F7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2998258" y="2994274"/>
              <a:ext cx="144016" cy="14401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2395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measurements – about 2 day campaign</a:t>
            </a:r>
            <a:endParaRPr lang="en-US" dirty="0"/>
          </a:p>
        </p:txBody>
      </p:sp>
      <p:sp>
        <p:nvSpPr>
          <p:cNvPr id="66" name="Content Placeholder 3"/>
          <p:cNvSpPr txBox="1">
            <a:spLocks/>
          </p:cNvSpPr>
          <p:nvPr/>
        </p:nvSpPr>
        <p:spPr>
          <a:xfrm>
            <a:off x="539552" y="1197954"/>
            <a:ext cx="7859216" cy="53773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Tx/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general comments on the measurements: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measurements before “first beam”, but when sector is </a:t>
            </a:r>
            <a:r>
              <a:rPr lang="en-US" sz="1600" b="1" dirty="0" smtClean="0">
                <a:solidFill>
                  <a:schemeClr val="tx1"/>
                </a:solidFill>
              </a:rPr>
              <a:t>cooled down </a:t>
            </a:r>
            <a:r>
              <a:rPr lang="en-US" sz="1600" dirty="0" smtClean="0">
                <a:solidFill>
                  <a:schemeClr val="tx1"/>
                </a:solidFill>
              </a:rPr>
              <a:t>and all equipment in the area operational, but magnets are </a:t>
            </a:r>
            <a:r>
              <a:rPr lang="en-US" sz="1600" b="1" dirty="0" smtClean="0">
                <a:solidFill>
                  <a:schemeClr val="tx1"/>
                </a:solidFill>
              </a:rPr>
              <a:t>not powered </a:t>
            </a:r>
            <a:r>
              <a:rPr lang="en-US" sz="1600" dirty="0" smtClean="0">
                <a:solidFill>
                  <a:schemeClr val="tx1"/>
                </a:solidFill>
              </a:rPr>
              <a:t>(when powered measurements can be only done remotely and powering only changes spectrum in &gt;100 Hz range)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>
                <a:solidFill>
                  <a:schemeClr val="tx1"/>
                </a:solidFill>
              </a:rPr>
              <a:t>about </a:t>
            </a:r>
            <a:r>
              <a:rPr lang="en-US" sz="1600" b="1" dirty="0">
                <a:solidFill>
                  <a:schemeClr val="tx1"/>
                </a:solidFill>
              </a:rPr>
              <a:t>2 nights </a:t>
            </a:r>
            <a:r>
              <a:rPr lang="en-US" sz="1600" dirty="0">
                <a:solidFill>
                  <a:schemeClr val="tx1"/>
                </a:solidFill>
              </a:rPr>
              <a:t>of access needed to perform one measurement </a:t>
            </a:r>
            <a:r>
              <a:rPr lang="en-US" sz="1600" dirty="0" smtClean="0">
                <a:solidFill>
                  <a:schemeClr val="tx1"/>
                </a:solidFill>
              </a:rPr>
              <a:t>campaign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b="1" dirty="0" smtClean="0">
                <a:solidFill>
                  <a:schemeClr val="tx1"/>
                </a:solidFill>
              </a:rPr>
              <a:t>no other works </a:t>
            </a:r>
            <a:r>
              <a:rPr lang="en-US" sz="1600" dirty="0" smtClean="0">
                <a:solidFill>
                  <a:schemeClr val="tx1"/>
                </a:solidFill>
              </a:rPr>
              <a:t>in the nearby area!</a:t>
            </a:r>
            <a:endParaRPr lang="en-US" sz="1600" dirty="0">
              <a:solidFill>
                <a:schemeClr val="tx1"/>
              </a:solidFill>
            </a:endParaRPr>
          </a:p>
          <a:p>
            <a:pPr marL="0" lvl="1" indent="0">
              <a:buClr>
                <a:srgbClr val="3366FF"/>
              </a:buClr>
              <a:buNone/>
            </a:pPr>
            <a:endParaRPr lang="en-US" sz="1600" b="1" dirty="0" smtClean="0">
              <a:solidFill>
                <a:srgbClr val="3366FF"/>
              </a:solidFill>
            </a:endParaRPr>
          </a:p>
          <a:p>
            <a:pPr marL="0" lvl="1" indent="0">
              <a:buClr>
                <a:srgbClr val="3366FF"/>
              </a:buClr>
              <a:buNone/>
            </a:pPr>
            <a:r>
              <a:rPr lang="en-US" sz="1600" b="1" smtClean="0">
                <a:solidFill>
                  <a:srgbClr val="3366FF"/>
                </a:solidFill>
              </a:rPr>
              <a:t>to </a:t>
            </a:r>
            <a:r>
              <a:rPr lang="en-US" sz="1600" b="1" dirty="0" smtClean="0">
                <a:solidFill>
                  <a:srgbClr val="3366FF"/>
                </a:solidFill>
              </a:rPr>
              <a:t>keep in mind for the future …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b="1" dirty="0" smtClean="0">
                <a:solidFill>
                  <a:schemeClr val="tx1"/>
                </a:solidFill>
              </a:rPr>
              <a:t>new IT magnets</a:t>
            </a:r>
            <a:r>
              <a:rPr lang="en-US" sz="1600" dirty="0" smtClean="0">
                <a:solidFill>
                  <a:schemeClr val="tx1"/>
                </a:solidFill>
              </a:rPr>
              <a:t> should be </a:t>
            </a:r>
            <a:r>
              <a:rPr lang="en-US" sz="1600" b="1" dirty="0" smtClean="0">
                <a:solidFill>
                  <a:schemeClr val="tx1"/>
                </a:solidFill>
              </a:rPr>
              <a:t>measured before installation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b="1" dirty="0" smtClean="0">
                <a:solidFill>
                  <a:schemeClr val="tx1"/>
                </a:solidFill>
              </a:rPr>
              <a:t>resonance frequencies</a:t>
            </a:r>
            <a:r>
              <a:rPr lang="en-US" sz="1600" dirty="0" smtClean="0">
                <a:solidFill>
                  <a:schemeClr val="tx1"/>
                </a:solidFill>
              </a:rPr>
              <a:t> of the beam </a:t>
            </a:r>
            <a:r>
              <a:rPr lang="en-US" sz="1600" dirty="0" err="1">
                <a:solidFill>
                  <a:srgbClr val="000000"/>
                </a:solidFill>
              </a:rPr>
              <a:t>f</a:t>
            </a:r>
            <a:r>
              <a:rPr lang="en-US" sz="1600" baseline="-25000" dirty="0" err="1">
                <a:solidFill>
                  <a:srgbClr val="000000"/>
                </a:solidFill>
              </a:rPr>
              <a:t>n</a:t>
            </a:r>
            <a:r>
              <a:rPr lang="en-US" sz="1600" dirty="0">
                <a:solidFill>
                  <a:srgbClr val="000000"/>
                </a:solidFill>
              </a:rPr>
              <a:t>=</a:t>
            </a:r>
            <a:r>
              <a:rPr lang="en-US" sz="1600" dirty="0" err="1" smtClean="0">
                <a:solidFill>
                  <a:srgbClr val="000000"/>
                </a:solidFill>
              </a:rPr>
              <a:t>f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rev</a:t>
            </a:r>
            <a:r>
              <a:rPr lang="en-US" sz="1600" dirty="0" smtClean="0">
                <a:solidFill>
                  <a:srgbClr val="000000"/>
                </a:solidFill>
              </a:rPr>
              <a:t>*(k*Q</a:t>
            </a:r>
            <a:r>
              <a:rPr lang="en-US" sz="1600" dirty="0">
                <a:solidFill>
                  <a:srgbClr val="000000"/>
                </a:solidFill>
              </a:rPr>
              <a:t>-</a:t>
            </a:r>
            <a:r>
              <a:rPr lang="en-US" sz="1600" dirty="0" smtClean="0">
                <a:solidFill>
                  <a:srgbClr val="000000"/>
                </a:solidFill>
              </a:rPr>
              <a:t>n) </a:t>
            </a:r>
            <a:r>
              <a:rPr lang="en-US" sz="1600" dirty="0" smtClean="0">
                <a:solidFill>
                  <a:schemeClr val="tx1"/>
                </a:solidFill>
              </a:rPr>
              <a:t>should not coincide with resonant frequencies of the  magnet/cryostat -&gt; should be included in the design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b="1" dirty="0" smtClean="0">
                <a:solidFill>
                  <a:schemeClr val="tx1"/>
                </a:solidFill>
              </a:rPr>
              <a:t>weight should be rather equally distributed </a:t>
            </a:r>
            <a:r>
              <a:rPr lang="en-US" sz="1600" dirty="0" smtClean="0">
                <a:solidFill>
                  <a:schemeClr val="tx1"/>
                </a:solidFill>
              </a:rPr>
              <a:t>on the </a:t>
            </a:r>
          </a:p>
          <a:p>
            <a:pPr marL="0" lvl="1" indent="0">
              <a:buClr>
                <a:srgbClr val="3366FF"/>
              </a:buCl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      feet of the magnet (banana shape should be avoided, otherwise </a:t>
            </a:r>
          </a:p>
          <a:p>
            <a:pPr marL="0" lvl="1" indent="0">
              <a:buClr>
                <a:srgbClr val="3366FF"/>
              </a:buClr>
              <a:buNone/>
            </a:pP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 same </a:t>
            </a:r>
            <a:r>
              <a:rPr lang="en-US" sz="1600" dirty="0" err="1" smtClean="0">
                <a:solidFill>
                  <a:schemeClr val="tx1"/>
                </a:solidFill>
              </a:rPr>
              <a:t>behaviour</a:t>
            </a:r>
            <a:r>
              <a:rPr lang="en-US" sz="1600" dirty="0" smtClean="0">
                <a:solidFill>
                  <a:schemeClr val="tx1"/>
                </a:solidFill>
              </a:rPr>
              <a:t> like a seesaw)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install </a:t>
            </a:r>
            <a:r>
              <a:rPr lang="en-US" sz="1600" b="1" dirty="0" smtClean="0">
                <a:solidFill>
                  <a:schemeClr val="tx1"/>
                </a:solidFill>
              </a:rPr>
              <a:t>accelerometers on new IT </a:t>
            </a:r>
            <a:r>
              <a:rPr lang="en-US" sz="1600" dirty="0" smtClean="0">
                <a:solidFill>
                  <a:schemeClr val="tx1"/>
                </a:solidFill>
              </a:rPr>
              <a:t>permanently?</a:t>
            </a:r>
          </a:p>
        </p:txBody>
      </p:sp>
      <p:pic>
        <p:nvPicPr>
          <p:cNvPr id="10" name="Picture 9" descr="Teetertot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5157192"/>
            <a:ext cx="2251691" cy="141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54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2996952"/>
            <a:ext cx="8229600" cy="13761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BACKUP SLIDES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09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Estimates for HL-LHC (white noise) – 3.3e-3 bb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196752"/>
            <a:ext cx="8712968" cy="555264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600"/>
              </a:spcBef>
              <a:buSzTx/>
              <a:buNone/>
            </a:pPr>
            <a:r>
              <a:rPr lang="en-US" sz="1600" dirty="0">
                <a:solidFill>
                  <a:srgbClr val="000000"/>
                </a:solidFill>
              </a:rPr>
              <a:t>nom. LHC (coll. optics, 7 </a:t>
            </a:r>
            <a:r>
              <a:rPr lang="en-US" sz="1600" dirty="0" err="1">
                <a:solidFill>
                  <a:srgbClr val="000000"/>
                </a:solidFill>
              </a:rPr>
              <a:t>TeV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l-GR" sz="1600" dirty="0">
                <a:solidFill>
                  <a:srgbClr val="000000"/>
                </a:solidFill>
              </a:rPr>
              <a:t>β</a:t>
            </a:r>
            <a:r>
              <a:rPr lang="en-US" sz="1600" dirty="0">
                <a:solidFill>
                  <a:srgbClr val="000000"/>
                </a:solidFill>
              </a:rPr>
              <a:t>*=0.55 </a:t>
            </a:r>
            <a:r>
              <a:rPr lang="en-US" sz="1600" dirty="0" smtClean="0">
                <a:solidFill>
                  <a:srgbClr val="000000"/>
                </a:solidFill>
              </a:rPr>
              <a:t>m):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HL</a:t>
            </a:r>
            <a:r>
              <a:rPr lang="en-US" sz="1600" dirty="0">
                <a:solidFill>
                  <a:srgbClr val="000000"/>
                </a:solidFill>
              </a:rPr>
              <a:t>-LHC </a:t>
            </a:r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l-GR" sz="1600" dirty="0" smtClean="0">
                <a:solidFill>
                  <a:srgbClr val="000000"/>
                </a:solidFill>
              </a:rPr>
              <a:t>β</a:t>
            </a:r>
            <a:r>
              <a:rPr lang="en-US" sz="1600" dirty="0">
                <a:solidFill>
                  <a:srgbClr val="000000"/>
                </a:solidFill>
              </a:rPr>
              <a:t>*=</a:t>
            </a:r>
            <a:r>
              <a:rPr lang="en-US" sz="1600" dirty="0" smtClean="0">
                <a:solidFill>
                  <a:srgbClr val="000000"/>
                </a:solidFill>
              </a:rPr>
              <a:t>0.15/</a:t>
            </a:r>
            <a:r>
              <a:rPr lang="en-US" sz="1600" dirty="0">
                <a:solidFill>
                  <a:srgbClr val="000000"/>
                </a:solidFill>
              </a:rPr>
              <a:t>0.15</a:t>
            </a:r>
            <a:r>
              <a:rPr lang="en-US" sz="1600" dirty="0" smtClean="0">
                <a:solidFill>
                  <a:srgbClr val="000000"/>
                </a:solidFill>
              </a:rPr>
              <a:t> m):</a:t>
            </a:r>
            <a:endParaRPr lang="en-US" sz="1600" b="1" dirty="0" smtClean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=&gt; main contribution from IT in IP1/5</a:t>
            </a:r>
            <a:endParaRPr lang="en-US" sz="1600" b="1" dirty="0" smtClean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Estimates for HL-LHC: </a:t>
            </a:r>
            <a:r>
              <a:rPr lang="en-US" sz="1600" dirty="0">
                <a:solidFill>
                  <a:srgbClr val="000000"/>
                </a:solidFill>
              </a:rPr>
              <a:t>assume 1% </a:t>
            </a:r>
            <a:r>
              <a:rPr lang="en-US" sz="1600" dirty="0" err="1">
                <a:solidFill>
                  <a:srgbClr val="000000"/>
                </a:solidFill>
              </a:rPr>
              <a:t>emittance</a:t>
            </a:r>
            <a:r>
              <a:rPr lang="en-US" sz="1600" dirty="0">
                <a:solidFill>
                  <a:srgbClr val="000000"/>
                </a:solidFill>
              </a:rPr>
              <a:t> growth per hour, </a:t>
            </a:r>
            <a:r>
              <a:rPr lang="el-GR" sz="1600" dirty="0">
                <a:solidFill>
                  <a:srgbClr val="000000"/>
                </a:solidFill>
              </a:rPr>
              <a:t>ε</a:t>
            </a:r>
            <a:r>
              <a:rPr lang="en-US" sz="1600" baseline="-25000" dirty="0">
                <a:solidFill>
                  <a:srgbClr val="000000"/>
                </a:solidFill>
              </a:rPr>
              <a:t>n</a:t>
            </a:r>
            <a:r>
              <a:rPr lang="en-US" sz="1600" dirty="0">
                <a:solidFill>
                  <a:srgbClr val="000000"/>
                </a:solidFill>
              </a:rPr>
              <a:t>=2.5 </a:t>
            </a:r>
            <a:r>
              <a:rPr lang="el-GR" sz="1600" dirty="0">
                <a:solidFill>
                  <a:srgbClr val="000000"/>
                </a:solidFill>
              </a:rPr>
              <a:t>μ</a:t>
            </a:r>
            <a:r>
              <a:rPr lang="en-US" sz="1600" dirty="0">
                <a:solidFill>
                  <a:srgbClr val="000000"/>
                </a:solidFill>
              </a:rPr>
              <a:t>m</a:t>
            </a:r>
            <a:endParaRPr lang="en-US" sz="1600" b="1" dirty="0" smtClean="0">
              <a:solidFill>
                <a:srgbClr val="3366FF"/>
              </a:solidFill>
            </a:endParaRPr>
          </a:p>
          <a:p>
            <a:pPr marL="270000" lvl="1" indent="-270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AutoNum type="arabicParenR"/>
            </a:pPr>
            <a:r>
              <a:rPr lang="en-US" sz="1600" b="1" dirty="0" smtClean="0">
                <a:solidFill>
                  <a:schemeClr val="tx1"/>
                </a:solidFill>
              </a:rPr>
              <a:t>without</a:t>
            </a:r>
            <a:r>
              <a:rPr lang="en-US" sz="1600" dirty="0" smtClean="0">
                <a:solidFill>
                  <a:srgbClr val="000000"/>
                </a:solidFill>
              </a:rPr>
              <a:t> feedback (weak strong approximation [5]):	</a:t>
            </a:r>
          </a:p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								</a:t>
            </a:r>
            <a:r>
              <a:rPr lang="en-US" sz="1600" b="1" dirty="0" err="1" smtClean="0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 smtClean="0">
                <a:solidFill>
                  <a:srgbClr val="000000"/>
                </a:solidFill>
              </a:rPr>
              <a:t>rms</a:t>
            </a:r>
            <a:r>
              <a:rPr lang="en-US" sz="1600" b="1" dirty="0" smtClean="0">
                <a:solidFill>
                  <a:srgbClr val="000000"/>
                </a:solidFill>
              </a:rPr>
              <a:t> = 0.02 nm</a:t>
            </a:r>
            <a:endParaRPr lang="en-US" sz="1600" b="1" dirty="0">
              <a:solidFill>
                <a:srgbClr val="000000"/>
              </a:solidFill>
            </a:endParaRPr>
          </a:p>
          <a:p>
            <a:pPr marL="270000" lvl="1" indent="-2700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Font typeface="+mj-lt"/>
              <a:buAutoNum type="arabicParenR" startAt="2"/>
            </a:pPr>
            <a:r>
              <a:rPr lang="en-US" sz="1600" b="1" dirty="0" smtClean="0">
                <a:solidFill>
                  <a:srgbClr val="000000"/>
                </a:solidFill>
              </a:rPr>
              <a:t>with </a:t>
            </a:r>
            <a:r>
              <a:rPr lang="en-US" sz="1600" dirty="0" smtClean="0">
                <a:solidFill>
                  <a:srgbClr val="000000"/>
                </a:solidFill>
              </a:rPr>
              <a:t>feedback  (3x10</a:t>
            </a:r>
            <a:r>
              <a:rPr lang="en-US" sz="1600" baseline="30000" dirty="0" smtClean="0">
                <a:solidFill>
                  <a:srgbClr val="000000"/>
                </a:solidFill>
              </a:rPr>
              <a:t>-3</a:t>
            </a:r>
            <a:r>
              <a:rPr lang="en-US" sz="1600" dirty="0" smtClean="0">
                <a:solidFill>
                  <a:srgbClr val="000000"/>
                </a:solidFill>
              </a:rPr>
              <a:t> bb parameter):</a:t>
            </a:r>
          </a:p>
          <a:p>
            <a:pPr marL="349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tune spread only due to head-on bb:</a:t>
            </a:r>
          </a:p>
          <a:p>
            <a:pPr marL="34920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feedback parameters: </a:t>
            </a:r>
            <a:r>
              <a:rPr lang="el-GR" sz="1600" dirty="0" smtClean="0">
                <a:solidFill>
                  <a:srgbClr val="000000"/>
                </a:solidFill>
              </a:rPr>
              <a:t>β</a:t>
            </a:r>
            <a:r>
              <a:rPr lang="en-US" sz="1600" baseline="-25000" dirty="0" smtClean="0">
                <a:solidFill>
                  <a:srgbClr val="000000"/>
                </a:solidFill>
              </a:rPr>
              <a:t>1</a:t>
            </a:r>
            <a:r>
              <a:rPr lang="en-US" sz="1600" dirty="0" smtClean="0">
                <a:solidFill>
                  <a:srgbClr val="000000"/>
                </a:solidFill>
              </a:rPr>
              <a:t> =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l-GR" sz="1600" dirty="0" smtClean="0">
                <a:solidFill>
                  <a:srgbClr val="000000"/>
                </a:solidFill>
              </a:rPr>
              <a:t>β</a:t>
            </a:r>
            <a:r>
              <a:rPr lang="en-US" sz="1600" baseline="-25000" dirty="0" smtClean="0">
                <a:solidFill>
                  <a:srgbClr val="000000"/>
                </a:solidFill>
              </a:rPr>
              <a:t>BPM</a:t>
            </a:r>
            <a:r>
              <a:rPr lang="en-US" sz="1600" dirty="0" smtClean="0">
                <a:solidFill>
                  <a:srgbClr val="000000"/>
                </a:solidFill>
              </a:rPr>
              <a:t> = 180 m, </a:t>
            </a:r>
            <a:r>
              <a:rPr lang="en-US" sz="1600" dirty="0" err="1" smtClean="0">
                <a:solidFill>
                  <a:srgbClr val="000000"/>
                </a:solidFill>
              </a:rPr>
              <a:t>X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noise</a:t>
            </a:r>
            <a:r>
              <a:rPr lang="en-US" sz="1600" dirty="0" smtClean="0">
                <a:solidFill>
                  <a:srgbClr val="000000"/>
                </a:solidFill>
              </a:rPr>
              <a:t> = 0.1 </a:t>
            </a:r>
            <a:r>
              <a:rPr lang="el-GR" sz="1600" dirty="0" smtClean="0"/>
              <a:t>μ</a:t>
            </a:r>
            <a:r>
              <a:rPr lang="en-US" sz="1600" dirty="0" smtClean="0"/>
              <a:t>m (1-2 </a:t>
            </a:r>
            <a:r>
              <a:rPr lang="el-GR" sz="1600" dirty="0" smtClean="0"/>
              <a:t>μ</a:t>
            </a:r>
            <a:r>
              <a:rPr lang="en-US" sz="1600" dirty="0" smtClean="0"/>
              <a:t>m achieved in LHC)</a:t>
            </a:r>
          </a:p>
          <a:p>
            <a:pPr marL="457200" lvl="3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/>
                </a:solidFill>
              </a:rPr>
              <a:t>	</a:t>
            </a:r>
            <a:r>
              <a:rPr lang="en-US" sz="1600" dirty="0" smtClean="0">
                <a:solidFill>
                  <a:schemeClr val="tx1"/>
                </a:solidFill>
              </a:rPr>
              <a:t>	</a:t>
            </a:r>
            <a:r>
              <a:rPr lang="en-US" sz="1600" b="1" dirty="0" err="1" smtClean="0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 smtClean="0">
                <a:solidFill>
                  <a:srgbClr val="000000"/>
                </a:solidFill>
              </a:rPr>
              <a:t>rms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>
                <a:solidFill>
                  <a:srgbClr val="000000"/>
                </a:solidFill>
              </a:rPr>
              <a:t>= </a:t>
            </a:r>
            <a:r>
              <a:rPr lang="en-US" sz="1600" b="1" dirty="0" smtClean="0">
                <a:solidFill>
                  <a:srgbClr val="000000"/>
                </a:solidFill>
              </a:rPr>
              <a:t>0.27 nm </a:t>
            </a:r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</a:rPr>
              <a:t>ws</a:t>
            </a:r>
            <a:r>
              <a:rPr lang="en-US" sz="1600" dirty="0" smtClean="0">
                <a:solidFill>
                  <a:srgbClr val="000000"/>
                </a:solidFill>
              </a:rPr>
              <a:t> approx. [5]) and </a:t>
            </a:r>
            <a:r>
              <a:rPr lang="en-US" sz="1600" b="1" dirty="0" err="1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>
                <a:solidFill>
                  <a:srgbClr val="000000"/>
                </a:solidFill>
              </a:rPr>
              <a:t>rms</a:t>
            </a:r>
            <a:r>
              <a:rPr lang="en-US" sz="1600" b="1" dirty="0">
                <a:solidFill>
                  <a:srgbClr val="000000"/>
                </a:solidFill>
              </a:rPr>
              <a:t> = </a:t>
            </a:r>
            <a:r>
              <a:rPr lang="en-US" sz="1600" b="1" dirty="0" smtClean="0">
                <a:solidFill>
                  <a:srgbClr val="000000"/>
                </a:solidFill>
              </a:rPr>
              <a:t>0.32 </a:t>
            </a:r>
            <a:r>
              <a:rPr lang="en-US" sz="1600" b="1" dirty="0">
                <a:solidFill>
                  <a:srgbClr val="000000"/>
                </a:solidFill>
              </a:rPr>
              <a:t>nm </a:t>
            </a:r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</a:rPr>
              <a:t>ss</a:t>
            </a:r>
            <a:r>
              <a:rPr lang="en-US" sz="1600" dirty="0" smtClean="0">
                <a:solidFill>
                  <a:srgbClr val="000000"/>
                </a:solidFill>
              </a:rPr>
              <a:t> case [6]</a:t>
            </a:r>
            <a:r>
              <a:rPr lang="en-US" sz="1600" dirty="0">
                <a:solidFill>
                  <a:srgbClr val="000000"/>
                </a:solidFill>
              </a:rPr>
              <a:t>) </a:t>
            </a:r>
          </a:p>
          <a:p>
            <a:pPr marL="349200" lvl="3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=&gt; similar values as for CLIC!!!!</a:t>
            </a:r>
          </a:p>
          <a:p>
            <a:pPr marL="349200" lvl="3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      </a:t>
            </a:r>
            <a:r>
              <a:rPr lang="en-US" sz="1600" b="1" dirty="0" smtClean="0">
                <a:solidFill>
                  <a:srgbClr val="000000"/>
                </a:solidFill>
              </a:rPr>
              <a:t>but</a:t>
            </a:r>
            <a:r>
              <a:rPr lang="en-US" sz="1600" dirty="0" smtClean="0">
                <a:solidFill>
                  <a:srgbClr val="000000"/>
                </a:solidFill>
              </a:rPr>
              <a:t>: nom. LHC (</a:t>
            </a:r>
            <a:r>
              <a:rPr lang="el-GR" sz="1600" dirty="0">
                <a:solidFill>
                  <a:srgbClr val="000000"/>
                </a:solidFill>
              </a:rPr>
              <a:t>ε</a:t>
            </a:r>
            <a:r>
              <a:rPr lang="en-US" sz="1600" baseline="-25000" dirty="0">
                <a:solidFill>
                  <a:srgbClr val="000000"/>
                </a:solidFill>
              </a:rPr>
              <a:t>n</a:t>
            </a:r>
            <a:r>
              <a:rPr lang="en-US" sz="1600" dirty="0" smtClean="0">
                <a:solidFill>
                  <a:srgbClr val="000000"/>
                </a:solidFill>
              </a:rPr>
              <a:t>=3.75 </a:t>
            </a:r>
            <a:r>
              <a:rPr lang="el-GR" sz="1600" dirty="0" smtClean="0">
                <a:solidFill>
                  <a:srgbClr val="000000"/>
                </a:solidFill>
              </a:rPr>
              <a:t>μ</a:t>
            </a:r>
            <a:r>
              <a:rPr lang="en-US" sz="1600" dirty="0" smtClean="0">
                <a:solidFill>
                  <a:srgbClr val="000000"/>
                </a:solidFill>
              </a:rPr>
              <a:t>m, </a:t>
            </a:r>
            <a:r>
              <a:rPr lang="en-US" sz="1600" dirty="0">
                <a:solidFill>
                  <a:srgbClr val="000000"/>
                </a:solidFill>
              </a:rPr>
              <a:t>7 </a:t>
            </a:r>
            <a:r>
              <a:rPr lang="en-US" sz="1600" dirty="0" err="1">
                <a:solidFill>
                  <a:srgbClr val="000000"/>
                </a:solidFill>
              </a:rPr>
              <a:t>TeV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l-GR" sz="1600" dirty="0">
                <a:solidFill>
                  <a:srgbClr val="000000"/>
                </a:solidFill>
              </a:rPr>
              <a:t>β</a:t>
            </a:r>
            <a:r>
              <a:rPr lang="en-US" sz="1600" dirty="0">
                <a:solidFill>
                  <a:srgbClr val="000000"/>
                </a:solidFill>
              </a:rPr>
              <a:t>*=0.55 </a:t>
            </a:r>
            <a:r>
              <a:rPr lang="en-US" sz="1600" dirty="0" smtClean="0">
                <a:solidFill>
                  <a:srgbClr val="000000"/>
                </a:solidFill>
              </a:rPr>
              <a:t>m, </a:t>
            </a:r>
            <a:r>
              <a:rPr lang="el-GR" sz="1600" dirty="0" smtClean="0">
                <a:solidFill>
                  <a:srgbClr val="000000"/>
                </a:solidFill>
              </a:rPr>
              <a:t>ξ</a:t>
            </a:r>
            <a:r>
              <a:rPr lang="en-US" sz="1600" dirty="0" smtClean="0">
                <a:solidFill>
                  <a:srgbClr val="000000"/>
                </a:solidFill>
              </a:rPr>
              <a:t>=3x10</a:t>
            </a:r>
            <a:r>
              <a:rPr lang="en-US" sz="1600" baseline="30000" dirty="0" smtClean="0">
                <a:solidFill>
                  <a:srgbClr val="000000"/>
                </a:solidFill>
              </a:rPr>
              <a:t>-3</a:t>
            </a:r>
            <a:r>
              <a:rPr lang="en-US" sz="1600" dirty="0" smtClean="0">
                <a:solidFill>
                  <a:srgbClr val="000000"/>
                </a:solidFill>
              </a:rPr>
              <a:t>, same </a:t>
            </a:r>
            <a:r>
              <a:rPr lang="en-US" sz="1600" dirty="0" err="1" smtClean="0">
                <a:solidFill>
                  <a:srgbClr val="000000"/>
                </a:solidFill>
              </a:rPr>
              <a:t>fb</a:t>
            </a:r>
            <a:r>
              <a:rPr lang="en-US" sz="1600" dirty="0" smtClean="0">
                <a:solidFill>
                  <a:srgbClr val="000000"/>
                </a:solidFill>
              </a:rPr>
              <a:t> parameters) similar </a:t>
            </a:r>
          </a:p>
          <a:p>
            <a:pPr marL="349200" lvl="3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			</a:t>
            </a:r>
            <a:r>
              <a:rPr lang="en-US" sz="1600" b="1" dirty="0" err="1" smtClean="0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 smtClean="0">
                <a:solidFill>
                  <a:srgbClr val="000000"/>
                </a:solidFill>
              </a:rPr>
              <a:t>rms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>
                <a:solidFill>
                  <a:srgbClr val="000000"/>
                </a:solidFill>
              </a:rPr>
              <a:t>= </a:t>
            </a:r>
            <a:r>
              <a:rPr lang="en-US" sz="1600" b="1" dirty="0" smtClean="0">
                <a:solidFill>
                  <a:srgbClr val="000000"/>
                </a:solidFill>
              </a:rPr>
              <a:t>0.52 </a:t>
            </a:r>
            <a:r>
              <a:rPr lang="en-US" sz="1600" b="1" dirty="0">
                <a:solidFill>
                  <a:srgbClr val="000000"/>
                </a:solidFill>
              </a:rPr>
              <a:t>nm </a:t>
            </a:r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 err="1">
                <a:solidFill>
                  <a:srgbClr val="000000"/>
                </a:solidFill>
              </a:rPr>
              <a:t>ws</a:t>
            </a:r>
            <a:r>
              <a:rPr lang="en-US" sz="1600" dirty="0">
                <a:solidFill>
                  <a:srgbClr val="000000"/>
                </a:solidFill>
              </a:rPr>
              <a:t> approx. [5]) and </a:t>
            </a:r>
            <a:r>
              <a:rPr lang="en-US" sz="1600" b="1" dirty="0" err="1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>
                <a:solidFill>
                  <a:srgbClr val="000000"/>
                </a:solidFill>
              </a:rPr>
              <a:t>rms</a:t>
            </a:r>
            <a:r>
              <a:rPr lang="en-US" sz="1600" b="1" dirty="0">
                <a:solidFill>
                  <a:srgbClr val="000000"/>
                </a:solidFill>
              </a:rPr>
              <a:t> = </a:t>
            </a:r>
            <a:r>
              <a:rPr lang="en-US" sz="1600" b="1" dirty="0" smtClean="0">
                <a:solidFill>
                  <a:srgbClr val="000000"/>
                </a:solidFill>
              </a:rPr>
              <a:t>0.60 </a:t>
            </a:r>
            <a:r>
              <a:rPr lang="en-US" sz="1600" b="1" dirty="0">
                <a:solidFill>
                  <a:srgbClr val="000000"/>
                </a:solidFill>
              </a:rPr>
              <a:t>nm </a:t>
            </a:r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 err="1">
                <a:solidFill>
                  <a:srgbClr val="000000"/>
                </a:solidFill>
              </a:rPr>
              <a:t>ss</a:t>
            </a:r>
            <a:r>
              <a:rPr lang="en-US" sz="1600" dirty="0">
                <a:solidFill>
                  <a:srgbClr val="000000"/>
                </a:solidFill>
              </a:rPr>
              <a:t> case [6]) </a:t>
            </a:r>
          </a:p>
          <a:p>
            <a:pPr marL="34920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>
                <a:solidFill>
                  <a:srgbClr val="FF0000"/>
                </a:solidFill>
              </a:rPr>
              <a:t>=&gt; </a:t>
            </a:r>
            <a:r>
              <a:rPr lang="en-US" sz="1600" b="1" dirty="0" smtClean="0">
                <a:solidFill>
                  <a:srgbClr val="FF0000"/>
                </a:solidFill>
              </a:rPr>
              <a:t>estimates probably too pessimistic???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785764"/>
            <a:ext cx="3378200" cy="4191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124744"/>
            <a:ext cx="2743200" cy="4191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896" y="1785764"/>
            <a:ext cx="2743200" cy="4191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149080"/>
            <a:ext cx="46228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46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467345" cy="3600400"/>
          </a:xfrm>
        </p:spPr>
        <p:txBody>
          <a:bodyPr/>
          <a:lstStyle/>
          <a:p>
            <a:r>
              <a:rPr lang="en-US" sz="2800" dirty="0" smtClean="0"/>
              <a:t>based on discussion with many experts …</a:t>
            </a:r>
            <a:br>
              <a:rPr lang="en-US" sz="2800" dirty="0" smtClean="0"/>
            </a:br>
            <a:r>
              <a:rPr lang="en-US" b="1" dirty="0"/>
              <a:t>G. </a:t>
            </a:r>
            <a:r>
              <a:rPr lang="en-US" b="1" dirty="0" err="1"/>
              <a:t>Arduini</a:t>
            </a:r>
            <a:r>
              <a:rPr lang="en-US" b="1" dirty="0"/>
              <a:t>, K. </a:t>
            </a:r>
            <a:r>
              <a:rPr lang="en-US" b="1" dirty="0" err="1"/>
              <a:t>Artoos</a:t>
            </a:r>
            <a:r>
              <a:rPr lang="en-US" b="1" dirty="0"/>
              <a:t>, O. </a:t>
            </a:r>
            <a:r>
              <a:rPr lang="en-US" b="1" dirty="0" err="1"/>
              <a:t>Brüning</a:t>
            </a:r>
            <a:r>
              <a:rPr lang="en-US" b="1" dirty="0"/>
              <a:t>, R. De Maria, W. Herr, </a:t>
            </a:r>
            <a:r>
              <a:rPr lang="en-US" b="1" dirty="0" smtClean="0"/>
              <a:t>W. </a:t>
            </a:r>
            <a:r>
              <a:rPr lang="en-US" b="1" dirty="0" err="1" smtClean="0"/>
              <a:t>Höfle</a:t>
            </a:r>
            <a:r>
              <a:rPr lang="en-US" b="1" dirty="0" smtClean="0"/>
              <a:t>, B</a:t>
            </a:r>
            <a:r>
              <a:rPr lang="en-US" b="1" dirty="0"/>
              <a:t>. </a:t>
            </a:r>
            <a:r>
              <a:rPr lang="en-US" b="1" dirty="0" err="1"/>
              <a:t>Holzer</a:t>
            </a:r>
            <a:r>
              <a:rPr lang="en-US" b="1" dirty="0"/>
              <a:t>, M. </a:t>
            </a:r>
            <a:r>
              <a:rPr lang="en-US" b="1" dirty="0" err="1"/>
              <a:t>Giovannozzi</a:t>
            </a:r>
            <a:r>
              <a:rPr lang="en-US" b="1" dirty="0"/>
              <a:t>, M. </a:t>
            </a:r>
            <a:r>
              <a:rPr lang="en-US" b="1" dirty="0" err="1"/>
              <a:t>Guinchard</a:t>
            </a:r>
            <a:r>
              <a:rPr lang="en-US" b="1" dirty="0"/>
              <a:t>, S. </a:t>
            </a:r>
            <a:r>
              <a:rPr lang="en-US" b="1" dirty="0" err="1"/>
              <a:t>Redaelli</a:t>
            </a:r>
            <a:r>
              <a:rPr lang="en-US" b="1" dirty="0"/>
              <a:t>, F. Schmidt, D. Schulte, F. Zimmermann</a:t>
            </a:r>
          </a:p>
        </p:txBody>
      </p:sp>
    </p:spTree>
    <p:extLst>
      <p:ext uri="{BB962C8B-B14F-4D97-AF65-F5344CB8AC3E}">
        <p14:creationId xmlns:p14="http://schemas.microsoft.com/office/powerpoint/2010/main" val="3262740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Theoretical Background (</a:t>
            </a:r>
            <a:r>
              <a:rPr lang="en-US" smtClean="0"/>
              <a:t>beam dynamics)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1188719"/>
            <a:ext cx="8856984" cy="4544537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Literature: </a:t>
            </a:r>
            <a:r>
              <a:rPr lang="en-US" sz="1600" dirty="0" smtClean="0">
                <a:solidFill>
                  <a:schemeClr val="tx1"/>
                </a:solidFill>
              </a:rPr>
              <a:t>[5] </a:t>
            </a:r>
            <a:r>
              <a:rPr lang="en-US" sz="1600" dirty="0" smtClean="0">
                <a:solidFill>
                  <a:srgbClr val="000000"/>
                </a:solidFill>
              </a:rPr>
              <a:t>SSCL</a:t>
            </a:r>
            <a:r>
              <a:rPr lang="en-US" sz="1600" dirty="0">
                <a:solidFill>
                  <a:srgbClr val="000000"/>
                </a:solidFill>
              </a:rPr>
              <a:t>-Preprint-</a:t>
            </a:r>
            <a:r>
              <a:rPr lang="en-US" sz="1600" dirty="0" smtClean="0">
                <a:solidFill>
                  <a:srgbClr val="000000"/>
                </a:solidFill>
              </a:rPr>
              <a:t>188 and [6] NIM </a:t>
            </a:r>
            <a:r>
              <a:rPr lang="en-US" sz="1600" dirty="0">
                <a:solidFill>
                  <a:srgbClr val="000000"/>
                </a:solidFill>
              </a:rPr>
              <a:t>A 391, p. 73-76, </a:t>
            </a:r>
            <a:r>
              <a:rPr lang="en-US" sz="1600" dirty="0" smtClean="0">
                <a:solidFill>
                  <a:srgbClr val="000000"/>
                </a:solidFill>
              </a:rPr>
              <a:t>1996 (more complete list on p. 6)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=&gt; </a:t>
            </a:r>
            <a:r>
              <a:rPr lang="en-US" sz="1600" dirty="0" err="1" smtClean="0">
                <a:solidFill>
                  <a:srgbClr val="000000"/>
                </a:solidFill>
              </a:rPr>
              <a:t>emittance</a:t>
            </a:r>
            <a:r>
              <a:rPr lang="en-US" sz="1600" dirty="0" smtClean="0">
                <a:solidFill>
                  <a:srgbClr val="000000"/>
                </a:solidFill>
              </a:rPr>
              <a:t> growth assuming white noise and no correlation between IT </a:t>
            </a:r>
            <a:r>
              <a:rPr lang="en-US" sz="1600" dirty="0" err="1" smtClean="0">
                <a:solidFill>
                  <a:srgbClr val="000000"/>
                </a:solidFill>
              </a:rPr>
              <a:t>quadrupoles</a:t>
            </a:r>
            <a:r>
              <a:rPr lang="en-US" sz="1600" dirty="0" smtClean="0">
                <a:solidFill>
                  <a:srgbClr val="000000"/>
                </a:solidFill>
              </a:rPr>
              <a:t> (p. 7-9)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 smtClean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b="1" dirty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err="1" smtClean="0">
                <a:solidFill>
                  <a:srgbClr val="3366FF"/>
                </a:solidFill>
              </a:rPr>
              <a:t>Emittance</a:t>
            </a:r>
            <a:r>
              <a:rPr lang="en-US" sz="1600" b="1" dirty="0" smtClean="0">
                <a:solidFill>
                  <a:srgbClr val="3366FF"/>
                </a:solidFill>
              </a:rPr>
              <a:t> growth estimates HL-LHC: 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(p. 8-12) </a:t>
            </a:r>
            <a:endParaRPr lang="en-US" sz="1600" b="1" dirty="0" smtClean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1% </a:t>
            </a:r>
            <a:r>
              <a:rPr lang="en-US" sz="1600" dirty="0" err="1" smtClean="0">
                <a:solidFill>
                  <a:srgbClr val="000000"/>
                </a:solidFill>
              </a:rPr>
              <a:t>emittance</a:t>
            </a:r>
            <a:r>
              <a:rPr lang="en-US" sz="1600" dirty="0" smtClean="0">
                <a:solidFill>
                  <a:srgbClr val="000000"/>
                </a:solidFill>
              </a:rPr>
              <a:t> growth/hour, g=0.1, </a:t>
            </a:r>
            <a:r>
              <a:rPr lang="el-GR" sz="1600" dirty="0" smtClean="0">
                <a:solidFill>
                  <a:srgbClr val="000000"/>
                </a:solidFill>
              </a:rPr>
              <a:t>β</a:t>
            </a:r>
            <a:r>
              <a:rPr lang="en-US" sz="1600" baseline="-25000" dirty="0" smtClean="0">
                <a:solidFill>
                  <a:srgbClr val="000000"/>
                </a:solidFill>
              </a:rPr>
              <a:t>1</a:t>
            </a:r>
            <a:r>
              <a:rPr lang="en-US" sz="1600" dirty="0" smtClean="0">
                <a:solidFill>
                  <a:schemeClr val="tx1"/>
                </a:solidFill>
              </a:rPr>
              <a:t>=180 m, </a:t>
            </a:r>
            <a:r>
              <a:rPr lang="en-US" sz="1600" dirty="0" err="1" smtClean="0">
                <a:solidFill>
                  <a:schemeClr val="tx1"/>
                </a:solidFill>
              </a:rPr>
              <a:t>X</a:t>
            </a:r>
            <a:r>
              <a:rPr lang="en-US" sz="1600" baseline="-25000" dirty="0" err="1" smtClean="0">
                <a:solidFill>
                  <a:schemeClr val="tx1"/>
                </a:solidFill>
              </a:rPr>
              <a:t>noise,BPM</a:t>
            </a:r>
            <a:r>
              <a:rPr lang="en-US" sz="1600" dirty="0" smtClean="0">
                <a:solidFill>
                  <a:schemeClr val="tx1"/>
                </a:solidFill>
              </a:rPr>
              <a:t>=0.05 </a:t>
            </a:r>
            <a:r>
              <a:rPr lang="el-GR" sz="1600" dirty="0" smtClean="0">
                <a:solidFill>
                  <a:schemeClr val="tx1"/>
                </a:solidFill>
              </a:rPr>
              <a:t>μ</a:t>
            </a:r>
            <a:r>
              <a:rPr lang="en-US" sz="1600" dirty="0" smtClean="0">
                <a:solidFill>
                  <a:schemeClr val="tx1"/>
                </a:solidFill>
              </a:rPr>
              <a:t>m (1-2 </a:t>
            </a:r>
            <a:r>
              <a:rPr lang="el-GR" sz="1600" dirty="0" smtClean="0">
                <a:solidFill>
                  <a:schemeClr val="tx1"/>
                </a:solidFill>
              </a:rPr>
              <a:t>μ</a:t>
            </a:r>
            <a:r>
              <a:rPr lang="en-US" sz="1600" dirty="0" smtClean="0">
                <a:solidFill>
                  <a:schemeClr val="tx1"/>
                </a:solidFill>
              </a:rPr>
              <a:t>m for LHC) , </a:t>
            </a:r>
            <a:r>
              <a:rPr lang="el-GR" sz="1600" dirty="0">
                <a:solidFill>
                  <a:srgbClr val="000000"/>
                </a:solidFill>
              </a:rPr>
              <a:t>ε</a:t>
            </a:r>
            <a:r>
              <a:rPr lang="en-US" sz="1600" baseline="-25000" dirty="0">
                <a:solidFill>
                  <a:srgbClr val="000000"/>
                </a:solidFill>
              </a:rPr>
              <a:t>n</a:t>
            </a:r>
            <a:r>
              <a:rPr lang="en-US" sz="1600" dirty="0">
                <a:solidFill>
                  <a:srgbClr val="000000"/>
                </a:solidFill>
              </a:rPr>
              <a:t>=2.5 </a:t>
            </a:r>
            <a:r>
              <a:rPr lang="el-GR" sz="1600" dirty="0">
                <a:solidFill>
                  <a:srgbClr val="000000"/>
                </a:solidFill>
              </a:rPr>
              <a:t>μ</a:t>
            </a:r>
            <a:r>
              <a:rPr lang="en-US" sz="1600" dirty="0">
                <a:solidFill>
                  <a:srgbClr val="000000"/>
                </a:solidFill>
              </a:rPr>
              <a:t>m</a:t>
            </a:r>
            <a:endParaRPr lang="en-US" sz="1600" b="1" dirty="0">
              <a:solidFill>
                <a:srgbClr val="3366FF"/>
              </a:solidFill>
            </a:endParaRPr>
          </a:p>
          <a:p>
            <a:pPr marL="457200" lvl="3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1600" dirty="0">
                <a:solidFill>
                  <a:schemeClr val="tx1"/>
                </a:solidFill>
              </a:rPr>
              <a:t>		</a:t>
            </a:r>
            <a:r>
              <a:rPr lang="en-US" sz="1600" b="1" dirty="0" err="1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>
                <a:solidFill>
                  <a:srgbClr val="000000"/>
                </a:solidFill>
              </a:rPr>
              <a:t>rms</a:t>
            </a:r>
            <a:r>
              <a:rPr lang="en-US" sz="1600" b="1" dirty="0">
                <a:solidFill>
                  <a:srgbClr val="000000"/>
                </a:solidFill>
              </a:rPr>
              <a:t> = </a:t>
            </a:r>
            <a:r>
              <a:rPr lang="en-US" sz="1600" b="1" dirty="0" smtClean="0">
                <a:solidFill>
                  <a:srgbClr val="000000"/>
                </a:solidFill>
              </a:rPr>
              <a:t>0.022 </a:t>
            </a:r>
            <a:r>
              <a:rPr lang="en-US" sz="1600" b="1" dirty="0">
                <a:solidFill>
                  <a:srgbClr val="000000"/>
                </a:solidFill>
              </a:rPr>
              <a:t>nm </a:t>
            </a:r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 err="1">
                <a:solidFill>
                  <a:srgbClr val="000000"/>
                </a:solidFill>
              </a:rPr>
              <a:t>ws</a:t>
            </a:r>
            <a:r>
              <a:rPr lang="en-US" sz="1600" dirty="0">
                <a:solidFill>
                  <a:srgbClr val="000000"/>
                </a:solidFill>
              </a:rPr>
              <a:t> approx. [5]) and </a:t>
            </a:r>
            <a:r>
              <a:rPr lang="en-US" sz="1600" b="1" dirty="0" err="1">
                <a:solidFill>
                  <a:srgbClr val="000000"/>
                </a:solidFill>
              </a:rPr>
              <a:t>d</a:t>
            </a:r>
            <a:r>
              <a:rPr lang="en-US" sz="1600" b="1" baseline="-25000" dirty="0" err="1">
                <a:solidFill>
                  <a:srgbClr val="000000"/>
                </a:solidFill>
              </a:rPr>
              <a:t>rms</a:t>
            </a:r>
            <a:r>
              <a:rPr lang="en-US" sz="1600" b="1" dirty="0">
                <a:solidFill>
                  <a:srgbClr val="000000"/>
                </a:solidFill>
              </a:rPr>
              <a:t> = </a:t>
            </a:r>
            <a:r>
              <a:rPr lang="en-US" sz="1600" b="1" dirty="0" smtClean="0">
                <a:solidFill>
                  <a:srgbClr val="000000"/>
                </a:solidFill>
              </a:rPr>
              <a:t>0.08 </a:t>
            </a:r>
            <a:r>
              <a:rPr lang="en-US" sz="1600" b="1" dirty="0">
                <a:solidFill>
                  <a:srgbClr val="000000"/>
                </a:solidFill>
              </a:rPr>
              <a:t>nm </a:t>
            </a:r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 err="1">
                <a:solidFill>
                  <a:srgbClr val="000000"/>
                </a:solidFill>
              </a:rPr>
              <a:t>ss</a:t>
            </a:r>
            <a:r>
              <a:rPr lang="en-US" sz="1600" dirty="0">
                <a:solidFill>
                  <a:srgbClr val="000000"/>
                </a:solidFill>
              </a:rPr>
              <a:t> case [6]) </a:t>
            </a:r>
          </a:p>
          <a:p>
            <a:pPr marL="349200" lvl="3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=&gt; similar </a:t>
            </a:r>
            <a:r>
              <a:rPr lang="en-US" sz="1600" b="1" dirty="0">
                <a:solidFill>
                  <a:srgbClr val="FF0000"/>
                </a:solidFill>
              </a:rPr>
              <a:t>values as for CLIC!!!</a:t>
            </a:r>
            <a:r>
              <a:rPr lang="en-US" sz="1600" b="1" dirty="0" smtClean="0">
                <a:solidFill>
                  <a:srgbClr val="FF0000"/>
                </a:solidFill>
              </a:rPr>
              <a:t>!</a:t>
            </a:r>
          </a:p>
          <a:p>
            <a:pPr marL="34920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=&gt; estimates </a:t>
            </a:r>
            <a:r>
              <a:rPr lang="en-US" sz="1600" b="1" dirty="0">
                <a:solidFill>
                  <a:srgbClr val="FF0000"/>
                </a:solidFill>
              </a:rPr>
              <a:t>probably too </a:t>
            </a:r>
            <a:r>
              <a:rPr lang="en-US" sz="1600" b="1" dirty="0" smtClean="0">
                <a:solidFill>
                  <a:srgbClr val="FF0000"/>
                </a:solidFill>
              </a:rPr>
              <a:t>pessimistic</a:t>
            </a:r>
            <a:r>
              <a:rPr lang="en-US" sz="1600" b="1" dirty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as tight tolerances are also obtained for nominal LHC: </a:t>
            </a:r>
          </a:p>
          <a:p>
            <a:pPr marL="34920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chemeClr val="tx1"/>
                </a:solidFill>
              </a:rPr>
              <a:t>				</a:t>
            </a:r>
            <a:r>
              <a:rPr lang="en-US" sz="1600" b="1" dirty="0" err="1" smtClean="0">
                <a:solidFill>
                  <a:schemeClr val="tx1"/>
                </a:solidFill>
              </a:rPr>
              <a:t>d</a:t>
            </a:r>
            <a:r>
              <a:rPr lang="en-US" sz="1600" b="1" baseline="-25000" dirty="0" err="1" smtClean="0">
                <a:solidFill>
                  <a:schemeClr val="tx1"/>
                </a:solidFill>
              </a:rPr>
              <a:t>rms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= </a:t>
            </a:r>
            <a:r>
              <a:rPr lang="en-US" sz="1600" b="1" dirty="0" smtClean="0">
                <a:solidFill>
                  <a:schemeClr val="tx1"/>
                </a:solidFill>
              </a:rPr>
              <a:t>0.15 nm  </a:t>
            </a:r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 err="1">
                <a:solidFill>
                  <a:srgbClr val="000000"/>
                </a:solidFill>
              </a:rPr>
              <a:t>ws</a:t>
            </a:r>
            <a:r>
              <a:rPr lang="en-US" sz="1600" dirty="0">
                <a:solidFill>
                  <a:srgbClr val="000000"/>
                </a:solidFill>
              </a:rPr>
              <a:t> approx. [5]) </a:t>
            </a:r>
            <a:r>
              <a:rPr lang="en-US" sz="1600" dirty="0" smtClean="0">
                <a:solidFill>
                  <a:schemeClr val="tx1"/>
                </a:solidFill>
              </a:rPr>
              <a:t>  for </a:t>
            </a:r>
            <a:r>
              <a:rPr lang="el-GR" sz="1600" dirty="0" smtClean="0">
                <a:solidFill>
                  <a:schemeClr val="tx1"/>
                </a:solidFill>
              </a:rPr>
              <a:t>ε</a:t>
            </a:r>
            <a:r>
              <a:rPr lang="en-US" sz="1600" baseline="-25000" dirty="0" smtClean="0">
                <a:solidFill>
                  <a:schemeClr val="tx1"/>
                </a:solidFill>
              </a:rPr>
              <a:t>n</a:t>
            </a:r>
            <a:r>
              <a:rPr lang="en-US" sz="1600" dirty="0">
                <a:solidFill>
                  <a:schemeClr val="tx1"/>
                </a:solidFill>
              </a:rPr>
              <a:t>=3.75 </a:t>
            </a:r>
            <a:r>
              <a:rPr lang="el-GR" sz="1600" dirty="0">
                <a:solidFill>
                  <a:schemeClr val="tx1"/>
                </a:solidFill>
              </a:rPr>
              <a:t>μ</a:t>
            </a:r>
            <a:r>
              <a:rPr lang="en-US" sz="1600" dirty="0">
                <a:solidFill>
                  <a:schemeClr val="tx1"/>
                </a:solidFill>
              </a:rPr>
              <a:t>m, 7 </a:t>
            </a:r>
            <a:r>
              <a:rPr lang="en-US" sz="1600" dirty="0" err="1">
                <a:solidFill>
                  <a:schemeClr val="tx1"/>
                </a:solidFill>
              </a:rPr>
              <a:t>TeV</a:t>
            </a:r>
            <a:r>
              <a:rPr lang="en-US" sz="1600" dirty="0">
                <a:solidFill>
                  <a:schemeClr val="tx1"/>
                </a:solidFill>
              </a:rPr>
              <a:t>, </a:t>
            </a:r>
            <a:r>
              <a:rPr lang="el-GR" sz="1600" dirty="0">
                <a:solidFill>
                  <a:schemeClr val="tx1"/>
                </a:solidFill>
              </a:rPr>
              <a:t>β</a:t>
            </a:r>
            <a:r>
              <a:rPr lang="en-US" sz="1600" dirty="0">
                <a:solidFill>
                  <a:schemeClr val="tx1"/>
                </a:solidFill>
              </a:rPr>
              <a:t>*=0.55 </a:t>
            </a:r>
            <a:r>
              <a:rPr lang="en-US" sz="1600" dirty="0" smtClean="0">
                <a:solidFill>
                  <a:schemeClr val="tx1"/>
                </a:solidFill>
              </a:rPr>
              <a:t>m</a:t>
            </a:r>
          </a:p>
          <a:p>
            <a:pPr marL="349200" lvl="3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=&gt; main </a:t>
            </a:r>
            <a:r>
              <a:rPr lang="en-US" sz="1600" b="1" dirty="0">
                <a:solidFill>
                  <a:srgbClr val="FF0000"/>
                </a:solidFill>
              </a:rPr>
              <a:t>contribution from IT in IP1/</a:t>
            </a:r>
            <a:r>
              <a:rPr lang="en-US" sz="1600" b="1" dirty="0" smtClean="0">
                <a:solidFill>
                  <a:srgbClr val="FF0000"/>
                </a:solidFill>
              </a:rPr>
              <a:t>5</a:t>
            </a:r>
            <a:endParaRPr lang="en-US" sz="1600" b="1" dirty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b="1" dirty="0" smtClean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b="1" dirty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b="1" dirty="0" smtClean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600" b="1" dirty="0">
              <a:solidFill>
                <a:srgbClr val="3366FF"/>
              </a:solidFill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679" y="1900312"/>
            <a:ext cx="4216400" cy="508000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588" y="2480320"/>
            <a:ext cx="65278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64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measurements – about 2 day campaign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1188719"/>
            <a:ext cx="8363272" cy="534924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Individual measurements: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measure </a:t>
            </a:r>
            <a:r>
              <a:rPr lang="en-US" sz="1600" b="1" dirty="0" smtClean="0">
                <a:solidFill>
                  <a:schemeClr val="tx1"/>
                </a:solidFill>
              </a:rPr>
              <a:t>spatial correlation </a:t>
            </a:r>
            <a:r>
              <a:rPr lang="en-US" sz="1600" dirty="0" smtClean="0">
                <a:solidFill>
                  <a:schemeClr val="tx1"/>
                </a:solidFill>
              </a:rPr>
              <a:t>of ground motion (&lt;100 Hz) with geophones in </a:t>
            </a:r>
            <a:r>
              <a:rPr lang="en-US" sz="1600" b="1" dirty="0" smtClean="0">
                <a:solidFill>
                  <a:schemeClr val="tx1"/>
                </a:solidFill>
              </a:rPr>
              <a:t>Point 1 and 5 </a:t>
            </a:r>
            <a:r>
              <a:rPr lang="en-US" sz="1600" dirty="0" smtClean="0">
                <a:solidFill>
                  <a:schemeClr val="tx1"/>
                </a:solidFill>
              </a:rPr>
              <a:t>(between left/right of cavern, IT </a:t>
            </a:r>
            <a:r>
              <a:rPr lang="en-US" sz="1600" dirty="0" err="1" smtClean="0">
                <a:solidFill>
                  <a:schemeClr val="tx1"/>
                </a:solidFill>
              </a:rPr>
              <a:t>quadrupoles</a:t>
            </a:r>
            <a:r>
              <a:rPr lang="en-US" sz="1600" dirty="0" smtClean="0">
                <a:solidFill>
                  <a:schemeClr val="tx1"/>
                </a:solidFill>
              </a:rPr>
              <a:t> and along one </a:t>
            </a:r>
            <a:r>
              <a:rPr lang="en-US" sz="1600" dirty="0" err="1" smtClean="0">
                <a:solidFill>
                  <a:schemeClr val="tx1"/>
                </a:solidFill>
              </a:rPr>
              <a:t>quadrupole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228600" lvl="2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measure </a:t>
            </a:r>
            <a:r>
              <a:rPr lang="en-US" sz="1600" b="1" dirty="0" smtClean="0">
                <a:solidFill>
                  <a:schemeClr val="tx1"/>
                </a:solidFill>
              </a:rPr>
              <a:t>transfer function from the ground to the cryostat </a:t>
            </a:r>
            <a:r>
              <a:rPr lang="en-US" sz="1600" dirty="0" smtClean="0">
                <a:solidFill>
                  <a:schemeClr val="tx1"/>
                </a:solidFill>
              </a:rPr>
              <a:t>and (</a:t>
            </a:r>
            <a:r>
              <a:rPr lang="en-US" sz="1600" dirty="0" err="1" smtClean="0">
                <a:solidFill>
                  <a:schemeClr val="tx1"/>
                </a:solidFill>
              </a:rPr>
              <a:t>evtl</a:t>
            </a:r>
            <a:r>
              <a:rPr lang="en-US" sz="1600" dirty="0" smtClean="0">
                <a:solidFill>
                  <a:schemeClr val="tx1"/>
                </a:solidFill>
              </a:rPr>
              <a:t>.) </a:t>
            </a:r>
            <a:r>
              <a:rPr lang="en-US" sz="1600" b="1" dirty="0" err="1" smtClean="0">
                <a:solidFill>
                  <a:schemeClr val="tx1"/>
                </a:solidFill>
              </a:rPr>
              <a:t>eigenmodes</a:t>
            </a:r>
            <a:r>
              <a:rPr lang="en-US" sz="1600" b="1" dirty="0" smtClean="0">
                <a:solidFill>
                  <a:schemeClr val="tx1"/>
                </a:solidFill>
              </a:rPr>
              <a:t> of the cryostat</a:t>
            </a:r>
            <a:r>
              <a:rPr lang="en-US" sz="1600" dirty="0" smtClean="0">
                <a:solidFill>
                  <a:schemeClr val="tx1"/>
                </a:solidFill>
              </a:rPr>
              <a:t> by measuring at different points </a:t>
            </a:r>
            <a:r>
              <a:rPr lang="en-US" sz="1600" b="1" dirty="0" smtClean="0">
                <a:solidFill>
                  <a:schemeClr val="tx1"/>
                </a:solidFill>
              </a:rPr>
              <a:t>at least for one magnet, optimally for several</a:t>
            </a:r>
            <a:endParaRPr lang="en-US" sz="1600" b="1" dirty="0">
              <a:solidFill>
                <a:schemeClr val="tx1"/>
              </a:solidFill>
            </a:endParaRPr>
          </a:p>
          <a:p>
            <a:pPr marL="971550" lvl="4" indent="-285750">
              <a:lnSpc>
                <a:spcPct val="100000"/>
              </a:lnSpc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2800350" lvl="6" indent="-285750"/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4502" y="6165304"/>
            <a:ext cx="8561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[8] C. Collette, K. </a:t>
            </a:r>
            <a:r>
              <a:rPr lang="en-US" sz="1200" dirty="0" err="1" smtClean="0"/>
              <a:t>Artoos</a:t>
            </a:r>
            <a:r>
              <a:rPr lang="en-US" sz="1200" dirty="0" smtClean="0"/>
              <a:t>, M. </a:t>
            </a:r>
            <a:r>
              <a:rPr lang="en-US" sz="1200" dirty="0" err="1" smtClean="0"/>
              <a:t>Guinchard</a:t>
            </a:r>
            <a:r>
              <a:rPr lang="en-US" sz="1200" dirty="0" smtClean="0"/>
              <a:t>, and C. </a:t>
            </a:r>
            <a:r>
              <a:rPr lang="en-US" sz="1200" dirty="0" err="1" smtClean="0"/>
              <a:t>Hauviller</a:t>
            </a:r>
            <a:r>
              <a:rPr lang="en-US" sz="1200" dirty="0" smtClean="0"/>
              <a:t>, “Seismic response of linear accelerators”, Phys. Rev. STAB 13, 2010</a:t>
            </a:r>
            <a:endParaRPr lang="en-US" sz="1200" dirty="0"/>
          </a:p>
        </p:txBody>
      </p:sp>
      <p:grpSp>
        <p:nvGrpSpPr>
          <p:cNvPr id="59" name="Group 58"/>
          <p:cNvGrpSpPr/>
          <p:nvPr/>
        </p:nvGrpSpPr>
        <p:grpSpPr>
          <a:xfrm>
            <a:off x="1187624" y="5299191"/>
            <a:ext cx="6768752" cy="794105"/>
            <a:chOff x="1187624" y="5299191"/>
            <a:chExt cx="6768752" cy="794105"/>
          </a:xfrm>
        </p:grpSpPr>
        <p:sp>
          <p:nvSpPr>
            <p:cNvPr id="53" name="Oval 52"/>
            <p:cNvSpPr/>
            <p:nvPr/>
          </p:nvSpPr>
          <p:spPr>
            <a:xfrm>
              <a:off x="4572000" y="5949280"/>
              <a:ext cx="144016" cy="14401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6127858" y="5949280"/>
              <a:ext cx="144016" cy="14401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1187624" y="5299191"/>
              <a:ext cx="6768752" cy="794105"/>
              <a:chOff x="1187624" y="5085184"/>
              <a:chExt cx="6768752" cy="794105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3113956" y="5085184"/>
                <a:ext cx="3330252" cy="504056"/>
              </a:xfrm>
              <a:prstGeom prst="rect">
                <a:avLst/>
              </a:prstGeom>
              <a:solidFill>
                <a:srgbClr val="7F7F7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3113956" y="5582873"/>
                <a:ext cx="172334" cy="288032"/>
              </a:xfrm>
              <a:prstGeom prst="rect">
                <a:avLst/>
              </a:prstGeom>
              <a:solidFill>
                <a:srgbClr val="7F7F7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4716016" y="5582873"/>
                <a:ext cx="172334" cy="288032"/>
              </a:xfrm>
              <a:prstGeom prst="rect">
                <a:avLst/>
              </a:prstGeom>
              <a:solidFill>
                <a:srgbClr val="7F7F7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6271874" y="5591257"/>
                <a:ext cx="172334" cy="288032"/>
              </a:xfrm>
              <a:prstGeom prst="rect">
                <a:avLst/>
              </a:prstGeom>
              <a:solidFill>
                <a:srgbClr val="7F7F7F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1" name="Straight Connector 50"/>
              <p:cNvCxnSpPr/>
              <p:nvPr/>
            </p:nvCxnSpPr>
            <p:spPr>
              <a:xfrm>
                <a:off x="1187624" y="5877272"/>
                <a:ext cx="6768752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Oval 51"/>
              <p:cNvSpPr/>
              <p:nvPr/>
            </p:nvSpPr>
            <p:spPr>
              <a:xfrm>
                <a:off x="2972927" y="5735273"/>
                <a:ext cx="144016" cy="144016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3142274" y="5087201"/>
                <a:ext cx="144016" cy="144016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4716016" y="5087201"/>
                <a:ext cx="144016" cy="144016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6271874" y="5087201"/>
                <a:ext cx="144016" cy="144016"/>
              </a:xfrm>
              <a:prstGeom prst="ellipse">
                <a:avLst/>
              </a:prstGeom>
              <a:solidFill>
                <a:srgbClr val="008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179512" y="2348880"/>
            <a:ext cx="8352928" cy="1202650"/>
            <a:chOff x="179512" y="2348880"/>
            <a:chExt cx="8352928" cy="1202650"/>
          </a:xfrm>
        </p:grpSpPr>
        <p:sp>
          <p:nvSpPr>
            <p:cNvPr id="9" name="Rectangle 8"/>
            <p:cNvSpPr/>
            <p:nvPr/>
          </p:nvSpPr>
          <p:spPr>
            <a:xfrm>
              <a:off x="3491880" y="2348880"/>
              <a:ext cx="1872208" cy="936104"/>
            </a:xfrm>
            <a:prstGeom prst="rect">
              <a:avLst/>
            </a:prstGeom>
            <a:solidFill>
              <a:srgbClr val="604A7B"/>
            </a:solidFill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ATLAS/CMS cavern</a:t>
              </a:r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3347864" y="2708920"/>
              <a:ext cx="144016" cy="144016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07918" y="3212976"/>
              <a:ext cx="14798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reference point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123728" y="2636912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Q1</a:t>
              </a:r>
              <a:endParaRPr lang="en-US" sz="12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87624" y="2636912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Q2</a:t>
              </a:r>
              <a:endParaRPr lang="en-US" sz="1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79512" y="2636912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Q3</a:t>
              </a:r>
              <a:endParaRPr lang="en-US" sz="1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812360" y="2681300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Q3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876256" y="2681300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Q2</a:t>
              </a:r>
              <a:endParaRPr lang="en-US" sz="12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868144" y="2681300"/>
              <a:ext cx="720080" cy="21602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Q1</a:t>
              </a:r>
              <a:endParaRPr lang="en-US" sz="1200" dirty="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843808" y="2996952"/>
              <a:ext cx="144016" cy="216024"/>
              <a:chOff x="2987824" y="3140968"/>
              <a:chExt cx="144016" cy="216024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987824" y="3140968"/>
                <a:ext cx="144016" cy="14401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 flipV="1">
                <a:off x="2987824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3131840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/>
          </p:nvGrpSpPr>
          <p:grpSpPr>
            <a:xfrm>
              <a:off x="3329980" y="2996952"/>
              <a:ext cx="144016" cy="216024"/>
              <a:chOff x="2987824" y="3140968"/>
              <a:chExt cx="144016" cy="216024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2987824" y="3140968"/>
                <a:ext cx="144016" cy="14401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flipV="1">
                <a:off x="2987824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3131840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2455450" y="2991262"/>
              <a:ext cx="144016" cy="216024"/>
              <a:chOff x="2987824" y="3140968"/>
              <a:chExt cx="144016" cy="216024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2987824" y="3140968"/>
                <a:ext cx="144016" cy="14401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 flipV="1">
                <a:off x="2987824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3131840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6084168" y="3003205"/>
              <a:ext cx="144016" cy="216024"/>
              <a:chOff x="2987824" y="3140968"/>
              <a:chExt cx="144016" cy="216024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2987824" y="3140968"/>
                <a:ext cx="144016" cy="14401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 flipV="1">
                <a:off x="2987824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3131840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5695810" y="2997515"/>
              <a:ext cx="144016" cy="216024"/>
              <a:chOff x="2987824" y="3140968"/>
              <a:chExt cx="144016" cy="216024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2987824" y="3140968"/>
                <a:ext cx="144016" cy="144016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V="1">
                <a:off x="2987824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V="1">
                <a:off x="3131840" y="3284984"/>
                <a:ext cx="0" cy="7200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TextBox 43"/>
            <p:cNvSpPr txBox="1"/>
            <p:nvPr/>
          </p:nvSpPr>
          <p:spPr>
            <a:xfrm>
              <a:off x="1547664" y="2924944"/>
              <a:ext cx="34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704236" y="2962555"/>
              <a:ext cx="3440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>
              <a:off x="6369496" y="3135278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flipH="1">
              <a:off x="1979712" y="3131842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599747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measurements – about 2 day campaign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536" y="1188719"/>
            <a:ext cx="8363272" cy="5349242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objectives and individual measurements: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measure in particular </a:t>
            </a:r>
            <a:r>
              <a:rPr lang="en-US" sz="1600" b="1" dirty="0" smtClean="0">
                <a:solidFill>
                  <a:schemeClr val="tx1"/>
                </a:solidFill>
              </a:rPr>
              <a:t>movement of IP side of Q1 </a:t>
            </a:r>
            <a:r>
              <a:rPr lang="en-US" sz="1600" dirty="0" smtClean="0">
                <a:solidFill>
                  <a:schemeClr val="tx1"/>
                </a:solidFill>
              </a:rPr>
              <a:t>(larger than for Q2/Q3) due to shielding cone reaching into the cavern (only possible in Point 5?), </a:t>
            </a:r>
            <a:r>
              <a:rPr lang="en-US" sz="1600" b="1" dirty="0" smtClean="0">
                <a:solidFill>
                  <a:schemeClr val="tx1"/>
                </a:solidFill>
              </a:rPr>
              <a:t>correlation of movement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b="1" dirty="0" smtClean="0">
                <a:solidFill>
                  <a:schemeClr val="tx1"/>
                </a:solidFill>
              </a:rPr>
              <a:t>between shielding cone and Q1</a:t>
            </a: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are </a:t>
            </a:r>
            <a:r>
              <a:rPr lang="en-US" sz="1600" b="1" dirty="0" smtClean="0">
                <a:solidFill>
                  <a:schemeClr val="tx1"/>
                </a:solidFill>
              </a:rPr>
              <a:t>measurements of the high frequency part </a:t>
            </a:r>
            <a:r>
              <a:rPr lang="en-US" sz="1600" dirty="0" smtClean="0">
                <a:solidFill>
                  <a:schemeClr val="tx1"/>
                </a:solidFill>
              </a:rPr>
              <a:t>of the spectrum possible </a:t>
            </a:r>
            <a:r>
              <a:rPr lang="en-US" sz="1600" b="1" dirty="0" smtClean="0">
                <a:solidFill>
                  <a:schemeClr val="tx1"/>
                </a:solidFill>
              </a:rPr>
              <a:t>on a spare magnet</a:t>
            </a:r>
          </a:p>
          <a:p>
            <a:pPr marL="514800" lvl="2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(for details contact </a:t>
            </a:r>
            <a:r>
              <a:rPr lang="en-US" sz="1600" b="1" dirty="0" smtClean="0">
                <a:solidFill>
                  <a:schemeClr val="tx1"/>
                </a:solidFill>
              </a:rPr>
              <a:t>H. </a:t>
            </a:r>
            <a:r>
              <a:rPr lang="en-US" sz="1600" b="1" dirty="0" err="1" smtClean="0">
                <a:solidFill>
                  <a:schemeClr val="tx1"/>
                </a:solidFill>
              </a:rPr>
              <a:t>Prin</a:t>
            </a:r>
            <a:r>
              <a:rPr lang="en-US" sz="1600" dirty="0" smtClean="0">
                <a:solidFill>
                  <a:schemeClr val="tx1"/>
                </a:solidFill>
              </a:rPr>
              <a:t>)?</a:t>
            </a:r>
          </a:p>
          <a:p>
            <a:pPr marL="228600" lvl="2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514350" lvl="2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Font typeface="Wingdings" charset="2"/>
              <a:buChar char="²"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54870" y="2492896"/>
            <a:ext cx="7695644" cy="1296144"/>
            <a:chOff x="1054870" y="2204864"/>
            <a:chExt cx="7695644" cy="1296144"/>
          </a:xfrm>
        </p:grpSpPr>
        <p:sp>
          <p:nvSpPr>
            <p:cNvPr id="5" name="Diagonal Stripe 4"/>
            <p:cNvSpPr/>
            <p:nvPr/>
          </p:nvSpPr>
          <p:spPr>
            <a:xfrm rot="18933766">
              <a:off x="2599952" y="2501230"/>
              <a:ext cx="741561" cy="750004"/>
            </a:xfrm>
            <a:prstGeom prst="diagStrip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843808" y="2564904"/>
              <a:ext cx="1080120" cy="432048"/>
            </a:xfrm>
            <a:prstGeom prst="rect">
              <a:avLst/>
            </a:prstGeom>
            <a:solidFill>
              <a:srgbClr val="7F7F7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Q1</a:t>
              </a:r>
              <a:endParaRPr lang="en-US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054870" y="2204864"/>
              <a:ext cx="1929319" cy="129614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02837" y="2457762"/>
              <a:ext cx="12830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ATLAS/CMS</a:t>
              </a:r>
            </a:p>
            <a:p>
              <a:r>
                <a:rPr lang="en-US" dirty="0" smtClean="0"/>
                <a:t>cavern</a:t>
              </a:r>
              <a:endParaRPr lang="en-US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2699792" y="2348880"/>
              <a:ext cx="144016" cy="14401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3707904" y="2996952"/>
              <a:ext cx="144016" cy="14401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2987824" y="3140968"/>
              <a:ext cx="576269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3851920" y="3003945"/>
              <a:ext cx="72008" cy="162071"/>
            </a:xfrm>
            <a:prstGeom prst="rect">
              <a:avLst/>
            </a:prstGeom>
            <a:solidFill>
              <a:srgbClr val="7F7F7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843808" y="2994274"/>
              <a:ext cx="72008" cy="162071"/>
            </a:xfrm>
            <a:prstGeom prst="rect">
              <a:avLst/>
            </a:prstGeom>
            <a:solidFill>
              <a:srgbClr val="7F7F7F"/>
            </a:solidFill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2998258" y="2994274"/>
              <a:ext cx="144016" cy="144016"/>
            </a:xfrm>
            <a:prstGeom prst="ellips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7712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measurements – about 2 day campaign</a:t>
            </a:r>
            <a:endParaRPr lang="en-US" dirty="0"/>
          </a:p>
        </p:txBody>
      </p:sp>
      <p:sp>
        <p:nvSpPr>
          <p:cNvPr id="66" name="Content Placeholder 3"/>
          <p:cNvSpPr txBox="1">
            <a:spLocks/>
          </p:cNvSpPr>
          <p:nvPr/>
        </p:nvSpPr>
        <p:spPr>
          <a:xfrm>
            <a:off x="539552" y="1197954"/>
            <a:ext cx="7859216" cy="53773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ClrTx/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general comments on the measurements: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measurements before “first beam”, but when sector is </a:t>
            </a:r>
            <a:r>
              <a:rPr lang="en-US" sz="1600" b="1" dirty="0" smtClean="0">
                <a:solidFill>
                  <a:schemeClr val="tx1"/>
                </a:solidFill>
              </a:rPr>
              <a:t>cooled down </a:t>
            </a:r>
            <a:r>
              <a:rPr lang="en-US" sz="1600" dirty="0" smtClean="0">
                <a:solidFill>
                  <a:schemeClr val="tx1"/>
                </a:solidFill>
              </a:rPr>
              <a:t>and all equipment in the area operational, but magnets are </a:t>
            </a:r>
            <a:r>
              <a:rPr lang="en-US" sz="1600" b="1" dirty="0" smtClean="0">
                <a:solidFill>
                  <a:schemeClr val="tx1"/>
                </a:solidFill>
              </a:rPr>
              <a:t>not powered </a:t>
            </a:r>
            <a:r>
              <a:rPr lang="en-US" sz="1600" dirty="0" smtClean="0">
                <a:solidFill>
                  <a:schemeClr val="tx1"/>
                </a:solidFill>
              </a:rPr>
              <a:t>(when powered measurements can be only done remotely and powering only changes spectrum in &gt;100 Hz range)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>
                <a:solidFill>
                  <a:schemeClr val="tx1"/>
                </a:solidFill>
              </a:rPr>
              <a:t>about </a:t>
            </a:r>
            <a:r>
              <a:rPr lang="en-US" sz="1600" b="1" dirty="0">
                <a:solidFill>
                  <a:schemeClr val="tx1"/>
                </a:solidFill>
              </a:rPr>
              <a:t>2 nights </a:t>
            </a:r>
            <a:r>
              <a:rPr lang="en-US" sz="1600" dirty="0">
                <a:solidFill>
                  <a:schemeClr val="tx1"/>
                </a:solidFill>
              </a:rPr>
              <a:t>of access needed to perform one measurement </a:t>
            </a:r>
            <a:r>
              <a:rPr lang="en-US" sz="1600" dirty="0" smtClean="0">
                <a:solidFill>
                  <a:schemeClr val="tx1"/>
                </a:solidFill>
              </a:rPr>
              <a:t>campaign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b="1" dirty="0" smtClean="0">
                <a:solidFill>
                  <a:schemeClr val="tx1"/>
                </a:solidFill>
              </a:rPr>
              <a:t>no other works </a:t>
            </a:r>
            <a:r>
              <a:rPr lang="en-US" sz="1600" dirty="0" smtClean="0">
                <a:solidFill>
                  <a:schemeClr val="tx1"/>
                </a:solidFill>
              </a:rPr>
              <a:t>in the nearby area!</a:t>
            </a:r>
            <a:endParaRPr lang="en-US" sz="1600" dirty="0">
              <a:solidFill>
                <a:schemeClr val="tx1"/>
              </a:solidFill>
            </a:endParaRPr>
          </a:p>
          <a:p>
            <a:pPr marL="0" lvl="1" indent="0">
              <a:buClr>
                <a:srgbClr val="3366FF"/>
              </a:buClr>
              <a:buNone/>
            </a:pPr>
            <a:endParaRPr lang="en-US" sz="1600" b="1" dirty="0" smtClean="0">
              <a:solidFill>
                <a:srgbClr val="3366FF"/>
              </a:solidFill>
            </a:endParaRPr>
          </a:p>
          <a:p>
            <a:pPr marL="0" lvl="1" indent="0">
              <a:buClr>
                <a:srgbClr val="3366FF"/>
              </a:buClr>
              <a:buNone/>
            </a:pPr>
            <a:r>
              <a:rPr lang="en-US" sz="1600" b="1" smtClean="0">
                <a:solidFill>
                  <a:srgbClr val="3366FF"/>
                </a:solidFill>
              </a:rPr>
              <a:t>to </a:t>
            </a:r>
            <a:r>
              <a:rPr lang="en-US" sz="1600" b="1" dirty="0" smtClean="0">
                <a:solidFill>
                  <a:srgbClr val="3366FF"/>
                </a:solidFill>
              </a:rPr>
              <a:t>keep in mind for the future …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b="1" dirty="0" smtClean="0">
                <a:solidFill>
                  <a:schemeClr val="tx1"/>
                </a:solidFill>
              </a:rPr>
              <a:t>new IT magnets</a:t>
            </a:r>
            <a:r>
              <a:rPr lang="en-US" sz="1600" dirty="0" smtClean="0">
                <a:solidFill>
                  <a:schemeClr val="tx1"/>
                </a:solidFill>
              </a:rPr>
              <a:t> should be </a:t>
            </a:r>
            <a:r>
              <a:rPr lang="en-US" sz="1600" b="1" dirty="0" smtClean="0">
                <a:solidFill>
                  <a:schemeClr val="tx1"/>
                </a:solidFill>
              </a:rPr>
              <a:t>measured before installation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b="1" dirty="0" smtClean="0">
                <a:solidFill>
                  <a:schemeClr val="tx1"/>
                </a:solidFill>
              </a:rPr>
              <a:t>resonance frequencies</a:t>
            </a:r>
            <a:r>
              <a:rPr lang="en-US" sz="1600" dirty="0" smtClean="0">
                <a:solidFill>
                  <a:schemeClr val="tx1"/>
                </a:solidFill>
              </a:rPr>
              <a:t> of the beam </a:t>
            </a:r>
            <a:r>
              <a:rPr lang="en-US" sz="1600" dirty="0" err="1">
                <a:solidFill>
                  <a:srgbClr val="000000"/>
                </a:solidFill>
              </a:rPr>
              <a:t>f</a:t>
            </a:r>
            <a:r>
              <a:rPr lang="en-US" sz="1600" baseline="-25000" dirty="0" err="1">
                <a:solidFill>
                  <a:srgbClr val="000000"/>
                </a:solidFill>
              </a:rPr>
              <a:t>n</a:t>
            </a:r>
            <a:r>
              <a:rPr lang="en-US" sz="1600" dirty="0">
                <a:solidFill>
                  <a:srgbClr val="000000"/>
                </a:solidFill>
              </a:rPr>
              <a:t>=</a:t>
            </a:r>
            <a:r>
              <a:rPr lang="en-US" sz="1600" dirty="0" err="1" smtClean="0">
                <a:solidFill>
                  <a:srgbClr val="000000"/>
                </a:solidFill>
              </a:rPr>
              <a:t>f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rev</a:t>
            </a:r>
            <a:r>
              <a:rPr lang="en-US" sz="1600" dirty="0" smtClean="0">
                <a:solidFill>
                  <a:srgbClr val="000000"/>
                </a:solidFill>
              </a:rPr>
              <a:t>*(k*Q</a:t>
            </a:r>
            <a:r>
              <a:rPr lang="en-US" sz="1600" dirty="0">
                <a:solidFill>
                  <a:srgbClr val="000000"/>
                </a:solidFill>
              </a:rPr>
              <a:t>-</a:t>
            </a:r>
            <a:r>
              <a:rPr lang="en-US" sz="1600" dirty="0" smtClean="0">
                <a:solidFill>
                  <a:srgbClr val="000000"/>
                </a:solidFill>
              </a:rPr>
              <a:t>n) </a:t>
            </a:r>
            <a:r>
              <a:rPr lang="en-US" sz="1600" dirty="0" smtClean="0">
                <a:solidFill>
                  <a:schemeClr val="tx1"/>
                </a:solidFill>
              </a:rPr>
              <a:t>should not coincide with resonant frequencies of the  magnet/cryostat -&gt; should be included in the design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b="1" dirty="0" smtClean="0">
                <a:solidFill>
                  <a:schemeClr val="tx1"/>
                </a:solidFill>
              </a:rPr>
              <a:t>weight should be rather equally distributed </a:t>
            </a:r>
            <a:r>
              <a:rPr lang="en-US" sz="1600" dirty="0" smtClean="0">
                <a:solidFill>
                  <a:schemeClr val="tx1"/>
                </a:solidFill>
              </a:rPr>
              <a:t>on the </a:t>
            </a:r>
          </a:p>
          <a:p>
            <a:pPr marL="0" lvl="1" indent="0">
              <a:buClr>
                <a:srgbClr val="3366FF"/>
              </a:buCl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      feet of the magnet (banana shape should be avoided, otherwise </a:t>
            </a:r>
          </a:p>
          <a:p>
            <a:pPr marL="0" lvl="1" indent="0">
              <a:buClr>
                <a:srgbClr val="3366FF"/>
              </a:buClr>
              <a:buNone/>
            </a:pP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 same </a:t>
            </a:r>
            <a:r>
              <a:rPr lang="en-US" sz="1600" dirty="0" err="1" smtClean="0">
                <a:solidFill>
                  <a:schemeClr val="tx1"/>
                </a:solidFill>
              </a:rPr>
              <a:t>behaviour</a:t>
            </a:r>
            <a:r>
              <a:rPr lang="en-US" sz="1600" dirty="0" smtClean="0">
                <a:solidFill>
                  <a:schemeClr val="tx1"/>
                </a:solidFill>
              </a:rPr>
              <a:t> like a seesaw)</a:t>
            </a:r>
          </a:p>
          <a:p>
            <a:pPr marL="285750" lvl="1" indent="-285750">
              <a:buClr>
                <a:srgbClr val="3366FF"/>
              </a:buClr>
              <a:buFont typeface="Wingdings" charset="2"/>
              <a:buChar char="²"/>
            </a:pPr>
            <a:r>
              <a:rPr lang="en-US" sz="1600" dirty="0" smtClean="0">
                <a:solidFill>
                  <a:schemeClr val="tx1"/>
                </a:solidFill>
              </a:rPr>
              <a:t>install </a:t>
            </a:r>
            <a:r>
              <a:rPr lang="en-US" sz="1600" b="1" dirty="0" smtClean="0">
                <a:solidFill>
                  <a:schemeClr val="tx1"/>
                </a:solidFill>
              </a:rPr>
              <a:t>accelerometers on new IT </a:t>
            </a:r>
            <a:r>
              <a:rPr lang="en-US" sz="1600" dirty="0" smtClean="0">
                <a:solidFill>
                  <a:schemeClr val="tx1"/>
                </a:solidFill>
              </a:rPr>
              <a:t>permanently?</a:t>
            </a:r>
          </a:p>
        </p:txBody>
      </p:sp>
      <p:pic>
        <p:nvPicPr>
          <p:cNvPr id="10" name="Picture 9" descr="Teetertott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5157192"/>
            <a:ext cx="2251691" cy="141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465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2996952"/>
            <a:ext cx="8229600" cy="13761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Detailed Slides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18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Ground motion and vibration measurements in Point 1 and 5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Miriam Fitterer</a:t>
            </a:r>
          </a:p>
          <a:p>
            <a:r>
              <a:rPr lang="en-US" dirty="0" smtClean="0"/>
              <a:t>Acknowledgments: G. </a:t>
            </a:r>
            <a:r>
              <a:rPr lang="en-US" dirty="0" err="1" smtClean="0"/>
              <a:t>Arduini</a:t>
            </a:r>
            <a:r>
              <a:rPr lang="en-US" dirty="0" smtClean="0"/>
              <a:t>, K. </a:t>
            </a:r>
            <a:r>
              <a:rPr lang="en-US" dirty="0" err="1" smtClean="0"/>
              <a:t>Artoos</a:t>
            </a:r>
            <a:r>
              <a:rPr lang="en-US" dirty="0" smtClean="0"/>
              <a:t>, O. </a:t>
            </a:r>
            <a:r>
              <a:rPr lang="en-US" dirty="0" err="1" smtClean="0"/>
              <a:t>Brüning</a:t>
            </a:r>
            <a:r>
              <a:rPr lang="en-US" dirty="0"/>
              <a:t>, R. De Maria</a:t>
            </a:r>
            <a:r>
              <a:rPr lang="en-US" dirty="0" smtClean="0"/>
              <a:t>, W. Herr, W. </a:t>
            </a:r>
            <a:r>
              <a:rPr lang="en-US" dirty="0" err="1" smtClean="0"/>
              <a:t>Höfle</a:t>
            </a:r>
            <a:r>
              <a:rPr lang="en-US" dirty="0" smtClean="0"/>
              <a:t>, B</a:t>
            </a:r>
            <a:r>
              <a:rPr lang="en-US" dirty="0"/>
              <a:t>. </a:t>
            </a:r>
            <a:r>
              <a:rPr lang="en-US" dirty="0" err="1"/>
              <a:t>Holzer</a:t>
            </a:r>
            <a:r>
              <a:rPr lang="en-US" dirty="0"/>
              <a:t>, M. </a:t>
            </a:r>
            <a:r>
              <a:rPr lang="en-US" dirty="0" err="1"/>
              <a:t>Giovannozzi</a:t>
            </a:r>
            <a:r>
              <a:rPr lang="en-US" dirty="0"/>
              <a:t>, </a:t>
            </a:r>
            <a:r>
              <a:rPr lang="en-US" dirty="0" smtClean="0"/>
              <a:t>M. </a:t>
            </a:r>
            <a:r>
              <a:rPr lang="en-US" dirty="0" err="1" smtClean="0"/>
              <a:t>Guinchard</a:t>
            </a:r>
            <a:r>
              <a:rPr lang="en-US" dirty="0" smtClean="0"/>
              <a:t>, S. </a:t>
            </a:r>
            <a:r>
              <a:rPr lang="en-US" dirty="0" err="1" smtClean="0"/>
              <a:t>Redaelli</a:t>
            </a:r>
            <a:r>
              <a:rPr lang="en-US" dirty="0" smtClean="0"/>
              <a:t>, F. Schmidt, D. Schulte, F. Zimmermann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8104</TotalTime>
  <Words>2031</Words>
  <Application>Microsoft Macintosh PowerPoint</Application>
  <PresentationFormat>On-screen Show (4:3)</PresentationFormat>
  <Paragraphs>325</Paragraphs>
  <Slides>25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HiLumiLHC_PresentationTemplate</vt:lpstr>
      <vt:lpstr>Proposal for ground motion and vibration measurements in Point 1 and 5</vt:lpstr>
      <vt:lpstr>PowerPoint Presentation</vt:lpstr>
      <vt:lpstr>based on discussion with many experts … G. Arduini, K. Artoos, O. Brüning, R. De Maria, W. Herr, W. Höfle, B. Holzer, M. Giovannozzi, M. Guinchard, S. Redaelli, F. Schmidt, D. Schulte, F. Zimmermann</vt:lpstr>
      <vt:lpstr>Theoretical Background (beam dynamics)</vt:lpstr>
      <vt:lpstr>Proposed measurements – about 2 day campaign</vt:lpstr>
      <vt:lpstr>Proposed measurements – about 2 day campaign</vt:lpstr>
      <vt:lpstr>Proposed measurements – about 2 day campaign</vt:lpstr>
      <vt:lpstr>PowerPoint Presentation</vt:lpstr>
      <vt:lpstr>Ground motion and vibration measurements in Point 1 and 5</vt:lpstr>
      <vt:lpstr>Outline</vt:lpstr>
      <vt:lpstr>Typical Spectrum (here HERA)</vt:lpstr>
      <vt:lpstr>Crosscorrelation K und Coherence C</vt:lpstr>
      <vt:lpstr>Amplification of Ground Motion</vt:lpstr>
      <vt:lpstr>Theoretical Background - Literature</vt:lpstr>
      <vt:lpstr>Theoretical Background (beam dynamics) -1  </vt:lpstr>
      <vt:lpstr>Theoretical Background (beam dynamics) -2  </vt:lpstr>
      <vt:lpstr>Theoretical Background (beam dynamics) - 3  </vt:lpstr>
      <vt:lpstr>Estimates for HL-LHC (white noise) - 1</vt:lpstr>
      <vt:lpstr>To keep in mind for measurements …</vt:lpstr>
      <vt:lpstr>To keep in mind for measurements …</vt:lpstr>
      <vt:lpstr>Proposed measurements – about 2 day campaign</vt:lpstr>
      <vt:lpstr>Proposed measurements – about 2 day campaign</vt:lpstr>
      <vt:lpstr>Proposed measurements – about 2 day campaign</vt:lpstr>
      <vt:lpstr>PowerPoint Presentation</vt:lpstr>
      <vt:lpstr>Estimates for HL-LHC (white noise) – 3.3e-3 bb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Miriam Fitterer</cp:lastModifiedBy>
  <cp:revision>1716</cp:revision>
  <dcterms:created xsi:type="dcterms:W3CDTF">2011-12-13T14:40:13Z</dcterms:created>
  <dcterms:modified xsi:type="dcterms:W3CDTF">2014-09-10T16:05:50Z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