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932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442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704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65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92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50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12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470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998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862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69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87F3C-3E34-4453-A3D0-FC8418A0C5CC}" type="datetimeFigureOut">
              <a:rPr lang="en-GB" smtClean="0"/>
              <a:t>14/10/2014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7521E-1C5F-4609-B956-0110E5615D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37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>
            <a:normAutofit/>
          </a:bodyPr>
          <a:lstStyle/>
          <a:p>
            <a:r>
              <a:rPr lang="en-GB" dirty="0" smtClean="0"/>
              <a:t>Update of the HL-LHC machine </a:t>
            </a:r>
            <a:br>
              <a:rPr lang="en-GB" dirty="0" smtClean="0"/>
            </a:br>
            <a:r>
              <a:rPr lang="en-GB" dirty="0" smtClean="0"/>
              <a:t>lay-out IR1 IR5 and upcoming issues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Presented by P. </a:t>
            </a:r>
            <a:r>
              <a:rPr lang="en-GB" dirty="0" err="1" smtClean="0"/>
              <a:t>Fessia</a:t>
            </a:r>
            <a:endParaRPr lang="en-GB" dirty="0" smtClean="0"/>
          </a:p>
          <a:p>
            <a:r>
              <a:rPr lang="en-GB" dirty="0" smtClean="0"/>
              <a:t>Work by all WPs, particularly from  WP2, WP3, WP6, WP 10, WP12, WP3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3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Status of foreseen modifications</a:t>
            </a:r>
          </a:p>
          <a:p>
            <a:r>
              <a:rPr lang="en-GB" dirty="0" smtClean="0"/>
              <a:t>New work to be done for next release</a:t>
            </a:r>
          </a:p>
          <a:p>
            <a:r>
              <a:rPr lang="en-GB" dirty="0" smtClean="0"/>
              <a:t>Approval process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979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115616" y="2852936"/>
            <a:ext cx="6682730" cy="3402330"/>
            <a:chOff x="1115616" y="2852936"/>
            <a:chExt cx="6682730" cy="340233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2852936"/>
              <a:ext cx="5962650" cy="3402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Notched Right Arrow 3"/>
            <p:cNvSpPr/>
            <p:nvPr/>
          </p:nvSpPr>
          <p:spPr>
            <a:xfrm>
              <a:off x="1115616" y="5028461"/>
              <a:ext cx="720080" cy="720080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1854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4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195736" y="3068960"/>
            <a:ext cx="6675854" cy="3380606"/>
            <a:chOff x="2195736" y="3068960"/>
            <a:chExt cx="6675854" cy="338060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5456" y="3068960"/>
              <a:ext cx="5476134" cy="3380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Notched Right Arrow 3"/>
            <p:cNvSpPr/>
            <p:nvPr/>
          </p:nvSpPr>
          <p:spPr>
            <a:xfrm>
              <a:off x="2195736" y="4759263"/>
              <a:ext cx="1199720" cy="1046001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3602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List of items when we started the work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1394812"/>
              </p:ext>
            </p:extLst>
          </p:nvPr>
        </p:nvGraphicFramePr>
        <p:xfrm>
          <a:off x="0" y="908720"/>
          <a:ext cx="6660232" cy="58772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95497"/>
                <a:gridCol w="3464735"/>
              </a:tblGrid>
              <a:tr h="2384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i="1" dirty="0">
                          <a:effectLst/>
                        </a:rPr>
                        <a:t>Topic</a:t>
                      </a:r>
                      <a:endParaRPr lang="en-GB" sz="14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i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status</a:t>
                      </a:r>
                      <a:endParaRPr lang="en-GB" sz="14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43070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MCBY MCBC: discrepancies in magnetic length and applicable drawings/ source of information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Values used by optics have been introduced in the database</a:t>
                      </a:r>
                      <a:r>
                        <a:rPr lang="en-GB" sz="11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lay-out after the measurement of the series production. Agreed to revert to the design value. The last  are on the drawings.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ACTION: Conf. management to change database then optics will change file </a:t>
                      </a:r>
                      <a:endParaRPr lang="en-GB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826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Shuffling among points to reduce work load for Q4 and Q6 </a:t>
                      </a:r>
                      <a:r>
                        <a:rPr lang="en-GB" sz="1100" dirty="0" smtClean="0">
                          <a:effectLst/>
                        </a:rPr>
                        <a:t>modifications </a:t>
                      </a:r>
                      <a:r>
                        <a:rPr lang="en-GB" sz="1100" dirty="0">
                          <a:effectLst/>
                        </a:rPr>
                        <a:t>(new Q5 and Q6) and Q4 assembly (corrector position vs </a:t>
                      </a:r>
                      <a:r>
                        <a:rPr lang="en-GB" sz="1100" dirty="0" err="1">
                          <a:effectLst/>
                        </a:rPr>
                        <a:t>quadrupole</a:t>
                      </a:r>
                      <a:r>
                        <a:rPr lang="en-GB" sz="1100" dirty="0">
                          <a:effectLst/>
                        </a:rPr>
                        <a:t>)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Proposal</a:t>
                      </a:r>
                      <a:r>
                        <a:rPr lang="en-GB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as in the lay-out, no changes. Seem feasible (1</a:t>
                      </a:r>
                      <a:r>
                        <a:rPr lang="en-GB" sz="1100" baseline="30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</a:t>
                      </a:r>
                      <a:r>
                        <a:rPr lang="en-GB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check of correction scheme and needs to change MQY polarity done). Further discussion ongoing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7153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Q1 longitudinal configuration with enough length for warm to cold transition/bellow/capillaries exit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The Distance between the warm</a:t>
                      </a:r>
                      <a:r>
                        <a:rPr lang="en-GB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flange of the Q1 cryostat and the reference plane of the Q1 CM is now compliant with technical requirements. Issue the Q1 to TAS area see below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7153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BPM: revision of space allocation and type position by position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Done, all names updated, introduced graphical representation of the BPM mechanical lengths. Issue:</a:t>
                      </a:r>
                      <a:r>
                        <a:rPr lang="en-GB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BPM mechanical length see below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8264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Q1-D1 interconnects revision of longitudinal space allocation taking into account capillaries BPM and bellow design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Study</a:t>
                      </a:r>
                      <a:r>
                        <a:rPr lang="en-GB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triggered see below open issues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4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DFM: selection of most probable installation slot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Done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554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magnet mechanical  length for D2 and Q4: discrepancies between Conceptual spec and lay-out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CS to be changed according</a:t>
                      </a:r>
                      <a:r>
                        <a:rPr lang="en-GB" sz="11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to plans, but iteration necessary when design of object more advanced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4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Pick up for crabs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Introduced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639" y="908720"/>
            <a:ext cx="2477369" cy="3290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252" y="5643672"/>
            <a:ext cx="24193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045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Uncompleted and new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400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Q1 to TAS distance is today even shorter then the LHC one. Necessary detailed mechanical study. Task agreed to be carried out by the WP12, but starting now</a:t>
            </a:r>
          </a:p>
          <a:p>
            <a:r>
              <a:rPr lang="en-GB" dirty="0" smtClean="0"/>
              <a:t>Preliminary discussion on Q5 IR6 done, and also 1</a:t>
            </a:r>
            <a:r>
              <a:rPr lang="en-GB" baseline="30000" dirty="0" smtClean="0"/>
              <a:t>st</a:t>
            </a:r>
            <a:r>
              <a:rPr lang="en-GB" dirty="0" smtClean="0"/>
              <a:t> lay-out draft by H. Prin. When clearer make official  drawings</a:t>
            </a:r>
          </a:p>
          <a:p>
            <a:r>
              <a:rPr lang="en-GB" dirty="0" smtClean="0"/>
              <a:t>TCLMA need between TAXN and Q4. New computations lead to think that it can be eliminated but whole analysis process not completed</a:t>
            </a:r>
          </a:p>
          <a:p>
            <a:r>
              <a:rPr lang="en-GB" dirty="0" smtClean="0"/>
              <a:t>Point 4</a:t>
            </a:r>
          </a:p>
          <a:p>
            <a:pPr lvl="1"/>
            <a:r>
              <a:rPr lang="en-GB" dirty="0" smtClean="0"/>
              <a:t>Cleaning of the reservation space completed but not yet approved: configuration management is preparing official document to be submitted to LMC and HL-PLC for approval</a:t>
            </a:r>
          </a:p>
          <a:p>
            <a:pPr lvl="1"/>
            <a:r>
              <a:rPr lang="en-GB" dirty="0" smtClean="0"/>
              <a:t>Re-population to be started, according to available resource in integration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99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issue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08504" cy="4929411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Several concurrent issues for the lay-out Q1 to D1. Proposal: collect inputs from various stakeholders in order to prepare a coherent mechanical proposal to be provided to WP2 as starting point for new iteration. Issues</a:t>
            </a:r>
          </a:p>
          <a:p>
            <a:pPr lvl="1"/>
            <a:r>
              <a:rPr lang="en-GB" dirty="0" smtClean="0"/>
              <a:t>Distance TAS-Q1 probably too short</a:t>
            </a:r>
          </a:p>
          <a:p>
            <a:pPr lvl="1"/>
            <a:r>
              <a:rPr lang="en-GB" dirty="0" smtClean="0"/>
              <a:t>Distance between mechanical ends of the MQXF(A/B) magnets and end cover reference plane probably not enough to allocate all needed equipment-&gt; possible increase of length of the units. IMPORTANT TO DECIDE HOW THE BUS BAR WILL BE ROUTED.</a:t>
            </a:r>
          </a:p>
          <a:p>
            <a:pPr lvl="1"/>
            <a:r>
              <a:rPr lang="en-GB" dirty="0" smtClean="0"/>
              <a:t>Interconnection 1</a:t>
            </a:r>
            <a:r>
              <a:rPr lang="en-GB" baseline="30000" dirty="0" smtClean="0"/>
              <a:t>st</a:t>
            </a:r>
            <a:r>
              <a:rPr lang="en-GB" dirty="0" smtClean="0"/>
              <a:t> study (“capillaries diameters ” now </a:t>
            </a:r>
            <a:r>
              <a:rPr lang="en-GB" dirty="0" err="1" smtClean="0"/>
              <a:t>avaialble</a:t>
            </a:r>
            <a:r>
              <a:rPr lang="en-GB" dirty="0" smtClean="0"/>
              <a:t>) lead to conclude that we are too short </a:t>
            </a:r>
          </a:p>
          <a:p>
            <a:r>
              <a:rPr lang="en-GB" dirty="0" smtClean="0"/>
              <a:t>Possible need to allocate more space to the correctors in D2, Q4. Under discussion   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19661" y="1772816"/>
            <a:ext cx="8904678" cy="3312368"/>
            <a:chOff x="119661" y="1772816"/>
            <a:chExt cx="8904678" cy="331236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661" y="1772816"/>
              <a:ext cx="8904678" cy="3312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Oval 3"/>
            <p:cNvSpPr/>
            <p:nvPr/>
          </p:nvSpPr>
          <p:spPr>
            <a:xfrm>
              <a:off x="467544" y="2492896"/>
              <a:ext cx="432048" cy="28803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39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Oval 5"/>
            <p:cNvSpPr/>
            <p:nvPr/>
          </p:nvSpPr>
          <p:spPr>
            <a:xfrm>
              <a:off x="4211960" y="2492896"/>
              <a:ext cx="432048" cy="28803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39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/>
            <p:cNvSpPr/>
            <p:nvPr/>
          </p:nvSpPr>
          <p:spPr>
            <a:xfrm>
              <a:off x="8388424" y="2485676"/>
              <a:ext cx="432048" cy="28803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  <a:alpha val="39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7488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204864"/>
            <a:ext cx="683568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CM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8604448" y="2132856"/>
            <a:ext cx="539552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CM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83568" y="3501008"/>
            <a:ext cx="10081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CM to</a:t>
            </a:r>
          </a:p>
          <a:p>
            <a:pPr algn="ctr"/>
            <a:r>
              <a:rPr lang="en-GB" dirty="0" smtClean="0"/>
              <a:t>Welding flare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7596336" y="3501008"/>
            <a:ext cx="10081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CM to</a:t>
            </a:r>
          </a:p>
          <a:p>
            <a:pPr algn="ctr"/>
            <a:r>
              <a:rPr lang="en-GB" dirty="0" smtClean="0"/>
              <a:t>Welding flare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691680" y="3501008"/>
            <a:ext cx="10081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Bellow CM/beam  screen</a:t>
            </a:r>
          </a:p>
        </p:txBody>
      </p:sp>
      <p:sp>
        <p:nvSpPr>
          <p:cNvPr id="9" name="Rectangle 8"/>
          <p:cNvSpPr/>
          <p:nvPr/>
        </p:nvSpPr>
        <p:spPr>
          <a:xfrm>
            <a:off x="2699792" y="3501008"/>
            <a:ext cx="10081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Capillary I/O</a:t>
            </a:r>
          </a:p>
        </p:txBody>
      </p:sp>
      <p:sp>
        <p:nvSpPr>
          <p:cNvPr id="10" name="Rectangle 9"/>
          <p:cNvSpPr/>
          <p:nvPr/>
        </p:nvSpPr>
        <p:spPr>
          <a:xfrm>
            <a:off x="6588224" y="3509195"/>
            <a:ext cx="10081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smtClean="0"/>
              <a:t>Capillary I/O</a:t>
            </a:r>
            <a:endParaRPr lang="en-GB" sz="16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3707904" y="3501008"/>
            <a:ext cx="10081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PIM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716016" y="3501008"/>
            <a:ext cx="187220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/>
              <a:t>BPM</a:t>
            </a:r>
          </a:p>
        </p:txBody>
      </p:sp>
      <p:sp>
        <p:nvSpPr>
          <p:cNvPr id="2" name="Down Arrow Callout 1"/>
          <p:cNvSpPr/>
          <p:nvPr/>
        </p:nvSpPr>
        <p:spPr>
          <a:xfrm>
            <a:off x="773159" y="2420888"/>
            <a:ext cx="936104" cy="936104"/>
          </a:xfrm>
          <a:prstGeom prst="down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64 mm </a:t>
            </a:r>
            <a:endParaRPr lang="en-GB" dirty="0"/>
          </a:p>
        </p:txBody>
      </p:sp>
      <p:sp>
        <p:nvSpPr>
          <p:cNvPr id="12" name="Down Arrow Callout 11"/>
          <p:cNvSpPr/>
          <p:nvPr/>
        </p:nvSpPr>
        <p:spPr>
          <a:xfrm>
            <a:off x="7613919" y="2432345"/>
            <a:ext cx="936104" cy="936104"/>
          </a:xfrm>
          <a:prstGeom prst="down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64 mm </a:t>
            </a:r>
            <a:endParaRPr lang="en-GB" dirty="0"/>
          </a:p>
        </p:txBody>
      </p:sp>
      <p:sp>
        <p:nvSpPr>
          <p:cNvPr id="14" name="Down Arrow Callout 13"/>
          <p:cNvSpPr/>
          <p:nvPr/>
        </p:nvSpPr>
        <p:spPr>
          <a:xfrm>
            <a:off x="1835696" y="1340768"/>
            <a:ext cx="1872208" cy="1950418"/>
          </a:xfrm>
          <a:prstGeom prst="downArrowCallo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205 mm</a:t>
            </a:r>
          </a:p>
          <a:p>
            <a:pPr algn="ctr"/>
            <a:r>
              <a:rPr lang="en-GB" dirty="0" smtClean="0"/>
              <a:t>To be added distance capillary exit to welding flange </a:t>
            </a:r>
            <a:endParaRPr lang="en-GB" dirty="0"/>
          </a:p>
        </p:txBody>
      </p:sp>
      <p:sp>
        <p:nvSpPr>
          <p:cNvPr id="15" name="Down Arrow Callout 14"/>
          <p:cNvSpPr/>
          <p:nvPr/>
        </p:nvSpPr>
        <p:spPr>
          <a:xfrm>
            <a:off x="3743908" y="2315977"/>
            <a:ext cx="1007502" cy="1136031"/>
          </a:xfrm>
          <a:prstGeom prst="downArrow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165-170 mm </a:t>
            </a:r>
            <a:endParaRPr lang="en-GB" dirty="0"/>
          </a:p>
        </p:txBody>
      </p:sp>
      <p:sp>
        <p:nvSpPr>
          <p:cNvPr id="16" name="Down Arrow Callout 15"/>
          <p:cNvSpPr/>
          <p:nvPr/>
        </p:nvSpPr>
        <p:spPr>
          <a:xfrm>
            <a:off x="4743216" y="260648"/>
            <a:ext cx="2393942" cy="3030538"/>
          </a:xfrm>
          <a:prstGeom prst="downArrowCallo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BPM minimum functional length 220 mm.</a:t>
            </a:r>
          </a:p>
          <a:p>
            <a:pPr algn="ctr"/>
            <a:r>
              <a:rPr lang="en-GB" dirty="0" smtClean="0"/>
              <a:t>Mechanical length will be larger </a:t>
            </a:r>
          </a:p>
          <a:p>
            <a:pPr algn="ctr"/>
            <a:r>
              <a:rPr lang="en-GB" dirty="0" smtClean="0"/>
              <a:t>Especially because of i/o of capillaries</a:t>
            </a:r>
            <a:endParaRPr lang="en-GB" dirty="0"/>
          </a:p>
        </p:txBody>
      </p:sp>
      <p:sp>
        <p:nvSpPr>
          <p:cNvPr id="3" name="Up Arrow Callout 2"/>
          <p:cNvSpPr/>
          <p:nvPr/>
        </p:nvSpPr>
        <p:spPr>
          <a:xfrm>
            <a:off x="5400092" y="4365104"/>
            <a:ext cx="3474132" cy="2160240"/>
          </a:xfrm>
          <a:prstGeom prst="upArrowCallo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160 mm</a:t>
            </a:r>
          </a:p>
          <a:p>
            <a:pPr algn="ctr"/>
            <a:r>
              <a:rPr lang="en-GB" dirty="0" smtClean="0"/>
              <a:t>To be added distance capillary exit to welding flange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73159" y="4365104"/>
            <a:ext cx="4446913" cy="2304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Min total=883 mm, but still lot of mechanical studies to be performed</a:t>
            </a:r>
          </a:p>
          <a:p>
            <a:pPr algn="ctr"/>
            <a:r>
              <a:rPr lang="en-GB" dirty="0" smtClean="0"/>
              <a:t>Transition W shielding in BPM to magnet beam screen to be defined</a:t>
            </a:r>
          </a:p>
          <a:p>
            <a:pPr algn="ctr"/>
            <a:r>
              <a:rPr lang="en-GB" dirty="0" smtClean="0"/>
              <a:t>Today we have 810 mm</a:t>
            </a:r>
          </a:p>
          <a:p>
            <a:pPr algn="ctr"/>
            <a:r>
              <a:rPr lang="en-GB" dirty="0" smtClean="0"/>
              <a:t>No radiation consideration in the analysis.</a:t>
            </a:r>
          </a:p>
          <a:p>
            <a:pPr algn="ctr"/>
            <a:r>
              <a:rPr lang="en-GB" dirty="0" err="1" smtClean="0"/>
              <a:t>Hp</a:t>
            </a:r>
            <a:r>
              <a:rPr lang="en-GB" dirty="0" smtClean="0"/>
              <a:t>: V line interconnect set the interconnect global length </a:t>
            </a:r>
          </a:p>
        </p:txBody>
      </p:sp>
    </p:spTree>
    <p:extLst>
      <p:ext uri="{BB962C8B-B14F-4D97-AF65-F5344CB8AC3E}">
        <p14:creationId xmlns:p14="http://schemas.microsoft.com/office/powerpoint/2010/main" val="143955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Approval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 smtClean="0"/>
              <a:t>The modified lay-out will be put in approval in the incoming days together with the HL-LHC excel file of the optics 1.1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666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679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Update of the HL-LHC machine  lay-out IR1 IR5 and upcoming issues</vt:lpstr>
      <vt:lpstr>Summary </vt:lpstr>
      <vt:lpstr>PowerPoint Presentation</vt:lpstr>
      <vt:lpstr>PowerPoint Presentation</vt:lpstr>
      <vt:lpstr>List of items when we started the work</vt:lpstr>
      <vt:lpstr>Uncompleted and new issues</vt:lpstr>
      <vt:lpstr>Main issue</vt:lpstr>
      <vt:lpstr>PowerPoint Presentation</vt:lpstr>
      <vt:lpstr>Approval process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of the HL-LHC machine  lay-out IR1 IR5</dc:title>
  <dc:creator>Paolo Fessia</dc:creator>
  <cp:lastModifiedBy>Paolo Fessia</cp:lastModifiedBy>
  <cp:revision>11</cp:revision>
  <dcterms:created xsi:type="dcterms:W3CDTF">2014-10-13T08:27:49Z</dcterms:created>
  <dcterms:modified xsi:type="dcterms:W3CDTF">2014-10-14T08:47:21Z</dcterms:modified>
</cp:coreProperties>
</file>