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5"/>
  </p:notesMasterIdLst>
  <p:sldIdLst>
    <p:sldId id="292" r:id="rId2"/>
    <p:sldId id="288" r:id="rId3"/>
    <p:sldId id="258" r:id="rId4"/>
    <p:sldId id="264" r:id="rId5"/>
    <p:sldId id="263" r:id="rId6"/>
    <p:sldId id="261" r:id="rId7"/>
    <p:sldId id="262" r:id="rId8"/>
    <p:sldId id="260" r:id="rId9"/>
    <p:sldId id="279" r:id="rId10"/>
    <p:sldId id="297" r:id="rId11"/>
    <p:sldId id="296" r:id="rId12"/>
    <p:sldId id="298" r:id="rId13"/>
    <p:sldId id="280" r:id="rId14"/>
    <p:sldId id="299" r:id="rId15"/>
    <p:sldId id="289" r:id="rId16"/>
    <p:sldId id="282" r:id="rId17"/>
    <p:sldId id="310" r:id="rId18"/>
    <p:sldId id="309" r:id="rId19"/>
    <p:sldId id="285" r:id="rId20"/>
    <p:sldId id="293" r:id="rId21"/>
    <p:sldId id="302" r:id="rId22"/>
    <p:sldId id="303" r:id="rId23"/>
    <p:sldId id="295" r:id="rId24"/>
    <p:sldId id="300" r:id="rId25"/>
    <p:sldId id="277" r:id="rId26"/>
    <p:sldId id="301" r:id="rId27"/>
    <p:sldId id="283" r:id="rId28"/>
    <p:sldId id="284" r:id="rId29"/>
    <p:sldId id="304" r:id="rId30"/>
    <p:sldId id="305" r:id="rId31"/>
    <p:sldId id="306" r:id="rId32"/>
    <p:sldId id="307" r:id="rId33"/>
    <p:sldId id="308" r:id="rId3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A18"/>
    <a:srgbClr val="000000"/>
    <a:srgbClr val="5918BB"/>
    <a:srgbClr val="5DA31E"/>
    <a:srgbClr val="CCFF66"/>
    <a:srgbClr val="FF0000"/>
    <a:srgbClr val="000080"/>
    <a:srgbClr val="804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10" autoAdjust="0"/>
    <p:restoredTop sz="94660"/>
  </p:normalViewPr>
  <p:slideViewPr>
    <p:cSldViewPr snapToGrid="0">
      <p:cViewPr varScale="1">
        <p:scale>
          <a:sx n="77" d="100"/>
          <a:sy n="77" d="100"/>
        </p:scale>
        <p:origin x="-77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B0AFC42F-CD5F-BB41-9938-933B49561F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8521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52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745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28600"/>
            <a:ext cx="21717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3627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724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282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13934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838200"/>
            <a:ext cx="4267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267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940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568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437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9161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5420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84090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38200"/>
            <a:ext cx="86868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228600" y="228600"/>
            <a:ext cx="3810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tiff"/><Relationship Id="rId3" Type="http://schemas.openxmlformats.org/officeDocument/2006/relationships/image" Target="../media/image26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jpeg"/><Relationship Id="rId9" Type="http://schemas.openxmlformats.org/officeDocument/2006/relationships/image" Target="../media/image8.jpeg"/><Relationship Id="rId10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4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Relationship Id="rId3" Type="http://schemas.openxmlformats.org/officeDocument/2006/relationships/image" Target="../media/image34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jpg"/><Relationship Id="rId3" Type="http://schemas.openxmlformats.org/officeDocument/2006/relationships/image" Target="../media/image38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1.jpeg"/><Relationship Id="rId5" Type="http://schemas.openxmlformats.org/officeDocument/2006/relationships/image" Target="../media/image42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1263"/>
            <a:ext cx="7772400" cy="2085246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en-US" sz="4800"/>
              <a:t>Minority </a:t>
            </a:r>
            <a:r>
              <a:rPr lang="en-US" sz="4800" smtClean="0"/>
              <a:t>Carriers</a:t>
            </a:r>
            <a:r>
              <a:rPr lang="en-US" sz="4800" dirty="0"/>
              <a:t>: A </a:t>
            </a:r>
            <a:r>
              <a:rPr lang="en-US" sz="4800" dirty="0" smtClean="0"/>
              <a:t>Revolution </a:t>
            </a:r>
            <a:r>
              <a:rPr lang="en-US" sz="4800" dirty="0"/>
              <a:t>for </a:t>
            </a:r>
            <a:r>
              <a:rPr lang="en-US" sz="4800" dirty="0" smtClean="0"/>
              <a:t>Low Background </a:t>
            </a:r>
            <a:r>
              <a:rPr lang="en-US" sz="4800"/>
              <a:t>TPC </a:t>
            </a:r>
            <a:r>
              <a:rPr lang="en-US" sz="4800" smtClean="0"/>
              <a:t>Work</a:t>
            </a:r>
            <a:endParaRPr lang="en-US" sz="4800" dirty="0">
              <a:ea typeface="+mj-ea"/>
              <a:cs typeface="+mj-cs"/>
            </a:endParaRPr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1371600" y="3894138"/>
            <a:ext cx="6400800" cy="17526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10000"/>
              </a:lnSpc>
            </a:pPr>
            <a:r>
              <a:rPr lang="en-US" dirty="0">
                <a:solidFill>
                  <a:schemeClr val="tx1"/>
                </a:solidFill>
                <a:latin typeface="Calibri" charset="0"/>
              </a:rPr>
              <a:t>Dan Snowden-Ifft</a:t>
            </a:r>
          </a:p>
          <a:p>
            <a:pPr eaLnBrk="1" hangingPunct="1">
              <a:lnSpc>
                <a:spcPct val="110000"/>
              </a:lnSpc>
            </a:pPr>
            <a:r>
              <a:rPr lang="en-US" dirty="0" smtClean="0">
                <a:solidFill>
                  <a:schemeClr val="tx1"/>
                </a:solidFill>
                <a:latin typeface="Calibri" charset="0"/>
              </a:rPr>
              <a:t>7</a:t>
            </a:r>
            <a:r>
              <a:rPr lang="en-US" baseline="30000" dirty="0" smtClean="0">
                <a:solidFill>
                  <a:schemeClr val="tx1"/>
                </a:solidFill>
                <a:latin typeface="Calibri" charset="0"/>
              </a:rPr>
              <a:t>th</a:t>
            </a:r>
            <a:r>
              <a:rPr lang="en-US" dirty="0" smtClean="0">
                <a:solidFill>
                  <a:schemeClr val="tx1"/>
                </a:solidFill>
                <a:latin typeface="Calibri" charset="0"/>
              </a:rPr>
              <a:t> Symposium on Large TPCs for Low Energy Rare Event Detection</a:t>
            </a:r>
            <a:endParaRPr lang="en-US" dirty="0">
              <a:solidFill>
                <a:schemeClr val="tx1"/>
              </a:solidFill>
              <a:latin typeface="Calibri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en-US" dirty="0" smtClean="0">
                <a:solidFill>
                  <a:schemeClr val="tx1"/>
                </a:solidFill>
                <a:latin typeface="Calibri" charset="0"/>
              </a:rPr>
              <a:t>December 16, 2014</a:t>
            </a:r>
            <a:endParaRPr lang="en-US" dirty="0">
              <a:solidFill>
                <a:schemeClr val="tx1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681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iftft3-20121204-02 Average Sum vs Positio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914400"/>
            <a:ext cx="5943600" cy="5943600"/>
          </a:xfrm>
          <a:prstGeom prst="rect">
            <a:avLst/>
          </a:prstGeom>
        </p:spPr>
      </p:pic>
      <p:sp>
        <p:nvSpPr>
          <p:cNvPr id="4" name="Title 6"/>
          <p:cNvSpPr txBox="1">
            <a:spLocks/>
          </p:cNvSpPr>
          <p:nvPr/>
        </p:nvSpPr>
        <p:spPr bwMode="auto">
          <a:xfrm>
            <a:off x="228600" y="228600"/>
            <a:ext cx="4597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9pPr>
          </a:lstStyle>
          <a:p>
            <a:pPr algn="l"/>
            <a:r>
              <a:rPr lang="en-US" dirty="0" smtClean="0">
                <a:solidFill>
                  <a:srgbClr val="804000"/>
                </a:solidFill>
              </a:rPr>
              <a:t>Lateral Diffusion Measurements</a:t>
            </a:r>
            <a:endParaRPr lang="en-US" dirty="0">
              <a:solidFill>
                <a:srgbClr val="804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174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6381249"/>
              </p:ext>
            </p:extLst>
          </p:nvPr>
        </p:nvGraphicFramePr>
        <p:xfrm>
          <a:off x="3306763" y="2728119"/>
          <a:ext cx="2530475" cy="1401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Equation" r:id="rId3" imgW="711200" imgH="393700" progId="Equation.3">
                  <p:embed/>
                </p:oleObj>
              </mc:Choice>
              <mc:Fallback>
                <p:oleObj name="Equation" r:id="rId3" imgW="7112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6763" y="2728119"/>
                        <a:ext cx="2530475" cy="1401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le 6"/>
          <p:cNvSpPr txBox="1">
            <a:spLocks/>
          </p:cNvSpPr>
          <p:nvPr/>
        </p:nvSpPr>
        <p:spPr bwMode="auto">
          <a:xfrm>
            <a:off x="228600" y="228600"/>
            <a:ext cx="4597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9pPr>
          </a:lstStyle>
          <a:p>
            <a:pPr algn="l"/>
            <a:r>
              <a:rPr lang="en-US" dirty="0" smtClean="0">
                <a:solidFill>
                  <a:srgbClr val="804000"/>
                </a:solidFill>
              </a:rPr>
              <a:t>Diffusion Theory</a:t>
            </a:r>
            <a:endParaRPr lang="en-US" dirty="0">
              <a:solidFill>
                <a:srgbClr val="804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88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igure 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1236"/>
            <a:ext cx="9144000" cy="4220768"/>
          </a:xfrm>
          <a:prstGeom prst="rect">
            <a:avLst/>
          </a:prstGeom>
        </p:spPr>
      </p:pic>
      <p:sp>
        <p:nvSpPr>
          <p:cNvPr id="6" name="Title 6"/>
          <p:cNvSpPr txBox="1">
            <a:spLocks/>
          </p:cNvSpPr>
          <p:nvPr/>
        </p:nvSpPr>
        <p:spPr bwMode="auto">
          <a:xfrm>
            <a:off x="228600" y="228600"/>
            <a:ext cx="4597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9pPr>
          </a:lstStyle>
          <a:p>
            <a:pPr algn="l"/>
            <a:r>
              <a:rPr lang="en-US" dirty="0" smtClean="0">
                <a:solidFill>
                  <a:srgbClr val="804000"/>
                </a:solidFill>
              </a:rPr>
              <a:t>Lateral Diffusion Results</a:t>
            </a:r>
            <a:endParaRPr lang="en-US" dirty="0">
              <a:solidFill>
                <a:srgbClr val="804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48876" y="1214012"/>
            <a:ext cx="1384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4000"/>
                </a:solidFill>
                <a:latin typeface="+mn-lt"/>
              </a:rPr>
              <a:t>40 Torr CS</a:t>
            </a:r>
            <a:r>
              <a:rPr lang="en-US" baseline="-25000" dirty="0" smtClean="0">
                <a:solidFill>
                  <a:srgbClr val="804000"/>
                </a:solidFill>
                <a:latin typeface="+mn-lt"/>
              </a:rPr>
              <a:t>2</a:t>
            </a:r>
            <a:endParaRPr lang="en-US" baseline="-25000" dirty="0">
              <a:solidFill>
                <a:srgbClr val="804000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07174" y="1216995"/>
            <a:ext cx="21484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4000"/>
                </a:solidFill>
                <a:latin typeface="+mn-lt"/>
              </a:rPr>
              <a:t>30-10 Torr CS</a:t>
            </a:r>
            <a:r>
              <a:rPr lang="en-US" baseline="-25000" dirty="0" smtClean="0">
                <a:solidFill>
                  <a:srgbClr val="804000"/>
                </a:solidFill>
                <a:latin typeface="+mn-lt"/>
              </a:rPr>
              <a:t>2</a:t>
            </a:r>
            <a:r>
              <a:rPr lang="en-US" dirty="0" smtClean="0">
                <a:solidFill>
                  <a:srgbClr val="804000"/>
                </a:solidFill>
                <a:latin typeface="+mn-lt"/>
              </a:rPr>
              <a:t>+CF</a:t>
            </a:r>
            <a:r>
              <a:rPr lang="en-US" baseline="-25000" dirty="0" smtClean="0">
                <a:solidFill>
                  <a:srgbClr val="804000"/>
                </a:solidFill>
                <a:latin typeface="+mn-lt"/>
              </a:rPr>
              <a:t>4</a:t>
            </a:r>
            <a:endParaRPr lang="en-US" baseline="-25000" dirty="0">
              <a:solidFill>
                <a:srgbClr val="804000"/>
              </a:solidFill>
              <a:latin typeface="+mn-lt"/>
            </a:endParaRP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6623010" y="6328946"/>
            <a:ext cx="242135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Rev. Sci. Inst., </a:t>
            </a:r>
            <a:r>
              <a:rPr lang="en-US" sz="1600" b="1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84</a:t>
            </a:r>
            <a:r>
              <a:rPr lang="en-US" sz="1600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, (2013) 1.</a:t>
            </a:r>
            <a:endParaRPr lang="en-US" sz="1600" dirty="0">
              <a:solidFill>
                <a:srgbClr val="000090"/>
              </a:solidFill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268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riftft3-20121022-02 Line2 Average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2400"/>
            <a:ext cx="4686300" cy="4686300"/>
          </a:xfrm>
          <a:prstGeom prst="rect">
            <a:avLst/>
          </a:prstGeom>
        </p:spPr>
      </p:pic>
      <p:pic>
        <p:nvPicPr>
          <p:cNvPr id="7" name="Picture 6" descr="driftft3-20121022-03 Line2 Average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786" y="1422400"/>
            <a:ext cx="4684714" cy="46847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0700" y="1053068"/>
            <a:ext cx="1765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E = 239 V/cm</a:t>
            </a:r>
            <a:endParaRPr lang="en-US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73800" y="1052036"/>
            <a:ext cx="1739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E = 118 V/cm</a:t>
            </a:r>
            <a:endParaRPr lang="en-US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2800" y="6279634"/>
            <a:ext cx="302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t</a:t>
            </a:r>
            <a:r>
              <a:rPr lang="en-US" dirty="0" smtClean="0">
                <a:latin typeface="+mn-lt"/>
              </a:rPr>
              <a:t> = 0 =&gt; </a:t>
            </a:r>
            <a:r>
              <a:rPr lang="en-US" dirty="0" err="1" smtClean="0">
                <a:latin typeface="+mn-lt"/>
              </a:rPr>
              <a:t>flashlamp</a:t>
            </a:r>
            <a:r>
              <a:rPr lang="en-US" dirty="0" smtClean="0">
                <a:latin typeface="+mn-lt"/>
              </a:rPr>
              <a:t> pulse</a:t>
            </a:r>
            <a:endParaRPr lang="en-US" dirty="0">
              <a:latin typeface="+mn-lt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17500" y="6489700"/>
            <a:ext cx="495300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6623010" y="6328946"/>
            <a:ext cx="242135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Rev. Sci. Inst., </a:t>
            </a:r>
            <a:r>
              <a:rPr lang="en-US" sz="1600" b="1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84</a:t>
            </a:r>
            <a:r>
              <a:rPr lang="en-US" sz="1600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, (2013) 1.</a:t>
            </a:r>
            <a:endParaRPr lang="en-US" sz="1600" dirty="0">
              <a:solidFill>
                <a:srgbClr val="000090"/>
              </a:solidFill>
              <a:latin typeface="Calibri" charset="0"/>
              <a:cs typeface="Calibri" charset="0"/>
            </a:endParaRPr>
          </a:p>
        </p:txBody>
      </p:sp>
      <p:sp>
        <p:nvSpPr>
          <p:cNvPr id="12" name="Title 6"/>
          <p:cNvSpPr txBox="1">
            <a:spLocks/>
          </p:cNvSpPr>
          <p:nvPr/>
        </p:nvSpPr>
        <p:spPr bwMode="auto">
          <a:xfrm>
            <a:off x="228600" y="228600"/>
            <a:ext cx="502855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9pPr>
          </a:lstStyle>
          <a:p>
            <a:pPr algn="l"/>
            <a:r>
              <a:rPr lang="en-US" dirty="0" smtClean="0">
                <a:solidFill>
                  <a:srgbClr val="804000"/>
                </a:solidFill>
              </a:rPr>
              <a:t>Longitudinal Diffusion Measurements</a:t>
            </a:r>
            <a:endParaRPr lang="en-US" dirty="0">
              <a:solidFill>
                <a:srgbClr val="804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224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igure 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5234"/>
            <a:ext cx="9144000" cy="4232724"/>
          </a:xfrm>
          <a:prstGeom prst="rect">
            <a:avLst/>
          </a:prstGeom>
        </p:spPr>
      </p:pic>
      <p:sp>
        <p:nvSpPr>
          <p:cNvPr id="6" name="Title 6"/>
          <p:cNvSpPr txBox="1">
            <a:spLocks/>
          </p:cNvSpPr>
          <p:nvPr/>
        </p:nvSpPr>
        <p:spPr bwMode="auto">
          <a:xfrm>
            <a:off x="228600" y="228600"/>
            <a:ext cx="4597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9pPr>
          </a:lstStyle>
          <a:p>
            <a:pPr algn="l"/>
            <a:r>
              <a:rPr lang="en-US" dirty="0" smtClean="0">
                <a:solidFill>
                  <a:srgbClr val="804000"/>
                </a:solidFill>
              </a:rPr>
              <a:t>Longitudinal Diffusion Results</a:t>
            </a:r>
            <a:endParaRPr lang="en-US" dirty="0">
              <a:solidFill>
                <a:srgbClr val="804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48876" y="1214012"/>
            <a:ext cx="1384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4000"/>
                </a:solidFill>
                <a:latin typeface="+mn-lt"/>
              </a:rPr>
              <a:t>40 Torr CS</a:t>
            </a:r>
            <a:r>
              <a:rPr lang="en-US" baseline="-25000" dirty="0" smtClean="0">
                <a:solidFill>
                  <a:srgbClr val="804000"/>
                </a:solidFill>
                <a:latin typeface="+mn-lt"/>
              </a:rPr>
              <a:t>2</a:t>
            </a:r>
            <a:endParaRPr lang="en-US" baseline="-25000" dirty="0">
              <a:solidFill>
                <a:srgbClr val="80400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07174" y="1216995"/>
            <a:ext cx="21484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4000"/>
                </a:solidFill>
                <a:latin typeface="+mn-lt"/>
              </a:rPr>
              <a:t>30-10 Torr CS</a:t>
            </a:r>
            <a:r>
              <a:rPr lang="en-US" baseline="-25000" dirty="0" smtClean="0">
                <a:solidFill>
                  <a:srgbClr val="804000"/>
                </a:solidFill>
                <a:latin typeface="+mn-lt"/>
              </a:rPr>
              <a:t>2</a:t>
            </a:r>
            <a:r>
              <a:rPr lang="en-US" dirty="0" smtClean="0">
                <a:solidFill>
                  <a:srgbClr val="804000"/>
                </a:solidFill>
                <a:latin typeface="+mn-lt"/>
              </a:rPr>
              <a:t>+CF</a:t>
            </a:r>
            <a:r>
              <a:rPr lang="en-US" baseline="-25000" dirty="0" smtClean="0">
                <a:solidFill>
                  <a:srgbClr val="804000"/>
                </a:solidFill>
                <a:latin typeface="+mn-lt"/>
              </a:rPr>
              <a:t>4</a:t>
            </a:r>
            <a:endParaRPr lang="en-US" baseline="-25000" dirty="0">
              <a:solidFill>
                <a:srgbClr val="804000"/>
              </a:solidFill>
              <a:latin typeface="+mn-lt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6623010" y="6328946"/>
            <a:ext cx="242135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Rev. Sci. Inst., </a:t>
            </a:r>
            <a:r>
              <a:rPr lang="en-US" sz="1600" b="1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84</a:t>
            </a:r>
            <a:r>
              <a:rPr lang="en-US" sz="1600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, (2013) 1.</a:t>
            </a:r>
            <a:endParaRPr lang="en-US" sz="1600" dirty="0">
              <a:solidFill>
                <a:srgbClr val="000090"/>
              </a:solidFill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832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854700" y="210134"/>
            <a:ext cx="29972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+mn-lt"/>
              </a:rPr>
              <a:t>As discussed here in 2012</a:t>
            </a:r>
          </a:p>
          <a:p>
            <a:pPr marL="285750" indent="-285750">
              <a:buFont typeface="Arial"/>
              <a:buChar char="•"/>
            </a:pPr>
            <a:endParaRPr lang="en-US" dirty="0">
              <a:latin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+mn-lt"/>
              </a:rPr>
              <a:t>Separate peaks </a:t>
            </a:r>
            <a:r>
              <a:rPr lang="en-US" dirty="0">
                <a:latin typeface="+mn-lt"/>
              </a:rPr>
              <a:t>in the data </a:t>
            </a:r>
            <a:r>
              <a:rPr lang="en-US" dirty="0" smtClean="0">
                <a:latin typeface="+mn-lt"/>
              </a:rPr>
              <a:t>indicate that other carriers, </a:t>
            </a:r>
            <a:r>
              <a:rPr lang="en-US" b="1" dirty="0">
                <a:latin typeface="+mn-lt"/>
              </a:rPr>
              <a:t>minority </a:t>
            </a:r>
            <a:r>
              <a:rPr lang="en-US" b="1" dirty="0" smtClean="0">
                <a:latin typeface="+mn-lt"/>
              </a:rPr>
              <a:t>carriers,</a:t>
            </a:r>
            <a:r>
              <a:rPr lang="en-US" dirty="0" smtClean="0">
                <a:latin typeface="+mn-lt"/>
              </a:rPr>
              <a:t> are </a:t>
            </a:r>
            <a:r>
              <a:rPr lang="en-US" dirty="0">
                <a:latin typeface="+mn-lt"/>
              </a:rPr>
              <a:t>generated at the site of the ionization and carry their charge </a:t>
            </a:r>
            <a:r>
              <a:rPr lang="en-US" b="1" dirty="0">
                <a:latin typeface="+mn-lt"/>
              </a:rPr>
              <a:t>with different </a:t>
            </a:r>
            <a:r>
              <a:rPr lang="en-US" b="1" dirty="0" smtClean="0">
                <a:latin typeface="+mn-lt"/>
              </a:rPr>
              <a:t>velocity </a:t>
            </a:r>
            <a:r>
              <a:rPr lang="en-US" dirty="0">
                <a:latin typeface="+mn-lt"/>
              </a:rPr>
              <a:t>to the readout plane</a:t>
            </a:r>
            <a:r>
              <a:rPr lang="en-US" dirty="0" smtClean="0">
                <a:latin typeface="+mn-lt"/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+mn-lt"/>
              </a:rPr>
              <a:t>An interesting puzzle but of little impact to negative ion drift detectors because of their tiny size.</a:t>
            </a:r>
          </a:p>
          <a:p>
            <a:pPr marL="285750" indent="-285750">
              <a:buFont typeface="Arial"/>
              <a:buChar char="•"/>
            </a:pPr>
            <a:endParaRPr lang="en-US" dirty="0">
              <a:latin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+mn-lt"/>
              </a:rPr>
              <a:t>BUT…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pic>
        <p:nvPicPr>
          <p:cNvPr id="3" name="Picture 2" descr="driftft3-1023-02 Line2 Peak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1848"/>
            <a:ext cx="6046152" cy="60461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0" y="4064000"/>
            <a:ext cx="342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!</a:t>
            </a:r>
            <a:endParaRPr lang="en-US" b="1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695450" y="4433332"/>
            <a:ext cx="311150" cy="10530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4" idx="2"/>
          </p:cNvCxnSpPr>
          <p:nvPr/>
        </p:nvCxnSpPr>
        <p:spPr>
          <a:xfrm>
            <a:off x="1695450" y="4433332"/>
            <a:ext cx="638990" cy="77758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6"/>
          <p:cNvSpPr txBox="1">
            <a:spLocks/>
          </p:cNvSpPr>
          <p:nvPr/>
        </p:nvSpPr>
        <p:spPr bwMode="auto">
          <a:xfrm>
            <a:off x="228600" y="228600"/>
            <a:ext cx="74422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9pPr>
          </a:lstStyle>
          <a:p>
            <a:pPr algn="l"/>
            <a:r>
              <a:rPr lang="en-US" dirty="0" smtClean="0">
                <a:solidFill>
                  <a:srgbClr val="800000"/>
                </a:solidFill>
              </a:rPr>
              <a:t>Minority Carriers</a:t>
            </a: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012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ure 1 (PeaksNomenclature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28600"/>
            <a:ext cx="6400800" cy="6400800"/>
          </a:xfrm>
          <a:prstGeom prst="rect">
            <a:avLst/>
          </a:prstGeom>
        </p:spPr>
      </p:pic>
      <p:sp>
        <p:nvSpPr>
          <p:cNvPr id="12" name="Title 6"/>
          <p:cNvSpPr txBox="1">
            <a:spLocks/>
          </p:cNvSpPr>
          <p:nvPr/>
        </p:nvSpPr>
        <p:spPr bwMode="auto">
          <a:xfrm>
            <a:off x="228600" y="228600"/>
            <a:ext cx="74422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9pPr>
          </a:lstStyle>
          <a:p>
            <a:pPr algn="l"/>
            <a:r>
              <a:rPr lang="en-US" dirty="0" smtClean="0">
                <a:solidFill>
                  <a:srgbClr val="800000"/>
                </a:solidFill>
              </a:rPr>
              <a:t>Discovery of Minority Carriers in Mixtures of CS</a:t>
            </a:r>
            <a:r>
              <a:rPr lang="en-US" baseline="-25000" dirty="0" smtClean="0">
                <a:solidFill>
                  <a:srgbClr val="800000"/>
                </a:solidFill>
              </a:rPr>
              <a:t>2</a:t>
            </a:r>
            <a:r>
              <a:rPr lang="en-US" dirty="0" smtClean="0">
                <a:solidFill>
                  <a:srgbClr val="800000"/>
                </a:solidFill>
              </a:rPr>
              <a:t> and O</a:t>
            </a:r>
            <a:r>
              <a:rPr lang="en-US" baseline="-25000" dirty="0" smtClean="0">
                <a:solidFill>
                  <a:srgbClr val="800000"/>
                </a:solidFill>
              </a:rPr>
              <a:t>2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623010" y="6328946"/>
            <a:ext cx="242135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Rev. Sci. Inst., </a:t>
            </a:r>
            <a:r>
              <a:rPr lang="en-US" sz="1600" b="1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85</a:t>
            </a:r>
            <a:r>
              <a:rPr lang="en-US" sz="1600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, (2014) 1.</a:t>
            </a:r>
            <a:endParaRPr lang="en-US" sz="1600" dirty="0">
              <a:solidFill>
                <a:srgbClr val="000090"/>
              </a:solidFill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206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8"/>
            <a:ext cx="8229600" cy="77946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804000"/>
                </a:solidFill>
                <a:latin typeface="Calibri"/>
                <a:cs typeface="Calibri"/>
              </a:rPr>
              <a:t>Earthquake Fiducialization</a:t>
            </a:r>
            <a:endParaRPr lang="en-US" dirty="0">
              <a:solidFill>
                <a:srgbClr val="804000"/>
              </a:solidFill>
              <a:latin typeface="Calibri"/>
              <a:cs typeface="Calibri"/>
            </a:endParaRPr>
          </a:p>
        </p:txBody>
      </p:sp>
      <p:pic>
        <p:nvPicPr>
          <p:cNvPr id="3" name="Picture 2" descr="OxyWs-20130212-Seismome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052" y="614352"/>
            <a:ext cx="4653896" cy="6205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115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ure 1 (PeaksNomenclature).pptx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350" y="768350"/>
            <a:ext cx="6311900" cy="5753100"/>
          </a:xfrm>
          <a:prstGeom prst="rect">
            <a:avLst/>
          </a:prstGeom>
        </p:spPr>
      </p:pic>
      <p:sp>
        <p:nvSpPr>
          <p:cNvPr id="12" name="Title 6"/>
          <p:cNvSpPr txBox="1">
            <a:spLocks/>
          </p:cNvSpPr>
          <p:nvPr/>
        </p:nvSpPr>
        <p:spPr bwMode="auto">
          <a:xfrm>
            <a:off x="228600" y="228600"/>
            <a:ext cx="74422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9pPr>
          </a:lstStyle>
          <a:p>
            <a:pPr algn="l"/>
            <a:r>
              <a:rPr lang="en-US" dirty="0" smtClean="0">
                <a:solidFill>
                  <a:srgbClr val="800000"/>
                </a:solidFill>
              </a:rPr>
              <a:t>Discovery of Minority Carriers in Mixtures of CS</a:t>
            </a:r>
            <a:r>
              <a:rPr lang="en-US" baseline="-25000" dirty="0" smtClean="0">
                <a:solidFill>
                  <a:srgbClr val="800000"/>
                </a:solidFill>
              </a:rPr>
              <a:t>2</a:t>
            </a:r>
            <a:r>
              <a:rPr lang="en-US" dirty="0" smtClean="0">
                <a:solidFill>
                  <a:srgbClr val="800000"/>
                </a:solidFill>
              </a:rPr>
              <a:t> and O</a:t>
            </a:r>
            <a:r>
              <a:rPr lang="en-US" baseline="-25000" dirty="0" smtClean="0">
                <a:solidFill>
                  <a:srgbClr val="800000"/>
                </a:solidFill>
              </a:rPr>
              <a:t>2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623010" y="6328946"/>
            <a:ext cx="242135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Rev. Sci. Inst., </a:t>
            </a:r>
            <a:r>
              <a:rPr lang="en-US" sz="1600" b="1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85</a:t>
            </a:r>
            <a:r>
              <a:rPr lang="en-US" sz="1600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, (2014) 1.</a:t>
            </a:r>
            <a:endParaRPr lang="en-US" sz="1600" dirty="0">
              <a:solidFill>
                <a:srgbClr val="000090"/>
              </a:solidFill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149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047" y="708238"/>
            <a:ext cx="6625059" cy="6125340"/>
          </a:xfrm>
          <a:prstGeom prst="rect">
            <a:avLst/>
          </a:prstGeom>
        </p:spPr>
      </p:pic>
      <p:pic>
        <p:nvPicPr>
          <p:cNvPr id="2" name="Picture 1" descr="Neutrons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479" y="744871"/>
            <a:ext cx="6671162" cy="6125340"/>
          </a:xfrm>
          <a:prstGeom prst="rect">
            <a:avLst/>
          </a:prstGeom>
        </p:spPr>
      </p:pic>
      <p:sp>
        <p:nvSpPr>
          <p:cNvPr id="12" name="Title 6"/>
          <p:cNvSpPr txBox="1">
            <a:spLocks/>
          </p:cNvSpPr>
          <p:nvPr/>
        </p:nvSpPr>
        <p:spPr bwMode="auto">
          <a:xfrm>
            <a:off x="165100" y="127000"/>
            <a:ext cx="74422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9pPr>
          </a:lstStyle>
          <a:p>
            <a:pPr algn="l"/>
            <a:r>
              <a:rPr lang="en-US" dirty="0" smtClean="0">
                <a:solidFill>
                  <a:srgbClr val="000090"/>
                </a:solidFill>
              </a:rPr>
              <a:t>Fall 2013 DRIFT-IId Results with 30-10-1 Torr CS</a:t>
            </a:r>
            <a:r>
              <a:rPr lang="en-US" baseline="-25000" dirty="0" smtClean="0">
                <a:solidFill>
                  <a:srgbClr val="000090"/>
                </a:solidFill>
              </a:rPr>
              <a:t>2</a:t>
            </a:r>
            <a:r>
              <a:rPr lang="en-US" dirty="0" smtClean="0">
                <a:solidFill>
                  <a:srgbClr val="000090"/>
                </a:solidFill>
              </a:rPr>
              <a:t>-CF</a:t>
            </a:r>
            <a:r>
              <a:rPr lang="en-US" baseline="-25000" dirty="0" smtClean="0">
                <a:solidFill>
                  <a:srgbClr val="000090"/>
                </a:solidFill>
              </a:rPr>
              <a:t>4</a:t>
            </a:r>
            <a:r>
              <a:rPr lang="en-US" dirty="0" smtClean="0">
                <a:solidFill>
                  <a:srgbClr val="000090"/>
                </a:solidFill>
              </a:rPr>
              <a:t>-O</a:t>
            </a:r>
            <a:r>
              <a:rPr lang="en-US" baseline="-25000" dirty="0" smtClean="0">
                <a:solidFill>
                  <a:srgbClr val="000090"/>
                </a:solidFill>
              </a:rPr>
              <a:t>2</a:t>
            </a:r>
            <a:r>
              <a:rPr lang="en-US" dirty="0" smtClean="0">
                <a:solidFill>
                  <a:srgbClr val="000090"/>
                </a:solidFill>
              </a:rPr>
              <a:t> </a:t>
            </a:r>
            <a:endParaRPr lang="en-US" dirty="0">
              <a:solidFill>
                <a:srgbClr val="00009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428845" y="5824645"/>
            <a:ext cx="1917340" cy="876338"/>
            <a:chOff x="1428845" y="5824645"/>
            <a:chExt cx="1917340" cy="876338"/>
          </a:xfrm>
        </p:grpSpPr>
        <p:sp>
          <p:nvSpPr>
            <p:cNvPr id="6" name="TextBox 5"/>
            <p:cNvSpPr txBox="1"/>
            <p:nvPr/>
          </p:nvSpPr>
          <p:spPr>
            <a:xfrm>
              <a:off x="1428845" y="6300873"/>
              <a:ext cx="1428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8000"/>
                  </a:solidFill>
                  <a:latin typeface="+mj-lt"/>
                </a:rPr>
                <a:t>50 </a:t>
              </a:r>
              <a:r>
                <a:rPr lang="en-US" dirty="0" err="1" smtClean="0">
                  <a:solidFill>
                    <a:srgbClr val="008000"/>
                  </a:solidFill>
                  <a:latin typeface="+mj-lt"/>
                </a:rPr>
                <a:t>keVr</a:t>
              </a:r>
              <a:r>
                <a:rPr lang="en-US" dirty="0" smtClean="0">
                  <a:solidFill>
                    <a:srgbClr val="008000"/>
                  </a:solidFill>
                  <a:latin typeface="+mj-lt"/>
                </a:rPr>
                <a:t> F</a:t>
              </a:r>
              <a:endParaRPr lang="en-US" dirty="0">
                <a:solidFill>
                  <a:srgbClr val="008000"/>
                </a:solidFill>
                <a:latin typeface="+mj-lt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 bwMode="auto">
            <a:xfrm flipV="1">
              <a:off x="2564594" y="5824645"/>
              <a:ext cx="781591" cy="58612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058645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NSF 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1" y="4572625"/>
            <a:ext cx="127000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3" name="Group 19"/>
          <p:cNvGrpSpPr>
            <a:grpSpLocks/>
          </p:cNvGrpSpPr>
          <p:nvPr/>
        </p:nvGrpSpPr>
        <p:grpSpPr bwMode="auto">
          <a:xfrm>
            <a:off x="2486660" y="1471288"/>
            <a:ext cx="1955800" cy="2693095"/>
            <a:chOff x="139700" y="1066800"/>
            <a:chExt cx="1955800" cy="2692907"/>
          </a:xfrm>
        </p:grpSpPr>
        <p:pic>
          <p:nvPicPr>
            <p:cNvPr id="15379" name="Picture 3" descr="Oxy Logo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350" y="1066800"/>
              <a:ext cx="1206500" cy="1206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80" name="TextBox 9"/>
            <p:cNvSpPr txBox="1">
              <a:spLocks noChangeArrowheads="1"/>
            </p:cNvSpPr>
            <p:nvPr/>
          </p:nvSpPr>
          <p:spPr bwMode="auto">
            <a:xfrm>
              <a:off x="139700" y="2374809"/>
              <a:ext cx="1955800" cy="1384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400" b="1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Occidental College</a:t>
              </a:r>
            </a:p>
            <a:p>
              <a:pPr algn="ctr" eaLnBrk="1" hangingPunct="1"/>
              <a:r>
                <a:rPr lang="en-US" sz="1400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Dan Snowden-Ifft - PI</a:t>
              </a:r>
            </a:p>
            <a:p>
              <a:pPr algn="ctr" eaLnBrk="1" hangingPunct="1"/>
              <a:r>
                <a:rPr lang="en-US" sz="1400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Jean-Luc </a:t>
              </a:r>
              <a:r>
                <a:rPr lang="en-US" sz="1400" dirty="0" err="1">
                  <a:solidFill>
                    <a:srgbClr val="800000"/>
                  </a:solidFill>
                  <a:latin typeface="Calibri" charset="0"/>
                  <a:cs typeface="Calibri" charset="0"/>
                </a:rPr>
                <a:t>Gauvreau</a:t>
              </a:r>
              <a:endParaRPr lang="en-US" sz="1400" dirty="0">
                <a:solidFill>
                  <a:srgbClr val="800000"/>
                </a:solidFill>
                <a:latin typeface="Calibri" charset="0"/>
                <a:cs typeface="Calibri" charset="0"/>
              </a:endParaRPr>
            </a:p>
            <a:p>
              <a:pPr algn="ctr" eaLnBrk="1" hangingPunct="1"/>
              <a:r>
                <a:rPr lang="en-US" sz="1400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Chuck </a:t>
              </a:r>
              <a:r>
                <a:rPr lang="en-US" sz="1400" dirty="0" err="1">
                  <a:solidFill>
                    <a:srgbClr val="800000"/>
                  </a:solidFill>
                  <a:latin typeface="Calibri" charset="0"/>
                  <a:cs typeface="Calibri" charset="0"/>
                </a:rPr>
                <a:t>Oravec</a:t>
              </a:r>
              <a:endParaRPr lang="en-US" sz="1400" dirty="0">
                <a:solidFill>
                  <a:srgbClr val="800000"/>
                </a:solidFill>
                <a:latin typeface="Calibri" charset="0"/>
                <a:cs typeface="Calibri" charset="0"/>
              </a:endParaRPr>
            </a:p>
            <a:p>
              <a:pPr algn="ctr" eaLnBrk="1" hangingPunct="1"/>
              <a:r>
                <a:rPr lang="en-US" sz="1400" dirty="0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Alex </a:t>
              </a:r>
              <a:r>
                <a:rPr lang="en-US" sz="1400" dirty="0" err="1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Lumnah</a:t>
              </a:r>
              <a:endParaRPr lang="en-US" sz="1400" dirty="0" smtClean="0">
                <a:solidFill>
                  <a:srgbClr val="800000"/>
                </a:solidFill>
                <a:latin typeface="Calibri" charset="0"/>
                <a:cs typeface="Calibri" charset="0"/>
              </a:endParaRPr>
            </a:p>
            <a:p>
              <a:pPr algn="ctr" eaLnBrk="1" hangingPunct="1"/>
              <a:r>
                <a:rPr lang="en-US" sz="1400" dirty="0" err="1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Chongmo</a:t>
              </a:r>
              <a:r>
                <a:rPr lang="en-US" sz="1400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 </a:t>
              </a:r>
              <a:r>
                <a:rPr lang="en-US" sz="1400" dirty="0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Tang</a:t>
              </a:r>
              <a:endParaRPr lang="en-US" sz="1400" dirty="0">
                <a:solidFill>
                  <a:srgbClr val="800000"/>
                </a:solidFill>
                <a:latin typeface="Calibri" charset="0"/>
                <a:cs typeface="Calibri" charset="0"/>
              </a:endParaRPr>
            </a:p>
          </p:txBody>
        </p:sp>
      </p:grpSp>
      <p:grpSp>
        <p:nvGrpSpPr>
          <p:cNvPr id="15364" name="Group 17"/>
          <p:cNvGrpSpPr>
            <a:grpSpLocks/>
          </p:cNvGrpSpPr>
          <p:nvPr/>
        </p:nvGrpSpPr>
        <p:grpSpPr bwMode="auto">
          <a:xfrm>
            <a:off x="6939280" y="772788"/>
            <a:ext cx="1955800" cy="3377525"/>
            <a:chOff x="4775200" y="1015999"/>
            <a:chExt cx="1955800" cy="3377798"/>
          </a:xfrm>
        </p:grpSpPr>
        <p:pic>
          <p:nvPicPr>
            <p:cNvPr id="15377" name="Picture 4" descr="UNM Logo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350" y="1015999"/>
              <a:ext cx="1587500" cy="1218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8" name="TextBox 10"/>
            <p:cNvSpPr txBox="1">
              <a:spLocks noChangeArrowheads="1"/>
            </p:cNvSpPr>
            <p:nvPr/>
          </p:nvSpPr>
          <p:spPr bwMode="auto">
            <a:xfrm>
              <a:off x="4775200" y="2362308"/>
              <a:ext cx="1955800" cy="2031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400" b="1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University of New Mexico</a:t>
              </a:r>
            </a:p>
            <a:p>
              <a:pPr algn="ctr" eaLnBrk="1" hangingPunct="1"/>
              <a:r>
                <a:rPr lang="en-US" sz="1400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Dinesh </a:t>
              </a:r>
              <a:r>
                <a:rPr lang="en-US" sz="1400" dirty="0" err="1">
                  <a:solidFill>
                    <a:srgbClr val="800000"/>
                  </a:solidFill>
                  <a:latin typeface="Calibri" charset="0"/>
                  <a:cs typeface="Calibri" charset="0"/>
                </a:rPr>
                <a:t>Loomba</a:t>
              </a:r>
              <a:r>
                <a:rPr lang="en-US" sz="1400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 - PI</a:t>
              </a:r>
            </a:p>
            <a:p>
              <a:pPr algn="ctr" eaLnBrk="1" hangingPunct="1"/>
              <a:r>
                <a:rPr lang="en-US" sz="1400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Michael Gold </a:t>
              </a:r>
              <a:r>
                <a:rPr lang="en-US" sz="1400" dirty="0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– PI</a:t>
              </a:r>
            </a:p>
            <a:p>
              <a:pPr algn="ctr" eaLnBrk="1" hangingPunct="1"/>
              <a:r>
                <a:rPr lang="en-US" sz="1400" dirty="0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John Matthews - PI</a:t>
              </a:r>
              <a:endParaRPr lang="en-US" sz="1400" dirty="0">
                <a:solidFill>
                  <a:srgbClr val="800000"/>
                </a:solidFill>
                <a:latin typeface="Calibri" charset="0"/>
                <a:cs typeface="Calibri" charset="0"/>
              </a:endParaRPr>
            </a:p>
            <a:p>
              <a:pPr algn="ctr" eaLnBrk="1" hangingPunct="1"/>
              <a:r>
                <a:rPr lang="en-US" sz="1400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Eric Lee</a:t>
              </a:r>
            </a:p>
            <a:p>
              <a:pPr algn="ctr" eaLnBrk="1" hangingPunct="1"/>
              <a:r>
                <a:rPr lang="en-US" sz="1400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Eric Miller</a:t>
              </a:r>
            </a:p>
            <a:p>
              <a:pPr algn="ctr" eaLnBrk="1" hangingPunct="1"/>
              <a:r>
                <a:rPr lang="en-US" sz="1400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Nguyen </a:t>
              </a:r>
              <a:r>
                <a:rPr lang="en-US" sz="1400" dirty="0" err="1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Phan</a:t>
              </a:r>
              <a:endParaRPr lang="en-US" sz="1400" dirty="0" smtClean="0">
                <a:solidFill>
                  <a:srgbClr val="800000"/>
                </a:solidFill>
                <a:latin typeface="Calibri" charset="0"/>
                <a:cs typeface="Calibri" charset="0"/>
              </a:endParaRPr>
            </a:p>
            <a:p>
              <a:pPr algn="ctr" eaLnBrk="1" hangingPunct="1"/>
              <a:r>
                <a:rPr lang="en-US" sz="1400" dirty="0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Randy </a:t>
              </a:r>
              <a:r>
                <a:rPr lang="en-US" sz="1400" dirty="0" err="1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Lafler</a:t>
              </a:r>
              <a:endParaRPr lang="en-US" sz="1400" dirty="0">
                <a:solidFill>
                  <a:srgbClr val="800000"/>
                </a:solidFill>
                <a:latin typeface="Calibri" charset="0"/>
                <a:cs typeface="Calibri" charset="0"/>
              </a:endParaRPr>
            </a:p>
          </p:txBody>
        </p:sp>
      </p:grpSp>
      <p:grpSp>
        <p:nvGrpSpPr>
          <p:cNvPr id="15365" name="Group 16"/>
          <p:cNvGrpSpPr>
            <a:grpSpLocks/>
          </p:cNvGrpSpPr>
          <p:nvPr/>
        </p:nvGrpSpPr>
        <p:grpSpPr bwMode="auto">
          <a:xfrm>
            <a:off x="4561840" y="1119438"/>
            <a:ext cx="1955800" cy="2820171"/>
            <a:chOff x="6959600" y="928127"/>
            <a:chExt cx="1955800" cy="2820919"/>
          </a:xfrm>
        </p:grpSpPr>
        <p:pic>
          <p:nvPicPr>
            <p:cNvPr id="15375" name="Picture 6" descr="CSU Logo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71360" y="928127"/>
              <a:ext cx="1755140" cy="1426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6" name="TextBox 11"/>
            <p:cNvSpPr txBox="1">
              <a:spLocks noChangeArrowheads="1"/>
            </p:cNvSpPr>
            <p:nvPr/>
          </p:nvSpPr>
          <p:spPr bwMode="auto">
            <a:xfrm>
              <a:off x="6959600" y="2148184"/>
              <a:ext cx="1955800" cy="1600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400" b="1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Colorado State University</a:t>
              </a:r>
            </a:p>
            <a:p>
              <a:pPr algn="ctr" eaLnBrk="1" hangingPunct="1"/>
              <a:r>
                <a:rPr lang="en-US" sz="1400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John </a:t>
              </a:r>
              <a:r>
                <a:rPr lang="en-US" sz="1400" dirty="0" err="1">
                  <a:solidFill>
                    <a:srgbClr val="800000"/>
                  </a:solidFill>
                  <a:latin typeface="Calibri" charset="0"/>
                  <a:cs typeface="Calibri" charset="0"/>
                </a:rPr>
                <a:t>Harton</a:t>
              </a:r>
              <a:r>
                <a:rPr lang="en-US" sz="1400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 – PI</a:t>
              </a:r>
            </a:p>
            <a:p>
              <a:pPr algn="ctr" eaLnBrk="1" hangingPunct="1"/>
              <a:r>
                <a:rPr lang="en-US" sz="1400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Jeff </a:t>
              </a:r>
              <a:r>
                <a:rPr lang="en-US" sz="1400" dirty="0" err="1">
                  <a:solidFill>
                    <a:srgbClr val="800000"/>
                  </a:solidFill>
                  <a:latin typeface="Calibri" charset="0"/>
                  <a:cs typeface="Calibri" charset="0"/>
                </a:rPr>
                <a:t>Brack</a:t>
              </a:r>
              <a:endParaRPr lang="en-US" sz="1400" dirty="0">
                <a:solidFill>
                  <a:srgbClr val="800000"/>
                </a:solidFill>
                <a:latin typeface="Calibri" charset="0"/>
                <a:cs typeface="Calibri" charset="0"/>
              </a:endParaRPr>
            </a:p>
            <a:p>
              <a:pPr algn="ctr" eaLnBrk="1" hangingPunct="1"/>
              <a:r>
                <a:rPr lang="en-US" sz="1400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Dave Warner</a:t>
              </a:r>
            </a:p>
            <a:p>
              <a:pPr algn="ctr" eaLnBrk="1" hangingPunct="1"/>
              <a:r>
                <a:rPr lang="en-US" sz="1400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Alexei </a:t>
              </a:r>
              <a:r>
                <a:rPr lang="en-US" sz="1400" dirty="0" err="1">
                  <a:solidFill>
                    <a:srgbClr val="800000"/>
                  </a:solidFill>
                  <a:latin typeface="Calibri" charset="0"/>
                  <a:cs typeface="Calibri" charset="0"/>
                </a:rPr>
                <a:t>Dorofeev</a:t>
              </a:r>
              <a:endParaRPr lang="en-US" sz="1400" dirty="0">
                <a:solidFill>
                  <a:srgbClr val="800000"/>
                </a:solidFill>
                <a:latin typeface="Calibri" charset="0"/>
                <a:cs typeface="Calibri" charset="0"/>
              </a:endParaRPr>
            </a:p>
            <a:p>
              <a:pPr algn="ctr" eaLnBrk="1" hangingPunct="1"/>
              <a:r>
                <a:rPr lang="en-US" sz="1400" dirty="0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Fred </a:t>
              </a:r>
              <a:r>
                <a:rPr lang="en-US" sz="1400" dirty="0" err="1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Shuckman</a:t>
              </a:r>
              <a:r>
                <a:rPr lang="en-US" sz="1400" dirty="0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 II</a:t>
              </a:r>
            </a:p>
          </p:txBody>
        </p:sp>
      </p:grpSp>
      <p:grpSp>
        <p:nvGrpSpPr>
          <p:cNvPr id="15366" name="Group 18"/>
          <p:cNvGrpSpPr>
            <a:grpSpLocks/>
          </p:cNvGrpSpPr>
          <p:nvPr/>
        </p:nvGrpSpPr>
        <p:grpSpPr bwMode="auto">
          <a:xfrm>
            <a:off x="401320" y="798188"/>
            <a:ext cx="1955800" cy="3529470"/>
            <a:chOff x="2476500" y="1079500"/>
            <a:chExt cx="1955800" cy="3529392"/>
          </a:xfrm>
        </p:grpSpPr>
        <p:pic>
          <p:nvPicPr>
            <p:cNvPr id="15373" name="Picture 5" descr="University_of_Sheffield_coat_of_arms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3700" y="1079500"/>
              <a:ext cx="1041400" cy="124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4" name="TextBox 12"/>
            <p:cNvSpPr txBox="1">
              <a:spLocks noChangeArrowheads="1"/>
            </p:cNvSpPr>
            <p:nvPr/>
          </p:nvSpPr>
          <p:spPr bwMode="auto">
            <a:xfrm>
              <a:off x="2476500" y="2362172"/>
              <a:ext cx="1955800" cy="224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400" b="1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Sheffield University</a:t>
              </a:r>
            </a:p>
            <a:p>
              <a:pPr algn="ctr" eaLnBrk="1" hangingPunct="1"/>
              <a:r>
                <a:rPr lang="en-US" sz="1400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Neil Spooner – </a:t>
              </a:r>
              <a:r>
                <a:rPr lang="en-US" sz="1400" dirty="0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PI</a:t>
              </a:r>
              <a:endParaRPr lang="en-US" sz="1400" dirty="0">
                <a:solidFill>
                  <a:srgbClr val="800000"/>
                </a:solidFill>
                <a:latin typeface="Calibri" charset="0"/>
                <a:cs typeface="Calibri" charset="0"/>
              </a:endParaRPr>
            </a:p>
            <a:p>
              <a:pPr algn="ctr" eaLnBrk="1" hangingPunct="1"/>
              <a:r>
                <a:rPr lang="en-US" sz="1400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Matt Robinson</a:t>
              </a:r>
            </a:p>
            <a:p>
              <a:pPr algn="ctr" eaLnBrk="1" hangingPunct="1"/>
              <a:r>
                <a:rPr lang="en-US" sz="1400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Dan Walker</a:t>
              </a:r>
            </a:p>
            <a:p>
              <a:pPr algn="ctr" eaLnBrk="1" hangingPunct="1"/>
              <a:r>
                <a:rPr lang="en-US" sz="1400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Stephen </a:t>
              </a:r>
              <a:r>
                <a:rPr lang="en-US" sz="1400" dirty="0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Sadler</a:t>
              </a:r>
            </a:p>
            <a:p>
              <a:pPr algn="ctr" eaLnBrk="1" hangingPunct="1"/>
              <a:r>
                <a:rPr lang="en-US" sz="1400" dirty="0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Sam </a:t>
              </a:r>
              <a:r>
                <a:rPr lang="en-US" sz="1400" dirty="0" err="1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Tefler</a:t>
              </a:r>
              <a:endParaRPr lang="en-US" sz="1400" dirty="0" smtClean="0">
                <a:solidFill>
                  <a:srgbClr val="800000"/>
                </a:solidFill>
                <a:latin typeface="Calibri" charset="0"/>
                <a:cs typeface="Calibri" charset="0"/>
              </a:endParaRPr>
            </a:p>
            <a:p>
              <a:pPr algn="ctr" eaLnBrk="1" hangingPunct="1"/>
              <a:r>
                <a:rPr lang="en-US" sz="1400" dirty="0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Andrew </a:t>
              </a:r>
              <a:r>
                <a:rPr lang="en-US" sz="1400" dirty="0" err="1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Scarff</a:t>
              </a:r>
              <a:endParaRPr lang="en-US" sz="1400" dirty="0" smtClean="0">
                <a:solidFill>
                  <a:srgbClr val="800000"/>
                </a:solidFill>
                <a:latin typeface="Calibri" charset="0"/>
                <a:cs typeface="Calibri" charset="0"/>
              </a:endParaRPr>
            </a:p>
            <a:p>
              <a:pPr algn="ctr" eaLnBrk="1" hangingPunct="1"/>
              <a:r>
                <a:rPr lang="en-US" sz="1400" dirty="0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Anthony </a:t>
              </a:r>
              <a:r>
                <a:rPr lang="en-US" sz="1400" dirty="0" err="1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Ezeribe</a:t>
              </a:r>
              <a:endParaRPr lang="en-US" sz="1400" dirty="0" smtClean="0">
                <a:solidFill>
                  <a:srgbClr val="800000"/>
                </a:solidFill>
                <a:latin typeface="Calibri" charset="0"/>
                <a:cs typeface="Calibri" charset="0"/>
              </a:endParaRPr>
            </a:p>
            <a:p>
              <a:pPr algn="ctr" eaLnBrk="1" hangingPunct="1"/>
              <a:r>
                <a:rPr lang="en-US" sz="1400" dirty="0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Frederic Mouton</a:t>
              </a:r>
            </a:p>
            <a:p>
              <a:pPr algn="ctr" eaLnBrk="1" hangingPunct="1"/>
              <a:r>
                <a:rPr lang="en-US" sz="1400" dirty="0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Trevor Gamble</a:t>
              </a:r>
              <a:endParaRPr lang="en-US" sz="1400" dirty="0">
                <a:solidFill>
                  <a:srgbClr val="800000"/>
                </a:solidFill>
                <a:latin typeface="Calibri" charset="0"/>
                <a:cs typeface="Calibri" charset="0"/>
              </a:endParaRPr>
            </a:p>
          </p:txBody>
        </p:sp>
      </p:grpSp>
      <p:grpSp>
        <p:nvGrpSpPr>
          <p:cNvPr id="15367" name="Group 15"/>
          <p:cNvGrpSpPr>
            <a:grpSpLocks/>
          </p:cNvGrpSpPr>
          <p:nvPr/>
        </p:nvGrpSpPr>
        <p:grpSpPr bwMode="auto">
          <a:xfrm>
            <a:off x="8467" y="4533900"/>
            <a:ext cx="1955800" cy="2038350"/>
            <a:chOff x="6134100" y="4000500"/>
            <a:chExt cx="1955800" cy="2038825"/>
          </a:xfrm>
        </p:grpSpPr>
        <p:pic>
          <p:nvPicPr>
            <p:cNvPr id="15371" name="Picture 7" descr="University of Edinburgh logo.svg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5100" y="4000500"/>
              <a:ext cx="1193800" cy="1201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2" name="TextBox 13"/>
            <p:cNvSpPr txBox="1">
              <a:spLocks noChangeArrowheads="1"/>
            </p:cNvSpPr>
            <p:nvPr/>
          </p:nvSpPr>
          <p:spPr bwMode="auto">
            <a:xfrm>
              <a:off x="6134100" y="5308905"/>
              <a:ext cx="1955800" cy="730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400" b="1">
                  <a:solidFill>
                    <a:srgbClr val="800000"/>
                  </a:solidFill>
                  <a:latin typeface="Calibri" charset="0"/>
                  <a:cs typeface="Calibri" charset="0"/>
                </a:rPr>
                <a:t>The University of Edinburgh</a:t>
              </a:r>
            </a:p>
            <a:p>
              <a:pPr algn="ctr" eaLnBrk="1" hangingPunct="1"/>
              <a:r>
                <a:rPr lang="en-US" sz="1400">
                  <a:solidFill>
                    <a:srgbClr val="800000"/>
                  </a:solidFill>
                  <a:latin typeface="Calibri" charset="0"/>
                  <a:cs typeface="Calibri" charset="0"/>
                </a:rPr>
                <a:t>Alex Murphy – PI</a:t>
              </a:r>
            </a:p>
          </p:txBody>
        </p:sp>
      </p:grpSp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203200" y="52424"/>
            <a:ext cx="8737600" cy="115475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dirty="0">
                <a:solidFill>
                  <a:srgbClr val="800000"/>
                </a:solidFill>
                <a:latin typeface="Calibri" charset="0"/>
              </a:rPr>
              <a:t>Directional Recoil Identification From Tracks (DRIFT</a:t>
            </a:r>
            <a:r>
              <a:rPr lang="en-US" sz="3600" dirty="0" smtClean="0">
                <a:solidFill>
                  <a:srgbClr val="800000"/>
                </a:solidFill>
                <a:latin typeface="Calibri" charset="0"/>
              </a:rPr>
              <a:t>)</a:t>
            </a:r>
            <a:endParaRPr lang="en-US" sz="3600" dirty="0">
              <a:solidFill>
                <a:srgbClr val="800000"/>
              </a:solidFill>
              <a:latin typeface="Calibri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871134" y="4764000"/>
            <a:ext cx="1955800" cy="1613087"/>
            <a:chOff x="1844675" y="4560800"/>
            <a:chExt cx="1955800" cy="1613087"/>
          </a:xfrm>
        </p:grpSpPr>
        <p:pic>
          <p:nvPicPr>
            <p:cNvPr id="5" name="Picture 4" descr="Wellesley Logo.jpe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19325" y="4560800"/>
              <a:ext cx="1141608" cy="874423"/>
            </a:xfrm>
            <a:prstGeom prst="rect">
              <a:avLst/>
            </a:prstGeom>
          </p:spPr>
        </p:pic>
        <p:sp>
          <p:nvSpPr>
            <p:cNvPr id="26" name="TextBox 9"/>
            <p:cNvSpPr txBox="1">
              <a:spLocks noChangeArrowheads="1"/>
            </p:cNvSpPr>
            <p:nvPr/>
          </p:nvSpPr>
          <p:spPr bwMode="auto">
            <a:xfrm>
              <a:off x="1844675" y="5435223"/>
              <a:ext cx="1955800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endParaRPr lang="en-US" sz="1400" b="1" dirty="0" smtClean="0">
                <a:solidFill>
                  <a:srgbClr val="800000"/>
                </a:solidFill>
                <a:latin typeface="Calibri" charset="0"/>
                <a:cs typeface="Calibri" charset="0"/>
              </a:endParaRPr>
            </a:p>
            <a:p>
              <a:pPr algn="ctr" eaLnBrk="1" hangingPunct="1"/>
              <a:r>
                <a:rPr lang="en-US" sz="1400" b="1" dirty="0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Wellesley </a:t>
              </a:r>
              <a:r>
                <a:rPr lang="en-US" sz="1400" b="1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College</a:t>
              </a:r>
            </a:p>
            <a:p>
              <a:pPr algn="ctr" eaLnBrk="1" hangingPunct="1"/>
              <a:r>
                <a:rPr lang="en-US" sz="1400" dirty="0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James </a:t>
              </a:r>
              <a:r>
                <a:rPr lang="en-US" sz="1400" dirty="0" err="1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Battat</a:t>
              </a:r>
              <a:r>
                <a:rPr lang="en-US" sz="1400" dirty="0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 – PI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088468" y="4564965"/>
            <a:ext cx="1955800" cy="1780232"/>
            <a:chOff x="5207000" y="4539565"/>
            <a:chExt cx="1955800" cy="1780232"/>
          </a:xfrm>
        </p:grpSpPr>
        <p:pic>
          <p:nvPicPr>
            <p:cNvPr id="8" name="Picture 7" descr="UHI Logo.jpe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9428" y="4539565"/>
              <a:ext cx="1468643" cy="1468643"/>
            </a:xfrm>
            <a:prstGeom prst="rect">
              <a:avLst/>
            </a:prstGeom>
          </p:spPr>
        </p:pic>
        <p:sp>
          <p:nvSpPr>
            <p:cNvPr id="30" name="TextBox 9"/>
            <p:cNvSpPr txBox="1">
              <a:spLocks noChangeArrowheads="1"/>
            </p:cNvSpPr>
            <p:nvPr/>
          </p:nvSpPr>
          <p:spPr bwMode="auto">
            <a:xfrm>
              <a:off x="5207000" y="5365690"/>
              <a:ext cx="1955800" cy="95410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endParaRPr lang="en-US" sz="1400" b="1" dirty="0" smtClean="0">
                <a:solidFill>
                  <a:srgbClr val="800000"/>
                </a:solidFill>
                <a:latin typeface="Calibri" charset="0"/>
                <a:cs typeface="Calibri" charset="0"/>
              </a:endParaRPr>
            </a:p>
            <a:p>
              <a:pPr algn="ctr" eaLnBrk="1" hangingPunct="1"/>
              <a:r>
                <a:rPr lang="en-US" sz="1400" b="1" dirty="0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University of Hawaii</a:t>
              </a:r>
              <a:endParaRPr lang="en-US" sz="1400" b="1" dirty="0">
                <a:solidFill>
                  <a:srgbClr val="800000"/>
                </a:solidFill>
                <a:latin typeface="Calibri" charset="0"/>
                <a:cs typeface="Calibri" charset="0"/>
              </a:endParaRPr>
            </a:p>
            <a:p>
              <a:pPr algn="ctr" eaLnBrk="1" hangingPunct="1"/>
              <a:r>
                <a:rPr lang="en-US" sz="1400" dirty="0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Sven </a:t>
              </a:r>
              <a:r>
                <a:rPr lang="en-US" sz="1400" dirty="0" err="1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Vahsen</a:t>
              </a:r>
              <a:r>
                <a:rPr lang="en-US" sz="1400" dirty="0" smtClean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 – PI</a:t>
              </a:r>
            </a:p>
            <a:p>
              <a:pPr algn="ctr" eaLnBrk="1" hangingPunct="1"/>
              <a:r>
                <a:rPr lang="en-US" sz="1400" dirty="0">
                  <a:solidFill>
                    <a:srgbClr val="800000"/>
                  </a:solidFill>
                  <a:latin typeface="+mn-lt"/>
                </a:rPr>
                <a:t>Tom </a:t>
              </a:r>
              <a:r>
                <a:rPr lang="en-US" sz="1400" dirty="0" err="1" smtClean="0">
                  <a:solidFill>
                    <a:srgbClr val="800000"/>
                  </a:solidFill>
                  <a:latin typeface="+mn-lt"/>
                </a:rPr>
                <a:t>Thorped</a:t>
              </a:r>
              <a:endParaRPr lang="en-US" sz="1400" dirty="0" smtClean="0">
                <a:solidFill>
                  <a:srgbClr val="800000"/>
                </a:solidFill>
                <a:latin typeface="+mn-lt"/>
                <a:cs typeface="Calibri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963835" y="4368801"/>
            <a:ext cx="1955800" cy="2100049"/>
            <a:chOff x="7167035" y="4559301"/>
            <a:chExt cx="1955800" cy="2100049"/>
          </a:xfrm>
        </p:grpSpPr>
        <p:sp>
          <p:nvSpPr>
            <p:cNvPr id="15370" name="TextBox 14"/>
            <p:cNvSpPr txBox="1">
              <a:spLocks noChangeArrowheads="1"/>
            </p:cNvSpPr>
            <p:nvPr/>
          </p:nvSpPr>
          <p:spPr bwMode="auto">
            <a:xfrm>
              <a:off x="7167035" y="5716375"/>
              <a:ext cx="1955800" cy="942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400" b="1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Boulby Mine</a:t>
              </a:r>
            </a:p>
            <a:p>
              <a:pPr algn="ctr" eaLnBrk="1" hangingPunct="1"/>
              <a:r>
                <a:rPr lang="en-US" sz="1400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Sean Paling – PI</a:t>
              </a:r>
            </a:p>
            <a:p>
              <a:pPr algn="ctr" eaLnBrk="1" hangingPunct="1"/>
              <a:r>
                <a:rPr lang="en-US" sz="1400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Emma Meehan</a:t>
              </a:r>
            </a:p>
            <a:p>
              <a:pPr algn="ctr" eaLnBrk="1" hangingPunct="1"/>
              <a:r>
                <a:rPr lang="en-US" sz="1400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Louise Yeoman</a:t>
              </a:r>
            </a:p>
          </p:txBody>
        </p:sp>
        <p:pic>
          <p:nvPicPr>
            <p:cNvPr id="3" name="Picture 2" descr="Screen Shot 2014-02-23 at 10.12.13.pn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9299" y="4559301"/>
              <a:ext cx="1485781" cy="11697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82881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6"/>
          <p:cNvSpPr txBox="1">
            <a:spLocks/>
          </p:cNvSpPr>
          <p:nvPr/>
        </p:nvSpPr>
        <p:spPr bwMode="auto">
          <a:xfrm>
            <a:off x="165100" y="127000"/>
            <a:ext cx="74422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9pPr>
          </a:lstStyle>
          <a:p>
            <a:pPr algn="l"/>
            <a:r>
              <a:rPr lang="en-US" dirty="0" smtClean="0">
                <a:solidFill>
                  <a:srgbClr val="000090"/>
                </a:solidFill>
              </a:rPr>
              <a:t>DRIFT-IId Results with 30-10-1 Torr CS</a:t>
            </a:r>
            <a:r>
              <a:rPr lang="en-US" baseline="-25000" dirty="0" smtClean="0">
                <a:solidFill>
                  <a:srgbClr val="000090"/>
                </a:solidFill>
              </a:rPr>
              <a:t>2</a:t>
            </a:r>
            <a:r>
              <a:rPr lang="en-US" dirty="0" smtClean="0">
                <a:solidFill>
                  <a:srgbClr val="000090"/>
                </a:solidFill>
              </a:rPr>
              <a:t>-CF</a:t>
            </a:r>
            <a:r>
              <a:rPr lang="en-US" baseline="-25000" dirty="0" smtClean="0">
                <a:solidFill>
                  <a:srgbClr val="000090"/>
                </a:solidFill>
              </a:rPr>
              <a:t>4</a:t>
            </a:r>
            <a:r>
              <a:rPr lang="en-US" dirty="0" smtClean="0">
                <a:solidFill>
                  <a:srgbClr val="000090"/>
                </a:solidFill>
              </a:rPr>
              <a:t>-O</a:t>
            </a:r>
            <a:r>
              <a:rPr lang="en-US" baseline="-25000" dirty="0" smtClean="0">
                <a:solidFill>
                  <a:srgbClr val="000090"/>
                </a:solidFill>
              </a:rPr>
              <a:t>2</a:t>
            </a:r>
            <a:r>
              <a:rPr lang="en-US" dirty="0" smtClean="0">
                <a:solidFill>
                  <a:srgbClr val="000090"/>
                </a:solidFill>
              </a:rPr>
              <a:t> 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2" name="Picture 1" descr="Limit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28" y="607005"/>
            <a:ext cx="8481945" cy="8148911"/>
          </a:xfrm>
          <a:prstGeom prst="rect">
            <a:avLst/>
          </a:prstGeom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388706" y="6412992"/>
            <a:ext cx="155443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 dirty="0" err="1" smtClean="0">
                <a:solidFill>
                  <a:srgbClr val="000090"/>
                </a:solidFill>
                <a:latin typeface="Calibri" charset="0"/>
                <a:cs typeface="Calibri" charset="0"/>
              </a:rPr>
              <a:t>ArXiv</a:t>
            </a:r>
            <a:r>
              <a:rPr lang="en-US" sz="1600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 1410:7821</a:t>
            </a:r>
            <a:endParaRPr lang="en-US" sz="1600" dirty="0">
              <a:solidFill>
                <a:srgbClr val="000090"/>
              </a:solidFill>
              <a:latin typeface="Calibri" charset="0"/>
              <a:cs typeface="Calibri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5300162" y="2784107"/>
            <a:ext cx="586193" cy="59833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>
              <a:ln>
                <a:noFill/>
              </a:ln>
              <a:solidFill>
                <a:srgbClr val="804000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344064" y="2435856"/>
            <a:ext cx="586193" cy="59833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>
              <a:ln>
                <a:noFill/>
              </a:ln>
              <a:solidFill>
                <a:srgbClr val="804000"/>
              </a:solidFill>
              <a:effectLst/>
              <a:latin typeface="Times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351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AllUnshielded422backgroundCombinedNipsVsPeakPIZ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987" y="578388"/>
            <a:ext cx="6135817" cy="6135817"/>
          </a:xfrm>
          <a:prstGeom prst="rect">
            <a:avLst/>
          </a:prstGeom>
        </p:spPr>
      </p:pic>
      <p:pic>
        <p:nvPicPr>
          <p:cNvPr id="6" name="Picture 5" descr="Neutrons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419" y="341908"/>
            <a:ext cx="6671162" cy="6613781"/>
          </a:xfrm>
          <a:prstGeom prst="rect">
            <a:avLst/>
          </a:prstGeom>
        </p:spPr>
      </p:pic>
      <p:pic>
        <p:nvPicPr>
          <p:cNvPr id="7" name="Picture 6" descr="Neutrons20141016-02422backgroundCombinedNipsVsPeakPIZ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039" y="592313"/>
            <a:ext cx="6131365" cy="6131365"/>
          </a:xfrm>
          <a:prstGeom prst="rect">
            <a:avLst/>
          </a:prstGeom>
        </p:spPr>
      </p:pic>
      <p:sp>
        <p:nvSpPr>
          <p:cNvPr id="12" name="Title 6"/>
          <p:cNvSpPr txBox="1">
            <a:spLocks/>
          </p:cNvSpPr>
          <p:nvPr/>
        </p:nvSpPr>
        <p:spPr bwMode="auto">
          <a:xfrm>
            <a:off x="165100" y="127000"/>
            <a:ext cx="74422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9pPr>
          </a:lstStyle>
          <a:p>
            <a:pPr algn="l"/>
            <a:r>
              <a:rPr lang="en-US" dirty="0" smtClean="0">
                <a:solidFill>
                  <a:srgbClr val="000090"/>
                </a:solidFill>
              </a:rPr>
              <a:t>Fall 2014 DRIFT-IId Results with 30-10-1 Torr CS</a:t>
            </a:r>
            <a:r>
              <a:rPr lang="en-US" baseline="-25000" dirty="0" smtClean="0">
                <a:solidFill>
                  <a:srgbClr val="000090"/>
                </a:solidFill>
              </a:rPr>
              <a:t>2</a:t>
            </a:r>
            <a:r>
              <a:rPr lang="en-US" dirty="0" smtClean="0">
                <a:solidFill>
                  <a:srgbClr val="000090"/>
                </a:solidFill>
              </a:rPr>
              <a:t>-CF</a:t>
            </a:r>
            <a:r>
              <a:rPr lang="en-US" baseline="-25000" dirty="0" smtClean="0">
                <a:solidFill>
                  <a:srgbClr val="000090"/>
                </a:solidFill>
              </a:rPr>
              <a:t>4</a:t>
            </a:r>
            <a:r>
              <a:rPr lang="en-US" dirty="0" smtClean="0">
                <a:solidFill>
                  <a:srgbClr val="000090"/>
                </a:solidFill>
              </a:rPr>
              <a:t>-O</a:t>
            </a:r>
            <a:r>
              <a:rPr lang="en-US" baseline="-25000" dirty="0" smtClean="0">
                <a:solidFill>
                  <a:srgbClr val="000090"/>
                </a:solidFill>
              </a:rPr>
              <a:t>2</a:t>
            </a:r>
            <a:r>
              <a:rPr lang="en-US" dirty="0" smtClean="0">
                <a:solidFill>
                  <a:srgbClr val="000090"/>
                </a:solidFill>
              </a:rPr>
              <a:t> 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8887872">
            <a:off x="989201" y="2674209"/>
            <a:ext cx="80479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Preliminary</a:t>
            </a:r>
            <a:endParaRPr lang="en-US" sz="54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48555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>
                <a:solidFill>
                  <a:srgbClr val="5918BB"/>
                </a:solidFill>
              </a:rPr>
              <a:t>Deconvolution</a:t>
            </a:r>
            <a:r>
              <a:rPr lang="en-US" dirty="0" smtClean="0">
                <a:solidFill>
                  <a:srgbClr val="5918BB"/>
                </a:solidFill>
              </a:rPr>
              <a:t> of Tracks</a:t>
            </a:r>
            <a:endParaRPr lang="en-US" dirty="0">
              <a:solidFill>
                <a:srgbClr val="5918BB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9378" y="950960"/>
            <a:ext cx="7632721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5918BB"/>
                </a:solidFill>
                <a:latin typeface="+mn-lt"/>
              </a:rPr>
              <a:t>Knowledge of the drift distance allows us to precisely calculate the diffusion (the PSF) of the ionization.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5918BB"/>
                </a:solidFill>
                <a:latin typeface="+mn-lt"/>
              </a:rPr>
              <a:t>Therefore we should be able to, like astronomers, </a:t>
            </a:r>
            <a:r>
              <a:rPr lang="en-US" sz="2400" dirty="0" err="1" smtClean="0">
                <a:solidFill>
                  <a:srgbClr val="5918BB"/>
                </a:solidFill>
                <a:latin typeface="+mn-lt"/>
              </a:rPr>
              <a:t>deconvolve</a:t>
            </a:r>
            <a:r>
              <a:rPr lang="en-US" sz="2400" dirty="0" smtClean="0">
                <a:solidFill>
                  <a:srgbClr val="5918BB"/>
                </a:solidFill>
                <a:latin typeface="+mn-lt"/>
              </a:rPr>
              <a:t> the observed track to get better knowledge of the actual track.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5918BB"/>
                </a:solidFill>
                <a:latin typeface="+mn-lt"/>
              </a:rPr>
              <a:t>Here is a theoretical (20 cm drift) simulation.</a:t>
            </a:r>
          </a:p>
          <a:p>
            <a:pPr marL="342900" indent="-342900">
              <a:buFont typeface="Arial"/>
              <a:buChar char="•"/>
            </a:pPr>
            <a:endParaRPr lang="en-US" dirty="0">
              <a:solidFill>
                <a:srgbClr val="5918BB"/>
              </a:solidFill>
              <a:latin typeface="+mn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24350" y="4044903"/>
            <a:ext cx="8095300" cy="4243901"/>
            <a:chOff x="0" y="0"/>
            <a:chExt cx="5879465" cy="2628900"/>
          </a:xfrm>
        </p:grpSpPr>
        <p:grpSp>
          <p:nvGrpSpPr>
            <p:cNvPr id="8" name="Group 7"/>
            <p:cNvGrpSpPr>
              <a:grpSpLocks/>
            </p:cNvGrpSpPr>
            <p:nvPr/>
          </p:nvGrpSpPr>
          <p:grpSpPr bwMode="auto">
            <a:xfrm>
              <a:off x="24765" y="0"/>
              <a:ext cx="5781675" cy="1600200"/>
              <a:chOff x="1341" y="5330"/>
              <a:chExt cx="9386" cy="2594"/>
            </a:xfrm>
          </p:grpSpPr>
          <p:pic>
            <p:nvPicPr>
              <p:cNvPr id="12" name="Picture 1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598" r="47339"/>
              <a:stretch>
                <a:fillRect/>
              </a:stretch>
            </p:blipFill>
            <p:spPr bwMode="auto">
              <a:xfrm>
                <a:off x="1341" y="5330"/>
                <a:ext cx="3074" cy="259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" name="Picture 1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598" r="47266"/>
              <a:stretch>
                <a:fillRect/>
              </a:stretch>
            </p:blipFill>
            <p:spPr bwMode="auto">
              <a:xfrm>
                <a:off x="4581" y="5330"/>
                <a:ext cx="3086" cy="259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" name="Picture 1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598" r="47414"/>
              <a:stretch>
                <a:fillRect/>
              </a:stretch>
            </p:blipFill>
            <p:spPr bwMode="auto">
              <a:xfrm>
                <a:off x="7641" y="5330"/>
                <a:ext cx="3086" cy="258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9" name="Text Box 285"/>
            <p:cNvSpPr txBox="1">
              <a:spLocks noChangeArrowheads="1"/>
            </p:cNvSpPr>
            <p:nvPr/>
          </p:nvSpPr>
          <p:spPr bwMode="auto">
            <a:xfrm>
              <a:off x="0" y="1762760"/>
              <a:ext cx="5879465" cy="8661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>
                  <a:effectLst/>
                  <a:latin typeface="Times New Roman"/>
                  <a:ea typeface="Times New Roman"/>
                </a:rPr>
                <a:t>Figure 7 – Simulation results for deconvolution of a 49.4 keVr F recoil track in 100 Torr CF</a:t>
              </a:r>
              <a:r>
                <a:rPr lang="en-US" sz="900" baseline="-25000">
                  <a:effectLst/>
                  <a:latin typeface="Times New Roman"/>
                  <a:ea typeface="Times New Roman"/>
                </a:rPr>
                <a:t>4</a:t>
              </a:r>
              <a:r>
                <a:rPr lang="en-US" sz="900">
                  <a:effectLst/>
                  <a:latin typeface="Times New Roman"/>
                  <a:ea typeface="Times New Roman"/>
                </a:rPr>
                <a:t>.  Left: the original, un-diffused image; Middle: the image with the same S/N, diffusion (</a:t>
              </a:r>
              <a:r>
                <a:rPr lang="en-US" sz="900" i="1">
                  <a:effectLst/>
                  <a:latin typeface="Times New Roman"/>
                  <a:ea typeface="Times New Roman"/>
                  <a:sym typeface="Symbol"/>
                </a:rPr>
                <a:t></a:t>
              </a:r>
              <a:r>
                <a:rPr lang="en-US" sz="900">
                  <a:effectLst/>
                  <a:latin typeface="Times New Roman"/>
                  <a:ea typeface="Times New Roman"/>
                </a:rPr>
                <a:t>~0.4mm) and pixelization as seen by Phan’s R&amp;D detector; and Right: deconvolution result of the middle image.  The deconvolved image correctly reconstructs the energy to within 5%, the track direction to 3.6 degrees and the head-tail asymmetry to within 8%.  In the middle ‘detector’ image the asymmetry is almost washed out.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316549" y="3606880"/>
            <a:ext cx="13438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5918BB"/>
                </a:solidFill>
                <a:latin typeface="+mn-lt"/>
              </a:rPr>
              <a:t>Actual</a:t>
            </a:r>
          </a:p>
          <a:p>
            <a:pPr marL="342900" indent="-342900">
              <a:buFont typeface="Arial"/>
              <a:buChar char="•"/>
            </a:pPr>
            <a:endParaRPr lang="en-US" dirty="0">
              <a:solidFill>
                <a:srgbClr val="5918BB"/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57699" y="3587668"/>
            <a:ext cx="13438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5918BB"/>
                </a:solidFill>
                <a:latin typeface="+mn-lt"/>
              </a:rPr>
              <a:t>Diffused</a:t>
            </a:r>
          </a:p>
          <a:p>
            <a:pPr marL="342900" indent="-342900">
              <a:buFont typeface="Arial"/>
              <a:buChar char="•"/>
            </a:pPr>
            <a:endParaRPr lang="en-US" dirty="0">
              <a:solidFill>
                <a:srgbClr val="5918BB"/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21239" y="3568457"/>
            <a:ext cx="19143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5918BB"/>
                </a:solidFill>
                <a:latin typeface="+mn-lt"/>
              </a:rPr>
              <a:t>Deconvolved</a:t>
            </a:r>
            <a:endParaRPr lang="en-US" sz="2400" dirty="0" smtClean="0">
              <a:solidFill>
                <a:srgbClr val="5918BB"/>
              </a:solidFill>
              <a:latin typeface="+mn-lt"/>
            </a:endParaRPr>
          </a:p>
          <a:p>
            <a:pPr marL="342900" indent="-342900">
              <a:buFont typeface="Arial"/>
              <a:buChar char="•"/>
            </a:pPr>
            <a:endParaRPr lang="en-US" dirty="0">
              <a:solidFill>
                <a:srgbClr val="5918BB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31493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89keV_original_track_bragg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47726" y="158743"/>
            <a:ext cx="3302000" cy="6858000"/>
          </a:xfrm>
          <a:prstGeom prst="rect">
            <a:avLst/>
          </a:prstGeom>
        </p:spPr>
      </p:pic>
      <p:pic>
        <p:nvPicPr>
          <p:cNvPr id="11" name="Picture 10" descr="89keV_deconv_2xsamp_bragg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47726" y="97688"/>
            <a:ext cx="3302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8887872">
            <a:off x="989201" y="2674209"/>
            <a:ext cx="80479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Preliminary</a:t>
            </a:r>
            <a:endParaRPr lang="en-US" sz="54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>
                <a:solidFill>
                  <a:srgbClr val="5918BB"/>
                </a:solidFill>
              </a:rPr>
              <a:t>Deconvolution</a:t>
            </a:r>
            <a:r>
              <a:rPr lang="en-US" dirty="0" smtClean="0">
                <a:solidFill>
                  <a:srgbClr val="5918BB"/>
                </a:solidFill>
              </a:rPr>
              <a:t> of Tracks</a:t>
            </a:r>
            <a:endParaRPr lang="en-US" dirty="0">
              <a:solidFill>
                <a:srgbClr val="5918B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1502" y="818137"/>
            <a:ext cx="763272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5918BB"/>
                </a:solidFill>
                <a:latin typeface="+mn-lt"/>
              </a:rPr>
              <a:t>Here is some real data taken with a GEM-Optical readout TPC</a:t>
            </a:r>
          </a:p>
          <a:p>
            <a:pPr marL="342900" indent="-342900">
              <a:buFont typeface="Arial"/>
              <a:buChar char="•"/>
            </a:pPr>
            <a:endParaRPr lang="en-US" dirty="0">
              <a:solidFill>
                <a:srgbClr val="5918BB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53987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3366FF"/>
                </a:solidFill>
              </a:rPr>
              <a:t>Conclusion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21365"/>
            <a:ext cx="8686800" cy="5715000"/>
          </a:xfrm>
        </p:spPr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The addition of O</a:t>
            </a:r>
            <a:r>
              <a:rPr lang="en-US" baseline="-25000" dirty="0" smtClean="0">
                <a:solidFill>
                  <a:srgbClr val="3366FF"/>
                </a:solidFill>
              </a:rPr>
              <a:t>2</a:t>
            </a:r>
            <a:r>
              <a:rPr lang="en-US" dirty="0" smtClean="0">
                <a:solidFill>
                  <a:srgbClr val="3366FF"/>
                </a:solidFill>
              </a:rPr>
              <a:t> to mixtures containing CS</a:t>
            </a:r>
            <a:r>
              <a:rPr lang="en-US" baseline="-25000" dirty="0" smtClean="0">
                <a:solidFill>
                  <a:srgbClr val="3366FF"/>
                </a:solidFill>
              </a:rPr>
              <a:t>2</a:t>
            </a:r>
            <a:r>
              <a:rPr lang="en-US" dirty="0" smtClean="0">
                <a:solidFill>
                  <a:srgbClr val="3366FF"/>
                </a:solidFill>
              </a:rPr>
              <a:t> produces abundant minority carriers.</a:t>
            </a:r>
          </a:p>
          <a:p>
            <a:r>
              <a:rPr lang="en-US" dirty="0">
                <a:solidFill>
                  <a:srgbClr val="3366FF"/>
                </a:solidFill>
              </a:rPr>
              <a:t>T</a:t>
            </a:r>
            <a:r>
              <a:rPr lang="en-US" dirty="0" smtClean="0">
                <a:solidFill>
                  <a:srgbClr val="3366FF"/>
                </a:solidFill>
              </a:rPr>
              <a:t>he minority carriers allow us to accurately measure the drift distance of segments of ionization.</a:t>
            </a:r>
          </a:p>
          <a:p>
            <a:r>
              <a:rPr lang="en-US" dirty="0">
                <a:solidFill>
                  <a:srgbClr val="3366FF"/>
                </a:solidFill>
              </a:rPr>
              <a:t>F</a:t>
            </a:r>
            <a:r>
              <a:rPr lang="en-US" dirty="0" smtClean="0">
                <a:solidFill>
                  <a:srgbClr val="3366FF"/>
                </a:solidFill>
              </a:rPr>
              <a:t>iducialization has revolutionized DRIFT’s background rejection capabilities because our only known backgrounds come from the central cathode.</a:t>
            </a:r>
          </a:p>
          <a:p>
            <a:r>
              <a:rPr lang="en-US" dirty="0" smtClean="0">
                <a:solidFill>
                  <a:srgbClr val="3366FF"/>
                </a:solidFill>
              </a:rPr>
              <a:t>New limits have been set and data for better limits are being taken now.</a:t>
            </a:r>
          </a:p>
          <a:p>
            <a:r>
              <a:rPr lang="en-US" dirty="0" smtClean="0">
                <a:solidFill>
                  <a:srgbClr val="3366FF"/>
                </a:solidFill>
              </a:rPr>
              <a:t>Knowledge of the diffusion should allow DRIFT to </a:t>
            </a:r>
            <a:r>
              <a:rPr lang="en-US" dirty="0" err="1" smtClean="0">
                <a:solidFill>
                  <a:srgbClr val="3366FF"/>
                </a:solidFill>
              </a:rPr>
              <a:t>deconvolve</a:t>
            </a:r>
            <a:r>
              <a:rPr lang="en-US" dirty="0" smtClean="0">
                <a:solidFill>
                  <a:srgbClr val="3366FF"/>
                </a:solidFill>
              </a:rPr>
              <a:t> tracks to obtain better directional information.</a:t>
            </a:r>
          </a:p>
          <a:p>
            <a:r>
              <a:rPr lang="en-US" dirty="0" smtClean="0">
                <a:solidFill>
                  <a:srgbClr val="3366FF"/>
                </a:solidFill>
              </a:rPr>
              <a:t>Vive la </a:t>
            </a:r>
            <a:r>
              <a:rPr lang="en-US" dirty="0" err="1" smtClean="0">
                <a:solidFill>
                  <a:srgbClr val="3366FF"/>
                </a:solidFill>
              </a:rPr>
              <a:t>Révolution</a:t>
            </a:r>
            <a:r>
              <a:rPr lang="en-US" dirty="0" smtClean="0">
                <a:solidFill>
                  <a:srgbClr val="3366FF"/>
                </a:solidFill>
              </a:rPr>
              <a:t>! 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144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78292" y="2921169"/>
            <a:ext cx="23874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latin typeface="+mn-lt"/>
              </a:rPr>
              <a:t>Thanks</a:t>
            </a:r>
            <a:endParaRPr lang="en-US" sz="6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8417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93571" y="2921169"/>
            <a:ext cx="37568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latin typeface="+mn-lt"/>
              </a:rPr>
              <a:t>Extra Slides</a:t>
            </a:r>
            <a:endParaRPr lang="en-US" sz="6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70034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ure 5 (Alpha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28600"/>
            <a:ext cx="6400800" cy="6400800"/>
          </a:xfrm>
          <a:prstGeom prst="rect">
            <a:avLst/>
          </a:prstGeom>
        </p:spPr>
      </p:pic>
      <p:sp>
        <p:nvSpPr>
          <p:cNvPr id="12" name="Title 6"/>
          <p:cNvSpPr txBox="1">
            <a:spLocks/>
          </p:cNvSpPr>
          <p:nvPr/>
        </p:nvSpPr>
        <p:spPr bwMode="auto">
          <a:xfrm>
            <a:off x="228600" y="228600"/>
            <a:ext cx="74422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9pPr>
          </a:lstStyle>
          <a:p>
            <a:pPr algn="l"/>
            <a:r>
              <a:rPr lang="en-US" dirty="0" smtClean="0">
                <a:solidFill>
                  <a:srgbClr val="800000"/>
                </a:solidFill>
              </a:rPr>
              <a:t>Alpha + O</a:t>
            </a:r>
            <a:r>
              <a:rPr lang="en-US" baseline="-25000" dirty="0" smtClean="0">
                <a:solidFill>
                  <a:srgbClr val="800000"/>
                </a:solidFill>
              </a:rPr>
              <a:t>2</a:t>
            </a:r>
            <a:endParaRPr lang="en-US" baseline="-25000" dirty="0">
              <a:solidFill>
                <a:srgbClr val="800000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623010" y="6328946"/>
            <a:ext cx="242135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Rev. Sci. Inst., </a:t>
            </a:r>
            <a:r>
              <a:rPr lang="en-US" sz="1600" b="1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85</a:t>
            </a:r>
            <a:r>
              <a:rPr lang="en-US" sz="1600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, (2014) 1.</a:t>
            </a:r>
            <a:endParaRPr lang="en-US" sz="1600" dirty="0">
              <a:solidFill>
                <a:srgbClr val="000090"/>
              </a:solidFill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280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6"/>
          <p:cNvSpPr txBox="1">
            <a:spLocks/>
          </p:cNvSpPr>
          <p:nvPr/>
        </p:nvSpPr>
        <p:spPr bwMode="auto">
          <a:xfrm>
            <a:off x="228600" y="228600"/>
            <a:ext cx="74422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9pPr>
          </a:lstStyle>
          <a:p>
            <a:pPr algn="l"/>
            <a:r>
              <a:rPr lang="en-US" dirty="0" err="1" smtClean="0">
                <a:solidFill>
                  <a:srgbClr val="800000"/>
                </a:solidFill>
              </a:rPr>
              <a:t>Triggerless</a:t>
            </a:r>
            <a:r>
              <a:rPr lang="en-US" dirty="0" smtClean="0">
                <a:solidFill>
                  <a:srgbClr val="800000"/>
                </a:solidFill>
              </a:rPr>
              <a:t> Fiducialization</a:t>
            </a:r>
            <a:endParaRPr lang="en-US" dirty="0">
              <a:solidFill>
                <a:srgbClr val="800000"/>
              </a:solidFill>
            </a:endParaRPr>
          </a:p>
        </p:txBody>
      </p:sp>
      <p:pic>
        <p:nvPicPr>
          <p:cNvPr id="2" name="Picture 1" descr="Figure 6 (Zs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28600"/>
            <a:ext cx="6400800" cy="6400800"/>
          </a:xfrm>
          <a:prstGeom prst="rect">
            <a:avLst/>
          </a:prstGeom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623010" y="6328946"/>
            <a:ext cx="242135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Rev. Sci. Inst., </a:t>
            </a:r>
            <a:r>
              <a:rPr lang="en-US" sz="1600" b="1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85</a:t>
            </a:r>
            <a:r>
              <a:rPr lang="en-US" sz="1600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, (2014) 1.</a:t>
            </a:r>
            <a:endParaRPr lang="en-US" sz="1600" dirty="0">
              <a:solidFill>
                <a:srgbClr val="000090"/>
              </a:solidFill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801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660066"/>
                </a:solidFill>
                <a:ea typeface="+mj-ea"/>
                <a:cs typeface="+mj-cs"/>
              </a:rPr>
              <a:t>The problem</a:t>
            </a:r>
          </a:p>
        </p:txBody>
      </p:sp>
      <p:sp>
        <p:nvSpPr>
          <p:cNvPr id="3" name="Oval 2"/>
          <p:cNvSpPr>
            <a:spLocks noChangeArrowheads="1"/>
          </p:cNvSpPr>
          <p:nvPr/>
        </p:nvSpPr>
        <p:spPr bwMode="auto">
          <a:xfrm>
            <a:off x="3670300" y="2197100"/>
            <a:ext cx="2057400" cy="2057400"/>
          </a:xfrm>
          <a:prstGeom prst="ellipse">
            <a:avLst/>
          </a:prstGeom>
          <a:solidFill>
            <a:srgbClr val="5DA31E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3921125" y="4057650"/>
            <a:ext cx="547688" cy="547688"/>
          </a:xfrm>
          <a:prstGeom prst="irregularSeal1">
            <a:avLst/>
          </a:prstGeom>
          <a:solidFill>
            <a:srgbClr val="FFEA1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1" name="Text Box 52"/>
          <p:cNvSpPr txBox="1">
            <a:spLocks noChangeArrowheads="1"/>
          </p:cNvSpPr>
          <p:nvPr/>
        </p:nvSpPr>
        <p:spPr bwMode="auto">
          <a:xfrm>
            <a:off x="3922713" y="4149725"/>
            <a:ext cx="609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baseline="30000" dirty="0">
                <a:latin typeface="+mn-lt"/>
                <a:cs typeface="+mn-cs"/>
              </a:rPr>
              <a:t>218</a:t>
            </a:r>
            <a:r>
              <a:rPr lang="en-US" sz="1400" dirty="0">
                <a:latin typeface="+mn-lt"/>
                <a:cs typeface="+mn-cs"/>
              </a:rPr>
              <a:t>Po</a:t>
            </a:r>
            <a:endParaRPr lang="en-US" sz="1000" dirty="0">
              <a:latin typeface="+mn-lt"/>
              <a:cs typeface="+mn-cs"/>
            </a:endParaRPr>
          </a:p>
        </p:txBody>
      </p:sp>
      <p:sp>
        <p:nvSpPr>
          <p:cNvPr id="52" name="Text Box 53"/>
          <p:cNvSpPr txBox="1">
            <a:spLocks noChangeArrowheads="1"/>
          </p:cNvSpPr>
          <p:nvPr/>
        </p:nvSpPr>
        <p:spPr bwMode="auto">
          <a:xfrm>
            <a:off x="4467225" y="2557463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>
                <a:latin typeface="Symbol" charset="0"/>
                <a:cs typeface="+mn-cs"/>
                <a:sym typeface="Symbol" charset="0"/>
              </a:rPr>
              <a:t></a:t>
            </a:r>
          </a:p>
        </p:txBody>
      </p:sp>
      <p:sp>
        <p:nvSpPr>
          <p:cNvPr id="53" name="Line 54"/>
          <p:cNvSpPr>
            <a:spLocks noChangeShapeType="1"/>
          </p:cNvSpPr>
          <p:nvPr/>
        </p:nvSpPr>
        <p:spPr bwMode="auto">
          <a:xfrm>
            <a:off x="6032500" y="2197100"/>
            <a:ext cx="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4" name="Text Box 55"/>
          <p:cNvSpPr txBox="1">
            <a:spLocks noChangeArrowheads="1"/>
          </p:cNvSpPr>
          <p:nvPr/>
        </p:nvSpPr>
        <p:spPr bwMode="auto">
          <a:xfrm rot="5310526">
            <a:off x="5759450" y="3095625"/>
            <a:ext cx="800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dirty="0">
                <a:latin typeface="+mn-lt"/>
                <a:cs typeface="+mn-cs"/>
              </a:rPr>
              <a:t>20 </a:t>
            </a:r>
            <a:r>
              <a:rPr lang="en-US" sz="1400" dirty="0">
                <a:latin typeface="+mn-lt"/>
                <a:cs typeface="+mn-cs"/>
                <a:sym typeface="Symbol" charset="0"/>
              </a:rPr>
              <a:t></a:t>
            </a:r>
            <a:r>
              <a:rPr lang="en-US" sz="1400" dirty="0">
                <a:latin typeface="+mn-lt"/>
                <a:cs typeface="+mn-cs"/>
              </a:rPr>
              <a:t>m</a:t>
            </a:r>
          </a:p>
        </p:txBody>
      </p:sp>
      <p:sp>
        <p:nvSpPr>
          <p:cNvPr id="55" name="Text Box 56"/>
          <p:cNvSpPr txBox="1">
            <a:spLocks noChangeArrowheads="1"/>
          </p:cNvSpPr>
          <p:nvPr/>
        </p:nvSpPr>
        <p:spPr bwMode="auto">
          <a:xfrm>
            <a:off x="4432300" y="3340100"/>
            <a:ext cx="152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dirty="0">
                <a:latin typeface="+mn-lt"/>
                <a:cs typeface="+mn-cs"/>
              </a:rPr>
              <a:t>Range = </a:t>
            </a:r>
            <a:r>
              <a:rPr lang="en-US" sz="1400" dirty="0" smtClean="0">
                <a:latin typeface="+mn-lt"/>
                <a:cs typeface="+mn-cs"/>
              </a:rPr>
              <a:t>12 </a:t>
            </a:r>
            <a:r>
              <a:rPr lang="en-US" sz="1400" dirty="0">
                <a:latin typeface="+mn-lt"/>
                <a:cs typeface="+mn-cs"/>
                <a:sym typeface="Symbol" charset="0"/>
              </a:rPr>
              <a:t></a:t>
            </a:r>
            <a:r>
              <a:rPr lang="en-US" sz="1400" dirty="0">
                <a:latin typeface="+mn-lt"/>
                <a:cs typeface="+mn-cs"/>
              </a:rPr>
              <a:t>m</a:t>
            </a:r>
          </a:p>
        </p:txBody>
      </p:sp>
      <p:sp>
        <p:nvSpPr>
          <p:cNvPr id="56" name="Text Box 57"/>
          <p:cNvSpPr txBox="1">
            <a:spLocks noChangeArrowheads="1"/>
          </p:cNvSpPr>
          <p:nvPr/>
        </p:nvSpPr>
        <p:spPr bwMode="auto">
          <a:xfrm>
            <a:off x="3517900" y="5554663"/>
            <a:ext cx="641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baseline="30000" dirty="0">
                <a:latin typeface="+mn-lt"/>
                <a:cs typeface="+mn-cs"/>
              </a:rPr>
              <a:t>214</a:t>
            </a:r>
            <a:r>
              <a:rPr lang="en-US" sz="1400" dirty="0">
                <a:latin typeface="+mn-lt"/>
                <a:cs typeface="+mn-cs"/>
              </a:rPr>
              <a:t>Pb</a:t>
            </a:r>
            <a:r>
              <a:rPr lang="en-US" sz="1400" baseline="30000" dirty="0">
                <a:latin typeface="+mn-lt"/>
                <a:cs typeface="+mn-cs"/>
              </a:rPr>
              <a:t>+</a:t>
            </a:r>
            <a:endParaRPr lang="en-US" sz="1400" dirty="0">
              <a:latin typeface="+mn-lt"/>
              <a:cs typeface="+mn-cs"/>
            </a:endParaRPr>
          </a:p>
        </p:txBody>
      </p:sp>
      <p:sp>
        <p:nvSpPr>
          <p:cNvPr id="57" name="Line 58"/>
          <p:cNvSpPr>
            <a:spLocks noChangeShapeType="1"/>
          </p:cNvSpPr>
          <p:nvPr/>
        </p:nvSpPr>
        <p:spPr bwMode="auto">
          <a:xfrm flipV="1">
            <a:off x="4203700" y="2806700"/>
            <a:ext cx="3810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8" name="Line 59"/>
          <p:cNvSpPr>
            <a:spLocks noChangeShapeType="1"/>
          </p:cNvSpPr>
          <p:nvPr/>
        </p:nvSpPr>
        <p:spPr bwMode="auto">
          <a:xfrm flipH="1">
            <a:off x="3822700" y="4178300"/>
            <a:ext cx="3810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7" name="Text Box 78"/>
          <p:cNvSpPr txBox="1">
            <a:spLocks noChangeArrowheads="1"/>
          </p:cNvSpPr>
          <p:nvPr/>
        </p:nvSpPr>
        <p:spPr bwMode="auto">
          <a:xfrm>
            <a:off x="3811588" y="4637088"/>
            <a:ext cx="2524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>
                <a:cs typeface="+mn-cs"/>
              </a:rPr>
              <a:t>-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245530" y="880533"/>
            <a:ext cx="62440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  <a:latin typeface="+mn-lt"/>
              </a:rPr>
              <a:t>The 6 MeV Po-218 alpha can hide in central cathode wires.</a:t>
            </a:r>
            <a:endParaRPr lang="en-US" dirty="0">
              <a:solidFill>
                <a:srgbClr val="66006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7628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008000"/>
                </a:solidFill>
                <a:latin typeface="Calibri"/>
                <a:ea typeface="+mj-ea"/>
                <a:cs typeface="Calibri"/>
              </a:rPr>
              <a:t>Introduction to DRIFT</a:t>
            </a:r>
          </a:p>
        </p:txBody>
      </p:sp>
      <p:pic>
        <p:nvPicPr>
          <p:cNvPr id="7170" name="Picture 2" descr="DSCN0169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9305"/>
          <a:stretch>
            <a:fillRect/>
          </a:stretch>
        </p:blipFill>
        <p:spPr bwMode="auto">
          <a:xfrm>
            <a:off x="247650" y="901700"/>
            <a:ext cx="4616450" cy="527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Box 3"/>
          <p:cNvSpPr txBox="1">
            <a:spLocks noChangeArrowheads="1"/>
          </p:cNvSpPr>
          <p:nvPr/>
        </p:nvSpPr>
        <p:spPr bwMode="auto">
          <a:xfrm>
            <a:off x="4982451" y="760896"/>
            <a:ext cx="3911600" cy="546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Directional Recoil Identification From Tracks (DRIFT) is a directional dark matter </a:t>
            </a:r>
            <a:r>
              <a:rPr lang="en-US" sz="1600" dirty="0">
                <a:solidFill>
                  <a:srgbClr val="008000"/>
                </a:solidFill>
                <a:latin typeface="Calibri" charset="0"/>
                <a:cs typeface="Calibri" charset="0"/>
              </a:rPr>
              <a:t>d</a:t>
            </a: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etector (PRD, </a:t>
            </a:r>
            <a:r>
              <a:rPr lang="en-US" sz="1600" b="1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61</a:t>
            </a: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 (2000) 1, NIMA, </a:t>
            </a:r>
            <a:r>
              <a:rPr lang="en-US" sz="1600" b="1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600</a:t>
            </a: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 (2009) 417</a:t>
            </a:r>
            <a:r>
              <a:rPr lang="en-US" sz="1600" dirty="0">
                <a:solidFill>
                  <a:srgbClr val="008000"/>
                </a:solidFill>
                <a:latin typeface="Calibri" charset="0"/>
                <a:cs typeface="Calibri" charset="0"/>
              </a:rPr>
              <a:t>, </a:t>
            </a:r>
            <a:r>
              <a:rPr lang="en-US" sz="1600" dirty="0" err="1" smtClean="0">
                <a:solidFill>
                  <a:srgbClr val="008000"/>
                </a:solidFill>
                <a:latin typeface="Calibri" charset="0"/>
                <a:cs typeface="Calibri" charset="0"/>
              </a:rPr>
              <a:t>AstroPle</a:t>
            </a: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, </a:t>
            </a:r>
            <a:r>
              <a:rPr lang="en-US" sz="1600" b="1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31 </a:t>
            </a: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(</a:t>
            </a:r>
            <a:r>
              <a:rPr lang="en-US" sz="1600" dirty="0">
                <a:solidFill>
                  <a:srgbClr val="008000"/>
                </a:solidFill>
                <a:latin typeface="Calibri" charset="0"/>
                <a:cs typeface="Calibri" charset="0"/>
              </a:rPr>
              <a:t>2009) </a:t>
            </a: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261)</a:t>
            </a:r>
            <a:endParaRPr lang="en-US" sz="1600" dirty="0">
              <a:solidFill>
                <a:srgbClr val="008000"/>
              </a:solidFill>
              <a:latin typeface="Calibri" charset="0"/>
              <a:cs typeface="Calibri" charset="0"/>
            </a:endParaRP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DRIFT </a:t>
            </a:r>
            <a:r>
              <a:rPr lang="en-US" sz="1600" dirty="0">
                <a:solidFill>
                  <a:srgbClr val="008000"/>
                </a:solidFill>
                <a:latin typeface="Calibri" charset="0"/>
                <a:cs typeface="Calibri" charset="0"/>
              </a:rPr>
              <a:t>has been operating in Boulby since 2001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sz="1600" dirty="0">
                <a:solidFill>
                  <a:srgbClr val="008000"/>
                </a:solidFill>
                <a:latin typeface="Calibri" charset="0"/>
                <a:cs typeface="Calibri" charset="0"/>
              </a:rPr>
              <a:t>DRIFT-I -&gt; DRIFT-II (a-e</a:t>
            </a: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)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sz="1600" dirty="0">
                <a:solidFill>
                  <a:srgbClr val="008000"/>
                </a:solidFill>
                <a:latin typeface="Calibri" charset="0"/>
                <a:cs typeface="Calibri" charset="0"/>
              </a:rPr>
              <a:t>DRIFT-</a:t>
            </a: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IId </a:t>
            </a:r>
            <a:r>
              <a:rPr lang="en-US" sz="1600" dirty="0">
                <a:solidFill>
                  <a:srgbClr val="008000"/>
                </a:solidFill>
                <a:latin typeface="Calibri" charset="0"/>
                <a:cs typeface="Calibri" charset="0"/>
              </a:rPr>
              <a:t>volume = 0.8 </a:t>
            </a: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m</a:t>
            </a:r>
            <a:r>
              <a:rPr lang="en-US" sz="1600" baseline="300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3</a:t>
            </a:r>
            <a:r>
              <a:rPr lang="en-US" sz="1600" dirty="0">
                <a:solidFill>
                  <a:srgbClr val="008000"/>
                </a:solidFill>
                <a:latin typeface="Calibri" charset="0"/>
                <a:cs typeface="Calibri" charset="0"/>
              </a:rPr>
              <a:t>, </a:t>
            </a: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~40 </a:t>
            </a:r>
            <a:r>
              <a:rPr lang="en-US" sz="1600" dirty="0">
                <a:solidFill>
                  <a:srgbClr val="008000"/>
                </a:solidFill>
                <a:latin typeface="Calibri" charset="0"/>
                <a:cs typeface="Calibri" charset="0"/>
              </a:rPr>
              <a:t>Torr </a:t>
            </a: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gas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MWPC </a:t>
            </a:r>
            <a:r>
              <a:rPr lang="en-US" sz="1600" dirty="0">
                <a:solidFill>
                  <a:srgbClr val="008000"/>
                </a:solidFill>
                <a:latin typeface="Calibri" charset="0"/>
                <a:cs typeface="Calibri" charset="0"/>
              </a:rPr>
              <a:t>readouts (NIMA, </a:t>
            </a:r>
            <a:r>
              <a:rPr lang="en-US" sz="1600" b="1" dirty="0">
                <a:solidFill>
                  <a:srgbClr val="008000"/>
                </a:solidFill>
                <a:latin typeface="Calibri" charset="0"/>
                <a:cs typeface="Calibri" charset="0"/>
              </a:rPr>
              <a:t>555</a:t>
            </a:r>
            <a:r>
              <a:rPr lang="en-US" sz="1600" dirty="0">
                <a:solidFill>
                  <a:srgbClr val="008000"/>
                </a:solidFill>
                <a:latin typeface="Calibri" charset="0"/>
                <a:cs typeface="Calibri" charset="0"/>
              </a:rPr>
              <a:t> (2005) 173</a:t>
            </a: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)</a:t>
            </a:r>
            <a:endParaRPr lang="en-US" sz="1600" dirty="0">
              <a:solidFill>
                <a:srgbClr val="008000"/>
              </a:solidFill>
              <a:latin typeface="Calibri" charset="0"/>
              <a:cs typeface="Calibri" charset="0"/>
            </a:endParaRP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Negative CS</a:t>
            </a:r>
            <a:r>
              <a:rPr lang="en-US" sz="1600" baseline="-250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2</a:t>
            </a: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 anion </a:t>
            </a:r>
            <a:r>
              <a:rPr lang="en-US" sz="1600" dirty="0">
                <a:solidFill>
                  <a:srgbClr val="008000"/>
                </a:solidFill>
                <a:latin typeface="Calibri" charset="0"/>
                <a:cs typeface="Calibri" charset="0"/>
              </a:rPr>
              <a:t>drift to limit </a:t>
            </a: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diffusion </a:t>
            </a:r>
            <a:r>
              <a:rPr lang="en-US" sz="1600" dirty="0">
                <a:solidFill>
                  <a:srgbClr val="008000"/>
                </a:solidFill>
                <a:latin typeface="Calibri" charset="0"/>
                <a:cs typeface="Calibri" charset="0"/>
              </a:rPr>
              <a:t>(PRD, </a:t>
            </a:r>
            <a:r>
              <a:rPr lang="en-US" sz="1600" b="1" dirty="0">
                <a:solidFill>
                  <a:srgbClr val="008000"/>
                </a:solidFill>
                <a:latin typeface="Calibri" charset="0"/>
                <a:cs typeface="Calibri" charset="0"/>
              </a:rPr>
              <a:t>61</a:t>
            </a:r>
            <a:r>
              <a:rPr lang="en-US" sz="1600" dirty="0">
                <a:solidFill>
                  <a:srgbClr val="008000"/>
                </a:solidFill>
                <a:latin typeface="Calibri" charset="0"/>
                <a:cs typeface="Calibri" charset="0"/>
              </a:rPr>
              <a:t> (2000) 1</a:t>
            </a: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)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sz="1600" dirty="0">
                <a:solidFill>
                  <a:srgbClr val="008000"/>
                </a:solidFill>
                <a:latin typeface="Calibri" charset="0"/>
                <a:cs typeface="Calibri" charset="0"/>
              </a:rPr>
              <a:t>Phenomenal Compton background rejection (</a:t>
            </a:r>
            <a:r>
              <a:rPr lang="en-US" sz="1600" dirty="0" err="1">
                <a:solidFill>
                  <a:srgbClr val="008000"/>
                </a:solidFill>
                <a:latin typeface="Calibri" charset="0"/>
                <a:cs typeface="Calibri" charset="0"/>
              </a:rPr>
              <a:t>AstroPle</a:t>
            </a:r>
            <a:r>
              <a:rPr lang="en-US" sz="1600" dirty="0">
                <a:solidFill>
                  <a:srgbClr val="008000"/>
                </a:solidFill>
                <a:latin typeface="Calibri" charset="0"/>
                <a:cs typeface="Calibri" charset="0"/>
              </a:rPr>
              <a:t>, </a:t>
            </a:r>
            <a:r>
              <a:rPr lang="en-US" sz="1600" b="1" dirty="0">
                <a:solidFill>
                  <a:srgbClr val="008000"/>
                </a:solidFill>
                <a:latin typeface="Calibri" charset="0"/>
                <a:cs typeface="Calibri" charset="0"/>
              </a:rPr>
              <a:t>28</a:t>
            </a:r>
            <a:r>
              <a:rPr lang="en-US" sz="1600" dirty="0">
                <a:solidFill>
                  <a:srgbClr val="008000"/>
                </a:solidFill>
                <a:latin typeface="Calibri" charset="0"/>
                <a:cs typeface="Calibri" charset="0"/>
              </a:rPr>
              <a:t> (2007) 409</a:t>
            </a: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)</a:t>
            </a:r>
            <a:endParaRPr lang="en-US" sz="1600" dirty="0">
              <a:solidFill>
                <a:srgbClr val="008000"/>
              </a:solidFill>
              <a:latin typeface="Calibri" charset="0"/>
              <a:cs typeface="Calibri" charset="0"/>
            </a:endParaRP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Many </a:t>
            </a:r>
            <a:r>
              <a:rPr lang="en-US" sz="1600" dirty="0">
                <a:solidFill>
                  <a:srgbClr val="008000"/>
                </a:solidFill>
                <a:latin typeface="Calibri" charset="0"/>
                <a:cs typeface="Calibri" charset="0"/>
              </a:rPr>
              <a:t>gas </a:t>
            </a: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mixtures </a:t>
            </a:r>
            <a:r>
              <a:rPr lang="en-US" sz="1600" dirty="0">
                <a:solidFill>
                  <a:srgbClr val="008000"/>
                </a:solidFill>
                <a:latin typeface="Calibri" charset="0"/>
                <a:cs typeface="Calibri" charset="0"/>
              </a:rPr>
              <a:t>possible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DRIFT</a:t>
            </a:r>
            <a:r>
              <a:rPr lang="en-US" sz="1600" dirty="0">
                <a:solidFill>
                  <a:srgbClr val="008000"/>
                </a:solidFill>
                <a:latin typeface="Calibri" charset="0"/>
                <a:cs typeface="Calibri" charset="0"/>
              </a:rPr>
              <a:t>-</a:t>
            </a: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IId used a </a:t>
            </a:r>
            <a:r>
              <a:rPr lang="en-US" sz="1600" dirty="0">
                <a:solidFill>
                  <a:srgbClr val="008000"/>
                </a:solidFill>
                <a:latin typeface="Calibri" charset="0"/>
                <a:cs typeface="Calibri" charset="0"/>
              </a:rPr>
              <a:t>30-10 Torr of CS</a:t>
            </a:r>
            <a:r>
              <a:rPr lang="en-US" sz="1600" baseline="-25000" dirty="0">
                <a:solidFill>
                  <a:srgbClr val="008000"/>
                </a:solidFill>
                <a:latin typeface="Calibri" charset="0"/>
                <a:cs typeface="Calibri" charset="0"/>
              </a:rPr>
              <a:t>2</a:t>
            </a:r>
            <a:r>
              <a:rPr lang="en-US" sz="1600" dirty="0">
                <a:solidFill>
                  <a:srgbClr val="008000"/>
                </a:solidFill>
                <a:latin typeface="Calibri" charset="0"/>
                <a:cs typeface="Calibri" charset="0"/>
              </a:rPr>
              <a:t>-CF</a:t>
            </a:r>
            <a:r>
              <a:rPr lang="en-US" sz="1600" baseline="-25000" dirty="0">
                <a:solidFill>
                  <a:srgbClr val="008000"/>
                </a:solidFill>
                <a:latin typeface="Calibri" charset="0"/>
                <a:cs typeface="Calibri" charset="0"/>
              </a:rPr>
              <a:t>4</a:t>
            </a:r>
            <a:r>
              <a:rPr lang="en-US" sz="1600" dirty="0">
                <a:solidFill>
                  <a:srgbClr val="008000"/>
                </a:solidFill>
                <a:latin typeface="Calibri" charset="0"/>
                <a:cs typeface="Calibri" charset="0"/>
              </a:rPr>
              <a:t> to optimize for spin-dependent limits, 139 g target mass</a:t>
            </a: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. (</a:t>
            </a:r>
            <a:r>
              <a:rPr lang="en-US" sz="1600" dirty="0" err="1" smtClean="0">
                <a:solidFill>
                  <a:srgbClr val="008000"/>
                </a:solidFill>
                <a:latin typeface="Calibri" charset="0"/>
                <a:cs typeface="Calibri" charset="0"/>
              </a:rPr>
              <a:t>AstroPle</a:t>
            </a: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, </a:t>
            </a:r>
            <a:r>
              <a:rPr lang="en-US" sz="1600" b="1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35</a:t>
            </a: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(2007) 397)</a:t>
            </a:r>
            <a:endParaRPr lang="en-US" sz="1600" dirty="0">
              <a:solidFill>
                <a:srgbClr val="008000"/>
              </a:solidFill>
              <a:latin typeface="Calibri" charset="0"/>
              <a:cs typeface="Calibri" charset="0"/>
            </a:endParaRP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Relatively </a:t>
            </a:r>
            <a:r>
              <a:rPr lang="en-US" sz="1600" dirty="0">
                <a:solidFill>
                  <a:srgbClr val="008000"/>
                </a:solidFill>
                <a:latin typeface="Calibri" charset="0"/>
                <a:cs typeface="Calibri" charset="0"/>
              </a:rPr>
              <a:t>cheap, clean, stable and scalable </a:t>
            </a:r>
            <a:r>
              <a:rPr lang="en-US" sz="16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technology.</a:t>
            </a:r>
            <a:endParaRPr lang="en-US" sz="1600" dirty="0">
              <a:solidFill>
                <a:srgbClr val="008000"/>
              </a:solidFill>
              <a:latin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 rot="16200000">
            <a:off x="1680633" y="4047067"/>
            <a:ext cx="5181600" cy="110066"/>
            <a:chOff x="520700" y="3101974"/>
            <a:chExt cx="8207375" cy="606425"/>
          </a:xfrm>
        </p:grpSpPr>
        <p:sp>
          <p:nvSpPr>
            <p:cNvPr id="5" name="Rectangle 4"/>
            <p:cNvSpPr/>
            <p:nvPr/>
          </p:nvSpPr>
          <p:spPr bwMode="auto">
            <a:xfrm>
              <a:off x="520700" y="3162300"/>
              <a:ext cx="8204200" cy="48260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rgbClr val="CCFF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0" b="0" i="0" u="none" strike="noStrike" cap="none" normalizeH="0" baseline="0">
                <a:ln>
                  <a:noFill/>
                </a:ln>
                <a:solidFill>
                  <a:srgbClr val="804000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523875" y="3101974"/>
              <a:ext cx="8204200" cy="539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0" b="0" i="0" u="none" strike="noStrike" cap="none" normalizeH="0" baseline="0">
                <a:ln>
                  <a:noFill/>
                </a:ln>
                <a:solidFill>
                  <a:srgbClr val="804000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520700" y="3654424"/>
              <a:ext cx="8204200" cy="539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0" b="0" i="0" u="none" strike="noStrike" cap="none" normalizeH="0" baseline="0">
                <a:ln>
                  <a:noFill/>
                </a:ln>
                <a:solidFill>
                  <a:srgbClr val="804000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</p:grp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3921125" y="4057650"/>
            <a:ext cx="547688" cy="547688"/>
          </a:xfrm>
          <a:prstGeom prst="irregularSeal1">
            <a:avLst/>
          </a:prstGeom>
          <a:solidFill>
            <a:srgbClr val="FFEA1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1" name="Text Box 52"/>
          <p:cNvSpPr txBox="1">
            <a:spLocks noChangeArrowheads="1"/>
          </p:cNvSpPr>
          <p:nvPr/>
        </p:nvSpPr>
        <p:spPr bwMode="auto">
          <a:xfrm>
            <a:off x="3922713" y="4149725"/>
            <a:ext cx="609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baseline="30000" dirty="0">
                <a:latin typeface="+mn-lt"/>
                <a:cs typeface="+mn-cs"/>
              </a:rPr>
              <a:t>218</a:t>
            </a:r>
            <a:r>
              <a:rPr lang="en-US" sz="1400" dirty="0">
                <a:latin typeface="+mn-lt"/>
                <a:cs typeface="+mn-cs"/>
              </a:rPr>
              <a:t>Po</a:t>
            </a:r>
            <a:endParaRPr lang="en-US" sz="1000" dirty="0">
              <a:latin typeface="+mn-lt"/>
              <a:cs typeface="+mn-cs"/>
            </a:endParaRPr>
          </a:p>
        </p:txBody>
      </p:sp>
      <p:sp>
        <p:nvSpPr>
          <p:cNvPr id="52" name="Text Box 53"/>
          <p:cNvSpPr txBox="1">
            <a:spLocks noChangeArrowheads="1"/>
          </p:cNvSpPr>
          <p:nvPr/>
        </p:nvSpPr>
        <p:spPr bwMode="auto">
          <a:xfrm>
            <a:off x="4467225" y="2557463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>
                <a:latin typeface="Symbol" charset="0"/>
                <a:cs typeface="+mn-cs"/>
                <a:sym typeface="Symbol" charset="0"/>
              </a:rPr>
              <a:t></a:t>
            </a:r>
          </a:p>
        </p:txBody>
      </p:sp>
      <p:sp>
        <p:nvSpPr>
          <p:cNvPr id="54" name="Text Box 55"/>
          <p:cNvSpPr txBox="1">
            <a:spLocks noChangeArrowheads="1"/>
          </p:cNvSpPr>
          <p:nvPr/>
        </p:nvSpPr>
        <p:spPr bwMode="auto">
          <a:xfrm>
            <a:off x="2972329" y="1698723"/>
            <a:ext cx="9937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dirty="0" smtClean="0">
                <a:latin typeface="+mn-lt"/>
                <a:cs typeface="+mn-cs"/>
                <a:sym typeface="Symbol" charset="0"/>
              </a:rPr>
              <a:t></a:t>
            </a:r>
            <a:r>
              <a:rPr lang="en-US" sz="1400" dirty="0" smtClean="0">
                <a:latin typeface="+mn-lt"/>
                <a:cs typeface="+mn-cs"/>
              </a:rPr>
              <a:t>m scale</a:t>
            </a:r>
            <a:endParaRPr lang="en-US" sz="1400" dirty="0">
              <a:latin typeface="+mn-lt"/>
              <a:cs typeface="+mn-cs"/>
            </a:endParaRPr>
          </a:p>
        </p:txBody>
      </p:sp>
      <p:sp>
        <p:nvSpPr>
          <p:cNvPr id="55" name="Text Box 56"/>
          <p:cNvSpPr txBox="1">
            <a:spLocks noChangeArrowheads="1"/>
          </p:cNvSpPr>
          <p:nvPr/>
        </p:nvSpPr>
        <p:spPr bwMode="auto">
          <a:xfrm>
            <a:off x="4597400" y="3327400"/>
            <a:ext cx="152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dirty="0">
                <a:latin typeface="+mn-lt"/>
                <a:cs typeface="+mn-cs"/>
              </a:rPr>
              <a:t>Range = </a:t>
            </a:r>
            <a:r>
              <a:rPr lang="en-US" sz="1400" dirty="0" smtClean="0">
                <a:latin typeface="+mn-lt"/>
                <a:cs typeface="+mn-cs"/>
              </a:rPr>
              <a:t>37 </a:t>
            </a:r>
            <a:r>
              <a:rPr lang="en-US" sz="1400" dirty="0">
                <a:latin typeface="+mn-lt"/>
                <a:cs typeface="+mn-cs"/>
                <a:sym typeface="Symbol" charset="0"/>
              </a:rPr>
              <a:t></a:t>
            </a:r>
            <a:r>
              <a:rPr lang="en-US" sz="1400" dirty="0">
                <a:latin typeface="+mn-lt"/>
                <a:cs typeface="+mn-cs"/>
              </a:rPr>
              <a:t>m</a:t>
            </a:r>
          </a:p>
        </p:txBody>
      </p:sp>
      <p:sp>
        <p:nvSpPr>
          <p:cNvPr id="56" name="Text Box 57"/>
          <p:cNvSpPr txBox="1">
            <a:spLocks noChangeArrowheads="1"/>
          </p:cNvSpPr>
          <p:nvPr/>
        </p:nvSpPr>
        <p:spPr bwMode="auto">
          <a:xfrm>
            <a:off x="3517900" y="5554663"/>
            <a:ext cx="641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baseline="30000" dirty="0">
                <a:latin typeface="+mn-lt"/>
                <a:cs typeface="+mn-cs"/>
              </a:rPr>
              <a:t>214</a:t>
            </a:r>
            <a:r>
              <a:rPr lang="en-US" sz="1400" dirty="0">
                <a:latin typeface="+mn-lt"/>
                <a:cs typeface="+mn-cs"/>
              </a:rPr>
              <a:t>Pb</a:t>
            </a:r>
            <a:r>
              <a:rPr lang="en-US" sz="1400" baseline="30000" dirty="0">
                <a:latin typeface="+mn-lt"/>
                <a:cs typeface="+mn-cs"/>
              </a:rPr>
              <a:t>+</a:t>
            </a:r>
            <a:endParaRPr lang="en-US" sz="1400" dirty="0">
              <a:latin typeface="+mn-lt"/>
              <a:cs typeface="+mn-cs"/>
            </a:endParaRPr>
          </a:p>
        </p:txBody>
      </p:sp>
      <p:sp>
        <p:nvSpPr>
          <p:cNvPr id="57" name="Line 58"/>
          <p:cNvSpPr>
            <a:spLocks noChangeShapeType="1"/>
          </p:cNvSpPr>
          <p:nvPr/>
        </p:nvSpPr>
        <p:spPr bwMode="auto">
          <a:xfrm flipV="1">
            <a:off x="4203700" y="2806700"/>
            <a:ext cx="3810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8" name="Line 59"/>
          <p:cNvSpPr>
            <a:spLocks noChangeShapeType="1"/>
          </p:cNvSpPr>
          <p:nvPr/>
        </p:nvSpPr>
        <p:spPr bwMode="auto">
          <a:xfrm flipH="1">
            <a:off x="3822700" y="4178300"/>
            <a:ext cx="3810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7" name="Text Box 78"/>
          <p:cNvSpPr txBox="1">
            <a:spLocks noChangeArrowheads="1"/>
          </p:cNvSpPr>
          <p:nvPr/>
        </p:nvSpPr>
        <p:spPr bwMode="auto">
          <a:xfrm>
            <a:off x="3811588" y="4637088"/>
            <a:ext cx="2524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cs typeface="+mn-cs"/>
              </a:rPr>
              <a:t>-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660066"/>
                </a:solidFill>
              </a:rPr>
              <a:t>Thin film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45530" y="880533"/>
            <a:ext cx="71602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  <a:latin typeface="+mn-lt"/>
              </a:rPr>
              <a:t>Give the alphas few places to hide in an aluminized </a:t>
            </a:r>
            <a:r>
              <a:rPr lang="en-US" dirty="0">
                <a:solidFill>
                  <a:srgbClr val="660066"/>
                </a:solidFill>
                <a:latin typeface="+mn-lt"/>
              </a:rPr>
              <a:t>M</a:t>
            </a:r>
            <a:r>
              <a:rPr lang="en-US" dirty="0" smtClean="0">
                <a:solidFill>
                  <a:srgbClr val="660066"/>
                </a:solidFill>
                <a:latin typeface="+mn-lt"/>
              </a:rPr>
              <a:t>ylar thin film.</a:t>
            </a:r>
            <a:endParaRPr lang="en-US" dirty="0">
              <a:solidFill>
                <a:srgbClr val="660066"/>
              </a:solidFill>
              <a:latin typeface="+mn-lt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3776133" y="2032000"/>
            <a:ext cx="448733" cy="423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/>
          <p:nvPr/>
        </p:nvCxnSpPr>
        <p:spPr bwMode="auto">
          <a:xfrm flipH="1">
            <a:off x="4326468" y="2032000"/>
            <a:ext cx="389465" cy="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2" name="Text Box 78"/>
          <p:cNvSpPr txBox="1">
            <a:spLocks noChangeArrowheads="1"/>
          </p:cNvSpPr>
          <p:nvPr/>
        </p:nvSpPr>
        <p:spPr bwMode="auto">
          <a:xfrm>
            <a:off x="4344988" y="3481388"/>
            <a:ext cx="2524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cs typeface="+mn-cs"/>
              </a:rPr>
              <a:t>-</a:t>
            </a:r>
          </a:p>
        </p:txBody>
      </p:sp>
      <p:sp>
        <p:nvSpPr>
          <p:cNvPr id="25" name="Text Box 78"/>
          <p:cNvSpPr txBox="1">
            <a:spLocks noChangeArrowheads="1"/>
          </p:cNvSpPr>
          <p:nvPr/>
        </p:nvSpPr>
        <p:spPr bwMode="auto">
          <a:xfrm>
            <a:off x="4256088" y="3163888"/>
            <a:ext cx="2524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cs typeface="+mn-cs"/>
              </a:rPr>
              <a:t>-</a:t>
            </a:r>
          </a:p>
        </p:txBody>
      </p:sp>
      <p:sp>
        <p:nvSpPr>
          <p:cNvPr id="26" name="Text Box 78"/>
          <p:cNvSpPr txBox="1">
            <a:spLocks noChangeArrowheads="1"/>
          </p:cNvSpPr>
          <p:nvPr/>
        </p:nvSpPr>
        <p:spPr bwMode="auto">
          <a:xfrm>
            <a:off x="4408488" y="3316288"/>
            <a:ext cx="2524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cs typeface="+mn-cs"/>
              </a:rPr>
              <a:t>-</a:t>
            </a:r>
          </a:p>
        </p:txBody>
      </p:sp>
      <p:sp>
        <p:nvSpPr>
          <p:cNvPr id="27" name="Text Box 78"/>
          <p:cNvSpPr txBox="1">
            <a:spLocks noChangeArrowheads="1"/>
          </p:cNvSpPr>
          <p:nvPr/>
        </p:nvSpPr>
        <p:spPr bwMode="auto">
          <a:xfrm>
            <a:off x="4281488" y="2935288"/>
            <a:ext cx="2524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cs typeface="+mn-cs"/>
              </a:rPr>
              <a:t>-</a:t>
            </a:r>
          </a:p>
        </p:txBody>
      </p:sp>
      <p:sp>
        <p:nvSpPr>
          <p:cNvPr id="28" name="Text Box 78"/>
          <p:cNvSpPr txBox="1">
            <a:spLocks noChangeArrowheads="1"/>
          </p:cNvSpPr>
          <p:nvPr/>
        </p:nvSpPr>
        <p:spPr bwMode="auto">
          <a:xfrm>
            <a:off x="4471988" y="3024188"/>
            <a:ext cx="2524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cs typeface="+mn-cs"/>
              </a:rPr>
              <a:t>-</a:t>
            </a:r>
          </a:p>
        </p:txBody>
      </p:sp>
      <p:sp>
        <p:nvSpPr>
          <p:cNvPr id="29" name="Text Box 78"/>
          <p:cNvSpPr txBox="1">
            <a:spLocks noChangeArrowheads="1"/>
          </p:cNvSpPr>
          <p:nvPr/>
        </p:nvSpPr>
        <p:spPr bwMode="auto">
          <a:xfrm>
            <a:off x="4344988" y="2770188"/>
            <a:ext cx="2524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cs typeface="+mn-cs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83613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 rot="16200000">
            <a:off x="1680633" y="4047067"/>
            <a:ext cx="5181600" cy="110066"/>
            <a:chOff x="520700" y="3101974"/>
            <a:chExt cx="8207375" cy="606425"/>
          </a:xfrm>
        </p:grpSpPr>
        <p:sp>
          <p:nvSpPr>
            <p:cNvPr id="11" name="Rectangle 10"/>
            <p:cNvSpPr/>
            <p:nvPr/>
          </p:nvSpPr>
          <p:spPr bwMode="auto">
            <a:xfrm>
              <a:off x="520700" y="3162300"/>
              <a:ext cx="8204200" cy="48260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rgbClr val="CCFF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0" b="0" i="0" u="none" strike="noStrike" cap="none" normalizeH="0" baseline="0">
                <a:ln>
                  <a:noFill/>
                </a:ln>
                <a:solidFill>
                  <a:srgbClr val="804000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523875" y="3101974"/>
              <a:ext cx="8204200" cy="539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0" b="0" i="0" u="none" strike="noStrike" cap="none" normalizeH="0" baseline="0">
                <a:ln>
                  <a:noFill/>
                </a:ln>
                <a:solidFill>
                  <a:srgbClr val="804000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520700" y="3654424"/>
              <a:ext cx="8204200" cy="539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0" b="0" i="0" u="none" strike="noStrike" cap="none" normalizeH="0" baseline="0">
                <a:ln>
                  <a:noFill/>
                </a:ln>
                <a:solidFill>
                  <a:srgbClr val="804000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</p:grpSp>
      <p:sp>
        <p:nvSpPr>
          <p:cNvPr id="52" name="Text Box 53"/>
          <p:cNvSpPr txBox="1">
            <a:spLocks noChangeArrowheads="1"/>
          </p:cNvSpPr>
          <p:nvPr/>
        </p:nvSpPr>
        <p:spPr bwMode="auto">
          <a:xfrm>
            <a:off x="4433358" y="2565929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dirty="0">
                <a:latin typeface="Symbol" charset="0"/>
                <a:cs typeface="+mn-cs"/>
                <a:sym typeface="Symbol" charset="0"/>
              </a:rPr>
              <a:t></a:t>
            </a:r>
          </a:p>
        </p:txBody>
      </p:sp>
      <p:sp>
        <p:nvSpPr>
          <p:cNvPr id="57" name="Line 58"/>
          <p:cNvSpPr>
            <a:spLocks noChangeShapeType="1"/>
          </p:cNvSpPr>
          <p:nvPr/>
        </p:nvSpPr>
        <p:spPr bwMode="auto">
          <a:xfrm flipV="1">
            <a:off x="4220632" y="2650066"/>
            <a:ext cx="80435" cy="150283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660066"/>
                </a:solidFill>
              </a:rPr>
              <a:t>Thin Film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45530" y="880533"/>
            <a:ext cx="48803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  <a:latin typeface="+mn-lt"/>
              </a:rPr>
              <a:t>Of course some alphas will find a way to hide</a:t>
            </a:r>
            <a:endParaRPr lang="en-US" dirty="0">
              <a:solidFill>
                <a:srgbClr val="66006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68154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660066"/>
                </a:solidFill>
              </a:rPr>
              <a:t>Thin Film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245530" y="880533"/>
            <a:ext cx="8751464" cy="5056258"/>
            <a:chOff x="245530" y="880533"/>
            <a:chExt cx="8751464" cy="5056258"/>
          </a:xfrm>
        </p:grpSpPr>
        <p:grpSp>
          <p:nvGrpSpPr>
            <p:cNvPr id="12" name="Group 11"/>
            <p:cNvGrpSpPr/>
            <p:nvPr/>
          </p:nvGrpSpPr>
          <p:grpSpPr>
            <a:xfrm rot="16200000">
              <a:off x="3998809" y="4766414"/>
              <a:ext cx="1278837" cy="1061917"/>
              <a:chOff x="2531959" y="3321789"/>
              <a:chExt cx="1278837" cy="1061917"/>
            </a:xfrm>
          </p:grpSpPr>
          <p:grpSp>
            <p:nvGrpSpPr>
              <p:cNvPr id="6" name="Group 5"/>
              <p:cNvGrpSpPr/>
              <p:nvPr/>
            </p:nvGrpSpPr>
            <p:grpSpPr>
              <a:xfrm rot="2721535">
                <a:off x="3256978" y="3829888"/>
                <a:ext cx="1061917" cy="45719"/>
                <a:chOff x="520700" y="3101974"/>
                <a:chExt cx="8207375" cy="606425"/>
              </a:xfrm>
            </p:grpSpPr>
            <p:sp>
              <p:nvSpPr>
                <p:cNvPr id="5" name="Rectangle 4"/>
                <p:cNvSpPr/>
                <p:nvPr/>
              </p:nvSpPr>
              <p:spPr bwMode="auto">
                <a:xfrm>
                  <a:off x="520700" y="3162300"/>
                  <a:ext cx="8204200" cy="482600"/>
                </a:xfrm>
                <a:prstGeom prst="rect">
                  <a:avLst/>
                </a:prstGeom>
                <a:solidFill>
                  <a:srgbClr val="CCFFCC"/>
                </a:solidFill>
                <a:ln w="9525" cap="flat" cmpd="sng" algn="ctr">
                  <a:solidFill>
                    <a:srgbClr val="CCFFCC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000" b="0" i="0" u="none" strike="noStrike" cap="none" normalizeH="0" baseline="0">
                    <a:ln>
                      <a:noFill/>
                    </a:ln>
                    <a:solidFill>
                      <a:srgbClr val="804000"/>
                    </a:solidFill>
                    <a:effectLst/>
                    <a:latin typeface="Times" charset="0"/>
                    <a:ea typeface="ＭＳ Ｐゴシック" charset="0"/>
                  </a:endParaRPr>
                </a:p>
              </p:txBody>
            </p:sp>
            <p:sp>
              <p:nvSpPr>
                <p:cNvPr id="17" name="Rectangle 16"/>
                <p:cNvSpPr/>
                <p:nvPr/>
              </p:nvSpPr>
              <p:spPr bwMode="auto">
                <a:xfrm>
                  <a:off x="523875" y="3101974"/>
                  <a:ext cx="8204200" cy="53975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000" b="0" i="0" u="none" strike="noStrike" cap="none" normalizeH="0" baseline="0">
                    <a:ln>
                      <a:noFill/>
                    </a:ln>
                    <a:solidFill>
                      <a:srgbClr val="804000"/>
                    </a:solidFill>
                    <a:effectLst/>
                    <a:latin typeface="Times" charset="0"/>
                    <a:ea typeface="ＭＳ Ｐゴシック" charset="0"/>
                  </a:endParaRPr>
                </a:p>
              </p:txBody>
            </p:sp>
            <p:sp>
              <p:nvSpPr>
                <p:cNvPr id="18" name="Rectangle 17"/>
                <p:cNvSpPr/>
                <p:nvPr/>
              </p:nvSpPr>
              <p:spPr bwMode="auto">
                <a:xfrm>
                  <a:off x="520700" y="3654424"/>
                  <a:ext cx="8204200" cy="53975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000" b="0" i="0" u="none" strike="noStrike" cap="none" normalizeH="0" baseline="0">
                    <a:ln>
                      <a:noFill/>
                    </a:ln>
                    <a:solidFill>
                      <a:srgbClr val="804000"/>
                    </a:solidFill>
                    <a:effectLst/>
                    <a:latin typeface="Time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 rot="8106898">
                <a:off x="2531959" y="3836698"/>
                <a:ext cx="1064156" cy="47970"/>
                <a:chOff x="503387" y="3101974"/>
                <a:chExt cx="8224688" cy="636277"/>
              </a:xfrm>
            </p:grpSpPr>
            <p:sp>
              <p:nvSpPr>
                <p:cNvPr id="25" name="Rectangle 24"/>
                <p:cNvSpPr/>
                <p:nvPr/>
              </p:nvSpPr>
              <p:spPr bwMode="auto">
                <a:xfrm>
                  <a:off x="520700" y="3162300"/>
                  <a:ext cx="8204200" cy="482600"/>
                </a:xfrm>
                <a:prstGeom prst="rect">
                  <a:avLst/>
                </a:prstGeom>
                <a:solidFill>
                  <a:srgbClr val="CCFFCC"/>
                </a:solidFill>
                <a:ln w="9525" cap="flat" cmpd="sng" algn="ctr">
                  <a:solidFill>
                    <a:srgbClr val="CCFFCC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000" b="0" i="0" u="none" strike="noStrike" cap="none" normalizeH="0" baseline="0">
                    <a:ln>
                      <a:noFill/>
                    </a:ln>
                    <a:solidFill>
                      <a:srgbClr val="804000"/>
                    </a:solidFill>
                    <a:effectLst/>
                    <a:latin typeface="Times" charset="0"/>
                    <a:ea typeface="ＭＳ Ｐゴシック" charset="0"/>
                  </a:endParaRPr>
                </a:p>
              </p:txBody>
            </p:sp>
            <p:sp>
              <p:nvSpPr>
                <p:cNvPr id="26" name="Rectangle 25"/>
                <p:cNvSpPr/>
                <p:nvPr/>
              </p:nvSpPr>
              <p:spPr bwMode="auto">
                <a:xfrm>
                  <a:off x="523875" y="3101974"/>
                  <a:ext cx="8204200" cy="53975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000" b="0" i="0" u="none" strike="noStrike" cap="none" normalizeH="0" baseline="0">
                    <a:ln>
                      <a:noFill/>
                    </a:ln>
                    <a:solidFill>
                      <a:srgbClr val="804000"/>
                    </a:solidFill>
                    <a:effectLst/>
                    <a:latin typeface="Times" charset="0"/>
                    <a:ea typeface="ＭＳ Ｐゴシック" charset="0"/>
                  </a:endParaRPr>
                </a:p>
              </p:txBody>
            </p:sp>
            <p:sp>
              <p:nvSpPr>
                <p:cNvPr id="27" name="Rectangle 26"/>
                <p:cNvSpPr/>
                <p:nvPr/>
              </p:nvSpPr>
              <p:spPr bwMode="auto">
                <a:xfrm>
                  <a:off x="503387" y="3684279"/>
                  <a:ext cx="8204196" cy="53972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000" b="0" i="0" u="none" strike="noStrike" cap="none" normalizeH="0" baseline="0">
                    <a:ln>
                      <a:noFill/>
                    </a:ln>
                    <a:solidFill>
                      <a:srgbClr val="804000"/>
                    </a:solidFill>
                    <a:effectLst/>
                    <a:latin typeface="Times" charset="0"/>
                    <a:ea typeface="ＭＳ Ｐゴシック" charset="0"/>
                  </a:endParaRPr>
                </a:p>
              </p:txBody>
            </p:sp>
          </p:grpSp>
          <p:cxnSp>
            <p:nvCxnSpPr>
              <p:cNvPr id="8" name="Straight Connector 7"/>
              <p:cNvCxnSpPr/>
              <p:nvPr/>
            </p:nvCxnSpPr>
            <p:spPr bwMode="auto">
              <a:xfrm>
                <a:off x="3430793" y="3490840"/>
                <a:ext cx="87107" cy="9056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CCFF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2" name="Group 31"/>
            <p:cNvGrpSpPr/>
            <p:nvPr/>
          </p:nvGrpSpPr>
          <p:grpSpPr>
            <a:xfrm rot="16200000">
              <a:off x="3773782" y="3096762"/>
              <a:ext cx="1709841" cy="1061917"/>
              <a:chOff x="3986109" y="3312264"/>
              <a:chExt cx="1709841" cy="1061917"/>
            </a:xfrm>
          </p:grpSpPr>
          <p:grpSp>
            <p:nvGrpSpPr>
              <p:cNvPr id="59" name="Group 58"/>
              <p:cNvGrpSpPr/>
              <p:nvPr/>
            </p:nvGrpSpPr>
            <p:grpSpPr>
              <a:xfrm>
                <a:off x="3986109" y="3312264"/>
                <a:ext cx="1709841" cy="1061917"/>
                <a:chOff x="1080984" y="3321789"/>
                <a:chExt cx="1709841" cy="1061917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1080984" y="3321789"/>
                  <a:ext cx="1278837" cy="1061917"/>
                  <a:chOff x="2531959" y="3321789"/>
                  <a:chExt cx="1278837" cy="1061917"/>
                </a:xfrm>
              </p:grpSpPr>
              <p:grpSp>
                <p:nvGrpSpPr>
                  <p:cNvPr id="62" name="Group 61"/>
                  <p:cNvGrpSpPr/>
                  <p:nvPr/>
                </p:nvGrpSpPr>
                <p:grpSpPr>
                  <a:xfrm rot="2721535">
                    <a:off x="3256978" y="3829888"/>
                    <a:ext cx="1061917" cy="45719"/>
                    <a:chOff x="520700" y="3101974"/>
                    <a:chExt cx="8207375" cy="606425"/>
                  </a:xfrm>
                </p:grpSpPr>
                <p:sp>
                  <p:nvSpPr>
                    <p:cNvPr id="68" name="Rectangle 67"/>
                    <p:cNvSpPr/>
                    <p:nvPr/>
                  </p:nvSpPr>
                  <p:spPr bwMode="auto">
                    <a:xfrm>
                      <a:off x="520700" y="3162300"/>
                      <a:ext cx="8204200" cy="482600"/>
                    </a:xfrm>
                    <a:prstGeom prst="rect">
                      <a:avLst/>
                    </a:prstGeom>
                    <a:solidFill>
                      <a:srgbClr val="CCFFCC"/>
                    </a:solidFill>
                    <a:ln w="9525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0" b="0" i="0" u="none" strike="noStrike" cap="none" normalizeH="0" baseline="0">
                        <a:ln>
                          <a:noFill/>
                        </a:ln>
                        <a:solidFill>
                          <a:srgbClr val="804000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69" name="Rectangle 68"/>
                    <p:cNvSpPr/>
                    <p:nvPr/>
                  </p:nvSpPr>
                  <p:spPr bwMode="auto">
                    <a:xfrm>
                      <a:off x="523875" y="3101974"/>
                      <a:ext cx="8204200" cy="53975"/>
                    </a:xfrm>
                    <a:prstGeom prst="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0" b="0" i="0" u="none" strike="noStrike" cap="none" normalizeH="0" baseline="0">
                        <a:ln>
                          <a:noFill/>
                        </a:ln>
                        <a:solidFill>
                          <a:srgbClr val="804000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70" name="Rectangle 69"/>
                    <p:cNvSpPr/>
                    <p:nvPr/>
                  </p:nvSpPr>
                  <p:spPr bwMode="auto">
                    <a:xfrm>
                      <a:off x="520700" y="3654424"/>
                      <a:ext cx="8204200" cy="53975"/>
                    </a:xfrm>
                    <a:prstGeom prst="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0" b="0" i="0" u="none" strike="noStrike" cap="none" normalizeH="0" baseline="0">
                        <a:ln>
                          <a:noFill/>
                        </a:ln>
                        <a:solidFill>
                          <a:srgbClr val="804000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63" name="Group 62"/>
                  <p:cNvGrpSpPr/>
                  <p:nvPr/>
                </p:nvGrpSpPr>
                <p:grpSpPr>
                  <a:xfrm rot="8106898">
                    <a:off x="2531959" y="3836698"/>
                    <a:ext cx="1064156" cy="47970"/>
                    <a:chOff x="503387" y="3101974"/>
                    <a:chExt cx="8224688" cy="636277"/>
                  </a:xfrm>
                </p:grpSpPr>
                <p:sp>
                  <p:nvSpPr>
                    <p:cNvPr id="65" name="Rectangle 64"/>
                    <p:cNvSpPr/>
                    <p:nvPr/>
                  </p:nvSpPr>
                  <p:spPr bwMode="auto">
                    <a:xfrm>
                      <a:off x="520700" y="3162300"/>
                      <a:ext cx="8204200" cy="482600"/>
                    </a:xfrm>
                    <a:prstGeom prst="rect">
                      <a:avLst/>
                    </a:prstGeom>
                    <a:solidFill>
                      <a:srgbClr val="CCFFCC"/>
                    </a:solidFill>
                    <a:ln w="9525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0" b="0" i="0" u="none" strike="noStrike" cap="none" normalizeH="0" baseline="0">
                        <a:ln>
                          <a:noFill/>
                        </a:ln>
                        <a:solidFill>
                          <a:srgbClr val="804000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66" name="Rectangle 65"/>
                    <p:cNvSpPr/>
                    <p:nvPr/>
                  </p:nvSpPr>
                  <p:spPr bwMode="auto">
                    <a:xfrm>
                      <a:off x="523875" y="3101974"/>
                      <a:ext cx="8204200" cy="53975"/>
                    </a:xfrm>
                    <a:prstGeom prst="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0" b="0" i="0" u="none" strike="noStrike" cap="none" normalizeH="0" baseline="0">
                        <a:ln>
                          <a:noFill/>
                        </a:ln>
                        <a:solidFill>
                          <a:srgbClr val="804000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67" name="Rectangle 66"/>
                    <p:cNvSpPr/>
                    <p:nvPr/>
                  </p:nvSpPr>
                  <p:spPr bwMode="auto">
                    <a:xfrm>
                      <a:off x="503387" y="3684279"/>
                      <a:ext cx="8204196" cy="53972"/>
                    </a:xfrm>
                    <a:prstGeom prst="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0" b="0" i="0" u="none" strike="noStrike" cap="none" normalizeH="0" baseline="0">
                        <a:ln>
                          <a:noFill/>
                        </a:ln>
                        <a:solidFill>
                          <a:srgbClr val="804000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p:txBody>
                </p:sp>
              </p:grpSp>
              <p:cxnSp>
                <p:nvCxnSpPr>
                  <p:cNvPr id="64" name="Straight Connector 63"/>
                  <p:cNvCxnSpPr/>
                  <p:nvPr/>
                </p:nvCxnSpPr>
                <p:spPr bwMode="auto">
                  <a:xfrm>
                    <a:off x="3430793" y="3490840"/>
                    <a:ext cx="87107" cy="9056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rgbClr val="CCFFCC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</p:grpSp>
            <p:cxnSp>
              <p:nvCxnSpPr>
                <p:cNvPr id="61" name="Straight Connector 60"/>
                <p:cNvCxnSpPr/>
                <p:nvPr/>
              </p:nvCxnSpPr>
              <p:spPr bwMode="auto">
                <a:xfrm flipH="1">
                  <a:off x="2701927" y="4137025"/>
                  <a:ext cx="88898" cy="85725"/>
                </a:xfrm>
                <a:prstGeom prst="line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rgbClr val="CCFFCC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71" name="Straight Connector 70"/>
              <p:cNvCxnSpPr/>
              <p:nvPr/>
            </p:nvCxnSpPr>
            <p:spPr bwMode="auto">
              <a:xfrm>
                <a:off x="4062618" y="4129015"/>
                <a:ext cx="87107" cy="9056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CCFF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72" name="Group 71"/>
            <p:cNvGrpSpPr/>
            <p:nvPr/>
          </p:nvGrpSpPr>
          <p:grpSpPr>
            <a:xfrm rot="16200000">
              <a:off x="3767432" y="1642612"/>
              <a:ext cx="1709841" cy="1061917"/>
              <a:chOff x="3986109" y="3312264"/>
              <a:chExt cx="1709841" cy="1061917"/>
            </a:xfrm>
          </p:grpSpPr>
          <p:grpSp>
            <p:nvGrpSpPr>
              <p:cNvPr id="73" name="Group 72"/>
              <p:cNvGrpSpPr/>
              <p:nvPr/>
            </p:nvGrpSpPr>
            <p:grpSpPr>
              <a:xfrm>
                <a:off x="3986109" y="3312264"/>
                <a:ext cx="1709841" cy="1061917"/>
                <a:chOff x="1080984" y="3321789"/>
                <a:chExt cx="1709841" cy="1061917"/>
              </a:xfrm>
            </p:grpSpPr>
            <p:grpSp>
              <p:nvGrpSpPr>
                <p:cNvPr id="75" name="Group 74"/>
                <p:cNvGrpSpPr/>
                <p:nvPr/>
              </p:nvGrpSpPr>
              <p:grpSpPr>
                <a:xfrm>
                  <a:off x="1080984" y="3321789"/>
                  <a:ext cx="1278837" cy="1061917"/>
                  <a:chOff x="2531959" y="3321789"/>
                  <a:chExt cx="1278837" cy="1061917"/>
                </a:xfrm>
              </p:grpSpPr>
              <p:grpSp>
                <p:nvGrpSpPr>
                  <p:cNvPr id="78" name="Group 77"/>
                  <p:cNvGrpSpPr/>
                  <p:nvPr/>
                </p:nvGrpSpPr>
                <p:grpSpPr>
                  <a:xfrm rot="2721535">
                    <a:off x="3256978" y="3829888"/>
                    <a:ext cx="1061917" cy="45719"/>
                    <a:chOff x="520700" y="3101974"/>
                    <a:chExt cx="8207375" cy="606425"/>
                  </a:xfrm>
                </p:grpSpPr>
                <p:sp>
                  <p:nvSpPr>
                    <p:cNvPr id="84" name="Rectangle 83"/>
                    <p:cNvSpPr/>
                    <p:nvPr/>
                  </p:nvSpPr>
                  <p:spPr bwMode="auto">
                    <a:xfrm>
                      <a:off x="520700" y="3162300"/>
                      <a:ext cx="8204200" cy="482600"/>
                    </a:xfrm>
                    <a:prstGeom prst="rect">
                      <a:avLst/>
                    </a:prstGeom>
                    <a:solidFill>
                      <a:srgbClr val="CCFFCC"/>
                    </a:solidFill>
                    <a:ln w="9525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0" b="0" i="0" u="none" strike="noStrike" cap="none" normalizeH="0" baseline="0">
                        <a:ln>
                          <a:noFill/>
                        </a:ln>
                        <a:solidFill>
                          <a:srgbClr val="804000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85" name="Rectangle 84"/>
                    <p:cNvSpPr/>
                    <p:nvPr/>
                  </p:nvSpPr>
                  <p:spPr bwMode="auto">
                    <a:xfrm>
                      <a:off x="523875" y="3101974"/>
                      <a:ext cx="8204200" cy="53975"/>
                    </a:xfrm>
                    <a:prstGeom prst="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0" b="0" i="0" u="none" strike="noStrike" cap="none" normalizeH="0" baseline="0">
                        <a:ln>
                          <a:noFill/>
                        </a:ln>
                        <a:solidFill>
                          <a:srgbClr val="804000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86" name="Rectangle 85"/>
                    <p:cNvSpPr/>
                    <p:nvPr/>
                  </p:nvSpPr>
                  <p:spPr bwMode="auto">
                    <a:xfrm>
                      <a:off x="520700" y="3654424"/>
                      <a:ext cx="8204200" cy="53975"/>
                    </a:xfrm>
                    <a:prstGeom prst="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0" b="0" i="0" u="none" strike="noStrike" cap="none" normalizeH="0" baseline="0">
                        <a:ln>
                          <a:noFill/>
                        </a:ln>
                        <a:solidFill>
                          <a:srgbClr val="804000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79" name="Group 78"/>
                  <p:cNvGrpSpPr/>
                  <p:nvPr/>
                </p:nvGrpSpPr>
                <p:grpSpPr>
                  <a:xfrm rot="8106898">
                    <a:off x="2531959" y="3836698"/>
                    <a:ext cx="1064156" cy="47970"/>
                    <a:chOff x="503387" y="3101974"/>
                    <a:chExt cx="8224688" cy="636277"/>
                  </a:xfrm>
                </p:grpSpPr>
                <p:sp>
                  <p:nvSpPr>
                    <p:cNvPr id="81" name="Rectangle 80"/>
                    <p:cNvSpPr/>
                    <p:nvPr/>
                  </p:nvSpPr>
                  <p:spPr bwMode="auto">
                    <a:xfrm>
                      <a:off x="520700" y="3162300"/>
                      <a:ext cx="8204200" cy="482600"/>
                    </a:xfrm>
                    <a:prstGeom prst="rect">
                      <a:avLst/>
                    </a:prstGeom>
                    <a:solidFill>
                      <a:srgbClr val="CCFFCC"/>
                    </a:solidFill>
                    <a:ln w="9525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0" b="0" i="0" u="none" strike="noStrike" cap="none" normalizeH="0" baseline="0">
                        <a:ln>
                          <a:noFill/>
                        </a:ln>
                        <a:solidFill>
                          <a:srgbClr val="804000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82" name="Rectangle 81"/>
                    <p:cNvSpPr/>
                    <p:nvPr/>
                  </p:nvSpPr>
                  <p:spPr bwMode="auto">
                    <a:xfrm>
                      <a:off x="523875" y="3101974"/>
                      <a:ext cx="8204200" cy="53975"/>
                    </a:xfrm>
                    <a:prstGeom prst="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0" b="0" i="0" u="none" strike="noStrike" cap="none" normalizeH="0" baseline="0">
                        <a:ln>
                          <a:noFill/>
                        </a:ln>
                        <a:solidFill>
                          <a:srgbClr val="804000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83" name="Rectangle 82"/>
                    <p:cNvSpPr/>
                    <p:nvPr/>
                  </p:nvSpPr>
                  <p:spPr bwMode="auto">
                    <a:xfrm>
                      <a:off x="503387" y="3684279"/>
                      <a:ext cx="8204196" cy="53972"/>
                    </a:xfrm>
                    <a:prstGeom prst="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0" b="0" i="0" u="none" strike="noStrike" cap="none" normalizeH="0" baseline="0">
                        <a:ln>
                          <a:noFill/>
                        </a:ln>
                        <a:solidFill>
                          <a:srgbClr val="804000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p:txBody>
                </p:sp>
              </p:grpSp>
              <p:cxnSp>
                <p:nvCxnSpPr>
                  <p:cNvPr id="80" name="Straight Connector 79"/>
                  <p:cNvCxnSpPr/>
                  <p:nvPr/>
                </p:nvCxnSpPr>
                <p:spPr bwMode="auto">
                  <a:xfrm>
                    <a:off x="3430793" y="3490840"/>
                    <a:ext cx="87107" cy="9056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rgbClr val="CCFFCC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</p:grpSp>
            <p:cxnSp>
              <p:nvCxnSpPr>
                <p:cNvPr id="76" name="Straight Connector 75"/>
                <p:cNvCxnSpPr/>
                <p:nvPr/>
              </p:nvCxnSpPr>
              <p:spPr bwMode="auto">
                <a:xfrm flipH="1">
                  <a:off x="2701927" y="4137025"/>
                  <a:ext cx="88898" cy="85725"/>
                </a:xfrm>
                <a:prstGeom prst="line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rgbClr val="CCFFCC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74" name="Straight Connector 73"/>
              <p:cNvCxnSpPr/>
              <p:nvPr/>
            </p:nvCxnSpPr>
            <p:spPr bwMode="auto">
              <a:xfrm>
                <a:off x="4062618" y="4129015"/>
                <a:ext cx="87107" cy="9056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CCFF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3997325" y="3409950"/>
              <a:ext cx="547688" cy="547688"/>
            </a:xfrm>
            <a:prstGeom prst="irregularSeal1">
              <a:avLst/>
            </a:prstGeom>
            <a:solidFill>
              <a:srgbClr val="FFEA1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51" name="Text Box 52"/>
            <p:cNvSpPr txBox="1">
              <a:spLocks noChangeArrowheads="1"/>
            </p:cNvSpPr>
            <p:nvPr/>
          </p:nvSpPr>
          <p:spPr bwMode="auto">
            <a:xfrm>
              <a:off x="4024313" y="3552825"/>
              <a:ext cx="6096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400" baseline="30000" dirty="0">
                  <a:latin typeface="+mn-lt"/>
                  <a:cs typeface="+mn-cs"/>
                </a:rPr>
                <a:t>218</a:t>
              </a:r>
              <a:r>
                <a:rPr lang="en-US" sz="1400" dirty="0">
                  <a:latin typeface="+mn-lt"/>
                  <a:cs typeface="+mn-cs"/>
                </a:rPr>
                <a:t>Po</a:t>
              </a:r>
              <a:endParaRPr lang="en-US" sz="1000" dirty="0">
                <a:latin typeface="+mn-lt"/>
                <a:cs typeface="+mn-cs"/>
              </a:endParaRPr>
            </a:p>
          </p:txBody>
        </p:sp>
        <p:sp>
          <p:nvSpPr>
            <p:cNvPr id="52" name="Text Box 53"/>
            <p:cNvSpPr txBox="1">
              <a:spLocks noChangeArrowheads="1"/>
            </p:cNvSpPr>
            <p:nvPr/>
          </p:nvSpPr>
          <p:spPr bwMode="auto">
            <a:xfrm>
              <a:off x="5948892" y="1829330"/>
              <a:ext cx="3810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400" dirty="0">
                  <a:latin typeface="Symbol" charset="0"/>
                  <a:cs typeface="+mn-cs"/>
                  <a:sym typeface="Symbol" charset="0"/>
                </a:rPr>
                <a:t></a:t>
              </a:r>
            </a:p>
          </p:txBody>
        </p:sp>
        <p:sp>
          <p:nvSpPr>
            <p:cNvPr id="56" name="Text Box 57"/>
            <p:cNvSpPr txBox="1">
              <a:spLocks noChangeArrowheads="1"/>
            </p:cNvSpPr>
            <p:nvPr/>
          </p:nvSpPr>
          <p:spPr bwMode="auto">
            <a:xfrm>
              <a:off x="2895600" y="4525963"/>
              <a:ext cx="64135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400" baseline="30000" dirty="0">
                  <a:latin typeface="+mn-lt"/>
                  <a:cs typeface="+mn-cs"/>
                </a:rPr>
                <a:t>214</a:t>
              </a:r>
              <a:r>
                <a:rPr lang="en-US" sz="1400" dirty="0">
                  <a:latin typeface="+mn-lt"/>
                  <a:cs typeface="+mn-cs"/>
                </a:rPr>
                <a:t>Pb</a:t>
              </a:r>
              <a:r>
                <a:rPr lang="en-US" sz="1400" baseline="30000" dirty="0">
                  <a:latin typeface="+mn-lt"/>
                  <a:cs typeface="+mn-cs"/>
                </a:rPr>
                <a:t>+</a:t>
              </a:r>
              <a:endParaRPr lang="en-US" sz="1400" dirty="0">
                <a:latin typeface="+mn-lt"/>
                <a:cs typeface="+mn-cs"/>
              </a:endParaRPr>
            </a:p>
          </p:txBody>
        </p:sp>
        <p:sp>
          <p:nvSpPr>
            <p:cNvPr id="57" name="Line 58"/>
            <p:cNvSpPr>
              <a:spLocks noChangeShapeType="1"/>
            </p:cNvSpPr>
            <p:nvPr/>
          </p:nvSpPr>
          <p:spPr bwMode="auto">
            <a:xfrm flipV="1">
              <a:off x="4267199" y="1972733"/>
              <a:ext cx="1642533" cy="163406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58" name="Line 59"/>
            <p:cNvSpPr>
              <a:spLocks noChangeShapeType="1"/>
            </p:cNvSpPr>
            <p:nvPr/>
          </p:nvSpPr>
          <p:spPr bwMode="auto">
            <a:xfrm flipH="1">
              <a:off x="3357033" y="3602567"/>
              <a:ext cx="914400" cy="901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77" name="Text Box 78"/>
            <p:cNvSpPr txBox="1">
              <a:spLocks noChangeArrowheads="1"/>
            </p:cNvSpPr>
            <p:nvPr/>
          </p:nvSpPr>
          <p:spPr bwMode="auto">
            <a:xfrm>
              <a:off x="3608388" y="3836988"/>
              <a:ext cx="252412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dirty="0">
                  <a:cs typeface="+mn-cs"/>
                </a:rPr>
                <a:t>-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45530" y="880533"/>
              <a:ext cx="87514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660066"/>
                  </a:solidFill>
                  <a:latin typeface="+mn-lt"/>
                </a:rPr>
                <a:t>Give the alphas </a:t>
              </a:r>
              <a:r>
                <a:rPr lang="en-US" b="1" dirty="0" smtClean="0">
                  <a:solidFill>
                    <a:srgbClr val="660066"/>
                  </a:solidFill>
                  <a:latin typeface="+mn-lt"/>
                </a:rPr>
                <a:t>even less </a:t>
              </a:r>
              <a:r>
                <a:rPr lang="en-US" dirty="0" smtClean="0">
                  <a:solidFill>
                    <a:srgbClr val="660066"/>
                  </a:solidFill>
                  <a:latin typeface="+mn-lt"/>
                </a:rPr>
                <a:t>places to hide in a </a:t>
              </a:r>
              <a:r>
                <a:rPr lang="en-US" b="1" dirty="0" smtClean="0">
                  <a:solidFill>
                    <a:srgbClr val="660066"/>
                  </a:solidFill>
                  <a:latin typeface="+mn-lt"/>
                </a:rPr>
                <a:t>texturized</a:t>
              </a:r>
              <a:r>
                <a:rPr lang="en-US" dirty="0" smtClean="0">
                  <a:solidFill>
                    <a:srgbClr val="660066"/>
                  </a:solidFill>
                  <a:latin typeface="+mn-lt"/>
                </a:rPr>
                <a:t> aluminized </a:t>
              </a:r>
              <a:r>
                <a:rPr lang="en-US" dirty="0">
                  <a:solidFill>
                    <a:srgbClr val="660066"/>
                  </a:solidFill>
                  <a:latin typeface="+mn-lt"/>
                </a:rPr>
                <a:t>M</a:t>
              </a:r>
              <a:r>
                <a:rPr lang="en-US" dirty="0" smtClean="0">
                  <a:solidFill>
                    <a:srgbClr val="660066"/>
                  </a:solidFill>
                  <a:latin typeface="+mn-lt"/>
                </a:rPr>
                <a:t>ylar thin film.</a:t>
              </a:r>
              <a:endParaRPr lang="en-US" dirty="0">
                <a:solidFill>
                  <a:srgbClr val="660066"/>
                </a:solidFill>
                <a:latin typeface="+mn-lt"/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 bwMode="auto">
            <a:xfrm flipV="1">
              <a:off x="4440767" y="4402667"/>
              <a:ext cx="753533" cy="753533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35" name="TextBox 34"/>
            <p:cNvSpPr txBox="1"/>
            <p:nvPr/>
          </p:nvSpPr>
          <p:spPr>
            <a:xfrm rot="18986959">
              <a:off x="4420442" y="4795967"/>
              <a:ext cx="11635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+mn-lt"/>
                </a:rPr>
                <a:t>20 </a:t>
              </a:r>
              <a:r>
                <a:rPr lang="en-US" sz="1400" dirty="0" smtClean="0">
                  <a:latin typeface="Symbol" charset="2"/>
                  <a:cs typeface="Symbol" charset="2"/>
                </a:rPr>
                <a:t>m</a:t>
              </a:r>
              <a:r>
                <a:rPr lang="en-US" sz="1400" dirty="0" smtClean="0">
                  <a:latin typeface="+mn-lt"/>
                </a:rPr>
                <a:t>m or less</a:t>
              </a:r>
              <a:endParaRPr lang="en-US" sz="1400" dirty="0">
                <a:latin typeface="+mn-lt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008034" y="2349501"/>
              <a:ext cx="2700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</a:t>
              </a:r>
              <a:endParaRPr lang="en-US" dirty="0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5160434" y="2501901"/>
              <a:ext cx="2700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</a:t>
              </a:r>
              <a:endParaRPr lang="en-US" dirty="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5346700" y="2091268"/>
              <a:ext cx="2700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</a:t>
              </a:r>
              <a:endParaRPr lang="en-US" dirty="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5604934" y="2040468"/>
              <a:ext cx="2700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</a:t>
              </a:r>
              <a:endParaRPr lang="en-US" dirty="0"/>
            </a:p>
          </p:txBody>
        </p:sp>
      </p:grpSp>
      <p:pic>
        <p:nvPicPr>
          <p:cNvPr id="2" name="Picture 1" descr="MontpellierDRIFTConferenc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070" y="863757"/>
            <a:ext cx="7375861" cy="5531896"/>
          </a:xfrm>
          <a:prstGeom prst="rect">
            <a:avLst/>
          </a:prstGeom>
        </p:spPr>
      </p:pic>
      <p:pic>
        <p:nvPicPr>
          <p:cNvPr id="9" name="Picture 8" descr="EricLeeDozin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67" y="888390"/>
            <a:ext cx="7349067" cy="551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322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Eric R. Lee\My Documents\My Pictures\DRIFT_Hardware\2012\January_23_2012\BeadBlast_ 006.jpg"/>
          <p:cNvPicPr>
            <a:picLocks noChangeAspect="1" noChangeArrowheads="1"/>
          </p:cNvPicPr>
          <p:nvPr/>
        </p:nvPicPr>
        <p:blipFill>
          <a:blip r:embed="rId2" cstate="print"/>
          <a:srcRect l="8343" r="9607"/>
          <a:stretch>
            <a:fillRect/>
          </a:stretch>
        </p:blipFill>
        <p:spPr bwMode="auto">
          <a:xfrm>
            <a:off x="444499" y="881033"/>
            <a:ext cx="5844175" cy="5341967"/>
          </a:xfrm>
          <a:prstGeom prst="rect">
            <a:avLst/>
          </a:prstGeom>
          <a:noFill/>
        </p:spPr>
      </p:pic>
      <p:pic>
        <p:nvPicPr>
          <p:cNvPr id="5" name="Picture 2" descr="C:\Documents and Settings\Eric R. Lee\My Documents\My Pictures\DRIFT_Hardware\2013\January_31_2013\DSCF82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0199" y="889000"/>
            <a:ext cx="5994400" cy="4495800"/>
          </a:xfrm>
          <a:prstGeom prst="rect">
            <a:avLst/>
          </a:prstGeom>
          <a:noFill/>
        </p:spPr>
      </p:pic>
      <p:pic>
        <p:nvPicPr>
          <p:cNvPr id="7" name="Picture 2" descr="C:\Documents and Settings\Eric R. Lee\My Documents\My Pictures\DRIFT_Hardware\2013\October_17_2013\R&amp;D-- 1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" y="1181100"/>
            <a:ext cx="5943600" cy="4457700"/>
          </a:xfrm>
          <a:prstGeom prst="rect">
            <a:avLst/>
          </a:prstGeom>
          <a:noFill/>
        </p:spPr>
      </p:pic>
      <p:pic>
        <p:nvPicPr>
          <p:cNvPr id="8" name="Picture 7" descr="Eric and Dan Texturized Thin Film for DIId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" y="1168400"/>
            <a:ext cx="5968999" cy="4476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008000"/>
                </a:solidFill>
              </a:rPr>
              <a:t>Texturized thin film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88100" y="901699"/>
            <a:ext cx="2489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1600" dirty="0" smtClean="0">
                <a:solidFill>
                  <a:srgbClr val="008000"/>
                </a:solidFill>
                <a:latin typeface="+mn-lt"/>
              </a:rPr>
              <a:t>Miraculously the guys at UNM have managed to create a texturized 0.9 micron thin film.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88099" y="1943099"/>
            <a:ext cx="2476501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1600" dirty="0" smtClean="0">
                <a:solidFill>
                  <a:srgbClr val="008000"/>
                </a:solidFill>
                <a:latin typeface="+mn-lt"/>
              </a:rPr>
              <a:t>This has been deployed on DRIFT-IId in Boulby.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1600" dirty="0" smtClean="0">
                <a:solidFill>
                  <a:srgbClr val="008000"/>
                </a:solidFill>
                <a:latin typeface="+mn-lt"/>
              </a:rPr>
              <a:t>Preliminary results indicate a drop from 130 events per day down to ~1 event per day.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1600" dirty="0" smtClean="0">
                <a:solidFill>
                  <a:srgbClr val="008000"/>
                </a:solidFill>
                <a:latin typeface="+mn-lt"/>
              </a:rPr>
              <a:t>Further improvements are expected with the deployment of DRIFT-IIe this spring.</a:t>
            </a:r>
          </a:p>
        </p:txBody>
      </p:sp>
    </p:spTree>
    <p:extLst>
      <p:ext uri="{BB962C8B-B14F-4D97-AF65-F5344CB8AC3E}">
        <p14:creationId xmlns:p14="http://schemas.microsoft.com/office/powerpoint/2010/main" val="4220240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000090"/>
                </a:solidFill>
                <a:latin typeface="Calibri"/>
                <a:ea typeface="+mj-ea"/>
                <a:cs typeface="Calibri"/>
              </a:rPr>
              <a:t>DRIFT-IId Data</a:t>
            </a:r>
          </a:p>
        </p:txBody>
      </p:sp>
      <p:pic>
        <p:nvPicPr>
          <p:cNvPr id="3" name="Picture 2" descr="CS2-CF4Winter0910BackgroundFEnerg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647700"/>
            <a:ext cx="6210300" cy="6210300"/>
          </a:xfrm>
          <a:prstGeom prst="rect">
            <a:avLst/>
          </a:prstGeom>
        </p:spPr>
      </p:pic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6330910" y="6457890"/>
            <a:ext cx="224101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 dirty="0" err="1" smtClean="0">
                <a:solidFill>
                  <a:srgbClr val="000090"/>
                </a:solidFill>
                <a:latin typeface="Calibri" charset="0"/>
                <a:cs typeface="Calibri" charset="0"/>
              </a:rPr>
              <a:t>AstroPle</a:t>
            </a:r>
            <a:r>
              <a:rPr lang="en-US" sz="1600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, </a:t>
            </a:r>
            <a:r>
              <a:rPr lang="en-US" sz="1600" b="1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35</a:t>
            </a:r>
            <a:r>
              <a:rPr lang="en-US" sz="1600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, (2012) 397.</a:t>
            </a:r>
            <a:endParaRPr lang="en-US" sz="1600" dirty="0">
              <a:solidFill>
                <a:srgbClr val="000090"/>
              </a:solidFill>
              <a:latin typeface="Calibri" charset="0"/>
              <a:cs typeface="Calibri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33534" y="863600"/>
            <a:ext cx="307340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1600" dirty="0" smtClean="0">
                <a:solidFill>
                  <a:srgbClr val="000090"/>
                </a:solidFill>
                <a:latin typeface="+mn-lt"/>
              </a:rPr>
              <a:t>47.4 days of live time recorded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1600" dirty="0" smtClean="0">
                <a:solidFill>
                  <a:srgbClr val="000090"/>
                </a:solidFill>
                <a:latin typeface="+mn-lt"/>
              </a:rPr>
              <a:t>A background of 130 events per day found</a:t>
            </a:r>
            <a:endParaRPr lang="en-US" sz="1600" dirty="0">
              <a:solidFill>
                <a:srgbClr val="00009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05852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FF0000"/>
                </a:solidFill>
                <a:ea typeface="+mj-ea"/>
                <a:cs typeface="+mj-cs"/>
              </a:rPr>
              <a:t>Radon Progeny Recoils</a:t>
            </a:r>
          </a:p>
        </p:txBody>
      </p:sp>
      <p:sp>
        <p:nvSpPr>
          <p:cNvPr id="3" name="Oval 2"/>
          <p:cNvSpPr>
            <a:spLocks noChangeArrowheads="1"/>
          </p:cNvSpPr>
          <p:nvPr/>
        </p:nvSpPr>
        <p:spPr bwMode="auto">
          <a:xfrm>
            <a:off x="5943600" y="2514600"/>
            <a:ext cx="2057400" cy="2057400"/>
          </a:xfrm>
          <a:prstGeom prst="ellipse">
            <a:avLst/>
          </a:prstGeom>
          <a:solidFill>
            <a:srgbClr val="5DA31E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6194425" y="4375150"/>
            <a:ext cx="547688" cy="547688"/>
          </a:xfrm>
          <a:prstGeom prst="irregularSeal1">
            <a:avLst/>
          </a:prstGeom>
          <a:solidFill>
            <a:srgbClr val="FFEA1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" name="Oval 6"/>
          <p:cNvSpPr>
            <a:spLocks noChangeArrowheads="1"/>
          </p:cNvSpPr>
          <p:nvPr/>
        </p:nvSpPr>
        <p:spPr bwMode="auto">
          <a:xfrm>
            <a:off x="2362200" y="1981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 rot="5400000">
            <a:off x="709612" y="3769441"/>
            <a:ext cx="384810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dirty="0">
                <a:cs typeface="+mn-cs"/>
              </a:rPr>
              <a:t>……………………………………………………………</a:t>
            </a:r>
            <a:r>
              <a:rPr lang="en-US" sz="1000" dirty="0" smtClean="0">
                <a:cs typeface="+mn-cs"/>
              </a:rPr>
              <a:t>……………</a:t>
            </a:r>
            <a:endParaRPr lang="en-US" sz="1000" dirty="0">
              <a:cs typeface="+mn-cs"/>
            </a:endParaRPr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2133600" y="1981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8" name="Oval 9"/>
          <p:cNvSpPr>
            <a:spLocks noChangeArrowheads="1"/>
          </p:cNvSpPr>
          <p:nvPr/>
        </p:nvSpPr>
        <p:spPr bwMode="auto">
          <a:xfrm>
            <a:off x="1905000" y="1981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" name="Oval 10"/>
          <p:cNvSpPr>
            <a:spLocks noChangeArrowheads="1"/>
          </p:cNvSpPr>
          <p:nvPr/>
        </p:nvSpPr>
        <p:spPr bwMode="auto">
          <a:xfrm>
            <a:off x="1676400" y="1981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" name="Oval 11"/>
          <p:cNvSpPr>
            <a:spLocks noChangeArrowheads="1"/>
          </p:cNvSpPr>
          <p:nvPr/>
        </p:nvSpPr>
        <p:spPr bwMode="auto">
          <a:xfrm>
            <a:off x="1447800" y="1981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" name="Oval 12"/>
          <p:cNvSpPr>
            <a:spLocks noChangeArrowheads="1"/>
          </p:cNvSpPr>
          <p:nvPr/>
        </p:nvSpPr>
        <p:spPr bwMode="auto">
          <a:xfrm>
            <a:off x="1219200" y="1981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" name="Oval 13"/>
          <p:cNvSpPr>
            <a:spLocks noChangeArrowheads="1"/>
          </p:cNvSpPr>
          <p:nvPr/>
        </p:nvSpPr>
        <p:spPr bwMode="auto">
          <a:xfrm>
            <a:off x="990600" y="1981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" name="Oval 14"/>
          <p:cNvSpPr>
            <a:spLocks noChangeArrowheads="1"/>
          </p:cNvSpPr>
          <p:nvPr/>
        </p:nvSpPr>
        <p:spPr bwMode="auto">
          <a:xfrm>
            <a:off x="762000" y="1981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4" name="Oval 15"/>
          <p:cNvSpPr>
            <a:spLocks noChangeArrowheads="1"/>
          </p:cNvSpPr>
          <p:nvPr/>
        </p:nvSpPr>
        <p:spPr bwMode="auto">
          <a:xfrm>
            <a:off x="4343400" y="1981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" name="Oval 16"/>
          <p:cNvSpPr>
            <a:spLocks noChangeArrowheads="1"/>
          </p:cNvSpPr>
          <p:nvPr/>
        </p:nvSpPr>
        <p:spPr bwMode="auto">
          <a:xfrm>
            <a:off x="4114800" y="1981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6" name="Oval 17"/>
          <p:cNvSpPr>
            <a:spLocks noChangeArrowheads="1"/>
          </p:cNvSpPr>
          <p:nvPr/>
        </p:nvSpPr>
        <p:spPr bwMode="auto">
          <a:xfrm>
            <a:off x="3886200" y="1981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" name="Oval 18"/>
          <p:cNvSpPr>
            <a:spLocks noChangeArrowheads="1"/>
          </p:cNvSpPr>
          <p:nvPr/>
        </p:nvSpPr>
        <p:spPr bwMode="auto">
          <a:xfrm>
            <a:off x="3657600" y="1981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" name="Oval 19"/>
          <p:cNvSpPr>
            <a:spLocks noChangeArrowheads="1"/>
          </p:cNvSpPr>
          <p:nvPr/>
        </p:nvSpPr>
        <p:spPr bwMode="auto">
          <a:xfrm>
            <a:off x="3429000" y="1981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" name="Oval 20"/>
          <p:cNvSpPr>
            <a:spLocks noChangeArrowheads="1"/>
          </p:cNvSpPr>
          <p:nvPr/>
        </p:nvSpPr>
        <p:spPr bwMode="auto">
          <a:xfrm>
            <a:off x="3200400" y="1981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" name="Oval 21"/>
          <p:cNvSpPr>
            <a:spLocks noChangeArrowheads="1"/>
          </p:cNvSpPr>
          <p:nvPr/>
        </p:nvSpPr>
        <p:spPr bwMode="auto">
          <a:xfrm>
            <a:off x="2971800" y="1981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" name="Oval 22"/>
          <p:cNvSpPr>
            <a:spLocks noChangeArrowheads="1"/>
          </p:cNvSpPr>
          <p:nvPr/>
        </p:nvSpPr>
        <p:spPr bwMode="auto">
          <a:xfrm>
            <a:off x="2743200" y="1981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2" name="Oval 23"/>
          <p:cNvSpPr>
            <a:spLocks noChangeArrowheads="1"/>
          </p:cNvSpPr>
          <p:nvPr/>
        </p:nvSpPr>
        <p:spPr bwMode="auto">
          <a:xfrm>
            <a:off x="2362200" y="525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3" name="Oval 24"/>
          <p:cNvSpPr>
            <a:spLocks noChangeArrowheads="1"/>
          </p:cNvSpPr>
          <p:nvPr/>
        </p:nvSpPr>
        <p:spPr bwMode="auto">
          <a:xfrm>
            <a:off x="2133600" y="525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4" name="Oval 25"/>
          <p:cNvSpPr>
            <a:spLocks noChangeArrowheads="1"/>
          </p:cNvSpPr>
          <p:nvPr/>
        </p:nvSpPr>
        <p:spPr bwMode="auto">
          <a:xfrm>
            <a:off x="1905000" y="525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5" name="Oval 26"/>
          <p:cNvSpPr>
            <a:spLocks noChangeArrowheads="1"/>
          </p:cNvSpPr>
          <p:nvPr/>
        </p:nvSpPr>
        <p:spPr bwMode="auto">
          <a:xfrm>
            <a:off x="1676400" y="525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" name="Oval 27"/>
          <p:cNvSpPr>
            <a:spLocks noChangeArrowheads="1"/>
          </p:cNvSpPr>
          <p:nvPr/>
        </p:nvSpPr>
        <p:spPr bwMode="auto">
          <a:xfrm>
            <a:off x="1447800" y="525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7" name="Oval 28"/>
          <p:cNvSpPr>
            <a:spLocks noChangeArrowheads="1"/>
          </p:cNvSpPr>
          <p:nvPr/>
        </p:nvSpPr>
        <p:spPr bwMode="auto">
          <a:xfrm>
            <a:off x="1219200" y="525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8" name="Oval 29"/>
          <p:cNvSpPr>
            <a:spLocks noChangeArrowheads="1"/>
          </p:cNvSpPr>
          <p:nvPr/>
        </p:nvSpPr>
        <p:spPr bwMode="auto">
          <a:xfrm>
            <a:off x="990600" y="525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" name="Oval 30"/>
          <p:cNvSpPr>
            <a:spLocks noChangeArrowheads="1"/>
          </p:cNvSpPr>
          <p:nvPr/>
        </p:nvSpPr>
        <p:spPr bwMode="auto">
          <a:xfrm>
            <a:off x="762000" y="525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" name="Oval 31"/>
          <p:cNvSpPr>
            <a:spLocks noChangeArrowheads="1"/>
          </p:cNvSpPr>
          <p:nvPr/>
        </p:nvSpPr>
        <p:spPr bwMode="auto">
          <a:xfrm>
            <a:off x="4343400" y="525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1" name="Oval 32"/>
          <p:cNvSpPr>
            <a:spLocks noChangeArrowheads="1"/>
          </p:cNvSpPr>
          <p:nvPr/>
        </p:nvSpPr>
        <p:spPr bwMode="auto">
          <a:xfrm>
            <a:off x="4114800" y="525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2" name="Oval 33"/>
          <p:cNvSpPr>
            <a:spLocks noChangeArrowheads="1"/>
          </p:cNvSpPr>
          <p:nvPr/>
        </p:nvSpPr>
        <p:spPr bwMode="auto">
          <a:xfrm>
            <a:off x="3886200" y="525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3" name="Oval 34"/>
          <p:cNvSpPr>
            <a:spLocks noChangeArrowheads="1"/>
          </p:cNvSpPr>
          <p:nvPr/>
        </p:nvSpPr>
        <p:spPr bwMode="auto">
          <a:xfrm>
            <a:off x="3657600" y="525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4" name="Oval 35"/>
          <p:cNvSpPr>
            <a:spLocks noChangeArrowheads="1"/>
          </p:cNvSpPr>
          <p:nvPr/>
        </p:nvSpPr>
        <p:spPr bwMode="auto">
          <a:xfrm>
            <a:off x="3429000" y="525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5" name="Oval 36"/>
          <p:cNvSpPr>
            <a:spLocks noChangeArrowheads="1"/>
          </p:cNvSpPr>
          <p:nvPr/>
        </p:nvSpPr>
        <p:spPr bwMode="auto">
          <a:xfrm>
            <a:off x="3200400" y="525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6" name="Oval 37"/>
          <p:cNvSpPr>
            <a:spLocks noChangeArrowheads="1"/>
          </p:cNvSpPr>
          <p:nvPr/>
        </p:nvSpPr>
        <p:spPr bwMode="auto">
          <a:xfrm>
            <a:off x="2971800" y="525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7" name="Oval 38"/>
          <p:cNvSpPr>
            <a:spLocks noChangeArrowheads="1"/>
          </p:cNvSpPr>
          <p:nvPr/>
        </p:nvSpPr>
        <p:spPr bwMode="auto">
          <a:xfrm>
            <a:off x="2743200" y="525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8" name="Rectangle 39"/>
          <p:cNvSpPr>
            <a:spLocks noChangeArrowheads="1"/>
          </p:cNvSpPr>
          <p:nvPr/>
        </p:nvSpPr>
        <p:spPr bwMode="auto">
          <a:xfrm>
            <a:off x="457200" y="1981200"/>
            <a:ext cx="762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9" name="Rectangle 40"/>
          <p:cNvSpPr>
            <a:spLocks noChangeArrowheads="1"/>
          </p:cNvSpPr>
          <p:nvPr/>
        </p:nvSpPr>
        <p:spPr bwMode="auto">
          <a:xfrm>
            <a:off x="457200" y="4038600"/>
            <a:ext cx="762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0" name="Rectangle 41"/>
          <p:cNvSpPr>
            <a:spLocks noChangeArrowheads="1"/>
          </p:cNvSpPr>
          <p:nvPr/>
        </p:nvSpPr>
        <p:spPr bwMode="auto">
          <a:xfrm>
            <a:off x="4648200" y="1981200"/>
            <a:ext cx="762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1" name="Rectangle 42"/>
          <p:cNvSpPr>
            <a:spLocks noChangeArrowheads="1"/>
          </p:cNvSpPr>
          <p:nvPr/>
        </p:nvSpPr>
        <p:spPr bwMode="auto">
          <a:xfrm>
            <a:off x="4648200" y="4038600"/>
            <a:ext cx="762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" name="Text Box 43"/>
          <p:cNvSpPr txBox="1">
            <a:spLocks noChangeArrowheads="1"/>
          </p:cNvSpPr>
          <p:nvPr/>
        </p:nvSpPr>
        <p:spPr bwMode="auto">
          <a:xfrm>
            <a:off x="1752600" y="3429000"/>
            <a:ext cx="6286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baseline="30000">
                <a:cs typeface="+mn-cs"/>
              </a:rPr>
              <a:t>222</a:t>
            </a:r>
            <a:r>
              <a:rPr lang="en-US" sz="1400">
                <a:cs typeface="+mn-cs"/>
              </a:rPr>
              <a:t>Rn</a:t>
            </a:r>
            <a:endParaRPr lang="en-US" sz="1400" baseline="30000">
              <a:cs typeface="+mn-cs"/>
            </a:endParaRPr>
          </a:p>
        </p:txBody>
      </p:sp>
      <p:sp>
        <p:nvSpPr>
          <p:cNvPr id="43" name="AutoShape 44"/>
          <p:cNvSpPr>
            <a:spLocks noChangeArrowheads="1"/>
          </p:cNvSpPr>
          <p:nvPr/>
        </p:nvSpPr>
        <p:spPr bwMode="auto">
          <a:xfrm>
            <a:off x="1752600" y="3300413"/>
            <a:ext cx="547688" cy="547687"/>
          </a:xfrm>
          <a:prstGeom prst="irregularSeal1">
            <a:avLst/>
          </a:prstGeom>
          <a:solidFill>
            <a:srgbClr val="FFEA1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4" name="Line 45"/>
          <p:cNvSpPr>
            <a:spLocks noChangeShapeType="1"/>
          </p:cNvSpPr>
          <p:nvPr/>
        </p:nvSpPr>
        <p:spPr bwMode="auto">
          <a:xfrm flipV="1">
            <a:off x="2133600" y="2895600"/>
            <a:ext cx="838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5" name="Text Box 46"/>
          <p:cNvSpPr txBox="1">
            <a:spLocks noChangeArrowheads="1"/>
          </p:cNvSpPr>
          <p:nvPr/>
        </p:nvSpPr>
        <p:spPr bwMode="auto">
          <a:xfrm>
            <a:off x="2971800" y="2667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>
                <a:latin typeface="Symbol" charset="0"/>
                <a:cs typeface="+mn-cs"/>
                <a:sym typeface="Symbol" charset="0"/>
              </a:rPr>
              <a:t></a:t>
            </a:r>
          </a:p>
        </p:txBody>
      </p:sp>
      <p:sp>
        <p:nvSpPr>
          <p:cNvPr id="46" name="Text Box 47"/>
          <p:cNvSpPr txBox="1">
            <a:spLocks noChangeArrowheads="1"/>
          </p:cNvSpPr>
          <p:nvPr/>
        </p:nvSpPr>
        <p:spPr bwMode="auto">
          <a:xfrm>
            <a:off x="1697038" y="3424238"/>
            <a:ext cx="6810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baseline="30000" dirty="0">
                <a:latin typeface="+mn-lt"/>
                <a:cs typeface="+mn-cs"/>
              </a:rPr>
              <a:t>218</a:t>
            </a:r>
            <a:r>
              <a:rPr lang="en-US" sz="1400" dirty="0">
                <a:latin typeface="+mn-lt"/>
                <a:cs typeface="+mn-cs"/>
              </a:rPr>
              <a:t>Po</a:t>
            </a:r>
            <a:r>
              <a:rPr lang="en-US" sz="1400" baseline="30000" dirty="0">
                <a:latin typeface="+mn-lt"/>
                <a:cs typeface="+mn-cs"/>
              </a:rPr>
              <a:t>+</a:t>
            </a:r>
            <a:endParaRPr lang="en-US" sz="1400" dirty="0">
              <a:latin typeface="+mn-lt"/>
              <a:cs typeface="+mn-cs"/>
            </a:endParaRPr>
          </a:p>
        </p:txBody>
      </p:sp>
      <p:sp>
        <p:nvSpPr>
          <p:cNvPr id="47" name="Text Box 48"/>
          <p:cNvSpPr txBox="1">
            <a:spLocks noChangeArrowheads="1"/>
          </p:cNvSpPr>
          <p:nvPr/>
        </p:nvSpPr>
        <p:spPr bwMode="auto">
          <a:xfrm rot="5400000">
            <a:off x="-1249362" y="3763089"/>
            <a:ext cx="381000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dirty="0">
                <a:cs typeface="+mn-cs"/>
              </a:rPr>
              <a:t>……………………………………………………………</a:t>
            </a:r>
            <a:r>
              <a:rPr lang="en-US" sz="1000" dirty="0" smtClean="0">
                <a:cs typeface="+mn-cs"/>
              </a:rPr>
              <a:t>…………...</a:t>
            </a:r>
            <a:endParaRPr lang="en-US" sz="1000" dirty="0">
              <a:cs typeface="+mn-cs"/>
            </a:endParaRPr>
          </a:p>
        </p:txBody>
      </p:sp>
      <p:sp>
        <p:nvSpPr>
          <p:cNvPr id="48" name="Text Box 49"/>
          <p:cNvSpPr txBox="1">
            <a:spLocks noChangeArrowheads="1"/>
          </p:cNvSpPr>
          <p:nvPr/>
        </p:nvSpPr>
        <p:spPr bwMode="auto">
          <a:xfrm rot="5400000">
            <a:off x="2646361" y="3814763"/>
            <a:ext cx="391160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dirty="0">
                <a:cs typeface="+mn-cs"/>
              </a:rPr>
              <a:t>……………………………………………………………</a:t>
            </a:r>
            <a:r>
              <a:rPr lang="en-US" sz="1000" dirty="0" smtClean="0">
                <a:cs typeface="+mn-cs"/>
              </a:rPr>
              <a:t>…………..</a:t>
            </a:r>
            <a:endParaRPr lang="en-US" sz="1000" dirty="0">
              <a:cs typeface="+mn-cs"/>
            </a:endParaRPr>
          </a:p>
        </p:txBody>
      </p:sp>
      <p:sp>
        <p:nvSpPr>
          <p:cNvPr id="49" name="Line 50"/>
          <p:cNvSpPr>
            <a:spLocks noChangeShapeType="1"/>
          </p:cNvSpPr>
          <p:nvPr/>
        </p:nvSpPr>
        <p:spPr bwMode="auto">
          <a:xfrm>
            <a:off x="2133600" y="3581400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0" name="Text Box 51"/>
          <p:cNvSpPr txBox="1">
            <a:spLocks noChangeArrowheads="1"/>
          </p:cNvSpPr>
          <p:nvPr/>
        </p:nvSpPr>
        <p:spPr bwMode="auto">
          <a:xfrm>
            <a:off x="2097088" y="3468688"/>
            <a:ext cx="609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baseline="30000" dirty="0">
                <a:latin typeface="+mn-lt"/>
                <a:cs typeface="+mn-cs"/>
              </a:rPr>
              <a:t>218</a:t>
            </a:r>
            <a:r>
              <a:rPr lang="en-US" sz="1400" dirty="0">
                <a:latin typeface="+mn-lt"/>
                <a:cs typeface="+mn-cs"/>
              </a:rPr>
              <a:t>Po</a:t>
            </a:r>
            <a:endParaRPr lang="en-US" sz="1000" dirty="0">
              <a:latin typeface="+mn-lt"/>
              <a:cs typeface="+mn-cs"/>
            </a:endParaRPr>
          </a:p>
        </p:txBody>
      </p:sp>
      <p:sp>
        <p:nvSpPr>
          <p:cNvPr id="51" name="Text Box 52"/>
          <p:cNvSpPr txBox="1">
            <a:spLocks noChangeArrowheads="1"/>
          </p:cNvSpPr>
          <p:nvPr/>
        </p:nvSpPr>
        <p:spPr bwMode="auto">
          <a:xfrm>
            <a:off x="6196013" y="4467225"/>
            <a:ext cx="609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baseline="30000" dirty="0">
                <a:latin typeface="+mn-lt"/>
                <a:cs typeface="+mn-cs"/>
              </a:rPr>
              <a:t>218</a:t>
            </a:r>
            <a:r>
              <a:rPr lang="en-US" sz="1400" dirty="0">
                <a:latin typeface="+mn-lt"/>
                <a:cs typeface="+mn-cs"/>
              </a:rPr>
              <a:t>Po</a:t>
            </a:r>
            <a:endParaRPr lang="en-US" sz="1000" dirty="0">
              <a:latin typeface="+mn-lt"/>
              <a:cs typeface="+mn-cs"/>
            </a:endParaRPr>
          </a:p>
        </p:txBody>
      </p:sp>
      <p:sp>
        <p:nvSpPr>
          <p:cNvPr id="52" name="Text Box 53"/>
          <p:cNvSpPr txBox="1">
            <a:spLocks noChangeArrowheads="1"/>
          </p:cNvSpPr>
          <p:nvPr/>
        </p:nvSpPr>
        <p:spPr bwMode="auto">
          <a:xfrm>
            <a:off x="6740525" y="2874963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>
                <a:latin typeface="Symbol" charset="0"/>
                <a:cs typeface="+mn-cs"/>
                <a:sym typeface="Symbol" charset="0"/>
              </a:rPr>
              <a:t></a:t>
            </a:r>
          </a:p>
        </p:txBody>
      </p:sp>
      <p:sp>
        <p:nvSpPr>
          <p:cNvPr id="53" name="Line 54"/>
          <p:cNvSpPr>
            <a:spLocks noChangeShapeType="1"/>
          </p:cNvSpPr>
          <p:nvPr/>
        </p:nvSpPr>
        <p:spPr bwMode="auto">
          <a:xfrm>
            <a:off x="8305800" y="2514600"/>
            <a:ext cx="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4" name="Text Box 55"/>
          <p:cNvSpPr txBox="1">
            <a:spLocks noChangeArrowheads="1"/>
          </p:cNvSpPr>
          <p:nvPr/>
        </p:nvSpPr>
        <p:spPr bwMode="auto">
          <a:xfrm rot="5310526">
            <a:off x="8032750" y="3413125"/>
            <a:ext cx="800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dirty="0">
                <a:latin typeface="+mn-lt"/>
                <a:cs typeface="+mn-cs"/>
              </a:rPr>
              <a:t>20 </a:t>
            </a:r>
            <a:r>
              <a:rPr lang="en-US" sz="1400" dirty="0">
                <a:latin typeface="+mn-lt"/>
                <a:cs typeface="+mn-cs"/>
                <a:sym typeface="Symbol" charset="0"/>
              </a:rPr>
              <a:t></a:t>
            </a:r>
            <a:r>
              <a:rPr lang="en-US" sz="1400" dirty="0">
                <a:latin typeface="+mn-lt"/>
                <a:cs typeface="+mn-cs"/>
              </a:rPr>
              <a:t>m</a:t>
            </a:r>
          </a:p>
        </p:txBody>
      </p:sp>
      <p:sp>
        <p:nvSpPr>
          <p:cNvPr id="55" name="Text Box 56"/>
          <p:cNvSpPr txBox="1">
            <a:spLocks noChangeArrowheads="1"/>
          </p:cNvSpPr>
          <p:nvPr/>
        </p:nvSpPr>
        <p:spPr bwMode="auto">
          <a:xfrm>
            <a:off x="6705600" y="3657600"/>
            <a:ext cx="152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dirty="0">
                <a:latin typeface="+mn-lt"/>
                <a:cs typeface="+mn-cs"/>
              </a:rPr>
              <a:t>Range = </a:t>
            </a:r>
            <a:r>
              <a:rPr lang="en-US" sz="1400" dirty="0" smtClean="0">
                <a:latin typeface="+mn-lt"/>
                <a:cs typeface="+mn-cs"/>
              </a:rPr>
              <a:t>12 </a:t>
            </a:r>
            <a:r>
              <a:rPr lang="en-US" sz="1400" dirty="0">
                <a:latin typeface="+mn-lt"/>
                <a:cs typeface="+mn-cs"/>
                <a:sym typeface="Symbol" charset="0"/>
              </a:rPr>
              <a:t></a:t>
            </a:r>
            <a:r>
              <a:rPr lang="en-US" sz="1400" dirty="0">
                <a:latin typeface="+mn-lt"/>
                <a:cs typeface="+mn-cs"/>
              </a:rPr>
              <a:t>m</a:t>
            </a:r>
          </a:p>
        </p:txBody>
      </p:sp>
      <p:sp>
        <p:nvSpPr>
          <p:cNvPr id="56" name="Text Box 57"/>
          <p:cNvSpPr txBox="1">
            <a:spLocks noChangeArrowheads="1"/>
          </p:cNvSpPr>
          <p:nvPr/>
        </p:nvSpPr>
        <p:spPr bwMode="auto">
          <a:xfrm>
            <a:off x="5791200" y="5872163"/>
            <a:ext cx="641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baseline="30000" dirty="0">
                <a:latin typeface="+mn-lt"/>
                <a:cs typeface="+mn-cs"/>
              </a:rPr>
              <a:t>214</a:t>
            </a:r>
            <a:r>
              <a:rPr lang="en-US" sz="1400" dirty="0">
                <a:latin typeface="+mn-lt"/>
                <a:cs typeface="+mn-cs"/>
              </a:rPr>
              <a:t>Pb</a:t>
            </a:r>
            <a:r>
              <a:rPr lang="en-US" sz="1400" baseline="30000" dirty="0">
                <a:latin typeface="+mn-lt"/>
                <a:cs typeface="+mn-cs"/>
              </a:rPr>
              <a:t>+</a:t>
            </a:r>
            <a:endParaRPr lang="en-US" sz="1400" dirty="0">
              <a:latin typeface="+mn-lt"/>
              <a:cs typeface="+mn-cs"/>
            </a:endParaRPr>
          </a:p>
        </p:txBody>
      </p:sp>
      <p:sp>
        <p:nvSpPr>
          <p:cNvPr id="57" name="Line 58"/>
          <p:cNvSpPr>
            <a:spLocks noChangeShapeType="1"/>
          </p:cNvSpPr>
          <p:nvPr/>
        </p:nvSpPr>
        <p:spPr bwMode="auto">
          <a:xfrm flipV="1">
            <a:off x="6477000" y="3124200"/>
            <a:ext cx="3810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8" name="Line 59"/>
          <p:cNvSpPr>
            <a:spLocks noChangeShapeType="1"/>
          </p:cNvSpPr>
          <p:nvPr/>
        </p:nvSpPr>
        <p:spPr bwMode="auto">
          <a:xfrm flipH="1">
            <a:off x="6096000" y="4495800"/>
            <a:ext cx="3810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59" name="Group 60"/>
          <p:cNvGrpSpPr>
            <a:grpSpLocks/>
          </p:cNvGrpSpPr>
          <p:nvPr/>
        </p:nvGrpSpPr>
        <p:grpSpPr bwMode="auto">
          <a:xfrm>
            <a:off x="2135188" y="2819400"/>
            <a:ext cx="989012" cy="685800"/>
            <a:chOff x="1345" y="1776"/>
            <a:chExt cx="623" cy="432"/>
          </a:xfrm>
        </p:grpSpPr>
        <p:sp>
          <p:nvSpPr>
            <p:cNvPr id="60" name="Text Box 61"/>
            <p:cNvSpPr txBox="1">
              <a:spLocks noChangeArrowheads="1"/>
            </p:cNvSpPr>
            <p:nvPr/>
          </p:nvSpPr>
          <p:spPr bwMode="auto">
            <a:xfrm>
              <a:off x="1392" y="2006"/>
              <a:ext cx="14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000">
                  <a:cs typeface="+mn-cs"/>
                </a:rPr>
                <a:t>-</a:t>
              </a:r>
            </a:p>
          </p:txBody>
        </p:sp>
        <p:sp>
          <p:nvSpPr>
            <p:cNvPr id="61" name="Text Box 62"/>
            <p:cNvSpPr txBox="1">
              <a:spLocks noChangeArrowheads="1"/>
            </p:cNvSpPr>
            <p:nvPr/>
          </p:nvSpPr>
          <p:spPr bwMode="auto">
            <a:xfrm>
              <a:off x="1440" y="1968"/>
              <a:ext cx="14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000">
                  <a:cs typeface="+mn-cs"/>
                </a:rPr>
                <a:t>-</a:t>
              </a:r>
            </a:p>
          </p:txBody>
        </p:sp>
        <p:sp>
          <p:nvSpPr>
            <p:cNvPr id="62" name="Text Box 63"/>
            <p:cNvSpPr txBox="1">
              <a:spLocks noChangeArrowheads="1"/>
            </p:cNvSpPr>
            <p:nvPr/>
          </p:nvSpPr>
          <p:spPr bwMode="auto">
            <a:xfrm>
              <a:off x="1488" y="1910"/>
              <a:ext cx="14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000">
                  <a:cs typeface="+mn-cs"/>
                </a:rPr>
                <a:t>-</a:t>
              </a:r>
            </a:p>
          </p:txBody>
        </p:sp>
        <p:sp>
          <p:nvSpPr>
            <p:cNvPr id="63" name="Text Box 64"/>
            <p:cNvSpPr txBox="1">
              <a:spLocks noChangeArrowheads="1"/>
            </p:cNvSpPr>
            <p:nvPr/>
          </p:nvSpPr>
          <p:spPr bwMode="auto">
            <a:xfrm>
              <a:off x="1680" y="1872"/>
              <a:ext cx="14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000">
                  <a:cs typeface="+mn-cs"/>
                </a:rPr>
                <a:t>-</a:t>
              </a:r>
            </a:p>
          </p:txBody>
        </p:sp>
        <p:sp>
          <p:nvSpPr>
            <p:cNvPr id="64" name="Text Box 65"/>
            <p:cNvSpPr txBox="1">
              <a:spLocks noChangeArrowheads="1"/>
            </p:cNvSpPr>
            <p:nvPr/>
          </p:nvSpPr>
          <p:spPr bwMode="auto">
            <a:xfrm>
              <a:off x="1728" y="1824"/>
              <a:ext cx="14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000">
                  <a:cs typeface="+mn-cs"/>
                </a:rPr>
                <a:t>-</a:t>
              </a:r>
            </a:p>
          </p:txBody>
        </p:sp>
        <p:sp>
          <p:nvSpPr>
            <p:cNvPr id="65" name="Text Box 66"/>
            <p:cNvSpPr txBox="1">
              <a:spLocks noChangeArrowheads="1"/>
            </p:cNvSpPr>
            <p:nvPr/>
          </p:nvSpPr>
          <p:spPr bwMode="auto">
            <a:xfrm>
              <a:off x="1632" y="1920"/>
              <a:ext cx="143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00">
                  <a:cs typeface="+mn-cs"/>
                </a:rPr>
                <a:t>-</a:t>
              </a:r>
            </a:p>
          </p:txBody>
        </p:sp>
        <p:sp>
          <p:nvSpPr>
            <p:cNvPr id="66" name="Text Box 67"/>
            <p:cNvSpPr txBox="1">
              <a:spLocks noChangeArrowheads="1"/>
            </p:cNvSpPr>
            <p:nvPr/>
          </p:nvSpPr>
          <p:spPr bwMode="auto">
            <a:xfrm>
              <a:off x="1825" y="1776"/>
              <a:ext cx="143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00">
                  <a:cs typeface="+mn-cs"/>
                </a:rPr>
                <a:t>-</a:t>
              </a:r>
            </a:p>
          </p:txBody>
        </p:sp>
        <p:sp>
          <p:nvSpPr>
            <p:cNvPr id="67" name="Text Box 68"/>
            <p:cNvSpPr txBox="1">
              <a:spLocks noChangeArrowheads="1"/>
            </p:cNvSpPr>
            <p:nvPr/>
          </p:nvSpPr>
          <p:spPr bwMode="auto">
            <a:xfrm>
              <a:off x="1345" y="2054"/>
              <a:ext cx="143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00">
                  <a:cs typeface="+mn-cs"/>
                </a:rPr>
                <a:t>-</a:t>
              </a:r>
            </a:p>
          </p:txBody>
        </p:sp>
      </p:grpSp>
      <p:grpSp>
        <p:nvGrpSpPr>
          <p:cNvPr id="68" name="Group 69"/>
          <p:cNvGrpSpPr>
            <a:grpSpLocks/>
          </p:cNvGrpSpPr>
          <p:nvPr/>
        </p:nvGrpSpPr>
        <p:grpSpPr bwMode="auto">
          <a:xfrm>
            <a:off x="609600" y="2971800"/>
            <a:ext cx="3962400" cy="381000"/>
            <a:chOff x="384" y="1872"/>
            <a:chExt cx="2496" cy="240"/>
          </a:xfrm>
        </p:grpSpPr>
        <p:sp>
          <p:nvSpPr>
            <p:cNvPr id="69" name="Line 70"/>
            <p:cNvSpPr>
              <a:spLocks noChangeShapeType="1"/>
            </p:cNvSpPr>
            <p:nvPr/>
          </p:nvSpPr>
          <p:spPr bwMode="auto">
            <a:xfrm flipH="1">
              <a:off x="384" y="2064"/>
              <a:ext cx="1056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70" name="Line 71"/>
            <p:cNvSpPr>
              <a:spLocks noChangeShapeType="1"/>
            </p:cNvSpPr>
            <p:nvPr/>
          </p:nvSpPr>
          <p:spPr bwMode="auto">
            <a:xfrm flipH="1">
              <a:off x="384" y="2016"/>
              <a:ext cx="1104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71" name="Line 72"/>
            <p:cNvSpPr>
              <a:spLocks noChangeShapeType="1"/>
            </p:cNvSpPr>
            <p:nvPr/>
          </p:nvSpPr>
          <p:spPr bwMode="auto">
            <a:xfrm flipH="1">
              <a:off x="384" y="1968"/>
              <a:ext cx="120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72" name="Line 73"/>
            <p:cNvSpPr>
              <a:spLocks noChangeShapeType="1"/>
            </p:cNvSpPr>
            <p:nvPr/>
          </p:nvSpPr>
          <p:spPr bwMode="auto">
            <a:xfrm>
              <a:off x="1776" y="1968"/>
              <a:ext cx="1104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73" name="Line 74"/>
            <p:cNvSpPr>
              <a:spLocks noChangeShapeType="1"/>
            </p:cNvSpPr>
            <p:nvPr/>
          </p:nvSpPr>
          <p:spPr bwMode="auto">
            <a:xfrm>
              <a:off x="1824" y="1920"/>
              <a:ext cx="1056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74" name="Line 75"/>
            <p:cNvSpPr>
              <a:spLocks noChangeShapeType="1"/>
            </p:cNvSpPr>
            <p:nvPr/>
          </p:nvSpPr>
          <p:spPr bwMode="auto">
            <a:xfrm flipH="1">
              <a:off x="384" y="2112"/>
              <a:ext cx="1008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75" name="Line 76"/>
            <p:cNvSpPr>
              <a:spLocks noChangeShapeType="1"/>
            </p:cNvSpPr>
            <p:nvPr/>
          </p:nvSpPr>
          <p:spPr bwMode="auto">
            <a:xfrm>
              <a:off x="1728" y="2016"/>
              <a:ext cx="1152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76" name="Line 77"/>
            <p:cNvSpPr>
              <a:spLocks noChangeShapeType="1"/>
            </p:cNvSpPr>
            <p:nvPr/>
          </p:nvSpPr>
          <p:spPr bwMode="auto">
            <a:xfrm>
              <a:off x="1872" y="1872"/>
              <a:ext cx="1008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77" name="Text Box 78"/>
          <p:cNvSpPr txBox="1">
            <a:spLocks noChangeArrowheads="1"/>
          </p:cNvSpPr>
          <p:nvPr/>
        </p:nvSpPr>
        <p:spPr bwMode="auto">
          <a:xfrm>
            <a:off x="6084888" y="4954588"/>
            <a:ext cx="2524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>
                <a:cs typeface="+mn-cs"/>
              </a:rPr>
              <a:t>-</a:t>
            </a:r>
          </a:p>
        </p:txBody>
      </p:sp>
      <p:sp>
        <p:nvSpPr>
          <p:cNvPr id="78" name="Text Box 79"/>
          <p:cNvSpPr txBox="1">
            <a:spLocks noChangeArrowheads="1"/>
          </p:cNvSpPr>
          <p:nvPr/>
        </p:nvSpPr>
        <p:spPr bwMode="auto">
          <a:xfrm>
            <a:off x="2209800" y="3402013"/>
            <a:ext cx="2524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cs typeface="+mn-cs"/>
              </a:rPr>
              <a:t>-</a:t>
            </a:r>
            <a:endParaRPr lang="en-US" sz="1000" dirty="0">
              <a:cs typeface="+mn-cs"/>
            </a:endParaRPr>
          </a:p>
        </p:txBody>
      </p:sp>
      <p:sp>
        <p:nvSpPr>
          <p:cNvPr id="79" name="Text Box 80"/>
          <p:cNvSpPr txBox="1">
            <a:spLocks noChangeArrowheads="1"/>
          </p:cNvSpPr>
          <p:nvPr/>
        </p:nvSpPr>
        <p:spPr bwMode="auto">
          <a:xfrm>
            <a:off x="2041525" y="3543300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baseline="30000" dirty="0">
                <a:latin typeface="+mn-lt"/>
                <a:cs typeface="+mn-cs"/>
              </a:rPr>
              <a:t>214</a:t>
            </a:r>
            <a:r>
              <a:rPr lang="en-US" sz="1400" dirty="0">
                <a:latin typeface="+mn-lt"/>
                <a:cs typeface="+mn-cs"/>
              </a:rPr>
              <a:t>Pb</a:t>
            </a:r>
            <a:r>
              <a:rPr lang="en-US" sz="1400" baseline="30000" dirty="0">
                <a:latin typeface="+mn-lt"/>
                <a:cs typeface="+mn-cs"/>
              </a:rPr>
              <a:t>+</a:t>
            </a:r>
            <a:endParaRPr lang="en-US" sz="1000" dirty="0">
              <a:latin typeface="+mn-lt"/>
              <a:cs typeface="+mn-cs"/>
            </a:endParaRPr>
          </a:p>
        </p:txBody>
      </p:sp>
      <p:sp>
        <p:nvSpPr>
          <p:cNvPr id="80" name="Line 81"/>
          <p:cNvSpPr>
            <a:spLocks noChangeShapeType="1"/>
          </p:cNvSpPr>
          <p:nvPr/>
        </p:nvSpPr>
        <p:spPr bwMode="auto">
          <a:xfrm flipH="1">
            <a:off x="609600" y="3581400"/>
            <a:ext cx="1676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81" name="Text Box 82"/>
          <p:cNvSpPr txBox="1">
            <a:spLocks noChangeArrowheads="1"/>
          </p:cNvSpPr>
          <p:nvPr/>
        </p:nvSpPr>
        <p:spPr bwMode="auto">
          <a:xfrm>
            <a:off x="349250" y="5465763"/>
            <a:ext cx="533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dirty="0">
                <a:latin typeface="+mn-lt"/>
                <a:cs typeface="+mn-cs"/>
              </a:rPr>
              <a:t>0 V</a:t>
            </a:r>
          </a:p>
        </p:txBody>
      </p:sp>
      <p:sp>
        <p:nvSpPr>
          <p:cNvPr id="82" name="Text Box 83"/>
          <p:cNvSpPr txBox="1">
            <a:spLocks noChangeArrowheads="1"/>
          </p:cNvSpPr>
          <p:nvPr/>
        </p:nvSpPr>
        <p:spPr bwMode="auto">
          <a:xfrm>
            <a:off x="4419600" y="5486400"/>
            <a:ext cx="533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dirty="0">
                <a:latin typeface="+mn-lt"/>
                <a:cs typeface="+mn-cs"/>
              </a:rPr>
              <a:t>0 V</a:t>
            </a:r>
            <a:endParaRPr lang="en-US" sz="1000" dirty="0">
              <a:latin typeface="+mn-lt"/>
              <a:cs typeface="+mn-cs"/>
            </a:endParaRPr>
          </a:p>
        </p:txBody>
      </p:sp>
      <p:sp>
        <p:nvSpPr>
          <p:cNvPr id="83" name="Text Box 84"/>
          <p:cNvSpPr txBox="1">
            <a:spLocks noChangeArrowheads="1"/>
          </p:cNvSpPr>
          <p:nvPr/>
        </p:nvSpPr>
        <p:spPr bwMode="auto">
          <a:xfrm>
            <a:off x="2244725" y="5486400"/>
            <a:ext cx="838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dirty="0">
                <a:latin typeface="+mn-lt"/>
                <a:cs typeface="+mn-cs"/>
              </a:rPr>
              <a:t>-32.5 kV</a:t>
            </a:r>
            <a:endParaRPr lang="en-US" sz="1000" dirty="0">
              <a:latin typeface="+mn-lt"/>
              <a:cs typeface="+mn-cs"/>
            </a:endParaRPr>
          </a:p>
        </p:txBody>
      </p:sp>
      <p:sp>
        <p:nvSpPr>
          <p:cNvPr id="84" name="TextBox 3"/>
          <p:cNvSpPr txBox="1">
            <a:spLocks noChangeArrowheads="1"/>
          </p:cNvSpPr>
          <p:nvPr/>
        </p:nvSpPr>
        <p:spPr bwMode="auto">
          <a:xfrm>
            <a:off x="6330910" y="6457890"/>
            <a:ext cx="224101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 dirty="0" err="1" smtClean="0">
                <a:solidFill>
                  <a:srgbClr val="000090"/>
                </a:solidFill>
                <a:latin typeface="Calibri" charset="0"/>
                <a:cs typeface="Calibri" charset="0"/>
              </a:rPr>
              <a:t>AstroPle</a:t>
            </a:r>
            <a:r>
              <a:rPr lang="en-US" sz="1600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, </a:t>
            </a:r>
            <a:r>
              <a:rPr lang="en-US" sz="1600" b="1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28</a:t>
            </a:r>
            <a:r>
              <a:rPr lang="en-US" sz="1600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, (2007) 409.</a:t>
            </a:r>
            <a:endParaRPr lang="en-US" sz="1600" dirty="0">
              <a:solidFill>
                <a:srgbClr val="000090"/>
              </a:solidFill>
              <a:latin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4" grpId="1" animBg="1"/>
      <p:bldP spid="42" grpId="0"/>
      <p:bldP spid="42" grpId="1"/>
      <p:bldP spid="43" grpId="0" animBg="1"/>
      <p:bldP spid="43" grpId="1" animBg="1"/>
      <p:bldP spid="45" grpId="0"/>
      <p:bldP spid="45" grpId="1"/>
      <p:bldP spid="46" grpId="0"/>
      <p:bldP spid="46" grpId="1"/>
      <p:bldP spid="50" grpId="0"/>
      <p:bldP spid="50" grpId="1"/>
      <p:bldP spid="51" grpId="0"/>
      <p:bldP spid="51" grpId="1"/>
      <p:bldP spid="52" grpId="0"/>
      <p:bldP spid="54" grpId="0"/>
      <p:bldP spid="55" grpId="0"/>
      <p:bldP spid="56" grpId="0"/>
      <p:bldP spid="77" grpId="0"/>
      <p:bldP spid="77" grpId="1"/>
      <p:bldP spid="78" grpId="0"/>
      <p:bldP spid="78" grpId="1"/>
      <p:bldP spid="7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000090"/>
                </a:solidFill>
                <a:latin typeface="Calibri"/>
                <a:ea typeface="+mj-ea"/>
                <a:cs typeface="Calibri"/>
              </a:rPr>
              <a:t>DRIFT-IId Data</a:t>
            </a:r>
          </a:p>
        </p:txBody>
      </p:sp>
      <p:pic>
        <p:nvPicPr>
          <p:cNvPr id="9219" name="Picture 2" descr="AllBackgroundNeutronRunsFEnergyVsIWSRMSTsNoLin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723900"/>
            <a:ext cx="5854700" cy="585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6415577" y="6457890"/>
            <a:ext cx="224101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 dirty="0" err="1" smtClean="0">
                <a:solidFill>
                  <a:srgbClr val="000090"/>
                </a:solidFill>
                <a:latin typeface="Calibri" charset="0"/>
                <a:cs typeface="Calibri" charset="0"/>
              </a:rPr>
              <a:t>AstroPle</a:t>
            </a:r>
            <a:r>
              <a:rPr lang="en-US" sz="1600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, </a:t>
            </a:r>
            <a:r>
              <a:rPr lang="en-US" sz="1600" b="1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35</a:t>
            </a:r>
            <a:r>
              <a:rPr lang="en-US" sz="1600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, (2012) 397.</a:t>
            </a:r>
            <a:endParaRPr lang="en-US" sz="1600" dirty="0">
              <a:solidFill>
                <a:srgbClr val="000090"/>
              </a:solidFill>
              <a:latin typeface="Calibri" charset="0"/>
              <a:cs typeface="Calibri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2800" y="1041400"/>
            <a:ext cx="3073400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1600" dirty="0" smtClean="0">
                <a:solidFill>
                  <a:srgbClr val="000090"/>
                </a:solidFill>
                <a:latin typeface="+mn-lt"/>
              </a:rPr>
              <a:t>Diffusion of the RPRs from the central cathode increases their width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1600" dirty="0" smtClean="0">
                <a:solidFill>
                  <a:srgbClr val="000090"/>
                </a:solidFill>
                <a:latin typeface="+mn-lt"/>
              </a:rPr>
              <a:t>So used width as a crude discrimination parameter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1600" dirty="0" smtClean="0">
                <a:latin typeface="+mn-lt"/>
              </a:rPr>
              <a:t>Black = Background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1600" dirty="0" smtClean="0">
                <a:solidFill>
                  <a:srgbClr val="FF0000"/>
                </a:solidFill>
                <a:latin typeface="+mn-lt"/>
              </a:rPr>
              <a:t>Red = Neutron recoils</a:t>
            </a:r>
            <a:endParaRPr lang="en-US" sz="16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000090"/>
                </a:solidFill>
                <a:latin typeface="Calibri"/>
                <a:ea typeface="+mj-ea"/>
                <a:cs typeface="Calibri"/>
              </a:rPr>
              <a:t>DRIFT-IId Data</a:t>
            </a:r>
          </a:p>
        </p:txBody>
      </p:sp>
      <p:pic>
        <p:nvPicPr>
          <p:cNvPr id="10243" name="Picture 4" descr="CS2-CF4Winter0910BackgroundFEnergyVsIWSRMST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" y="850900"/>
            <a:ext cx="5778500" cy="577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6330910" y="6457890"/>
            <a:ext cx="224101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 dirty="0" err="1" smtClean="0">
                <a:solidFill>
                  <a:srgbClr val="000090"/>
                </a:solidFill>
                <a:latin typeface="Calibri" charset="0"/>
                <a:cs typeface="Calibri" charset="0"/>
              </a:rPr>
              <a:t>AstroPle</a:t>
            </a:r>
            <a:r>
              <a:rPr lang="en-US" sz="1600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, </a:t>
            </a:r>
            <a:r>
              <a:rPr lang="en-US" sz="1600" b="1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35</a:t>
            </a:r>
            <a:r>
              <a:rPr lang="en-US" sz="1600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, (2012) 397.</a:t>
            </a:r>
            <a:endParaRPr lang="en-US" sz="1600" dirty="0">
              <a:solidFill>
                <a:srgbClr val="000090"/>
              </a:solidFill>
              <a:latin typeface="Calibri" charset="0"/>
              <a:cs typeface="Calibri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2800" y="1041400"/>
            <a:ext cx="30734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1600" dirty="0" smtClean="0">
                <a:solidFill>
                  <a:srgbClr val="000090"/>
                </a:solidFill>
                <a:latin typeface="+mn-lt"/>
              </a:rPr>
              <a:t>Select an signal window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1600" dirty="0">
                <a:solidFill>
                  <a:srgbClr val="000090"/>
                </a:solidFill>
                <a:latin typeface="+mn-lt"/>
              </a:rPr>
              <a:t>F</a:t>
            </a:r>
            <a:r>
              <a:rPr lang="en-US" sz="1600" dirty="0" smtClean="0">
                <a:solidFill>
                  <a:srgbClr val="000090"/>
                </a:solidFill>
                <a:latin typeface="+mn-lt"/>
              </a:rPr>
              <a:t>or 100 </a:t>
            </a:r>
            <a:r>
              <a:rPr lang="en-US" sz="1600" dirty="0" err="1" smtClean="0">
                <a:solidFill>
                  <a:srgbClr val="000090"/>
                </a:solidFill>
                <a:latin typeface="+mn-lt"/>
              </a:rPr>
              <a:t>GeV</a:t>
            </a:r>
            <a:r>
              <a:rPr lang="en-US" sz="1600" dirty="0" smtClean="0">
                <a:solidFill>
                  <a:srgbClr val="000090"/>
                </a:solidFill>
                <a:latin typeface="+mn-lt"/>
              </a:rPr>
              <a:t> WIMPs the signal window gives only 8% efficiency for events passing the cuts</a:t>
            </a:r>
            <a:endParaRPr lang="en-US" sz="1600" dirty="0">
              <a:solidFill>
                <a:srgbClr val="00009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7264400" cy="5334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000090"/>
                </a:solidFill>
                <a:latin typeface="Calibri"/>
                <a:ea typeface="+mj-ea"/>
                <a:cs typeface="Calibri"/>
              </a:rPr>
              <a:t>DRIFT-IId Spin-Dependent WIMP Limits</a:t>
            </a:r>
          </a:p>
        </p:txBody>
      </p:sp>
      <p:pic>
        <p:nvPicPr>
          <p:cNvPr id="8194" name="Picture 2" descr="DIIdLimitsPublishe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939799"/>
            <a:ext cx="6008755" cy="5315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6330910" y="6457890"/>
            <a:ext cx="224101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 dirty="0" err="1" smtClean="0">
                <a:solidFill>
                  <a:srgbClr val="000090"/>
                </a:solidFill>
                <a:latin typeface="Calibri" charset="0"/>
                <a:cs typeface="Calibri" charset="0"/>
              </a:rPr>
              <a:t>AstroPle</a:t>
            </a:r>
            <a:r>
              <a:rPr lang="en-US" sz="1600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, </a:t>
            </a:r>
            <a:r>
              <a:rPr lang="en-US" sz="1600" b="1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35</a:t>
            </a:r>
            <a:r>
              <a:rPr lang="en-US" sz="1600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, (2012) 397.</a:t>
            </a:r>
            <a:endParaRPr lang="en-US" sz="1600" dirty="0">
              <a:solidFill>
                <a:srgbClr val="000090"/>
              </a:solidFill>
              <a:latin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1459953" y="3113759"/>
            <a:ext cx="6778114" cy="783230"/>
            <a:chOff x="1739353" y="3113759"/>
            <a:chExt cx="6778114" cy="783230"/>
          </a:xfrm>
        </p:grpSpPr>
        <p:sp>
          <p:nvSpPr>
            <p:cNvPr id="19" name="Isosceles Triangle 18"/>
            <p:cNvSpPr/>
            <p:nvPr/>
          </p:nvSpPr>
          <p:spPr>
            <a:xfrm rot="16200000">
              <a:off x="2779216" y="2073896"/>
              <a:ext cx="782533" cy="2862260"/>
            </a:xfrm>
            <a:prstGeom prst="triangle">
              <a:avLst/>
            </a:prstGeom>
            <a:solidFill>
              <a:srgbClr val="660066"/>
            </a:solidFill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Isosceles Triangle 27"/>
            <p:cNvSpPr/>
            <p:nvPr/>
          </p:nvSpPr>
          <p:spPr>
            <a:xfrm rot="5400000" flipH="1">
              <a:off x="6168273" y="1547796"/>
              <a:ext cx="782533" cy="3915854"/>
            </a:xfrm>
            <a:prstGeom prst="triangle">
              <a:avLst/>
            </a:prstGeom>
            <a:solidFill>
              <a:srgbClr val="660066"/>
            </a:solidFill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-8080165" y="2829098"/>
            <a:ext cx="18440400" cy="1320800"/>
            <a:chOff x="0" y="-956739"/>
            <a:chExt cx="18440400" cy="1320800"/>
          </a:xfrm>
          <a:effectLst/>
        </p:grpSpPr>
        <p:sp>
          <p:nvSpPr>
            <p:cNvPr id="20" name="Rectangle 19"/>
            <p:cNvSpPr/>
            <p:nvPr/>
          </p:nvSpPr>
          <p:spPr>
            <a:xfrm>
              <a:off x="0" y="-956739"/>
              <a:ext cx="9144000" cy="1320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9296400" y="-956739"/>
              <a:ext cx="9144000" cy="1320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7916334" y="3285139"/>
            <a:ext cx="457200" cy="389810"/>
            <a:chOff x="8195734" y="3320064"/>
            <a:chExt cx="457200" cy="389810"/>
          </a:xfrm>
        </p:grpSpPr>
        <p:sp>
          <p:nvSpPr>
            <p:cNvPr id="68" name="TextBox 67"/>
            <p:cNvSpPr txBox="1"/>
            <p:nvPr/>
          </p:nvSpPr>
          <p:spPr>
            <a:xfrm>
              <a:off x="8195734" y="3463653"/>
              <a:ext cx="3619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e</a:t>
              </a:r>
              <a:r>
                <a:rPr lang="en-US" sz="1000" baseline="30000" dirty="0" smtClean="0"/>
                <a:t>-</a:t>
              </a:r>
              <a:endParaRPr lang="en-US" sz="1000" baseline="300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8195734" y="3320064"/>
              <a:ext cx="3619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e</a:t>
              </a:r>
              <a:r>
                <a:rPr lang="en-US" sz="1000" baseline="30000" dirty="0" smtClean="0"/>
                <a:t>-</a:t>
              </a:r>
              <a:endParaRPr lang="en-US" sz="1000" baseline="300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8290984" y="3390622"/>
              <a:ext cx="3619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e</a:t>
              </a:r>
              <a:r>
                <a:rPr lang="en-US" sz="1000" baseline="30000" dirty="0" smtClean="0"/>
                <a:t>-</a:t>
              </a:r>
              <a:endParaRPr lang="en-US" sz="1000" baseline="30000" dirty="0"/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7971367" y="3356780"/>
            <a:ext cx="3619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CS</a:t>
            </a:r>
            <a:r>
              <a:rPr lang="en-US" sz="1000" baseline="30000" dirty="0" smtClean="0"/>
              <a:t>-</a:t>
            </a:r>
            <a:endParaRPr lang="en-US" sz="1000" baseline="30000" dirty="0"/>
          </a:p>
        </p:txBody>
      </p:sp>
      <p:sp>
        <p:nvSpPr>
          <p:cNvPr id="72" name="TextBox 71"/>
          <p:cNvSpPr txBox="1"/>
          <p:nvPr/>
        </p:nvSpPr>
        <p:spPr>
          <a:xfrm>
            <a:off x="7876117" y="3262077"/>
            <a:ext cx="3619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CS</a:t>
            </a:r>
            <a:r>
              <a:rPr lang="en-US" sz="1000" baseline="30000" dirty="0" smtClean="0"/>
              <a:t>-</a:t>
            </a:r>
            <a:endParaRPr lang="en-US" sz="1000" baseline="30000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4897796" y="1329267"/>
            <a:ext cx="0" cy="1760532"/>
          </a:xfrm>
          <a:prstGeom prst="line">
            <a:avLst/>
          </a:prstGeom>
          <a:ln w="2286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 894"/>
          <p:cNvGrpSpPr>
            <a:grpSpLocks/>
          </p:cNvGrpSpPr>
          <p:nvPr/>
        </p:nvGrpSpPr>
        <p:grpSpPr bwMode="auto">
          <a:xfrm>
            <a:off x="4130124" y="3089799"/>
            <a:ext cx="381000" cy="815975"/>
            <a:chOff x="240" y="1798"/>
            <a:chExt cx="1296" cy="1119"/>
          </a:xfrm>
        </p:grpSpPr>
        <p:sp>
          <p:nvSpPr>
            <p:cNvPr id="5" name="Arc 895"/>
            <p:cNvSpPr>
              <a:spLocks/>
            </p:cNvSpPr>
            <p:nvPr/>
          </p:nvSpPr>
          <p:spPr bwMode="auto">
            <a:xfrm flipH="1">
              <a:off x="720" y="1798"/>
              <a:ext cx="816" cy="1106"/>
            </a:xfrm>
            <a:custGeom>
              <a:avLst/>
              <a:gdLst>
                <a:gd name="T0" fmla="*/ 1 w 21600"/>
                <a:gd name="T1" fmla="*/ 0 h 26204"/>
                <a:gd name="T2" fmla="*/ 1 w 21600"/>
                <a:gd name="T3" fmla="*/ 2 h 26204"/>
                <a:gd name="T4" fmla="*/ 0 w 21600"/>
                <a:gd name="T5" fmla="*/ 1 h 26204"/>
                <a:gd name="T6" fmla="*/ 0 60000 65536"/>
                <a:gd name="T7" fmla="*/ 0 60000 65536"/>
                <a:gd name="T8" fmla="*/ 0 60000 65536"/>
                <a:gd name="T9" fmla="*/ 0 w 21600"/>
                <a:gd name="T10" fmla="*/ 0 h 26204"/>
                <a:gd name="T11" fmla="*/ 21600 w 21600"/>
                <a:gd name="T12" fmla="*/ 26204 h 2620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6204" fill="none" extrusionOk="0">
                  <a:moveTo>
                    <a:pt x="17151" y="-1"/>
                  </a:moveTo>
                  <a:cubicBezTo>
                    <a:pt x="20036" y="3768"/>
                    <a:pt x="21600" y="8383"/>
                    <a:pt x="21600" y="13130"/>
                  </a:cubicBezTo>
                  <a:cubicBezTo>
                    <a:pt x="21600" y="17852"/>
                    <a:pt x="20052" y="22444"/>
                    <a:pt x="17193" y="26203"/>
                  </a:cubicBezTo>
                </a:path>
                <a:path w="21600" h="26204" stroke="0" extrusionOk="0">
                  <a:moveTo>
                    <a:pt x="17151" y="-1"/>
                  </a:moveTo>
                  <a:cubicBezTo>
                    <a:pt x="20036" y="3768"/>
                    <a:pt x="21600" y="8383"/>
                    <a:pt x="21600" y="13130"/>
                  </a:cubicBezTo>
                  <a:cubicBezTo>
                    <a:pt x="21600" y="17852"/>
                    <a:pt x="20052" y="22444"/>
                    <a:pt x="17193" y="26203"/>
                  </a:cubicBezTo>
                  <a:lnTo>
                    <a:pt x="0" y="13130"/>
                  </a:lnTo>
                  <a:lnTo>
                    <a:pt x="17151" y="-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Arc 896"/>
            <p:cNvSpPr>
              <a:spLocks/>
            </p:cNvSpPr>
            <p:nvPr/>
          </p:nvSpPr>
          <p:spPr bwMode="auto">
            <a:xfrm>
              <a:off x="240" y="1805"/>
              <a:ext cx="816" cy="1112"/>
            </a:xfrm>
            <a:custGeom>
              <a:avLst/>
              <a:gdLst>
                <a:gd name="T0" fmla="*/ 1 w 21600"/>
                <a:gd name="T1" fmla="*/ 0 h 26342"/>
                <a:gd name="T2" fmla="*/ 1 w 21600"/>
                <a:gd name="T3" fmla="*/ 2 h 26342"/>
                <a:gd name="T4" fmla="*/ 0 w 21600"/>
                <a:gd name="T5" fmla="*/ 1 h 26342"/>
                <a:gd name="T6" fmla="*/ 0 60000 65536"/>
                <a:gd name="T7" fmla="*/ 0 60000 65536"/>
                <a:gd name="T8" fmla="*/ 0 60000 65536"/>
                <a:gd name="T9" fmla="*/ 0 w 21600"/>
                <a:gd name="T10" fmla="*/ 0 h 26342"/>
                <a:gd name="T11" fmla="*/ 21600 w 21600"/>
                <a:gd name="T12" fmla="*/ 26342 h 263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6342" fill="none" extrusionOk="0">
                  <a:moveTo>
                    <a:pt x="17337" y="0"/>
                  </a:moveTo>
                  <a:cubicBezTo>
                    <a:pt x="20105" y="3725"/>
                    <a:pt x="21600" y="8242"/>
                    <a:pt x="21600" y="12883"/>
                  </a:cubicBezTo>
                  <a:cubicBezTo>
                    <a:pt x="21600" y="17772"/>
                    <a:pt x="19940" y="22517"/>
                    <a:pt x="16894" y="26342"/>
                  </a:cubicBezTo>
                </a:path>
                <a:path w="21600" h="26342" stroke="0" extrusionOk="0">
                  <a:moveTo>
                    <a:pt x="17337" y="0"/>
                  </a:moveTo>
                  <a:cubicBezTo>
                    <a:pt x="20105" y="3725"/>
                    <a:pt x="21600" y="8242"/>
                    <a:pt x="21600" y="12883"/>
                  </a:cubicBezTo>
                  <a:cubicBezTo>
                    <a:pt x="21600" y="17772"/>
                    <a:pt x="19940" y="22517"/>
                    <a:pt x="16894" y="26342"/>
                  </a:cubicBezTo>
                  <a:lnTo>
                    <a:pt x="0" y="12883"/>
                  </a:lnTo>
                  <a:lnTo>
                    <a:pt x="17337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" name="Rectangle 897"/>
          <p:cNvSpPr>
            <a:spLocks noChangeArrowheads="1"/>
          </p:cNvSpPr>
          <p:nvPr/>
        </p:nvSpPr>
        <p:spPr bwMode="auto">
          <a:xfrm>
            <a:off x="220112" y="3310461"/>
            <a:ext cx="919922" cy="3873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charset="0"/>
            </a:endParaRPr>
          </a:p>
        </p:txBody>
      </p:sp>
      <p:sp>
        <p:nvSpPr>
          <p:cNvPr id="12" name="Text Box 909"/>
          <p:cNvSpPr txBox="1">
            <a:spLocks noChangeArrowheads="1"/>
          </p:cNvSpPr>
          <p:nvPr/>
        </p:nvSpPr>
        <p:spPr bwMode="auto">
          <a:xfrm>
            <a:off x="283646" y="3276478"/>
            <a:ext cx="81825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 dirty="0" err="1" smtClean="0">
                <a:latin typeface="+mn-lt"/>
              </a:rPr>
              <a:t>Xe</a:t>
            </a:r>
            <a:endParaRPr lang="en-US" sz="1200" dirty="0" smtClean="0">
              <a:latin typeface="+mn-lt"/>
            </a:endParaRPr>
          </a:p>
          <a:p>
            <a:pPr algn="ctr" eaLnBrk="1" hangingPunct="1"/>
            <a:r>
              <a:rPr lang="en-US" sz="1200" dirty="0" err="1" smtClean="0">
                <a:latin typeface="+mn-lt"/>
              </a:rPr>
              <a:t>Flashlamp</a:t>
            </a:r>
            <a:r>
              <a:rPr lang="en-US" sz="1200" dirty="0" smtClean="0">
                <a:latin typeface="+mn-lt"/>
              </a:rPr>
              <a:t> </a:t>
            </a:r>
            <a:endParaRPr lang="en-US" sz="1200" dirty="0">
              <a:latin typeface="+mn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40035" y="3407299"/>
            <a:ext cx="297182" cy="177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314679" y="1914603"/>
            <a:ext cx="1388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alibri"/>
                <a:cs typeface="Calibri"/>
              </a:rPr>
              <a:t>Quartz </a:t>
            </a:r>
          </a:p>
          <a:p>
            <a:pPr algn="ctr"/>
            <a:r>
              <a:rPr lang="en-US" sz="1200" dirty="0" smtClean="0">
                <a:latin typeface="Calibri"/>
                <a:cs typeface="Calibri"/>
              </a:rPr>
              <a:t>(UV transmitting) lens</a:t>
            </a:r>
            <a:endParaRPr lang="en-US" sz="1200" dirty="0">
              <a:latin typeface="Calibri"/>
              <a:cs typeface="Calibri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856519" y="3094903"/>
            <a:ext cx="96481" cy="8108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>
            <a:stCxn id="17" idx="2"/>
          </p:cNvCxnSpPr>
          <p:nvPr/>
        </p:nvCxnSpPr>
        <p:spPr>
          <a:xfrm>
            <a:off x="4008946" y="2560934"/>
            <a:ext cx="313265" cy="533968"/>
          </a:xfrm>
          <a:prstGeom prst="straightConnector1">
            <a:avLst/>
          </a:prstGeom>
          <a:ln w="19050" cmpd="sng">
            <a:solidFill>
              <a:schemeClr val="tx1"/>
            </a:solidFill>
            <a:headEnd type="none"/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856519" y="5557570"/>
            <a:ext cx="4008081" cy="0"/>
          </a:xfrm>
          <a:prstGeom prst="line">
            <a:avLst/>
          </a:prstGeom>
          <a:ln w="2286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856519" y="1444358"/>
            <a:ext cx="4008081" cy="0"/>
          </a:xfrm>
          <a:prstGeom prst="line">
            <a:avLst/>
          </a:prstGeom>
          <a:ln w="2286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898854" y="3911834"/>
            <a:ext cx="0" cy="1760532"/>
          </a:xfrm>
          <a:prstGeom prst="line">
            <a:avLst/>
          </a:prstGeom>
          <a:ln w="2286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8757094" y="1329268"/>
            <a:ext cx="1" cy="4337038"/>
          </a:xfrm>
          <a:prstGeom prst="line">
            <a:avLst/>
          </a:prstGeom>
          <a:ln w="2286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266438" y="4427202"/>
            <a:ext cx="13885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n-lt"/>
              </a:rPr>
              <a:t>Quartz </a:t>
            </a:r>
          </a:p>
          <a:p>
            <a:pPr algn="ctr"/>
            <a:r>
              <a:rPr lang="en-US" sz="1200" dirty="0" smtClean="0">
                <a:latin typeface="+mn-lt"/>
              </a:rPr>
              <a:t>window</a:t>
            </a:r>
            <a:endParaRPr lang="en-US" sz="1200" dirty="0">
              <a:latin typeface="+mn-l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5736167" y="2419742"/>
            <a:ext cx="0" cy="2388233"/>
          </a:xfrm>
          <a:prstGeom prst="line">
            <a:avLst/>
          </a:prstGeom>
          <a:ln w="38100" cmpd="sng">
            <a:solidFill>
              <a:srgbClr val="7F7F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5867400" y="2438403"/>
            <a:ext cx="45719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5867400" y="2566425"/>
            <a:ext cx="45719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3960705" y="3790950"/>
            <a:ext cx="895814" cy="626771"/>
          </a:xfrm>
          <a:prstGeom prst="straightConnector1">
            <a:avLst/>
          </a:prstGeom>
          <a:ln w="19050" cmpd="sng">
            <a:solidFill>
              <a:schemeClr val="tx1"/>
            </a:solidFill>
            <a:headEnd type="none"/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5867400" y="2694447"/>
            <a:ext cx="45719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5867400" y="2822469"/>
            <a:ext cx="45719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5867400" y="2950491"/>
            <a:ext cx="45719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5867400" y="3078513"/>
            <a:ext cx="45719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5867400" y="3206535"/>
            <a:ext cx="45719" cy="45719"/>
          </a:xfrm>
          <a:prstGeom prst="ellipse">
            <a:avLst/>
          </a:prstGeom>
          <a:solidFill>
            <a:srgbClr val="7F7F7F"/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5867400" y="3334557"/>
            <a:ext cx="45719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5867400" y="3462579"/>
            <a:ext cx="45719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5867400" y="3590601"/>
            <a:ext cx="45719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5867400" y="3718623"/>
            <a:ext cx="45719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5867400" y="3846645"/>
            <a:ext cx="45719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5867400" y="3974667"/>
            <a:ext cx="45719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5867400" y="4102689"/>
            <a:ext cx="45719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5867400" y="4230711"/>
            <a:ext cx="45719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5867400" y="4486755"/>
            <a:ext cx="45719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5867400" y="4358733"/>
            <a:ext cx="45719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5867400" y="4614777"/>
            <a:ext cx="45719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5867400" y="4742792"/>
            <a:ext cx="45719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/>
          <p:cNvCxnSpPr/>
          <p:nvPr/>
        </p:nvCxnSpPr>
        <p:spPr>
          <a:xfrm>
            <a:off x="6047317" y="2419742"/>
            <a:ext cx="0" cy="2388233"/>
          </a:xfrm>
          <a:prstGeom prst="line">
            <a:avLst/>
          </a:prstGeom>
          <a:ln w="38100" cmpd="sng">
            <a:solidFill>
              <a:srgbClr val="7F7F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7880351" y="3451590"/>
            <a:ext cx="3619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CS</a:t>
            </a:r>
            <a:r>
              <a:rPr lang="en-US" sz="1000" baseline="30000" dirty="0" smtClean="0"/>
              <a:t>-</a:t>
            </a:r>
            <a:endParaRPr lang="en-US" sz="1000" baseline="30000" dirty="0"/>
          </a:p>
        </p:txBody>
      </p:sp>
      <p:sp>
        <p:nvSpPr>
          <p:cNvPr id="75" name="TextBox 74"/>
          <p:cNvSpPr txBox="1"/>
          <p:nvPr/>
        </p:nvSpPr>
        <p:spPr>
          <a:xfrm>
            <a:off x="1537758" y="2042734"/>
            <a:ext cx="1388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alibri"/>
                <a:cs typeface="Calibri"/>
              </a:rPr>
              <a:t>200 </a:t>
            </a:r>
            <a:r>
              <a:rPr lang="en-US" sz="1200" dirty="0" smtClean="0">
                <a:latin typeface="Symbol" charset="2"/>
                <a:cs typeface="Symbol" charset="2"/>
              </a:rPr>
              <a:t>m</a:t>
            </a:r>
            <a:r>
              <a:rPr lang="en-US" sz="1200" dirty="0" smtClean="0">
                <a:latin typeface="Calibri"/>
                <a:cs typeface="Calibri"/>
              </a:rPr>
              <a:t>m pinhole</a:t>
            </a:r>
            <a:endParaRPr lang="en-US" sz="1200" dirty="0">
              <a:latin typeface="Calibri"/>
              <a:cs typeface="Calibri"/>
            </a:endParaRPr>
          </a:p>
        </p:txBody>
      </p:sp>
      <p:cxnSp>
        <p:nvCxnSpPr>
          <p:cNvPr id="76" name="Straight Arrow Connector 75"/>
          <p:cNvCxnSpPr/>
          <p:nvPr/>
        </p:nvCxnSpPr>
        <p:spPr>
          <a:xfrm flipH="1">
            <a:off x="1437217" y="2312817"/>
            <a:ext cx="794808" cy="1176681"/>
          </a:xfrm>
          <a:prstGeom prst="straightConnector1">
            <a:avLst/>
          </a:prstGeom>
          <a:ln w="19050" cmpd="sng">
            <a:solidFill>
              <a:schemeClr val="tx1"/>
            </a:solidFill>
            <a:headEnd type="none"/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5665469" y="1562615"/>
            <a:ext cx="1034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n-lt"/>
              </a:rPr>
              <a:t>20</a:t>
            </a:r>
            <a:r>
              <a:rPr lang="en-US" sz="1200" dirty="0" smtClean="0"/>
              <a:t> </a:t>
            </a:r>
            <a:r>
              <a:rPr lang="en-US" sz="1200" dirty="0" smtClean="0">
                <a:latin typeface="Symbol" charset="2"/>
                <a:cs typeface="Symbol" charset="2"/>
              </a:rPr>
              <a:t>m</a:t>
            </a:r>
            <a:r>
              <a:rPr lang="en-US" sz="1200" dirty="0" smtClean="0"/>
              <a:t>m </a:t>
            </a:r>
            <a:r>
              <a:rPr lang="en-US" sz="1200" dirty="0" smtClean="0">
                <a:latin typeface="+mn-lt"/>
              </a:rPr>
              <a:t>SS</a:t>
            </a:r>
          </a:p>
          <a:p>
            <a:pPr algn="ctr"/>
            <a:r>
              <a:rPr lang="en-US" sz="1200" dirty="0" smtClean="0">
                <a:latin typeface="+mn-lt"/>
              </a:rPr>
              <a:t>anode wires</a:t>
            </a:r>
          </a:p>
          <a:p>
            <a:pPr algn="ctr"/>
            <a:r>
              <a:rPr lang="en-US" sz="1200" dirty="0" smtClean="0">
                <a:latin typeface="+mn-lt"/>
              </a:rPr>
              <a:t>2 mm spacing</a:t>
            </a:r>
            <a:endParaRPr lang="en-US" sz="1200" dirty="0">
              <a:latin typeface="+mn-lt"/>
            </a:endParaRPr>
          </a:p>
        </p:txBody>
      </p:sp>
      <p:cxnSp>
        <p:nvCxnSpPr>
          <p:cNvPr id="86" name="Straight Arrow Connector 85"/>
          <p:cNvCxnSpPr>
            <a:stCxn id="84" idx="2"/>
            <a:endCxn id="27" idx="0"/>
          </p:cNvCxnSpPr>
          <p:nvPr/>
        </p:nvCxnSpPr>
        <p:spPr>
          <a:xfrm flipH="1">
            <a:off x="5890260" y="2208946"/>
            <a:ext cx="292629" cy="229457"/>
          </a:xfrm>
          <a:prstGeom prst="straightConnector1">
            <a:avLst/>
          </a:prstGeom>
          <a:ln w="19050" cmpd="sng">
            <a:solidFill>
              <a:schemeClr val="tx1"/>
            </a:solidFill>
            <a:headEnd type="none"/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4953000" y="2188909"/>
            <a:ext cx="8319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alibri"/>
                <a:cs typeface="Calibri"/>
              </a:rPr>
              <a:t>Grid wire</a:t>
            </a:r>
          </a:p>
          <a:p>
            <a:pPr algn="ctr"/>
            <a:r>
              <a:rPr lang="en-US" sz="1200" dirty="0" smtClean="0">
                <a:latin typeface="Calibri"/>
                <a:cs typeface="Calibri"/>
              </a:rPr>
              <a:t>planes</a:t>
            </a:r>
            <a:endParaRPr lang="en-US" sz="1200" dirty="0">
              <a:latin typeface="Calibri"/>
              <a:cs typeface="Calibri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695247" y="1683770"/>
            <a:ext cx="1034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alibri"/>
                <a:cs typeface="Calibri"/>
              </a:rPr>
              <a:t>Al photo-cathode</a:t>
            </a:r>
            <a:endParaRPr lang="en-US" sz="1200" dirty="0">
              <a:latin typeface="Calibri"/>
              <a:cs typeface="Calibri"/>
            </a:endParaRPr>
          </a:p>
        </p:txBody>
      </p:sp>
      <p:cxnSp>
        <p:nvCxnSpPr>
          <p:cNvPr id="99" name="Straight Connector 98"/>
          <p:cNvCxnSpPr>
            <a:stCxn id="60" idx="4"/>
          </p:cNvCxnSpPr>
          <p:nvPr/>
        </p:nvCxnSpPr>
        <p:spPr>
          <a:xfrm>
            <a:off x="5890260" y="4788511"/>
            <a:ext cx="3810" cy="1323364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4322211" y="6097636"/>
            <a:ext cx="1571859" cy="6952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5736167" y="5870280"/>
            <a:ext cx="1034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n-lt"/>
              </a:rPr>
              <a:t>5 anode</a:t>
            </a:r>
          </a:p>
          <a:p>
            <a:pPr algn="ctr"/>
            <a:r>
              <a:rPr lang="en-US" sz="1200" dirty="0" smtClean="0">
                <a:latin typeface="+mn-lt"/>
              </a:rPr>
              <a:t>readouts</a:t>
            </a:r>
            <a:endParaRPr lang="en-US" sz="1200" dirty="0">
              <a:latin typeface="+mn-lt"/>
            </a:endParaRPr>
          </a:p>
        </p:txBody>
      </p:sp>
      <p:sp>
        <p:nvSpPr>
          <p:cNvPr id="102" name="Isosceles Triangle 101"/>
          <p:cNvSpPr/>
          <p:nvPr/>
        </p:nvSpPr>
        <p:spPr>
          <a:xfrm rot="16200000">
            <a:off x="3809684" y="5863831"/>
            <a:ext cx="550494" cy="474564"/>
          </a:xfrm>
          <a:prstGeom prst="triangl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/>
          <p:cNvSpPr txBox="1"/>
          <p:nvPr/>
        </p:nvSpPr>
        <p:spPr>
          <a:xfrm>
            <a:off x="3651007" y="5326736"/>
            <a:ext cx="1034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 smtClean="0">
                <a:latin typeface="+mn-lt"/>
              </a:rPr>
              <a:t>Amptek</a:t>
            </a:r>
            <a:r>
              <a:rPr lang="en-US" sz="1200" dirty="0" smtClean="0">
                <a:latin typeface="+mn-lt"/>
              </a:rPr>
              <a:t> Amplifiers</a:t>
            </a:r>
            <a:endParaRPr lang="en-US" sz="1200" dirty="0">
              <a:latin typeface="+mn-lt"/>
            </a:endParaRPr>
          </a:p>
        </p:txBody>
      </p:sp>
      <p:sp>
        <p:nvSpPr>
          <p:cNvPr id="106" name="Rectangle 897"/>
          <p:cNvSpPr>
            <a:spLocks noChangeArrowheads="1"/>
          </p:cNvSpPr>
          <p:nvPr/>
        </p:nvSpPr>
        <p:spPr bwMode="auto">
          <a:xfrm>
            <a:off x="2232025" y="5907437"/>
            <a:ext cx="919922" cy="3873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charset="0"/>
            </a:endParaRPr>
          </a:p>
        </p:txBody>
      </p:sp>
      <p:sp>
        <p:nvSpPr>
          <p:cNvPr id="108" name="Text Box 909"/>
          <p:cNvSpPr txBox="1">
            <a:spLocks noChangeArrowheads="1"/>
          </p:cNvSpPr>
          <p:nvPr/>
        </p:nvSpPr>
        <p:spPr bwMode="auto">
          <a:xfrm>
            <a:off x="2260280" y="5870280"/>
            <a:ext cx="7617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 dirty="0" smtClean="0">
                <a:latin typeface="+mn-lt"/>
              </a:rPr>
              <a:t>1 MHz</a:t>
            </a:r>
          </a:p>
          <a:p>
            <a:pPr algn="ctr" eaLnBrk="1" hangingPunct="1"/>
            <a:r>
              <a:rPr lang="en-US" sz="1200" dirty="0" smtClean="0">
                <a:latin typeface="+mn-lt"/>
              </a:rPr>
              <a:t>Digitizers</a:t>
            </a:r>
            <a:endParaRPr lang="en-US" sz="1200" dirty="0">
              <a:latin typeface="+mn-lt"/>
            </a:endParaRPr>
          </a:p>
        </p:txBody>
      </p:sp>
      <p:sp>
        <p:nvSpPr>
          <p:cNvPr id="109" name="Rectangle 897"/>
          <p:cNvSpPr>
            <a:spLocks noChangeArrowheads="1"/>
          </p:cNvSpPr>
          <p:nvPr/>
        </p:nvSpPr>
        <p:spPr bwMode="auto">
          <a:xfrm>
            <a:off x="669950" y="5907437"/>
            <a:ext cx="919922" cy="3873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charset="0"/>
            </a:endParaRPr>
          </a:p>
        </p:txBody>
      </p:sp>
      <p:sp>
        <p:nvSpPr>
          <p:cNvPr id="110" name="Text Box 909"/>
          <p:cNvSpPr txBox="1">
            <a:spLocks noChangeArrowheads="1"/>
          </p:cNvSpPr>
          <p:nvPr/>
        </p:nvSpPr>
        <p:spPr bwMode="auto">
          <a:xfrm>
            <a:off x="723488" y="5962613"/>
            <a:ext cx="8142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 dirty="0" smtClean="0">
                <a:latin typeface="+mn-lt"/>
              </a:rPr>
              <a:t>Computer</a:t>
            </a:r>
          </a:p>
        </p:txBody>
      </p:sp>
      <p:cxnSp>
        <p:nvCxnSpPr>
          <p:cNvPr id="111" name="Straight Connector 110"/>
          <p:cNvCxnSpPr/>
          <p:nvPr/>
        </p:nvCxnSpPr>
        <p:spPr>
          <a:xfrm>
            <a:off x="3151947" y="6101112"/>
            <a:ext cx="695702" cy="1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1589872" y="6101112"/>
            <a:ext cx="643588" cy="1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Oval 76"/>
          <p:cNvSpPr/>
          <p:nvPr/>
        </p:nvSpPr>
        <p:spPr>
          <a:xfrm>
            <a:off x="6182889" y="4888867"/>
            <a:ext cx="95250" cy="9525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6543781" y="4888867"/>
            <a:ext cx="95250" cy="9525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6904673" y="4888867"/>
            <a:ext cx="95250" cy="9525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7265565" y="4888867"/>
            <a:ext cx="95250" cy="9525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7626457" y="4888867"/>
            <a:ext cx="95250" cy="9525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7987348" y="4888867"/>
            <a:ext cx="95250" cy="9525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6182889" y="2300714"/>
            <a:ext cx="95250" cy="9525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/>
          <p:cNvSpPr/>
          <p:nvPr/>
        </p:nvSpPr>
        <p:spPr>
          <a:xfrm>
            <a:off x="6543781" y="2300714"/>
            <a:ext cx="95250" cy="9525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6904673" y="2300714"/>
            <a:ext cx="95250" cy="9525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7265565" y="2300714"/>
            <a:ext cx="95250" cy="9525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7626457" y="2300714"/>
            <a:ext cx="95250" cy="9525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7987348" y="2300714"/>
            <a:ext cx="95250" cy="9525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2" name="Straight Connector 91"/>
          <p:cNvCxnSpPr/>
          <p:nvPr/>
        </p:nvCxnSpPr>
        <p:spPr>
          <a:xfrm>
            <a:off x="8238067" y="2438403"/>
            <a:ext cx="0" cy="2388233"/>
          </a:xfrm>
          <a:prstGeom prst="line">
            <a:avLst/>
          </a:prstGeom>
          <a:ln w="38100" cmpd="sng">
            <a:solidFill>
              <a:srgbClr val="7F7F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5617421" y="2501872"/>
            <a:ext cx="118746" cy="238294"/>
          </a:xfrm>
          <a:prstGeom prst="straightConnector1">
            <a:avLst/>
          </a:prstGeom>
          <a:ln w="19050" cmpd="sng">
            <a:solidFill>
              <a:schemeClr val="tx1"/>
            </a:solidFill>
            <a:headEnd type="none"/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5611918" y="2501872"/>
            <a:ext cx="418466" cy="238294"/>
          </a:xfrm>
          <a:prstGeom prst="straightConnector1">
            <a:avLst/>
          </a:prstGeom>
          <a:ln w="19050" cmpd="sng">
            <a:solidFill>
              <a:schemeClr val="tx1"/>
            </a:solidFill>
            <a:headEnd type="none"/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>
            <a:off x="6047317" y="5129931"/>
            <a:ext cx="2190750" cy="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6639031" y="5122013"/>
            <a:ext cx="1034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n-lt"/>
              </a:rPr>
              <a:t>15 cm</a:t>
            </a:r>
            <a:endParaRPr lang="en-US" sz="1200" dirty="0">
              <a:latin typeface="+mn-lt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306714" y="1004500"/>
            <a:ext cx="1388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alibri"/>
                <a:cs typeface="Calibri"/>
              </a:rPr>
              <a:t>Vacuum Vessel</a:t>
            </a:r>
            <a:endParaRPr lang="en-US" sz="1200" dirty="0">
              <a:latin typeface="Calibri"/>
              <a:cs typeface="Calibri"/>
            </a:endParaRPr>
          </a:p>
        </p:txBody>
      </p:sp>
      <p:sp>
        <p:nvSpPr>
          <p:cNvPr id="107" name="Title 6"/>
          <p:cNvSpPr txBox="1">
            <a:spLocks/>
          </p:cNvSpPr>
          <p:nvPr/>
        </p:nvSpPr>
        <p:spPr bwMode="auto">
          <a:xfrm>
            <a:off x="228600" y="228600"/>
            <a:ext cx="4597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9pPr>
          </a:lstStyle>
          <a:p>
            <a:pPr algn="l"/>
            <a:r>
              <a:rPr lang="en-US" dirty="0" smtClean="0">
                <a:solidFill>
                  <a:srgbClr val="804000"/>
                </a:solidFill>
              </a:rPr>
              <a:t>Mobility and Diffusion Experiment</a:t>
            </a:r>
            <a:endParaRPr lang="en-US" dirty="0">
              <a:solidFill>
                <a:srgbClr val="804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208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6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-0.00024 L 1.02153 -0.000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81481E-6 L -0.23455 0.0245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36" y="122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89 0.00092 L -0.23403 -0.0236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15" y="-122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46 0.00139 L -0.24445 0.00115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49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3" grpId="1"/>
      <p:bldP spid="72" grpId="0"/>
      <p:bldP spid="72" grpId="1"/>
      <p:bldP spid="71" grpId="0"/>
      <p:bldP spid="71" grpId="1"/>
    </p:bld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0" i="0" u="none" strike="noStrike" cap="none" normalizeH="0" baseline="0">
            <a:ln>
              <a:noFill/>
            </a:ln>
            <a:solidFill>
              <a:srgbClr val="804000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0" i="0" u="none" strike="noStrike" cap="none" normalizeH="0" baseline="0">
            <a:ln>
              <a:noFill/>
            </a:ln>
            <a:solidFill>
              <a:srgbClr val="804000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7002</TotalTime>
  <Words>1365</Words>
  <Application>Microsoft Macintosh PowerPoint</Application>
  <PresentationFormat>On-screen Show (4:3)</PresentationFormat>
  <Paragraphs>231</Paragraphs>
  <Slides>33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Blank</vt:lpstr>
      <vt:lpstr>Equation</vt:lpstr>
      <vt:lpstr>Minority Carriers: A Revolution for Low Background TPC Work</vt:lpstr>
      <vt:lpstr>Directional Recoil Identification From Tracks (DRIFT)</vt:lpstr>
      <vt:lpstr>Introduction to DRIFT</vt:lpstr>
      <vt:lpstr>DRIFT-IId Data</vt:lpstr>
      <vt:lpstr>Radon Progeny Recoils</vt:lpstr>
      <vt:lpstr>DRIFT-IId Data</vt:lpstr>
      <vt:lpstr>DRIFT-IId Data</vt:lpstr>
      <vt:lpstr>DRIFT-IId Spin-Dependent WIMP Limits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Earthquake Fiducialization</vt:lpstr>
      <vt:lpstr>PowerPoint Presentation</vt:lpstr>
      <vt:lpstr>PowerPoint Presentation</vt:lpstr>
      <vt:lpstr>PowerPoint Presentation</vt:lpstr>
      <vt:lpstr>PowerPoint Presentation</vt:lpstr>
      <vt:lpstr>Deconvolution of Tracks</vt:lpstr>
      <vt:lpstr>Deconvolution of Tracks</vt:lpstr>
      <vt:lpstr>Conclusion</vt:lpstr>
      <vt:lpstr>PowerPoint Presentation</vt:lpstr>
      <vt:lpstr>PowerPoint Presentation</vt:lpstr>
      <vt:lpstr>PowerPoint Presentation</vt:lpstr>
      <vt:lpstr>PowerPoint Presentation</vt:lpstr>
      <vt:lpstr>The problem</vt:lpstr>
      <vt:lpstr>Thin film</vt:lpstr>
      <vt:lpstr>Thin Film</vt:lpstr>
      <vt:lpstr>Thin Film</vt:lpstr>
      <vt:lpstr>Texturized thin film</vt:lpstr>
    </vt:vector>
  </TitlesOfParts>
  <Company>Physics Department, Occidental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"It's nowt t do wi potash."</dc:title>
  <dc:creator>Daniel Snowden Ifft</dc:creator>
  <cp:lastModifiedBy>Daniel Snowden-Ifft</cp:lastModifiedBy>
  <cp:revision>304</cp:revision>
  <dcterms:created xsi:type="dcterms:W3CDTF">2001-10-23T19:58:46Z</dcterms:created>
  <dcterms:modified xsi:type="dcterms:W3CDTF">2014-12-16T08:10:28Z</dcterms:modified>
</cp:coreProperties>
</file>