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319" r:id="rId3"/>
    <p:sldId id="320" r:id="rId4"/>
    <p:sldId id="322" r:id="rId5"/>
    <p:sldId id="325" r:id="rId6"/>
    <p:sldId id="323" r:id="rId7"/>
    <p:sldId id="324" r:id="rId8"/>
    <p:sldId id="298" r:id="rId9"/>
    <p:sldId id="275" r:id="rId10"/>
    <p:sldId id="321" r:id="rId11"/>
    <p:sldId id="272" r:id="rId12"/>
    <p:sldId id="262" r:id="rId13"/>
    <p:sldId id="304" r:id="rId14"/>
    <p:sldId id="318" r:id="rId15"/>
    <p:sldId id="303" r:id="rId16"/>
    <p:sldId id="305" r:id="rId17"/>
    <p:sldId id="270" r:id="rId18"/>
    <p:sldId id="306" r:id="rId19"/>
    <p:sldId id="307" r:id="rId20"/>
    <p:sldId id="258" r:id="rId21"/>
    <p:sldId id="308" r:id="rId22"/>
    <p:sldId id="309" r:id="rId23"/>
    <p:sldId id="263" r:id="rId24"/>
    <p:sldId id="310" r:id="rId25"/>
    <p:sldId id="264" r:id="rId26"/>
    <p:sldId id="312" r:id="rId27"/>
    <p:sldId id="313" r:id="rId28"/>
    <p:sldId id="314" r:id="rId29"/>
    <p:sldId id="279" r:id="rId30"/>
    <p:sldId id="315" r:id="rId31"/>
    <p:sldId id="297" r:id="rId32"/>
    <p:sldId id="316" r:id="rId33"/>
    <p:sldId id="317" r:id="rId34"/>
    <p:sldId id="260" r:id="rId35"/>
    <p:sldId id="268" r:id="rId36"/>
    <p:sldId id="285" r:id="rId37"/>
    <p:sldId id="30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C9F6C"/>
    <a:srgbClr val="FDDE59"/>
    <a:srgbClr val="EEFD5B"/>
    <a:srgbClr val="64FC68"/>
    <a:srgbClr val="95FDE2"/>
    <a:srgbClr val="D0F3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9248B4-F77C-4A77-AF2E-3A8FE2057D44}" type="datetimeFigureOut">
              <a:rPr lang="en-GB" smtClean="0"/>
              <a:t>24/03/2015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75529-9F94-4D83-A027-14EC5CE1B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709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914400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45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77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600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683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 marL="0" indent="0">
              <a:spcBef>
                <a:spcPts val="0"/>
              </a:spcBef>
              <a:buNone/>
              <a:defRPr sz="2400">
                <a:solidFill>
                  <a:srgbClr val="002060"/>
                </a:solidFill>
              </a:defRPr>
            </a:lvl1pPr>
            <a:lvl2pPr marL="355600" indent="-177800">
              <a:spcBef>
                <a:spcPts val="0"/>
              </a:spcBef>
              <a:buFont typeface="Arial" panose="020B0604020202020204" pitchFamily="34" charset="0"/>
              <a:buChar char="•"/>
              <a:defRPr sz="1800">
                <a:solidFill>
                  <a:srgbClr val="0070C0"/>
                </a:solidFill>
              </a:defRPr>
            </a:lvl2pPr>
            <a:lvl3pPr marL="539750" indent="-184150"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9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89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anchor="ctr"/>
          <a:lstStyle>
            <a:lvl1pPr marL="0" indent="0">
              <a:buNone/>
              <a:defRPr sz="2800"/>
            </a:lvl1pPr>
            <a:lvl2pPr marL="355600" indent="-177800">
              <a:buFont typeface="Arial" panose="020B0604020202020204" pitchFamily="34" charset="0"/>
              <a:buChar char="•"/>
              <a:defRPr sz="2400"/>
            </a:lvl2pPr>
            <a:lvl3pPr marL="539750" indent="-184150"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anchor="ctr"/>
          <a:lstStyle>
            <a:lvl1pPr marL="0" indent="0">
              <a:buNone/>
              <a:defRPr sz="2800"/>
            </a:lvl1pPr>
            <a:lvl2pPr marL="355600" indent="-177800">
              <a:buFont typeface="Arial" panose="020B0604020202020204" pitchFamily="34" charset="0"/>
              <a:buChar char="•"/>
              <a:defRPr sz="2400"/>
            </a:lvl2pPr>
            <a:lvl3pPr marL="539750" indent="-184150"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723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29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53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114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19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18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37312"/>
            <a:ext cx="9144000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5272" y="6376243"/>
            <a:ext cx="3970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FCC week 2015, 23-27 March, Superconducting RF: FPC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99992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96336" y="6376243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A3C55-2D15-4278-A898-3F076738CB5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9" y="6381328"/>
            <a:ext cx="977509" cy="40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61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76274/session/5/contribution/35" TargetMode="External"/><Relationship Id="rId7" Type="http://schemas.openxmlformats.org/officeDocument/2006/relationships/hyperlink" Target="http://indico.cern.ch/event/196164/contribution/45/material/slides/7.pptx" TargetMode="External"/><Relationship Id="rId2" Type="http://schemas.openxmlformats.org/officeDocument/2006/relationships/hyperlink" Target="https://indico.cern.ch/event/276274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96164/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rgbClr val="0070C0"/>
                </a:solidFill>
              </a:rPr>
              <a:t>FCC week 2015</a:t>
            </a:r>
            <a:r>
              <a:rPr lang="en-GB" dirty="0" smtClean="0">
                <a:solidFill>
                  <a:srgbClr val="0070C0"/>
                </a:solidFill>
              </a:rPr>
              <a:t/>
            </a:r>
            <a:br>
              <a:rPr lang="en-GB" dirty="0" smtClean="0">
                <a:solidFill>
                  <a:srgbClr val="0070C0"/>
                </a:solidFill>
              </a:rPr>
            </a:br>
            <a:r>
              <a:rPr lang="en-GB" sz="2000" dirty="0">
                <a:solidFill>
                  <a:srgbClr val="0070C0"/>
                </a:solidFill>
              </a:rPr>
              <a:t>23-27 </a:t>
            </a:r>
            <a:r>
              <a:rPr lang="en-GB" sz="2000" dirty="0" smtClean="0">
                <a:solidFill>
                  <a:srgbClr val="0070C0"/>
                </a:solidFill>
              </a:rPr>
              <a:t>March </a:t>
            </a:r>
            <a:r>
              <a:rPr lang="en-GB" sz="2000" dirty="0">
                <a:solidFill>
                  <a:srgbClr val="0070C0"/>
                </a:solidFill>
              </a:rPr>
              <a:t>2015</a:t>
            </a:r>
            <a:br>
              <a:rPr lang="en-GB" sz="2000" dirty="0">
                <a:solidFill>
                  <a:srgbClr val="0070C0"/>
                </a:solidFill>
              </a:rPr>
            </a:br>
            <a:r>
              <a:rPr lang="en-GB" sz="2000" dirty="0">
                <a:solidFill>
                  <a:srgbClr val="0070C0"/>
                </a:solidFill>
              </a:rPr>
              <a:t>Marriott Georgetown </a:t>
            </a:r>
            <a:r>
              <a:rPr lang="en-GB" sz="2000" dirty="0" smtClean="0">
                <a:solidFill>
                  <a:srgbClr val="0070C0"/>
                </a:solidFill>
              </a:rPr>
              <a:t>Hotel</a:t>
            </a:r>
            <a:br>
              <a:rPr lang="en-GB" sz="2000" dirty="0" smtClean="0">
                <a:solidFill>
                  <a:srgbClr val="0070C0"/>
                </a:solidFill>
              </a:rPr>
            </a:br>
            <a:r>
              <a:rPr lang="en-GB" sz="2000" dirty="0" smtClean="0">
                <a:solidFill>
                  <a:srgbClr val="0070C0"/>
                </a:solidFill>
              </a:rPr>
              <a:t/>
            </a:r>
            <a:br>
              <a:rPr lang="en-GB" sz="2000" dirty="0" smtClean="0">
                <a:solidFill>
                  <a:srgbClr val="0070C0"/>
                </a:solidFill>
              </a:rPr>
            </a:br>
            <a:r>
              <a:rPr lang="en-GB" sz="2700" dirty="0" smtClean="0">
                <a:solidFill>
                  <a:srgbClr val="0070C0"/>
                </a:solidFill>
              </a:rPr>
              <a:t>Superconducting </a:t>
            </a:r>
            <a:r>
              <a:rPr lang="en-GB" sz="2700" dirty="0">
                <a:solidFill>
                  <a:srgbClr val="0070C0"/>
                </a:solidFill>
              </a:rPr>
              <a:t>RF: Novel Cavity Concepts &amp; </a:t>
            </a:r>
            <a:r>
              <a:rPr lang="en-GB" sz="2700" dirty="0" err="1" smtClean="0">
                <a:solidFill>
                  <a:srgbClr val="0070C0"/>
                </a:solidFill>
              </a:rPr>
              <a:t>Cryomodules</a:t>
            </a:r>
            <a:r>
              <a:rPr lang="en-GB" sz="2700" dirty="0" smtClean="0">
                <a:solidFill>
                  <a:srgbClr val="0070C0"/>
                </a:solidFill>
              </a:rPr>
              <a:t/>
            </a:r>
            <a:br>
              <a:rPr lang="en-GB" sz="2700" dirty="0" smtClean="0">
                <a:solidFill>
                  <a:srgbClr val="0070C0"/>
                </a:solidFill>
              </a:rPr>
            </a:br>
            <a:r>
              <a:rPr lang="en-GB" sz="2700" dirty="0" smtClean="0">
                <a:solidFill>
                  <a:srgbClr val="0070C0"/>
                </a:solidFill>
              </a:rPr>
              <a:t/>
            </a:r>
            <a:br>
              <a:rPr lang="en-GB" sz="2700" dirty="0" smtClean="0">
                <a:solidFill>
                  <a:srgbClr val="0070C0"/>
                </a:solidFill>
              </a:rPr>
            </a:br>
            <a:r>
              <a:rPr lang="en-GB" sz="4000" b="1" i="1" dirty="0" smtClean="0">
                <a:solidFill>
                  <a:srgbClr val="002060"/>
                </a:solidFill>
              </a:rPr>
              <a:t>Fundamental Power Coupler </a:t>
            </a:r>
            <a:r>
              <a:rPr lang="en-GB" sz="4000" b="1" dirty="0" smtClean="0">
                <a:solidFill>
                  <a:srgbClr val="002060"/>
                </a:solidFill>
              </a:rPr>
              <a:t>(FPC)</a:t>
            </a:r>
            <a:br>
              <a:rPr lang="en-GB" sz="4000" b="1" dirty="0" smtClean="0">
                <a:solidFill>
                  <a:srgbClr val="002060"/>
                </a:solidFill>
              </a:rPr>
            </a:br>
            <a:r>
              <a:rPr lang="en-GB" sz="2700" b="1" i="1" dirty="0" smtClean="0"/>
              <a:t/>
            </a:r>
            <a:br>
              <a:rPr lang="en-GB" sz="2700" b="1" i="1" dirty="0" smtClean="0"/>
            </a:br>
            <a:r>
              <a:rPr lang="en-GB" sz="2200" dirty="0" smtClean="0">
                <a:solidFill>
                  <a:schemeClr val="bg1">
                    <a:lumMod val="65000"/>
                  </a:schemeClr>
                </a:solidFill>
              </a:rPr>
              <a:t>Eric Montesinos, CERN-RF</a:t>
            </a:r>
            <a:br>
              <a:rPr lang="en-GB" sz="22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2200" dirty="0" smtClean="0">
                <a:solidFill>
                  <a:schemeClr val="bg1">
                    <a:lumMod val="65000"/>
                  </a:schemeClr>
                </a:solidFill>
              </a:rPr>
              <a:t>(inputs from all world wide FPC experts, great thanks to all of them !)</a:t>
            </a:r>
            <a:endParaRPr lang="en-GB" sz="2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FCC Week 2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854" y="656752"/>
            <a:ext cx="445829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239759" y="5805264"/>
            <a:ext cx="6664483" cy="360000"/>
            <a:chOff x="1147877" y="5661248"/>
            <a:chExt cx="6664483" cy="360000"/>
          </a:xfrm>
        </p:grpSpPr>
        <p:pic>
          <p:nvPicPr>
            <p:cNvPr id="1035" name="Picture 11" descr="https://indico.cern.ch/event/340703/picture/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8669" y="5661248"/>
              <a:ext cx="1209437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https://indico.cern.ch/event/340703/picture/10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298" y="5661248"/>
              <a:ext cx="424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9" name="Picture 15" descr="https://indico.cern.ch/event/340703/picture/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8490" y="5661248"/>
              <a:ext cx="946516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1" name="Picture 17" descr="https://indico.cern.ch/event/340703/picture/1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8198" y="5661248"/>
              <a:ext cx="567165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3" name="Picture 19" descr="https://indico.cern.ch/event/340703/picture/3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8557" y="5661248"/>
              <a:ext cx="543803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5" name="Picture 21" descr="EuroCirCol logo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7877" y="5661248"/>
              <a:ext cx="5076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3120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G:\Departments\AB\Groups\RF\Sections\PM\RF FPC\coupleur SPL\Illustrations\SPL-LHC MAIN LI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39170">
            <a:off x="4564771" y="2213986"/>
            <a:ext cx="446017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FPC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FPC is a specific RF transmission line</a:t>
            </a:r>
          </a:p>
          <a:p>
            <a:pPr lvl="1"/>
            <a:r>
              <a:rPr lang="en-GB" dirty="0" smtClean="0"/>
              <a:t>Air side</a:t>
            </a:r>
          </a:p>
          <a:p>
            <a:pPr lvl="1"/>
            <a:r>
              <a:rPr lang="en-GB" dirty="0" smtClean="0"/>
              <a:t>Vacuum side</a:t>
            </a:r>
          </a:p>
          <a:p>
            <a:pPr lvl="1"/>
            <a:r>
              <a:rPr lang="en-GB" dirty="0" smtClean="0"/>
              <a:t>In between, there is a RF window</a:t>
            </a:r>
          </a:p>
          <a:p>
            <a:endParaRPr lang="en-GB" dirty="0" smtClean="0"/>
          </a:p>
          <a:p>
            <a:r>
              <a:rPr lang="en-GB" dirty="0" smtClean="0"/>
              <a:t>It has several additional features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Coupling Element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Double walled Tube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DC Polarisation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Variable coupling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…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= Optional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364088" y="3640956"/>
            <a:ext cx="3192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002060"/>
                </a:solidFill>
              </a:rPr>
              <a:t>Goal of this talk</a:t>
            </a:r>
          </a:p>
          <a:p>
            <a:pPr algn="ctr"/>
            <a:r>
              <a:rPr lang="en-GB" sz="2400" b="1" i="1" dirty="0" smtClean="0">
                <a:solidFill>
                  <a:srgbClr val="002060"/>
                </a:solidFill>
              </a:rPr>
              <a:t>To list R&amp;D </a:t>
            </a:r>
            <a:r>
              <a:rPr lang="en-GB" sz="2400" b="1" i="1" dirty="0">
                <a:solidFill>
                  <a:srgbClr val="002060"/>
                </a:solidFill>
              </a:rPr>
              <a:t>topics that we should </a:t>
            </a:r>
            <a:r>
              <a:rPr lang="en-GB" sz="2400" b="1" i="1" dirty="0" smtClean="0">
                <a:solidFill>
                  <a:srgbClr val="002060"/>
                </a:solidFill>
              </a:rPr>
              <a:t>address for </a:t>
            </a:r>
            <a:r>
              <a:rPr lang="en-GB" sz="2400" b="1" i="1" dirty="0">
                <a:solidFill>
                  <a:srgbClr val="002060"/>
                </a:solidFill>
              </a:rPr>
              <a:t>FCC FPC to be ready </a:t>
            </a:r>
            <a:r>
              <a:rPr lang="en-GB" sz="2400" b="1" i="1" dirty="0" smtClean="0">
                <a:solidFill>
                  <a:srgbClr val="002060"/>
                </a:solidFill>
              </a:rPr>
              <a:t>with a correct cost and in </a:t>
            </a:r>
            <a:r>
              <a:rPr lang="en-GB" sz="2400" b="1" i="1" dirty="0">
                <a:solidFill>
                  <a:srgbClr val="002060"/>
                </a:solidFill>
              </a:rPr>
              <a:t>due time</a:t>
            </a:r>
          </a:p>
        </p:txBody>
      </p:sp>
      <p:sp>
        <p:nvSpPr>
          <p:cNvPr id="9" name="Rectangle 8"/>
          <p:cNvSpPr/>
          <p:nvPr/>
        </p:nvSpPr>
        <p:spPr>
          <a:xfrm>
            <a:off x="5364088" y="3645024"/>
            <a:ext cx="3192760" cy="2308324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002060"/>
                </a:solidFill>
              </a:rPr>
              <a:t>Goal of this talk</a:t>
            </a:r>
          </a:p>
          <a:p>
            <a:pPr algn="ctr"/>
            <a:r>
              <a:rPr lang="en-GB" sz="2400" b="1" i="1" dirty="0" smtClean="0">
                <a:solidFill>
                  <a:srgbClr val="002060"/>
                </a:solidFill>
              </a:rPr>
              <a:t>To list R&amp;D </a:t>
            </a:r>
            <a:r>
              <a:rPr lang="en-GB" sz="2400" b="1" i="1" dirty="0">
                <a:solidFill>
                  <a:srgbClr val="002060"/>
                </a:solidFill>
              </a:rPr>
              <a:t>topics that we should </a:t>
            </a:r>
            <a:r>
              <a:rPr lang="en-GB" sz="2400" b="1" i="1" dirty="0" smtClean="0">
                <a:solidFill>
                  <a:srgbClr val="002060"/>
                </a:solidFill>
              </a:rPr>
              <a:t>address for </a:t>
            </a:r>
            <a:r>
              <a:rPr lang="en-GB" sz="2400" b="1" i="1" dirty="0">
                <a:solidFill>
                  <a:srgbClr val="002060"/>
                </a:solidFill>
              </a:rPr>
              <a:t>FCC FPC to be ready </a:t>
            </a:r>
            <a:r>
              <a:rPr lang="en-GB" sz="2400" b="1" i="1" dirty="0" smtClean="0">
                <a:solidFill>
                  <a:srgbClr val="002060"/>
                </a:solidFill>
              </a:rPr>
              <a:t>with a correct cost and in </a:t>
            </a:r>
            <a:r>
              <a:rPr lang="en-GB" sz="2400" b="1" i="1" dirty="0">
                <a:solidFill>
                  <a:srgbClr val="002060"/>
                </a:solidFill>
              </a:rPr>
              <a:t>due time</a:t>
            </a:r>
          </a:p>
        </p:txBody>
      </p:sp>
    </p:spTree>
    <p:extLst>
      <p:ext uri="{BB962C8B-B14F-4D97-AF65-F5344CB8AC3E}">
        <p14:creationId xmlns:p14="http://schemas.microsoft.com/office/powerpoint/2010/main" val="26627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" name="Title 307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FPC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4932040" y="2132856"/>
            <a:ext cx="3888432" cy="3168352"/>
            <a:chOff x="4932040" y="2132856"/>
            <a:chExt cx="3888432" cy="3168352"/>
          </a:xfrm>
        </p:grpSpPr>
        <p:sp>
          <p:nvSpPr>
            <p:cNvPr id="21" name="Rectangle 20"/>
            <p:cNvSpPr/>
            <p:nvPr/>
          </p:nvSpPr>
          <p:spPr>
            <a:xfrm>
              <a:off x="4932040" y="4901098"/>
              <a:ext cx="38884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>
                  <a:hlinkClick r:id="rId2"/>
                </a:rPr>
                <a:t>https://indico.cern.ch/event/276274</a:t>
              </a:r>
              <a:r>
                <a:rPr lang="en-GB" sz="1000" dirty="0" smtClean="0">
                  <a:hlinkClick r:id="rId2"/>
                </a:rPr>
                <a:t>/</a:t>
              </a:r>
              <a:endParaRPr lang="en-GB" sz="1000" dirty="0" smtClean="0"/>
            </a:p>
            <a:p>
              <a:r>
                <a:rPr lang="en-GB" sz="1000" dirty="0">
                  <a:hlinkClick r:id="rId3"/>
                </a:rPr>
                <a:t>https://</a:t>
              </a:r>
              <a:r>
                <a:rPr lang="en-GB" sz="1000" dirty="0" smtClean="0">
                  <a:hlinkClick r:id="rId3"/>
                </a:rPr>
                <a:t>indico.cern.ch/event/276274/session/5/contribution/35</a:t>
              </a:r>
              <a:endParaRPr lang="en-GB" sz="1000" dirty="0" smtClean="0"/>
            </a:p>
          </p:txBody>
        </p:sp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8539" y="2132856"/>
              <a:ext cx="3657917" cy="2743438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357511" y="2132856"/>
            <a:ext cx="4142481" cy="3168352"/>
            <a:chOff x="357511" y="2132856"/>
            <a:chExt cx="4142481" cy="3168352"/>
          </a:xfrm>
        </p:grpSpPr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132856"/>
              <a:ext cx="3657917" cy="2743438"/>
            </a:xfrm>
            <a:prstGeom prst="rect">
              <a:avLst/>
            </a:prstGeom>
            <a:ln w="25400">
              <a:solidFill>
                <a:srgbClr val="002060"/>
              </a:solidFill>
            </a:ln>
          </p:spPr>
        </p:pic>
        <p:sp>
          <p:nvSpPr>
            <p:cNvPr id="25" name="Rectangle 24"/>
            <p:cNvSpPr/>
            <p:nvPr/>
          </p:nvSpPr>
          <p:spPr>
            <a:xfrm>
              <a:off x="357511" y="4901098"/>
              <a:ext cx="414248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hlinkClick r:id="rId6"/>
                </a:rPr>
                <a:t>https://indico.cern.ch/event/196164</a:t>
              </a:r>
              <a:r>
                <a:rPr lang="en-GB" sz="1000" dirty="0" smtClean="0">
                  <a:hlinkClick r:id="rId6"/>
                </a:rPr>
                <a:t>/</a:t>
              </a:r>
              <a:endParaRPr lang="en-GB" sz="1000" dirty="0" smtClean="0"/>
            </a:p>
            <a:p>
              <a:r>
                <a:rPr lang="en-GB" sz="1000" u="sng" dirty="0">
                  <a:hlinkClick r:id="rId7"/>
                </a:rPr>
                <a:t>http://</a:t>
              </a:r>
              <a:r>
                <a:rPr lang="en-GB" sz="1000" u="sng" dirty="0" smtClean="0">
                  <a:hlinkClick r:id="rId7"/>
                </a:rPr>
                <a:t>indico.cern.ch/event/196164/contribution/45/material/slides/7.pptx</a:t>
              </a:r>
              <a:endParaRPr lang="en-GB" sz="1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495800" y="3066184"/>
              <a:ext cx="364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b="1" dirty="0" smtClean="0"/>
                <a:t>2012</a:t>
              </a:r>
              <a:endParaRPr lang="en-GB" sz="700" b="1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784876" y="1516142"/>
            <a:ext cx="3574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Complementary to this talk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66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FPC Window </a:t>
            </a:r>
            <a:r>
              <a:rPr lang="en-GB" sz="2400" smtClean="0"/>
              <a:t>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The window is the key item of the FPC</a:t>
            </a:r>
          </a:p>
          <a:p>
            <a:r>
              <a:rPr lang="en-GB" b="1" i="1" dirty="0" smtClean="0"/>
              <a:t>The </a:t>
            </a:r>
            <a:r>
              <a:rPr lang="en-US" b="1" i="1" dirty="0" smtClean="0"/>
              <a:t>whole accelerator reliability will depend on its design</a:t>
            </a:r>
          </a:p>
          <a:p>
            <a:endParaRPr lang="en-GB" dirty="0" smtClean="0"/>
          </a:p>
          <a:p>
            <a:r>
              <a:rPr lang="en-GB" dirty="0" smtClean="0"/>
              <a:t>Fail safe design</a:t>
            </a:r>
          </a:p>
          <a:p>
            <a:endParaRPr lang="en-GB" dirty="0" smtClean="0"/>
          </a:p>
          <a:p>
            <a:r>
              <a:rPr lang="en-GB" dirty="0" smtClean="0"/>
              <a:t>Largely depends on the </a:t>
            </a:r>
            <a:r>
              <a:rPr lang="en-GB" dirty="0" err="1" smtClean="0"/>
              <a:t>cryomodule</a:t>
            </a:r>
            <a:r>
              <a:rPr lang="en-GB" dirty="0" smtClean="0"/>
              <a:t> design and </a:t>
            </a:r>
            <a:r>
              <a:rPr lang="en-GB" dirty="0" err="1" smtClean="0"/>
              <a:t>cryomdodule</a:t>
            </a:r>
            <a:r>
              <a:rPr lang="en-GB" dirty="0" smtClean="0"/>
              <a:t> integration</a:t>
            </a:r>
          </a:p>
          <a:p>
            <a:pPr lvl="1"/>
            <a:r>
              <a:rPr lang="en-GB" dirty="0" smtClean="0"/>
              <a:t>Disk, Coaxial disk, Cylindrical, could be any other shapes</a:t>
            </a:r>
          </a:p>
          <a:p>
            <a:pPr lvl="1"/>
            <a:endParaRPr lang="en-GB" dirty="0"/>
          </a:p>
          <a:p>
            <a:r>
              <a:rPr lang="en-GB" dirty="0"/>
              <a:t>Maximum Power</a:t>
            </a:r>
          </a:p>
          <a:p>
            <a:pPr lvl="1"/>
            <a:r>
              <a:rPr lang="en-GB" dirty="0" smtClean="0"/>
              <a:t>With </a:t>
            </a:r>
            <a:r>
              <a:rPr lang="en-GB" dirty="0"/>
              <a:t>less than 1 GHz, TW &amp; SW all phases limits </a:t>
            </a:r>
            <a:r>
              <a:rPr lang="en-GB" dirty="0" smtClean="0"/>
              <a:t>are probably (frequency dependant) 1 </a:t>
            </a:r>
            <a:r>
              <a:rPr lang="en-GB" dirty="0"/>
              <a:t>MW peak for few </a:t>
            </a:r>
            <a:r>
              <a:rPr lang="en-GB" dirty="0" err="1"/>
              <a:t>ms</a:t>
            </a:r>
            <a:r>
              <a:rPr lang="en-GB" dirty="0"/>
              <a:t>, 500 kW </a:t>
            </a:r>
            <a:r>
              <a:rPr lang="en-GB" dirty="0" smtClean="0"/>
              <a:t>CW</a:t>
            </a:r>
            <a:endParaRPr lang="en-GB" dirty="0"/>
          </a:p>
          <a:p>
            <a:pPr lvl="1"/>
            <a:r>
              <a:rPr lang="en-GB" dirty="0"/>
              <a:t>Lower power is only </a:t>
            </a:r>
            <a:r>
              <a:rPr lang="en-GB" dirty="0" smtClean="0"/>
              <a:t>slightly </a:t>
            </a:r>
            <a:r>
              <a:rPr lang="en-GB" dirty="0"/>
              <a:t>easier and </a:t>
            </a:r>
            <a:r>
              <a:rPr lang="en-GB" dirty="0" smtClean="0"/>
              <a:t>slightly </a:t>
            </a:r>
            <a:r>
              <a:rPr lang="en-GB" dirty="0" smtClean="0"/>
              <a:t>less expensive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40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13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280997" y="278896"/>
            <a:ext cx="8582007" cy="5929385"/>
            <a:chOff x="280996" y="278896"/>
            <a:chExt cx="8582007" cy="5929385"/>
          </a:xfrm>
        </p:grpSpPr>
        <p:grpSp>
          <p:nvGrpSpPr>
            <p:cNvPr id="13" name="Group 12"/>
            <p:cNvGrpSpPr/>
            <p:nvPr/>
          </p:nvGrpSpPr>
          <p:grpSpPr>
            <a:xfrm>
              <a:off x="280996" y="278896"/>
              <a:ext cx="2520001" cy="5929385"/>
              <a:chOff x="166177" y="31535"/>
              <a:chExt cx="2520001" cy="5929385"/>
            </a:xfrm>
          </p:grpSpPr>
          <p:pic>
            <p:nvPicPr>
              <p:cNvPr id="7" name="Picture 2" descr="G:\Departments\AB\Groups\RF\Sections\SR\Prevessin\Photographies\ACS MC\IMG_173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6179" r="2927"/>
              <a:stretch>
                <a:fillRect/>
              </a:stretch>
            </p:blipFill>
            <p:spPr bwMode="auto">
              <a:xfrm rot="5400000">
                <a:off x="67150" y="130563"/>
                <a:ext cx="2718055" cy="2520000"/>
              </a:xfrm>
              <a:prstGeom prst="rect">
                <a:avLst/>
              </a:prstGeom>
              <a:noFill/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66177" y="2821599"/>
                <a:ext cx="2520001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LHC cylindrical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400 MHz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500 kW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CW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TW + </a:t>
                </a:r>
                <a:r>
                  <a:rPr lang="en-GB" dirty="0" smtClean="0">
                    <a:solidFill>
                      <a:srgbClr val="002060"/>
                    </a:solidFill>
                  </a:rPr>
                  <a:t>SW</a:t>
                </a:r>
              </a:p>
              <a:p>
                <a:pPr algn="ctr"/>
                <a:endParaRPr lang="en-GB" dirty="0">
                  <a:solidFill>
                    <a:srgbClr val="002060"/>
                  </a:solidFill>
                </a:endParaRP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ESRF-SOLEIL-APS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352 MHz</a:t>
                </a:r>
              </a:p>
              <a:p>
                <a:pPr algn="ctr"/>
                <a:endParaRPr lang="en-GB" dirty="0">
                  <a:solidFill>
                    <a:srgbClr val="002060"/>
                  </a:solidFill>
                </a:endParaRP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SPL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704 MHz</a:t>
                </a:r>
                <a:endParaRPr lang="en-GB" dirty="0" smtClean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6343003" y="3967896"/>
              <a:ext cx="25200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>
                  <a:solidFill>
                    <a:srgbClr val="002060"/>
                  </a:solidFill>
                </a:rPr>
                <a:t>Linac</a:t>
              </a:r>
              <a:r>
                <a:rPr lang="en-GB" dirty="0" smtClean="0">
                  <a:solidFill>
                    <a:srgbClr val="002060"/>
                  </a:solidFill>
                </a:rPr>
                <a:t> 4 disk</a:t>
              </a:r>
            </a:p>
            <a:p>
              <a:pPr algn="ctr"/>
              <a:r>
                <a:rPr lang="en-GB" dirty="0" smtClean="0">
                  <a:solidFill>
                    <a:srgbClr val="002060"/>
                  </a:solidFill>
                </a:rPr>
                <a:t>352 MHz</a:t>
              </a:r>
            </a:p>
            <a:p>
              <a:pPr algn="ctr"/>
              <a:r>
                <a:rPr lang="en-GB" dirty="0" smtClean="0">
                  <a:solidFill>
                    <a:srgbClr val="002060"/>
                  </a:solidFill>
                </a:rPr>
                <a:t>1000 kW</a:t>
              </a:r>
            </a:p>
            <a:p>
              <a:pPr algn="ctr"/>
              <a:r>
                <a:rPr lang="en-GB" dirty="0" smtClean="0">
                  <a:solidFill>
                    <a:srgbClr val="002060"/>
                  </a:solidFill>
                </a:rPr>
                <a:t>1ms – 2Hz</a:t>
              </a:r>
            </a:p>
            <a:p>
              <a:pPr algn="ctr"/>
              <a:r>
                <a:rPr lang="en-GB" dirty="0" smtClean="0">
                  <a:solidFill>
                    <a:srgbClr val="002060"/>
                  </a:solidFill>
                </a:rPr>
                <a:t>TW + SW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312000" y="1412776"/>
              <a:ext cx="2520000" cy="4180532"/>
              <a:chOff x="3342049" y="1412776"/>
              <a:chExt cx="2520000" cy="4180532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342927" y="3284984"/>
                <a:ext cx="2519121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SPL coaxial disk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704 MHz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1000 kW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2 </a:t>
                </a:r>
                <a:r>
                  <a:rPr lang="en-GB" dirty="0" err="1" smtClean="0">
                    <a:solidFill>
                      <a:srgbClr val="002060"/>
                    </a:solidFill>
                  </a:rPr>
                  <a:t>ms</a:t>
                </a:r>
                <a:r>
                  <a:rPr lang="en-GB" dirty="0" smtClean="0">
                    <a:solidFill>
                      <a:srgbClr val="002060"/>
                    </a:solidFill>
                  </a:rPr>
                  <a:t> – 50 Hz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TW + </a:t>
                </a:r>
                <a:r>
                  <a:rPr lang="en-GB" dirty="0" smtClean="0">
                    <a:solidFill>
                      <a:srgbClr val="002060"/>
                    </a:solidFill>
                  </a:rPr>
                  <a:t>SW</a:t>
                </a:r>
              </a:p>
              <a:p>
                <a:pPr algn="ctr"/>
                <a:endParaRPr lang="en-GB" dirty="0">
                  <a:solidFill>
                    <a:srgbClr val="002060"/>
                  </a:solidFill>
                </a:endParaRP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Crab Cavities</a:t>
                </a:r>
              </a:p>
              <a:p>
                <a:pPr algn="ctr"/>
                <a:r>
                  <a:rPr lang="en-GB" dirty="0" smtClean="0">
                    <a:solidFill>
                      <a:srgbClr val="002060"/>
                    </a:solidFill>
                  </a:rPr>
                  <a:t>400 MHz</a:t>
                </a:r>
                <a:endParaRPr lang="en-GB" dirty="0" smtClean="0">
                  <a:solidFill>
                    <a:srgbClr val="002060"/>
                  </a:solidFill>
                </a:endParaRPr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022" t="13689" r="7351" b="10379"/>
              <a:stretch/>
            </p:blipFill>
            <p:spPr bwMode="auto">
              <a:xfrm>
                <a:off x="3342049" y="1412776"/>
                <a:ext cx="2520000" cy="18022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344" y="2043056"/>
            <a:ext cx="2520000" cy="189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87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 descr="C:\Users\Eric\AppData\Local\Microsoft\Windows\Temporary Internet Files\Content.IE5\9KRUFKF5\DSC00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3840000" cy="2880000"/>
          </a:xfrm>
          <a:prstGeom prst="rect">
            <a:avLst/>
          </a:prstGeom>
          <a:noFill/>
        </p:spPr>
      </p:pic>
      <p:pic>
        <p:nvPicPr>
          <p:cNvPr id="6" name="Picture 5" descr="C:\Users\Eric\AppData\Local\Microsoft\Windows\Temporary Internet Files\Content.IE5\9KRUFKF5\DSC00040.jpg"/>
          <p:cNvPicPr>
            <a:picLocks noChangeAspect="1" noChangeArrowheads="1"/>
          </p:cNvPicPr>
          <p:nvPr/>
        </p:nvPicPr>
        <p:blipFill>
          <a:blip r:embed="rId3" cstate="print"/>
          <a:srcRect l="11865"/>
          <a:stretch>
            <a:fillRect/>
          </a:stretch>
        </p:blipFill>
        <p:spPr bwMode="auto">
          <a:xfrm>
            <a:off x="4860032" y="1484784"/>
            <a:ext cx="3384376" cy="2880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4437112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1998 SPS </a:t>
            </a:r>
            <a:r>
              <a:rPr lang="en-GB" dirty="0">
                <a:solidFill>
                  <a:srgbClr val="002060"/>
                </a:solidFill>
              </a:rPr>
              <a:t>couplers </a:t>
            </a:r>
            <a:r>
              <a:rPr lang="en-GB" dirty="0" smtClean="0">
                <a:solidFill>
                  <a:srgbClr val="002060"/>
                </a:solidFill>
              </a:rPr>
              <a:t>during design phase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Operating at 200 MHz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800 kW TW ok</a:t>
            </a:r>
            <a:endParaRPr lang="en-GB" dirty="0">
              <a:solidFill>
                <a:srgbClr val="002060"/>
              </a:solidFill>
            </a:endParaRPr>
          </a:p>
          <a:p>
            <a:pPr algn="ctr"/>
            <a:r>
              <a:rPr lang="en-GB" dirty="0">
                <a:solidFill>
                  <a:srgbClr val="002060"/>
                </a:solidFill>
              </a:rPr>
              <a:t>Arcing at </a:t>
            </a:r>
            <a:r>
              <a:rPr lang="en-GB" dirty="0" smtClean="0">
                <a:solidFill>
                  <a:srgbClr val="002060"/>
                </a:solidFill>
              </a:rPr>
              <a:t>almost 500 </a:t>
            </a:r>
            <a:r>
              <a:rPr lang="en-GB" dirty="0">
                <a:solidFill>
                  <a:srgbClr val="002060"/>
                </a:solidFill>
              </a:rPr>
              <a:t>kW SW </a:t>
            </a:r>
            <a:r>
              <a:rPr lang="en-GB" dirty="0" smtClean="0">
                <a:solidFill>
                  <a:srgbClr val="002060"/>
                </a:solidFill>
              </a:rPr>
              <a:t>due </a:t>
            </a:r>
            <a:r>
              <a:rPr lang="en-GB" dirty="0">
                <a:solidFill>
                  <a:srgbClr val="002060"/>
                </a:solidFill>
              </a:rPr>
              <a:t>to sharp edges at the air </a:t>
            </a:r>
            <a:r>
              <a:rPr lang="en-GB" dirty="0" smtClean="0">
                <a:solidFill>
                  <a:srgbClr val="002060"/>
                </a:solidFill>
              </a:rPr>
              <a:t>exhausts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GB" smtClean="0"/>
              <a:t>FPC Window </a:t>
            </a:r>
            <a:r>
              <a:rPr lang="en-GB" sz="2400" smtClean="0"/>
              <a:t>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Materials</a:t>
            </a:r>
          </a:p>
          <a:p>
            <a:pPr lvl="1"/>
            <a:r>
              <a:rPr lang="en-GB" dirty="0" smtClean="0"/>
              <a:t>Al2O3 + (</a:t>
            </a:r>
            <a:r>
              <a:rPr lang="en-GB" dirty="0" err="1" smtClean="0"/>
              <a:t>TiOx</a:t>
            </a:r>
            <a:r>
              <a:rPr lang="en-GB" dirty="0" smtClean="0"/>
              <a:t> or </a:t>
            </a:r>
            <a:r>
              <a:rPr lang="en-GB" dirty="0" err="1" smtClean="0"/>
              <a:t>TINx</a:t>
            </a:r>
            <a:r>
              <a:rPr lang="en-GB" dirty="0" smtClean="0"/>
              <a:t>) sputtering on vacuum side against </a:t>
            </a:r>
            <a:r>
              <a:rPr lang="en-GB" dirty="0" err="1" smtClean="0"/>
              <a:t>multipacting</a:t>
            </a:r>
            <a:endParaRPr lang="en-GB" dirty="0" smtClean="0"/>
          </a:p>
          <a:p>
            <a:pPr lvl="1"/>
            <a:r>
              <a:rPr lang="en-GB" dirty="0" smtClean="0"/>
              <a:t>Other ceramic without treatment having intrinsically better SEY against </a:t>
            </a:r>
            <a:r>
              <a:rPr lang="en-GB" dirty="0" err="1" smtClean="0"/>
              <a:t>multipacting</a:t>
            </a:r>
            <a:endParaRPr lang="en-GB" dirty="0" smtClean="0"/>
          </a:p>
          <a:p>
            <a:pPr lvl="1"/>
            <a:r>
              <a:rPr lang="en-GB" dirty="0" smtClean="0"/>
              <a:t>Could be other materials</a:t>
            </a:r>
          </a:p>
          <a:p>
            <a:endParaRPr lang="en-GB" dirty="0" smtClean="0"/>
          </a:p>
          <a:p>
            <a:r>
              <a:rPr lang="en-GB" dirty="0" smtClean="0"/>
              <a:t>Brazing, welding</a:t>
            </a:r>
          </a:p>
          <a:p>
            <a:pPr lvl="1"/>
            <a:r>
              <a:rPr lang="en-GB" dirty="0" smtClean="0"/>
              <a:t>Copper (+ EBW provides RF continuity without RF contacts), Titanium, </a:t>
            </a:r>
            <a:r>
              <a:rPr lang="en-GB" dirty="0" err="1" smtClean="0"/>
              <a:t>Kovar</a:t>
            </a:r>
            <a:r>
              <a:rPr lang="en-GB" dirty="0" smtClean="0"/>
              <a:t>©, Stainless steel, …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49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 descr="C:\Users\Eric\AppData\Local\Microsoft\Windows\Temporary Internet Files\Content.IE5\9QKA290M\IMG_0779.jpg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8856" y="1366224"/>
            <a:ext cx="3657600" cy="27432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93" t="36113" r="20626" b="26254"/>
          <a:stretch/>
        </p:blipFill>
        <p:spPr bwMode="auto">
          <a:xfrm>
            <a:off x="395536" y="1124744"/>
            <a:ext cx="4142342" cy="3226161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18856" y="4172887"/>
            <a:ext cx="3585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Large devices EBW at CERN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Linac4 window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600 mm x 400 mm x 60 mm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Copper/Copper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4350905"/>
            <a:ext cx="41423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New Kyocera alumina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Test at KEK</a:t>
            </a:r>
          </a:p>
          <a:p>
            <a:pPr algn="ctr"/>
            <a:r>
              <a:rPr lang="en-GB" sz="900" dirty="0">
                <a:solidFill>
                  <a:srgbClr val="002060"/>
                </a:solidFill>
              </a:rPr>
              <a:t>(K. </a:t>
            </a:r>
            <a:r>
              <a:rPr lang="en-GB" sz="900" dirty="0" smtClean="0">
                <a:solidFill>
                  <a:srgbClr val="002060"/>
                </a:solidFill>
              </a:rPr>
              <a:t>Iwamoto, KYOCERA Corporation)</a:t>
            </a:r>
          </a:p>
          <a:p>
            <a:pPr algn="ctr"/>
            <a:r>
              <a:rPr lang="en-GB" sz="900" dirty="0">
                <a:solidFill>
                  <a:srgbClr val="002060"/>
                </a:solidFill>
              </a:rPr>
              <a:t>(S. </a:t>
            </a:r>
            <a:r>
              <a:rPr lang="en-GB" sz="900" dirty="0" err="1">
                <a:solidFill>
                  <a:srgbClr val="002060"/>
                </a:solidFill>
              </a:rPr>
              <a:t>Michizono</a:t>
            </a:r>
            <a:r>
              <a:rPr lang="en-GB" sz="900" dirty="0">
                <a:solidFill>
                  <a:srgbClr val="002060"/>
                </a:solidFill>
              </a:rPr>
              <a:t>, A. </a:t>
            </a:r>
            <a:r>
              <a:rPr lang="en-GB" sz="900" dirty="0" smtClean="0">
                <a:solidFill>
                  <a:srgbClr val="002060"/>
                </a:solidFill>
              </a:rPr>
              <a:t>Yamamoto, High </a:t>
            </a:r>
            <a:r>
              <a:rPr lang="en-GB" sz="900" dirty="0">
                <a:solidFill>
                  <a:srgbClr val="002060"/>
                </a:solidFill>
              </a:rPr>
              <a:t>Energy Accelerator Research </a:t>
            </a:r>
            <a:r>
              <a:rPr lang="en-GB" sz="900" dirty="0" smtClean="0">
                <a:solidFill>
                  <a:srgbClr val="002060"/>
                </a:solidFill>
              </a:rPr>
              <a:t>Organization)</a:t>
            </a:r>
          </a:p>
        </p:txBody>
      </p:sp>
    </p:spTree>
    <p:extLst>
      <p:ext uri="{BB962C8B-B14F-4D97-AF65-F5344CB8AC3E}">
        <p14:creationId xmlns:p14="http://schemas.microsoft.com/office/powerpoint/2010/main" val="4109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Variable Q</a:t>
            </a:r>
            <a:r>
              <a:rPr lang="en-GB" baseline="-25000" smtClean="0"/>
              <a:t>ext</a:t>
            </a:r>
            <a:endParaRPr lang="en-GB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Major additional difficulty </a:t>
            </a:r>
            <a:r>
              <a:rPr lang="en-GB" dirty="0" smtClean="0"/>
              <a:t>due to </a:t>
            </a:r>
            <a:r>
              <a:rPr lang="en-GB" dirty="0" err="1" smtClean="0"/>
              <a:t>Q</a:t>
            </a:r>
            <a:r>
              <a:rPr lang="en-GB" baseline="-25000" dirty="0" err="1" smtClean="0"/>
              <a:t>ext</a:t>
            </a:r>
            <a:r>
              <a:rPr lang="en-GB" dirty="0" smtClean="0"/>
              <a:t> excursion</a:t>
            </a:r>
          </a:p>
          <a:p>
            <a:endParaRPr lang="en-GB" dirty="0" smtClean="0"/>
          </a:p>
          <a:p>
            <a:r>
              <a:rPr lang="en-GB" dirty="0" smtClean="0"/>
              <a:t>Main cost driver</a:t>
            </a:r>
          </a:p>
          <a:p>
            <a:pPr lvl="1"/>
            <a:r>
              <a:rPr lang="en-GB" dirty="0" smtClean="0"/>
              <a:t>Everything is more complicated: design, drawings, construction, test, integration, operation, maintenance,… everything !</a:t>
            </a:r>
          </a:p>
          <a:p>
            <a:pPr lvl="1"/>
            <a:r>
              <a:rPr lang="en-GB" dirty="0" smtClean="0"/>
              <a:t>Can drive cost </a:t>
            </a:r>
            <a:r>
              <a:rPr lang="en-GB" b="1" i="1" dirty="0" smtClean="0"/>
              <a:t>from 1 (fixed coupling) to minimum 2 (variable coupling), and even more !</a:t>
            </a:r>
          </a:p>
          <a:p>
            <a:endParaRPr lang="en-GB" dirty="0"/>
          </a:p>
          <a:p>
            <a:r>
              <a:rPr lang="en-GB" dirty="0"/>
              <a:t>Efficiency</a:t>
            </a:r>
          </a:p>
          <a:p>
            <a:pPr lvl="1"/>
            <a:r>
              <a:rPr lang="en-GB" dirty="0"/>
              <a:t>S</a:t>
            </a:r>
            <a:r>
              <a:rPr lang="en-GB" baseline="-25000" dirty="0"/>
              <a:t>11</a:t>
            </a:r>
            <a:r>
              <a:rPr lang="en-GB" dirty="0"/>
              <a:t> &amp; S</a:t>
            </a:r>
            <a:r>
              <a:rPr lang="en-GB" baseline="-25000" dirty="0"/>
              <a:t>21</a:t>
            </a:r>
            <a:r>
              <a:rPr lang="en-GB" dirty="0"/>
              <a:t> variations inducing loss of efficiency</a:t>
            </a:r>
          </a:p>
          <a:p>
            <a:pPr lvl="1"/>
            <a:r>
              <a:rPr lang="en-GB" dirty="0"/>
              <a:t>Better match to beam providing gain of </a:t>
            </a:r>
            <a:r>
              <a:rPr lang="en-GB" dirty="0" smtClean="0"/>
              <a:t>efficiency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1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1927"/>
            <a:ext cx="4320000" cy="574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41383" y="4325141"/>
            <a:ext cx="17985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CERN LHC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2005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Variable coupling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7" name="Picture 2" descr="G:\Departments\AB\Groups\RF\Sections\PM\RF FPC\coupleur SPL\Illustrations\SPL-LHC ENSEMB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15049">
            <a:off x="5463526" y="2987242"/>
            <a:ext cx="3600000" cy="203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76056" y="4325141"/>
            <a:ext cx="1524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CERN SPL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2013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Fixed coupling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5883" y="548680"/>
            <a:ext cx="2312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Fixed vs Variable</a:t>
            </a:r>
          </a:p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Same RF window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79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1896133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8799549"/>
              </p:ext>
            </p:extLst>
          </p:nvPr>
        </p:nvGraphicFramePr>
        <p:xfrm>
          <a:off x="2048645" y="2780928"/>
          <a:ext cx="5046711" cy="281783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682237"/>
                <a:gridCol w="1682237"/>
                <a:gridCol w="1682237"/>
              </a:tblGrid>
              <a:tr h="813442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LHC</a:t>
                      </a:r>
                    </a:p>
                    <a:p>
                      <a:pPr algn="ctr"/>
                      <a:r>
                        <a:rPr lang="en-GB" sz="2400" dirty="0" smtClean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SPL</a:t>
                      </a:r>
                    </a:p>
                    <a:p>
                      <a:pPr algn="ctr"/>
                      <a:r>
                        <a:rPr lang="en-GB" sz="2400" dirty="0" smtClean="0"/>
                        <a:t>Fixed</a:t>
                      </a:r>
                      <a:endParaRPr lang="en-GB" sz="2400" dirty="0"/>
                    </a:p>
                  </a:txBody>
                  <a:tcPr/>
                </a:tc>
              </a:tr>
              <a:tr h="47128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185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Drawings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45</a:t>
                      </a:r>
                      <a:endParaRPr lang="en-GB" sz="2400" dirty="0"/>
                    </a:p>
                  </a:txBody>
                  <a:tcPr/>
                </a:tc>
              </a:tr>
              <a:tr h="47128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160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Main items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40</a:t>
                      </a:r>
                      <a:endParaRPr lang="en-GB" sz="2400" dirty="0"/>
                    </a:p>
                  </a:txBody>
                  <a:tcPr/>
                </a:tc>
              </a:tr>
              <a:tr h="47128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350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All</a:t>
                      </a:r>
                      <a:r>
                        <a:rPr lang="en-GB" sz="2400" baseline="0" dirty="0" smtClean="0"/>
                        <a:t> devices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150</a:t>
                      </a:r>
                      <a:endParaRPr lang="en-GB" sz="2400" dirty="0"/>
                    </a:p>
                  </a:txBody>
                  <a:tcPr/>
                </a:tc>
              </a:tr>
              <a:tr h="581030">
                <a:tc>
                  <a:txBody>
                    <a:bodyPr/>
                    <a:lstStyle/>
                    <a:p>
                      <a:pPr algn="ctr"/>
                      <a:r>
                        <a:rPr lang="en-GB" sz="3200" b="1" i="1" dirty="0" smtClean="0">
                          <a:solidFill>
                            <a:srgbClr val="FFFF00"/>
                          </a:solidFill>
                        </a:rPr>
                        <a:t>$$$</a:t>
                      </a:r>
                      <a:endParaRPr lang="en-GB" sz="3200" b="1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Cost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i="1" dirty="0" smtClean="0">
                          <a:solidFill>
                            <a:srgbClr val="FFFF00"/>
                          </a:solidFill>
                        </a:rPr>
                        <a:t>$</a:t>
                      </a:r>
                      <a:endParaRPr lang="en-GB" sz="3200" b="1" i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G:\Departments\AB\Groups\RF\Sections\PM\RF FPC\coupleur SPL\Illustrations\SPL-LHC ENSEMB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14551" flipH="1">
            <a:off x="7032712" y="1856697"/>
            <a:ext cx="1592971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15883" y="1702549"/>
            <a:ext cx="2312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Fixed vs Variable</a:t>
            </a:r>
          </a:p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Same RF window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404664"/>
            <a:ext cx="17985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CERN LHC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2005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Variable coupling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176" y="404664"/>
            <a:ext cx="15247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CERN SPL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2013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Fixed coupling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8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FPC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5963"/>
            <a:r>
              <a:rPr lang="en-GB" sz="3200" dirty="0" smtClean="0"/>
              <a:t>Requirements for the FCC FPC to date</a:t>
            </a:r>
          </a:p>
          <a:p>
            <a:pPr marL="1074738"/>
            <a:r>
              <a:rPr lang="en-GB" sz="3200" dirty="0" smtClean="0"/>
              <a:t>Less than 1 GHz (baseline 400 MHz)</a:t>
            </a:r>
          </a:p>
          <a:p>
            <a:pPr marL="1074738"/>
            <a:r>
              <a:rPr lang="en-GB" sz="3200" dirty="0" smtClean="0"/>
              <a:t>100 MW CW SW</a:t>
            </a:r>
          </a:p>
          <a:p>
            <a:pPr marL="1077913"/>
            <a:r>
              <a:rPr lang="en-GB" sz="3200" b="1" i="1" dirty="0" smtClean="0"/>
              <a:t>300 FPC </a:t>
            </a:r>
            <a:r>
              <a:rPr lang="en-GB" sz="2000" dirty="0" smtClean="0"/>
              <a:t>- 350 kW</a:t>
            </a:r>
            <a:r>
              <a:rPr lang="en-GB" sz="3200" dirty="0" smtClean="0"/>
              <a:t> to </a:t>
            </a:r>
            <a:r>
              <a:rPr lang="en-GB" sz="3200" b="1" i="1" dirty="0" smtClean="0"/>
              <a:t>1500 FPC </a:t>
            </a:r>
            <a:r>
              <a:rPr lang="en-GB" sz="2000" dirty="0" smtClean="0"/>
              <a:t>- 80 kW</a:t>
            </a:r>
            <a:endParaRPr lang="en-GB" sz="3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6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Double walled Tube (DT)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DT makes the transition from cold to warm</a:t>
            </a:r>
          </a:p>
          <a:p>
            <a:pPr lvl="1"/>
            <a:r>
              <a:rPr lang="en-GB" dirty="0" smtClean="0"/>
              <a:t>From FPC point of view DT is a simple thin copper tube</a:t>
            </a:r>
          </a:p>
          <a:p>
            <a:pPr lvl="1"/>
            <a:r>
              <a:rPr lang="en-GB" dirty="0" smtClean="0"/>
              <a:t>Skin depth effect vs frequency</a:t>
            </a:r>
          </a:p>
          <a:p>
            <a:endParaRPr lang="en-GB" dirty="0" smtClean="0"/>
          </a:p>
          <a:p>
            <a:r>
              <a:rPr lang="en-GB" dirty="0" smtClean="0"/>
              <a:t>DT could be a support for the cavity</a:t>
            </a:r>
          </a:p>
          <a:p>
            <a:endParaRPr lang="en-GB" dirty="0" smtClean="0"/>
          </a:p>
          <a:p>
            <a:r>
              <a:rPr lang="en-GB" dirty="0" smtClean="0"/>
              <a:t>DT </a:t>
            </a:r>
            <a:r>
              <a:rPr lang="en-GB" b="1" i="1" dirty="0" smtClean="0"/>
              <a:t>copper coating has always been a difficulty</a:t>
            </a:r>
          </a:p>
          <a:p>
            <a:pPr lvl="1"/>
            <a:r>
              <a:rPr lang="en-GB" b="1" i="1" dirty="0" smtClean="0"/>
              <a:t>Cost &amp; schedule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85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21</a:t>
            </a:fld>
            <a:endParaRPr lang="en-GB"/>
          </a:p>
        </p:txBody>
      </p:sp>
      <p:pic>
        <p:nvPicPr>
          <p:cNvPr id="5" name="Picture 4" descr="TANK+CAVITE+INTERFACE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37781" y="548680"/>
            <a:ext cx="6130563" cy="54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5813" y="465313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SPL DT as a support for the cavity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40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22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971600" y="263173"/>
            <a:ext cx="7200800" cy="5830123"/>
            <a:chOff x="971600" y="695221"/>
            <a:chExt cx="7200800" cy="5830123"/>
          </a:xfrm>
        </p:grpSpPr>
        <p:pic>
          <p:nvPicPr>
            <p:cNvPr id="6" name="Picture 3" descr="\\cern.ch\dfs\Departments\AB\Groups\RF\Sections\SR\Prevessin\Photographies\SPL couplers\P101000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2000" y="695221"/>
              <a:ext cx="7200000" cy="5398075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971600" y="6156012"/>
              <a:ext cx="720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SPL Double walled Tube, copper coating peeling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436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Air cooled only </a:t>
            </a:r>
            <a:r>
              <a:rPr lang="en-GB" sz="2000" b="1" i="1" dirty="0" smtClean="0"/>
              <a:t>(specific rule at CERN)</a:t>
            </a:r>
            <a:endParaRPr lang="en-GB" sz="2000" dirty="0"/>
          </a:p>
          <a:p>
            <a:r>
              <a:rPr lang="en-GB" dirty="0" smtClean="0"/>
              <a:t>for any part in direct view to beam vacuum in case of failure</a:t>
            </a:r>
          </a:p>
          <a:p>
            <a:pPr lvl="1"/>
            <a:r>
              <a:rPr lang="en-GB" dirty="0" smtClean="0"/>
              <a:t>Brazing</a:t>
            </a:r>
          </a:p>
          <a:p>
            <a:pPr lvl="1"/>
            <a:r>
              <a:rPr lang="en-GB" dirty="0" smtClean="0"/>
              <a:t>Electron Beam Welding</a:t>
            </a:r>
          </a:p>
          <a:p>
            <a:pPr lvl="1"/>
            <a:r>
              <a:rPr lang="en-GB" dirty="0" smtClean="0"/>
              <a:t>Freezing of coolant problem</a:t>
            </a:r>
          </a:p>
          <a:p>
            <a:endParaRPr lang="en-GB" dirty="0" smtClean="0"/>
          </a:p>
          <a:p>
            <a:r>
              <a:rPr lang="en-GB" dirty="0" smtClean="0"/>
              <a:t>Side effect requirements</a:t>
            </a:r>
            <a:endParaRPr lang="en-GB" dirty="0"/>
          </a:p>
          <a:p>
            <a:pPr lvl="1"/>
            <a:r>
              <a:rPr lang="en-GB" dirty="0"/>
              <a:t>Not a single water hammer effect allowed to the ceramic</a:t>
            </a:r>
          </a:p>
          <a:p>
            <a:pPr lvl="1"/>
            <a:r>
              <a:rPr lang="en-GB" dirty="0"/>
              <a:t>Clean air system as high E-field area</a:t>
            </a:r>
          </a:p>
          <a:p>
            <a:pPr lvl="1"/>
            <a:r>
              <a:rPr lang="en-GB" dirty="0" smtClean="0"/>
              <a:t>Individual local </a:t>
            </a:r>
            <a:r>
              <a:rPr lang="en-GB" dirty="0"/>
              <a:t>pump or </a:t>
            </a:r>
            <a:r>
              <a:rPr lang="en-GB" dirty="0" smtClean="0"/>
              <a:t>local blower </a:t>
            </a:r>
            <a:r>
              <a:rPr lang="en-GB" dirty="0"/>
              <a:t>close to the </a:t>
            </a:r>
            <a:r>
              <a:rPr lang="en-GB" dirty="0" smtClean="0"/>
              <a:t>FPC</a:t>
            </a:r>
          </a:p>
          <a:p>
            <a:pPr lvl="1"/>
            <a:r>
              <a:rPr lang="en-GB" dirty="0" smtClean="0"/>
              <a:t>Thermal </a:t>
            </a:r>
            <a:r>
              <a:rPr lang="en-GB" dirty="0"/>
              <a:t>losses added into the </a:t>
            </a:r>
            <a:r>
              <a:rPr lang="en-GB" dirty="0" smtClean="0"/>
              <a:t>accelerator</a:t>
            </a:r>
          </a:p>
          <a:p>
            <a:pPr marL="361950" lvl="1" indent="0">
              <a:buNone/>
            </a:pPr>
            <a:r>
              <a:rPr lang="en-GB" dirty="0"/>
              <a:t>(could be up to hundreds of </a:t>
            </a:r>
            <a:r>
              <a:rPr lang="en-GB" dirty="0" smtClean="0"/>
              <a:t>kW </a:t>
            </a:r>
            <a:r>
              <a:rPr lang="en-GB" dirty="0"/>
              <a:t>losses in the tunnel)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76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24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968246" y="323964"/>
            <a:ext cx="7207508" cy="5769332"/>
            <a:chOff x="827584" y="404664"/>
            <a:chExt cx="7207508" cy="576933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04664"/>
              <a:ext cx="7207508" cy="54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827584" y="5804664"/>
              <a:ext cx="720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LHC </a:t>
              </a:r>
              <a:r>
                <a:rPr lang="en-US" dirty="0" err="1" smtClean="0">
                  <a:solidFill>
                    <a:srgbClr val="002060"/>
                  </a:solidFill>
                </a:rPr>
                <a:t>cryomodule</a:t>
              </a:r>
              <a:r>
                <a:rPr lang="en-US" dirty="0" smtClean="0">
                  <a:solidFill>
                    <a:srgbClr val="002060"/>
                  </a:solidFill>
                </a:rPr>
                <a:t> with individual 1 kW blower per coupler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sp>
        <p:nvSpPr>
          <p:cNvPr id="9" name="Oval 8"/>
          <p:cNvSpPr/>
          <p:nvPr/>
        </p:nvSpPr>
        <p:spPr>
          <a:xfrm rot="1187071">
            <a:off x="1949751" y="3172572"/>
            <a:ext cx="1867375" cy="122031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1187071">
            <a:off x="803953" y="2905960"/>
            <a:ext cx="933687" cy="55262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47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Cleanliness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Key topic (specially large series production)</a:t>
            </a:r>
          </a:p>
          <a:p>
            <a:endParaRPr lang="en-GB" dirty="0" smtClean="0"/>
          </a:p>
          <a:p>
            <a:r>
              <a:rPr lang="en-GB" dirty="0" smtClean="0"/>
              <a:t>High gradient &amp; clean room</a:t>
            </a:r>
          </a:p>
          <a:p>
            <a:pPr lvl="1"/>
            <a:r>
              <a:rPr lang="en-GB" dirty="0" smtClean="0"/>
              <a:t>Clean room class vs gradient</a:t>
            </a:r>
          </a:p>
          <a:p>
            <a:pPr lvl="1"/>
            <a:r>
              <a:rPr lang="en-GB" dirty="0" smtClean="0"/>
              <a:t>Specific cleaning tools and processes, to be though for large series production</a:t>
            </a:r>
          </a:p>
          <a:p>
            <a:pPr lvl="1"/>
            <a:r>
              <a:rPr lang="en-GB" dirty="0" smtClean="0"/>
              <a:t>Trained specialists</a:t>
            </a:r>
          </a:p>
          <a:p>
            <a:pPr lvl="1"/>
            <a:r>
              <a:rPr lang="en-GB" dirty="0" smtClean="0"/>
              <a:t>Cost of infrastructure can deeply impact the FPC costs</a:t>
            </a:r>
          </a:p>
          <a:p>
            <a:pPr lvl="1"/>
            <a:r>
              <a:rPr lang="en-GB" dirty="0" smtClean="0"/>
              <a:t>Schedule impacted by the size and availability of the infrastructure</a:t>
            </a:r>
          </a:p>
          <a:p>
            <a:endParaRPr lang="en-GB" dirty="0" smtClean="0"/>
          </a:p>
          <a:p>
            <a:r>
              <a:rPr lang="en-GB" dirty="0" smtClean="0"/>
              <a:t>Handling and storage of sensitive items</a:t>
            </a:r>
          </a:p>
          <a:p>
            <a:pPr lvl="1"/>
            <a:r>
              <a:rPr lang="en-GB" dirty="0" smtClean="0"/>
              <a:t>No degradation of clean &amp; sensitive items</a:t>
            </a:r>
          </a:p>
          <a:p>
            <a:pPr lvl="1"/>
            <a:r>
              <a:rPr lang="en-GB" dirty="0" smtClean="0"/>
              <a:t>Duration of storage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5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26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972000" y="922934"/>
            <a:ext cx="7200000" cy="4954338"/>
            <a:chOff x="1259632" y="428170"/>
            <a:chExt cx="7200000" cy="4954338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632" y="428170"/>
              <a:ext cx="7200000" cy="4544356"/>
            </a:xfrm>
            <a:prstGeom prst="rect">
              <a:avLst/>
            </a:prstGeom>
            <a:gradFill>
              <a:gsLst>
                <a:gs pos="0">
                  <a:schemeClr val="accent1">
                    <a:hueOff val="0"/>
                    <a:satOff val="0"/>
                    <a:lumOff val="0"/>
                    <a:alphaOff val="0"/>
                    <a:tint val="73000"/>
                    <a:satMod val="150000"/>
                  </a:schemeClr>
                </a:gs>
                <a:gs pos="25000">
                  <a:schemeClr val="accent1">
                    <a:hueOff val="0"/>
                    <a:satOff val="0"/>
                    <a:lumOff val="0"/>
                    <a:alphaOff val="0"/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hueOff val="0"/>
                    <a:satOff val="0"/>
                    <a:lumOff val="0"/>
                    <a:alphaOff val="0"/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hueOff val="0"/>
                    <a:satOff val="0"/>
                    <a:lumOff val="0"/>
                    <a:alphaOff val="0"/>
                    <a:shade val="57000"/>
                    <a:satMod val="120000"/>
                  </a:schemeClr>
                </a:gs>
                <a:gs pos="80000">
                  <a:schemeClr val="accent1">
                    <a:hueOff val="0"/>
                    <a:satOff val="0"/>
                    <a:lumOff val="0"/>
                    <a:alphaOff val="0"/>
                    <a:shade val="56000"/>
                    <a:satMod val="145000"/>
                  </a:schemeClr>
                </a:gs>
                <a:gs pos="88000">
                  <a:schemeClr val="accent1">
                    <a:hueOff val="0"/>
                    <a:satOff val="0"/>
                    <a:lumOff val="0"/>
                    <a:alphaOff val="0"/>
                    <a:shade val="63000"/>
                    <a:satMod val="160000"/>
                  </a:schemeClr>
                </a:gs>
                <a:gs pos="100000">
                  <a:schemeClr val="accent1">
                    <a:hueOff val="0"/>
                    <a:satOff val="0"/>
                    <a:lumOff val="0"/>
                    <a:alphaOff val="0"/>
                    <a:tint val="99555"/>
                    <a:satMod val="155000"/>
                  </a:schemeClr>
                </a:gs>
              </a:gsLst>
              <a:lin ang="5400000" scaled="1"/>
            </a:gradFill>
            <a:ln w="25400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1259632" y="5013176"/>
              <a:ext cx="72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2060"/>
                  </a:solidFill>
                </a:rPr>
                <a:t>DESY clean room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13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27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971840" y="260648"/>
            <a:ext cx="7200320" cy="5841940"/>
            <a:chOff x="1691680" y="-243408"/>
            <a:chExt cx="7200320" cy="5841940"/>
          </a:xfrm>
        </p:grpSpPr>
        <p:sp>
          <p:nvSpPr>
            <p:cNvPr id="6" name="TextBox 5"/>
            <p:cNvSpPr txBox="1"/>
            <p:nvPr/>
          </p:nvSpPr>
          <p:spPr>
            <a:xfrm>
              <a:off x="1691680" y="5229200"/>
              <a:ext cx="7200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2060"/>
                  </a:solidFill>
                </a:rPr>
                <a:t>SPL special transport frame</a:t>
              </a:r>
            </a:p>
          </p:txBody>
        </p:sp>
        <p:pic>
          <p:nvPicPr>
            <p:cNvPr id="1026" name="Picture 2" descr="G:\Departments\AB\Groups\RF\Sections\PM\RF FPC\coupleur SPL\Illustrations\DSCF0277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000" y="-243408"/>
              <a:ext cx="7200000" cy="54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5500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28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972000" y="611396"/>
            <a:ext cx="7200000" cy="5409892"/>
            <a:chOff x="1043608" y="116632"/>
            <a:chExt cx="7200000" cy="5409892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43608" y="116632"/>
              <a:ext cx="7200000" cy="494348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1043608" y="5157192"/>
              <a:ext cx="7199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2060"/>
                  </a:solidFill>
                </a:rPr>
                <a:t>DESY coupler, </a:t>
              </a:r>
              <a:r>
                <a:rPr lang="en-GB" dirty="0" err="1" smtClean="0">
                  <a:solidFill>
                    <a:srgbClr val="002060"/>
                  </a:solidFill>
                </a:rPr>
                <a:t>metalic</a:t>
              </a:r>
              <a:r>
                <a:rPr lang="en-GB" dirty="0" smtClean="0">
                  <a:solidFill>
                    <a:srgbClr val="002060"/>
                  </a:solidFill>
                </a:rPr>
                <a:t> storage cabinet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789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FPC test benches </a:t>
            </a:r>
            <a:r>
              <a:rPr lang="en-GB" sz="2400" dirty="0" smtClean="0"/>
              <a:t>(1/2)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Often neglected even if a so important topic</a:t>
            </a:r>
          </a:p>
          <a:p>
            <a:endParaRPr lang="en-GB" dirty="0" smtClean="0"/>
          </a:p>
          <a:p>
            <a:r>
              <a:rPr lang="en-GB" dirty="0" smtClean="0"/>
              <a:t>Minimum 2 test benches during R&amp;D phase</a:t>
            </a:r>
          </a:p>
          <a:p>
            <a:pPr lvl="1"/>
            <a:r>
              <a:rPr lang="en-GB" dirty="0" smtClean="0"/>
              <a:t>Including design and construction of the test box</a:t>
            </a:r>
          </a:p>
          <a:p>
            <a:pPr lvl="1"/>
            <a:r>
              <a:rPr lang="en-GB" dirty="0" smtClean="0"/>
              <a:t>Designed for both TW and SW all phases</a:t>
            </a:r>
          </a:p>
          <a:p>
            <a:endParaRPr lang="en-GB" dirty="0" smtClean="0"/>
          </a:p>
          <a:p>
            <a:r>
              <a:rPr lang="en-GB" dirty="0" smtClean="0"/>
              <a:t>Define required diagnostics</a:t>
            </a:r>
          </a:p>
          <a:p>
            <a:pPr lvl="1"/>
            <a:r>
              <a:rPr lang="en-GB" dirty="0" smtClean="0"/>
              <a:t>Quite a lot for the R&amp;D phase</a:t>
            </a:r>
          </a:p>
          <a:p>
            <a:pPr lvl="1"/>
            <a:r>
              <a:rPr lang="en-GB" dirty="0" smtClean="0"/>
              <a:t>Minimize the ones needed for machine operation</a:t>
            </a:r>
          </a:p>
          <a:p>
            <a:endParaRPr lang="en-GB" dirty="0" smtClean="0"/>
          </a:p>
          <a:p>
            <a:r>
              <a:rPr lang="en-GB" dirty="0" smtClean="0"/>
              <a:t>Prepare and define quick &amp; safe RF conditioning processes for large series</a:t>
            </a:r>
          </a:p>
          <a:p>
            <a:pPr lvl="1"/>
            <a:r>
              <a:rPr lang="en-GB" dirty="0" smtClean="0"/>
              <a:t>Bake out</a:t>
            </a:r>
          </a:p>
          <a:p>
            <a:pPr lvl="1"/>
            <a:r>
              <a:rPr lang="en-GB" dirty="0" smtClean="0"/>
              <a:t>Pulsed mode - power ramping – outgassing limits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7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7374060"/>
              </p:ext>
            </p:extLst>
          </p:nvPr>
        </p:nvGraphicFramePr>
        <p:xfrm>
          <a:off x="457630" y="188640"/>
          <a:ext cx="8226424" cy="5832000"/>
        </p:xfrm>
        <a:graphic>
          <a:graphicData uri="http://schemas.openxmlformats.org/drawingml/2006/table">
            <a:tbl>
              <a:tblPr firstRow="1" firstCol="1"/>
              <a:tblGrid>
                <a:gridCol w="508819"/>
                <a:gridCol w="1543521"/>
                <a:gridCol w="1543521"/>
                <a:gridCol w="1543521"/>
                <a:gridCol w="1543521"/>
                <a:gridCol w="1543521"/>
              </a:tblGrid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5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Coupler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Frequency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[MHz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Average Power  [kW]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Peak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power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[kW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# in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operation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or in construction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</a:tr>
              <a:tr h="252000">
                <a:tc row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Coaxial disk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SNS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805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78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2000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93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JPARK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972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2200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23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KEKB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509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1420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IHEP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270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CEA-HIPPI-ESS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704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120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SPL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704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Crab Cavities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WG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801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Cornell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LBNL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Linac4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Cylindrical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LEP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(†</a:t>
                      </a:r>
                      <a:r>
                        <a:rPr lang="en-GB" sz="1400" u="none" strike="noStrike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1989-2000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565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LHC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(† 1976-2000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New ESRF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New APS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New SOLEIL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Two windows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TTF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III XFEL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4.5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600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APT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Cornell ERL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61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30</a:t>
            </a:fld>
            <a:endParaRPr lang="en-GB"/>
          </a:p>
        </p:txBody>
      </p:sp>
      <p:pic>
        <p:nvPicPr>
          <p:cNvPr id="5" name="Content Placeholder 9" descr="C:\Users\Eric\AppData\Local\Microsoft\Windows\Temporary Internet Files\Content.IE5\9QKA290M\IMG_29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23564"/>
            <a:ext cx="4038600" cy="3028950"/>
          </a:xfrm>
          <a:prstGeom prst="rect">
            <a:avLst/>
          </a:prstGeom>
          <a:noFill/>
        </p:spPr>
      </p:pic>
      <p:pic>
        <p:nvPicPr>
          <p:cNvPr id="6" name="Content Placeholder 9" descr="C:\Users\Eric\AppData\Local\Microsoft\Windows\Temporary Internet Files\Content.IE5\9QKA290M\Banc SA2 v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910"/>
            <a:ext cx="4038600" cy="30289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41490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LHC test cavity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4008" y="521990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Linac4 test bench under baking</a:t>
            </a:r>
          </a:p>
        </p:txBody>
      </p:sp>
    </p:spTree>
    <p:extLst>
      <p:ext uri="{BB962C8B-B14F-4D97-AF65-F5344CB8AC3E}">
        <p14:creationId xmlns:p14="http://schemas.microsoft.com/office/powerpoint/2010/main" val="12154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FPC test benches </a:t>
            </a:r>
            <a:r>
              <a:rPr lang="en-GB" sz="2400" dirty="0" smtClean="0"/>
              <a:t>(2/2</a:t>
            </a:r>
            <a:r>
              <a:rPr lang="en-GB" sz="2400" dirty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One destructive programme to check limits</a:t>
            </a:r>
          </a:p>
          <a:p>
            <a:pPr lvl="1"/>
            <a:r>
              <a:rPr lang="en-GB" dirty="0" smtClean="0"/>
              <a:t>Maximum Power </a:t>
            </a:r>
          </a:p>
          <a:p>
            <a:pPr lvl="1"/>
            <a:r>
              <a:rPr lang="en-GB" dirty="0" smtClean="0"/>
              <a:t>Maximum </a:t>
            </a:r>
            <a:r>
              <a:rPr lang="en-GB" dirty="0"/>
              <a:t>vacuum pressure</a:t>
            </a:r>
          </a:p>
          <a:p>
            <a:pPr lvl="1"/>
            <a:r>
              <a:rPr lang="en-GB" dirty="0" smtClean="0"/>
              <a:t>Cooling system</a:t>
            </a:r>
          </a:p>
          <a:p>
            <a:pPr lvl="1"/>
            <a:r>
              <a:rPr lang="en-GB" dirty="0" smtClean="0"/>
              <a:t>Materials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Minimum number of test benches during production phase depends on</a:t>
            </a:r>
          </a:p>
          <a:p>
            <a:pPr lvl="1"/>
            <a:r>
              <a:rPr lang="en-GB" dirty="0" smtClean="0"/>
              <a:t>Total quantity of couplers to be produced</a:t>
            </a:r>
          </a:p>
          <a:p>
            <a:pPr lvl="1"/>
            <a:r>
              <a:rPr lang="en-GB" dirty="0" smtClean="0"/>
              <a:t>Production schedule</a:t>
            </a:r>
          </a:p>
          <a:p>
            <a:pPr lvl="1"/>
            <a:r>
              <a:rPr lang="en-GB" dirty="0" smtClean="0"/>
              <a:t>Cost of test benches (promising resonant rings R&amp;D)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39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32</a:t>
            </a:fld>
            <a:endParaRPr lang="en-GB"/>
          </a:p>
        </p:txBody>
      </p:sp>
      <p:pic>
        <p:nvPicPr>
          <p:cNvPr id="5" name="Picture 3" descr="G:\Departments\AB\Groups\RF\Sections\PM\RF Projects\Resonant ring\Resonant Ring 704 MHz\RES RING 2015 - Pics\Catia V5 Pics\R.RING AT BB3.2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1" r="29211"/>
          <a:stretch/>
        </p:blipFill>
        <p:spPr bwMode="auto">
          <a:xfrm>
            <a:off x="179512" y="764704"/>
            <a:ext cx="5400000" cy="505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36096" y="1700808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800 MHz resonant ring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to test SPS RF windows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up to 600 kW with a 60 kW IOT</a:t>
            </a:r>
          </a:p>
        </p:txBody>
      </p:sp>
      <p:pic>
        <p:nvPicPr>
          <p:cNvPr id="2050" name="Picture 2" descr="G:\Departments\AB\Groups\RF\Sections\PM\RF Projects\Resonant ring\800 MHz Resonant Ring\800 MHz Resonant Ring  in BB3 pictures\IMG_20150128_1621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5940152" y="3645024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45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33</a:t>
            </a:fld>
            <a:endParaRPr lang="en-GB"/>
          </a:p>
        </p:txBody>
      </p:sp>
      <p:pic>
        <p:nvPicPr>
          <p:cNvPr id="6" name="Content Placeholder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4038600" cy="42663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1484784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Latest idea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704 MHz double resonant ring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to test SPL FPC</a:t>
            </a:r>
          </a:p>
          <a:p>
            <a:pPr algn="ctr"/>
            <a:r>
              <a:rPr lang="en-GB" dirty="0" smtClean="0">
                <a:solidFill>
                  <a:srgbClr val="002060"/>
                </a:solidFill>
              </a:rPr>
              <a:t>up to 8000 kW with a 80 kW IOT</a:t>
            </a:r>
          </a:p>
        </p:txBody>
      </p:sp>
    </p:spTree>
    <p:extLst>
      <p:ext uri="{BB962C8B-B14F-4D97-AF65-F5344CB8AC3E}">
        <p14:creationId xmlns:p14="http://schemas.microsoft.com/office/powerpoint/2010/main" val="233909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How to produce at low cost AND with high quality ?</a:t>
            </a:r>
          </a:p>
          <a:p>
            <a:endParaRPr lang="en-GB" b="1" i="1" dirty="0" smtClean="0"/>
          </a:p>
          <a:p>
            <a:r>
              <a:rPr lang="en-GB" dirty="0" smtClean="0"/>
              <a:t>Launch several R&amp;D programmes</a:t>
            </a:r>
          </a:p>
          <a:p>
            <a:pPr lvl="1"/>
            <a:r>
              <a:rPr lang="en-GB" dirty="0" smtClean="0"/>
              <a:t>FPC will deeply impact </a:t>
            </a:r>
            <a:r>
              <a:rPr lang="en-GB" dirty="0" err="1" smtClean="0"/>
              <a:t>cryomodule</a:t>
            </a:r>
            <a:r>
              <a:rPr lang="en-GB" dirty="0" smtClean="0"/>
              <a:t> design</a:t>
            </a:r>
          </a:p>
          <a:p>
            <a:pPr lvl="1"/>
            <a:r>
              <a:rPr lang="en-GB" dirty="0" smtClean="0"/>
              <a:t>FPC design will deeply be impacted by </a:t>
            </a:r>
            <a:r>
              <a:rPr lang="en-GB" dirty="0" err="1" smtClean="0"/>
              <a:t>cryomodule</a:t>
            </a:r>
            <a:r>
              <a:rPr lang="en-GB" dirty="0" smtClean="0"/>
              <a:t> design </a:t>
            </a:r>
            <a:r>
              <a:rPr lang="en-GB" u="sng" dirty="0" smtClean="0"/>
              <a:t>(can cost a lot !)</a:t>
            </a:r>
          </a:p>
          <a:p>
            <a:endParaRPr lang="en-GB" dirty="0" smtClean="0"/>
          </a:p>
          <a:p>
            <a:r>
              <a:rPr lang="en-GB" dirty="0" smtClean="0"/>
              <a:t>All listed topics to be studied in detail to minimize cost and schedule impact, always taking into account large series production phase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7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World Wide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Quite a lot of</a:t>
            </a:r>
            <a:r>
              <a:rPr lang="en-GB" b="1" i="1" dirty="0" smtClean="0"/>
              <a:t> </a:t>
            </a:r>
            <a:r>
              <a:rPr lang="en-GB" b="1" i="1" dirty="0" smtClean="0"/>
              <a:t>R&amp;D to be addressed</a:t>
            </a:r>
            <a:endParaRPr lang="en-GB" b="1" i="1" dirty="0"/>
          </a:p>
          <a:p>
            <a:r>
              <a:rPr lang="en-GB" dirty="0" smtClean="0"/>
              <a:t>(not all listed today, the list is too long…)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Setting up a World Wide community sharing R&amp;D and results</a:t>
            </a:r>
          </a:p>
          <a:p>
            <a:pPr lvl="1"/>
            <a:r>
              <a:rPr lang="en-GB" dirty="0" smtClean="0"/>
              <a:t>CERN, KEK, DESY, CEA, SLAC, ORNL, BNL, …</a:t>
            </a:r>
          </a:p>
          <a:p>
            <a:pPr lvl="1"/>
            <a:r>
              <a:rPr lang="en-GB" dirty="0"/>
              <a:t>First </a:t>
            </a:r>
            <a:r>
              <a:rPr lang="en-GB" dirty="0" smtClean="0"/>
              <a:t>meeting at CERN </a:t>
            </a:r>
            <a:r>
              <a:rPr lang="en-GB" dirty="0"/>
              <a:t>in June 2015 to list all ideas to be addressed</a:t>
            </a:r>
          </a:p>
          <a:p>
            <a:pPr lvl="1"/>
            <a:r>
              <a:rPr lang="en-GB" dirty="0" smtClean="0"/>
              <a:t>Yearly specific dedicated FPC workshop/meeting between experts</a:t>
            </a:r>
          </a:p>
          <a:p>
            <a:pPr lvl="1"/>
            <a:r>
              <a:rPr lang="en-GB" b="1" i="1" dirty="0" smtClean="0"/>
              <a:t>Definition and distribution of ‘individual tasks’ and global sharing of results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10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WWFPCTS  </a:t>
            </a:r>
            <a:r>
              <a:rPr lang="en-GB" dirty="0"/>
              <a:t>Ready to go 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36</a:t>
            </a:fld>
            <a:endParaRPr lang="en-GB"/>
          </a:p>
        </p:txBody>
      </p:sp>
      <p:pic>
        <p:nvPicPr>
          <p:cNvPr id="9218" name="Picture 2" descr="http://www.psdgraphics.com/file/blank-world-map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12" r="2748" b="11477"/>
          <a:stretch/>
        </p:blipFill>
        <p:spPr bwMode="auto">
          <a:xfrm>
            <a:off x="1259632" y="1844824"/>
            <a:ext cx="6564548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611560" y="5795972"/>
            <a:ext cx="5454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World </a:t>
            </a:r>
            <a:r>
              <a:rPr lang="en-GB" dirty="0"/>
              <a:t>Wide Fundamental Power Coupler Task Force </a:t>
            </a:r>
            <a:r>
              <a:rPr lang="en-GB" dirty="0" smtClean="0"/>
              <a:t>™</a:t>
            </a:r>
            <a:endParaRPr lang="en-GB" dirty="0"/>
          </a:p>
        </p:txBody>
      </p:sp>
      <p:sp>
        <p:nvSpPr>
          <p:cNvPr id="10" name="5-Point Star 9"/>
          <p:cNvSpPr/>
          <p:nvPr/>
        </p:nvSpPr>
        <p:spPr>
          <a:xfrm>
            <a:off x="4536016" y="2924944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>
            <a:off x="4608024" y="2780928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/>
          <p:cNvSpPr/>
          <p:nvPr/>
        </p:nvSpPr>
        <p:spPr>
          <a:xfrm>
            <a:off x="4392000" y="2888960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5-Point Star 12"/>
          <p:cNvSpPr/>
          <p:nvPr/>
        </p:nvSpPr>
        <p:spPr>
          <a:xfrm>
            <a:off x="3347864" y="2960968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5-Point Star 13"/>
          <p:cNvSpPr/>
          <p:nvPr/>
        </p:nvSpPr>
        <p:spPr>
          <a:xfrm>
            <a:off x="3059832" y="3113368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5-Point Star 14"/>
          <p:cNvSpPr/>
          <p:nvPr/>
        </p:nvSpPr>
        <p:spPr>
          <a:xfrm>
            <a:off x="2411760" y="3140968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5-Point Star 15"/>
          <p:cNvSpPr/>
          <p:nvPr/>
        </p:nvSpPr>
        <p:spPr>
          <a:xfrm>
            <a:off x="6732240" y="3212976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4139952" y="620688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467544" y="5805264"/>
            <a:ext cx="180000" cy="180000"/>
          </a:xfrm>
          <a:prstGeom prst="star5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47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45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1176132"/>
              </p:ext>
            </p:extLst>
          </p:nvPr>
        </p:nvGraphicFramePr>
        <p:xfrm>
          <a:off x="457630" y="188640"/>
          <a:ext cx="8226424" cy="5832000"/>
        </p:xfrm>
        <a:graphic>
          <a:graphicData uri="http://schemas.openxmlformats.org/drawingml/2006/table">
            <a:tbl>
              <a:tblPr firstRow="1" firstCol="1"/>
              <a:tblGrid>
                <a:gridCol w="508819"/>
                <a:gridCol w="1543521"/>
                <a:gridCol w="1543521"/>
                <a:gridCol w="1543521"/>
                <a:gridCol w="1543521"/>
                <a:gridCol w="1543521"/>
              </a:tblGrid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5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Coupler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Frequency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[MHz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Average Power  [kW]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Peak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power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[kW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# in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operation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or in construction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</a:tr>
              <a:tr h="252000">
                <a:tc row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Coaxial disk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SNS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805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78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2000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93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JPARK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972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2200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23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KEKB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509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1420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IHEP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270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CEA-HIPPI-ESS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704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SPL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704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Crab Cavities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WG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801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Cornell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LBNL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Linac4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Cylindrical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LEP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(†</a:t>
                      </a:r>
                      <a:r>
                        <a:rPr lang="en-GB" sz="1400" u="none" strike="noStrike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1989-2000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565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LHC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(† 1976-2000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New ESRF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New APS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New SOLEIL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Two windows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TTF III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4.5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600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APT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Cornell ERL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116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297678"/>
              </p:ext>
            </p:extLst>
          </p:nvPr>
        </p:nvGraphicFramePr>
        <p:xfrm>
          <a:off x="457630" y="188640"/>
          <a:ext cx="8226424" cy="5832000"/>
        </p:xfrm>
        <a:graphic>
          <a:graphicData uri="http://schemas.openxmlformats.org/drawingml/2006/table">
            <a:tbl>
              <a:tblPr firstRow="1" firstCol="1"/>
              <a:tblGrid>
                <a:gridCol w="508819"/>
                <a:gridCol w="1543521"/>
                <a:gridCol w="1543521"/>
                <a:gridCol w="1543521"/>
                <a:gridCol w="1543521"/>
                <a:gridCol w="1543521"/>
              </a:tblGrid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5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Coupler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Frequency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[MHz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Average Power  [kW]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Peak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power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[kW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# in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operation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or in construction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</a:tr>
              <a:tr h="252000">
                <a:tc row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Coaxial disk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SNS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805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78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2000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93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JPARK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972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2200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23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KEKB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509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1420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IHEP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270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CEA-HIPPI-ESS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704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SPL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704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Crab Cavities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WG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801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Cornell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LBNL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Linac4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Cylindrical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LEP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(†</a:t>
                      </a:r>
                      <a:r>
                        <a:rPr lang="en-GB" sz="1400" u="none" strike="noStrike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1989-2000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565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LHC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(† 1976-2000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New ESRF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New APS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New SOLEIL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Two windows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TTF III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4.5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600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APT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Cornell ERL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84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5948281"/>
              </p:ext>
            </p:extLst>
          </p:nvPr>
        </p:nvGraphicFramePr>
        <p:xfrm>
          <a:off x="457630" y="188640"/>
          <a:ext cx="8226424" cy="5832000"/>
        </p:xfrm>
        <a:graphic>
          <a:graphicData uri="http://schemas.openxmlformats.org/drawingml/2006/table">
            <a:tbl>
              <a:tblPr firstRow="1" firstCol="1"/>
              <a:tblGrid>
                <a:gridCol w="508819"/>
                <a:gridCol w="1543521"/>
                <a:gridCol w="1543521"/>
                <a:gridCol w="1543521"/>
                <a:gridCol w="1543521"/>
                <a:gridCol w="1543521"/>
              </a:tblGrid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15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en-GB" sz="15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b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Coupler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Frequency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[MHz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Average Power  [kW]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Peak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power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[kW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]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# in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operation</a:t>
                      </a:r>
                    </a:p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or in construction</a:t>
                      </a:r>
                      <a:endParaRPr lang="en-GB" sz="14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</a:tr>
              <a:tr h="252000">
                <a:tc row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Coaxial disk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SNS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78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93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JPARK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972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2200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23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KEKB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509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1420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IHEP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270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CEA-HIPPI-ESS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704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120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SPL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704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Crab Cavities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WG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801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120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Cornell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LBNL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800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Linac4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Cylindrical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LEP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(†</a:t>
                      </a:r>
                      <a:r>
                        <a:rPr lang="en-GB" sz="1400" u="none" strike="noStrike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1989-2000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565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LHC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550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SPS </a:t>
                      </a:r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(† 1976-2000</a:t>
                      </a:r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500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New ESRF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New APS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New SOLEIL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352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200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300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5200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Two windows</a:t>
                      </a:r>
                      <a:endParaRPr lang="en-GB" sz="1200" b="1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vert="vert27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TTF III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4.5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1100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 smtClean="0">
                          <a:solidFill>
                            <a:srgbClr val="002060"/>
                          </a:solidFill>
                          <a:effectLst/>
                        </a:rPr>
                        <a:t>600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APT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1000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  <a:tr h="252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Cornell ERL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solidFill>
                            <a:srgbClr val="002060"/>
                          </a:solidFill>
                          <a:effectLst/>
                        </a:rPr>
                        <a:t>1300</a:t>
                      </a:r>
                      <a:endParaRPr lang="en-GB" sz="1400" b="0" i="0" u="none" strike="noStrike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75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7732" marR="7732" marT="7732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70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4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FPC schedule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467664" y="1268760"/>
            <a:ext cx="8208672" cy="1800200"/>
            <a:chOff x="467544" y="2708920"/>
            <a:chExt cx="8208672" cy="1800200"/>
          </a:xfrm>
        </p:grpSpPr>
        <p:sp>
          <p:nvSpPr>
            <p:cNvPr id="19" name="Rectangle 18"/>
            <p:cNvSpPr/>
            <p:nvPr/>
          </p:nvSpPr>
          <p:spPr>
            <a:xfrm>
              <a:off x="4499872" y="3861120"/>
              <a:ext cx="2592048" cy="64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 smtClean="0">
                  <a:solidFill>
                    <a:schemeClr val="bg1"/>
                  </a:solidFill>
                </a:rPr>
                <a:t>12 Spares</a:t>
              </a:r>
            </a:p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7</a:t>
              </a:r>
              <a:r>
                <a:rPr lang="en-GB" sz="2000" dirty="0" smtClean="0">
                  <a:solidFill>
                    <a:schemeClr val="bg1"/>
                  </a:solidFill>
                </a:rPr>
                <a:t> years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44999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8995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38"/>
            <p:cNvSpPr txBox="1"/>
            <p:nvPr/>
          </p:nvSpPr>
          <p:spPr>
            <a:xfrm>
              <a:off x="539552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1995</a:t>
              </a:r>
            </a:p>
          </p:txBody>
        </p:sp>
        <p:sp>
          <p:nvSpPr>
            <p:cNvPr id="10" name="TextBox 40"/>
            <p:cNvSpPr txBox="1"/>
            <p:nvPr/>
          </p:nvSpPr>
          <p:spPr>
            <a:xfrm>
              <a:off x="5935481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2010</a:t>
              </a:r>
            </a:p>
          </p:txBody>
        </p:sp>
        <p:sp>
          <p:nvSpPr>
            <p:cNvPr id="11" name="TextBox 41"/>
            <p:cNvSpPr txBox="1"/>
            <p:nvPr/>
          </p:nvSpPr>
          <p:spPr>
            <a:xfrm>
              <a:off x="4135281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2005</a:t>
              </a:r>
            </a:p>
          </p:txBody>
        </p:sp>
        <p:sp>
          <p:nvSpPr>
            <p:cNvPr id="12" name="TextBox 42"/>
            <p:cNvSpPr txBox="1"/>
            <p:nvPr/>
          </p:nvSpPr>
          <p:spPr>
            <a:xfrm>
              <a:off x="2339752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2000</a:t>
              </a:r>
            </a:p>
          </p:txBody>
        </p:sp>
        <p:sp>
          <p:nvSpPr>
            <p:cNvPr id="13" name="TextBox 43"/>
            <p:cNvSpPr txBox="1"/>
            <p:nvPr/>
          </p:nvSpPr>
          <p:spPr>
            <a:xfrm>
              <a:off x="7740352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2015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26997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3001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1003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ight Arrow 16"/>
            <p:cNvSpPr/>
            <p:nvPr/>
          </p:nvSpPr>
          <p:spPr>
            <a:xfrm>
              <a:off x="467544" y="3161688"/>
              <a:ext cx="8208672" cy="540000"/>
            </a:xfrm>
            <a:prstGeom prst="rightArrow">
              <a:avLst>
                <a:gd name="adj1" fmla="val 77692"/>
                <a:gd name="adj2" fmla="val 43316"/>
              </a:avLst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 b="1" i="1" dirty="0" smtClean="0"/>
                <a:t>LHC FPC programme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19872" y="3717032"/>
              <a:ext cx="1440000" cy="6480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 smtClean="0">
                  <a:solidFill>
                    <a:schemeClr val="bg1"/>
                  </a:solidFill>
                </a:rPr>
                <a:t>16 Series</a:t>
              </a:r>
            </a:p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4</a:t>
              </a:r>
              <a:r>
                <a:rPr lang="en-GB" sz="2000" dirty="0" smtClean="0">
                  <a:solidFill>
                    <a:schemeClr val="bg1"/>
                  </a:solidFill>
                </a:rPr>
                <a:t> years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7624" y="3717032"/>
              <a:ext cx="2160240" cy="6480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R&amp;D + prototype</a:t>
              </a:r>
              <a:endParaRPr lang="en-GB" sz="20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GB" sz="2000" dirty="0" smtClean="0">
                  <a:solidFill>
                    <a:schemeClr val="bg1"/>
                  </a:solidFill>
                </a:rPr>
                <a:t>6 years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20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4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FPC schedule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8</a:t>
            </a:fld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467664" y="1268760"/>
            <a:ext cx="8208672" cy="1800200"/>
            <a:chOff x="467544" y="2708920"/>
            <a:chExt cx="8208672" cy="1800200"/>
          </a:xfrm>
        </p:grpSpPr>
        <p:sp>
          <p:nvSpPr>
            <p:cNvPr id="19" name="Rectangle 18"/>
            <p:cNvSpPr/>
            <p:nvPr/>
          </p:nvSpPr>
          <p:spPr>
            <a:xfrm>
              <a:off x="4499872" y="3861120"/>
              <a:ext cx="2592048" cy="64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 smtClean="0">
                  <a:solidFill>
                    <a:schemeClr val="bg1"/>
                  </a:solidFill>
                </a:rPr>
                <a:t>12 Spares</a:t>
              </a:r>
            </a:p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7</a:t>
              </a:r>
              <a:r>
                <a:rPr lang="en-GB" sz="2000" dirty="0" smtClean="0">
                  <a:solidFill>
                    <a:schemeClr val="bg1"/>
                  </a:solidFill>
                </a:rPr>
                <a:t> years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44999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8995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38"/>
            <p:cNvSpPr txBox="1"/>
            <p:nvPr/>
          </p:nvSpPr>
          <p:spPr>
            <a:xfrm>
              <a:off x="539552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1995</a:t>
              </a:r>
            </a:p>
          </p:txBody>
        </p:sp>
        <p:sp>
          <p:nvSpPr>
            <p:cNvPr id="10" name="TextBox 40"/>
            <p:cNvSpPr txBox="1"/>
            <p:nvPr/>
          </p:nvSpPr>
          <p:spPr>
            <a:xfrm>
              <a:off x="5935481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2010</a:t>
              </a:r>
            </a:p>
          </p:txBody>
        </p:sp>
        <p:sp>
          <p:nvSpPr>
            <p:cNvPr id="11" name="TextBox 41"/>
            <p:cNvSpPr txBox="1"/>
            <p:nvPr/>
          </p:nvSpPr>
          <p:spPr>
            <a:xfrm>
              <a:off x="4135281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2005</a:t>
              </a:r>
            </a:p>
          </p:txBody>
        </p:sp>
        <p:sp>
          <p:nvSpPr>
            <p:cNvPr id="12" name="TextBox 42"/>
            <p:cNvSpPr txBox="1"/>
            <p:nvPr/>
          </p:nvSpPr>
          <p:spPr>
            <a:xfrm>
              <a:off x="2339752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2000</a:t>
              </a:r>
            </a:p>
          </p:txBody>
        </p:sp>
        <p:sp>
          <p:nvSpPr>
            <p:cNvPr id="13" name="TextBox 43"/>
            <p:cNvSpPr txBox="1"/>
            <p:nvPr/>
          </p:nvSpPr>
          <p:spPr>
            <a:xfrm>
              <a:off x="7740352" y="270892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70C0"/>
                  </a:solidFill>
                </a:rPr>
                <a:t>2015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26997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3001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100392" y="3068960"/>
              <a:ext cx="0" cy="504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ight Arrow 16"/>
            <p:cNvSpPr/>
            <p:nvPr/>
          </p:nvSpPr>
          <p:spPr>
            <a:xfrm>
              <a:off x="467544" y="3161688"/>
              <a:ext cx="8208672" cy="540000"/>
            </a:xfrm>
            <a:prstGeom prst="rightArrow">
              <a:avLst>
                <a:gd name="adj1" fmla="val 77692"/>
                <a:gd name="adj2" fmla="val 43316"/>
              </a:avLst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400" b="1" i="1" dirty="0" smtClean="0"/>
                <a:t>LHC FPC programme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19872" y="3717032"/>
              <a:ext cx="1440000" cy="6480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 smtClean="0">
                  <a:solidFill>
                    <a:schemeClr val="bg1"/>
                  </a:solidFill>
                </a:rPr>
                <a:t>16 Series</a:t>
              </a:r>
            </a:p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4</a:t>
              </a:r>
              <a:r>
                <a:rPr lang="en-GB" sz="2000" dirty="0" smtClean="0">
                  <a:solidFill>
                    <a:schemeClr val="bg1"/>
                  </a:solidFill>
                </a:rPr>
                <a:t> years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7624" y="3717032"/>
              <a:ext cx="2160240" cy="648000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R&amp;D + prototype</a:t>
              </a:r>
              <a:endParaRPr lang="en-GB" sz="20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GB" sz="2000" dirty="0" smtClean="0">
                  <a:solidFill>
                    <a:schemeClr val="bg1"/>
                  </a:solidFill>
                </a:rPr>
                <a:t>6 years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67664" y="3212976"/>
            <a:ext cx="8208672" cy="2288992"/>
            <a:chOff x="467664" y="3696312"/>
            <a:chExt cx="8208672" cy="2288992"/>
          </a:xfrm>
        </p:grpSpPr>
        <p:grpSp>
          <p:nvGrpSpPr>
            <p:cNvPr id="24" name="Group 23"/>
            <p:cNvGrpSpPr/>
            <p:nvPr/>
          </p:nvGrpSpPr>
          <p:grpSpPr>
            <a:xfrm>
              <a:off x="467664" y="3696312"/>
              <a:ext cx="8208672" cy="1728192"/>
              <a:chOff x="467544" y="2708920"/>
              <a:chExt cx="8208672" cy="1728192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99992" y="3068960"/>
                <a:ext cx="0" cy="504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899592" y="3068960"/>
                <a:ext cx="0" cy="504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38"/>
              <p:cNvSpPr txBox="1"/>
              <p:nvPr/>
            </p:nvSpPr>
            <p:spPr>
              <a:xfrm>
                <a:off x="539552" y="2708920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 smtClean="0">
                    <a:solidFill>
                      <a:srgbClr val="0070C0"/>
                    </a:solidFill>
                  </a:rPr>
                  <a:t>2015</a:t>
                </a:r>
              </a:p>
            </p:txBody>
          </p:sp>
          <p:sp>
            <p:nvSpPr>
              <p:cNvPr id="28" name="TextBox 40"/>
              <p:cNvSpPr txBox="1"/>
              <p:nvPr/>
            </p:nvSpPr>
            <p:spPr>
              <a:xfrm>
                <a:off x="5935481" y="2708920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 smtClean="0">
                    <a:solidFill>
                      <a:srgbClr val="0070C0"/>
                    </a:solidFill>
                  </a:rPr>
                  <a:t>2030</a:t>
                </a:r>
              </a:p>
            </p:txBody>
          </p:sp>
          <p:sp>
            <p:nvSpPr>
              <p:cNvPr id="29" name="TextBox 41"/>
              <p:cNvSpPr txBox="1"/>
              <p:nvPr/>
            </p:nvSpPr>
            <p:spPr>
              <a:xfrm>
                <a:off x="4135281" y="2708920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 smtClean="0">
                    <a:solidFill>
                      <a:srgbClr val="0070C0"/>
                    </a:solidFill>
                  </a:rPr>
                  <a:t>2025</a:t>
                </a:r>
              </a:p>
            </p:txBody>
          </p:sp>
          <p:sp>
            <p:nvSpPr>
              <p:cNvPr id="30" name="TextBox 42"/>
              <p:cNvSpPr txBox="1"/>
              <p:nvPr/>
            </p:nvSpPr>
            <p:spPr>
              <a:xfrm>
                <a:off x="2339752" y="2708920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 smtClean="0">
                    <a:solidFill>
                      <a:srgbClr val="0070C0"/>
                    </a:solidFill>
                  </a:rPr>
                  <a:t>2020</a:t>
                </a:r>
              </a:p>
            </p:txBody>
          </p:sp>
          <p:sp>
            <p:nvSpPr>
              <p:cNvPr id="31" name="TextBox 43"/>
              <p:cNvSpPr txBox="1"/>
              <p:nvPr/>
            </p:nvSpPr>
            <p:spPr>
              <a:xfrm>
                <a:off x="7740352" y="2708920"/>
                <a:ext cx="652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 smtClean="0">
                    <a:solidFill>
                      <a:srgbClr val="0070C0"/>
                    </a:solidFill>
                  </a:rPr>
                  <a:t>2035</a:t>
                </a: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2699792" y="3068960"/>
                <a:ext cx="0" cy="504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6300192" y="3068960"/>
                <a:ext cx="0" cy="504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8100392" y="3068960"/>
                <a:ext cx="0" cy="50400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ight Arrow 34"/>
              <p:cNvSpPr/>
              <p:nvPr/>
            </p:nvSpPr>
            <p:spPr>
              <a:xfrm>
                <a:off x="467544" y="3161688"/>
                <a:ext cx="8208672" cy="540000"/>
              </a:xfrm>
              <a:prstGeom prst="rightArrow">
                <a:avLst>
                  <a:gd name="adj1" fmla="val 77692"/>
                  <a:gd name="adj2" fmla="val 43316"/>
                </a:avLst>
              </a:prstGeom>
              <a:solidFill>
                <a:srgbClr val="0000FF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2400" b="1" i="1" dirty="0" smtClean="0"/>
                  <a:t>FCC FPC programme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419752" y="3789040"/>
                <a:ext cx="1800000" cy="648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2000" dirty="0" smtClean="0">
                    <a:solidFill>
                      <a:schemeClr val="bg1"/>
                    </a:solidFill>
                  </a:rPr>
                  <a:t>Series </a:t>
                </a:r>
                <a:r>
                  <a:rPr lang="en-GB" sz="1400" dirty="0" smtClean="0">
                    <a:solidFill>
                      <a:schemeClr val="bg1"/>
                    </a:solidFill>
                  </a:rPr>
                  <a:t>(hundreds)</a:t>
                </a:r>
              </a:p>
              <a:p>
                <a:pPr algn="ctr"/>
                <a:r>
                  <a:rPr lang="en-GB" sz="2000" dirty="0">
                    <a:solidFill>
                      <a:schemeClr val="bg1"/>
                    </a:solidFill>
                  </a:rPr>
                  <a:t>5</a:t>
                </a:r>
                <a:r>
                  <a:rPr lang="en-GB" sz="2000" dirty="0" smtClean="0">
                    <a:solidFill>
                      <a:schemeClr val="bg1"/>
                    </a:solidFill>
                  </a:rPr>
                  <a:t> years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187504" y="3789112"/>
                <a:ext cx="2160000" cy="64800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2000" dirty="0" smtClean="0">
                    <a:solidFill>
                      <a:schemeClr val="bg1"/>
                    </a:solidFill>
                  </a:rPr>
                  <a:t>R&amp;D + prototype</a:t>
                </a:r>
              </a:p>
              <a:p>
                <a:pPr algn="ctr"/>
                <a:r>
                  <a:rPr lang="en-GB" sz="2000" dirty="0" smtClean="0">
                    <a:solidFill>
                      <a:schemeClr val="bg1"/>
                    </a:solidFill>
                  </a:rPr>
                  <a:t>6 years</a:t>
                </a:r>
              </a:p>
            </p:txBody>
          </p:sp>
        </p:grpSp>
        <p:sp>
          <p:nvSpPr>
            <p:cNvPr id="38" name="Right Arrow 37"/>
            <p:cNvSpPr/>
            <p:nvPr/>
          </p:nvSpPr>
          <p:spPr>
            <a:xfrm>
              <a:off x="4464007" y="5445304"/>
              <a:ext cx="3132329" cy="540000"/>
            </a:xfrm>
            <a:prstGeom prst="rightArrow">
              <a:avLst>
                <a:gd name="adj1" fmla="val 77692"/>
                <a:gd name="adj2" fmla="val 43316"/>
              </a:avLst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 smtClean="0"/>
                <a:t>FPC Ready for clean room</a:t>
              </a:r>
            </a:p>
          </p:txBody>
        </p:sp>
      </p:grpSp>
      <p:sp>
        <p:nvSpPr>
          <p:cNvPr id="39" name="Rectangle 38"/>
          <p:cNvSpPr/>
          <p:nvPr/>
        </p:nvSpPr>
        <p:spPr>
          <a:xfrm>
            <a:off x="395696" y="5646024"/>
            <a:ext cx="1440000" cy="360000"/>
          </a:xfrm>
          <a:prstGeom prst="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Design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907704" y="5645984"/>
            <a:ext cx="2520000" cy="36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Proto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500392" y="5645984"/>
            <a:ext cx="3600000" cy="360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Construction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95536" y="5353471"/>
            <a:ext cx="2641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Michael Benedikt, 23 March 2015</a:t>
            </a:r>
            <a:endParaRPr lang="en-GB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3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FPC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FPC is a specific RF transmission line</a:t>
            </a:r>
          </a:p>
          <a:p>
            <a:pPr lvl="1"/>
            <a:r>
              <a:rPr lang="en-GB" dirty="0" smtClean="0"/>
              <a:t>Air side</a:t>
            </a:r>
          </a:p>
          <a:p>
            <a:pPr lvl="1"/>
            <a:r>
              <a:rPr lang="en-GB" dirty="0" smtClean="0"/>
              <a:t>Vacuum side</a:t>
            </a:r>
          </a:p>
          <a:p>
            <a:pPr lvl="1"/>
            <a:r>
              <a:rPr lang="en-GB" dirty="0" smtClean="0"/>
              <a:t>In between, there is a RF window</a:t>
            </a:r>
          </a:p>
          <a:p>
            <a:endParaRPr lang="en-GB" dirty="0" smtClean="0"/>
          </a:p>
          <a:p>
            <a:r>
              <a:rPr lang="en-GB" dirty="0" smtClean="0"/>
              <a:t>It has several additional features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Coupling Element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Double walled Tube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DC Polarisation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Variable coupling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…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/>
              <a:t>= Optional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FCC week 2015, 23-27 March, Superconducting RF: FPC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Eric Montesinos, CERN RF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A3C55-2D15-4278-A898-3F076738CB53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2" descr="G:\Departments\AB\Groups\RF\Sections\PM\RF FPC\coupleur SPL\Illustrations\SPL-LHC MAIN LI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39170">
            <a:off x="4564771" y="2213986"/>
            <a:ext cx="446017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75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1370</TotalTime>
  <Words>2383</Words>
  <Application>Microsoft Office PowerPoint</Application>
  <PresentationFormat>On-screen Show (4:3)</PresentationFormat>
  <Paragraphs>855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FCC week 2015 23-27 March 2015 Marriott Georgetown Hotel  Superconducting RF: Novel Cavity Concepts &amp; Cryomodules  Fundamental Power Coupler (FPC)  Eric Montesinos, CERN-RF (inputs from all world wide FPC experts, great thanks to all of them !)</vt:lpstr>
      <vt:lpstr>FCC FPC requirements</vt:lpstr>
      <vt:lpstr>PowerPoint Presentation</vt:lpstr>
      <vt:lpstr>PowerPoint Presentation</vt:lpstr>
      <vt:lpstr>PowerPoint Presentation</vt:lpstr>
      <vt:lpstr>PowerPoint Presentation</vt:lpstr>
      <vt:lpstr>FCC FPC schedule</vt:lpstr>
      <vt:lpstr>FCC FPC schedule</vt:lpstr>
      <vt:lpstr>FPC</vt:lpstr>
      <vt:lpstr>FPC</vt:lpstr>
      <vt:lpstr>FCC FPC</vt:lpstr>
      <vt:lpstr>FPC Window (1/2)</vt:lpstr>
      <vt:lpstr>PowerPoint Presentation</vt:lpstr>
      <vt:lpstr>PowerPoint Presentation</vt:lpstr>
      <vt:lpstr>FPC Window (2/2)</vt:lpstr>
      <vt:lpstr>PowerPoint Presentation</vt:lpstr>
      <vt:lpstr>Variable Qext</vt:lpstr>
      <vt:lpstr>PowerPoint Presentation</vt:lpstr>
      <vt:lpstr>PowerPoint Presentation</vt:lpstr>
      <vt:lpstr>Double walled Tube (DT)</vt:lpstr>
      <vt:lpstr>PowerPoint Presentation</vt:lpstr>
      <vt:lpstr>PowerPoint Presentation</vt:lpstr>
      <vt:lpstr>Cooling</vt:lpstr>
      <vt:lpstr>PowerPoint Presentation</vt:lpstr>
      <vt:lpstr>Cleanliness</vt:lpstr>
      <vt:lpstr>PowerPoint Presentation</vt:lpstr>
      <vt:lpstr>PowerPoint Presentation</vt:lpstr>
      <vt:lpstr>PowerPoint Presentation</vt:lpstr>
      <vt:lpstr>FPC test benches (1/2)</vt:lpstr>
      <vt:lpstr>PowerPoint Presentation</vt:lpstr>
      <vt:lpstr>FPC test benches (2/2)</vt:lpstr>
      <vt:lpstr>PowerPoint Presentation</vt:lpstr>
      <vt:lpstr>PowerPoint Presentation</vt:lpstr>
      <vt:lpstr>FCC Challenges</vt:lpstr>
      <vt:lpstr>World Wide Programme</vt:lpstr>
      <vt:lpstr>WWFPCTS  Ready to go !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 FPC TS (World Wide Fundamental Power Coupler Task Force)</dc:title>
  <dc:creator>Eric Montesinos</dc:creator>
  <cp:lastModifiedBy>Eric Montesinos</cp:lastModifiedBy>
  <cp:revision>131</cp:revision>
  <dcterms:created xsi:type="dcterms:W3CDTF">2015-03-19T08:21:37Z</dcterms:created>
  <dcterms:modified xsi:type="dcterms:W3CDTF">2015-03-24T10:39:27Z</dcterms:modified>
</cp:coreProperties>
</file>