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sldIdLst>
    <p:sldId id="307" r:id="rId2"/>
    <p:sldId id="344" r:id="rId3"/>
    <p:sldId id="356" r:id="rId4"/>
    <p:sldId id="329" r:id="rId5"/>
    <p:sldId id="314" r:id="rId6"/>
    <p:sldId id="332" r:id="rId7"/>
    <p:sldId id="351" r:id="rId8"/>
    <p:sldId id="343" r:id="rId9"/>
    <p:sldId id="358" r:id="rId10"/>
    <p:sldId id="353" r:id="rId11"/>
    <p:sldId id="355" r:id="rId12"/>
    <p:sldId id="339" r:id="rId13"/>
    <p:sldId id="363" r:id="rId14"/>
    <p:sldId id="325" r:id="rId15"/>
    <p:sldId id="327" r:id="rId16"/>
    <p:sldId id="362" r:id="rId17"/>
    <p:sldId id="364" r:id="rId18"/>
    <p:sldId id="360" r:id="rId19"/>
    <p:sldId id="361" r:id="rId2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D76B"/>
    <a:srgbClr val="A826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3" autoAdjust="0"/>
    <p:restoredTop sz="94660"/>
  </p:normalViewPr>
  <p:slideViewPr>
    <p:cSldViewPr>
      <p:cViewPr varScale="1">
        <p:scale>
          <a:sx n="110" d="100"/>
          <a:sy n="110" d="100"/>
        </p:scale>
        <p:origin x="162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8B99CF-FD29-4CA0-9D5F-CA1A78DBEF99}" type="datetimeFigureOut">
              <a:rPr lang="en-GB" smtClean="0"/>
              <a:t>02/04/2015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53A7CC3-511C-4CC4-B588-D26E6042E7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358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A7CC3-511C-4CC4-B588-D26E6042E7A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452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A7CC3-511C-4CC4-B588-D26E6042E7A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653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A7CC3-511C-4CC4-B588-D26E6042E7A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326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A7CC3-511C-4CC4-B588-D26E6042E7A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016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26/03/2015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Week: Semiconductor Switch Designs. M.J. Barnes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26/03/2015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Week: Semiconductor Switch Designs. M.J. Barnes</a:t>
            </a:r>
            <a:endParaRPr lang="en-GB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26/03/2015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Week: Semiconductor Switch Designs. M.J. Barnes</a:t>
            </a:r>
            <a:endParaRPr lang="en-GB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26/03/2015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Week: Semiconductor Switch Designs. M.J. Barnes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26/03/2015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Week: Semiconductor Switch Designs. M.J. Barnes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26/03/2015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Week: Semiconductor Switch Designs. M.J. Barnes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DDD7A-5DD1-47BA-AED5-414F382B40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202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26/03/2015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Week: Semiconductor Switch Designs. M.J. Barnes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26/03/2015</a:t>
            </a:r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Week: Semiconductor Switch Designs. M.J. Barnes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26/03/2015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Week: Semiconductor Switch Designs. M.J. Barnes</a:t>
            </a:r>
            <a:endParaRPr lang="en-GB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26/03/2015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Week: Semiconductor Switch Designs. M.J. Barnes</a:t>
            </a:r>
            <a:endParaRPr lang="en-GB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26/03/2015</a:t>
            </a:r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Week: Semiconductor Switch Designs. M.J. Barnes</a:t>
            </a:r>
            <a:endParaRPr lang="en-GB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26/03/2015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FCC Week: Semiconductor Switch Designs. M.J. Barnes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8208912" cy="1470025"/>
          </a:xfrm>
        </p:spPr>
        <p:txBody>
          <a:bodyPr>
            <a:normAutofit/>
          </a:bodyPr>
          <a:lstStyle/>
          <a:p>
            <a:r>
              <a:rPr lang="en-GB" dirty="0"/>
              <a:t>Semiconductor Switch </a:t>
            </a:r>
            <a:r>
              <a:rPr lang="en-GB" dirty="0" smtClean="0"/>
              <a:t>Designs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2708920"/>
            <a:ext cx="7848872" cy="3312368"/>
          </a:xfrm>
        </p:spPr>
        <p:txBody>
          <a:bodyPr>
            <a:normAutofit fontScale="85000" lnSpcReduction="20000"/>
          </a:bodyPr>
          <a:lstStyle/>
          <a:p>
            <a:r>
              <a:rPr lang="en-GB" sz="3300" dirty="0"/>
              <a:t>M.J. </a:t>
            </a:r>
            <a:r>
              <a:rPr lang="en-GB" sz="3300" dirty="0" smtClean="0"/>
              <a:t>Barnes</a:t>
            </a:r>
          </a:p>
          <a:p>
            <a:endParaRPr lang="en-GB" dirty="0"/>
          </a:p>
          <a:p>
            <a:r>
              <a:rPr lang="en-GB" u="sng" dirty="0" smtClean="0"/>
              <a:t>Acknowledgements</a:t>
            </a:r>
            <a:endParaRPr lang="en-GB" dirty="0" smtClean="0"/>
          </a:p>
          <a:p>
            <a:r>
              <a:rPr lang="en-GB" dirty="0" smtClean="0"/>
              <a:t>W. </a:t>
            </a:r>
            <a:r>
              <a:rPr lang="en-GB" dirty="0" err="1" smtClean="0"/>
              <a:t>Bartmann</a:t>
            </a:r>
            <a:r>
              <a:rPr lang="en-GB" dirty="0" smtClean="0"/>
              <a:t>, L. Ducimetière, B. Goddard, </a:t>
            </a:r>
          </a:p>
          <a:p>
            <a:r>
              <a:rPr lang="en-GB" dirty="0" smtClean="0"/>
              <a:t>J. Holma, </a:t>
            </a:r>
            <a:r>
              <a:rPr lang="en-GB" dirty="0"/>
              <a:t>A. </a:t>
            </a:r>
            <a:r>
              <a:rPr lang="en-GB" dirty="0" err="1"/>
              <a:t>Lechner</a:t>
            </a:r>
            <a:r>
              <a:rPr lang="en-GB" dirty="0"/>
              <a:t>, T</a:t>
            </a:r>
            <a:r>
              <a:rPr lang="en-GB" dirty="0" smtClean="0"/>
              <a:t>. Fowler, T. </a:t>
            </a:r>
            <a:r>
              <a:rPr lang="en-GB" dirty="0"/>
              <a:t>Kramer, </a:t>
            </a:r>
            <a:endParaRPr lang="en-GB" dirty="0" smtClean="0"/>
          </a:p>
          <a:p>
            <a:r>
              <a:rPr lang="en-GB" dirty="0" smtClean="0"/>
              <a:t>M</a:t>
            </a:r>
            <a:r>
              <a:rPr lang="en-GB" dirty="0"/>
              <a:t>. </a:t>
            </a:r>
            <a:r>
              <a:rPr lang="en-GB" dirty="0" err="1" smtClean="0"/>
              <a:t>Meddahi</a:t>
            </a:r>
            <a:r>
              <a:rPr lang="en-GB" dirty="0"/>
              <a:t>, R. </a:t>
            </a:r>
            <a:r>
              <a:rPr lang="en-GB" dirty="0" smtClean="0"/>
              <a:t>Schmidt</a:t>
            </a:r>
          </a:p>
          <a:p>
            <a:endParaRPr lang="en-GB" dirty="0"/>
          </a:p>
          <a:p>
            <a:pPr algn="l"/>
            <a:r>
              <a:rPr lang="en-GB" dirty="0"/>
              <a:t>FCC week, 23th-27th March </a:t>
            </a:r>
            <a:r>
              <a:rPr lang="en-GB" dirty="0" smtClean="0"/>
              <a:t>2015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000" smtClean="0"/>
              <a:t>26/03/2015</a:t>
            </a:r>
            <a:endParaRPr lang="en-GB" sz="1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FCC Week: Semiconductor Switch Designs. M.J. Barnes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DDD7A-5DD1-47BA-AED5-414F382B406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81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b="0" dirty="0" smtClean="0">
                <a:effectLst/>
              </a:rPr>
              <a:t>Existing LHC Extraction System</a:t>
            </a:r>
          </a:p>
        </p:txBody>
      </p:sp>
      <p:sp>
        <p:nvSpPr>
          <p:cNvPr id="532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8169" y="856411"/>
            <a:ext cx="8622162" cy="1993171"/>
          </a:xfrm>
        </p:spPr>
        <p:txBody>
          <a:bodyPr>
            <a:normAutofit fontScale="85000" lnSpcReduction="10000"/>
          </a:bodyPr>
          <a:lstStyle/>
          <a:p>
            <a:pPr marL="493776" lvl="1">
              <a:buSzPct val="80000"/>
              <a:buFont typeface="Wingdings" panose="05000000000000000000" pitchFamily="2" charset="2"/>
              <a:buChar char="Ø"/>
            </a:pPr>
            <a:r>
              <a:rPr lang="en-GB" altLang="en-US" sz="2000" dirty="0" smtClean="0"/>
              <a:t>Generator </a:t>
            </a:r>
            <a:r>
              <a:rPr lang="en-GB" altLang="en-US" sz="2000" dirty="0"/>
              <a:t>voltage must </a:t>
            </a:r>
            <a:r>
              <a:rPr lang="en-GB" altLang="en-US" sz="2000" b="1" dirty="0"/>
              <a:t>track the beam energy </a:t>
            </a:r>
            <a:r>
              <a:rPr lang="en-GB" altLang="en-US" sz="2000" dirty="0"/>
              <a:t>and </a:t>
            </a:r>
            <a:r>
              <a:rPr lang="en-GB" altLang="en-US" sz="2000" dirty="0" smtClean="0"/>
              <a:t>have </a:t>
            </a:r>
            <a:r>
              <a:rPr lang="en-GB" altLang="en-US" sz="2000" dirty="0"/>
              <a:t>a low pre-fire rate.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altLang="en-US" sz="2000" dirty="0" smtClean="0"/>
              <a:t>Gate Turn-Off Thyristor’s, modified to be </a:t>
            </a:r>
            <a:r>
              <a:rPr lang="en-GB" altLang="en-US" sz="2000" b="1" dirty="0" smtClean="0"/>
              <a:t>fast turn-on devices</a:t>
            </a:r>
            <a:r>
              <a:rPr lang="en-GB" altLang="en-US" sz="2000" dirty="0" smtClean="0"/>
              <a:t>, are connected in series </a:t>
            </a:r>
            <a:r>
              <a:rPr lang="en-GB" altLang="en-US" sz="2000" dirty="0" smtClean="0">
                <a:sym typeface="Wingdings" panose="05000000000000000000" pitchFamily="2" charset="2"/>
              </a:rPr>
              <a:t> high di/</a:t>
            </a:r>
            <a:r>
              <a:rPr lang="en-GB" altLang="en-US" sz="2000" dirty="0" err="1" smtClean="0">
                <a:sym typeface="Wingdings" panose="05000000000000000000" pitchFamily="2" charset="2"/>
              </a:rPr>
              <a:t>dt</a:t>
            </a:r>
            <a:r>
              <a:rPr lang="en-GB" altLang="en-US" sz="2000" dirty="0" smtClean="0"/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altLang="en-US" sz="2000" dirty="0" smtClean="0"/>
              <a:t>Allows a </a:t>
            </a:r>
            <a:r>
              <a:rPr lang="en-GB" altLang="en-US" sz="2000" b="1" dirty="0" smtClean="0"/>
              <a:t>wide dynamic range </a:t>
            </a:r>
            <a:r>
              <a:rPr lang="en-GB" altLang="en-US" sz="2000" dirty="0" smtClean="0"/>
              <a:t>of operation;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altLang="en-US" sz="2000" dirty="0" smtClean="0"/>
              <a:t>Fourteen extraction kicker systems per beam: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altLang="en-US" sz="1600" dirty="0" smtClean="0"/>
              <a:t> for safety reasons, in case of pre-fire of one generator, all are triggered </a:t>
            </a:r>
            <a:r>
              <a:rPr lang="en-GB" altLang="en-US" sz="1600" dirty="0" smtClean="0">
                <a:sym typeface="Wingdings" panose="05000000000000000000" pitchFamily="2" charset="2"/>
              </a:rPr>
              <a:t> asynchronous dump.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altLang="en-US" sz="2000" dirty="0" smtClean="0">
                <a:sym typeface="Wingdings" panose="05000000000000000000" pitchFamily="2" charset="2"/>
              </a:rPr>
              <a:t>Two parallel generators (</a:t>
            </a:r>
            <a:r>
              <a:rPr lang="en-GB" altLang="en-US" sz="2000" b="1" dirty="0" smtClean="0">
                <a:sym typeface="Wingdings" panose="05000000000000000000" pitchFamily="2" charset="2"/>
              </a:rPr>
              <a:t>redundancy</a:t>
            </a:r>
            <a:r>
              <a:rPr lang="en-GB" altLang="en-US" sz="2000" dirty="0" smtClean="0">
                <a:sym typeface="Wingdings" panose="05000000000000000000" pitchFamily="2" charset="2"/>
              </a:rPr>
              <a:t>).</a:t>
            </a:r>
            <a:endParaRPr lang="en-GB" altLang="en-US" sz="2000" dirty="0" smtClean="0"/>
          </a:p>
        </p:txBody>
      </p:sp>
      <p:pic>
        <p:nvPicPr>
          <p:cNvPr id="53265" name="Picture 6" descr="Swiass37_croppex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39"/>
          <a:stretch/>
        </p:blipFill>
        <p:spPr bwMode="auto">
          <a:xfrm>
            <a:off x="302104" y="2852936"/>
            <a:ext cx="2407029" cy="3213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66" name="Line 7"/>
          <p:cNvSpPr>
            <a:spLocks noChangeShapeType="1"/>
          </p:cNvSpPr>
          <p:nvPr/>
        </p:nvSpPr>
        <p:spPr bwMode="auto">
          <a:xfrm flipH="1">
            <a:off x="1482915" y="3442912"/>
            <a:ext cx="1486420" cy="247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53261" name="Picture 10" descr="Gtowes01_croppe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335" y="2988728"/>
            <a:ext cx="1944216" cy="974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z="1000" smtClean="0">
                <a:solidFill>
                  <a:srgbClr val="0055A0">
                    <a:tint val="75000"/>
                  </a:srgbClr>
                </a:solidFill>
              </a:rPr>
              <a:t>26/03/2015</a:t>
            </a:r>
            <a:endParaRPr lang="en-GB" sz="100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GB" sz="1000" smtClean="0">
                <a:solidFill>
                  <a:srgbClr val="0055A0">
                    <a:tint val="75000"/>
                  </a:srgbClr>
                </a:solidFill>
              </a:rPr>
              <a:t>FCC Week: Semiconductor Switch Designs. M.J. Barnes</a:t>
            </a:r>
            <a:endParaRPr lang="en-GB" sz="1000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22E53F7B-D2DA-444A-8A57-885A018407D2}" type="slidenum">
              <a:rPr lang="en-GB" sz="1000" smtClean="0">
                <a:solidFill>
                  <a:srgbClr val="0055A0">
                    <a:tint val="75000"/>
                  </a:srgbClr>
                </a:solidFill>
              </a:rPr>
              <a:pPr/>
              <a:t>10</a:t>
            </a:fld>
            <a:endParaRPr lang="en-GB" sz="100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3256" name="Text Box 4"/>
          <p:cNvSpPr txBox="1">
            <a:spLocks noChangeArrowheads="1"/>
          </p:cNvSpPr>
          <p:nvPr/>
        </p:nvSpPr>
        <p:spPr bwMode="auto">
          <a:xfrm>
            <a:off x="2768441" y="4863105"/>
            <a:ext cx="2883679" cy="1200329"/>
          </a:xfrm>
          <a:prstGeom prst="rect">
            <a:avLst/>
          </a:prstGeom>
          <a:noFill/>
          <a:ln w="12700">
            <a:solidFill>
              <a:srgbClr val="000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44000" indent="-144000" eaLnBrk="1" hangingPunct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GB" altLang="en-US" sz="1800" dirty="0" smtClean="0"/>
              <a:t>Voltage: </a:t>
            </a:r>
            <a:r>
              <a:rPr lang="en-GB" altLang="en-US" sz="1800" dirty="0"/>
              <a:t>2.2kV – </a:t>
            </a:r>
            <a:r>
              <a:rPr lang="en-GB" altLang="en-US" sz="1800" dirty="0" smtClean="0"/>
              <a:t>30kV; </a:t>
            </a:r>
          </a:p>
          <a:p>
            <a:pPr marL="144000" indent="-144000" eaLnBrk="1" hangingPunct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GB" altLang="en-US" sz="1800" dirty="0" smtClean="0"/>
              <a:t>Current: </a:t>
            </a:r>
            <a:r>
              <a:rPr lang="en-GB" altLang="en-US" sz="1800" dirty="0"/>
              <a:t>1.3kA – 18.5kA;</a:t>
            </a:r>
          </a:p>
          <a:p>
            <a:pPr marL="144000" indent="-144000" eaLnBrk="1" hangingPunct="1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en-GB" altLang="en-US" sz="1800" dirty="0" smtClean="0"/>
              <a:t>Current </a:t>
            </a:r>
            <a:r>
              <a:rPr lang="en-GB" altLang="en-US" sz="1800" dirty="0"/>
              <a:t>flat top: 95</a:t>
            </a:r>
            <a:r>
              <a:rPr lang="el-GR" altLang="en-US" sz="1800" dirty="0">
                <a:cs typeface="Arial" charset="0"/>
              </a:rPr>
              <a:t>μ</a:t>
            </a:r>
            <a:r>
              <a:rPr lang="en-US" altLang="en-US" sz="1800" dirty="0" smtClean="0">
                <a:cs typeface="Arial" charset="0"/>
              </a:rPr>
              <a:t>s</a:t>
            </a:r>
            <a:r>
              <a:rPr lang="en-US" altLang="en-US" sz="1800" dirty="0">
                <a:cs typeface="Arial" charset="0"/>
              </a:rPr>
              <a:t>.</a:t>
            </a:r>
            <a:endParaRPr lang="el-GR" altLang="en-US" sz="1800" dirty="0">
              <a:cs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623745" y="2738212"/>
            <a:ext cx="3412751" cy="2851028"/>
            <a:chOff x="5623745" y="2738212"/>
            <a:chExt cx="3412751" cy="285102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4"/>
            <a:srcRect l="5998" r="4000"/>
            <a:stretch/>
          </p:blipFill>
          <p:spPr>
            <a:xfrm>
              <a:off x="5623745" y="2738212"/>
              <a:ext cx="3412751" cy="2851028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5813119" y="2902013"/>
              <a:ext cx="2890206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700" dirty="0" smtClean="0">
                  <a:solidFill>
                    <a:schemeClr val="bg1"/>
                  </a:solidFill>
                </a:rPr>
                <a:t>LHC dump – beam sweep:</a:t>
              </a:r>
              <a:endParaRPr lang="en-GB" sz="17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133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00" smtClean="0"/>
              <a:t>26/03/2015</a:t>
            </a:r>
            <a:endParaRPr lang="en-GB" sz="10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1000" smtClean="0"/>
              <a:t>FCC Week: Semiconductor Switch Designs. M.J. Barnes</a:t>
            </a:r>
            <a:endParaRPr lang="en-GB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z="1000" smtClean="0"/>
              <a:t>11</a:t>
            </a:fld>
            <a:endParaRPr lang="en-GB" sz="100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53752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 smtClean="0"/>
              <a:t>FCC Extraction System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57200" y="948348"/>
            <a:ext cx="8253948" cy="5439951"/>
            <a:chOff x="457200" y="876340"/>
            <a:chExt cx="8253948" cy="5439951"/>
          </a:xfrm>
        </p:grpSpPr>
        <p:sp>
          <p:nvSpPr>
            <p:cNvPr id="5" name="TextBox 4"/>
            <p:cNvSpPr txBox="1"/>
            <p:nvPr/>
          </p:nvSpPr>
          <p:spPr>
            <a:xfrm>
              <a:off x="457200" y="876340"/>
              <a:ext cx="8147248" cy="54399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System must be </a:t>
              </a:r>
              <a:r>
                <a:rPr lang="en-GB" b="1" dirty="0" smtClean="0"/>
                <a:t>ULTRA RELIABLE</a:t>
              </a:r>
            </a:p>
            <a:p>
              <a:endParaRPr lang="en-GB" b="1" dirty="0" smtClean="0"/>
            </a:p>
            <a:p>
              <a:pPr marL="342900" indent="-342900">
                <a:spcBef>
                  <a:spcPts val="100"/>
                </a:spcBef>
                <a:spcAft>
                  <a:spcPts val="200"/>
                </a:spcAft>
                <a:buFont typeface="Wingdings" panose="05000000000000000000" pitchFamily="2" charset="2"/>
                <a:buChar char="Ø"/>
              </a:pPr>
              <a:r>
                <a:rPr lang="en-GB" dirty="0" smtClean="0"/>
                <a:t>Consider an </a:t>
              </a:r>
              <a:r>
                <a:rPr lang="en-GB" b="1" dirty="0" smtClean="0"/>
                <a:t>highly segmented </a:t>
              </a:r>
              <a:r>
                <a:rPr lang="en-GB" dirty="0" smtClean="0"/>
                <a:t>system:</a:t>
              </a:r>
            </a:p>
            <a:p>
              <a:pPr marL="800100" lvl="1" indent="-342900">
                <a:spcBef>
                  <a:spcPts val="100"/>
                </a:spcBef>
                <a:spcAft>
                  <a:spcPts val="200"/>
                </a:spcAft>
                <a:buFont typeface="Wingdings" panose="05000000000000000000" pitchFamily="2" charset="2"/>
                <a:buChar char="Ø"/>
              </a:pPr>
              <a:r>
                <a:rPr lang="en-GB" dirty="0" smtClean="0"/>
                <a:t>hence pre-fire of one generator does unduly influence beam;</a:t>
              </a:r>
            </a:p>
            <a:p>
              <a:pPr marL="800100" lvl="1" indent="-342900">
                <a:spcBef>
                  <a:spcPts val="100"/>
                </a:spcBef>
                <a:spcAft>
                  <a:spcPts val="200"/>
                </a:spcAft>
                <a:buFont typeface="Wingdings" panose="05000000000000000000" pitchFamily="2" charset="2"/>
                <a:buChar char="Ø"/>
              </a:pPr>
              <a:r>
                <a:rPr lang="en-GB" sz="1700" dirty="0"/>
                <a:t>n</a:t>
              </a:r>
              <a:r>
                <a:rPr lang="en-GB" sz="1700" dirty="0" smtClean="0"/>
                <a:t>ot necessary to trigger other generators </a:t>
              </a:r>
              <a:r>
                <a:rPr lang="en-GB" sz="1700" dirty="0" smtClean="0">
                  <a:sym typeface="Wingdings" panose="05000000000000000000" pitchFamily="2" charset="2"/>
                </a:rPr>
                <a:t> doesn’t give an asynchronous dump;</a:t>
              </a:r>
            </a:p>
            <a:p>
              <a:pPr marL="800100" lvl="1" indent="-342900">
                <a:spcBef>
                  <a:spcPts val="100"/>
                </a:spcBef>
                <a:spcAft>
                  <a:spcPts val="200"/>
                </a:spcAft>
                <a:buFont typeface="Wingdings" panose="05000000000000000000" pitchFamily="2" charset="2"/>
                <a:buChar char="Ø"/>
              </a:pPr>
              <a:r>
                <a:rPr lang="en-GB" sz="1700" dirty="0">
                  <a:sym typeface="Wingdings" panose="05000000000000000000" pitchFamily="2" charset="2"/>
                </a:rPr>
                <a:t>r</a:t>
              </a:r>
              <a:r>
                <a:rPr lang="en-GB" sz="1700" dirty="0" smtClean="0">
                  <a:sym typeface="Wingdings" panose="05000000000000000000" pitchFamily="2" charset="2"/>
                </a:rPr>
                <a:t>edundancy..</a:t>
              </a:r>
            </a:p>
            <a:p>
              <a:pPr lvl="1">
                <a:spcBef>
                  <a:spcPts val="100"/>
                </a:spcBef>
                <a:spcAft>
                  <a:spcPts val="200"/>
                </a:spcAft>
              </a:pPr>
              <a:endParaRPr lang="en-GB" sz="1700" dirty="0" smtClean="0">
                <a:sym typeface="Wingdings" panose="05000000000000000000" pitchFamily="2" charset="2"/>
              </a:endParaRPr>
            </a:p>
            <a:p>
              <a:pPr marL="342900" indent="-342900">
                <a:spcBef>
                  <a:spcPts val="100"/>
                </a:spcBef>
                <a:spcAft>
                  <a:spcPts val="200"/>
                </a:spcAft>
                <a:buFont typeface="Wingdings" panose="05000000000000000000" pitchFamily="2" charset="2"/>
                <a:buChar char="Ø"/>
              </a:pPr>
              <a:r>
                <a:rPr lang="en-GB" dirty="0" smtClean="0">
                  <a:sym typeface="Wingdings" panose="05000000000000000000" pitchFamily="2" charset="2"/>
                </a:rPr>
                <a:t>Several switch topologies under investigation:</a:t>
              </a:r>
            </a:p>
            <a:p>
              <a:pPr marL="800100" lvl="1" indent="-342900">
                <a:spcBef>
                  <a:spcPts val="100"/>
                </a:spcBef>
                <a:spcAft>
                  <a:spcPts val="200"/>
                </a:spcAft>
                <a:buFont typeface="Wingdings" panose="05000000000000000000" pitchFamily="2" charset="2"/>
                <a:buChar char="Ø"/>
              </a:pPr>
              <a:r>
                <a:rPr lang="en-GB" dirty="0" smtClean="0">
                  <a:sym typeface="Wingdings" panose="05000000000000000000" pitchFamily="2" charset="2"/>
                </a:rPr>
                <a:t>Scale </a:t>
              </a:r>
              <a:r>
                <a:rPr lang="en-GB" b="1" dirty="0" smtClean="0">
                  <a:sym typeface="Wingdings" panose="05000000000000000000" pitchFamily="2" charset="2"/>
                </a:rPr>
                <a:t>existing LHC extraction generator </a:t>
              </a:r>
              <a:r>
                <a:rPr lang="en-GB" dirty="0" smtClean="0">
                  <a:sym typeface="Wingdings" panose="05000000000000000000" pitchFamily="2" charset="2"/>
                </a:rPr>
                <a:t>for FCC (for segmented </a:t>
              </a:r>
              <a:r>
                <a:rPr lang="en-GB" dirty="0">
                  <a:sym typeface="Wingdings" panose="05000000000000000000" pitchFamily="2" charset="2"/>
                </a:rPr>
                <a:t>system  reduced </a:t>
              </a:r>
              <a:r>
                <a:rPr lang="en-GB" dirty="0" smtClean="0">
                  <a:sym typeface="Wingdings" panose="05000000000000000000" pitchFamily="2" charset="2"/>
                </a:rPr>
                <a:t>current compared to LHC generator);</a:t>
              </a:r>
            </a:p>
            <a:p>
              <a:pPr marL="800100" lvl="1" indent="-342900">
                <a:spcBef>
                  <a:spcPts val="100"/>
                </a:spcBef>
                <a:spcAft>
                  <a:spcPts val="200"/>
                </a:spcAft>
                <a:buFont typeface="Wingdings" panose="05000000000000000000" pitchFamily="2" charset="2"/>
                <a:buChar char="Ø"/>
              </a:pPr>
              <a:r>
                <a:rPr lang="en-GB" dirty="0" smtClean="0">
                  <a:sym typeface="Wingdings" panose="05000000000000000000" pitchFamily="2" charset="2"/>
                </a:rPr>
                <a:t>Brainstorming  idea based on an </a:t>
              </a:r>
              <a:r>
                <a:rPr lang="en-GB" b="1" dirty="0" smtClean="0">
                  <a:sym typeface="Wingdings" panose="05000000000000000000" pitchFamily="2" charset="2"/>
                </a:rPr>
                <a:t>opening semiconductor switch</a:t>
              </a:r>
              <a:r>
                <a:rPr lang="en-GB" dirty="0" smtClean="0">
                  <a:sym typeface="Wingdings" panose="05000000000000000000" pitchFamily="2" charset="2"/>
                </a:rPr>
                <a:t>:</a:t>
              </a:r>
            </a:p>
            <a:p>
              <a:pPr marL="1257300" lvl="2" indent="-342900">
                <a:spcBef>
                  <a:spcPts val="100"/>
                </a:spcBef>
                <a:spcAft>
                  <a:spcPts val="200"/>
                </a:spcAft>
                <a:buFont typeface="Wingdings" panose="05000000000000000000" pitchFamily="2" charset="2"/>
                <a:buChar char="Ø"/>
              </a:pPr>
              <a:r>
                <a:rPr lang="en-GB" sz="1700" dirty="0">
                  <a:sym typeface="Wingdings" panose="05000000000000000000" pitchFamily="2" charset="2"/>
                </a:rPr>
                <a:t>s</a:t>
              </a:r>
              <a:r>
                <a:rPr lang="en-GB" sz="1700" dirty="0" smtClean="0">
                  <a:sym typeface="Wingdings" panose="05000000000000000000" pitchFamily="2" charset="2"/>
                </a:rPr>
                <a:t>witch is </a:t>
              </a:r>
              <a:r>
                <a:rPr lang="en-GB" sz="1700" b="1" dirty="0" smtClean="0">
                  <a:sym typeface="Wingdings" panose="05000000000000000000" pitchFamily="2" charset="2"/>
                </a:rPr>
                <a:t>normally closed </a:t>
              </a:r>
              <a:r>
                <a:rPr lang="en-GB" sz="1700" dirty="0" smtClean="0">
                  <a:sym typeface="Wingdings" panose="05000000000000000000" pitchFamily="2" charset="2"/>
                </a:rPr>
                <a:t>(conducting current) during inj. </a:t>
              </a:r>
              <a:r>
                <a:rPr lang="en-GB" sz="1700" dirty="0">
                  <a:sym typeface="Wingdings" panose="05000000000000000000" pitchFamily="2" charset="2"/>
                </a:rPr>
                <a:t>a</a:t>
              </a:r>
              <a:r>
                <a:rPr lang="en-GB" sz="1700" dirty="0" smtClean="0">
                  <a:sym typeface="Wingdings" panose="05000000000000000000" pitchFamily="2" charset="2"/>
                </a:rPr>
                <a:t>nd ramp;</a:t>
              </a:r>
            </a:p>
            <a:p>
              <a:pPr marL="1257300" lvl="2" indent="-342900">
                <a:spcBef>
                  <a:spcPts val="100"/>
                </a:spcBef>
                <a:spcAft>
                  <a:spcPts val="200"/>
                </a:spcAft>
                <a:buFont typeface="Wingdings" panose="05000000000000000000" pitchFamily="2" charset="2"/>
                <a:buChar char="Ø"/>
              </a:pPr>
              <a:r>
                <a:rPr lang="en-GB" sz="1700" dirty="0">
                  <a:sym typeface="Wingdings" panose="05000000000000000000" pitchFamily="2" charset="2"/>
                </a:rPr>
                <a:t>s</a:t>
              </a:r>
              <a:r>
                <a:rPr lang="en-GB" sz="1700" dirty="0" smtClean="0">
                  <a:sym typeface="Wingdings" panose="05000000000000000000" pitchFamily="2" charset="2"/>
                </a:rPr>
                <a:t>witch opened to switch off current and extract beam;</a:t>
              </a:r>
            </a:p>
            <a:p>
              <a:pPr marL="1257300" lvl="2" indent="-342900">
                <a:spcBef>
                  <a:spcPts val="100"/>
                </a:spcBef>
                <a:spcAft>
                  <a:spcPts val="200"/>
                </a:spcAft>
                <a:buFont typeface="Wingdings" panose="05000000000000000000" pitchFamily="2" charset="2"/>
                <a:buChar char="Ø"/>
              </a:pPr>
              <a:r>
                <a:rPr lang="en-GB" sz="1700" dirty="0" smtClean="0">
                  <a:sym typeface="Wingdings" panose="05000000000000000000" pitchFamily="2" charset="2"/>
                </a:rPr>
                <a:t>current proportional to</a:t>
              </a:r>
              <a:r>
                <a:rPr lang="en-GB" sz="1700" dirty="0" smtClean="0"/>
                <a:t> kinetic energy of beam;</a:t>
              </a:r>
              <a:endParaRPr lang="en-GB" sz="1700" dirty="0" smtClean="0">
                <a:sym typeface="Wingdings" panose="05000000000000000000" pitchFamily="2" charset="2"/>
              </a:endParaRPr>
            </a:p>
            <a:p>
              <a:pPr marL="1257300" lvl="2" indent="-342900">
                <a:spcBef>
                  <a:spcPts val="100"/>
                </a:spcBef>
                <a:spcAft>
                  <a:spcPts val="200"/>
                </a:spcAft>
                <a:buFont typeface="Wingdings" panose="05000000000000000000" pitchFamily="2" charset="2"/>
                <a:buChar char="Ø"/>
              </a:pPr>
              <a:r>
                <a:rPr lang="en-GB" sz="1700" dirty="0" smtClean="0">
                  <a:sym typeface="Wingdings" panose="05000000000000000000" pitchFamily="2" charset="2"/>
                </a:rPr>
                <a:t>“fail safe” (no current  beam extracted);</a:t>
              </a:r>
            </a:p>
            <a:p>
              <a:pPr marL="1257300" lvl="2" indent="-342900">
                <a:spcBef>
                  <a:spcPts val="100"/>
                </a:spcBef>
                <a:spcAft>
                  <a:spcPts val="200"/>
                </a:spcAft>
                <a:buFont typeface="Wingdings" panose="05000000000000000000" pitchFamily="2" charset="2"/>
                <a:buChar char="Ø"/>
              </a:pPr>
              <a:r>
                <a:rPr lang="en-GB" sz="1700" b="1" dirty="0" smtClean="0">
                  <a:sym typeface="Wingdings" panose="05000000000000000000" pitchFamily="2" charset="2"/>
                </a:rPr>
                <a:t>BUT</a:t>
              </a:r>
              <a:r>
                <a:rPr lang="en-GB" sz="1700" dirty="0" smtClean="0">
                  <a:sym typeface="Wingdings" panose="05000000000000000000" pitchFamily="2" charset="2"/>
                </a:rPr>
                <a:t> </a:t>
              </a:r>
              <a:r>
                <a:rPr lang="en-GB" sz="1700" b="1" dirty="0" smtClean="0">
                  <a:sym typeface="Wingdings" panose="05000000000000000000" pitchFamily="2" charset="2"/>
                </a:rPr>
                <a:t>high losses</a:t>
              </a:r>
              <a:r>
                <a:rPr lang="en-GB" sz="1700" dirty="0" smtClean="0">
                  <a:sym typeface="Wingdings" panose="05000000000000000000" pitchFamily="2" charset="2"/>
                </a:rPr>
                <a:t>, maybe superconductivity can be used???</a:t>
              </a:r>
              <a:endParaRPr lang="en-GB" sz="1700" dirty="0" smtClean="0"/>
            </a:p>
            <a:p>
              <a:endParaRPr lang="en-GB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182756" y="1412776"/>
              <a:ext cx="3528392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</a:t>
              </a:r>
              <a:r>
                <a:rPr lang="en-GB" dirty="0" smtClean="0"/>
                <a:t>alk by W. </a:t>
              </a:r>
              <a:r>
                <a:rPr lang="en-GB" dirty="0" err="1" smtClean="0"/>
                <a:t>Bartmann</a:t>
              </a:r>
              <a:r>
                <a:rPr lang="en-GB" dirty="0" smtClean="0"/>
                <a:t> (Tuesday)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90860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07524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Other R&amp;D Required (Inj. &amp; Ext.)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00" smtClean="0"/>
              <a:t>26/03/2015</a:t>
            </a:r>
            <a:endParaRPr lang="en-GB" sz="10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1000" smtClean="0"/>
              <a:t>FCC Week: Semiconductor Switch Designs. M.J. Barnes</a:t>
            </a:r>
            <a:endParaRPr lang="en-GB" sz="1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z="1000" smtClean="0"/>
              <a:t>12</a:t>
            </a:fld>
            <a:endParaRPr lang="en-GB" sz="1000"/>
          </a:p>
        </p:txBody>
      </p:sp>
      <p:sp>
        <p:nvSpPr>
          <p:cNvPr id="7" name="TextBox 6"/>
          <p:cNvSpPr txBox="1"/>
          <p:nvPr/>
        </p:nvSpPr>
        <p:spPr>
          <a:xfrm>
            <a:off x="448108" y="980728"/>
            <a:ext cx="8238692" cy="5227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GB" b="1" dirty="0" smtClean="0"/>
              <a:t>Study performance</a:t>
            </a:r>
            <a:r>
              <a:rPr lang="en-GB" dirty="0" smtClean="0"/>
              <a:t> of various semiconductors, e.g. </a:t>
            </a:r>
            <a:r>
              <a:rPr lang="en-GB" dirty="0" err="1" smtClean="0"/>
              <a:t>SiC</a:t>
            </a:r>
            <a:r>
              <a:rPr lang="en-GB" dirty="0" smtClean="0"/>
              <a:t>, MOSFETS, IGBTs, …. (now &amp; 10-20 years time???);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GB" b="1" dirty="0" smtClean="0"/>
              <a:t>Magnetic materials</a:t>
            </a:r>
            <a:r>
              <a:rPr lang="en-GB" dirty="0" smtClean="0"/>
              <a:t>;</a:t>
            </a:r>
            <a:endParaRPr lang="en-GB" b="1" dirty="0" smtClean="0"/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GB" b="1" dirty="0" smtClean="0"/>
              <a:t>Ultra reliable</a:t>
            </a:r>
            <a:r>
              <a:rPr lang="en-GB" dirty="0" smtClean="0"/>
              <a:t> </a:t>
            </a:r>
            <a:r>
              <a:rPr lang="en-GB" dirty="0"/>
              <a:t>triggering/controls</a:t>
            </a:r>
            <a:r>
              <a:rPr lang="en-GB" dirty="0" smtClean="0"/>
              <a:t>;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GB" dirty="0" smtClean="0"/>
              <a:t>Other ideas for </a:t>
            </a:r>
            <a:r>
              <a:rPr lang="en-GB" b="1" dirty="0" smtClean="0"/>
              <a:t>switch topologies</a:t>
            </a:r>
            <a:r>
              <a:rPr lang="en-GB" dirty="0" smtClean="0"/>
              <a:t>;</a:t>
            </a:r>
            <a:endParaRPr lang="en-GB" dirty="0"/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GB" b="1" dirty="0" smtClean="0"/>
              <a:t>Failure</a:t>
            </a:r>
            <a:r>
              <a:rPr lang="en-GB" dirty="0" smtClean="0"/>
              <a:t> mode analysis;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GB" b="1" dirty="0" smtClean="0"/>
              <a:t>Redundancy</a:t>
            </a:r>
            <a:r>
              <a:rPr lang="en-GB" b="1" dirty="0"/>
              <a:t>;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GB" b="1" dirty="0"/>
              <a:t>Fault tolerance</a:t>
            </a:r>
            <a:r>
              <a:rPr lang="en-GB" dirty="0"/>
              <a:t>;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GB" b="1" dirty="0"/>
              <a:t>Reliability</a:t>
            </a:r>
            <a:r>
              <a:rPr lang="en-GB" dirty="0"/>
              <a:t>;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GB" dirty="0" smtClean="0"/>
              <a:t>Possibility of locating generator in tunnel, under magnet;</a:t>
            </a:r>
          </a:p>
          <a:p>
            <a:pPr marL="742950" lvl="1" indent="-28575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GB" dirty="0" smtClean="0"/>
              <a:t>Shielding of electronics;</a:t>
            </a:r>
          </a:p>
          <a:p>
            <a:pPr marL="742950" lvl="1" indent="-28575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GB" b="1" dirty="0" smtClean="0"/>
              <a:t>Radiation tolerant </a:t>
            </a:r>
            <a:r>
              <a:rPr lang="en-GB" dirty="0" smtClean="0"/>
              <a:t>components;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GB" dirty="0" smtClean="0"/>
              <a:t>Low source impedance may result in high fault current;</a:t>
            </a:r>
          </a:p>
          <a:p>
            <a:pPr marL="742950" lvl="1" indent="-28575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GB" sz="1700" b="1" dirty="0" smtClean="0"/>
              <a:t>Controls</a:t>
            </a:r>
            <a:r>
              <a:rPr lang="en-GB" sz="1700" dirty="0" smtClean="0"/>
              <a:t> must detect fault current and limit magnitude;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GB" b="1" dirty="0"/>
              <a:t>Triggering </a:t>
            </a:r>
            <a:r>
              <a:rPr lang="en-GB" b="1" dirty="0" smtClean="0"/>
              <a:t>method(s)</a:t>
            </a:r>
            <a:r>
              <a:rPr lang="en-GB" dirty="0" smtClean="0"/>
              <a:t>, </a:t>
            </a:r>
            <a:r>
              <a:rPr lang="en-GB" dirty="0"/>
              <a:t>e.g. fibre optics;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Ø"/>
            </a:pPr>
            <a:r>
              <a:rPr lang="en-GB" dirty="0" smtClean="0"/>
              <a:t>…….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37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00" smtClean="0">
                <a:solidFill>
                  <a:srgbClr val="0055A0">
                    <a:tint val="75000"/>
                  </a:srgbClr>
                </a:solidFill>
              </a:rPr>
              <a:t>26/03/2015</a:t>
            </a:r>
            <a:endParaRPr lang="en-GB" sz="100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1000" smtClean="0">
                <a:solidFill>
                  <a:srgbClr val="0055A0">
                    <a:tint val="75000"/>
                  </a:srgbClr>
                </a:solidFill>
              </a:rPr>
              <a:t>FCC Week: Semiconductor Switch Designs. M.J. Barnes</a:t>
            </a:r>
            <a:endParaRPr lang="en-GB" sz="100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z="1000" smtClean="0">
                <a:solidFill>
                  <a:srgbClr val="0055A0">
                    <a:tint val="75000"/>
                  </a:srgbClr>
                </a:solidFill>
              </a:rPr>
              <a:pPr/>
              <a:t>13</a:t>
            </a:fld>
            <a:endParaRPr lang="en-GB" sz="100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07524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Timeline and tasks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4968552"/>
          </a:xfrm>
        </p:spPr>
        <p:txBody>
          <a:bodyPr>
            <a:normAutofit fontScale="62500" lnSpcReduction="20000"/>
          </a:bodyPr>
          <a:lstStyle/>
          <a:p>
            <a:pPr marL="36576" indent="0">
              <a:buNone/>
              <a:tabLst>
                <a:tab pos="1255713" algn="l"/>
              </a:tabLst>
            </a:pPr>
            <a:r>
              <a:rPr lang="en-US" dirty="0" smtClean="0"/>
              <a:t>2015:</a:t>
            </a:r>
          </a:p>
          <a:p>
            <a:pPr algn="just">
              <a:lnSpc>
                <a:spcPct val="120000"/>
              </a:lnSpc>
              <a:spcBef>
                <a:spcPts val="100"/>
              </a:spcBef>
              <a:spcAft>
                <a:spcPts val="0"/>
              </a:spcAft>
            </a:pPr>
            <a:r>
              <a:rPr lang="en-GB" sz="2900" b="1" dirty="0">
                <a:latin typeface="Calibri"/>
                <a:ea typeface="Times New Roman"/>
                <a:cs typeface="Times New Roman"/>
              </a:rPr>
              <a:t>Task 1: </a:t>
            </a:r>
            <a:r>
              <a:rPr lang="en-GB" sz="2900" dirty="0">
                <a:latin typeface="Calibri"/>
                <a:ea typeface="Times New Roman"/>
                <a:cs typeface="Times New Roman"/>
              </a:rPr>
              <a:t>Complete proposal (objectives, timeline, identify lab space, secure resources, secure budget, and establish formal collaborations). </a:t>
            </a:r>
            <a:endParaRPr lang="en-GB" sz="2900" dirty="0" smtClean="0">
              <a:latin typeface="Calibri"/>
              <a:ea typeface="Times New Roman"/>
              <a:cs typeface="Times New Roman"/>
            </a:endParaRPr>
          </a:p>
          <a:p>
            <a:pPr algn="just">
              <a:lnSpc>
                <a:spcPct val="120000"/>
              </a:lnSpc>
              <a:spcBef>
                <a:spcPts val="100"/>
              </a:spcBef>
              <a:spcAft>
                <a:spcPts val="0"/>
              </a:spcAft>
            </a:pPr>
            <a:r>
              <a:rPr lang="en-GB" sz="2900" b="1" dirty="0" smtClean="0">
                <a:latin typeface="Calibri"/>
                <a:ea typeface="Times New Roman"/>
                <a:cs typeface="Times New Roman"/>
              </a:rPr>
              <a:t>Task </a:t>
            </a:r>
            <a:r>
              <a:rPr lang="en-GB" sz="2900" b="1" dirty="0">
                <a:latin typeface="Calibri"/>
                <a:ea typeface="Times New Roman"/>
                <a:cs typeface="Times New Roman"/>
              </a:rPr>
              <a:t>2: </a:t>
            </a:r>
            <a:r>
              <a:rPr lang="en-GB" sz="2900" dirty="0">
                <a:latin typeface="Calibri"/>
                <a:ea typeface="Times New Roman"/>
                <a:cs typeface="Times New Roman"/>
              </a:rPr>
              <a:t>Study overall concepts and kicker system options, and define key parameters for FCC injection and/or extraction kicker generators. </a:t>
            </a:r>
            <a:endParaRPr lang="en-GB" sz="2900" dirty="0" smtClean="0">
              <a:latin typeface="Calibri"/>
              <a:ea typeface="Times New Roman"/>
              <a:cs typeface="Times New Roman"/>
            </a:endParaRPr>
          </a:p>
          <a:p>
            <a:pPr marL="36576" indent="0" algn="just">
              <a:lnSpc>
                <a:spcPct val="107000"/>
              </a:lnSpc>
              <a:spcAft>
                <a:spcPts val="0"/>
              </a:spcAft>
              <a:buNone/>
            </a:pPr>
            <a:endParaRPr lang="en-GB" sz="2900" dirty="0">
              <a:latin typeface="Calibri"/>
              <a:ea typeface="Calibri"/>
              <a:cs typeface="Times New Roman"/>
            </a:endParaRPr>
          </a:p>
          <a:p>
            <a:pPr marL="36576" indent="0">
              <a:buNone/>
              <a:tabLst>
                <a:tab pos="1255713" algn="l"/>
              </a:tabLst>
            </a:pPr>
            <a:r>
              <a:rPr lang="en-US" dirty="0" smtClean="0"/>
              <a:t>2016 - 2017: 	</a:t>
            </a:r>
          </a:p>
          <a:p>
            <a:pPr marL="493776" lvl="1" algn="just">
              <a:lnSpc>
                <a:spcPct val="120000"/>
              </a:lnSpc>
              <a:spcBef>
                <a:spcPts val="100"/>
              </a:spcBef>
              <a:buSzPct val="80000"/>
              <a:tabLst>
                <a:tab pos="1255713" algn="l"/>
              </a:tabLst>
            </a:pPr>
            <a:r>
              <a:rPr lang="en-GB" sz="2900" b="1" dirty="0">
                <a:latin typeface="Calibri"/>
                <a:ea typeface="Times New Roman"/>
                <a:cs typeface="Times New Roman"/>
              </a:rPr>
              <a:t>Task 3: </a:t>
            </a:r>
            <a:r>
              <a:rPr lang="en-GB" sz="2900" dirty="0">
                <a:latin typeface="Calibri"/>
                <a:ea typeface="Times New Roman"/>
                <a:cs typeface="Times New Roman"/>
              </a:rPr>
              <a:t>Test and select individual components (switches and magnetic materials for cores), design of the </a:t>
            </a:r>
            <a:r>
              <a:rPr lang="en-GB" sz="2900" dirty="0" smtClean="0">
                <a:latin typeface="Calibri"/>
                <a:ea typeface="Times New Roman"/>
                <a:cs typeface="Times New Roman"/>
              </a:rPr>
              <a:t>prototype for FCC injection. [</a:t>
            </a:r>
            <a:r>
              <a:rPr lang="en-GB" sz="2900" dirty="0" smtClean="0">
                <a:solidFill>
                  <a:srgbClr val="FF0000"/>
                </a:solidFill>
                <a:latin typeface="Calibri"/>
                <a:ea typeface="Times New Roman"/>
                <a:cs typeface="Times New Roman"/>
              </a:rPr>
              <a:t>collaborations sought</a:t>
            </a:r>
            <a:r>
              <a:rPr lang="en-GB" sz="2900" dirty="0" smtClean="0">
                <a:latin typeface="Calibri"/>
                <a:ea typeface="Times New Roman"/>
                <a:cs typeface="Times New Roman"/>
              </a:rPr>
              <a:t>]</a:t>
            </a:r>
            <a:endParaRPr lang="en-GB" sz="2900" dirty="0">
              <a:latin typeface="Calibri"/>
              <a:ea typeface="Times New Roman"/>
              <a:cs typeface="Times New Roman"/>
            </a:endParaRPr>
          </a:p>
          <a:p>
            <a:pPr marL="448056" lvl="1" indent="0">
              <a:buNone/>
              <a:tabLst>
                <a:tab pos="1255713" algn="l"/>
              </a:tabLst>
            </a:pPr>
            <a:endParaRPr lang="en-US" dirty="0" smtClean="0"/>
          </a:p>
          <a:p>
            <a:pPr marL="36576" indent="0">
              <a:buNone/>
              <a:tabLst>
                <a:tab pos="1255713" algn="l"/>
              </a:tabLst>
            </a:pPr>
            <a:r>
              <a:rPr lang="en-GB" dirty="0" smtClean="0"/>
              <a:t>2018: </a:t>
            </a:r>
          </a:p>
          <a:p>
            <a:pPr marL="493776" lvl="1" algn="just">
              <a:lnSpc>
                <a:spcPct val="120000"/>
              </a:lnSpc>
              <a:spcBef>
                <a:spcPts val="100"/>
              </a:spcBef>
              <a:buSzPct val="80000"/>
              <a:tabLst>
                <a:tab pos="1255713" algn="l"/>
              </a:tabLst>
            </a:pPr>
            <a:r>
              <a:rPr lang="en-GB" sz="2900" b="1" dirty="0">
                <a:latin typeface="Calibri"/>
                <a:ea typeface="Times New Roman"/>
                <a:cs typeface="Times New Roman"/>
              </a:rPr>
              <a:t>Task 4: </a:t>
            </a:r>
            <a:r>
              <a:rPr lang="en-GB" sz="2900" dirty="0">
                <a:latin typeface="Calibri"/>
                <a:ea typeface="Times New Roman"/>
                <a:cs typeface="Times New Roman"/>
              </a:rPr>
              <a:t>Document results and </a:t>
            </a:r>
            <a:r>
              <a:rPr lang="en-GB" sz="2900" b="1" u="sng" dirty="0">
                <a:latin typeface="Calibri"/>
                <a:ea typeface="Times New Roman"/>
                <a:cs typeface="Times New Roman"/>
              </a:rPr>
              <a:t>CDR</a:t>
            </a:r>
            <a:r>
              <a:rPr lang="en-GB" sz="2900" b="1" dirty="0">
                <a:latin typeface="Calibri"/>
                <a:ea typeface="Times New Roman"/>
                <a:cs typeface="Times New Roman"/>
              </a:rPr>
              <a:t> write-up</a:t>
            </a:r>
            <a:r>
              <a:rPr lang="en-GB" sz="2900" dirty="0">
                <a:latin typeface="Calibri"/>
                <a:ea typeface="Times New Roman"/>
                <a:cs typeface="Times New Roman"/>
              </a:rPr>
              <a:t>. </a:t>
            </a:r>
            <a:endParaRPr lang="en-GB" sz="2900" b="1" dirty="0" smtClean="0">
              <a:latin typeface="Calibri"/>
              <a:ea typeface="Times New Roman"/>
              <a:cs typeface="Times New Roman"/>
            </a:endParaRPr>
          </a:p>
          <a:p>
            <a:pPr marL="493776" lvl="1" algn="just">
              <a:lnSpc>
                <a:spcPct val="120000"/>
              </a:lnSpc>
              <a:spcBef>
                <a:spcPts val="100"/>
              </a:spcBef>
              <a:buSzPct val="80000"/>
              <a:tabLst>
                <a:tab pos="1255713" algn="l"/>
              </a:tabLst>
            </a:pPr>
            <a:r>
              <a:rPr lang="en-GB" sz="2900" b="1" dirty="0" smtClean="0">
                <a:latin typeface="Calibri"/>
                <a:ea typeface="Times New Roman"/>
                <a:cs typeface="Times New Roman"/>
              </a:rPr>
              <a:t>Task </a:t>
            </a:r>
            <a:r>
              <a:rPr lang="en-GB" sz="2900" b="1" dirty="0">
                <a:latin typeface="Calibri"/>
                <a:ea typeface="Times New Roman"/>
                <a:cs typeface="Times New Roman"/>
              </a:rPr>
              <a:t>5: </a:t>
            </a:r>
            <a:r>
              <a:rPr lang="en-GB" sz="2900" dirty="0">
                <a:latin typeface="Calibri"/>
                <a:ea typeface="Times New Roman"/>
                <a:cs typeface="Times New Roman"/>
              </a:rPr>
              <a:t>Construct the prototype system (generator, transmission lines, load). </a:t>
            </a:r>
          </a:p>
          <a:p>
            <a:pPr marL="468000" lvl="1">
              <a:tabLst>
                <a:tab pos="1255713" algn="l"/>
              </a:tabLst>
            </a:pPr>
            <a:endParaRPr lang="en-GB" dirty="0"/>
          </a:p>
          <a:p>
            <a:pPr marL="36576" indent="0">
              <a:buNone/>
              <a:tabLst>
                <a:tab pos="1255713" algn="l"/>
              </a:tabLst>
            </a:pPr>
            <a:r>
              <a:rPr lang="en-GB" dirty="0" smtClean="0"/>
              <a:t>2019:</a:t>
            </a:r>
          </a:p>
          <a:p>
            <a:pPr marL="468000" lvl="1">
              <a:lnSpc>
                <a:spcPct val="120000"/>
              </a:lnSpc>
              <a:spcBef>
                <a:spcPts val="100"/>
              </a:spcBef>
              <a:tabLst>
                <a:tab pos="1255713" algn="l"/>
              </a:tabLst>
            </a:pPr>
            <a:r>
              <a:rPr lang="en-GB" sz="2900" b="1" dirty="0">
                <a:latin typeface="Calibri" panose="020F0502020204030204" pitchFamily="34" charset="0"/>
              </a:rPr>
              <a:t>Task </a:t>
            </a:r>
            <a:r>
              <a:rPr lang="en-GB" sz="2900" b="1" dirty="0" smtClean="0">
                <a:latin typeface="Calibri" panose="020F0502020204030204" pitchFamily="34" charset="0"/>
              </a:rPr>
              <a:t>6</a:t>
            </a:r>
            <a:r>
              <a:rPr lang="en-GB" sz="2900" dirty="0" smtClean="0">
                <a:latin typeface="Calibri" panose="020F0502020204030204" pitchFamily="34" charset="0"/>
              </a:rPr>
              <a:t>: </a:t>
            </a:r>
            <a:r>
              <a:rPr lang="en-GB" sz="2900" b="1" dirty="0">
                <a:latin typeface="Calibri" panose="020F0502020204030204" pitchFamily="34" charset="0"/>
              </a:rPr>
              <a:t>Test the prototype</a:t>
            </a:r>
            <a:r>
              <a:rPr lang="en-GB" sz="2900" dirty="0" smtClean="0">
                <a:latin typeface="Calibri" panose="020F0502020204030204" pitchFamily="34" charset="0"/>
              </a:rPr>
              <a:t>.</a:t>
            </a:r>
            <a:endParaRPr lang="en-GB" sz="2900" dirty="0">
              <a:latin typeface="Calibri" panose="020F0502020204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4384" y="5461773"/>
            <a:ext cx="8003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Note: timeline is dependent upon resources and budget availability…..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226568" y="5885978"/>
            <a:ext cx="4649688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Collaborations very welcome!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03374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45720" rIns="45720" anchor="ctr">
            <a:normAutofit/>
          </a:bodyPr>
          <a:lstStyle/>
          <a:p>
            <a:r>
              <a:rPr lang="en-US" b="0" dirty="0">
                <a:effectLst/>
              </a:rPr>
              <a:t>Summary</a:t>
            </a:r>
            <a:endParaRPr lang="en-GB" b="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424936" cy="504056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100"/>
              </a:spcAft>
            </a:pPr>
            <a:r>
              <a:rPr lang="en-GB" sz="2800" dirty="0"/>
              <a:t>Very </a:t>
            </a:r>
            <a:r>
              <a:rPr lang="en-GB" sz="2800" b="1" dirty="0"/>
              <a:t>challenging</a:t>
            </a:r>
            <a:r>
              <a:rPr lang="en-GB" sz="2800" dirty="0"/>
              <a:t> </a:t>
            </a:r>
            <a:r>
              <a:rPr lang="en-GB" sz="2800" dirty="0" smtClean="0"/>
              <a:t>requirements</a:t>
            </a:r>
            <a:r>
              <a:rPr lang="en-GB" sz="2500" dirty="0" smtClean="0"/>
              <a:t>;</a:t>
            </a:r>
            <a:endParaRPr lang="en-GB" sz="2800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00"/>
              </a:spcAft>
            </a:pPr>
            <a:r>
              <a:rPr lang="en-GB" sz="2500" b="1" dirty="0" smtClean="0"/>
              <a:t>High reliability</a:t>
            </a:r>
            <a:r>
              <a:rPr lang="en-GB" sz="2500" dirty="0" smtClean="0"/>
              <a:t> kicker systems are required for FCC;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00"/>
              </a:spcAft>
            </a:pPr>
            <a:r>
              <a:rPr lang="en-GB" sz="2500" dirty="0" smtClean="0"/>
              <a:t>Parallel and series arrays of semiconductor switches are promising for both FCC and consolidation of existing kicker systems;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100"/>
              </a:spcAft>
            </a:pPr>
            <a:r>
              <a:rPr lang="en-GB" sz="2100" b="1" dirty="0" smtClean="0"/>
              <a:t>eliminate pre-fire </a:t>
            </a:r>
            <a:r>
              <a:rPr lang="en-GB" sz="2100" dirty="0" smtClean="0"/>
              <a:t>associated with thyratrons;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100"/>
              </a:spcAft>
            </a:pPr>
            <a:r>
              <a:rPr lang="en-GB" sz="2100" dirty="0"/>
              <a:t>e</a:t>
            </a:r>
            <a:r>
              <a:rPr lang="en-GB" sz="2100" dirty="0" smtClean="0"/>
              <a:t>liminate need for very high voltage rating </a:t>
            </a:r>
            <a:r>
              <a:rPr lang="en-GB" sz="2100" b="1" dirty="0" smtClean="0"/>
              <a:t>coaxial cable</a:t>
            </a:r>
            <a:r>
              <a:rPr lang="en-GB" sz="2100" dirty="0" smtClean="0"/>
              <a:t>;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100"/>
              </a:spcAft>
            </a:pPr>
            <a:r>
              <a:rPr lang="en-GB" sz="2100" dirty="0"/>
              <a:t>b</a:t>
            </a:r>
            <a:r>
              <a:rPr lang="en-GB" sz="2100" dirty="0" smtClean="0"/>
              <a:t>uilt in </a:t>
            </a:r>
            <a:r>
              <a:rPr lang="en-GB" sz="2100" b="1" dirty="0" smtClean="0"/>
              <a:t>redundancy</a:t>
            </a:r>
            <a:r>
              <a:rPr lang="en-GB" sz="2100" dirty="0" smtClean="0"/>
              <a:t>;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100"/>
              </a:spcAft>
            </a:pPr>
            <a:r>
              <a:rPr lang="en-GB" sz="2100" b="1" dirty="0"/>
              <a:t>m</a:t>
            </a:r>
            <a:r>
              <a:rPr lang="en-GB" sz="2100" b="1" dirty="0" smtClean="0"/>
              <a:t>odularity</a:t>
            </a:r>
            <a:r>
              <a:rPr lang="en-GB" sz="2100" dirty="0" smtClean="0"/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00"/>
              </a:spcAft>
            </a:pPr>
            <a:r>
              <a:rPr lang="en-GB" sz="2500" dirty="0"/>
              <a:t>C</a:t>
            </a:r>
            <a:r>
              <a:rPr lang="en-GB" sz="2500" dirty="0" smtClean="0"/>
              <a:t>losing </a:t>
            </a:r>
            <a:r>
              <a:rPr lang="en-GB" sz="2500" u="sng" dirty="0"/>
              <a:t>and</a:t>
            </a:r>
            <a:r>
              <a:rPr lang="en-GB" sz="2500" dirty="0"/>
              <a:t> opening </a:t>
            </a:r>
            <a:r>
              <a:rPr lang="en-GB" sz="2500" dirty="0" smtClean="0"/>
              <a:t>capability eliminates the need for a </a:t>
            </a:r>
            <a:r>
              <a:rPr lang="en-GB" sz="2500" b="1" dirty="0" smtClean="0"/>
              <a:t>PFL/PFN</a:t>
            </a:r>
            <a:r>
              <a:rPr lang="en-GB" sz="2500" dirty="0" smtClean="0"/>
              <a:t>; 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spcAft>
                <a:spcPts val="100"/>
              </a:spcAft>
            </a:pPr>
            <a:r>
              <a:rPr lang="en-GB" sz="2100" dirty="0" smtClean="0"/>
              <a:t>Source impedance can be low, allowing a relatively small number of series connected power semiconductors. BUT</a:t>
            </a:r>
            <a:r>
              <a:rPr lang="en-GB" sz="2100" dirty="0"/>
              <a:t> requires a careful consideration </a:t>
            </a:r>
            <a:r>
              <a:rPr lang="en-GB" sz="2100" dirty="0" smtClean="0"/>
              <a:t>of </a:t>
            </a:r>
            <a:r>
              <a:rPr lang="en-GB" sz="2000" dirty="0" smtClean="0"/>
              <a:t>fault conditions;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00"/>
              </a:spcAft>
            </a:pPr>
            <a:r>
              <a:rPr lang="en-GB" sz="2500" b="1" dirty="0" smtClean="0"/>
              <a:t>Redundancy, fault tolerance, radiation tolerance</a:t>
            </a:r>
            <a:r>
              <a:rPr lang="en-GB" sz="2500" dirty="0" smtClean="0"/>
              <a:t>,…</a:t>
            </a:r>
            <a:endParaRPr lang="en-US" sz="2500" dirty="0" smtClean="0"/>
          </a:p>
          <a:p>
            <a:pPr marL="448056" lvl="1" indent="0">
              <a:spcBef>
                <a:spcPts val="0"/>
              </a:spcBef>
              <a:spcAft>
                <a:spcPts val="2000"/>
              </a:spcAft>
              <a:buNone/>
            </a:pPr>
            <a:endParaRPr lang="en-US" dirty="0"/>
          </a:p>
          <a:p>
            <a:pPr marL="448056" lvl="1" indent="0">
              <a:spcBef>
                <a:spcPts val="0"/>
              </a:spcBef>
              <a:spcAft>
                <a:spcPts val="2000"/>
              </a:spcAft>
              <a:buNone/>
            </a:pPr>
            <a:endParaRPr lang="en-US" dirty="0" smtClean="0"/>
          </a:p>
          <a:p>
            <a:pPr lvl="1">
              <a:spcBef>
                <a:spcPts val="0"/>
              </a:spcBef>
              <a:spcAft>
                <a:spcPts val="2000"/>
              </a:spcAft>
            </a:pPr>
            <a:endParaRPr lang="en-US" dirty="0" smtClean="0"/>
          </a:p>
          <a:p>
            <a:pPr lvl="1">
              <a:spcBef>
                <a:spcPts val="0"/>
              </a:spcBef>
              <a:spcAft>
                <a:spcPts val="2000"/>
              </a:spcAft>
            </a:pPr>
            <a:endParaRPr lang="en-US" dirty="0" smtClean="0"/>
          </a:p>
          <a:p>
            <a:pPr>
              <a:spcBef>
                <a:spcPts val="0"/>
              </a:spcBef>
              <a:spcAft>
                <a:spcPts val="2000"/>
              </a:spcAft>
            </a:pPr>
            <a:endParaRPr lang="en-US" dirty="0" smtClean="0"/>
          </a:p>
          <a:p>
            <a:pPr>
              <a:spcBef>
                <a:spcPts val="0"/>
              </a:spcBef>
              <a:spcAft>
                <a:spcPts val="2000"/>
              </a:spcAft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00" smtClean="0"/>
              <a:t>26/03/2015</a:t>
            </a:r>
            <a:endParaRPr lang="en-GB" sz="10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1000" smtClean="0"/>
              <a:t>FCC Week: Semiconductor Switch Designs. M.J. Barnes</a:t>
            </a:r>
            <a:endParaRPr lang="en-GB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z="1000" smtClean="0"/>
              <a:t>14</a:t>
            </a:fld>
            <a:endParaRPr lang="en-GB" sz="1000"/>
          </a:p>
        </p:txBody>
      </p:sp>
    </p:spTree>
    <p:extLst>
      <p:ext uri="{BB962C8B-B14F-4D97-AF65-F5344CB8AC3E}">
        <p14:creationId xmlns:p14="http://schemas.microsoft.com/office/powerpoint/2010/main" val="48020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attention!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00" smtClean="0"/>
              <a:t>26/03/2015</a:t>
            </a:r>
            <a:endParaRPr lang="en-GB" sz="10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1000" smtClean="0"/>
              <a:t>FCC Week: Semiconductor Switch Designs. M.J. Barnes</a:t>
            </a:r>
            <a:endParaRPr lang="en-GB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z="1000" smtClean="0"/>
              <a:t>15</a:t>
            </a:fld>
            <a:endParaRPr lang="en-GB" sz="1000"/>
          </a:p>
        </p:txBody>
      </p:sp>
      <p:sp>
        <p:nvSpPr>
          <p:cNvPr id="3" name="TextBox 2"/>
          <p:cNvSpPr txBox="1"/>
          <p:nvPr/>
        </p:nvSpPr>
        <p:spPr>
          <a:xfrm>
            <a:off x="539552" y="908720"/>
            <a:ext cx="8147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Comments and suggestions are VERY welcome.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149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Spare Slides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00" smtClean="0"/>
              <a:t>26/03/2015</a:t>
            </a:r>
            <a:endParaRPr lang="en-GB" sz="100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1000" smtClean="0"/>
              <a:t>FCC Week: Semiconductor Switch Designs. M.J. Barnes</a:t>
            </a:r>
            <a:endParaRPr lang="en-GB" sz="1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z="1000" smtClean="0"/>
              <a:t>16</a:t>
            </a:fld>
            <a:endParaRPr lang="en-GB" sz="1000"/>
          </a:p>
        </p:txBody>
      </p:sp>
    </p:spTree>
    <p:extLst>
      <p:ext uri="{BB962C8B-B14F-4D97-AF65-F5344CB8AC3E}">
        <p14:creationId xmlns:p14="http://schemas.microsoft.com/office/powerpoint/2010/main" val="286719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712968" cy="1143000"/>
          </a:xfrm>
        </p:spPr>
        <p:txBody>
          <a:bodyPr>
            <a:noAutofit/>
          </a:bodyPr>
          <a:lstStyle/>
          <a:p>
            <a:r>
              <a:rPr lang="en-GB" sz="3700" dirty="0" smtClean="0"/>
              <a:t>Line type modulator example waveforms</a:t>
            </a:r>
            <a:endParaRPr lang="en-GB" sz="37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00" smtClean="0"/>
              <a:t>26/03/2015</a:t>
            </a:r>
            <a:endParaRPr lang="en-GB" sz="10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1000" smtClean="0"/>
              <a:t>FCC Week: Semiconductor Switch Designs. M.J. Barnes</a:t>
            </a:r>
            <a:endParaRPr lang="en-GB" sz="1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z="1000" smtClean="0"/>
              <a:t>17</a:t>
            </a:fld>
            <a:endParaRPr lang="en-GB" sz="100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4993" y="4324798"/>
            <a:ext cx="2819684" cy="1696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7" name="Straight Arrow Connector 16"/>
          <p:cNvCxnSpPr/>
          <p:nvPr/>
        </p:nvCxnSpPr>
        <p:spPr>
          <a:xfrm flipV="1">
            <a:off x="5171488" y="4227164"/>
            <a:ext cx="1223189" cy="341901"/>
          </a:xfrm>
          <a:prstGeom prst="straightConnector1">
            <a:avLst/>
          </a:prstGeom>
          <a:ln w="19050">
            <a:solidFill>
              <a:srgbClr val="3862B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4889150" y="3930573"/>
            <a:ext cx="957480" cy="65637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8129" y="2885784"/>
            <a:ext cx="3960000" cy="168804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5680" y="1124743"/>
            <a:ext cx="2928791" cy="1756281"/>
          </a:xfrm>
          <a:prstGeom prst="rect">
            <a:avLst/>
          </a:prstGeom>
        </p:spPr>
      </p:pic>
      <p:cxnSp>
        <p:nvCxnSpPr>
          <p:cNvPr id="31" name="Straight Arrow Connector 30"/>
          <p:cNvCxnSpPr/>
          <p:nvPr/>
        </p:nvCxnSpPr>
        <p:spPr>
          <a:xfrm>
            <a:off x="3065885" y="1844824"/>
            <a:ext cx="251884" cy="1440200"/>
          </a:xfrm>
          <a:prstGeom prst="straightConnector1">
            <a:avLst/>
          </a:prstGeom>
          <a:ln w="222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3462225" y="1844824"/>
            <a:ext cx="461703" cy="1296143"/>
          </a:xfrm>
          <a:prstGeom prst="straightConnector1">
            <a:avLst/>
          </a:prstGeom>
          <a:ln w="1905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4169543" y="2060848"/>
            <a:ext cx="618481" cy="1547310"/>
          </a:xfrm>
          <a:prstGeom prst="straightConnector1">
            <a:avLst/>
          </a:prstGeom>
          <a:ln w="19050">
            <a:solidFill>
              <a:srgbClr val="A82618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2453673" y="1072493"/>
            <a:ext cx="4278567" cy="5020803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32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34914" y="1412776"/>
            <a:ext cx="8729574" cy="2736304"/>
            <a:chOff x="162906" y="3429000"/>
            <a:chExt cx="8729574" cy="2736304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90" b="5705"/>
            <a:stretch/>
          </p:blipFill>
          <p:spPr>
            <a:xfrm>
              <a:off x="162906" y="3448952"/>
              <a:ext cx="4971769" cy="2716352"/>
            </a:xfrm>
            <a:prstGeom prst="rect">
              <a:avLst/>
            </a:prstGeom>
          </p:spPr>
        </p:pic>
        <p:grpSp>
          <p:nvGrpSpPr>
            <p:cNvPr id="34" name="Group 33"/>
            <p:cNvGrpSpPr/>
            <p:nvPr/>
          </p:nvGrpSpPr>
          <p:grpSpPr>
            <a:xfrm>
              <a:off x="5122145" y="3429000"/>
              <a:ext cx="3770335" cy="2645128"/>
              <a:chOff x="4732130" y="3429000"/>
              <a:chExt cx="3770335" cy="2645128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0784"/>
              <a:stretch/>
            </p:blipFill>
            <p:spPr>
              <a:xfrm>
                <a:off x="4815755" y="3448952"/>
                <a:ext cx="3428653" cy="2620357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4732134" y="4005064"/>
                <a:ext cx="258764" cy="242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bg1"/>
                    </a:solidFill>
                  </a:rPr>
                  <a:t>0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732134" y="4376137"/>
                <a:ext cx="48259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bg1"/>
                    </a:solidFill>
                  </a:rPr>
                  <a:t>-2k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732133" y="4664169"/>
                <a:ext cx="48259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bg1"/>
                    </a:solidFill>
                  </a:rPr>
                  <a:t>-4k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732132" y="5024209"/>
                <a:ext cx="48259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bg1"/>
                    </a:solidFill>
                  </a:rPr>
                  <a:t>-6k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732131" y="5373216"/>
                <a:ext cx="48259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bg1"/>
                    </a:solidFill>
                  </a:rPr>
                  <a:t>-8k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4732130" y="3656057"/>
                <a:ext cx="48259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bg1"/>
                    </a:solidFill>
                  </a:rPr>
                  <a:t>2k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815754" y="5792989"/>
                <a:ext cx="175144" cy="2427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bg1"/>
                    </a:solidFill>
                  </a:rPr>
                  <a:t>0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156151" y="5792989"/>
                <a:ext cx="49596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bg1"/>
                    </a:solidFill>
                  </a:rPr>
                  <a:t>1</a:t>
                </a:r>
                <a:r>
                  <a:rPr lang="el-GR" sz="1200" dirty="0" smtClean="0">
                    <a:solidFill>
                      <a:schemeClr val="bg1"/>
                    </a:solidFill>
                  </a:rPr>
                  <a:t>μ</a:t>
                </a:r>
                <a:r>
                  <a:rPr lang="en-GB" sz="1200" dirty="0">
                    <a:solidFill>
                      <a:schemeClr val="bg1"/>
                    </a:solidFill>
                  </a:rPr>
                  <a:t>s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558876" y="5792988"/>
                <a:ext cx="49100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bg1"/>
                    </a:solidFill>
                  </a:rPr>
                  <a:t>2</a:t>
                </a:r>
                <a:r>
                  <a:rPr lang="el-GR" sz="1200" dirty="0" smtClean="0">
                    <a:solidFill>
                      <a:schemeClr val="bg1"/>
                    </a:solidFill>
                  </a:rPr>
                  <a:t>μ</a:t>
                </a:r>
                <a:r>
                  <a:rPr lang="en-GB" sz="1200" dirty="0">
                    <a:solidFill>
                      <a:schemeClr val="bg1"/>
                    </a:solidFill>
                  </a:rPr>
                  <a:t>s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5993230" y="5796031"/>
                <a:ext cx="45097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bg1"/>
                    </a:solidFill>
                  </a:rPr>
                  <a:t>3</a:t>
                </a:r>
                <a:r>
                  <a:rPr lang="el-GR" sz="1200" dirty="0" smtClean="0">
                    <a:solidFill>
                      <a:schemeClr val="bg1"/>
                    </a:solidFill>
                  </a:rPr>
                  <a:t>μ</a:t>
                </a:r>
                <a:r>
                  <a:rPr lang="en-GB" sz="1200" dirty="0">
                    <a:solidFill>
                      <a:schemeClr val="bg1"/>
                    </a:solidFill>
                  </a:rPr>
                  <a:t>s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372200" y="5796030"/>
                <a:ext cx="43135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bg1"/>
                    </a:solidFill>
                  </a:rPr>
                  <a:t>4</a:t>
                </a:r>
                <a:r>
                  <a:rPr lang="el-GR" sz="1200" dirty="0" smtClean="0">
                    <a:solidFill>
                      <a:schemeClr val="bg1"/>
                    </a:solidFill>
                  </a:rPr>
                  <a:t>μ</a:t>
                </a:r>
                <a:r>
                  <a:rPr lang="en-GB" sz="1200" dirty="0" smtClean="0">
                    <a:solidFill>
                      <a:schemeClr val="bg1"/>
                    </a:solidFill>
                  </a:rPr>
                  <a:t>s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804248" y="5797129"/>
                <a:ext cx="57525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bg1"/>
                    </a:solidFill>
                  </a:rPr>
                  <a:t>5</a:t>
                </a:r>
                <a:r>
                  <a:rPr lang="el-GR" sz="1200" dirty="0" smtClean="0">
                    <a:solidFill>
                      <a:schemeClr val="bg1"/>
                    </a:solidFill>
                  </a:rPr>
                  <a:t>μ</a:t>
                </a:r>
                <a:r>
                  <a:rPr lang="en-GB" sz="1200" dirty="0" smtClean="0">
                    <a:solidFill>
                      <a:schemeClr val="bg1"/>
                    </a:solidFill>
                  </a:rPr>
                  <a:t>s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857800" y="3429000"/>
                <a:ext cx="2029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Simulation: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473265" y="3835670"/>
                <a:ext cx="20292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FFFF00"/>
                    </a:solidFill>
                  </a:rPr>
                  <a:t>Magnet current</a:t>
                </a:r>
                <a:endParaRPr lang="en-GB" sz="16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444208" y="5101514"/>
                <a:ext cx="20292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 smtClean="0">
                    <a:solidFill>
                      <a:srgbClr val="A4D76B"/>
                    </a:solidFill>
                  </a:rPr>
                  <a:t>Switch voltage</a:t>
                </a:r>
                <a:endParaRPr lang="en-GB" sz="1600" dirty="0">
                  <a:solidFill>
                    <a:srgbClr val="A4D76B"/>
                  </a:solidFill>
                </a:endParaRPr>
              </a:p>
            </p:txBody>
          </p:sp>
        </p:grpSp>
        <p:cxnSp>
          <p:nvCxnSpPr>
            <p:cNvPr id="10" name="Straight Arrow Connector 9"/>
            <p:cNvCxnSpPr/>
            <p:nvPr/>
          </p:nvCxnSpPr>
          <p:spPr>
            <a:xfrm flipH="1" flipV="1">
              <a:off x="2555776" y="4293038"/>
              <a:ext cx="3240361" cy="11331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4499992" y="4219418"/>
              <a:ext cx="2952328" cy="95571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00" smtClean="0"/>
              <a:t>26/03/2015</a:t>
            </a:r>
            <a:endParaRPr lang="en-GB" sz="10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1000" smtClean="0"/>
              <a:t>FCC Week: Semiconductor Switch Designs. M.J. Barnes</a:t>
            </a:r>
            <a:endParaRPr lang="en-GB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z="1000" smtClean="0"/>
              <a:t>18</a:t>
            </a:fld>
            <a:endParaRPr lang="en-GB" sz="100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53752"/>
            <a:ext cx="8229600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altLang="en-US" dirty="0" smtClean="0"/>
              <a:t>FCC Extraction System: opening switch possibility</a:t>
            </a:r>
          </a:p>
        </p:txBody>
      </p:sp>
    </p:spTree>
    <p:extLst>
      <p:ext uri="{BB962C8B-B14F-4D97-AF65-F5344CB8AC3E}">
        <p14:creationId xmlns:p14="http://schemas.microsoft.com/office/powerpoint/2010/main" val="344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424936" cy="114300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Example of normal and fault currents</a:t>
            </a:r>
            <a:endParaRPr lang="en-GB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00" smtClean="0"/>
              <a:t>26/03/2015</a:t>
            </a:r>
            <a:endParaRPr lang="en-GB" sz="10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1000" smtClean="0"/>
              <a:t>FCC Week: Semiconductor Switch Designs. M.J. Barnes</a:t>
            </a:r>
            <a:endParaRPr lang="en-GB" sz="1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z="1000" smtClean="0"/>
              <a:t>19</a:t>
            </a:fld>
            <a:endParaRPr lang="en-GB" sz="100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107250"/>
            <a:ext cx="6912768" cy="516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52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70648" cy="1143000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00" smtClean="0"/>
              <a:t>26/03/2015</a:t>
            </a:r>
            <a:endParaRPr lang="en-GB" sz="10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1000" smtClean="0"/>
              <a:t>FCC Week: Semiconductor Switch Designs. M.J. Barnes</a:t>
            </a:r>
            <a:endParaRPr lang="en-GB" sz="1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z="1000" smtClean="0"/>
              <a:t>2</a:t>
            </a:fld>
            <a:endParaRPr lang="en-GB" sz="1000"/>
          </a:p>
        </p:txBody>
      </p:sp>
      <p:sp>
        <p:nvSpPr>
          <p:cNvPr id="6" name="TextBox 5"/>
          <p:cNvSpPr txBox="1"/>
          <p:nvPr/>
        </p:nvSpPr>
        <p:spPr>
          <a:xfrm>
            <a:off x="539552" y="1276886"/>
            <a:ext cx="8147248" cy="4208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/>
              <a:t>Requirements for FCC injection </a:t>
            </a:r>
            <a:r>
              <a:rPr lang="en-GB" sz="2000" dirty="0" smtClean="0"/>
              <a:t>kickers;</a:t>
            </a:r>
          </a:p>
          <a:p>
            <a:pPr marL="342900" indent="-342900"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An existing kicker system at CERN;</a:t>
            </a:r>
          </a:p>
          <a:p>
            <a:pPr marL="342900" indent="-342900"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The need for developments of semiconductor (solid-state) switches;</a:t>
            </a:r>
          </a:p>
          <a:p>
            <a:pPr marL="342900" indent="-342900"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/>
              <a:t>Possible semiconductor switch </a:t>
            </a:r>
            <a:r>
              <a:rPr lang="en-GB" sz="2000" dirty="0" smtClean="0"/>
              <a:t>topologies for injection;</a:t>
            </a:r>
          </a:p>
          <a:p>
            <a:pPr marL="342900" indent="-342900"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/>
              <a:t>Requirements for FCC extraction (dump)</a:t>
            </a:r>
            <a:r>
              <a:rPr lang="en-GB" sz="2000" dirty="0" smtClean="0"/>
              <a:t> </a:t>
            </a:r>
            <a:r>
              <a:rPr lang="en-GB" sz="2000" dirty="0"/>
              <a:t>kickers</a:t>
            </a:r>
            <a:r>
              <a:rPr lang="en-GB" sz="2000" dirty="0" smtClean="0"/>
              <a:t>;</a:t>
            </a:r>
          </a:p>
          <a:p>
            <a:pPr marL="342900" indent="-342900"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/>
              <a:t>Possible semiconductor switch topologies </a:t>
            </a:r>
            <a:r>
              <a:rPr lang="en-GB" sz="2000" dirty="0" smtClean="0"/>
              <a:t>for extraction;</a:t>
            </a:r>
            <a:endParaRPr lang="en-GB" sz="2000" dirty="0"/>
          </a:p>
          <a:p>
            <a:pPr marL="342900" indent="-342900"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Other </a:t>
            </a:r>
            <a:r>
              <a:rPr lang="en-GB" sz="2000" dirty="0"/>
              <a:t>R&amp;D </a:t>
            </a:r>
            <a:r>
              <a:rPr lang="en-GB" sz="2000" dirty="0" smtClean="0"/>
              <a:t>required;</a:t>
            </a:r>
          </a:p>
          <a:p>
            <a:pPr marL="342900" indent="-342900"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Timeline and tasks for R&amp;D;</a:t>
            </a:r>
          </a:p>
          <a:p>
            <a:pPr marL="342900" indent="-342900">
              <a:spcBef>
                <a:spcPts val="3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 smtClean="0"/>
              <a:t>Summary.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6153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4617601"/>
              </p:ext>
            </p:extLst>
          </p:nvPr>
        </p:nvGraphicFramePr>
        <p:xfrm>
          <a:off x="1296352" y="116632"/>
          <a:ext cx="6444000" cy="59320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40000"/>
                <a:gridCol w="720000"/>
                <a:gridCol w="1584000"/>
              </a:tblGrid>
              <a:tr h="79200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lang="en-GB" sz="2200" dirty="0" smtClean="0">
                          <a:effectLst/>
                        </a:rPr>
                        <a:t>FCC injection kicker system requirements</a:t>
                      </a: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49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</a:rPr>
                        <a:t>FCC Injection</a:t>
                      </a:r>
                      <a:endParaRPr lang="en-GB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noProof="0" dirty="0" smtClean="0">
                          <a:effectLst/>
                          <a:latin typeface="+mn-lt"/>
                        </a:rPr>
                        <a:t>Magnet</a:t>
                      </a:r>
                      <a:r>
                        <a:rPr lang="en-GB" sz="1300" baseline="0" noProof="0" dirty="0" smtClean="0">
                          <a:effectLst/>
                          <a:latin typeface="+mn-lt"/>
                        </a:rPr>
                        <a:t> t</a:t>
                      </a:r>
                      <a:r>
                        <a:rPr lang="en-GB" sz="1300" noProof="0" dirty="0" smtClean="0">
                          <a:effectLst/>
                          <a:latin typeface="+mn-lt"/>
                        </a:rPr>
                        <a:t>echnology</a:t>
                      </a:r>
                      <a:endParaRPr lang="en-GB" sz="13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 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  <a:latin typeface="+mn-lt"/>
                        </a:rPr>
                        <a:t>Delay line</a:t>
                      </a:r>
                      <a:r>
                        <a:rPr lang="en-GB" sz="1300" dirty="0">
                          <a:effectLst/>
                          <a:latin typeface="+mn-lt"/>
                        </a:rPr>
                        <a:t> 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Kinetic Energy</a:t>
                      </a:r>
                      <a:endParaRPr lang="en-GB" sz="13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TeV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i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3.3</a:t>
                      </a:r>
                      <a:endParaRPr lang="en-GB" sz="1300" i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noProof="0" dirty="0" smtClean="0">
                          <a:effectLst/>
                          <a:latin typeface="+mn-lt"/>
                        </a:rPr>
                        <a:t>Kick</a:t>
                      </a:r>
                      <a:endParaRPr lang="en-GB" sz="13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err="1">
                          <a:effectLst/>
                          <a:latin typeface="+mn-lt"/>
                        </a:rPr>
                        <a:t>mrad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i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0.29</a:t>
                      </a:r>
                      <a:endParaRPr lang="en-GB" sz="1300" i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noProof="0" dirty="0" err="1" smtClean="0">
                          <a:effectLst/>
                          <a:latin typeface="+mn-lt"/>
                        </a:rPr>
                        <a:t>B.dl</a:t>
                      </a:r>
                      <a:endParaRPr lang="en-GB" sz="13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err="1">
                          <a:effectLst/>
                          <a:latin typeface="+mn-lt"/>
                        </a:rPr>
                        <a:t>T.m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3.2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b="1" kern="1200" noProof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Aperture height</a:t>
                      </a:r>
                      <a:endParaRPr lang="en-GB" sz="1300" b="1" kern="1200" noProof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mm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18 + 17 = 35</a:t>
                      </a:r>
                      <a:endParaRPr lang="en-GB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b="1" kern="1200" noProof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Aperture width</a:t>
                      </a:r>
                      <a:endParaRPr lang="en-GB" sz="1300" b="1" kern="1200" noProof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mm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18 + 17 = 35</a:t>
                      </a:r>
                      <a:endParaRPr lang="en-GB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noProof="0" dirty="0" smtClean="0">
                          <a:effectLst/>
                          <a:latin typeface="+mn-lt"/>
                        </a:rPr>
                        <a:t>Field rise/fall time</a:t>
                      </a:r>
                      <a:endParaRPr lang="en-GB" sz="1300" baseline="300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b="1" dirty="0">
                          <a:effectLst/>
                          <a:latin typeface="+mn-lt"/>
                        </a:rPr>
                        <a:t>µs</a:t>
                      </a:r>
                      <a:endParaRPr lang="en-GB" sz="13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0.28</a:t>
                      </a: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noProof="0" dirty="0" smtClean="0">
                          <a:effectLst/>
                          <a:latin typeface="+mn-lt"/>
                        </a:rPr>
                        <a:t>Field flattop length</a:t>
                      </a:r>
                      <a:endParaRPr lang="en-GB" sz="13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µs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2.25</a:t>
                      </a:r>
                      <a:r>
                        <a:rPr lang="en-GB" sz="130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b="1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Field flattop</a:t>
                      </a:r>
                      <a:r>
                        <a:rPr lang="en-GB" sz="1300" b="1" baseline="0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ripple</a:t>
                      </a:r>
                      <a:endParaRPr lang="en-GB" sz="1300" b="1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GB" sz="13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±0.5</a:t>
                      </a:r>
                      <a:endParaRPr kumimoji="0" lang="en-GB" sz="13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System impedance</a:t>
                      </a:r>
                      <a:endParaRPr lang="en-GB" sz="13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13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Ω</a:t>
                      </a:r>
                      <a:endParaRPr lang="en-GB" sz="1300" baseline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kumimoji="0" lang="en-GB" sz="13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noProof="0" dirty="0" smtClean="0">
                          <a:effectLst/>
                          <a:latin typeface="+mn-lt"/>
                        </a:rPr>
                        <a:t>Assumed system magnetic length</a:t>
                      </a:r>
                      <a:endParaRPr lang="en-GB" sz="13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m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i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~30</a:t>
                      </a:r>
                      <a:endParaRPr lang="en-GB" sz="1300" i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b="1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Magnet current</a:t>
                      </a:r>
                      <a:endParaRPr lang="en-GB" sz="1300" b="1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</a:t>
                      </a:r>
                      <a:endParaRPr lang="en-GB" sz="13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~0.31</a:t>
                      </a:r>
                      <a:r>
                        <a:rPr lang="fr-FR" sz="1300" b="1" baseline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to </a:t>
                      </a:r>
                      <a:r>
                        <a:rPr lang="fr-FR" sz="13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~3.1</a:t>
                      </a:r>
                      <a:endParaRPr lang="en-GB" sz="13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b="1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Pulse voltage range</a:t>
                      </a:r>
                      <a:endParaRPr lang="en-GB" sz="1300" b="1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kV</a:t>
                      </a:r>
                      <a:endParaRPr lang="en-GB" sz="13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1.8 to 18</a:t>
                      </a:r>
                      <a:endParaRPr lang="en-GB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b="1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Approximate number of injection kicker systems</a:t>
                      </a:r>
                      <a:endParaRPr lang="en-GB" sz="1300" b="1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GB" sz="13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40</a:t>
                      </a:r>
                      <a:endParaRPr lang="en-GB" sz="14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00" smtClean="0">
                <a:solidFill>
                  <a:srgbClr val="0055A0">
                    <a:tint val="75000"/>
                  </a:srgbClr>
                </a:solidFill>
              </a:rPr>
              <a:t>26/03/2015</a:t>
            </a:r>
            <a:endParaRPr lang="en-GB" sz="100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1000" smtClean="0">
                <a:solidFill>
                  <a:srgbClr val="0055A0">
                    <a:tint val="75000"/>
                  </a:srgbClr>
                </a:solidFill>
              </a:rPr>
              <a:t>FCC Week: Semiconductor Switch Designs. M.J. Barnes</a:t>
            </a:r>
            <a:endParaRPr lang="en-GB" sz="100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z="1000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GB" sz="100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480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146" y="44624"/>
            <a:ext cx="8399789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An existing kicker system at CERN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00" smtClean="0"/>
              <a:t>26/03/2015</a:t>
            </a:r>
            <a:endParaRPr lang="en-GB" sz="10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1000" smtClean="0"/>
              <a:t>FCC Week: Semiconductor Switch Designs. M.J. Barnes</a:t>
            </a:r>
            <a:endParaRPr lang="en-GB" sz="1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z="1000" smtClean="0"/>
              <a:t>4</a:t>
            </a:fld>
            <a:endParaRPr lang="en-GB" sz="1000"/>
          </a:p>
        </p:txBody>
      </p:sp>
      <p:sp>
        <p:nvSpPr>
          <p:cNvPr id="6" name="TextBox 5"/>
          <p:cNvSpPr txBox="1"/>
          <p:nvPr/>
        </p:nvSpPr>
        <p:spPr>
          <a:xfrm>
            <a:off x="323528" y="3848125"/>
            <a:ext cx="864096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00"/>
              </a:spcBef>
              <a:buFont typeface="Wingdings" panose="05000000000000000000" pitchFamily="2" charset="2"/>
              <a:buChar char="Ø"/>
            </a:pPr>
            <a:r>
              <a:rPr lang="en-GB" sz="1900" dirty="0" smtClean="0"/>
              <a:t>In general, line type modulators are used with </a:t>
            </a:r>
            <a:r>
              <a:rPr lang="en-GB" sz="1900" dirty="0"/>
              <a:t>a</a:t>
            </a:r>
            <a:r>
              <a:rPr lang="en-GB" sz="1900" dirty="0" smtClean="0"/>
              <a:t> main switch and a dump switch;</a:t>
            </a:r>
          </a:p>
          <a:p>
            <a:pPr marL="800100" lvl="1" indent="-342900">
              <a:spcAft>
                <a:spcPts val="100"/>
              </a:spcAft>
              <a:buFont typeface="Wingdings" panose="05000000000000000000" pitchFamily="2" charset="2"/>
              <a:buChar char="Ø"/>
            </a:pPr>
            <a:r>
              <a:rPr lang="en-GB" sz="1900" dirty="0"/>
              <a:t>s</a:t>
            </a:r>
            <a:r>
              <a:rPr lang="en-GB" sz="1900" dirty="0" smtClean="0"/>
              <a:t>witch is typically a thyratron (</a:t>
            </a:r>
            <a:r>
              <a:rPr lang="en-GB" sz="1900" b="1" dirty="0" smtClean="0"/>
              <a:t>closing switch</a:t>
            </a:r>
            <a:r>
              <a:rPr lang="en-GB" sz="1900" dirty="0" smtClean="0"/>
              <a:t>);</a:t>
            </a:r>
          </a:p>
          <a:p>
            <a:pPr marL="342900" indent="-342900">
              <a:spcBef>
                <a:spcPts val="200"/>
              </a:spcBef>
              <a:spcAft>
                <a:spcPts val="100"/>
              </a:spcAft>
              <a:buFont typeface="Wingdings" panose="05000000000000000000" pitchFamily="2" charset="2"/>
              <a:buChar char="Ø"/>
            </a:pPr>
            <a:r>
              <a:rPr lang="en-GB" sz="1900" dirty="0" smtClean="0"/>
              <a:t>Impedance matched Pulse Forming Line/Network (PFL/PFN), to minimise reflections, </a:t>
            </a:r>
            <a:r>
              <a:rPr lang="en-GB" sz="1900" u="sng" dirty="0" smtClean="0"/>
              <a:t>but</a:t>
            </a:r>
            <a:r>
              <a:rPr lang="en-GB" sz="1900" dirty="0" smtClean="0"/>
              <a:t> requires the PFL/PFN to be charged to </a:t>
            </a:r>
            <a:r>
              <a:rPr lang="en-GB" sz="1900" b="1" dirty="0" smtClean="0"/>
              <a:t>twice</a:t>
            </a:r>
            <a:r>
              <a:rPr lang="en-GB" sz="1900" dirty="0" smtClean="0"/>
              <a:t> the load </a:t>
            </a:r>
            <a:r>
              <a:rPr lang="en-GB" sz="1900" b="1" dirty="0" smtClean="0"/>
              <a:t>voltage</a:t>
            </a:r>
            <a:r>
              <a:rPr lang="en-GB" sz="1900" dirty="0" smtClean="0"/>
              <a:t>;</a:t>
            </a:r>
          </a:p>
          <a:p>
            <a:pPr marL="342900" indent="-342900">
              <a:spcBef>
                <a:spcPts val="200"/>
              </a:spcBef>
              <a:spcAft>
                <a:spcPts val="100"/>
              </a:spcAft>
              <a:buFont typeface="Wingdings" panose="05000000000000000000" pitchFamily="2" charset="2"/>
              <a:buChar char="Ø"/>
            </a:pPr>
            <a:r>
              <a:rPr lang="en-GB" sz="1900" b="1" dirty="0" smtClean="0"/>
              <a:t>PFL</a:t>
            </a:r>
            <a:r>
              <a:rPr lang="en-GB" sz="1900" dirty="0" smtClean="0"/>
              <a:t> is probably most appropriate for FCC injection.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211321" y="1028693"/>
            <a:ext cx="8609615" cy="2702641"/>
            <a:chOff x="211321" y="1028693"/>
            <a:chExt cx="8609615" cy="2702641"/>
          </a:xfrm>
        </p:grpSpPr>
        <p:grpSp>
          <p:nvGrpSpPr>
            <p:cNvPr id="18" name="Group 17"/>
            <p:cNvGrpSpPr/>
            <p:nvPr/>
          </p:nvGrpSpPr>
          <p:grpSpPr>
            <a:xfrm>
              <a:off x="211321" y="1028693"/>
              <a:ext cx="8609615" cy="2702641"/>
              <a:chOff x="211321" y="1028693"/>
              <a:chExt cx="8609615" cy="2702641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211321" y="1028693"/>
                <a:ext cx="8609615" cy="2702641"/>
                <a:chOff x="194071" y="3225800"/>
                <a:chExt cx="8609615" cy="2702641"/>
              </a:xfrm>
            </p:grpSpPr>
            <p:grpSp>
              <p:nvGrpSpPr>
                <p:cNvPr id="7" name="Group 16"/>
                <p:cNvGrpSpPr>
                  <a:grpSpLocks/>
                </p:cNvGrpSpPr>
                <p:nvPr/>
              </p:nvGrpSpPr>
              <p:grpSpPr bwMode="auto">
                <a:xfrm>
                  <a:off x="5446189" y="3225800"/>
                  <a:ext cx="3357497" cy="2702641"/>
                  <a:chOff x="2973" y="2022"/>
                  <a:chExt cx="2736" cy="2202"/>
                </a:xfrm>
              </p:grpSpPr>
              <p:pic>
                <p:nvPicPr>
                  <p:cNvPr id="8" name="Picture 17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2973" y="2022"/>
                    <a:ext cx="2736" cy="220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sp>
                <p:nvSpPr>
                  <p:cNvPr id="9" name="Text Box 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77" y="3948"/>
                    <a:ext cx="1768" cy="227"/>
                  </a:xfrm>
                  <a:prstGeom prst="rect">
                    <a:avLst/>
                  </a:prstGeom>
                  <a:solidFill>
                    <a:schemeClr val="bg1">
                      <a:alpha val="70000"/>
                    </a:schemeClr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square"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GB" sz="1500" b="1" dirty="0"/>
                      <a:t>LHC </a:t>
                    </a:r>
                    <a:r>
                      <a:rPr lang="en-GB" sz="1500" b="1" dirty="0" smtClean="0"/>
                      <a:t>Injection PFN</a:t>
                    </a:r>
                    <a:endParaRPr lang="en-GB" sz="1500" b="1" dirty="0"/>
                  </a:p>
                </p:txBody>
              </p:sp>
            </p:grpSp>
            <p:grpSp>
              <p:nvGrpSpPr>
                <p:cNvPr id="12" name="Group 11"/>
                <p:cNvGrpSpPr/>
                <p:nvPr/>
              </p:nvGrpSpPr>
              <p:grpSpPr>
                <a:xfrm>
                  <a:off x="194071" y="3266921"/>
                  <a:ext cx="5118981" cy="2447905"/>
                  <a:chOff x="194071" y="3266921"/>
                  <a:chExt cx="5118981" cy="2447905"/>
                </a:xfrm>
              </p:grpSpPr>
              <p:pic>
                <p:nvPicPr>
                  <p:cNvPr id="11" name="Picture 10"/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306278" y="3580575"/>
                    <a:ext cx="5006774" cy="2134251"/>
                  </a:xfrm>
                  <a:prstGeom prst="rect">
                    <a:avLst/>
                  </a:prstGeom>
                </p:spPr>
              </p:pic>
              <p:sp>
                <p:nvSpPr>
                  <p:cNvPr id="10" name="TextBox 9"/>
                  <p:cNvSpPr txBox="1"/>
                  <p:nvPr/>
                </p:nvSpPr>
                <p:spPr>
                  <a:xfrm>
                    <a:off x="194071" y="3266921"/>
                    <a:ext cx="2560479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dirty="0" smtClean="0"/>
                      <a:t>Line Type Modulator:</a:t>
                    </a:r>
                    <a:endParaRPr lang="en-GB" dirty="0"/>
                  </a:p>
                </p:txBody>
              </p:sp>
            </p:grpSp>
          </p:grpSp>
          <p:sp>
            <p:nvSpPr>
              <p:cNvPr id="14" name="Arc 13"/>
              <p:cNvSpPr/>
              <p:nvPr/>
            </p:nvSpPr>
            <p:spPr>
              <a:xfrm>
                <a:off x="2411760" y="2492896"/>
                <a:ext cx="288032" cy="360040"/>
              </a:xfrm>
              <a:prstGeom prst="arc">
                <a:avLst/>
              </a:prstGeom>
              <a:ln w="25400">
                <a:solidFill>
                  <a:srgbClr val="FF0000"/>
                </a:solidFill>
                <a:tailEnd type="stealth" w="lg" len="lg"/>
              </a:ln>
              <a:effectLst>
                <a:glow rad="63500">
                  <a:schemeClr val="accent1">
                    <a:tint val="30000"/>
                    <a:shade val="95000"/>
                    <a:satMod val="300000"/>
                    <a:alpha val="50000"/>
                  </a:schemeClr>
                </a:glow>
                <a:outerShdw dist="50800" dir="5400000" algn="ctr" rotWithShape="0">
                  <a:srgbClr val="000000">
                    <a:alpha val="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1547664" y="3039343"/>
                <a:ext cx="21602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Max. pulse length = 2</a:t>
                </a:r>
                <a:r>
                  <a:rPr lang="el-GR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τ</a:t>
                </a:r>
                <a:r>
                  <a:rPr lang="en-GB" sz="20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endParaRPr lang="en-GB" sz="20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 flipV="1">
                <a:off x="3491880" y="2780928"/>
                <a:ext cx="792088" cy="504056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/>
            <p:cNvGrpSpPr/>
            <p:nvPr/>
          </p:nvGrpSpPr>
          <p:grpSpPr>
            <a:xfrm>
              <a:off x="1979712" y="1518030"/>
              <a:ext cx="2736304" cy="1766954"/>
              <a:chOff x="1979712" y="1518030"/>
              <a:chExt cx="2736304" cy="1766954"/>
            </a:xfrm>
          </p:grpSpPr>
          <p:cxnSp>
            <p:nvCxnSpPr>
              <p:cNvPr id="19" name="Straight Arrow Connector 18"/>
              <p:cNvCxnSpPr/>
              <p:nvPr/>
            </p:nvCxnSpPr>
            <p:spPr>
              <a:xfrm>
                <a:off x="1979712" y="2914278"/>
                <a:ext cx="216024" cy="370706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2" name="Group 21"/>
              <p:cNvGrpSpPr/>
              <p:nvPr/>
            </p:nvGrpSpPr>
            <p:grpSpPr>
              <a:xfrm>
                <a:off x="3491880" y="1518030"/>
                <a:ext cx="864096" cy="591326"/>
                <a:chOff x="3688773" y="1474470"/>
                <a:chExt cx="1020387" cy="634886"/>
              </a:xfrm>
            </p:grpSpPr>
            <p:cxnSp>
              <p:nvCxnSpPr>
                <p:cNvPr id="23" name="Straight Connector 22"/>
                <p:cNvCxnSpPr/>
                <p:nvPr/>
              </p:nvCxnSpPr>
              <p:spPr>
                <a:xfrm>
                  <a:off x="3688773" y="2109355"/>
                  <a:ext cx="311727" cy="0"/>
                </a:xfrm>
                <a:prstGeom prst="line">
                  <a:avLst/>
                </a:prstGeom>
                <a:ln w="222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 flipV="1">
                  <a:off x="4000500" y="1678825"/>
                  <a:ext cx="0" cy="430531"/>
                </a:xfrm>
                <a:prstGeom prst="line">
                  <a:avLst/>
                </a:prstGeom>
                <a:ln w="222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4000500" y="1678825"/>
                  <a:ext cx="388620" cy="0"/>
                </a:xfrm>
                <a:prstGeom prst="line">
                  <a:avLst/>
                </a:prstGeom>
                <a:ln w="222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 flipV="1">
                  <a:off x="4389120" y="1678825"/>
                  <a:ext cx="0" cy="430531"/>
                </a:xfrm>
                <a:prstGeom prst="line">
                  <a:avLst/>
                </a:prstGeom>
                <a:ln w="222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4389120" y="2109355"/>
                  <a:ext cx="311727" cy="0"/>
                </a:xfrm>
                <a:prstGeom prst="line">
                  <a:avLst/>
                </a:prstGeom>
                <a:ln w="2222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" name="TextBox 27"/>
                <p:cNvSpPr txBox="1"/>
                <p:nvPr/>
              </p:nvSpPr>
              <p:spPr>
                <a:xfrm>
                  <a:off x="4389120" y="1474470"/>
                  <a:ext cx="32004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 smtClean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</a:t>
                  </a:r>
                  <a:endParaRPr lang="en-GB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30" name="Straight Arrow Connector 29"/>
              <p:cNvCxnSpPr/>
              <p:nvPr/>
            </p:nvCxnSpPr>
            <p:spPr>
              <a:xfrm>
                <a:off x="4283968" y="1916832"/>
                <a:ext cx="432048" cy="0"/>
              </a:xfrm>
              <a:prstGeom prst="straightConnector1">
                <a:avLst/>
              </a:prstGeom>
              <a:ln w="22225">
                <a:solidFill>
                  <a:srgbClr val="FF0000"/>
                </a:solidFill>
                <a:tailEnd type="triangle" w="lg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41292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91264" cy="1143000"/>
          </a:xfrm>
        </p:spPr>
        <p:txBody>
          <a:bodyPr>
            <a:normAutofit/>
          </a:bodyPr>
          <a:lstStyle/>
          <a:p>
            <a:r>
              <a:rPr lang="en-GB" sz="4500" dirty="0" smtClean="0"/>
              <a:t>The need for new developments</a:t>
            </a:r>
            <a:endParaRPr lang="en-GB" sz="45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00" smtClean="0"/>
              <a:t>26/03/2015</a:t>
            </a:r>
            <a:endParaRPr lang="en-GB" sz="10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1000" smtClean="0"/>
              <a:t>FCC Week: Semiconductor Switch Designs. M.J. Barnes</a:t>
            </a:r>
            <a:endParaRPr lang="en-GB" sz="1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z="1000" smtClean="0"/>
              <a:t>5</a:t>
            </a:fld>
            <a:endParaRPr lang="en-GB" sz="1000"/>
          </a:p>
        </p:txBody>
      </p:sp>
      <p:sp>
        <p:nvSpPr>
          <p:cNvPr id="6" name="TextBox 5"/>
          <p:cNvSpPr txBox="1"/>
          <p:nvPr/>
        </p:nvSpPr>
        <p:spPr>
          <a:xfrm>
            <a:off x="323528" y="1768748"/>
            <a:ext cx="54639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u="sng" dirty="0" smtClean="0"/>
              <a:t>Thyratrons: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b="1" dirty="0" smtClean="0"/>
              <a:t>pre-fire</a:t>
            </a:r>
            <a:r>
              <a:rPr lang="en-GB" dirty="0" smtClean="0"/>
              <a:t> (self turn-on without a trigger signal) is a concern;</a:t>
            </a:r>
            <a:endParaRPr lang="en-GB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b="1" dirty="0" smtClean="0"/>
              <a:t>long-term availability </a:t>
            </a:r>
            <a:r>
              <a:rPr lang="en-GB" dirty="0" smtClean="0"/>
              <a:t>is a real concern;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h</a:t>
            </a:r>
            <a:r>
              <a:rPr lang="en-GB" dirty="0" smtClean="0"/>
              <a:t>ave limitations with regard to </a:t>
            </a:r>
            <a:r>
              <a:rPr lang="en-GB" b="1" dirty="0" smtClean="0"/>
              <a:t>dynamic range</a:t>
            </a:r>
            <a:r>
              <a:rPr lang="en-GB" dirty="0" smtClean="0"/>
              <a:t> and repetition rate;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is only a </a:t>
            </a:r>
            <a:r>
              <a:rPr lang="en-GB" b="1" dirty="0"/>
              <a:t>closing</a:t>
            </a:r>
            <a:r>
              <a:rPr lang="en-GB" dirty="0"/>
              <a:t> </a:t>
            </a:r>
            <a:r>
              <a:rPr lang="en-GB" dirty="0" smtClean="0"/>
              <a:t>switch </a:t>
            </a:r>
            <a:r>
              <a:rPr lang="en-GB" dirty="0" smtClean="0">
                <a:sym typeface="Wingdings" panose="05000000000000000000" pitchFamily="2" charset="2"/>
              </a:rPr>
              <a:t> need for PFN/PFL for energy storage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4149080"/>
            <a:ext cx="8605368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/>
              <a:t>Pulse Forming Line: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750" b="1" dirty="0" smtClean="0"/>
              <a:t>PFL </a:t>
            </a:r>
            <a:r>
              <a:rPr lang="en-GB" sz="1750" dirty="0"/>
              <a:t>has</a:t>
            </a:r>
            <a:r>
              <a:rPr lang="en-GB" sz="1750" b="1" dirty="0"/>
              <a:t> </a:t>
            </a:r>
            <a:r>
              <a:rPr lang="en-GB" sz="1750" b="1" dirty="0" smtClean="0"/>
              <a:t>limitations</a:t>
            </a:r>
            <a:r>
              <a:rPr lang="en-GB" sz="1750" dirty="0"/>
              <a:t>:</a:t>
            </a:r>
            <a:r>
              <a:rPr lang="en-GB" sz="1750" dirty="0" smtClean="0"/>
              <a:t> it should </a:t>
            </a:r>
            <a:r>
              <a:rPr lang="en-GB" sz="1750" dirty="0"/>
              <a:t>be matched to the load </a:t>
            </a:r>
            <a:r>
              <a:rPr lang="en-GB" sz="1750" b="1" dirty="0" smtClean="0"/>
              <a:t>impedance</a:t>
            </a:r>
            <a:r>
              <a:rPr lang="en-GB" sz="1750" dirty="0" smtClean="0"/>
              <a:t>, but </a:t>
            </a:r>
            <a:r>
              <a:rPr lang="en-GB" sz="1750" dirty="0"/>
              <a:t>coaxial transmission lines are commercially available only with certain </a:t>
            </a:r>
            <a:r>
              <a:rPr lang="en-GB" sz="1750" dirty="0" smtClean="0"/>
              <a:t>impedances;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It </a:t>
            </a:r>
            <a:r>
              <a:rPr lang="en-GB" dirty="0"/>
              <a:t>is </a:t>
            </a:r>
            <a:r>
              <a:rPr lang="en-GB" dirty="0" smtClean="0"/>
              <a:t>increasingly </a:t>
            </a:r>
            <a:r>
              <a:rPr lang="en-GB" b="1" dirty="0"/>
              <a:t>difficult to source </a:t>
            </a:r>
            <a:r>
              <a:rPr lang="en-GB" dirty="0"/>
              <a:t>coaxial transmission </a:t>
            </a:r>
            <a:r>
              <a:rPr lang="en-GB" dirty="0" smtClean="0"/>
              <a:t>line </a:t>
            </a:r>
            <a:r>
              <a:rPr lang="en-GB" dirty="0"/>
              <a:t>for the highest voltage (~80 kV) kicker systems.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Suitable semiconductor switch topologies can help to solve the above problems. 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5652120" y="2420888"/>
            <a:ext cx="3276776" cy="2016224"/>
            <a:chOff x="444284" y="3445706"/>
            <a:chExt cx="4055707" cy="2495506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23"/>
            <a:stretch/>
          </p:blipFill>
          <p:spPr bwMode="auto">
            <a:xfrm>
              <a:off x="464122" y="3445706"/>
              <a:ext cx="4035869" cy="24955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 Box 18"/>
            <p:cNvSpPr txBox="1">
              <a:spLocks noChangeArrowheads="1"/>
            </p:cNvSpPr>
            <p:nvPr/>
          </p:nvSpPr>
          <p:spPr bwMode="auto">
            <a:xfrm>
              <a:off x="444284" y="3479041"/>
              <a:ext cx="2169611" cy="323166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sz="1500" b="1" dirty="0" smtClean="0"/>
                <a:t>CERN PS PFLs</a:t>
              </a:r>
              <a:endParaRPr lang="en-GB" sz="1500" b="1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636286" y="836712"/>
            <a:ext cx="4472218" cy="1290196"/>
            <a:chOff x="5175034" y="836712"/>
            <a:chExt cx="4472218" cy="1290196"/>
          </a:xfrm>
        </p:grpSpPr>
        <p:grpSp>
          <p:nvGrpSpPr>
            <p:cNvPr id="32" name="Group 31"/>
            <p:cNvGrpSpPr/>
            <p:nvPr/>
          </p:nvGrpSpPr>
          <p:grpSpPr>
            <a:xfrm>
              <a:off x="5175034" y="836712"/>
              <a:ext cx="3645438" cy="1290196"/>
              <a:chOff x="5175034" y="1052736"/>
              <a:chExt cx="3645438" cy="1290196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5787434" y="1573200"/>
                <a:ext cx="3033038" cy="375445"/>
                <a:chOff x="5787434" y="1573200"/>
                <a:chExt cx="3033038" cy="375445"/>
              </a:xfrm>
            </p:grpSpPr>
            <p:cxnSp>
              <p:nvCxnSpPr>
                <p:cNvPr id="15" name="Straight Arrow Connector 14"/>
                <p:cNvCxnSpPr/>
                <p:nvPr/>
              </p:nvCxnSpPr>
              <p:spPr>
                <a:xfrm>
                  <a:off x="5787434" y="1772816"/>
                  <a:ext cx="3033038" cy="0"/>
                </a:xfrm>
                <a:prstGeom prst="straightConnector1">
                  <a:avLst/>
                </a:prstGeom>
                <a:ln w="25400">
                  <a:solidFill>
                    <a:schemeClr val="bg2">
                      <a:lumMod val="10000"/>
                    </a:schemeClr>
                  </a:solidFill>
                  <a:tailEnd type="triangle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Rectangle 18"/>
                <p:cNvSpPr/>
                <p:nvPr/>
              </p:nvSpPr>
              <p:spPr>
                <a:xfrm>
                  <a:off x="6588224" y="1628800"/>
                  <a:ext cx="816816" cy="288032"/>
                </a:xfrm>
                <a:prstGeom prst="rect">
                  <a:avLst/>
                </a:prstGeom>
                <a:solidFill>
                  <a:srgbClr val="92D050">
                    <a:alpha val="25000"/>
                  </a:srgbClr>
                </a:solidFill>
                <a:ln w="25400">
                  <a:solidFill>
                    <a:srgbClr val="00B050">
                      <a:alpha val="40000"/>
                    </a:srgbClr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2" name="Straight Arrow Connector 21"/>
                <p:cNvCxnSpPr/>
                <p:nvPr/>
              </p:nvCxnSpPr>
              <p:spPr>
                <a:xfrm>
                  <a:off x="5868144" y="1628800"/>
                  <a:ext cx="2567944" cy="319845"/>
                </a:xfrm>
                <a:prstGeom prst="straightConnector1">
                  <a:avLst/>
                </a:prstGeom>
                <a:ln w="25400">
                  <a:solidFill>
                    <a:schemeClr val="tx2"/>
                  </a:solidFill>
                  <a:tailEnd type="triangle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>
                <a:xfrm flipV="1">
                  <a:off x="7010641" y="1573200"/>
                  <a:ext cx="1439456" cy="184957"/>
                </a:xfrm>
                <a:prstGeom prst="straightConnector1">
                  <a:avLst/>
                </a:prstGeom>
                <a:ln w="25400">
                  <a:solidFill>
                    <a:schemeClr val="bg2">
                      <a:lumMod val="10000"/>
                    </a:schemeClr>
                  </a:solidFill>
                  <a:prstDash val="sysDash"/>
                  <a:tailEnd type="triangle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TextBox 29"/>
              <p:cNvSpPr txBox="1"/>
              <p:nvPr/>
            </p:nvSpPr>
            <p:spPr>
              <a:xfrm>
                <a:off x="5175034" y="1052736"/>
                <a:ext cx="140618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 smtClean="0"/>
                  <a:t>Injected beam</a:t>
                </a:r>
                <a:endParaRPr lang="en-GB" sz="1600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5182756" y="1758157"/>
                <a:ext cx="168039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Circulating beam</a:t>
                </a:r>
                <a:endParaRPr lang="en-GB" sz="16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p:grpSp>
        <p:sp>
          <p:nvSpPr>
            <p:cNvPr id="33" name="Rectangle 32"/>
            <p:cNvSpPr/>
            <p:nvPr/>
          </p:nvSpPr>
          <p:spPr>
            <a:xfrm>
              <a:off x="8450097" y="1124744"/>
              <a:ext cx="236703" cy="32491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8460432" y="1663930"/>
              <a:ext cx="236703" cy="32491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244545" y="836712"/>
              <a:ext cx="140270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 smtClean="0">
                  <a:solidFill>
                    <a:schemeClr val="accent1">
                      <a:lumMod val="75000"/>
                    </a:schemeClr>
                  </a:solidFill>
                </a:rPr>
                <a:t>Internal dump</a:t>
              </a:r>
              <a:endParaRPr lang="en-GB" sz="15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758103" y="869018"/>
            <a:ext cx="14061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00B050"/>
                </a:solidFill>
              </a:rPr>
              <a:t>Kicker magnet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3527" y="836712"/>
            <a:ext cx="4103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Require a </a:t>
            </a:r>
            <a:r>
              <a:rPr lang="en-GB" b="1" u="sng" dirty="0" smtClean="0">
                <a:solidFill>
                  <a:srgbClr val="0070C0"/>
                </a:solidFill>
              </a:rPr>
              <a:t>reliable</a:t>
            </a:r>
            <a:r>
              <a:rPr lang="en-GB" b="1" dirty="0" smtClean="0">
                <a:solidFill>
                  <a:srgbClr val="0070C0"/>
                </a:solidFill>
              </a:rPr>
              <a:t> kicker system, for</a:t>
            </a:r>
          </a:p>
          <a:p>
            <a:r>
              <a:rPr lang="en-GB" b="1" dirty="0" smtClean="0">
                <a:solidFill>
                  <a:srgbClr val="0070C0"/>
                </a:solidFill>
              </a:rPr>
              <a:t>FCC, to avoid </a:t>
            </a:r>
            <a:r>
              <a:rPr lang="en-GB" b="1" dirty="0" err="1" smtClean="0">
                <a:solidFill>
                  <a:srgbClr val="0070C0"/>
                </a:solidFill>
              </a:rPr>
              <a:t>mis</a:t>
            </a:r>
            <a:r>
              <a:rPr lang="en-GB" b="1" dirty="0">
                <a:solidFill>
                  <a:srgbClr val="0070C0"/>
                </a:solidFill>
              </a:rPr>
              <a:t>-</a:t>
            </a:r>
            <a:r>
              <a:rPr lang="en-GB" b="1" dirty="0" smtClean="0">
                <a:solidFill>
                  <a:srgbClr val="0070C0"/>
                </a:solidFill>
              </a:rPr>
              <a:t>kicking beam: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BUT….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82316" y="1732621"/>
            <a:ext cx="9460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err="1" smtClean="0"/>
              <a:t>Unkicked</a:t>
            </a:r>
            <a:r>
              <a:rPr lang="en-GB" sz="1050" dirty="0" smtClean="0"/>
              <a:t> inj.</a:t>
            </a:r>
            <a:endParaRPr lang="en-GB" sz="1050" dirty="0"/>
          </a:p>
        </p:txBody>
      </p:sp>
      <p:sp>
        <p:nvSpPr>
          <p:cNvPr id="26" name="TextBox 25"/>
          <p:cNvSpPr txBox="1"/>
          <p:nvPr/>
        </p:nvSpPr>
        <p:spPr>
          <a:xfrm>
            <a:off x="7082316" y="1094547"/>
            <a:ext cx="9460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chemeClr val="bg2">
                    <a:lumMod val="10000"/>
                  </a:schemeClr>
                </a:solidFill>
              </a:rPr>
              <a:t>K</a:t>
            </a:r>
            <a:r>
              <a:rPr lang="en-GB" sz="1050" dirty="0" smtClean="0">
                <a:solidFill>
                  <a:schemeClr val="bg2">
                    <a:lumMod val="10000"/>
                  </a:schemeClr>
                </a:solidFill>
              </a:rPr>
              <a:t>icked circ.</a:t>
            </a:r>
            <a:endParaRPr lang="en-GB" sz="105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796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7470648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Semiconductor Switches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00" smtClean="0"/>
              <a:t>26/03/2015</a:t>
            </a:r>
            <a:endParaRPr lang="en-GB" sz="10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1000" smtClean="0"/>
              <a:t>FCC Week: Semiconductor Switch Designs. M.J. Barnes</a:t>
            </a:r>
            <a:endParaRPr lang="en-GB" sz="1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z="1000" smtClean="0"/>
              <a:t>6</a:t>
            </a:fld>
            <a:endParaRPr lang="en-GB" sz="1000"/>
          </a:p>
        </p:txBody>
      </p:sp>
      <p:sp>
        <p:nvSpPr>
          <p:cNvPr id="6" name="TextBox 5"/>
          <p:cNvSpPr txBox="1"/>
          <p:nvPr/>
        </p:nvSpPr>
        <p:spPr>
          <a:xfrm>
            <a:off x="323528" y="908720"/>
            <a:ext cx="849933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900" dirty="0" smtClean="0"/>
              <a:t>Generally </a:t>
            </a:r>
            <a:r>
              <a:rPr lang="en-GB" sz="1900" b="1" dirty="0" smtClean="0"/>
              <a:t>reliable</a:t>
            </a:r>
            <a:r>
              <a:rPr lang="en-GB" sz="1900" dirty="0" smtClean="0"/>
              <a:t> and are </a:t>
            </a:r>
            <a:r>
              <a:rPr lang="en-GB" sz="1900" b="1" dirty="0" smtClean="0"/>
              <a:t>not prone to self-triggering</a:t>
            </a:r>
            <a:r>
              <a:rPr lang="en-GB" sz="1900" dirty="0" smtClean="0"/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900" dirty="0" smtClean="0"/>
              <a:t>Allow </a:t>
            </a:r>
            <a:r>
              <a:rPr lang="en-GB" sz="1900" dirty="0"/>
              <a:t>a wide </a:t>
            </a:r>
            <a:r>
              <a:rPr lang="en-GB" sz="1900" b="1" dirty="0"/>
              <a:t>dynamic range </a:t>
            </a:r>
            <a:r>
              <a:rPr lang="en-GB" sz="1900" dirty="0"/>
              <a:t>of </a:t>
            </a:r>
            <a:r>
              <a:rPr lang="en-GB" sz="1900" dirty="0" smtClean="0"/>
              <a:t>operation;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900" b="1" dirty="0"/>
              <a:t>Maintenance</a:t>
            </a:r>
            <a:r>
              <a:rPr lang="en-GB" sz="1900" dirty="0"/>
              <a:t> is significantly reduced </a:t>
            </a:r>
            <a:r>
              <a:rPr lang="en-GB" sz="1900" dirty="0" smtClean="0"/>
              <a:t>compared to gas switches;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900" b="1" dirty="0" smtClean="0"/>
              <a:t>Series</a:t>
            </a:r>
            <a:r>
              <a:rPr lang="en-GB" sz="1900" dirty="0" smtClean="0"/>
              <a:t> and </a:t>
            </a:r>
            <a:r>
              <a:rPr lang="en-GB" sz="1900" b="1" dirty="0" smtClean="0"/>
              <a:t>parallel</a:t>
            </a:r>
            <a:r>
              <a:rPr lang="en-GB" sz="1900" dirty="0" smtClean="0"/>
              <a:t> connection of </a:t>
            </a:r>
            <a:r>
              <a:rPr lang="en-GB" sz="1900" b="1" dirty="0" smtClean="0"/>
              <a:t>power semiconductor switches</a:t>
            </a:r>
            <a:r>
              <a:rPr lang="en-GB" sz="1900" dirty="0" smtClean="0"/>
              <a:t> can potentially achieve designs with very high pulse power.</a:t>
            </a:r>
          </a:p>
          <a:p>
            <a:endParaRPr lang="en-GB" sz="19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900" dirty="0" smtClean="0"/>
              <a:t>Examples of suitable switch technologies are: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900" dirty="0"/>
              <a:t>Marx Generator;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900" dirty="0" smtClean="0"/>
              <a:t>Inductive Adder;</a:t>
            </a:r>
          </a:p>
          <a:p>
            <a:pPr lvl="1"/>
            <a:endParaRPr lang="en-GB" sz="19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900" dirty="0" smtClean="0"/>
              <a:t>Depending upon the switch technology, solid-state modulators can be </a:t>
            </a:r>
            <a:r>
              <a:rPr lang="en-GB" sz="1900" b="1" u="sng" dirty="0" smtClean="0"/>
              <a:t>opened</a:t>
            </a:r>
            <a:r>
              <a:rPr lang="en-GB" sz="1900" dirty="0" smtClean="0"/>
              <a:t> when conducting full load current, hence;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900" dirty="0" smtClean="0"/>
              <a:t>only a portion of the </a:t>
            </a:r>
            <a:r>
              <a:rPr lang="en-GB" sz="1900" b="1" dirty="0" smtClean="0"/>
              <a:t>stored energy </a:t>
            </a:r>
            <a:r>
              <a:rPr lang="en-GB" sz="1900" dirty="0" smtClean="0"/>
              <a:t>is delivered to the load during the pulse (therefore a PFL or PFN is </a:t>
            </a:r>
            <a:r>
              <a:rPr lang="en-GB" sz="1900" u="sng" dirty="0" smtClean="0"/>
              <a:t>not</a:t>
            </a:r>
            <a:r>
              <a:rPr lang="en-GB" sz="1900" dirty="0" smtClean="0"/>
              <a:t> required);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900" dirty="0"/>
              <a:t>p</a:t>
            </a:r>
            <a:r>
              <a:rPr lang="en-GB" sz="1900" dirty="0" smtClean="0"/>
              <a:t>otentially limit </a:t>
            </a:r>
            <a:r>
              <a:rPr lang="en-GB" sz="1900" b="1" dirty="0" smtClean="0"/>
              <a:t>fault current</a:t>
            </a:r>
            <a:r>
              <a:rPr lang="en-GB" sz="1900" dirty="0" smtClean="0"/>
              <a:t> in the event of a magnet (load) electrical breakdown;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900" b="1" dirty="0"/>
              <a:t>s</a:t>
            </a:r>
            <a:r>
              <a:rPr lang="en-GB" sz="1900" b="1" dirty="0" smtClean="0"/>
              <a:t>ource impedance </a:t>
            </a:r>
            <a:r>
              <a:rPr lang="en-GB" sz="1900" dirty="0" smtClean="0"/>
              <a:t>can be low, hence source voltage does not need to be doubled</a:t>
            </a:r>
            <a:r>
              <a:rPr lang="en-GB" sz="1900" dirty="0"/>
              <a:t>.</a:t>
            </a:r>
            <a:endParaRPr lang="en-GB" sz="1900" dirty="0" smtClean="0"/>
          </a:p>
        </p:txBody>
      </p:sp>
    </p:spTree>
    <p:extLst>
      <p:ext uri="{BB962C8B-B14F-4D97-AF65-F5344CB8AC3E}">
        <p14:creationId xmlns:p14="http://schemas.microsoft.com/office/powerpoint/2010/main" val="342304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7470648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FCC Injection: Marx Generator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00" smtClean="0"/>
              <a:t>26/03/2015</a:t>
            </a:r>
            <a:endParaRPr lang="en-GB" sz="10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1000" smtClean="0"/>
              <a:t>FCC Week: Semiconductor Switch Designs. M.J. Barnes</a:t>
            </a:r>
            <a:endParaRPr lang="en-GB" sz="1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z="1000" smtClean="0"/>
              <a:t>7</a:t>
            </a:fld>
            <a:endParaRPr lang="en-GB" sz="100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95536" y="3356992"/>
            <a:ext cx="8424936" cy="2777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Font typeface="Wingdings" panose="05000000000000000000" pitchFamily="2" charset="2"/>
              <a:buChar char="Ø"/>
            </a:lvl1pPr>
            <a:lvl2pPr marL="742950" lvl="1" indent="-285750">
              <a:buFont typeface="Wingdings" panose="05000000000000000000" pitchFamily="2" charset="2"/>
              <a:buChar char="Ø"/>
            </a:lvl2pPr>
          </a:lstStyle>
          <a:p>
            <a:pPr>
              <a:buFont typeface="Wingdings" panose="05000000000000000000" pitchFamily="2" charset="2"/>
              <a:buChar char="ü"/>
            </a:pPr>
            <a:r>
              <a:rPr lang="en-GB" sz="1700" dirty="0" smtClean="0">
                <a:sym typeface="Wingdings" panose="05000000000000000000" pitchFamily="2" charset="2"/>
              </a:rPr>
              <a:t>Low source </a:t>
            </a:r>
            <a:r>
              <a:rPr lang="en-GB" sz="1700" b="1" dirty="0" smtClean="0">
                <a:sym typeface="Wingdings" panose="05000000000000000000" pitchFamily="2" charset="2"/>
              </a:rPr>
              <a:t>impedance</a:t>
            </a:r>
            <a:r>
              <a:rPr lang="en-GB" sz="1700" dirty="0" smtClean="0">
                <a:sym typeface="Wingdings" panose="05000000000000000000" pitchFamily="2" charset="2"/>
              </a:rPr>
              <a:t>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1700" b="1" dirty="0" smtClean="0">
                <a:sym typeface="Wingdings" panose="05000000000000000000" pitchFamily="2" charset="2"/>
              </a:rPr>
              <a:t>No output transformer </a:t>
            </a:r>
            <a:r>
              <a:rPr lang="en-GB" sz="1700" dirty="0" smtClean="0">
                <a:sym typeface="Wingdings" panose="05000000000000000000" pitchFamily="2" charset="2"/>
              </a:rPr>
              <a:t> maximum pulse length limited by capacitor values and load;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1700" b="1" dirty="0">
                <a:sym typeface="Wingdings" panose="05000000000000000000" pitchFamily="2" charset="2"/>
              </a:rPr>
              <a:t>Modularity</a:t>
            </a:r>
            <a:r>
              <a:rPr lang="en-GB" sz="1700" dirty="0">
                <a:sym typeface="Wingdings" panose="05000000000000000000" pitchFamily="2" charset="2"/>
              </a:rPr>
              <a:t>: </a:t>
            </a:r>
            <a:r>
              <a:rPr lang="en-GB" sz="1700" dirty="0" smtClean="0">
                <a:sym typeface="Wingdings" panose="05000000000000000000" pitchFamily="2" charset="2"/>
              </a:rPr>
              <a:t>same </a:t>
            </a:r>
            <a:r>
              <a:rPr lang="en-GB" sz="1700" dirty="0">
                <a:sym typeface="Wingdings" panose="05000000000000000000" pitchFamily="2" charset="2"/>
              </a:rPr>
              <a:t>design can </a:t>
            </a:r>
            <a:r>
              <a:rPr lang="en-GB" sz="1700" dirty="0" smtClean="0">
                <a:sym typeface="Wingdings" panose="05000000000000000000" pitchFamily="2" charset="2"/>
              </a:rPr>
              <a:t>be </a:t>
            </a:r>
            <a:r>
              <a:rPr lang="en-GB" sz="1700" dirty="0">
                <a:sym typeface="Wingdings" panose="05000000000000000000" pitchFamily="2" charset="2"/>
              </a:rPr>
              <a:t>used for different voltage (and current) </a:t>
            </a:r>
            <a:r>
              <a:rPr lang="en-GB" sz="1700" dirty="0" smtClean="0">
                <a:sym typeface="Wingdings" panose="05000000000000000000" pitchFamily="2" charset="2"/>
              </a:rPr>
              <a:t>specifications;</a:t>
            </a:r>
            <a:endParaRPr lang="en-GB" sz="1700" dirty="0"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x"/>
            </a:pPr>
            <a:r>
              <a:rPr lang="en-GB" sz="1700" dirty="0" smtClean="0">
                <a:sym typeface="Wingdings" panose="05000000000000000000" pitchFamily="2" charset="2"/>
              </a:rPr>
              <a:t>Switches and control electronics are not referenced to ground;</a:t>
            </a:r>
          </a:p>
          <a:p>
            <a:pPr marL="0" indent="0">
              <a:lnSpc>
                <a:spcPts val="1500"/>
              </a:lnSpc>
              <a:buNone/>
            </a:pPr>
            <a:endParaRPr lang="en-GB" sz="1700" dirty="0" smtClean="0"/>
          </a:p>
          <a:p>
            <a:pPr marL="0" indent="0">
              <a:buNone/>
            </a:pPr>
            <a:r>
              <a:rPr lang="en-GB" sz="2000" dirty="0" smtClean="0">
                <a:solidFill>
                  <a:schemeClr val="tx1">
                    <a:lumMod val="50000"/>
                  </a:schemeClr>
                </a:solidFill>
              </a:rPr>
              <a:t>An </a:t>
            </a:r>
            <a:r>
              <a:rPr lang="en-GB" sz="2000" b="1" dirty="0" smtClean="0">
                <a:solidFill>
                  <a:schemeClr val="tx1">
                    <a:lumMod val="50000"/>
                  </a:schemeClr>
                </a:solidFill>
              </a:rPr>
              <a:t>international collaboration </a:t>
            </a:r>
            <a:r>
              <a:rPr lang="en-GB" sz="2000" dirty="0" smtClean="0">
                <a:solidFill>
                  <a:schemeClr val="tx1">
                    <a:lumMod val="50000"/>
                  </a:schemeClr>
                </a:solidFill>
              </a:rPr>
              <a:t>has been proposed between CERN and ISEL, Portugal, to investigate Marx Generators as a potential replacement for thyratrons (in existing systems at CERN too).</a:t>
            </a:r>
          </a:p>
        </p:txBody>
      </p:sp>
      <p:grpSp>
        <p:nvGrpSpPr>
          <p:cNvPr id="74" name="Group 73"/>
          <p:cNvGrpSpPr/>
          <p:nvPr/>
        </p:nvGrpSpPr>
        <p:grpSpPr>
          <a:xfrm>
            <a:off x="2454517" y="908720"/>
            <a:ext cx="6509971" cy="2518560"/>
            <a:chOff x="1317014" y="908720"/>
            <a:chExt cx="6509971" cy="2518560"/>
          </a:xfrm>
        </p:grpSpPr>
        <p:grpSp>
          <p:nvGrpSpPr>
            <p:cNvPr id="37" name="Group 36"/>
            <p:cNvGrpSpPr/>
            <p:nvPr/>
          </p:nvGrpSpPr>
          <p:grpSpPr>
            <a:xfrm>
              <a:off x="1317014" y="908720"/>
              <a:ext cx="6509971" cy="2518560"/>
              <a:chOff x="1317014" y="908720"/>
              <a:chExt cx="6509971" cy="2518560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317014" y="908720"/>
                <a:ext cx="6509971" cy="2518560"/>
              </a:xfrm>
              <a:prstGeom prst="rect">
                <a:avLst/>
              </a:prstGeom>
            </p:spPr>
          </p:pic>
          <p:sp>
            <p:nvSpPr>
              <p:cNvPr id="22" name="Rectangle 21"/>
              <p:cNvSpPr/>
              <p:nvPr/>
            </p:nvSpPr>
            <p:spPr>
              <a:xfrm>
                <a:off x="4860032" y="2924944"/>
                <a:ext cx="322724" cy="288032"/>
              </a:xfrm>
              <a:prstGeom prst="rect">
                <a:avLst/>
              </a:prstGeom>
              <a:solidFill>
                <a:schemeClr val="bg1"/>
              </a:solidFill>
              <a:ln w="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3" name="Group 22"/>
              <p:cNvGrpSpPr/>
              <p:nvPr/>
            </p:nvGrpSpPr>
            <p:grpSpPr>
              <a:xfrm>
                <a:off x="4355976" y="2924944"/>
                <a:ext cx="720064" cy="288032"/>
                <a:chOff x="4355976" y="2924944"/>
                <a:chExt cx="720064" cy="288032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4572000" y="2924944"/>
                  <a:ext cx="144016" cy="288032"/>
                  <a:chOff x="4499992" y="2924944"/>
                  <a:chExt cx="144016" cy="288032"/>
                </a:xfrm>
              </p:grpSpPr>
              <p:cxnSp>
                <p:nvCxnSpPr>
                  <p:cNvPr id="14" name="Straight Connector 13"/>
                  <p:cNvCxnSpPr/>
                  <p:nvPr/>
                </p:nvCxnSpPr>
                <p:spPr>
                  <a:xfrm flipH="1">
                    <a:off x="4499992" y="2924944"/>
                    <a:ext cx="72008" cy="288032"/>
                  </a:xfrm>
                  <a:prstGeom prst="line">
                    <a:avLst/>
                  </a:prstGeom>
                  <a:ln>
                    <a:solidFill>
                      <a:schemeClr val="accent1">
                        <a:lumMod val="10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/>
                  <p:nvPr/>
                </p:nvCxnSpPr>
                <p:spPr>
                  <a:xfrm flipH="1">
                    <a:off x="4572000" y="2924944"/>
                    <a:ext cx="72008" cy="288032"/>
                  </a:xfrm>
                  <a:prstGeom prst="line">
                    <a:avLst/>
                  </a:prstGeom>
                  <a:ln>
                    <a:solidFill>
                      <a:schemeClr val="accent1">
                        <a:lumMod val="10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4355976" y="3042000"/>
                  <a:ext cx="216000" cy="0"/>
                </a:xfrm>
                <a:prstGeom prst="line">
                  <a:avLst/>
                </a:prstGeom>
                <a:ln w="19050">
                  <a:solidFill>
                    <a:schemeClr val="bg2">
                      <a:lumMod val="10000"/>
                    </a:schemeClr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4716040" y="3042000"/>
                  <a:ext cx="360000" cy="0"/>
                </a:xfrm>
                <a:prstGeom prst="line">
                  <a:avLst/>
                </a:prstGeom>
                <a:ln w="19050">
                  <a:solidFill>
                    <a:schemeClr val="bg2">
                      <a:lumMod val="10000"/>
                    </a:schemeClr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0" name="Rectangle 29"/>
              <p:cNvSpPr/>
              <p:nvPr/>
            </p:nvSpPr>
            <p:spPr>
              <a:xfrm>
                <a:off x="4437679" y="1051991"/>
                <a:ext cx="665255" cy="288032"/>
              </a:xfrm>
              <a:prstGeom prst="rect">
                <a:avLst/>
              </a:prstGeom>
              <a:solidFill>
                <a:schemeClr val="bg1"/>
              </a:solidFill>
              <a:ln w="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4410274" y="1115873"/>
                <a:ext cx="720064" cy="288032"/>
                <a:chOff x="4355976" y="2924944"/>
                <a:chExt cx="720064" cy="288032"/>
              </a:xfrm>
            </p:grpSpPr>
            <p:grpSp>
              <p:nvGrpSpPr>
                <p:cNvPr id="32" name="Group 31"/>
                <p:cNvGrpSpPr/>
                <p:nvPr/>
              </p:nvGrpSpPr>
              <p:grpSpPr>
                <a:xfrm>
                  <a:off x="4572000" y="2924944"/>
                  <a:ext cx="144016" cy="288032"/>
                  <a:chOff x="4499992" y="2924944"/>
                  <a:chExt cx="144016" cy="288032"/>
                </a:xfrm>
              </p:grpSpPr>
              <p:cxnSp>
                <p:nvCxnSpPr>
                  <p:cNvPr id="35" name="Straight Connector 34"/>
                  <p:cNvCxnSpPr/>
                  <p:nvPr/>
                </p:nvCxnSpPr>
                <p:spPr>
                  <a:xfrm flipH="1">
                    <a:off x="4499992" y="2924944"/>
                    <a:ext cx="72008" cy="288032"/>
                  </a:xfrm>
                  <a:prstGeom prst="line">
                    <a:avLst/>
                  </a:prstGeom>
                  <a:ln>
                    <a:solidFill>
                      <a:schemeClr val="accent1">
                        <a:lumMod val="10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/>
                  <p:nvPr/>
                </p:nvCxnSpPr>
                <p:spPr>
                  <a:xfrm flipH="1">
                    <a:off x="4572000" y="2924944"/>
                    <a:ext cx="72008" cy="288032"/>
                  </a:xfrm>
                  <a:prstGeom prst="line">
                    <a:avLst/>
                  </a:prstGeom>
                  <a:ln>
                    <a:solidFill>
                      <a:schemeClr val="accent1">
                        <a:lumMod val="10000"/>
                      </a:schemeClr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4355976" y="3042000"/>
                  <a:ext cx="216000" cy="0"/>
                </a:xfrm>
                <a:prstGeom prst="line">
                  <a:avLst/>
                </a:prstGeom>
                <a:ln w="19050">
                  <a:solidFill>
                    <a:schemeClr val="bg2">
                      <a:lumMod val="10000"/>
                    </a:schemeClr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4716040" y="3042000"/>
                  <a:ext cx="360000" cy="0"/>
                </a:xfrm>
                <a:prstGeom prst="line">
                  <a:avLst/>
                </a:prstGeom>
                <a:ln w="19050">
                  <a:solidFill>
                    <a:schemeClr val="bg2">
                      <a:lumMod val="10000"/>
                    </a:schemeClr>
                  </a:solidFill>
                  <a:prstDash val="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8" name="Straight Arrow Connector 37"/>
            <p:cNvCxnSpPr/>
            <p:nvPr/>
          </p:nvCxnSpPr>
          <p:spPr>
            <a:xfrm flipV="1">
              <a:off x="1763688" y="1484784"/>
              <a:ext cx="0" cy="1152128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1979712" y="1412776"/>
              <a:ext cx="612068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2627784" y="1412776"/>
              <a:ext cx="0" cy="1376536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2627784" y="1412776"/>
              <a:ext cx="1656184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4283968" y="1484784"/>
              <a:ext cx="0" cy="1328514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>
              <a:off x="3707904" y="2801305"/>
              <a:ext cx="576064" cy="11993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H="1">
              <a:off x="3347864" y="2204864"/>
              <a:ext cx="36004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H="1" flipV="1">
              <a:off x="3707904" y="2213248"/>
              <a:ext cx="13193" cy="576064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3347864" y="2289448"/>
              <a:ext cx="0" cy="571872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H="1">
              <a:off x="1907704" y="2846331"/>
              <a:ext cx="1368152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Group 63"/>
            <p:cNvGrpSpPr/>
            <p:nvPr/>
          </p:nvGrpSpPr>
          <p:grpSpPr>
            <a:xfrm>
              <a:off x="4572000" y="1412776"/>
              <a:ext cx="1512168" cy="1440160"/>
              <a:chOff x="3131840" y="3645024"/>
              <a:chExt cx="1512168" cy="1440160"/>
            </a:xfrm>
          </p:grpSpPr>
          <p:cxnSp>
            <p:nvCxnSpPr>
              <p:cNvPr id="65" name="Straight Arrow Connector 64"/>
              <p:cNvCxnSpPr/>
              <p:nvPr/>
            </p:nvCxnSpPr>
            <p:spPr>
              <a:xfrm>
                <a:off x="3203848" y="3645024"/>
                <a:ext cx="1440160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/>
              <p:cNvCxnSpPr/>
              <p:nvPr/>
            </p:nvCxnSpPr>
            <p:spPr>
              <a:xfrm>
                <a:off x="4644008" y="3708648"/>
                <a:ext cx="0" cy="1328514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/>
              <p:nvPr/>
            </p:nvCxnSpPr>
            <p:spPr>
              <a:xfrm flipH="1">
                <a:off x="4067944" y="5025169"/>
                <a:ext cx="576064" cy="11993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/>
              <p:cNvCxnSpPr/>
              <p:nvPr/>
            </p:nvCxnSpPr>
            <p:spPr>
              <a:xfrm flipH="1">
                <a:off x="3707904" y="4428728"/>
                <a:ext cx="360040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/>
              <p:nvPr/>
            </p:nvCxnSpPr>
            <p:spPr>
              <a:xfrm flipH="1" flipV="1">
                <a:off x="4067944" y="4437112"/>
                <a:ext cx="13193" cy="576064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/>
              <p:cNvCxnSpPr/>
              <p:nvPr/>
            </p:nvCxnSpPr>
            <p:spPr>
              <a:xfrm>
                <a:off x="3707904" y="4513312"/>
                <a:ext cx="0" cy="571872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/>
              <p:nvPr/>
            </p:nvCxnSpPr>
            <p:spPr>
              <a:xfrm flipH="1">
                <a:off x="3131840" y="5045547"/>
                <a:ext cx="576064" cy="1651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2" name="Straight Arrow Connector 71"/>
            <p:cNvCxnSpPr/>
            <p:nvPr/>
          </p:nvCxnSpPr>
          <p:spPr>
            <a:xfrm>
              <a:off x="6732240" y="2281064"/>
              <a:ext cx="0" cy="571872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/>
            <p:nvPr/>
          </p:nvCxnSpPr>
          <p:spPr>
            <a:xfrm flipH="1">
              <a:off x="6156176" y="2813299"/>
              <a:ext cx="576064" cy="16516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251519" y="1340768"/>
            <a:ext cx="223081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Operation: Capacitors </a:t>
            </a:r>
            <a:r>
              <a:rPr lang="en-GB" sz="1600" dirty="0"/>
              <a:t>charged in parallel (</a:t>
            </a:r>
            <a:r>
              <a:rPr lang="en-GB" sz="1600" dirty="0" smtClean="0"/>
              <a:t>shown: even # switches on), </a:t>
            </a:r>
            <a:r>
              <a:rPr lang="en-GB" sz="1600" dirty="0"/>
              <a:t>and discharged in series </a:t>
            </a:r>
            <a:r>
              <a:rPr lang="en-GB" sz="1600" dirty="0" smtClean="0"/>
              <a:t>(odd </a:t>
            </a:r>
            <a:r>
              <a:rPr lang="en-GB" sz="1600" dirty="0"/>
              <a:t># switches o</a:t>
            </a:r>
            <a:r>
              <a:rPr lang="en-GB" sz="1600" dirty="0" smtClean="0"/>
              <a:t>n) </a:t>
            </a:r>
          </a:p>
          <a:p>
            <a:r>
              <a:rPr lang="en-GB" sz="1600" dirty="0" smtClean="0">
                <a:sym typeface="Wingdings" panose="05000000000000000000" pitchFamily="2" charset="2"/>
              </a:rPr>
              <a:t> </a:t>
            </a:r>
            <a:r>
              <a:rPr lang="en-GB" sz="1600" dirty="0">
                <a:sym typeface="Wingdings" panose="05000000000000000000" pitchFamily="2" charset="2"/>
              </a:rPr>
              <a:t>high voltage </a:t>
            </a:r>
            <a:r>
              <a:rPr lang="en-GB" sz="1600" dirty="0" smtClean="0">
                <a:sym typeface="Wingdings" panose="05000000000000000000" pitchFamily="2" charset="2"/>
              </a:rPr>
              <a:t>output.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33255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00" smtClean="0"/>
              <a:t>26/03/2015</a:t>
            </a:r>
            <a:endParaRPr lang="en-GB" sz="10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1000" smtClean="0"/>
              <a:t>FCC Week: Semiconductor Switch Designs. M.J. Barnes</a:t>
            </a:r>
            <a:endParaRPr lang="en-GB" sz="1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z="1000" smtClean="0"/>
              <a:t>8</a:t>
            </a:fld>
            <a:endParaRPr lang="en-GB" sz="1000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51520" y="836712"/>
            <a:ext cx="4386299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Font typeface="Wingdings" panose="05000000000000000000" pitchFamily="2" charset="2"/>
              <a:buChar char="Ø"/>
            </a:lvl1pPr>
            <a:lvl2pPr marL="742950" lvl="1" indent="-285750">
              <a:buFont typeface="Wingdings" panose="05000000000000000000" pitchFamily="2" charset="2"/>
              <a:buChar char="Ø"/>
            </a:lvl2pPr>
          </a:lstStyle>
          <a:p>
            <a:pPr>
              <a:spcAft>
                <a:spcPts val="300"/>
              </a:spcAft>
            </a:pPr>
            <a:r>
              <a:rPr lang="en-GB" sz="1600" dirty="0" smtClean="0">
                <a:sym typeface="Wingdings" panose="05000000000000000000" pitchFamily="2" charset="2"/>
              </a:rPr>
              <a:t>Adder originally developed at SLAC/LLNL;</a:t>
            </a:r>
          </a:p>
          <a:p>
            <a:pPr>
              <a:spcAft>
                <a:spcPts val="300"/>
              </a:spcAft>
            </a:pPr>
            <a:r>
              <a:rPr lang="en-GB" sz="1600" dirty="0">
                <a:sym typeface="Wingdings" panose="05000000000000000000" pitchFamily="2" charset="2"/>
              </a:rPr>
              <a:t>Extremely </a:t>
            </a:r>
            <a:r>
              <a:rPr lang="en-GB" sz="1600" b="1" dirty="0">
                <a:sym typeface="Wingdings" panose="05000000000000000000" pitchFamily="2" charset="2"/>
              </a:rPr>
              <a:t>high precision </a:t>
            </a:r>
            <a:r>
              <a:rPr lang="en-GB" sz="1600" dirty="0">
                <a:sym typeface="Wingdings" panose="05000000000000000000" pitchFamily="2" charset="2"/>
              </a:rPr>
              <a:t>prototype built </a:t>
            </a:r>
            <a:r>
              <a:rPr lang="en-GB" sz="1600" dirty="0" smtClean="0">
                <a:sym typeface="Wingdings" panose="05000000000000000000" pitchFamily="2" charset="2"/>
              </a:rPr>
              <a:t>at CERN, for </a:t>
            </a:r>
            <a:r>
              <a:rPr lang="en-GB" sz="1600" dirty="0">
                <a:sym typeface="Wingdings" panose="05000000000000000000" pitchFamily="2" charset="2"/>
              </a:rPr>
              <a:t>CLIC, based on MOSFETs (fast switching</a:t>
            </a:r>
            <a:r>
              <a:rPr lang="en-GB" sz="1600" dirty="0" smtClean="0">
                <a:sym typeface="Wingdings" panose="05000000000000000000" pitchFamily="2" charset="2"/>
              </a:rPr>
              <a:t>).</a:t>
            </a:r>
          </a:p>
          <a:p>
            <a:pPr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GB" sz="1600" b="1" dirty="0" smtClean="0">
                <a:sym typeface="Wingdings" panose="05000000000000000000" pitchFamily="2" charset="2"/>
              </a:rPr>
              <a:t>Modularity</a:t>
            </a:r>
            <a:r>
              <a:rPr lang="en-GB" sz="1600" dirty="0">
                <a:sym typeface="Wingdings" panose="05000000000000000000" pitchFamily="2" charset="2"/>
              </a:rPr>
              <a:t>: the same design can be used for different voltage </a:t>
            </a:r>
            <a:r>
              <a:rPr lang="en-GB" sz="1600" dirty="0" smtClean="0">
                <a:sym typeface="Wingdings" panose="05000000000000000000" pitchFamily="2" charset="2"/>
              </a:rPr>
              <a:t>and current specifications;</a:t>
            </a:r>
          </a:p>
          <a:p>
            <a:pPr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GB" sz="1600" b="1" dirty="0" smtClean="0"/>
              <a:t>Short </a:t>
            </a:r>
            <a:r>
              <a:rPr lang="en-GB" sz="1600" b="1" dirty="0"/>
              <a:t>rise time </a:t>
            </a:r>
            <a:r>
              <a:rPr lang="en-GB" sz="1600" dirty="0"/>
              <a:t>can be achieved (&lt; 10 ns</a:t>
            </a:r>
            <a:r>
              <a:rPr lang="en-GB" sz="1600" dirty="0" smtClean="0"/>
              <a:t>);</a:t>
            </a:r>
          </a:p>
          <a:p>
            <a:pPr marL="0"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GB" sz="1600" dirty="0" smtClean="0">
                <a:sym typeface="Wingdings" panose="05000000000000000000" pitchFamily="2" charset="2"/>
              </a:rPr>
              <a:t>Potentially interesting for </a:t>
            </a:r>
            <a:r>
              <a:rPr lang="en-GB" sz="1600" b="1" dirty="0" smtClean="0">
                <a:sym typeface="Wingdings" panose="05000000000000000000" pitchFamily="2" charset="2"/>
              </a:rPr>
              <a:t>consolidation</a:t>
            </a:r>
            <a:r>
              <a:rPr lang="en-GB" sz="1600" dirty="0" smtClean="0">
                <a:sym typeface="Wingdings" panose="05000000000000000000" pitchFamily="2" charset="2"/>
              </a:rPr>
              <a:t> </a:t>
            </a:r>
          </a:p>
          <a:p>
            <a:pPr marL="0" indent="0">
              <a:spcAft>
                <a:spcPts val="300"/>
              </a:spcAft>
              <a:buNone/>
            </a:pPr>
            <a:r>
              <a:rPr lang="en-GB" sz="1600" dirty="0" smtClean="0">
                <a:sym typeface="Wingdings" panose="05000000000000000000" pitchFamily="2" charset="2"/>
              </a:rPr>
              <a:t>     of </a:t>
            </a:r>
            <a:r>
              <a:rPr lang="en-GB" sz="1600" dirty="0">
                <a:sym typeface="Wingdings" panose="05000000000000000000" pitchFamily="2" charset="2"/>
              </a:rPr>
              <a:t>existing </a:t>
            </a:r>
            <a:r>
              <a:rPr lang="en-GB" sz="1600" dirty="0" smtClean="0">
                <a:sym typeface="Wingdings" panose="05000000000000000000" pitchFamily="2" charset="2"/>
              </a:rPr>
              <a:t>(short pulse) systems too;</a:t>
            </a:r>
          </a:p>
          <a:p>
            <a:pPr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GB" sz="1600" dirty="0" smtClean="0">
                <a:sym typeface="Wingdings" panose="05000000000000000000" pitchFamily="2" charset="2"/>
              </a:rPr>
              <a:t>Switches </a:t>
            </a:r>
            <a:r>
              <a:rPr lang="en-GB" sz="1600" dirty="0">
                <a:sym typeface="Wingdings" panose="05000000000000000000" pitchFamily="2" charset="2"/>
              </a:rPr>
              <a:t>and control electronics are referenced to ground</a:t>
            </a:r>
            <a:r>
              <a:rPr lang="en-GB" sz="1600" dirty="0" smtClean="0">
                <a:sym typeface="Wingdings" panose="05000000000000000000" pitchFamily="2" charset="2"/>
              </a:rPr>
              <a:t>;</a:t>
            </a:r>
          </a:p>
          <a:p>
            <a:pPr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GB" sz="1700" dirty="0" smtClean="0">
                <a:sym typeface="Wingdings" panose="05000000000000000000" pitchFamily="2" charset="2"/>
              </a:rPr>
              <a:t>Promising technology </a:t>
            </a:r>
            <a:r>
              <a:rPr lang="en-GB" sz="1700" dirty="0">
                <a:sym typeface="Wingdings" panose="05000000000000000000" pitchFamily="2" charset="2"/>
              </a:rPr>
              <a:t>for </a:t>
            </a:r>
            <a:r>
              <a:rPr lang="en-GB" sz="1700" b="1" dirty="0">
                <a:sym typeface="Wingdings" panose="05000000000000000000" pitchFamily="2" charset="2"/>
              </a:rPr>
              <a:t>FCC injection</a:t>
            </a:r>
            <a:r>
              <a:rPr lang="en-GB" sz="1700" dirty="0" smtClean="0">
                <a:sym typeface="Wingdings" panose="05000000000000000000" pitchFamily="2" charset="2"/>
              </a:rPr>
              <a:t>;</a:t>
            </a:r>
          </a:p>
          <a:p>
            <a:pPr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GB" sz="1600" dirty="0"/>
              <a:t>Output pulse voltage can be </a:t>
            </a:r>
            <a:r>
              <a:rPr lang="en-GB" sz="1600" b="1" dirty="0"/>
              <a:t>modulated</a:t>
            </a:r>
            <a:r>
              <a:rPr lang="en-GB" sz="1600" dirty="0" smtClean="0"/>
              <a:t>;</a:t>
            </a:r>
            <a:endParaRPr lang="en-GB" sz="1700" dirty="0" smtClean="0">
              <a:sym typeface="Wingdings" panose="05000000000000000000" pitchFamily="2" charset="2"/>
            </a:endParaRPr>
          </a:p>
          <a:p>
            <a:pPr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GB" sz="1600" b="1" dirty="0" smtClean="0">
                <a:sym typeface="Wingdings" panose="05000000000000000000" pitchFamily="2" charset="2"/>
              </a:rPr>
              <a:t>Redundancy</a:t>
            </a:r>
            <a:r>
              <a:rPr lang="en-GB" sz="1600" dirty="0" smtClean="0">
                <a:sym typeface="Wingdings" panose="05000000000000000000" pitchFamily="2" charset="2"/>
              </a:rPr>
              <a:t> easy to build-in;</a:t>
            </a:r>
            <a:endParaRPr lang="en-GB" sz="1600" dirty="0">
              <a:sym typeface="Wingdings" panose="05000000000000000000" pitchFamily="2" charset="2"/>
            </a:endParaRPr>
          </a:p>
          <a:p>
            <a:pPr marL="0">
              <a:spcAft>
                <a:spcPts val="300"/>
              </a:spcAft>
              <a:buFont typeface="Arial" panose="020B0604020202020204" pitchFamily="34" charset="0"/>
              <a:buChar char="Χ"/>
            </a:pPr>
            <a:r>
              <a:rPr lang="en-GB" sz="1600" b="1" dirty="0">
                <a:sym typeface="Wingdings" panose="05000000000000000000" pitchFamily="2" charset="2"/>
              </a:rPr>
              <a:t>Output transformer </a:t>
            </a:r>
            <a:r>
              <a:rPr lang="en-GB" sz="1600" dirty="0">
                <a:sym typeface="Wingdings" panose="05000000000000000000" pitchFamily="2" charset="2"/>
              </a:rPr>
              <a:t> maximum pulse length limited to typically ~3 </a:t>
            </a:r>
            <a:r>
              <a:rPr lang="el-GR" sz="1600" dirty="0">
                <a:sym typeface="Wingdings" panose="05000000000000000000" pitchFamily="2" charset="2"/>
              </a:rPr>
              <a:t>μ</a:t>
            </a:r>
            <a:r>
              <a:rPr lang="en-GB" sz="1600" dirty="0">
                <a:sym typeface="Wingdings" panose="05000000000000000000" pitchFamily="2" charset="2"/>
              </a:rPr>
              <a:t>s</a:t>
            </a:r>
            <a:r>
              <a:rPr lang="en-GB" sz="1600" dirty="0" smtClean="0">
                <a:sym typeface="Wingdings" panose="05000000000000000000" pitchFamily="2" charset="2"/>
              </a:rPr>
              <a:t>;</a:t>
            </a:r>
            <a:endParaRPr lang="en-GB" sz="1600" dirty="0">
              <a:sym typeface="Wingdings" panose="05000000000000000000" pitchFamily="2" charset="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7470648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FCC Injection: Inductive </a:t>
            </a:r>
            <a:r>
              <a:rPr lang="en-GB" dirty="0"/>
              <a:t>Adder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4518000" y="620688"/>
            <a:ext cx="4621003" cy="3546942"/>
            <a:chOff x="4518000" y="620688"/>
            <a:chExt cx="4621003" cy="354694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90548" y="620688"/>
              <a:ext cx="3795118" cy="3517975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8244408" y="2678722"/>
              <a:ext cx="894595" cy="1038309"/>
              <a:chOff x="8285917" y="5013175"/>
              <a:chExt cx="894595" cy="1038309"/>
            </a:xfrm>
          </p:grpSpPr>
          <p:sp>
            <p:nvSpPr>
              <p:cNvPr id="10" name="TextBox 9"/>
              <p:cNvSpPr txBox="1"/>
              <p:nvPr/>
            </p:nvSpPr>
            <p:spPr bwMode="auto">
              <a:xfrm>
                <a:off x="8385101" y="5157192"/>
                <a:ext cx="795411" cy="670953"/>
              </a:xfrm>
              <a:prstGeom prst="rect">
                <a:avLst/>
              </a:prstGeom>
              <a:noFill/>
              <a:ln w="6350">
                <a:noFill/>
                <a:miter lim="800000"/>
                <a:headEnd/>
                <a:tailEnd/>
              </a:ln>
            </p:spPr>
            <p:txBody>
              <a:bodyPr wrap="none" tIns="27432" bIns="27432" rtlCol="0">
                <a:spAutoFit/>
              </a:bodyPr>
              <a:lstStyle/>
              <a:p>
                <a:r>
                  <a:rPr lang="fi-FI" sz="2000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(N-1)</a:t>
                </a:r>
              </a:p>
              <a:p>
                <a:r>
                  <a:rPr lang="fi-FI" sz="2000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layers</a:t>
                </a:r>
                <a:endParaRPr lang="en-GB" sz="2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" name="Right Brace 10"/>
              <p:cNvSpPr/>
              <p:nvPr/>
            </p:nvSpPr>
            <p:spPr>
              <a:xfrm>
                <a:off x="8285917" y="5013175"/>
                <a:ext cx="174515" cy="1038309"/>
              </a:xfrm>
              <a:prstGeom prst="rightBrac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6930000" y="2318400"/>
              <a:ext cx="720080" cy="33770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18000" tIns="7200" rIns="18000" bIns="7200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Leakage inductance</a:t>
              </a:r>
              <a:endParaRPr lang="en-GB" sz="105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228184" y="2289433"/>
              <a:ext cx="720080" cy="33770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18000" tIns="7200" rIns="18000" bIns="7200" rtlCol="0">
              <a:spAutoFit/>
            </a:bodyPr>
            <a:lstStyle/>
            <a:p>
              <a:pPr algn="ctr"/>
              <a:endParaRPr lang="en-GB" sz="105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en-GB" sz="1050" dirty="0" smtClean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Capacitors</a:t>
              </a:r>
              <a:endParaRPr lang="en-GB" sz="105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508104" y="2312990"/>
              <a:ext cx="781241" cy="33770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18000" tIns="7200" rIns="18000" bIns="7200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Primary loop inductance</a:t>
              </a:r>
              <a:endParaRPr lang="en-GB" sz="105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037200" y="3073446"/>
              <a:ext cx="565217" cy="49928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18000" tIns="7200" rIns="18000" bIns="7200" rtlCol="0">
              <a:spAutoFit/>
            </a:bodyPr>
            <a:lstStyle/>
            <a:p>
              <a:pPr algn="r"/>
              <a:r>
                <a:rPr lang="en-GB" sz="1050" dirty="0" smtClean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Fast diode clamp</a:t>
              </a:r>
              <a:endParaRPr lang="en-GB" sz="105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948264" y="3074400"/>
              <a:ext cx="594328" cy="3546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00" tIns="36000" rIns="0" bIns="18000" rtlCol="0">
              <a:spAutoFit/>
            </a:bodyPr>
            <a:lstStyle/>
            <a:p>
              <a:pPr algn="r"/>
              <a:r>
                <a:rPr lang="en-GB" sz="900" dirty="0" smtClean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Magnetizing</a:t>
              </a:r>
              <a:r>
                <a:rPr lang="en-GB" sz="950" dirty="0" smtClean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sz="1000" dirty="0" smtClean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inductance</a:t>
              </a:r>
              <a:endParaRPr lang="en-GB" sz="1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518000" y="2750656"/>
              <a:ext cx="835391" cy="32231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18000" tIns="7200" rIns="18000" bIns="7200" rtlCol="0">
              <a:spAutoFit/>
            </a:bodyPr>
            <a:lstStyle/>
            <a:p>
              <a:pPr algn="r"/>
              <a:r>
                <a:rPr lang="en-GB" sz="1000" dirty="0" smtClean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Semiconductor switches</a:t>
              </a:r>
              <a:endParaRPr lang="en-GB" sz="1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637819" y="3691192"/>
              <a:ext cx="594328" cy="1684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18000" tIns="7200" rIns="18000" bIns="7200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Trigger</a:t>
              </a:r>
              <a:endParaRPr lang="en-GB" sz="1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637819" y="2119083"/>
              <a:ext cx="594328" cy="1684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18000" tIns="7200" rIns="18000" bIns="7200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Trigger</a:t>
              </a:r>
              <a:endParaRPr lang="en-GB" sz="1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536000" y="2430000"/>
              <a:ext cx="957108" cy="3223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10000"/>
                </a:schemeClr>
              </a:solidFill>
            </a:ln>
          </p:spPr>
          <p:txBody>
            <a:bodyPr wrap="square" lIns="18000" tIns="7200" rIns="18000" bIns="7200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Constant Voltage Layers</a:t>
              </a:r>
              <a:endParaRPr lang="en-GB" sz="1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567772" y="856800"/>
              <a:ext cx="1012340" cy="3223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10000"/>
                </a:schemeClr>
              </a:solidFill>
            </a:ln>
          </p:spPr>
          <p:txBody>
            <a:bodyPr wrap="square" lIns="18000" tIns="7200" rIns="18000" bIns="7200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Analogue Modulation Layer</a:t>
              </a:r>
              <a:endParaRPr lang="en-GB" sz="1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694992" y="640800"/>
              <a:ext cx="427269" cy="1684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10000"/>
                </a:schemeClr>
              </a:solidFill>
            </a:ln>
          </p:spPr>
          <p:txBody>
            <a:bodyPr wrap="square" lIns="18000" tIns="7200" rIns="18000" bIns="7200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Load</a:t>
              </a:r>
              <a:endParaRPr lang="en-GB" sz="1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692367" y="1559208"/>
              <a:ext cx="423248" cy="476205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2">
                  <a:lumMod val="10000"/>
                </a:schemeClr>
              </a:solidFill>
            </a:ln>
          </p:spPr>
          <p:txBody>
            <a:bodyPr wrap="square" lIns="18000" tIns="7200" rIns="18000" bIns="7200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Gate drive circuit</a:t>
              </a:r>
              <a:endParaRPr lang="en-GB" sz="1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700903" y="3111124"/>
              <a:ext cx="423248" cy="476205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2">
                  <a:lumMod val="10000"/>
                </a:schemeClr>
              </a:solidFill>
            </a:ln>
          </p:spPr>
          <p:txBody>
            <a:bodyPr wrap="square" lIns="18000" tIns="7200" rIns="18000" bIns="7200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Gate drive circuits</a:t>
              </a:r>
              <a:endParaRPr lang="en-GB" sz="1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630684" y="3836458"/>
              <a:ext cx="712908" cy="32231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18000" tIns="7200" rIns="18000" bIns="7200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1:1 coaxial transformer</a:t>
              </a:r>
              <a:endParaRPr lang="en-GB" sz="1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875702" y="3845313"/>
              <a:ext cx="712908" cy="32231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18000" tIns="7200" rIns="18000" bIns="7200" rtlCol="0">
              <a:spAutoFit/>
            </a:bodyPr>
            <a:lstStyle/>
            <a:p>
              <a:pPr algn="ctr"/>
              <a:r>
                <a:rPr lang="en-GB" sz="1000" dirty="0" smtClean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Primary current</a:t>
              </a:r>
              <a:endParaRPr lang="en-GB" sz="1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123728" y="4210671"/>
            <a:ext cx="6840760" cy="1954633"/>
            <a:chOff x="2123728" y="4210671"/>
            <a:chExt cx="6840760" cy="1954633"/>
          </a:xfrm>
        </p:grpSpPr>
        <p:grpSp>
          <p:nvGrpSpPr>
            <p:cNvPr id="29" name="Group 28"/>
            <p:cNvGrpSpPr/>
            <p:nvPr/>
          </p:nvGrpSpPr>
          <p:grpSpPr>
            <a:xfrm>
              <a:off x="2123728" y="4210671"/>
              <a:ext cx="6840760" cy="1954633"/>
              <a:chOff x="2123728" y="4210671"/>
              <a:chExt cx="6840760" cy="1954633"/>
            </a:xfrm>
          </p:grpSpPr>
          <p:pic>
            <p:nvPicPr>
              <p:cNvPr id="14" name="Picture 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4822"/>
              <a:stretch/>
            </p:blipFill>
            <p:spPr bwMode="auto">
              <a:xfrm>
                <a:off x="6732240" y="4210671"/>
                <a:ext cx="2232248" cy="19546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99992" y="4306686"/>
                <a:ext cx="2163646" cy="1807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5" name="Straight Arrow Connector 14"/>
              <p:cNvCxnSpPr/>
              <p:nvPr/>
            </p:nvCxnSpPr>
            <p:spPr>
              <a:xfrm flipV="1">
                <a:off x="4036135" y="5013178"/>
                <a:ext cx="778768" cy="699984"/>
              </a:xfrm>
              <a:prstGeom prst="straightConnector1">
                <a:avLst/>
              </a:prstGeom>
              <a:ln>
                <a:solidFill>
                  <a:schemeClr val="bg2">
                    <a:lumMod val="1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2123728" y="5589240"/>
                <a:ext cx="203883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 smtClean="0">
                    <a:solidFill>
                      <a:schemeClr val="bg2">
                        <a:lumMod val="10000"/>
                      </a:schemeClr>
                    </a:solidFill>
                  </a:rPr>
                  <a:t>Semiconductor switch (x8)</a:t>
                </a:r>
                <a:endParaRPr lang="en-GB" sz="12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219209" y="5806603"/>
                <a:ext cx="184873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1200" dirty="0" smtClean="0">
                    <a:solidFill>
                      <a:schemeClr val="bg2">
                        <a:lumMod val="10000"/>
                      </a:schemeClr>
                    </a:solidFill>
                  </a:rPr>
                  <a:t>Capacitor (x8)</a:t>
                </a:r>
                <a:endParaRPr lang="en-GB" sz="12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cxnSp>
            <p:nvCxnSpPr>
              <p:cNvPr id="24" name="Straight Arrow Connector 23"/>
              <p:cNvCxnSpPr/>
              <p:nvPr/>
            </p:nvCxnSpPr>
            <p:spPr>
              <a:xfrm flipV="1">
                <a:off x="4036135" y="5141698"/>
                <a:ext cx="1146621" cy="777087"/>
              </a:xfrm>
              <a:prstGeom prst="straightConnector1">
                <a:avLst/>
              </a:prstGeom>
              <a:ln>
                <a:solidFill>
                  <a:schemeClr val="bg2">
                    <a:lumMod val="10000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/>
            <p:cNvSpPr txBox="1"/>
            <p:nvPr/>
          </p:nvSpPr>
          <p:spPr>
            <a:xfrm>
              <a:off x="4431390" y="4221088"/>
              <a:ext cx="2232248" cy="30777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chemeClr val="tx1">
                      <a:lumMod val="50000"/>
                    </a:schemeClr>
                  </a:solidFill>
                </a:rPr>
                <a:t>5 layer CLIC prototype</a:t>
              </a:r>
              <a:endParaRPr lang="en-GB" sz="1400" b="1" dirty="0">
                <a:solidFill>
                  <a:schemeClr val="tx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007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3117629"/>
              </p:ext>
            </p:extLst>
          </p:nvPr>
        </p:nvGraphicFramePr>
        <p:xfrm>
          <a:off x="971600" y="116632"/>
          <a:ext cx="6922551" cy="59320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0480"/>
                <a:gridCol w="938327"/>
                <a:gridCol w="1663744"/>
              </a:tblGrid>
              <a:tr h="792000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r>
                        <a:rPr lang="en-GB" sz="2200" dirty="0" smtClean="0">
                          <a:effectLst/>
                        </a:rPr>
                        <a:t>FCC extraction kicker system requirements</a:t>
                      </a: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</a:tr>
              <a:tr h="2649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>
                          <a:effectLst/>
                        </a:rPr>
                        <a:t> </a:t>
                      </a:r>
                      <a:endParaRPr lang="en-GB" sz="1400" noProof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FCC Extraction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noProof="0" dirty="0" smtClean="0">
                          <a:effectLst/>
                          <a:latin typeface="+mn-lt"/>
                        </a:rPr>
                        <a:t>Magnet</a:t>
                      </a:r>
                      <a:r>
                        <a:rPr lang="en-GB" sz="1300" baseline="0" noProof="0" dirty="0" smtClean="0">
                          <a:effectLst/>
                          <a:latin typeface="+mn-lt"/>
                        </a:rPr>
                        <a:t> t</a:t>
                      </a:r>
                      <a:r>
                        <a:rPr lang="en-GB" sz="1300" noProof="0" dirty="0" smtClean="0">
                          <a:effectLst/>
                          <a:latin typeface="+mn-lt"/>
                        </a:rPr>
                        <a:t>echnology</a:t>
                      </a:r>
                      <a:endParaRPr lang="en-GB" sz="13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 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Lumped inductance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Kinetic Energy</a:t>
                      </a:r>
                      <a:endParaRPr lang="en-GB" sz="13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b="1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TeV</a:t>
                      </a:r>
                      <a:endParaRPr lang="en-GB" sz="13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b="1" i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3.3 to 50</a:t>
                      </a:r>
                      <a:endParaRPr lang="en-GB" sz="1300" b="1" i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noProof="0" dirty="0" smtClean="0">
                          <a:effectLst/>
                          <a:latin typeface="+mn-lt"/>
                        </a:rPr>
                        <a:t>Kick</a:t>
                      </a:r>
                      <a:endParaRPr lang="en-GB" sz="13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err="1">
                          <a:effectLst/>
                          <a:latin typeface="+mn-lt"/>
                        </a:rPr>
                        <a:t>mrad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300" i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0.15</a:t>
                      </a:r>
                      <a:endParaRPr lang="en-GB" sz="1300" i="1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noProof="0" dirty="0" err="1" smtClean="0">
                          <a:effectLst/>
                          <a:latin typeface="+mn-lt"/>
                        </a:rPr>
                        <a:t>B.dl</a:t>
                      </a:r>
                      <a:endParaRPr lang="en-GB" sz="13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err="1">
                          <a:effectLst/>
                          <a:latin typeface="+mn-lt"/>
                        </a:rPr>
                        <a:t>T.m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1.6 to 25</a:t>
                      </a:r>
                      <a:endParaRPr lang="en-GB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b="1" kern="1200" noProof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Aperture height</a:t>
                      </a:r>
                      <a:endParaRPr lang="en-GB" sz="1300" b="1" kern="1200" noProof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mm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36</a:t>
                      </a:r>
                      <a:endParaRPr lang="en-GB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b="1" kern="1200" noProof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Aperture width</a:t>
                      </a:r>
                      <a:endParaRPr lang="en-GB" sz="1300" b="1" kern="1200" noProof="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mm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36</a:t>
                      </a:r>
                      <a:endParaRPr lang="en-GB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noProof="0" dirty="0" smtClean="0">
                          <a:effectLst/>
                          <a:latin typeface="+mn-lt"/>
                        </a:rPr>
                        <a:t>Field rise/fall time</a:t>
                      </a:r>
                      <a:endParaRPr lang="en-GB" sz="1300" baseline="300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b="1" dirty="0">
                          <a:effectLst/>
                          <a:latin typeface="+mn-lt"/>
                        </a:rPr>
                        <a:t>µs</a:t>
                      </a:r>
                      <a:endParaRPr lang="en-GB" sz="13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≤3</a:t>
                      </a:r>
                      <a:endParaRPr lang="en-GB" sz="13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noProof="0" dirty="0" smtClean="0">
                          <a:effectLst/>
                          <a:latin typeface="+mn-lt"/>
                        </a:rPr>
                        <a:t>Field flattop length</a:t>
                      </a:r>
                      <a:endParaRPr lang="en-GB" sz="13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b="1" dirty="0">
                          <a:effectLst/>
                          <a:latin typeface="+mn-lt"/>
                        </a:rPr>
                        <a:t>µs</a:t>
                      </a:r>
                      <a:endParaRPr lang="en-GB" sz="13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350</a:t>
                      </a:r>
                      <a:endParaRPr lang="en-GB" sz="13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b="1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Field flattop</a:t>
                      </a:r>
                      <a:r>
                        <a:rPr lang="en-GB" sz="1300" b="1" baseline="0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ripple</a:t>
                      </a:r>
                      <a:endParaRPr lang="en-GB" sz="1300" b="1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GB" sz="13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kumimoji="0" lang="en-GB" sz="13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System impedance</a:t>
                      </a:r>
                      <a:endParaRPr lang="en-GB" sz="13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l-GR" sz="13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Ω</a:t>
                      </a:r>
                      <a:endParaRPr lang="en-GB" sz="1300" baseline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3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noProof="0" dirty="0" smtClean="0">
                          <a:effectLst/>
                          <a:latin typeface="+mn-lt"/>
                        </a:rPr>
                        <a:t>Assumed system magnetic length</a:t>
                      </a:r>
                      <a:endParaRPr lang="en-GB" sz="1300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m</a:t>
                      </a:r>
                      <a:endParaRPr lang="en-GB" sz="13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300" i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~90</a:t>
                      </a:r>
                      <a:endParaRPr lang="en-GB" sz="1300" i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b="1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Magnet current</a:t>
                      </a:r>
                      <a:endParaRPr lang="en-GB" sz="1300" b="1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fr-FR" sz="13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kA·Turns</a:t>
                      </a:r>
                      <a:endParaRPr lang="en-GB" sz="13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~0.55 to ~8.3</a:t>
                      </a:r>
                      <a:endParaRPr lang="en-GB" sz="13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b="1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Output pulse voltage range</a:t>
                      </a:r>
                      <a:endParaRPr lang="en-GB" sz="1300" b="1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kV</a:t>
                      </a:r>
                      <a:endParaRPr lang="en-GB" sz="13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GB" sz="13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  <a:tr h="348223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300" b="1" noProof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Approximate number of extraction kicker systems</a:t>
                      </a:r>
                      <a:endParaRPr lang="en-GB" sz="1300" b="1" noProof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GB" sz="13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7364" marR="57364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300" b="1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300</a:t>
                      </a:r>
                      <a:endParaRPr lang="en-GB" sz="1300" b="1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7364" marR="57364" marT="0" marB="0" anchor="ctr"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z="1000" smtClean="0">
                <a:solidFill>
                  <a:srgbClr val="0055A0">
                    <a:tint val="75000"/>
                  </a:srgbClr>
                </a:solidFill>
              </a:rPr>
              <a:t>26/03/2015</a:t>
            </a:r>
            <a:endParaRPr lang="en-GB" sz="100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z="1000" smtClean="0">
                <a:solidFill>
                  <a:srgbClr val="0055A0">
                    <a:tint val="75000"/>
                  </a:srgbClr>
                </a:solidFill>
              </a:rPr>
              <a:t>FCC Week: Semiconductor Switch Designs. M.J. Barnes</a:t>
            </a:r>
            <a:endParaRPr lang="en-GB" sz="100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z="1000" smtClean="0">
                <a:solidFill>
                  <a:srgbClr val="0055A0">
                    <a:tint val="75000"/>
                  </a:srgbClr>
                </a:solidFill>
              </a:rPr>
              <a:pPr/>
              <a:t>9</a:t>
            </a:fld>
            <a:endParaRPr lang="en-GB" sz="100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55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templat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cern_template</Template>
  <TotalTime>7397</TotalTime>
  <Words>1702</Words>
  <Application>Microsoft Office PowerPoint</Application>
  <PresentationFormat>On-screen Show (4:3)</PresentationFormat>
  <Paragraphs>350</Paragraphs>
  <Slides>19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Wingdings</vt:lpstr>
      <vt:lpstr>cern_template</vt:lpstr>
      <vt:lpstr>Semiconductor Switch Designs </vt:lpstr>
      <vt:lpstr>Outline</vt:lpstr>
      <vt:lpstr>PowerPoint Presentation</vt:lpstr>
      <vt:lpstr>An existing kicker system at CERN</vt:lpstr>
      <vt:lpstr>The need for new developments</vt:lpstr>
      <vt:lpstr>Semiconductor Switches</vt:lpstr>
      <vt:lpstr>FCC Injection: Marx Generator</vt:lpstr>
      <vt:lpstr>FCC Injection: Inductive Adder</vt:lpstr>
      <vt:lpstr>PowerPoint Presentation</vt:lpstr>
      <vt:lpstr>Existing LHC Extraction System</vt:lpstr>
      <vt:lpstr>PowerPoint Presentation</vt:lpstr>
      <vt:lpstr>Other R&amp;D Required (Inj. &amp; Ext.)</vt:lpstr>
      <vt:lpstr>Timeline and tasks</vt:lpstr>
      <vt:lpstr>Summary</vt:lpstr>
      <vt:lpstr>Thank you for your attention!</vt:lpstr>
      <vt:lpstr>Spare Slides</vt:lpstr>
      <vt:lpstr>Line type modulator example waveforms</vt:lpstr>
      <vt:lpstr>PowerPoint Presentation</vt:lpstr>
      <vt:lpstr>Example of normal and fault currents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Kramer</dc:creator>
  <cp:lastModifiedBy>Mike Barnes</cp:lastModifiedBy>
  <cp:revision>376</cp:revision>
  <cp:lastPrinted>2015-01-29T12:56:41Z</cp:lastPrinted>
  <dcterms:created xsi:type="dcterms:W3CDTF">2014-12-10T14:37:00Z</dcterms:created>
  <dcterms:modified xsi:type="dcterms:W3CDTF">2015-04-02T13:53:48Z</dcterms:modified>
</cp:coreProperties>
</file>