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9" r:id="rId2"/>
    <p:sldId id="284" r:id="rId3"/>
    <p:sldId id="272" r:id="rId4"/>
    <p:sldId id="279" r:id="rId5"/>
    <p:sldId id="270" r:id="rId6"/>
    <p:sldId id="281" r:id="rId7"/>
    <p:sldId id="282" r:id="rId8"/>
    <p:sldId id="283" r:id="rId9"/>
    <p:sldId id="285" r:id="rId10"/>
    <p:sldId id="288" r:id="rId11"/>
    <p:sldId id="274" r:id="rId12"/>
    <p:sldId id="276" r:id="rId13"/>
    <p:sldId id="289" r:id="rId14"/>
    <p:sldId id="28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9B268"/>
    <a:srgbClr val="FFFF66"/>
    <a:srgbClr val="003300"/>
    <a:srgbClr val="660033"/>
    <a:srgbClr val="003366"/>
    <a:srgbClr val="FFCC00"/>
    <a:srgbClr val="0033CC"/>
    <a:srgbClr val="0066C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446" autoAdjust="0"/>
    <p:restoredTop sz="94660"/>
  </p:normalViewPr>
  <p:slideViewPr>
    <p:cSldViewPr>
      <p:cViewPr varScale="1">
        <p:scale>
          <a:sx n="122" d="100"/>
          <a:sy n="122" d="100"/>
        </p:scale>
        <p:origin x="-228" y="-84"/>
      </p:cViewPr>
      <p:guideLst>
        <p:guide orient="horz" pos="2160"/>
        <p:guide pos="2880"/>
      </p:guideLst>
    </p:cSldViewPr>
  </p:slideViewPr>
  <p:notesTextViewPr>
    <p:cViewPr>
      <p:scale>
        <a:sx n="1" d="1"/>
        <a:sy n="1" d="1"/>
      </p:scale>
      <p:origin x="0" y="0"/>
    </p:cViewPr>
  </p:notesTextViewPr>
  <p:sorterViewPr>
    <p:cViewPr>
      <p:scale>
        <a:sx n="200" d="100"/>
        <a:sy n="200" d="100"/>
      </p:scale>
      <p:origin x="0" y="60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195347-8E4F-4CB1-9390-D128BB78168E}" type="datetimeFigureOut">
              <a:rPr lang="en-US" smtClean="0"/>
              <a:t>3/23/2015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61B4B1-486D-450C-B126-2FDD8EBCB240}" type="slidenum">
              <a:rPr lang="en-US" smtClean="0"/>
              <a:t>‹#›</a:t>
            </a:fld>
            <a:endParaRPr lang="en-US"/>
          </a:p>
        </p:txBody>
      </p:sp>
    </p:spTree>
    <p:extLst>
      <p:ext uri="{BB962C8B-B14F-4D97-AF65-F5344CB8AC3E}">
        <p14:creationId xmlns:p14="http://schemas.microsoft.com/office/powerpoint/2010/main" val="57836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9175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a:xfrm>
            <a:off x="3886200" y="0"/>
            <a:ext cx="5257800" cy="1066800"/>
          </a:xfrm>
          <a:prstGeom prst="rect">
            <a:avLst/>
          </a:prstGeom>
          <a:noFill/>
          <a:effectLst/>
          <a:scene3d>
            <a:camera prst="orthographicFront"/>
            <a:lightRig rig="glow" dir="t">
              <a:rot lat="0" lon="0" rev="6360000"/>
            </a:lightRig>
          </a:scene3d>
          <a:sp3d contourW="1000" prstMaterial="flat">
            <a:bevelT w="95250" h="101600"/>
            <a:contourClr>
              <a:schemeClr val="dk1">
                <a:satMod val="300000"/>
              </a:schemeClr>
            </a:contourClr>
          </a:sp3d>
        </p:spPr>
        <p:style>
          <a:lnRef idx="0">
            <a:schemeClr val="dk1"/>
          </a:lnRef>
          <a:fillRef idx="3">
            <a:schemeClr val="dk1"/>
          </a:fillRef>
          <a:effectRef idx="3">
            <a:schemeClr val="dk1"/>
          </a:effectRef>
          <a:fontRef idx="none"/>
        </p:style>
        <p:txBody>
          <a:bodyPr anchor="t">
            <a:normAutofit/>
          </a:bodyPr>
          <a:lstStyle>
            <a:lvl1pPr algn="r">
              <a:defRPr sz="3200">
                <a:ln>
                  <a:noFill/>
                </a:ln>
                <a:solidFill>
                  <a:srgbClr val="FFFFCC"/>
                </a:solidFill>
              </a:defRPr>
            </a:lvl1pPr>
          </a:lstStyle>
          <a:p>
            <a:r>
              <a:rPr lang="en-US" dirty="0" smtClean="0"/>
              <a:t>Click to edit Master title style</a:t>
            </a:r>
            <a:endParaRPr lang="en-US" dirty="0"/>
          </a:p>
        </p:txBody>
      </p:sp>
      <p:sp>
        <p:nvSpPr>
          <p:cNvPr id="8" name="Slide Number Placeholder 5"/>
          <p:cNvSpPr txBox="1">
            <a:spLocks/>
          </p:cNvSpPr>
          <p:nvPr userDrawn="1"/>
        </p:nvSpPr>
        <p:spPr>
          <a:xfrm>
            <a:off x="8077200" y="6492875"/>
            <a:ext cx="1066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99FF99"/>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rgbClr val="FFFFCC"/>
                </a:solidFill>
                <a:latin typeface="+mj-lt"/>
              </a:rPr>
              <a:t> Page </a:t>
            </a:r>
            <a:fld id="{77AA60D7-E052-4FF8-8EB3-82792E6B1490}" type="slidenum">
              <a:rPr lang="en-US" smtClean="0">
                <a:solidFill>
                  <a:srgbClr val="FFFFCC"/>
                </a:solidFill>
                <a:latin typeface="+mj-lt"/>
              </a:rPr>
              <a:pPr/>
              <a:t>‹#›</a:t>
            </a:fld>
            <a:endParaRPr lang="en-US" dirty="0">
              <a:solidFill>
                <a:srgbClr val="FFFFCC"/>
              </a:solidFill>
              <a:latin typeface="+mj-lt"/>
            </a:endParaRPr>
          </a:p>
        </p:txBody>
      </p:sp>
    </p:spTree>
    <p:extLst>
      <p:ext uri="{BB962C8B-B14F-4D97-AF65-F5344CB8AC3E}">
        <p14:creationId xmlns:p14="http://schemas.microsoft.com/office/powerpoint/2010/main" val="16715540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8" name="Slide Number Placeholder 5"/>
          <p:cNvSpPr txBox="1">
            <a:spLocks/>
          </p:cNvSpPr>
          <p:nvPr userDrawn="1"/>
        </p:nvSpPr>
        <p:spPr>
          <a:xfrm>
            <a:off x="8077200" y="6492875"/>
            <a:ext cx="1066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99FF99"/>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rgbClr val="FFFFCC"/>
                </a:solidFill>
                <a:latin typeface="+mj-lt"/>
              </a:rPr>
              <a:t> Page </a:t>
            </a:r>
            <a:fld id="{77AA60D7-E052-4FF8-8EB3-82792E6B1490}" type="slidenum">
              <a:rPr lang="en-US" smtClean="0">
                <a:solidFill>
                  <a:srgbClr val="FFFFCC"/>
                </a:solidFill>
                <a:latin typeface="+mj-lt"/>
              </a:rPr>
              <a:pPr/>
              <a:t>‹#›</a:t>
            </a:fld>
            <a:endParaRPr lang="en-US" dirty="0">
              <a:solidFill>
                <a:srgbClr val="FFFFCC"/>
              </a:solidFill>
              <a:latin typeface="+mj-lt"/>
            </a:endParaRPr>
          </a:p>
        </p:txBody>
      </p:sp>
    </p:spTree>
    <p:extLst>
      <p:ext uri="{BB962C8B-B14F-4D97-AF65-F5344CB8AC3E}">
        <p14:creationId xmlns:p14="http://schemas.microsoft.com/office/powerpoint/2010/main" val="4289235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bg>
      <p:bgPr>
        <a:blipFill dpi="0" rotWithShape="1">
          <a:blip r:embed="rId2">
            <a:extLst>
              <a:ext uri="{BEBA8EAE-BF5A-486C-A8C5-ECC9F3942E4B}">
                <a14:imgProps xmlns:a14="http://schemas.microsoft.com/office/drawing/2010/main">
                  <a14:imgLayer r:embed="rId3">
                    <a14:imgEffect>
                      <a14:brightnessContrast bright="-41000" contrast="20000"/>
                    </a14:imgEffect>
                  </a14:imgLayer>
                </a14:imgProps>
              </a:ext>
            </a:extLst>
          </a:blip>
          <a:srcRect/>
          <a:stretch>
            <a:fillRect l="-27000" r="-27000"/>
          </a:stretch>
        </a:blipFill>
        <a:effectLst/>
      </p:bgPr>
    </p:bg>
    <p:spTree>
      <p:nvGrpSpPr>
        <p:cNvPr id="1" name=""/>
        <p:cNvGrpSpPr/>
        <p:nvPr/>
      </p:nvGrpSpPr>
      <p:grpSpPr>
        <a:xfrm>
          <a:off x="0" y="0"/>
          <a:ext cx="0" cy="0"/>
          <a:chOff x="0" y="0"/>
          <a:chExt cx="0" cy="0"/>
        </a:xfrm>
      </p:grpSpPr>
      <p:sp>
        <p:nvSpPr>
          <p:cNvPr id="8" name="Slide Number Placeholder 5"/>
          <p:cNvSpPr txBox="1">
            <a:spLocks/>
          </p:cNvSpPr>
          <p:nvPr userDrawn="1"/>
        </p:nvSpPr>
        <p:spPr>
          <a:xfrm>
            <a:off x="8077200" y="6492875"/>
            <a:ext cx="1066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99FF99"/>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rgbClr val="FFFFCC"/>
                </a:solidFill>
                <a:latin typeface="+mj-lt"/>
              </a:rPr>
              <a:t> Page </a:t>
            </a:r>
            <a:fld id="{77AA60D7-E052-4FF8-8EB3-82792E6B1490}" type="slidenum">
              <a:rPr lang="en-US" smtClean="0">
                <a:solidFill>
                  <a:srgbClr val="FFFFCC"/>
                </a:solidFill>
                <a:latin typeface="+mj-lt"/>
              </a:rPr>
              <a:pPr/>
              <a:t>‹#›</a:t>
            </a:fld>
            <a:endParaRPr lang="en-US" dirty="0">
              <a:solidFill>
                <a:srgbClr val="FFFFCC"/>
              </a:solidFill>
              <a:latin typeface="+mj-lt"/>
            </a:endParaRPr>
          </a:p>
        </p:txBody>
      </p:sp>
    </p:spTree>
    <p:extLst>
      <p:ext uri="{BB962C8B-B14F-4D97-AF65-F5344CB8AC3E}">
        <p14:creationId xmlns:p14="http://schemas.microsoft.com/office/powerpoint/2010/main" val="20805399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81656-5A55-4B9F-BF06-E9D03294AB7D}" type="datetimeFigureOut">
              <a:rPr lang="en-US" smtClean="0"/>
              <a:t>3/23/2015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A60D7-E052-4FF8-8EB3-82792E6B1490}" type="slidenum">
              <a:rPr lang="en-US" smtClean="0"/>
              <a:t>‹#›</a:t>
            </a:fld>
            <a:endParaRPr lang="en-US"/>
          </a:p>
        </p:txBody>
      </p:sp>
    </p:spTree>
    <p:extLst>
      <p:ext uri="{BB962C8B-B14F-4D97-AF65-F5344CB8AC3E}">
        <p14:creationId xmlns:p14="http://schemas.microsoft.com/office/powerpoint/2010/main" val="221722533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bnl.gov/eic/index.php/Magnetic_Cloak"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0"/>
            <a:ext cx="7848600" cy="2092881"/>
          </a:xfrm>
          <a:prstGeom prst="rect">
            <a:avLst/>
          </a:prstGeom>
          <a:noFill/>
        </p:spPr>
        <p:txBody>
          <a:bodyPr wrap="square" rtlCol="0">
            <a:spAutoFit/>
          </a:bodyPr>
          <a:lstStyle/>
          <a:p>
            <a:pPr algn="ctr"/>
            <a:r>
              <a:rPr lang="en-US" sz="4400" dirty="0">
                <a:solidFill>
                  <a:srgbClr val="FFFFCC"/>
                </a:solidFill>
                <a:latin typeface="+mj-lt"/>
              </a:rPr>
              <a:t>Magnetic Sweet Spots </a:t>
            </a:r>
            <a:r>
              <a:rPr lang="en-US" sz="4400" dirty="0" smtClean="0">
                <a:solidFill>
                  <a:srgbClr val="FFFFCC"/>
                </a:solidFill>
                <a:latin typeface="+mj-lt"/>
              </a:rPr>
              <a:t>and </a:t>
            </a:r>
            <a:r>
              <a:rPr lang="en-US" sz="4400" dirty="0">
                <a:solidFill>
                  <a:srgbClr val="FFFFCC"/>
                </a:solidFill>
                <a:latin typeface="+mj-lt"/>
              </a:rPr>
              <a:t>the </a:t>
            </a:r>
            <a:r>
              <a:rPr lang="en-US" sz="4400" dirty="0" smtClean="0">
                <a:solidFill>
                  <a:srgbClr val="FFFFCC"/>
                </a:solidFill>
                <a:latin typeface="+mj-lt"/>
              </a:rPr>
              <a:t>eh Machine </a:t>
            </a:r>
            <a:r>
              <a:rPr lang="en-US" sz="4400" dirty="0">
                <a:solidFill>
                  <a:srgbClr val="FFFFCC"/>
                </a:solidFill>
                <a:latin typeface="+mj-lt"/>
              </a:rPr>
              <a:t>Detector </a:t>
            </a:r>
            <a:r>
              <a:rPr lang="en-US" sz="4400" dirty="0" smtClean="0">
                <a:solidFill>
                  <a:srgbClr val="FFFFCC"/>
                </a:solidFill>
                <a:latin typeface="+mj-lt"/>
              </a:rPr>
              <a:t>Interface</a:t>
            </a:r>
          </a:p>
          <a:p>
            <a:pPr algn="ctr">
              <a:spcBef>
                <a:spcPts val="1200"/>
              </a:spcBef>
            </a:pPr>
            <a:r>
              <a:rPr lang="en-US" sz="3200" dirty="0" smtClean="0">
                <a:solidFill>
                  <a:srgbClr val="99FFCC"/>
                </a:solidFill>
                <a:latin typeface="+mj-lt"/>
              </a:rPr>
              <a:t>Brett Parker, BNL/SMD</a:t>
            </a:r>
            <a:endParaRPr lang="en-US" sz="3200" dirty="0">
              <a:solidFill>
                <a:srgbClr val="99FFCC"/>
              </a:solidFill>
              <a:latin typeface="+mj-lt"/>
            </a:endParaRPr>
          </a:p>
        </p:txBody>
      </p:sp>
      <p:sp>
        <p:nvSpPr>
          <p:cNvPr id="4" name="Rectangle 3"/>
          <p:cNvSpPr/>
          <p:nvPr/>
        </p:nvSpPr>
        <p:spPr>
          <a:xfrm>
            <a:off x="381000" y="2350532"/>
            <a:ext cx="3886200" cy="4507468"/>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920" b="1462"/>
          <a:stretch/>
        </p:blipFill>
        <p:spPr>
          <a:xfrm>
            <a:off x="472367" y="2402645"/>
            <a:ext cx="3718633" cy="3845755"/>
          </a:xfrm>
          <a:prstGeom prst="rect">
            <a:avLst/>
          </a:prstGeom>
        </p:spPr>
      </p:pic>
      <p:sp>
        <p:nvSpPr>
          <p:cNvPr id="8" name="Rectangle 7"/>
          <p:cNvSpPr/>
          <p:nvPr/>
        </p:nvSpPr>
        <p:spPr>
          <a:xfrm>
            <a:off x="4876800" y="2350532"/>
            <a:ext cx="3886200" cy="4507468"/>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760" y="2414016"/>
            <a:ext cx="3761231" cy="3793938"/>
          </a:xfrm>
          <a:prstGeom prst="rect">
            <a:avLst/>
          </a:prstGeom>
        </p:spPr>
      </p:pic>
      <p:sp>
        <p:nvSpPr>
          <p:cNvPr id="7" name="TextBox 6"/>
          <p:cNvSpPr txBox="1"/>
          <p:nvPr/>
        </p:nvSpPr>
        <p:spPr>
          <a:xfrm>
            <a:off x="6324600" y="3276600"/>
            <a:ext cx="574196" cy="1015663"/>
          </a:xfrm>
          <a:prstGeom prst="rect">
            <a:avLst/>
          </a:prstGeom>
          <a:noFill/>
        </p:spPr>
        <p:txBody>
          <a:bodyPr wrap="none" rtlCol="0">
            <a:spAutoFit/>
          </a:bodyPr>
          <a:lstStyle/>
          <a:p>
            <a:r>
              <a:rPr lang="en-US" sz="6000" b="1" dirty="0" smtClean="0">
                <a:solidFill>
                  <a:srgbClr val="0000CC"/>
                </a:solidFill>
              </a:rPr>
              <a:t>?</a:t>
            </a:r>
            <a:endParaRPr lang="en-US" sz="6000" b="1" dirty="0">
              <a:solidFill>
                <a:srgbClr val="0000CC"/>
              </a:solidFill>
            </a:endParaRPr>
          </a:p>
        </p:txBody>
      </p:sp>
      <p:sp>
        <p:nvSpPr>
          <p:cNvPr id="12" name="Right Arrow 11"/>
          <p:cNvSpPr/>
          <p:nvPr/>
        </p:nvSpPr>
        <p:spPr>
          <a:xfrm>
            <a:off x="4343400" y="3593592"/>
            <a:ext cx="2057400" cy="533400"/>
          </a:xfrm>
          <a:prstGeom prst="rightArrow">
            <a:avLst/>
          </a:prstGeom>
          <a:solidFill>
            <a:srgbClr val="C00000">
              <a:alpha val="50196"/>
            </a:srgbClr>
          </a:solidFill>
          <a:ln>
            <a:solidFill>
              <a:srgbClr val="0000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6211669"/>
            <a:ext cx="2971800" cy="605294"/>
          </a:xfrm>
          <a:prstGeom prst="rect">
            <a:avLst/>
          </a:prstGeom>
          <a:noFill/>
        </p:spPr>
        <p:txBody>
          <a:bodyPr wrap="square" rtlCol="0">
            <a:spAutoFit/>
          </a:bodyPr>
          <a:lstStyle/>
          <a:p>
            <a:pPr algn="ctr">
              <a:lnSpc>
                <a:spcPts val="2000"/>
              </a:lnSpc>
            </a:pPr>
            <a:r>
              <a:rPr lang="en-US" b="1" i="1" dirty="0" smtClean="0">
                <a:solidFill>
                  <a:srgbClr val="000066"/>
                </a:solidFill>
                <a:latin typeface="Arial Rounded MT Bold" panose="020F0704030504030204" pitchFamily="34" charset="0"/>
              </a:rPr>
              <a:t>eRHIC Q1 Sweet Spot Septum Quadrupole</a:t>
            </a:r>
            <a:endParaRPr lang="en-US" sz="2800" b="1" i="1" baseline="-25000" dirty="0">
              <a:solidFill>
                <a:srgbClr val="000066"/>
              </a:solidFill>
              <a:latin typeface="Arial Rounded MT Bold" panose="020F0704030504030204" pitchFamily="34" charset="0"/>
            </a:endParaRPr>
          </a:p>
        </p:txBody>
      </p:sp>
      <p:sp>
        <p:nvSpPr>
          <p:cNvPr id="11" name="TextBox 10"/>
          <p:cNvSpPr txBox="1"/>
          <p:nvPr/>
        </p:nvSpPr>
        <p:spPr>
          <a:xfrm>
            <a:off x="5181600" y="6211669"/>
            <a:ext cx="3276600" cy="605294"/>
          </a:xfrm>
          <a:prstGeom prst="rect">
            <a:avLst/>
          </a:prstGeom>
          <a:noFill/>
        </p:spPr>
        <p:txBody>
          <a:bodyPr wrap="square" rtlCol="0">
            <a:spAutoFit/>
          </a:bodyPr>
          <a:lstStyle/>
          <a:p>
            <a:pPr algn="ctr">
              <a:lnSpc>
                <a:spcPts val="2000"/>
              </a:lnSpc>
            </a:pPr>
            <a:r>
              <a:rPr lang="en-US" b="1" i="1" dirty="0">
                <a:solidFill>
                  <a:srgbClr val="000066"/>
                </a:solidFill>
                <a:latin typeface="Arial Rounded MT Bold" panose="020F0704030504030204" pitchFamily="34" charset="0"/>
              </a:rPr>
              <a:t>Schematic of an 80-100 km </a:t>
            </a:r>
            <a:r>
              <a:rPr lang="en-US" b="1" i="1" dirty="0" smtClean="0">
                <a:solidFill>
                  <a:srgbClr val="000066"/>
                </a:solidFill>
                <a:latin typeface="Arial Rounded MT Bold" panose="020F0704030504030204" pitchFamily="34" charset="0"/>
              </a:rPr>
              <a:t>Long FCC Tunnel at CERN</a:t>
            </a:r>
            <a:endParaRPr lang="en-US" sz="2800" b="1" i="1" baseline="-25000" dirty="0">
              <a:solidFill>
                <a:srgbClr val="000066"/>
              </a:solidFill>
              <a:latin typeface="Arial Rounded MT Bold" panose="020F0704030504030204" pitchFamily="34" charset="0"/>
            </a:endParaRPr>
          </a:p>
        </p:txBody>
      </p:sp>
    </p:spTree>
    <p:extLst>
      <p:ext uri="{BB962C8B-B14F-4D97-AF65-F5344CB8AC3E}">
        <p14:creationId xmlns:p14="http://schemas.microsoft.com/office/powerpoint/2010/main" val="1623692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800600" y="3276600"/>
            <a:ext cx="4343400" cy="32004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7468" y="3675144"/>
            <a:ext cx="4169664" cy="2420856"/>
          </a:xfrm>
          <a:prstGeom prst="rect">
            <a:avLst/>
          </a:prstGeom>
        </p:spPr>
      </p:pic>
      <p:sp>
        <p:nvSpPr>
          <p:cNvPr id="4" name="Rectangle 3"/>
          <p:cNvSpPr/>
          <p:nvPr/>
        </p:nvSpPr>
        <p:spPr>
          <a:xfrm>
            <a:off x="0" y="685799"/>
            <a:ext cx="4754880" cy="429768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795341"/>
            <a:ext cx="4636008" cy="4005259"/>
          </a:xfrm>
          <a:prstGeom prst="rect">
            <a:avLst/>
          </a:prstGeom>
        </p:spPr>
      </p:pic>
      <p:sp>
        <p:nvSpPr>
          <p:cNvPr id="2" name="Title 1"/>
          <p:cNvSpPr>
            <a:spLocks noGrp="1"/>
          </p:cNvSpPr>
          <p:nvPr>
            <p:ph type="title"/>
          </p:nvPr>
        </p:nvSpPr>
        <p:spPr>
          <a:xfrm>
            <a:off x="76200" y="0"/>
            <a:ext cx="9067800" cy="685800"/>
          </a:xfrm>
        </p:spPr>
        <p:txBody>
          <a:bodyPr>
            <a:normAutofit fontScale="90000"/>
          </a:bodyPr>
          <a:lstStyle/>
          <a:p>
            <a:r>
              <a:rPr lang="en-US" dirty="0"/>
              <a:t>Generic </a:t>
            </a:r>
            <a:r>
              <a:rPr lang="en-US" dirty="0" smtClean="0"/>
              <a:t>Quadrupole Yoke Shielding Counter Example</a:t>
            </a:r>
            <a:endParaRPr lang="en-US" dirty="0"/>
          </a:p>
        </p:txBody>
      </p:sp>
      <p:sp>
        <p:nvSpPr>
          <p:cNvPr id="20" name="TextBox 19"/>
          <p:cNvSpPr txBox="1"/>
          <p:nvPr/>
        </p:nvSpPr>
        <p:spPr>
          <a:xfrm>
            <a:off x="4800600" y="3276600"/>
            <a:ext cx="4242254" cy="353943"/>
          </a:xfrm>
          <a:prstGeom prst="rect">
            <a:avLst/>
          </a:prstGeom>
          <a:noFill/>
        </p:spPr>
        <p:txBody>
          <a:bodyPr wrap="square" rtlCol="0">
            <a:spAutoFit/>
          </a:bodyPr>
          <a:lstStyle/>
          <a:p>
            <a:pPr algn="ctr"/>
            <a:r>
              <a:rPr lang="en-US" sz="1700" b="1" i="1" spc="20" dirty="0" smtClean="0">
                <a:solidFill>
                  <a:srgbClr val="000066"/>
                </a:solidFill>
                <a:latin typeface="Arial Rounded MT Bold" panose="020F0704030504030204" pitchFamily="34" charset="0"/>
              </a:rPr>
              <a:t>Scaled Vertical Field at Coil Midplane</a:t>
            </a:r>
            <a:endParaRPr lang="en-US" sz="1700" b="1" i="1" spc="20" dirty="0">
              <a:solidFill>
                <a:srgbClr val="000066"/>
              </a:solidFill>
              <a:latin typeface="Arial Rounded MT Bold" panose="020F0704030504030204" pitchFamily="34" charset="0"/>
            </a:endParaRPr>
          </a:p>
        </p:txBody>
      </p:sp>
      <p:sp>
        <p:nvSpPr>
          <p:cNvPr id="21" name="TextBox 20"/>
          <p:cNvSpPr txBox="1"/>
          <p:nvPr/>
        </p:nvSpPr>
        <p:spPr>
          <a:xfrm>
            <a:off x="4876800" y="4267200"/>
            <a:ext cx="430887" cy="850554"/>
          </a:xfrm>
          <a:prstGeom prst="rect">
            <a:avLst/>
          </a:prstGeom>
          <a:noFill/>
        </p:spPr>
        <p:txBody>
          <a:bodyPr vert="vert270" wrap="none" rtlCol="0">
            <a:spAutoFit/>
          </a:bodyPr>
          <a:lstStyle/>
          <a:p>
            <a:r>
              <a:rPr lang="en-US" sz="1600" dirty="0" smtClean="0">
                <a:latin typeface="Arial Rounded MT Bold" panose="020F0704030504030204" pitchFamily="34" charset="0"/>
              </a:rPr>
              <a:t>By/B</a:t>
            </a:r>
            <a:r>
              <a:rPr lang="en-US" sz="1600" baseline="-25000" dirty="0" smtClean="0">
                <a:latin typeface="Arial Rounded MT Bold" panose="020F0704030504030204" pitchFamily="34" charset="0"/>
              </a:rPr>
              <a:t>MAX</a:t>
            </a:r>
            <a:endParaRPr lang="en-US" sz="1600" baseline="-25000" dirty="0">
              <a:latin typeface="Arial Rounded MT Bold" panose="020F0704030504030204" pitchFamily="34" charset="0"/>
            </a:endParaRPr>
          </a:p>
        </p:txBody>
      </p:sp>
      <p:sp>
        <p:nvSpPr>
          <p:cNvPr id="22" name="TextBox 21"/>
          <p:cNvSpPr txBox="1"/>
          <p:nvPr/>
        </p:nvSpPr>
        <p:spPr>
          <a:xfrm>
            <a:off x="7501001" y="6019800"/>
            <a:ext cx="1109599" cy="338554"/>
          </a:xfrm>
          <a:prstGeom prst="rect">
            <a:avLst/>
          </a:prstGeom>
          <a:noFill/>
        </p:spPr>
        <p:txBody>
          <a:bodyPr vert="horz" wrap="none" rtlCol="0">
            <a:spAutoFit/>
          </a:bodyPr>
          <a:lstStyle/>
          <a:p>
            <a:r>
              <a:rPr lang="en-US" sz="1600" dirty="0" smtClean="0">
                <a:latin typeface="Arial Rounded MT Bold" panose="020F0704030504030204" pitchFamily="34" charset="0"/>
              </a:rPr>
              <a:t>X, Y (mm)</a:t>
            </a:r>
            <a:endParaRPr lang="en-US" sz="1600" baseline="-25000" dirty="0">
              <a:latin typeface="Arial Rounded MT Bold" panose="020F0704030504030204" pitchFamily="34" charset="0"/>
            </a:endParaRPr>
          </a:p>
        </p:txBody>
      </p:sp>
      <p:cxnSp>
        <p:nvCxnSpPr>
          <p:cNvPr id="24" name="Straight Connector 23"/>
          <p:cNvCxnSpPr/>
          <p:nvPr/>
        </p:nvCxnSpPr>
        <p:spPr>
          <a:xfrm>
            <a:off x="5504688" y="5056632"/>
            <a:ext cx="3456432" cy="0"/>
          </a:xfrm>
          <a:prstGeom prst="line">
            <a:avLst/>
          </a:prstGeom>
          <a:ln>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03136" y="3675144"/>
            <a:ext cx="0" cy="21927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406640" y="3675144"/>
            <a:ext cx="0" cy="21927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754880" y="609600"/>
            <a:ext cx="4389120" cy="2580194"/>
          </a:xfrm>
          <a:prstGeom prst="rect">
            <a:avLst/>
          </a:prstGeom>
          <a:noFill/>
        </p:spPr>
        <p:txBody>
          <a:bodyPr wrap="square" rtlCol="0">
            <a:spAutoFit/>
          </a:bodyPr>
          <a:lstStyle/>
          <a:p>
            <a:pPr algn="just">
              <a:lnSpc>
                <a:spcPts val="1900"/>
              </a:lnSpc>
              <a:spcAft>
                <a:spcPts val="1400"/>
              </a:spcAft>
            </a:pPr>
            <a:r>
              <a:rPr lang="en-US" sz="1600" dirty="0" smtClean="0">
                <a:solidFill>
                  <a:srgbClr val="66CCFF"/>
                </a:solidFill>
                <a:latin typeface="Arial Rounded MT Bold" panose="020F0704030504030204" pitchFamily="34" charset="0"/>
              </a:rPr>
              <a:t>Similar peak field to that of sweet spot coil but operating current is now  5% higher.</a:t>
            </a:r>
          </a:p>
          <a:p>
            <a:pPr algn="just">
              <a:lnSpc>
                <a:spcPts val="1900"/>
              </a:lnSpc>
              <a:spcAft>
                <a:spcPts val="1400"/>
              </a:spcAft>
            </a:pPr>
            <a:r>
              <a:rPr lang="en-US" sz="1600" dirty="0" smtClean="0">
                <a:solidFill>
                  <a:schemeClr val="accent2">
                    <a:lumMod val="60000"/>
                    <a:lumOff val="40000"/>
                  </a:schemeClr>
                </a:solidFill>
                <a:latin typeface="Arial Rounded MT Bold" panose="020F0704030504030204" pitchFamily="34" charset="0"/>
              </a:rPr>
              <a:t>For 230 T/m, B &gt; 1 T in the cutout region.</a:t>
            </a:r>
          </a:p>
          <a:p>
            <a:pPr algn="just">
              <a:lnSpc>
                <a:spcPts val="1900"/>
              </a:lnSpc>
              <a:spcAft>
                <a:spcPts val="1400"/>
              </a:spcAft>
            </a:pPr>
            <a:r>
              <a:rPr lang="en-US" sz="1600" dirty="0" smtClean="0">
                <a:solidFill>
                  <a:srgbClr val="66CCFF"/>
                </a:solidFill>
                <a:latin typeface="Arial Rounded MT Bold" panose="020F0704030504030204" pitchFamily="34" charset="0"/>
              </a:rPr>
              <a:t>Moving cutout region closer to coil will only make things worse!</a:t>
            </a:r>
          </a:p>
          <a:p>
            <a:pPr algn="just">
              <a:lnSpc>
                <a:spcPts val="1900"/>
              </a:lnSpc>
              <a:spcAft>
                <a:spcPts val="1400"/>
              </a:spcAft>
            </a:pPr>
            <a:r>
              <a:rPr lang="en-US" sz="1600" dirty="0" smtClean="0">
                <a:solidFill>
                  <a:srgbClr val="99FFCC"/>
                </a:solidFill>
                <a:latin typeface="Arial Rounded MT Bold" panose="020F0704030504030204" pitchFamily="34" charset="0"/>
              </a:rPr>
              <a:t>Could consider making the cutout larger and inserting an active compensation coil?</a:t>
            </a:r>
            <a:r>
              <a:rPr lang="en-US" sz="1600" dirty="0">
                <a:solidFill>
                  <a:srgbClr val="99FFCC"/>
                </a:solidFill>
                <a:latin typeface="Arial Rounded MT Bold" panose="020F0704030504030204" pitchFamily="34" charset="0"/>
              </a:rPr>
              <a:t> </a:t>
            </a:r>
            <a:r>
              <a:rPr lang="en-US" sz="1600" dirty="0" smtClean="0">
                <a:solidFill>
                  <a:srgbClr val="99FFCC"/>
                </a:solidFill>
                <a:latin typeface="Arial Rounded MT Bold" panose="020F0704030504030204" pitchFamily="34" charset="0"/>
              </a:rPr>
              <a:t>(going this road is full of complications)</a:t>
            </a:r>
          </a:p>
        </p:txBody>
      </p:sp>
      <p:sp>
        <p:nvSpPr>
          <p:cNvPr id="37" name="TextBox 36"/>
          <p:cNvSpPr txBox="1"/>
          <p:nvPr/>
        </p:nvSpPr>
        <p:spPr>
          <a:xfrm>
            <a:off x="27432" y="5074384"/>
            <a:ext cx="4727448" cy="1631216"/>
          </a:xfrm>
          <a:prstGeom prst="rect">
            <a:avLst/>
          </a:prstGeom>
          <a:noFill/>
        </p:spPr>
        <p:txBody>
          <a:bodyPr wrap="square" rtlCol="0">
            <a:spAutoFit/>
          </a:bodyPr>
          <a:lstStyle/>
          <a:p>
            <a:pPr algn="just">
              <a:lnSpc>
                <a:spcPts val="2000"/>
              </a:lnSpc>
            </a:pPr>
            <a:r>
              <a:rPr lang="en-US" dirty="0" smtClean="0">
                <a:solidFill>
                  <a:srgbClr val="FFFF99"/>
                </a:solidFill>
              </a:rPr>
              <a:t>For a low field magnet, sending beam through a small cutout is the easiest solution. But this highly saturated yoke is ineffective at shielding field from penetrating into the cutout region. </a:t>
            </a:r>
            <a:r>
              <a:rPr lang="en-US" dirty="0" smtClean="0">
                <a:solidFill>
                  <a:srgbClr val="99FFCC"/>
                </a:solidFill>
              </a:rPr>
              <a:t>There are also significant transition fields (3d end effects) where the yoke terminates.</a:t>
            </a:r>
            <a:endParaRPr lang="en-US" dirty="0">
              <a:solidFill>
                <a:srgbClr val="99FFCC"/>
              </a:solidFill>
            </a:endParaRPr>
          </a:p>
        </p:txBody>
      </p:sp>
      <p:sp>
        <p:nvSpPr>
          <p:cNvPr id="5" name="TextBox 4"/>
          <p:cNvSpPr txBox="1"/>
          <p:nvPr/>
        </p:nvSpPr>
        <p:spPr>
          <a:xfrm>
            <a:off x="457200" y="768096"/>
            <a:ext cx="4251960" cy="255455"/>
          </a:xfrm>
          <a:prstGeom prst="rect">
            <a:avLst/>
          </a:prstGeom>
          <a:solidFill>
            <a:schemeClr val="bg1"/>
          </a:solidFill>
        </p:spPr>
        <p:txBody>
          <a:bodyPr wrap="square" rtlCol="0">
            <a:spAutoFit/>
          </a:bodyPr>
          <a:lstStyle/>
          <a:p>
            <a:pPr algn="r">
              <a:lnSpc>
                <a:spcPts val="1200"/>
              </a:lnSpc>
            </a:pPr>
            <a:r>
              <a:rPr lang="en-US" sz="1700" b="1" i="1" spc="10" dirty="0" smtClean="0">
                <a:solidFill>
                  <a:srgbClr val="000066"/>
                </a:solidFill>
                <a:latin typeface="Arial Rounded MT Bold" panose="020F0704030504030204" pitchFamily="34" charset="0"/>
              </a:rPr>
              <a:t>¼ </a:t>
            </a:r>
            <a:r>
              <a:rPr lang="en-US" sz="1700" b="1" i="1" spc="10" dirty="0">
                <a:solidFill>
                  <a:srgbClr val="000066"/>
                </a:solidFill>
                <a:latin typeface="Arial Rounded MT Bold" panose="020F0704030504030204" pitchFamily="34" charset="0"/>
              </a:rPr>
              <a:t>Symmetry </a:t>
            </a:r>
            <a:r>
              <a:rPr lang="en-US" sz="1700" b="1" i="1" spc="10" dirty="0" smtClean="0">
                <a:solidFill>
                  <a:srgbClr val="000066"/>
                </a:solidFill>
                <a:latin typeface="Arial Rounded MT Bold" panose="020F0704030504030204" pitchFamily="34" charset="0"/>
              </a:rPr>
              <a:t> Coil  with  Close </a:t>
            </a:r>
            <a:r>
              <a:rPr lang="en-US" sz="1700" b="1" i="1" spc="10" dirty="0">
                <a:solidFill>
                  <a:srgbClr val="000066"/>
                </a:solidFill>
                <a:latin typeface="Arial Rounded MT Bold" panose="020F0704030504030204" pitchFamily="34" charset="0"/>
              </a:rPr>
              <a:t> </a:t>
            </a:r>
            <a:r>
              <a:rPr lang="en-US" sz="1700" b="1" i="1" spc="10" dirty="0" smtClean="0">
                <a:solidFill>
                  <a:srgbClr val="000066"/>
                </a:solidFill>
                <a:latin typeface="Arial Rounded MT Bold" panose="020F0704030504030204" pitchFamily="34" charset="0"/>
              </a:rPr>
              <a:t>In Yoke</a:t>
            </a:r>
            <a:endParaRPr lang="en-US" sz="1700" b="1" i="1" spc="10" dirty="0">
              <a:solidFill>
                <a:srgbClr val="000066"/>
              </a:solidFill>
              <a:latin typeface="Arial Rounded MT Bold" panose="020F0704030504030204" pitchFamily="34" charset="0"/>
            </a:endParaRPr>
          </a:p>
        </p:txBody>
      </p:sp>
      <p:sp>
        <p:nvSpPr>
          <p:cNvPr id="26" name="Oval 25"/>
          <p:cNvSpPr/>
          <p:nvPr/>
        </p:nvSpPr>
        <p:spPr>
          <a:xfrm>
            <a:off x="2968752" y="2276763"/>
            <a:ext cx="228600" cy="228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2833521" y="2493171"/>
            <a:ext cx="430887" cy="1241687"/>
          </a:xfrm>
          <a:prstGeom prst="rect">
            <a:avLst/>
          </a:prstGeom>
          <a:noFill/>
        </p:spPr>
        <p:txBody>
          <a:bodyPr vert="vert270" wrap="none" rtlCol="0">
            <a:spAutoFit/>
          </a:bodyPr>
          <a:lstStyle/>
          <a:p>
            <a:r>
              <a:rPr lang="en-US" sz="1600" dirty="0" smtClean="0">
                <a:latin typeface="Arial Rounded MT Bold" panose="020F0704030504030204" pitchFamily="34" charset="0"/>
              </a:rPr>
              <a:t>R = 100 mm</a:t>
            </a:r>
            <a:endParaRPr lang="en-US" sz="1600" dirty="0">
              <a:latin typeface="Arial Rounded MT Bold" panose="020F0704030504030204" pitchFamily="34" charset="0"/>
            </a:endParaRPr>
          </a:p>
        </p:txBody>
      </p:sp>
      <p:sp>
        <p:nvSpPr>
          <p:cNvPr id="35" name="TextBox 34"/>
          <p:cNvSpPr txBox="1"/>
          <p:nvPr/>
        </p:nvSpPr>
        <p:spPr>
          <a:xfrm>
            <a:off x="7406641" y="4297898"/>
            <a:ext cx="1661160" cy="502702"/>
          </a:xfrm>
          <a:prstGeom prst="rect">
            <a:avLst/>
          </a:prstGeom>
          <a:noFill/>
        </p:spPr>
        <p:txBody>
          <a:bodyPr vert="horz" wrap="square" rtlCol="0">
            <a:spAutoFit/>
          </a:bodyPr>
          <a:lstStyle/>
          <a:p>
            <a:pPr algn="ctr">
              <a:lnSpc>
                <a:spcPts val="1600"/>
              </a:lnSpc>
            </a:pPr>
            <a:r>
              <a:rPr lang="en-US" sz="1500" b="1" dirty="0" smtClean="0">
                <a:solidFill>
                  <a:srgbClr val="0000CC"/>
                </a:solidFill>
                <a:latin typeface="Arial Rounded MT Bold" panose="020F0704030504030204" pitchFamily="34" charset="0"/>
              </a:rPr>
              <a:t>-9%  of  #BMAX inside cutout</a:t>
            </a:r>
            <a:endParaRPr lang="en-US" sz="1500" b="1" dirty="0">
              <a:solidFill>
                <a:srgbClr val="0000CC"/>
              </a:solidFill>
              <a:latin typeface="Arial Rounded MT Bold" panose="020F0704030504030204" pitchFamily="34" charset="0"/>
            </a:endParaRPr>
          </a:p>
        </p:txBody>
      </p:sp>
      <p:sp>
        <p:nvSpPr>
          <p:cNvPr id="42" name="Right Brace 41"/>
          <p:cNvSpPr/>
          <p:nvPr/>
        </p:nvSpPr>
        <p:spPr>
          <a:xfrm rot="16200000">
            <a:off x="8266176" y="4617720"/>
            <a:ext cx="237744" cy="585216"/>
          </a:xfrm>
          <a:prstGeom prst="rightBrace">
            <a:avLst>
              <a:gd name="adj1" fmla="val 38381"/>
              <a:gd name="adj2" fmla="val 50000"/>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p:cNvSpPr txBox="1"/>
          <p:nvPr/>
        </p:nvSpPr>
        <p:spPr>
          <a:xfrm>
            <a:off x="2350008" y="1578771"/>
            <a:ext cx="1905000" cy="297517"/>
          </a:xfrm>
          <a:prstGeom prst="rect">
            <a:avLst/>
          </a:prstGeom>
          <a:noFill/>
        </p:spPr>
        <p:txBody>
          <a:bodyPr vert="horz" wrap="square" rtlCol="0">
            <a:spAutoFit/>
          </a:bodyPr>
          <a:lstStyle/>
          <a:p>
            <a:pPr>
              <a:lnSpc>
                <a:spcPts val="1600"/>
              </a:lnSpc>
            </a:pPr>
            <a:r>
              <a:rPr lang="en-US" b="1" dirty="0" smtClean="0">
                <a:solidFill>
                  <a:srgbClr val="FFFF00"/>
                </a:solidFill>
                <a:latin typeface="Arial Rounded MT Bold" panose="020F0704030504030204" pitchFamily="34" charset="0"/>
              </a:rPr>
              <a:t>Saturated Yoke</a:t>
            </a:r>
            <a:endParaRPr lang="en-US" b="1" dirty="0">
              <a:solidFill>
                <a:srgbClr val="FFFF00"/>
              </a:solidFill>
              <a:latin typeface="Arial Rounded MT Bold" panose="020F0704030504030204" pitchFamily="34" charset="0"/>
            </a:endParaRPr>
          </a:p>
        </p:txBody>
      </p:sp>
      <p:sp>
        <p:nvSpPr>
          <p:cNvPr id="34" name="TextBox 33"/>
          <p:cNvSpPr txBox="1"/>
          <p:nvPr/>
        </p:nvSpPr>
        <p:spPr>
          <a:xfrm>
            <a:off x="856488" y="3666869"/>
            <a:ext cx="1463243" cy="502702"/>
          </a:xfrm>
          <a:prstGeom prst="rect">
            <a:avLst/>
          </a:prstGeom>
          <a:noFill/>
        </p:spPr>
        <p:txBody>
          <a:bodyPr vert="horz" wrap="square" rtlCol="0">
            <a:spAutoFit/>
          </a:bodyPr>
          <a:lstStyle/>
          <a:p>
            <a:pPr>
              <a:lnSpc>
                <a:spcPts val="1600"/>
              </a:lnSpc>
            </a:pPr>
            <a:r>
              <a:rPr lang="en-US" sz="1500" b="1" dirty="0" smtClean="0">
                <a:solidFill>
                  <a:srgbClr val="660033"/>
                </a:solidFill>
                <a:latin typeface="Arial Rounded MT Bold" panose="020F0704030504030204" pitchFamily="34" charset="0"/>
              </a:rPr>
              <a:t>G = 230 T/m</a:t>
            </a:r>
          </a:p>
          <a:p>
            <a:pPr>
              <a:lnSpc>
                <a:spcPts val="1600"/>
              </a:lnSpc>
            </a:pPr>
            <a:r>
              <a:rPr lang="en-US" sz="1500" b="1" dirty="0" smtClean="0">
                <a:solidFill>
                  <a:srgbClr val="660033"/>
                </a:solidFill>
                <a:latin typeface="Arial Rounded MT Bold" panose="020F0704030504030204" pitchFamily="34" charset="0"/>
              </a:rPr>
              <a:t>#B</a:t>
            </a:r>
            <a:r>
              <a:rPr lang="en-US" b="1" baseline="-25000" dirty="0" smtClean="0">
                <a:solidFill>
                  <a:srgbClr val="660033"/>
                </a:solidFill>
                <a:latin typeface="Arial Rounded MT Bold" panose="020F0704030504030204" pitchFamily="34" charset="0"/>
              </a:rPr>
              <a:t>MAX</a:t>
            </a:r>
            <a:r>
              <a:rPr lang="en-US" sz="1500" b="1" dirty="0" smtClean="0">
                <a:solidFill>
                  <a:srgbClr val="660033"/>
                </a:solidFill>
                <a:latin typeface="Arial Rounded MT Bold" panose="020F0704030504030204" pitchFamily="34" charset="0"/>
              </a:rPr>
              <a:t> = 12 T</a:t>
            </a:r>
            <a:endParaRPr lang="en-US" sz="1500" b="1" dirty="0">
              <a:solidFill>
                <a:srgbClr val="660033"/>
              </a:solidFill>
              <a:latin typeface="Arial Rounded MT Bold" panose="020F0704030504030204" pitchFamily="34" charset="0"/>
            </a:endParaRPr>
          </a:p>
        </p:txBody>
      </p:sp>
      <p:sp>
        <p:nvSpPr>
          <p:cNvPr id="38" name="TextBox 37"/>
          <p:cNvSpPr txBox="1"/>
          <p:nvPr/>
        </p:nvSpPr>
        <p:spPr>
          <a:xfrm>
            <a:off x="5561878" y="3635514"/>
            <a:ext cx="915122" cy="707886"/>
          </a:xfrm>
          <a:prstGeom prst="rect">
            <a:avLst/>
          </a:prstGeom>
          <a:noFill/>
        </p:spPr>
        <p:txBody>
          <a:bodyPr vert="horz" wrap="square" rtlCol="0">
            <a:spAutoFit/>
          </a:bodyPr>
          <a:lstStyle/>
          <a:p>
            <a:pPr>
              <a:lnSpc>
                <a:spcPts val="1600"/>
              </a:lnSpc>
            </a:pPr>
            <a:r>
              <a:rPr lang="en-US" sz="1500" b="1" dirty="0" smtClean="0">
                <a:solidFill>
                  <a:srgbClr val="C00000"/>
                </a:solidFill>
                <a:latin typeface="Arial Rounded MT Bold" panose="020F0704030504030204" pitchFamily="34" charset="0"/>
              </a:rPr>
              <a:t>Linear on the</a:t>
            </a:r>
            <a:endParaRPr lang="en-US" sz="1500" b="1" dirty="0">
              <a:solidFill>
                <a:srgbClr val="C00000"/>
              </a:solidFill>
              <a:latin typeface="Arial Rounded MT Bold" panose="020F0704030504030204" pitchFamily="34" charset="0"/>
            </a:endParaRPr>
          </a:p>
          <a:p>
            <a:pPr>
              <a:lnSpc>
                <a:spcPts val="1600"/>
              </a:lnSpc>
            </a:pPr>
            <a:r>
              <a:rPr lang="en-US" sz="1500" b="1" dirty="0" smtClean="0">
                <a:solidFill>
                  <a:srgbClr val="C00000"/>
                </a:solidFill>
                <a:latin typeface="Arial Rounded MT Bold" panose="020F0704030504030204" pitchFamily="34" charset="0"/>
              </a:rPr>
              <a:t>inside</a:t>
            </a:r>
            <a:endParaRPr lang="en-US" sz="1500" b="1" dirty="0">
              <a:solidFill>
                <a:srgbClr val="C00000"/>
              </a:solidFill>
              <a:latin typeface="Arial Rounded MT Bold" panose="020F0704030504030204" pitchFamily="34" charset="0"/>
            </a:endParaRPr>
          </a:p>
        </p:txBody>
      </p:sp>
      <p:cxnSp>
        <p:nvCxnSpPr>
          <p:cNvPr id="39" name="Straight Arrow Connector 38"/>
          <p:cNvCxnSpPr/>
          <p:nvPr/>
        </p:nvCxnSpPr>
        <p:spPr>
          <a:xfrm flipV="1">
            <a:off x="6553200" y="5105400"/>
            <a:ext cx="685800" cy="3505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535168" y="5288498"/>
            <a:ext cx="1143000" cy="502702"/>
          </a:xfrm>
          <a:prstGeom prst="rect">
            <a:avLst/>
          </a:prstGeom>
          <a:noFill/>
        </p:spPr>
        <p:txBody>
          <a:bodyPr vert="horz" wrap="square" rtlCol="0">
            <a:spAutoFit/>
          </a:bodyPr>
          <a:lstStyle/>
          <a:p>
            <a:pPr>
              <a:lnSpc>
                <a:spcPts val="1600"/>
              </a:lnSpc>
            </a:pPr>
            <a:r>
              <a:rPr lang="en-US" sz="1500" b="1" dirty="0" smtClean="0">
                <a:latin typeface="Arial Rounded MT Bold" panose="020F0704030504030204" pitchFamily="34" charset="0"/>
              </a:rPr>
              <a:t>Reversed in the coil</a:t>
            </a:r>
            <a:endParaRPr lang="en-US" sz="1500" b="1" dirty="0">
              <a:latin typeface="Arial Rounded MT Bold" panose="020F0704030504030204" pitchFamily="34" charset="0"/>
            </a:endParaRPr>
          </a:p>
        </p:txBody>
      </p:sp>
      <p:sp>
        <p:nvSpPr>
          <p:cNvPr id="9" name="Rectangle 8"/>
          <p:cNvSpPr/>
          <p:nvPr/>
        </p:nvSpPr>
        <p:spPr>
          <a:xfrm>
            <a:off x="7555672" y="5486400"/>
            <a:ext cx="597728" cy="307777"/>
          </a:xfrm>
          <a:prstGeom prst="rect">
            <a:avLst/>
          </a:prstGeom>
        </p:spPr>
        <p:txBody>
          <a:bodyPr wrap="none">
            <a:spAutoFit/>
          </a:bodyPr>
          <a:lstStyle/>
          <a:p>
            <a:r>
              <a:rPr lang="en-US" sz="1400" b="1" dirty="0" smtClean="0">
                <a:solidFill>
                  <a:schemeClr val="accent3">
                    <a:lumMod val="75000"/>
                  </a:schemeClr>
                </a:solidFill>
                <a:latin typeface="Arial Rounded MT Bold" panose="020F0704030504030204" pitchFamily="34" charset="0"/>
              </a:rPr>
              <a:t>Yoke</a:t>
            </a:r>
            <a:endParaRPr lang="en-US" sz="1400" dirty="0">
              <a:solidFill>
                <a:schemeClr val="accent3">
                  <a:lumMod val="75000"/>
                </a:schemeClr>
              </a:solidFill>
            </a:endParaRPr>
          </a:p>
        </p:txBody>
      </p:sp>
      <p:sp>
        <p:nvSpPr>
          <p:cNvPr id="51" name="Rectangle 50"/>
          <p:cNvSpPr/>
          <p:nvPr/>
        </p:nvSpPr>
        <p:spPr>
          <a:xfrm>
            <a:off x="8534400" y="5486400"/>
            <a:ext cx="597728" cy="307777"/>
          </a:xfrm>
          <a:prstGeom prst="rect">
            <a:avLst/>
          </a:prstGeom>
        </p:spPr>
        <p:txBody>
          <a:bodyPr wrap="none">
            <a:spAutoFit/>
          </a:bodyPr>
          <a:lstStyle/>
          <a:p>
            <a:r>
              <a:rPr lang="en-US" sz="1400" b="1" dirty="0" smtClean="0">
                <a:solidFill>
                  <a:schemeClr val="accent3">
                    <a:lumMod val="75000"/>
                  </a:schemeClr>
                </a:solidFill>
                <a:latin typeface="Arial Rounded MT Bold" panose="020F0704030504030204" pitchFamily="34" charset="0"/>
              </a:rPr>
              <a:t>Yoke</a:t>
            </a:r>
            <a:endParaRPr lang="en-US" sz="1400" dirty="0">
              <a:solidFill>
                <a:schemeClr val="accent3">
                  <a:lumMod val="75000"/>
                </a:schemeClr>
              </a:solidFill>
            </a:endParaRPr>
          </a:p>
        </p:txBody>
      </p:sp>
    </p:spTree>
    <p:extLst>
      <p:ext uri="{BB962C8B-B14F-4D97-AF65-F5344CB8AC3E}">
        <p14:creationId xmlns:p14="http://schemas.microsoft.com/office/powerpoint/2010/main" val="1902272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09600"/>
            <a:ext cx="5120640" cy="5257801"/>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0" y="0"/>
            <a:ext cx="9144000" cy="533400"/>
          </a:xfrm>
        </p:spPr>
        <p:txBody>
          <a:bodyPr>
            <a:noAutofit/>
          </a:bodyPr>
          <a:lstStyle/>
          <a:p>
            <a:r>
              <a:rPr lang="en-US" sz="3000" dirty="0" smtClean="0"/>
              <a:t>eRHIC IR Q1 with Sweet Spot Barely Outside Main Coil</a:t>
            </a:r>
            <a:endParaRPr lang="en-US" sz="3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 y="685802"/>
            <a:ext cx="4937760" cy="5082794"/>
          </a:xfrm>
          <a:prstGeom prst="rect">
            <a:avLst/>
          </a:prstGeom>
        </p:spPr>
      </p:pic>
      <p:sp>
        <p:nvSpPr>
          <p:cNvPr id="4" name="TextBox 3"/>
          <p:cNvSpPr txBox="1"/>
          <p:nvPr/>
        </p:nvSpPr>
        <p:spPr>
          <a:xfrm>
            <a:off x="5193471" y="762000"/>
            <a:ext cx="3950529" cy="4991110"/>
          </a:xfrm>
          <a:prstGeom prst="rect">
            <a:avLst/>
          </a:prstGeom>
          <a:noFill/>
        </p:spPr>
        <p:txBody>
          <a:bodyPr wrap="square" rtlCol="0">
            <a:spAutoFit/>
          </a:bodyPr>
          <a:lstStyle/>
          <a:p>
            <a:pPr algn="ctr">
              <a:lnSpc>
                <a:spcPts val="1900"/>
              </a:lnSpc>
              <a:spcAft>
                <a:spcPts val="1400"/>
              </a:spcAft>
            </a:pPr>
            <a:r>
              <a:rPr lang="en-US" sz="1900" u="sng" dirty="0" smtClean="0">
                <a:solidFill>
                  <a:schemeClr val="bg1"/>
                </a:solidFill>
                <a:latin typeface="Arial Rounded MT Bold" panose="020F0704030504030204" pitchFamily="34" charset="0"/>
              </a:rPr>
              <a:t>Q1 Version 2.5 Parameters</a:t>
            </a:r>
          </a:p>
          <a:p>
            <a:pPr>
              <a:lnSpc>
                <a:spcPts val="1900"/>
              </a:lnSpc>
              <a:spcAft>
                <a:spcPts val="200"/>
              </a:spcAft>
            </a:pPr>
            <a:r>
              <a:rPr lang="en-US" sz="1600" dirty="0">
                <a:solidFill>
                  <a:schemeClr val="bg1"/>
                </a:solidFill>
                <a:latin typeface="Arial Rounded MT Bold" panose="020F0704030504030204" pitchFamily="34" charset="0"/>
              </a:rPr>
              <a:t>Magnetic Length = </a:t>
            </a:r>
            <a:r>
              <a:rPr lang="en-US" sz="1600" dirty="0" smtClean="0">
                <a:solidFill>
                  <a:schemeClr val="bg1"/>
                </a:solidFill>
                <a:latin typeface="Arial Rounded MT Bold" panose="020F0704030504030204" pitchFamily="34" charset="0"/>
              </a:rPr>
              <a:t>1.975 </a:t>
            </a:r>
            <a:r>
              <a:rPr lang="en-US" sz="1600" dirty="0">
                <a:solidFill>
                  <a:schemeClr val="bg1"/>
                </a:solidFill>
                <a:latin typeface="Arial Rounded MT Bold" panose="020F0704030504030204" pitchFamily="34" charset="0"/>
              </a:rPr>
              <a:t>m</a:t>
            </a:r>
          </a:p>
          <a:p>
            <a:pPr>
              <a:lnSpc>
                <a:spcPts val="1900"/>
              </a:lnSpc>
              <a:spcAft>
                <a:spcPts val="200"/>
              </a:spcAft>
            </a:pPr>
            <a:r>
              <a:rPr lang="en-US" sz="1600" dirty="0">
                <a:solidFill>
                  <a:schemeClr val="bg1"/>
                </a:solidFill>
                <a:latin typeface="Arial Rounded MT Bold" panose="020F0704030504030204" pitchFamily="34" charset="0"/>
              </a:rPr>
              <a:t>     Main Gradient = </a:t>
            </a:r>
            <a:r>
              <a:rPr lang="en-US" sz="1600" dirty="0" smtClean="0">
                <a:solidFill>
                  <a:schemeClr val="bg1"/>
                </a:solidFill>
                <a:latin typeface="Arial Rounded MT Bold" panose="020F0704030504030204" pitchFamily="34" charset="0"/>
              </a:rPr>
              <a:t>136.9 </a:t>
            </a:r>
            <a:r>
              <a:rPr lang="en-US" sz="1600" dirty="0">
                <a:solidFill>
                  <a:schemeClr val="bg1"/>
                </a:solidFill>
                <a:latin typeface="Arial Rounded MT Bold" panose="020F0704030504030204" pitchFamily="34" charset="0"/>
              </a:rPr>
              <a:t>T/m</a:t>
            </a:r>
          </a:p>
          <a:p>
            <a:pPr>
              <a:lnSpc>
                <a:spcPts val="1900"/>
              </a:lnSpc>
              <a:spcAft>
                <a:spcPts val="1200"/>
              </a:spcAft>
            </a:pPr>
            <a:r>
              <a:rPr lang="en-US" sz="1600" dirty="0">
                <a:solidFill>
                  <a:schemeClr val="bg1"/>
                </a:solidFill>
                <a:latin typeface="Arial Rounded MT Bold" panose="020F0704030504030204" pitchFamily="34" charset="0"/>
              </a:rPr>
              <a:t>  Field @ e-Beam </a:t>
            </a:r>
            <a:r>
              <a:rPr lang="en-US" sz="1600" dirty="0" smtClean="0">
                <a:solidFill>
                  <a:schemeClr val="bg1"/>
                </a:solidFill>
                <a:latin typeface="Arial Rounded MT Bold" panose="020F0704030504030204" pitchFamily="34" charset="0"/>
              </a:rPr>
              <a:t>&lt; </a:t>
            </a:r>
            <a:r>
              <a:rPr lang="en-US" sz="1600" dirty="0">
                <a:solidFill>
                  <a:schemeClr val="bg1"/>
                </a:solidFill>
                <a:latin typeface="Arial Rounded MT Bold" panose="020F0704030504030204" pitchFamily="34" charset="0"/>
              </a:rPr>
              <a:t>Few Gauss</a:t>
            </a:r>
          </a:p>
          <a:p>
            <a:pPr algn="just">
              <a:lnSpc>
                <a:spcPts val="1900"/>
              </a:lnSpc>
              <a:spcAft>
                <a:spcPts val="1200"/>
              </a:spcAft>
            </a:pPr>
            <a:r>
              <a:rPr lang="en-US" sz="1600" dirty="0" smtClean="0">
                <a:solidFill>
                  <a:srgbClr val="66CCFF"/>
                </a:solidFill>
                <a:latin typeface="Arial Rounded MT Bold" panose="020F0704030504030204" pitchFamily="34" charset="0"/>
              </a:rPr>
              <a:t>Note that the Q1 sweet spot region comes much closer to the main coil </a:t>
            </a:r>
            <a:r>
              <a:rPr lang="en-US" sz="1600" spc="50" dirty="0" smtClean="0">
                <a:solidFill>
                  <a:srgbClr val="66CCFF"/>
                </a:solidFill>
                <a:latin typeface="Arial Rounded MT Bold" panose="020F0704030504030204" pitchFamily="34" charset="0"/>
              </a:rPr>
              <a:t>than the previous generic solution.</a:t>
            </a:r>
            <a:endParaRPr lang="en-US" sz="1600" spc="50" dirty="0">
              <a:solidFill>
                <a:srgbClr val="66CCFF"/>
              </a:solidFill>
              <a:latin typeface="Arial Rounded MT Bold" panose="020F0704030504030204" pitchFamily="34" charset="0"/>
            </a:endParaRPr>
          </a:p>
          <a:p>
            <a:pPr algn="just">
              <a:lnSpc>
                <a:spcPts val="1900"/>
              </a:lnSpc>
              <a:spcAft>
                <a:spcPts val="1200"/>
              </a:spcAft>
            </a:pPr>
            <a:r>
              <a:rPr lang="en-US" sz="1600" dirty="0" smtClean="0">
                <a:solidFill>
                  <a:srgbClr val="66CCFF"/>
                </a:solidFill>
                <a:latin typeface="Arial Rounded MT Bold" panose="020F0704030504030204" pitchFamily="34" charset="0"/>
              </a:rPr>
              <a:t>The Q1 outer coils contribute  </a:t>
            </a:r>
            <a:r>
              <a:rPr lang="en-US" b="1" dirty="0">
                <a:solidFill>
                  <a:srgbClr val="66CCFF"/>
                </a:solidFill>
                <a:latin typeface="Symbol" panose="05050102010706020507" pitchFamily="18" charset="2"/>
                <a:cs typeface="Symath"/>
              </a:rPr>
              <a:t>»</a:t>
            </a:r>
            <a:r>
              <a:rPr lang="en-US" sz="1600" dirty="0" smtClean="0">
                <a:solidFill>
                  <a:srgbClr val="66CCFF"/>
                </a:solidFill>
                <a:latin typeface="Arial Rounded MT Bold" panose="020F0704030504030204" pitchFamily="34" charset="0"/>
              </a:rPr>
              <a:t>36% of the total gradient and the peak </a:t>
            </a:r>
            <a:r>
              <a:rPr lang="en-US" sz="1600" dirty="0">
                <a:solidFill>
                  <a:srgbClr val="66CCFF"/>
                </a:solidFill>
                <a:latin typeface="Arial Rounded MT Bold" panose="020F0704030504030204" pitchFamily="34" charset="0"/>
              </a:rPr>
              <a:t>field </a:t>
            </a:r>
            <a:r>
              <a:rPr lang="en-US" sz="1600" dirty="0" smtClean="0">
                <a:solidFill>
                  <a:srgbClr val="66CCFF"/>
                </a:solidFill>
                <a:latin typeface="Arial Rounded MT Bold" panose="020F0704030504030204" pitchFamily="34" charset="0"/>
              </a:rPr>
              <a:t>reaches 6.2 T on the inner main coil</a:t>
            </a:r>
          </a:p>
          <a:p>
            <a:pPr algn="just">
              <a:lnSpc>
                <a:spcPts val="1900"/>
              </a:lnSpc>
              <a:spcAft>
                <a:spcPts val="1200"/>
              </a:spcAft>
            </a:pPr>
            <a:r>
              <a:rPr lang="en-US" sz="1600" dirty="0" smtClean="0">
                <a:solidFill>
                  <a:srgbClr val="66CCFF"/>
                </a:solidFill>
                <a:latin typeface="Arial Rounded MT Bold" panose="020F0704030504030204" pitchFamily="34" charset="0"/>
              </a:rPr>
              <a:t>Field quality is close to 1</a:t>
            </a:r>
            <a:r>
              <a:rPr lang="en-US" sz="800" dirty="0" smtClean="0">
                <a:solidFill>
                  <a:srgbClr val="66CCFF"/>
                </a:solidFill>
                <a:latin typeface="Arial Rounded MT Bold" panose="020F0704030504030204" pitchFamily="34" charset="0"/>
              </a:rPr>
              <a:t> </a:t>
            </a:r>
            <a:r>
              <a:rPr lang="en-US" sz="1600" dirty="0" smtClean="0">
                <a:solidFill>
                  <a:srgbClr val="66CCFF"/>
                </a:solidFill>
                <a:latin typeface="Arial Rounded MT Bold" panose="020F0704030504030204" pitchFamily="34" charset="0"/>
              </a:rPr>
              <a:t>x</a:t>
            </a:r>
            <a:r>
              <a:rPr lang="en-US" sz="800" dirty="0" smtClean="0">
                <a:solidFill>
                  <a:srgbClr val="66CCFF"/>
                </a:solidFill>
                <a:latin typeface="Arial Rounded MT Bold" panose="020F0704030504030204" pitchFamily="34" charset="0"/>
              </a:rPr>
              <a:t> </a:t>
            </a:r>
            <a:r>
              <a:rPr lang="en-US" sz="1600" dirty="0" smtClean="0">
                <a:solidFill>
                  <a:srgbClr val="66CCFF"/>
                </a:solidFill>
                <a:latin typeface="Arial Rounded MT Bold" panose="020F0704030504030204" pitchFamily="34" charset="0"/>
              </a:rPr>
              <a:t>10</a:t>
            </a:r>
            <a:r>
              <a:rPr lang="en-US" sz="1600" baseline="30000" dirty="0" smtClean="0">
                <a:solidFill>
                  <a:srgbClr val="66CCFF"/>
                </a:solidFill>
                <a:latin typeface="Arial Rounded MT Bold" panose="020F0704030504030204" pitchFamily="34" charset="0"/>
              </a:rPr>
              <a:t>-4</a:t>
            </a:r>
            <a:r>
              <a:rPr lang="en-US" sz="1600" dirty="0" smtClean="0">
                <a:solidFill>
                  <a:srgbClr val="66CCFF"/>
                </a:solidFill>
                <a:latin typeface="Arial Rounded MT Bold" panose="020F0704030504030204" pitchFamily="34" charset="0"/>
              </a:rPr>
              <a:t> at      </a:t>
            </a:r>
            <a:r>
              <a:rPr lang="en-US" sz="1600" dirty="0" err="1" smtClean="0">
                <a:solidFill>
                  <a:srgbClr val="66CCFF"/>
                </a:solidFill>
                <a:latin typeface="Arial Rounded MT Bold" panose="020F0704030504030204" pitchFamily="34" charset="0"/>
              </a:rPr>
              <a:t>R</a:t>
            </a:r>
            <a:r>
              <a:rPr lang="en-US" sz="1600" baseline="-25000" dirty="0" err="1" smtClean="0">
                <a:solidFill>
                  <a:srgbClr val="66CCFF"/>
                </a:solidFill>
                <a:latin typeface="Arial Rounded MT Bold" panose="020F0704030504030204" pitchFamily="34" charset="0"/>
              </a:rPr>
              <a:t>ref</a:t>
            </a:r>
            <a:r>
              <a:rPr lang="en-US" sz="1600" baseline="-25000" dirty="0" smtClean="0">
                <a:solidFill>
                  <a:srgbClr val="66CCFF"/>
                </a:solidFill>
                <a:latin typeface="Arial Rounded MT Bold" panose="020F0704030504030204" pitchFamily="34" charset="0"/>
              </a:rPr>
              <a:t> </a:t>
            </a:r>
            <a:r>
              <a:rPr lang="en-US" sz="1600" dirty="0" smtClean="0">
                <a:solidFill>
                  <a:srgbClr val="66CCFF"/>
                </a:solidFill>
                <a:latin typeface="Arial Rounded MT Bold" panose="020F0704030504030204" pitchFamily="34" charset="0"/>
              </a:rPr>
              <a:t>= 20 mm (i.e. about 1 Unit).</a:t>
            </a:r>
          </a:p>
          <a:p>
            <a:pPr algn="just">
              <a:lnSpc>
                <a:spcPts val="1900"/>
              </a:lnSpc>
              <a:spcAft>
                <a:spcPts val="1200"/>
              </a:spcAft>
            </a:pPr>
            <a:r>
              <a:rPr lang="en-US" sz="1600" dirty="0">
                <a:solidFill>
                  <a:srgbClr val="66CCFF"/>
                </a:solidFill>
                <a:latin typeface="Arial Rounded MT Bold" panose="020F0704030504030204" pitchFamily="34" charset="0"/>
              </a:rPr>
              <a:t>F</a:t>
            </a:r>
            <a:r>
              <a:rPr lang="en-US" sz="1600" dirty="0" smtClean="0">
                <a:solidFill>
                  <a:srgbClr val="66CCFF"/>
                </a:solidFill>
                <a:latin typeface="Arial Rounded MT Bold" panose="020F0704030504030204" pitchFamily="34" charset="0"/>
              </a:rPr>
              <a:t>ield inside elongated shielded region is less than 1 gauss in the main body.</a:t>
            </a:r>
          </a:p>
          <a:p>
            <a:pPr algn="just">
              <a:lnSpc>
                <a:spcPts val="1900"/>
              </a:lnSpc>
              <a:spcAft>
                <a:spcPts val="1200"/>
              </a:spcAft>
            </a:pPr>
            <a:r>
              <a:rPr lang="en-US" sz="1600" dirty="0" smtClean="0">
                <a:solidFill>
                  <a:srgbClr val="99FFCC"/>
                </a:solidFill>
                <a:latin typeface="Arial Rounded MT Bold" panose="020F0704030504030204" pitchFamily="34" charset="0"/>
              </a:rPr>
              <a:t>These Q1 parameters would be very hard to achieve by any other means.</a:t>
            </a:r>
          </a:p>
        </p:txBody>
      </p:sp>
      <p:sp>
        <p:nvSpPr>
          <p:cNvPr id="5" name="TextBox 4"/>
          <p:cNvSpPr txBox="1"/>
          <p:nvPr/>
        </p:nvSpPr>
        <p:spPr>
          <a:xfrm>
            <a:off x="152400" y="609602"/>
            <a:ext cx="4635408" cy="369332"/>
          </a:xfrm>
          <a:prstGeom prst="rect">
            <a:avLst/>
          </a:prstGeom>
          <a:noFill/>
        </p:spPr>
        <p:txBody>
          <a:bodyPr wrap="square" rtlCol="0">
            <a:spAutoFit/>
          </a:bodyPr>
          <a:lstStyle/>
          <a:p>
            <a:pPr algn="ctr"/>
            <a:r>
              <a:rPr lang="en-US" b="1" i="1" dirty="0" smtClean="0">
                <a:solidFill>
                  <a:srgbClr val="000066"/>
                </a:solidFill>
                <a:latin typeface="Arial Rounded MT Bold" panose="020F0704030504030204" pitchFamily="34" charset="0"/>
              </a:rPr>
              <a:t>Q1, Version  2.5  Optics,    Full  Model</a:t>
            </a:r>
            <a:endParaRPr lang="en-US" sz="2800" b="1" i="1" baseline="-25000" dirty="0">
              <a:solidFill>
                <a:srgbClr val="000066"/>
              </a:solidFill>
              <a:latin typeface="Arial Rounded MT Bold" panose="020F0704030504030204" pitchFamily="34" charset="0"/>
            </a:endParaRPr>
          </a:p>
        </p:txBody>
      </p:sp>
      <p:sp>
        <p:nvSpPr>
          <p:cNvPr id="7" name="TextBox 6"/>
          <p:cNvSpPr txBox="1"/>
          <p:nvPr/>
        </p:nvSpPr>
        <p:spPr>
          <a:xfrm>
            <a:off x="0" y="5867400"/>
            <a:ext cx="9071168" cy="900246"/>
          </a:xfrm>
          <a:prstGeom prst="rect">
            <a:avLst/>
          </a:prstGeom>
          <a:noFill/>
        </p:spPr>
        <p:txBody>
          <a:bodyPr wrap="square" rtlCol="0">
            <a:spAutoFit/>
          </a:bodyPr>
          <a:lstStyle/>
          <a:p>
            <a:pPr>
              <a:lnSpc>
                <a:spcPts val="2100"/>
              </a:lnSpc>
            </a:pPr>
            <a:r>
              <a:rPr lang="en-US" spc="10" dirty="0">
                <a:solidFill>
                  <a:srgbClr val="FFFF99"/>
                </a:solidFill>
              </a:rPr>
              <a:t>C</a:t>
            </a:r>
            <a:r>
              <a:rPr lang="en-US" spc="10" dirty="0" smtClean="0">
                <a:solidFill>
                  <a:srgbClr val="FFFF99"/>
                </a:solidFill>
              </a:rPr>
              <a:t>oil ends do not preserve the body cross section, so we must  carefully optimize end turns. </a:t>
            </a:r>
            <a:r>
              <a:rPr lang="en-US" spc="20" dirty="0" smtClean="0">
                <a:solidFill>
                  <a:srgbClr val="99FF99"/>
                </a:solidFill>
              </a:rPr>
              <a:t>Combining magnetic and superconducting materials, “magnetic cloaking,” may be helpful</a:t>
            </a:r>
            <a:r>
              <a:rPr lang="en-US" spc="20" dirty="0">
                <a:solidFill>
                  <a:srgbClr val="99FF99"/>
                </a:solidFill>
              </a:rPr>
              <a:t>. </a:t>
            </a:r>
            <a:r>
              <a:rPr lang="en-US" spc="20" dirty="0">
                <a:solidFill>
                  <a:srgbClr val="99FF99"/>
                </a:solidFill>
                <a:hlinkClick r:id="rId3"/>
              </a:rPr>
              <a:t>https://wiki.bnl.gov/eic/index.php/Magnetic_Cloak</a:t>
            </a:r>
            <a:endParaRPr lang="en-US" spc="20" dirty="0">
              <a:solidFill>
                <a:srgbClr val="99FF99"/>
              </a:solidFill>
            </a:endParaRPr>
          </a:p>
        </p:txBody>
      </p:sp>
    </p:spTree>
    <p:extLst>
      <p:ext uri="{BB962C8B-B14F-4D97-AF65-F5344CB8AC3E}">
        <p14:creationId xmlns:p14="http://schemas.microsoft.com/office/powerpoint/2010/main" val="3810438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85799"/>
            <a:ext cx="5120640" cy="5291555"/>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912"/>
          <a:stretch/>
        </p:blipFill>
        <p:spPr>
          <a:xfrm>
            <a:off x="45720" y="936779"/>
            <a:ext cx="4983480" cy="4659159"/>
          </a:xfrm>
          <a:prstGeom prst="rect">
            <a:avLst/>
          </a:prstGeom>
          <a:effectLst/>
        </p:spPr>
      </p:pic>
      <p:sp>
        <p:nvSpPr>
          <p:cNvPr id="4" name="Title 1"/>
          <p:cNvSpPr>
            <a:spLocks noGrp="1"/>
          </p:cNvSpPr>
          <p:nvPr>
            <p:ph type="title"/>
          </p:nvPr>
        </p:nvSpPr>
        <p:spPr>
          <a:xfrm>
            <a:off x="-1" y="0"/>
            <a:ext cx="9144001" cy="685799"/>
          </a:xfrm>
        </p:spPr>
        <p:txBody>
          <a:bodyPr>
            <a:normAutofit/>
          </a:bodyPr>
          <a:lstStyle/>
          <a:p>
            <a:r>
              <a:rPr lang="en-US" sz="3000" dirty="0"/>
              <a:t>eRHIC IR </a:t>
            </a:r>
            <a:r>
              <a:rPr lang="en-US" sz="3000" dirty="0" smtClean="0"/>
              <a:t>B1 </a:t>
            </a:r>
            <a:r>
              <a:rPr lang="en-US" sz="3000" dirty="0"/>
              <a:t>with Sweet Spot Barely Outside Main Coil</a:t>
            </a:r>
          </a:p>
        </p:txBody>
      </p:sp>
      <p:sp>
        <p:nvSpPr>
          <p:cNvPr id="5" name="TextBox 4"/>
          <p:cNvSpPr txBox="1"/>
          <p:nvPr/>
        </p:nvSpPr>
        <p:spPr>
          <a:xfrm>
            <a:off x="5120640" y="604753"/>
            <a:ext cx="4023359" cy="5491247"/>
          </a:xfrm>
          <a:prstGeom prst="rect">
            <a:avLst/>
          </a:prstGeom>
          <a:noFill/>
        </p:spPr>
        <p:txBody>
          <a:bodyPr wrap="square" rtlCol="0">
            <a:spAutoFit/>
          </a:bodyPr>
          <a:lstStyle/>
          <a:p>
            <a:pPr algn="ctr">
              <a:lnSpc>
                <a:spcPts val="1900"/>
              </a:lnSpc>
              <a:spcAft>
                <a:spcPts val="1400"/>
              </a:spcAft>
            </a:pPr>
            <a:r>
              <a:rPr lang="en-US" sz="1900" u="sng" dirty="0" smtClean="0">
                <a:solidFill>
                  <a:schemeClr val="bg1"/>
                </a:solidFill>
                <a:latin typeface="Arial Rounded MT Bold" panose="020F0704030504030204" pitchFamily="34" charset="0"/>
              </a:rPr>
              <a:t>B1 Version 2.5 Parameters</a:t>
            </a:r>
          </a:p>
          <a:p>
            <a:pPr>
              <a:lnSpc>
                <a:spcPts val="1900"/>
              </a:lnSpc>
              <a:spcAft>
                <a:spcPts val="200"/>
              </a:spcAft>
            </a:pPr>
            <a:r>
              <a:rPr lang="en-US" sz="1600" dirty="0" smtClean="0">
                <a:solidFill>
                  <a:schemeClr val="bg1"/>
                </a:solidFill>
                <a:latin typeface="Arial Rounded MT Bold" panose="020F0704030504030204" pitchFamily="34" charset="0"/>
              </a:rPr>
              <a:t>  Magnetic </a:t>
            </a:r>
            <a:r>
              <a:rPr lang="en-US" sz="1600" dirty="0">
                <a:solidFill>
                  <a:schemeClr val="bg1"/>
                </a:solidFill>
                <a:latin typeface="Arial Rounded MT Bold" panose="020F0704030504030204" pitchFamily="34" charset="0"/>
              </a:rPr>
              <a:t>Length = </a:t>
            </a:r>
            <a:r>
              <a:rPr lang="en-US" sz="1600" dirty="0" smtClean="0">
                <a:solidFill>
                  <a:schemeClr val="bg1"/>
                </a:solidFill>
                <a:latin typeface="Arial Rounded MT Bold" panose="020F0704030504030204" pitchFamily="34" charset="0"/>
              </a:rPr>
              <a:t>2.9 </a:t>
            </a:r>
            <a:r>
              <a:rPr lang="en-US" sz="1600" dirty="0">
                <a:solidFill>
                  <a:schemeClr val="bg1"/>
                </a:solidFill>
                <a:latin typeface="Arial Rounded MT Bold" panose="020F0704030504030204" pitchFamily="34" charset="0"/>
              </a:rPr>
              <a:t>m</a:t>
            </a:r>
          </a:p>
          <a:p>
            <a:pPr>
              <a:lnSpc>
                <a:spcPts val="1900"/>
              </a:lnSpc>
              <a:spcAft>
                <a:spcPts val="200"/>
              </a:spcAft>
            </a:pPr>
            <a:r>
              <a:rPr lang="en-US" sz="1600" dirty="0">
                <a:solidFill>
                  <a:schemeClr val="bg1"/>
                </a:solidFill>
                <a:latin typeface="Arial Rounded MT Bold" panose="020F0704030504030204" pitchFamily="34" charset="0"/>
              </a:rPr>
              <a:t>  </a:t>
            </a:r>
            <a:r>
              <a:rPr lang="en-US" sz="1600" spc="10" dirty="0">
                <a:solidFill>
                  <a:schemeClr val="bg1"/>
                </a:solidFill>
                <a:latin typeface="Arial Rounded MT Bold" panose="020F0704030504030204" pitchFamily="34" charset="0"/>
              </a:rPr>
              <a:t>  </a:t>
            </a:r>
            <a:r>
              <a:rPr lang="en-US" sz="1600" spc="10" dirty="0" smtClean="0">
                <a:solidFill>
                  <a:schemeClr val="bg1"/>
                </a:solidFill>
                <a:latin typeface="Arial Rounded MT Bold" panose="020F0704030504030204" pitchFamily="34" charset="0"/>
              </a:rPr>
              <a:t>       </a:t>
            </a:r>
            <a:r>
              <a:rPr lang="en-US" sz="1600" dirty="0" smtClean="0">
                <a:solidFill>
                  <a:schemeClr val="bg1"/>
                </a:solidFill>
                <a:latin typeface="Arial Rounded MT Bold" panose="020F0704030504030204" pitchFamily="34" charset="0"/>
              </a:rPr>
              <a:t>Dipole Field </a:t>
            </a:r>
            <a:r>
              <a:rPr lang="en-US" sz="1600" dirty="0">
                <a:solidFill>
                  <a:schemeClr val="bg1"/>
                </a:solidFill>
                <a:latin typeface="Arial Rounded MT Bold" panose="020F0704030504030204" pitchFamily="34" charset="0"/>
              </a:rPr>
              <a:t>= </a:t>
            </a:r>
            <a:r>
              <a:rPr lang="en-US" sz="1600" dirty="0" smtClean="0">
                <a:solidFill>
                  <a:schemeClr val="bg1"/>
                </a:solidFill>
                <a:latin typeface="Arial Rounded MT Bold" panose="020F0704030504030204" pitchFamily="34" charset="0"/>
              </a:rPr>
              <a:t>4.6 T</a:t>
            </a:r>
            <a:endParaRPr lang="en-US" sz="1600" dirty="0">
              <a:solidFill>
                <a:schemeClr val="bg1"/>
              </a:solidFill>
              <a:latin typeface="Arial Rounded MT Bold" panose="020F0704030504030204" pitchFamily="34" charset="0"/>
            </a:endParaRPr>
          </a:p>
          <a:p>
            <a:pPr>
              <a:lnSpc>
                <a:spcPts val="1900"/>
              </a:lnSpc>
              <a:spcAft>
                <a:spcPts val="1200"/>
              </a:spcAft>
            </a:pPr>
            <a:r>
              <a:rPr lang="en-US" sz="1600" dirty="0">
                <a:solidFill>
                  <a:schemeClr val="bg1"/>
                </a:solidFill>
                <a:latin typeface="Arial Rounded MT Bold" panose="020F0704030504030204" pitchFamily="34" charset="0"/>
              </a:rPr>
              <a:t> </a:t>
            </a:r>
            <a:r>
              <a:rPr lang="en-US" sz="1600" dirty="0" smtClean="0">
                <a:solidFill>
                  <a:schemeClr val="bg1"/>
                </a:solidFill>
                <a:latin typeface="Arial Rounded MT Bold" panose="020F0704030504030204" pitchFamily="34" charset="0"/>
              </a:rPr>
              <a:t>   </a:t>
            </a:r>
            <a:r>
              <a:rPr lang="en-US" sz="1600" dirty="0">
                <a:solidFill>
                  <a:schemeClr val="bg1"/>
                </a:solidFill>
                <a:latin typeface="Arial Rounded MT Bold" panose="020F0704030504030204" pitchFamily="34" charset="0"/>
              </a:rPr>
              <a:t>Field @ e-Beam </a:t>
            </a:r>
            <a:r>
              <a:rPr lang="en-US" sz="1600" dirty="0" smtClean="0">
                <a:solidFill>
                  <a:schemeClr val="bg1"/>
                </a:solidFill>
                <a:latin typeface="Arial Rounded MT Bold" panose="020F0704030504030204" pitchFamily="34" charset="0"/>
              </a:rPr>
              <a:t>&lt; </a:t>
            </a:r>
            <a:r>
              <a:rPr lang="en-US" sz="1600" dirty="0">
                <a:solidFill>
                  <a:schemeClr val="bg1"/>
                </a:solidFill>
                <a:latin typeface="Arial Rounded MT Bold" panose="020F0704030504030204" pitchFamily="34" charset="0"/>
              </a:rPr>
              <a:t>Few Gauss</a:t>
            </a:r>
          </a:p>
          <a:p>
            <a:pPr algn="just">
              <a:lnSpc>
                <a:spcPts val="1900"/>
              </a:lnSpc>
              <a:spcAft>
                <a:spcPts val="1000"/>
              </a:spcAft>
            </a:pPr>
            <a:r>
              <a:rPr lang="en-US" sz="1600" dirty="0" smtClean="0">
                <a:solidFill>
                  <a:srgbClr val="66CCFF"/>
                </a:solidFill>
                <a:latin typeface="Arial Rounded MT Bold" panose="020F0704030504030204" pitchFamily="34" charset="0"/>
              </a:rPr>
              <a:t>For those already familiar with the RHIC DX magnet, this is in effect a septum version of that magnet.</a:t>
            </a:r>
          </a:p>
          <a:p>
            <a:pPr algn="just">
              <a:lnSpc>
                <a:spcPts val="1900"/>
              </a:lnSpc>
              <a:spcAft>
                <a:spcPts val="1000"/>
              </a:spcAft>
            </a:pPr>
            <a:r>
              <a:rPr lang="en-US" sz="1600" dirty="0" smtClean="0">
                <a:solidFill>
                  <a:srgbClr val="66CCFF"/>
                </a:solidFill>
                <a:latin typeface="Arial Rounded MT Bold" panose="020F0704030504030204" pitchFamily="34" charset="0"/>
              </a:rPr>
              <a:t>Since the external field for a dipole falls off more slowly than from quad, </a:t>
            </a:r>
            <a:r>
              <a:rPr lang="en-US" sz="1600" dirty="0">
                <a:solidFill>
                  <a:srgbClr val="66CCFF"/>
                </a:solidFill>
                <a:latin typeface="Arial Rounded MT Bold" panose="020F0704030504030204" pitchFamily="34" charset="0"/>
              </a:rPr>
              <a:t>(</a:t>
            </a:r>
            <a:r>
              <a:rPr lang="en-US" sz="1600" dirty="0" err="1" smtClean="0">
                <a:solidFill>
                  <a:srgbClr val="66CCFF"/>
                </a:solidFill>
                <a:latin typeface="Arial Rounded MT Bold" panose="020F0704030504030204" pitchFamily="34" charset="0"/>
              </a:rPr>
              <a:t>R</a:t>
            </a:r>
            <a:r>
              <a:rPr lang="en-US" sz="1600" baseline="-25000" dirty="0" err="1" smtClean="0">
                <a:solidFill>
                  <a:srgbClr val="66CCFF"/>
                </a:solidFill>
                <a:latin typeface="Arial Rounded MT Bold" panose="020F0704030504030204" pitchFamily="34" charset="0"/>
              </a:rPr>
              <a:t>coil</a:t>
            </a:r>
            <a:r>
              <a:rPr lang="en-US" sz="1600" dirty="0" smtClean="0">
                <a:solidFill>
                  <a:srgbClr val="66CCFF"/>
                </a:solidFill>
                <a:latin typeface="Arial Rounded MT Bold" panose="020F0704030504030204" pitchFamily="34" charset="0"/>
              </a:rPr>
              <a:t>/R)</a:t>
            </a:r>
            <a:r>
              <a:rPr lang="en-US" sz="1600" baseline="30000" dirty="0" smtClean="0">
                <a:solidFill>
                  <a:srgbClr val="66CCFF"/>
                </a:solidFill>
                <a:latin typeface="Arial Rounded MT Bold" panose="020F0704030504030204" pitchFamily="34" charset="0"/>
              </a:rPr>
              <a:t>2</a:t>
            </a:r>
            <a:r>
              <a:rPr lang="en-US" sz="1600" dirty="0" smtClean="0">
                <a:solidFill>
                  <a:srgbClr val="66CCFF"/>
                </a:solidFill>
                <a:latin typeface="Arial Rounded MT Bold" panose="020F0704030504030204" pitchFamily="34" charset="0"/>
              </a:rPr>
              <a:t>, and the B1 coil radius is so large, we expected that it would be hard to make the sweet spot this close.</a:t>
            </a:r>
          </a:p>
          <a:p>
            <a:pPr algn="just">
              <a:lnSpc>
                <a:spcPts val="1900"/>
              </a:lnSpc>
              <a:spcAft>
                <a:spcPts val="1000"/>
              </a:spcAft>
            </a:pPr>
            <a:r>
              <a:rPr lang="en-US" sz="1600" dirty="0" smtClean="0">
                <a:solidFill>
                  <a:srgbClr val="66CCFF"/>
                </a:solidFill>
                <a:latin typeface="Arial Rounded MT Bold" panose="020F0704030504030204" pitchFamily="34" charset="0"/>
              </a:rPr>
              <a:t>But the slower fall-off led to smaller residual field non-linearity over the sweet spot region and there is no need for any Q1-style racetrack coils.</a:t>
            </a:r>
          </a:p>
          <a:p>
            <a:pPr algn="just">
              <a:lnSpc>
                <a:spcPts val="1900"/>
              </a:lnSpc>
              <a:spcAft>
                <a:spcPts val="1000"/>
              </a:spcAft>
            </a:pPr>
            <a:r>
              <a:rPr lang="en-US" sz="1600" dirty="0" smtClean="0">
                <a:solidFill>
                  <a:srgbClr val="99FF99"/>
                </a:solidFill>
                <a:latin typeface="Arial Rounded MT Bold" panose="020F0704030504030204" pitchFamily="34" charset="0"/>
              </a:rPr>
              <a:t>We are constructing a 1 m long Direct Wind version of the inner coil now in </a:t>
            </a:r>
            <a:r>
              <a:rPr lang="en-US" sz="1600" dirty="0">
                <a:solidFill>
                  <a:srgbClr val="99FF99"/>
                </a:solidFill>
                <a:latin typeface="Arial Rounded MT Bold" panose="020F0704030504030204" pitchFamily="34" charset="0"/>
              </a:rPr>
              <a:t>FY’15</a:t>
            </a:r>
            <a:r>
              <a:rPr lang="en-US" sz="1600" dirty="0" smtClean="0">
                <a:solidFill>
                  <a:srgbClr val="99FF99"/>
                </a:solidFill>
                <a:latin typeface="Arial Rounded MT Bold" panose="020F0704030504030204" pitchFamily="34" charset="0"/>
              </a:rPr>
              <a:t> using BNL LDRD funding.</a:t>
            </a:r>
          </a:p>
        </p:txBody>
      </p:sp>
      <p:sp>
        <p:nvSpPr>
          <p:cNvPr id="7" name="TextBox 6"/>
          <p:cNvSpPr txBox="1"/>
          <p:nvPr/>
        </p:nvSpPr>
        <p:spPr>
          <a:xfrm>
            <a:off x="45720" y="685800"/>
            <a:ext cx="4983480" cy="369332"/>
          </a:xfrm>
          <a:prstGeom prst="rect">
            <a:avLst/>
          </a:prstGeom>
          <a:solidFill>
            <a:schemeClr val="bg1"/>
          </a:solidFill>
        </p:spPr>
        <p:txBody>
          <a:bodyPr wrap="square" rtlCol="0">
            <a:spAutoFit/>
          </a:bodyPr>
          <a:lstStyle/>
          <a:p>
            <a:pPr algn="ctr"/>
            <a:r>
              <a:rPr lang="en-US" b="1" i="1" dirty="0" smtClean="0">
                <a:solidFill>
                  <a:srgbClr val="000066"/>
                </a:solidFill>
                <a:latin typeface="Arial Rounded MT Bold" panose="020F0704030504030204" pitchFamily="34" charset="0"/>
              </a:rPr>
              <a:t>B1, Version  2.5  Optics</a:t>
            </a:r>
            <a:r>
              <a:rPr lang="en-US" b="1" i="1" dirty="0">
                <a:solidFill>
                  <a:srgbClr val="000066"/>
                </a:solidFill>
                <a:latin typeface="Arial Rounded MT Bold" panose="020F0704030504030204" pitchFamily="34" charset="0"/>
              </a:rPr>
              <a:t>, ¼ Symmetry </a:t>
            </a:r>
            <a:r>
              <a:rPr lang="en-US" b="1" i="1" dirty="0" smtClean="0">
                <a:solidFill>
                  <a:srgbClr val="000066"/>
                </a:solidFill>
                <a:latin typeface="Arial Rounded MT Bold" panose="020F0704030504030204" pitchFamily="34" charset="0"/>
              </a:rPr>
              <a:t>Model</a:t>
            </a:r>
            <a:endParaRPr lang="en-US" sz="2800" b="1" i="1" baseline="-25000" dirty="0">
              <a:solidFill>
                <a:srgbClr val="000066"/>
              </a:solidFill>
              <a:latin typeface="Arial Rounded MT Bold" panose="020F0704030504030204" pitchFamily="34" charset="0"/>
            </a:endParaRPr>
          </a:p>
        </p:txBody>
      </p:sp>
      <p:sp>
        <p:nvSpPr>
          <p:cNvPr id="9" name="TextBox 8"/>
          <p:cNvSpPr txBox="1"/>
          <p:nvPr/>
        </p:nvSpPr>
        <p:spPr>
          <a:xfrm>
            <a:off x="-1" y="6074658"/>
            <a:ext cx="8763001" cy="630942"/>
          </a:xfrm>
          <a:prstGeom prst="rect">
            <a:avLst/>
          </a:prstGeom>
          <a:noFill/>
        </p:spPr>
        <p:txBody>
          <a:bodyPr wrap="square" rtlCol="0">
            <a:spAutoFit/>
          </a:bodyPr>
          <a:lstStyle/>
          <a:p>
            <a:pPr>
              <a:lnSpc>
                <a:spcPts val="2100"/>
              </a:lnSpc>
            </a:pPr>
            <a:r>
              <a:rPr lang="en-US" spc="10" dirty="0" smtClean="0">
                <a:solidFill>
                  <a:srgbClr val="FFFF99"/>
                </a:solidFill>
              </a:rPr>
              <a:t>With a full 3d model we find that because the B1 end-fields change much less rapidly than for Q1, it </a:t>
            </a:r>
            <a:r>
              <a:rPr lang="en-US" spc="10" dirty="0">
                <a:solidFill>
                  <a:srgbClr val="FFFF99"/>
                </a:solidFill>
              </a:rPr>
              <a:t>i</a:t>
            </a:r>
            <a:r>
              <a:rPr lang="en-US" spc="10" dirty="0" smtClean="0">
                <a:solidFill>
                  <a:srgbClr val="FFFF99"/>
                </a:solidFill>
              </a:rPr>
              <a:t>s much easier to preserve the sweet spot throughout the magnet ends.</a:t>
            </a:r>
            <a:endParaRPr lang="en-US" spc="30" dirty="0">
              <a:solidFill>
                <a:srgbClr val="FFFF99"/>
              </a:solidFill>
            </a:endParaRPr>
          </a:p>
        </p:txBody>
      </p:sp>
      <p:sp>
        <p:nvSpPr>
          <p:cNvPr id="10" name="TextBox 9"/>
          <p:cNvSpPr txBox="1"/>
          <p:nvPr/>
        </p:nvSpPr>
        <p:spPr>
          <a:xfrm>
            <a:off x="868680" y="4087368"/>
            <a:ext cx="2209800" cy="746358"/>
          </a:xfrm>
          <a:prstGeom prst="rect">
            <a:avLst/>
          </a:prstGeom>
          <a:noFill/>
        </p:spPr>
        <p:txBody>
          <a:bodyPr vert="horz" wrap="square" rtlCol="0">
            <a:spAutoFit/>
          </a:bodyPr>
          <a:lstStyle/>
          <a:p>
            <a:pPr>
              <a:lnSpc>
                <a:spcPts val="1700"/>
              </a:lnSpc>
            </a:pPr>
            <a:r>
              <a:rPr lang="en-US" sz="1500" b="1" dirty="0">
                <a:latin typeface="Arial Rounded MT Bold" panose="020F0704030504030204" pitchFamily="34" charset="0"/>
              </a:rPr>
              <a:t>P</a:t>
            </a:r>
            <a:r>
              <a:rPr lang="en-US" sz="1500" b="1" dirty="0" smtClean="0">
                <a:latin typeface="Arial Rounded MT Bold" panose="020F0704030504030204" pitchFamily="34" charset="0"/>
              </a:rPr>
              <a:t>assive, sweet spot shield is located just outside the main coil</a:t>
            </a:r>
            <a:endParaRPr lang="en-US" sz="1500" b="1" dirty="0">
              <a:latin typeface="Arial Rounded MT Bold" panose="020F0704030504030204" pitchFamily="34" charset="0"/>
            </a:endParaRPr>
          </a:p>
        </p:txBody>
      </p:sp>
      <p:cxnSp>
        <p:nvCxnSpPr>
          <p:cNvPr id="12" name="Straight Arrow Connector 11"/>
          <p:cNvCxnSpPr/>
          <p:nvPr/>
        </p:nvCxnSpPr>
        <p:spPr>
          <a:xfrm>
            <a:off x="2895600" y="4495800"/>
            <a:ext cx="4572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528846"/>
            <a:ext cx="4980531" cy="338554"/>
          </a:xfrm>
          <a:prstGeom prst="rect">
            <a:avLst/>
          </a:prstGeom>
          <a:noFill/>
        </p:spPr>
        <p:txBody>
          <a:bodyPr vert="horz" wrap="none" rtlCol="0">
            <a:spAutoFit/>
          </a:bodyPr>
          <a:lstStyle/>
          <a:p>
            <a:r>
              <a:rPr lang="en-US" sz="1600" dirty="0" smtClean="0">
                <a:latin typeface="Arial Rounded MT Bold" panose="020F0704030504030204" pitchFamily="34" charset="0"/>
              </a:rPr>
              <a:t>Field Magnitude, </a:t>
            </a:r>
            <a:r>
              <a:rPr lang="en-US" sz="2400" baseline="10000" dirty="0">
                <a:latin typeface="Arial Rounded MT Bold" panose="020F0704030504030204" pitchFamily="34" charset="0"/>
              </a:rPr>
              <a:t>|</a:t>
            </a:r>
            <a:r>
              <a:rPr lang="en-US" sz="1600" dirty="0" smtClean="0">
                <a:latin typeface="Arial Rounded MT Bold" panose="020F0704030504030204" pitchFamily="34" charset="0"/>
              </a:rPr>
              <a:t>B</a:t>
            </a:r>
            <a:r>
              <a:rPr lang="en-US" sz="2400" baseline="10000" dirty="0" smtClean="0">
                <a:latin typeface="Arial Rounded MT Bold" panose="020F0704030504030204" pitchFamily="34" charset="0"/>
              </a:rPr>
              <a:t>|</a:t>
            </a:r>
            <a:r>
              <a:rPr lang="en-US" sz="1600" dirty="0" smtClean="0">
                <a:latin typeface="Arial Rounded MT Bold" panose="020F0704030504030204" pitchFamily="34" charset="0"/>
              </a:rPr>
              <a:t>, Mapping at the coil in Tesla</a:t>
            </a:r>
            <a:endParaRPr lang="en-US" sz="1600" dirty="0">
              <a:latin typeface="Arial Rounded MT Bold" panose="020F0704030504030204" pitchFamily="34" charset="0"/>
            </a:endParaRPr>
          </a:p>
        </p:txBody>
      </p:sp>
    </p:spTree>
    <p:extLst>
      <p:ext uri="{BB962C8B-B14F-4D97-AF65-F5344CB8AC3E}">
        <p14:creationId xmlns:p14="http://schemas.microsoft.com/office/powerpoint/2010/main" val="1956734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9067800" cy="720790"/>
          </a:xfrm>
        </p:spPr>
        <p:txBody>
          <a:bodyPr>
            <a:normAutofit/>
          </a:bodyPr>
          <a:lstStyle/>
          <a:p>
            <a:r>
              <a:rPr lang="en-US" dirty="0" smtClean="0"/>
              <a:t>Septum Magnet Experience from HERA-II</a:t>
            </a:r>
            <a:endParaRPr lang="en-US" dirty="0"/>
          </a:p>
        </p:txBody>
      </p:sp>
      <p:sp>
        <p:nvSpPr>
          <p:cNvPr id="15" name="Rectangle 14"/>
          <p:cNvSpPr/>
          <p:nvPr/>
        </p:nvSpPr>
        <p:spPr>
          <a:xfrm>
            <a:off x="384109" y="762000"/>
            <a:ext cx="2324109" cy="50292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467" y="3276600"/>
            <a:ext cx="2067393" cy="191077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59053" y="1295400"/>
            <a:ext cx="1774220" cy="1859818"/>
          </a:xfrm>
          <a:prstGeom prst="rect">
            <a:avLst/>
          </a:prstGeom>
        </p:spPr>
      </p:pic>
      <p:sp>
        <p:nvSpPr>
          <p:cNvPr id="6" name="Rectangle 5"/>
          <p:cNvSpPr/>
          <p:nvPr/>
        </p:nvSpPr>
        <p:spPr>
          <a:xfrm>
            <a:off x="2971799" y="762000"/>
            <a:ext cx="5867400" cy="50292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77" t="5735" r="2314"/>
          <a:stretch/>
        </p:blipFill>
        <p:spPr>
          <a:xfrm>
            <a:off x="3047999" y="1560572"/>
            <a:ext cx="5719852" cy="3657600"/>
          </a:xfrm>
          <a:prstGeom prst="rect">
            <a:avLst/>
          </a:prstGeom>
        </p:spPr>
      </p:pic>
      <p:sp>
        <p:nvSpPr>
          <p:cNvPr id="7" name="Oval 6"/>
          <p:cNvSpPr/>
          <p:nvPr/>
        </p:nvSpPr>
        <p:spPr>
          <a:xfrm rot="20100000">
            <a:off x="6309359" y="2615180"/>
            <a:ext cx="676319" cy="426677"/>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267200" y="838200"/>
            <a:ext cx="4343401" cy="823302"/>
          </a:xfrm>
          <a:prstGeom prst="rect">
            <a:avLst/>
          </a:prstGeom>
          <a:noFill/>
        </p:spPr>
        <p:txBody>
          <a:bodyPr vert="horz" wrap="square" rtlCol="0">
            <a:spAutoFit/>
          </a:bodyPr>
          <a:lstStyle/>
          <a:p>
            <a:pPr algn="just">
              <a:lnSpc>
                <a:spcPts val="1900"/>
              </a:lnSpc>
            </a:pPr>
            <a:r>
              <a:rPr lang="en-US" b="1" dirty="0" smtClean="0">
                <a:solidFill>
                  <a:srgbClr val="800000"/>
                </a:solidFill>
                <a:effectLst>
                  <a:outerShdw blurRad="38100" dist="38100" dir="2700000" algn="tl">
                    <a:srgbClr val="000000">
                      <a:alpha val="43137"/>
                    </a:srgbClr>
                  </a:outerShdw>
                </a:effectLst>
                <a:latin typeface="Arial Rounded MT Bold" panose="020F0704030504030204" pitchFamily="34" charset="0"/>
              </a:rPr>
              <a:t>Beam is off-axis; so if Q1 set is strong enough to focus p-beam, then there should be some deflection seen here.</a:t>
            </a:r>
            <a:endParaRPr lang="en-US" b="1" dirty="0">
              <a:solidFill>
                <a:srgbClr val="800000"/>
              </a:solidFill>
              <a:effectLst>
                <a:outerShdw blurRad="38100" dist="38100" dir="2700000" algn="tl">
                  <a:srgbClr val="000000">
                    <a:alpha val="43137"/>
                  </a:srgbClr>
                </a:outerShdw>
              </a:effectLst>
              <a:latin typeface="Arial Rounded MT Bold" panose="020F0704030504030204" pitchFamily="34" charset="0"/>
            </a:endParaRPr>
          </a:p>
        </p:txBody>
      </p:sp>
      <p:cxnSp>
        <p:nvCxnSpPr>
          <p:cNvPr id="10" name="Straight Arrow Connector 9"/>
          <p:cNvCxnSpPr/>
          <p:nvPr/>
        </p:nvCxnSpPr>
        <p:spPr>
          <a:xfrm>
            <a:off x="6250881" y="1636772"/>
            <a:ext cx="302318" cy="8763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047999" y="5218172"/>
            <a:ext cx="5719852" cy="420628"/>
          </a:xfrm>
          <a:prstGeom prst="rect">
            <a:avLst/>
          </a:prstGeom>
          <a:noFill/>
        </p:spPr>
        <p:txBody>
          <a:bodyPr wrap="square" rtlCol="0">
            <a:spAutoFit/>
          </a:bodyPr>
          <a:lstStyle/>
          <a:p>
            <a:pPr algn="ctr"/>
            <a:r>
              <a:rPr lang="en-US" b="1" i="1" spc="20" dirty="0" err="1" smtClean="0">
                <a:solidFill>
                  <a:srgbClr val="000066"/>
                </a:solidFill>
                <a:latin typeface="Arial Rounded MT Bold" panose="020F0704030504030204" pitchFamily="34" charset="0"/>
              </a:rPr>
              <a:t>LHeC</a:t>
            </a:r>
            <a:r>
              <a:rPr lang="en-US" b="1" i="1" spc="20" dirty="0" smtClean="0">
                <a:solidFill>
                  <a:srgbClr val="000066"/>
                </a:solidFill>
                <a:latin typeface="Arial Rounded MT Bold" panose="020F0704030504030204" pitchFamily="34" charset="0"/>
              </a:rPr>
              <a:t>  (CDR)  60 GeV </a:t>
            </a:r>
            <a:r>
              <a:rPr lang="en-US" sz="3200" b="1" i="1" spc="120" baseline="-15000" dirty="0" smtClean="0">
                <a:solidFill>
                  <a:srgbClr val="000066"/>
                </a:solidFill>
                <a:latin typeface="Arial Rounded MT Bold" panose="020F0704030504030204" pitchFamily="34" charset="0"/>
              </a:rPr>
              <a:t>*</a:t>
            </a:r>
            <a:r>
              <a:rPr lang="en-US" b="1" i="1" spc="120" dirty="0" smtClean="0">
                <a:solidFill>
                  <a:srgbClr val="000066"/>
                </a:solidFill>
                <a:latin typeface="Arial Rounded MT Bold" panose="020F0704030504030204" pitchFamily="34" charset="0"/>
              </a:rPr>
              <a:t>7</a:t>
            </a:r>
            <a:r>
              <a:rPr lang="en-US" b="1" i="1" spc="20" dirty="0" smtClean="0">
                <a:solidFill>
                  <a:srgbClr val="000066"/>
                </a:solidFill>
                <a:latin typeface="Arial Rounded MT Bold" panose="020F0704030504030204" pitchFamily="34" charset="0"/>
              </a:rPr>
              <a:t> </a:t>
            </a:r>
            <a:r>
              <a:rPr lang="en-US" b="1" i="1" spc="20" dirty="0" err="1" smtClean="0">
                <a:solidFill>
                  <a:srgbClr val="000066"/>
                </a:solidFill>
                <a:latin typeface="Arial Rounded MT Bold" panose="020F0704030504030204" pitchFamily="34" charset="0"/>
              </a:rPr>
              <a:t>TeV</a:t>
            </a:r>
            <a:r>
              <a:rPr lang="en-US" b="1" i="1" spc="20" dirty="0" smtClean="0">
                <a:solidFill>
                  <a:srgbClr val="000066"/>
                </a:solidFill>
                <a:latin typeface="Arial Rounded MT Bold" panose="020F0704030504030204" pitchFamily="34" charset="0"/>
              </a:rPr>
              <a:t>  Interaction Region</a:t>
            </a:r>
            <a:endParaRPr lang="en-US" sz="2800" b="1" i="1" spc="20" baseline="-25000" dirty="0">
              <a:solidFill>
                <a:srgbClr val="000066"/>
              </a:solidFill>
              <a:latin typeface="Arial Rounded MT Bold" panose="020F0704030504030204" pitchFamily="34" charset="0"/>
            </a:endParaRPr>
          </a:p>
        </p:txBody>
      </p:sp>
      <p:sp>
        <p:nvSpPr>
          <p:cNvPr id="18" name="Rectangle 17"/>
          <p:cNvSpPr/>
          <p:nvPr/>
        </p:nvSpPr>
        <p:spPr>
          <a:xfrm>
            <a:off x="380999" y="740664"/>
            <a:ext cx="2330329" cy="579646"/>
          </a:xfrm>
          <a:prstGeom prst="rect">
            <a:avLst/>
          </a:prstGeom>
        </p:spPr>
        <p:txBody>
          <a:bodyPr wrap="square">
            <a:spAutoFit/>
          </a:bodyPr>
          <a:lstStyle/>
          <a:p>
            <a:pPr algn="ctr">
              <a:lnSpc>
                <a:spcPts val="1900"/>
              </a:lnSpc>
            </a:pPr>
            <a:r>
              <a:rPr lang="en-US" b="1" i="1" spc="20" dirty="0" smtClean="0">
                <a:solidFill>
                  <a:srgbClr val="000066"/>
                </a:solidFill>
                <a:latin typeface="Arial Rounded MT Bold" panose="020F0704030504030204" pitchFamily="34" charset="0"/>
              </a:rPr>
              <a:t>HERA-II Septum Quadrupole </a:t>
            </a:r>
            <a:endParaRPr lang="en-US" dirty="0"/>
          </a:p>
        </p:txBody>
      </p:sp>
      <p:sp>
        <p:nvSpPr>
          <p:cNvPr id="19" name="Rectangle 18"/>
          <p:cNvSpPr/>
          <p:nvPr/>
        </p:nvSpPr>
        <p:spPr>
          <a:xfrm>
            <a:off x="380999" y="5138928"/>
            <a:ext cx="2330329" cy="579646"/>
          </a:xfrm>
          <a:prstGeom prst="rect">
            <a:avLst/>
          </a:prstGeom>
        </p:spPr>
        <p:txBody>
          <a:bodyPr wrap="square">
            <a:spAutoFit/>
          </a:bodyPr>
          <a:lstStyle/>
          <a:p>
            <a:pPr algn="ctr">
              <a:lnSpc>
                <a:spcPts val="1900"/>
              </a:lnSpc>
            </a:pPr>
            <a:r>
              <a:rPr lang="en-US" b="1" i="1" spc="20" dirty="0" err="1" smtClean="0">
                <a:solidFill>
                  <a:srgbClr val="000066"/>
                </a:solidFill>
                <a:latin typeface="Arial Rounded MT Bold" panose="020F0704030504030204" pitchFamily="34" charset="0"/>
              </a:rPr>
              <a:t>LHeC</a:t>
            </a:r>
            <a:r>
              <a:rPr lang="en-US" b="1" i="1" spc="20" dirty="0" smtClean="0">
                <a:solidFill>
                  <a:srgbClr val="000066"/>
                </a:solidFill>
                <a:latin typeface="Arial Rounded MT Bold" panose="020F0704030504030204" pitchFamily="34" charset="0"/>
              </a:rPr>
              <a:t> Septum Quadrupole </a:t>
            </a:r>
            <a:endParaRPr lang="en-US" dirty="0"/>
          </a:p>
        </p:txBody>
      </p:sp>
      <p:sp>
        <p:nvSpPr>
          <p:cNvPr id="20" name="TextBox 19"/>
          <p:cNvSpPr txBox="1"/>
          <p:nvPr/>
        </p:nvSpPr>
        <p:spPr>
          <a:xfrm>
            <a:off x="-1" y="5881554"/>
            <a:ext cx="8991601" cy="900246"/>
          </a:xfrm>
          <a:prstGeom prst="rect">
            <a:avLst/>
          </a:prstGeom>
          <a:noFill/>
        </p:spPr>
        <p:txBody>
          <a:bodyPr wrap="square" rtlCol="0">
            <a:spAutoFit/>
          </a:bodyPr>
          <a:lstStyle/>
          <a:p>
            <a:pPr algn="just">
              <a:lnSpc>
                <a:spcPts val="2100"/>
              </a:lnSpc>
            </a:pPr>
            <a:r>
              <a:rPr lang="en-US" spc="10" dirty="0" smtClean="0">
                <a:solidFill>
                  <a:srgbClr val="FFFF99"/>
                </a:solidFill>
              </a:rPr>
              <a:t>Magnetic </a:t>
            </a:r>
            <a:r>
              <a:rPr lang="en-US" spc="10" dirty="0" smtClean="0">
                <a:solidFill>
                  <a:srgbClr val="FFFF99"/>
                </a:solidFill>
              </a:rPr>
              <a:t>Septum Quadrupoles (MSQ), whether </a:t>
            </a:r>
            <a:r>
              <a:rPr lang="en-US" spc="10" dirty="0" smtClean="0">
                <a:solidFill>
                  <a:srgbClr val="FFFF99"/>
                </a:solidFill>
              </a:rPr>
              <a:t>HERA-II </a:t>
            </a:r>
            <a:r>
              <a:rPr lang="en-US" spc="10" dirty="0" smtClean="0">
                <a:solidFill>
                  <a:srgbClr val="FFFF99"/>
                </a:solidFill>
              </a:rPr>
              <a:t>(warm) </a:t>
            </a:r>
            <a:r>
              <a:rPr lang="en-US" spc="10" dirty="0" smtClean="0">
                <a:solidFill>
                  <a:srgbClr val="FFFF99"/>
                </a:solidFill>
              </a:rPr>
              <a:t>or </a:t>
            </a:r>
            <a:r>
              <a:rPr lang="en-US" spc="10" dirty="0">
                <a:solidFill>
                  <a:srgbClr val="FFFF99"/>
                </a:solidFill>
              </a:rPr>
              <a:t>the </a:t>
            </a:r>
            <a:r>
              <a:rPr lang="en-US" spc="10" dirty="0" err="1">
                <a:solidFill>
                  <a:srgbClr val="FFFF99"/>
                </a:solidFill>
              </a:rPr>
              <a:t>LHeC</a:t>
            </a:r>
            <a:r>
              <a:rPr lang="en-US" spc="10" dirty="0">
                <a:solidFill>
                  <a:srgbClr val="FFFF99"/>
                </a:solidFill>
              </a:rPr>
              <a:t> </a:t>
            </a:r>
            <a:r>
              <a:rPr lang="en-US" spc="10" dirty="0" smtClean="0">
                <a:solidFill>
                  <a:srgbClr val="FFFF99"/>
                </a:solidFill>
              </a:rPr>
              <a:t>(cold) </a:t>
            </a:r>
            <a:r>
              <a:rPr lang="en-US" spc="10" dirty="0">
                <a:solidFill>
                  <a:srgbClr val="FFFF99"/>
                </a:solidFill>
              </a:rPr>
              <a:t>version</a:t>
            </a:r>
            <a:r>
              <a:rPr lang="en-US" spc="10" dirty="0" smtClean="0">
                <a:solidFill>
                  <a:srgbClr val="FFFF99"/>
                </a:solidFill>
              </a:rPr>
              <a:t>, </a:t>
            </a:r>
            <a:r>
              <a:rPr lang="en-US" spc="10" dirty="0" smtClean="0">
                <a:solidFill>
                  <a:srgbClr val="FFFF99"/>
                </a:solidFill>
              </a:rPr>
              <a:t>focused </a:t>
            </a:r>
            <a:r>
              <a:rPr lang="en-US" spc="10" dirty="0" smtClean="0">
                <a:solidFill>
                  <a:srgbClr val="FFFF99"/>
                </a:solidFill>
              </a:rPr>
              <a:t>beam </a:t>
            </a:r>
            <a:r>
              <a:rPr lang="en-US" spc="10" dirty="0" smtClean="0">
                <a:solidFill>
                  <a:srgbClr val="FFFF99"/>
                </a:solidFill>
              </a:rPr>
              <a:t>passes </a:t>
            </a:r>
            <a:r>
              <a:rPr lang="en-US" spc="10" dirty="0" smtClean="0">
                <a:solidFill>
                  <a:srgbClr val="FFFF99"/>
                </a:solidFill>
              </a:rPr>
              <a:t>off-axis </a:t>
            </a:r>
            <a:r>
              <a:rPr lang="en-US" spc="10" dirty="0" smtClean="0">
                <a:solidFill>
                  <a:srgbClr val="FFFF99"/>
                </a:solidFill>
              </a:rPr>
              <a:t>and </a:t>
            </a:r>
            <a:r>
              <a:rPr lang="en-US" spc="10" dirty="0" smtClean="0">
                <a:solidFill>
                  <a:srgbClr val="FFFF99"/>
                </a:solidFill>
              </a:rPr>
              <a:t>is </a:t>
            </a:r>
            <a:r>
              <a:rPr lang="en-US" spc="10" dirty="0" smtClean="0">
                <a:solidFill>
                  <a:srgbClr val="FFFF99"/>
                </a:solidFill>
              </a:rPr>
              <a:t>deflected. </a:t>
            </a:r>
            <a:r>
              <a:rPr lang="en-US" spc="10" dirty="0" smtClean="0">
                <a:solidFill>
                  <a:srgbClr val="FFFF99"/>
                </a:solidFill>
              </a:rPr>
              <a:t>MSQ </a:t>
            </a:r>
            <a:r>
              <a:rPr lang="en-US" spc="10" dirty="0" smtClean="0">
                <a:solidFill>
                  <a:srgbClr val="FFFF99"/>
                </a:solidFill>
              </a:rPr>
              <a:t>aperture </a:t>
            </a:r>
            <a:r>
              <a:rPr lang="en-US" spc="10" dirty="0" smtClean="0">
                <a:solidFill>
                  <a:srgbClr val="FFFF99"/>
                </a:solidFill>
              </a:rPr>
              <a:t>is surprisingly limited. </a:t>
            </a:r>
            <a:r>
              <a:rPr lang="en-US" spc="10" dirty="0" smtClean="0">
                <a:solidFill>
                  <a:srgbClr val="99FF99"/>
                </a:solidFill>
              </a:rPr>
              <a:t>Maybe </a:t>
            </a:r>
            <a:r>
              <a:rPr lang="en-US" spc="10" dirty="0" smtClean="0">
                <a:solidFill>
                  <a:srgbClr val="99FF99"/>
                </a:solidFill>
              </a:rPr>
              <a:t>IR sweet </a:t>
            </a:r>
            <a:r>
              <a:rPr lang="en-US" spc="10" dirty="0" smtClean="0">
                <a:solidFill>
                  <a:srgbClr val="99FF99"/>
                </a:solidFill>
              </a:rPr>
              <a:t>spot coil configurations could be useful? </a:t>
            </a:r>
            <a:r>
              <a:rPr lang="en-US" spc="10" dirty="0" smtClean="0">
                <a:solidFill>
                  <a:srgbClr val="F9B268"/>
                </a:solidFill>
              </a:rPr>
              <a:t>And also</a:t>
            </a:r>
            <a:r>
              <a:rPr lang="en-US" spc="10" dirty="0" smtClean="0">
                <a:solidFill>
                  <a:srgbClr val="F9B268"/>
                </a:solidFill>
              </a:rPr>
              <a:t> for pp injection?</a:t>
            </a:r>
            <a:endParaRPr lang="en-US" spc="30" dirty="0">
              <a:solidFill>
                <a:srgbClr val="F9B268"/>
              </a:solidFill>
            </a:endParaRPr>
          </a:p>
        </p:txBody>
      </p:sp>
      <p:sp>
        <p:nvSpPr>
          <p:cNvPr id="21" name="TextBox 20"/>
          <p:cNvSpPr txBox="1"/>
          <p:nvPr/>
        </p:nvSpPr>
        <p:spPr>
          <a:xfrm>
            <a:off x="457199" y="3200400"/>
            <a:ext cx="1052357" cy="823302"/>
          </a:xfrm>
          <a:prstGeom prst="rect">
            <a:avLst/>
          </a:prstGeom>
          <a:noFill/>
        </p:spPr>
        <p:txBody>
          <a:bodyPr wrap="square" rtlCol="0">
            <a:spAutoFit/>
          </a:bodyPr>
          <a:lstStyle/>
          <a:p>
            <a:pPr>
              <a:lnSpc>
                <a:spcPts val="1900"/>
              </a:lnSpc>
            </a:pPr>
            <a:r>
              <a:rPr lang="en-US" dirty="0">
                <a:solidFill>
                  <a:srgbClr val="C00000"/>
                </a:solidFill>
                <a:latin typeface="Arial Rounded MT Bold" panose="020F0704030504030204" pitchFamily="34" charset="0"/>
              </a:rPr>
              <a:t>O</a:t>
            </a:r>
            <a:r>
              <a:rPr lang="en-US" dirty="0" smtClean="0">
                <a:solidFill>
                  <a:srgbClr val="C00000"/>
                </a:solidFill>
                <a:latin typeface="Arial Rounded MT Bold" panose="020F0704030504030204" pitchFamily="34" charset="0"/>
              </a:rPr>
              <a:t>ff-axis Beam Spot</a:t>
            </a:r>
            <a:endParaRPr lang="en-US" dirty="0">
              <a:solidFill>
                <a:srgbClr val="C00000"/>
              </a:solidFill>
              <a:latin typeface="Arial Rounded MT Bold" panose="020F0704030504030204" pitchFamily="34" charset="0"/>
            </a:endParaRPr>
          </a:p>
        </p:txBody>
      </p:sp>
      <p:cxnSp>
        <p:nvCxnSpPr>
          <p:cNvPr id="23" name="Straight Arrow Connector 22"/>
          <p:cNvCxnSpPr>
            <a:stCxn id="21" idx="0"/>
          </p:cNvCxnSpPr>
          <p:nvPr/>
        </p:nvCxnSpPr>
        <p:spPr>
          <a:xfrm flipV="1">
            <a:off x="983378" y="2179321"/>
            <a:ext cx="693021" cy="1021079"/>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121663" y="3752088"/>
            <a:ext cx="366557" cy="49818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143000" y="2852928"/>
            <a:ext cx="1314597" cy="335989"/>
          </a:xfrm>
          <a:prstGeom prst="rect">
            <a:avLst/>
          </a:prstGeom>
          <a:noFill/>
        </p:spPr>
        <p:txBody>
          <a:bodyPr wrap="square" rtlCol="0">
            <a:spAutoFit/>
          </a:bodyPr>
          <a:lstStyle/>
          <a:p>
            <a:pPr algn="r">
              <a:lnSpc>
                <a:spcPts val="1900"/>
              </a:lnSpc>
            </a:pPr>
            <a:r>
              <a:rPr lang="en-US" sz="1500" dirty="0" smtClean="0">
                <a:solidFill>
                  <a:schemeClr val="accent4">
                    <a:lumMod val="20000"/>
                    <a:lumOff val="80000"/>
                  </a:schemeClr>
                </a:solidFill>
                <a:latin typeface="Arial Rounded MT Bold" panose="020F0704030504030204" pitchFamily="34" charset="0"/>
              </a:rPr>
              <a:t>Parker </a:t>
            </a:r>
            <a:r>
              <a:rPr lang="en-US" sz="1500" i="1" dirty="0" smtClean="0">
                <a:solidFill>
                  <a:schemeClr val="accent4">
                    <a:lumMod val="20000"/>
                    <a:lumOff val="80000"/>
                  </a:schemeClr>
                </a:solidFill>
                <a:latin typeface="Arial Rounded MT Bold" panose="020F0704030504030204" pitchFamily="34" charset="0"/>
              </a:rPr>
              <a:t>et.al.</a:t>
            </a:r>
            <a:endParaRPr lang="en-US" sz="1500" i="1" dirty="0">
              <a:solidFill>
                <a:schemeClr val="accent4">
                  <a:lumMod val="20000"/>
                  <a:lumOff val="80000"/>
                </a:schemeClr>
              </a:solidFill>
              <a:latin typeface="Arial Rounded MT Bold" panose="020F0704030504030204" pitchFamily="34" charset="0"/>
            </a:endParaRPr>
          </a:p>
        </p:txBody>
      </p:sp>
      <p:sp>
        <p:nvSpPr>
          <p:cNvPr id="22" name="TextBox 21"/>
          <p:cNvSpPr txBox="1"/>
          <p:nvPr/>
        </p:nvSpPr>
        <p:spPr>
          <a:xfrm>
            <a:off x="4096512" y="3474720"/>
            <a:ext cx="3505200" cy="1066959"/>
          </a:xfrm>
          <a:prstGeom prst="rect">
            <a:avLst/>
          </a:prstGeom>
          <a:solidFill>
            <a:srgbClr val="FFFF66">
              <a:alpha val="60392"/>
            </a:srgbClr>
          </a:solidFill>
        </p:spPr>
        <p:txBody>
          <a:bodyPr vert="horz" wrap="square" rtlCol="0">
            <a:spAutoFit/>
          </a:bodyPr>
          <a:lstStyle/>
          <a:p>
            <a:pPr algn="just">
              <a:lnSpc>
                <a:spcPts val="1850"/>
              </a:lnSpc>
            </a:pPr>
            <a:r>
              <a:rPr lang="en-US" b="1" dirty="0" smtClean="0">
                <a:solidFill>
                  <a:srgbClr val="003300"/>
                </a:solidFill>
                <a:effectLst>
                  <a:outerShdw blurRad="38100" dist="38100" dir="2700000" algn="tl">
                    <a:srgbClr val="000000">
                      <a:alpha val="43137"/>
                    </a:srgbClr>
                  </a:outerShdw>
                </a:effectLst>
                <a:latin typeface="Arial Rounded MT Bold" panose="020F0704030504030204" pitchFamily="34" charset="0"/>
              </a:rPr>
              <a:t>A </a:t>
            </a:r>
            <a:r>
              <a:rPr lang="en-US" b="1" dirty="0">
                <a:solidFill>
                  <a:srgbClr val="003300"/>
                </a:solidFill>
                <a:effectLst>
                  <a:outerShdw blurRad="38100" dist="38100" dir="2700000" algn="tl">
                    <a:srgbClr val="000000">
                      <a:alpha val="43137"/>
                    </a:srgbClr>
                  </a:outerShdw>
                </a:effectLst>
                <a:latin typeface="Arial Rounded MT Bold" panose="020F0704030504030204" pitchFamily="34" charset="0"/>
              </a:rPr>
              <a:t>s</a:t>
            </a:r>
            <a:r>
              <a:rPr lang="en-US" b="1" dirty="0" smtClean="0">
                <a:solidFill>
                  <a:srgbClr val="003300"/>
                </a:solidFill>
                <a:effectLst>
                  <a:outerShdw blurRad="38100" dist="38100" dir="2700000" algn="tl">
                    <a:srgbClr val="000000">
                      <a:alpha val="43137"/>
                    </a:srgbClr>
                  </a:outerShdw>
                </a:effectLst>
                <a:latin typeface="Arial Rounded MT Bold" panose="020F0704030504030204" pitchFamily="34" charset="0"/>
              </a:rPr>
              <a:t>weet spot quad has double the gradient with the same aperture </a:t>
            </a:r>
            <a:r>
              <a:rPr lang="en-US" b="1" dirty="0">
                <a:solidFill>
                  <a:srgbClr val="003300"/>
                </a:solidFill>
                <a:effectLst>
                  <a:outerShdw blurRad="38100" dist="38100" dir="2700000" algn="tl">
                    <a:srgbClr val="000000">
                      <a:alpha val="43137"/>
                    </a:srgbClr>
                  </a:outerShdw>
                </a:effectLst>
                <a:latin typeface="Arial Rounded MT Bold" panose="020F0704030504030204" pitchFamily="34" charset="0"/>
              </a:rPr>
              <a:t>or for same gradient twice </a:t>
            </a:r>
            <a:r>
              <a:rPr lang="en-US" b="1" dirty="0" smtClean="0">
                <a:solidFill>
                  <a:srgbClr val="003300"/>
                </a:solidFill>
                <a:effectLst>
                  <a:outerShdw blurRad="38100" dist="38100" dir="2700000" algn="tl">
                    <a:srgbClr val="000000">
                      <a:alpha val="43137"/>
                    </a:srgbClr>
                  </a:outerShdw>
                </a:effectLst>
                <a:latin typeface="Arial Rounded MT Bold" panose="020F0704030504030204" pitchFamily="34" charset="0"/>
              </a:rPr>
              <a:t>as much  aperture.</a:t>
            </a:r>
            <a:endParaRPr lang="en-US" b="1" dirty="0">
              <a:solidFill>
                <a:srgbClr val="003300"/>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1007380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762000"/>
            <a:ext cx="8839200" cy="36576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0" y="0"/>
            <a:ext cx="9144000" cy="609600"/>
          </a:xfrm>
        </p:spPr>
        <p:txBody>
          <a:bodyPr/>
          <a:lstStyle/>
          <a:p>
            <a:r>
              <a:rPr lang="en-US" dirty="0" smtClean="0"/>
              <a:t>Experimental Background </a:t>
            </a:r>
            <a:r>
              <a:rPr lang="en-US" dirty="0"/>
              <a:t>Experience from HERA-II</a:t>
            </a: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1235"/>
          <a:stretch/>
        </p:blipFill>
        <p:spPr>
          <a:xfrm>
            <a:off x="228600" y="1143000"/>
            <a:ext cx="8686800" cy="3048000"/>
          </a:xfrm>
          <a:prstGeom prst="rect">
            <a:avLst/>
          </a:prstGeom>
        </p:spPr>
      </p:pic>
      <p:sp>
        <p:nvSpPr>
          <p:cNvPr id="8" name="TextBox 7"/>
          <p:cNvSpPr txBox="1"/>
          <p:nvPr/>
        </p:nvSpPr>
        <p:spPr>
          <a:xfrm>
            <a:off x="1600200" y="762000"/>
            <a:ext cx="6096000" cy="420628"/>
          </a:xfrm>
          <a:prstGeom prst="rect">
            <a:avLst/>
          </a:prstGeom>
          <a:noFill/>
        </p:spPr>
        <p:txBody>
          <a:bodyPr wrap="square" rtlCol="0">
            <a:spAutoFit/>
          </a:bodyPr>
          <a:lstStyle/>
          <a:p>
            <a:pPr algn="ctr"/>
            <a:r>
              <a:rPr lang="en-US" b="1" i="1" spc="20" dirty="0" smtClean="0">
                <a:solidFill>
                  <a:srgbClr val="000066"/>
                </a:solidFill>
                <a:latin typeface="Arial Rounded MT Bold" panose="020F0704030504030204" pitchFamily="34" charset="0"/>
              </a:rPr>
              <a:t>FCC-he  (ERL)  60 GeV </a:t>
            </a:r>
            <a:r>
              <a:rPr lang="en-US" sz="3200" b="1" i="1" spc="20" baseline="-15000" dirty="0" smtClean="0">
                <a:solidFill>
                  <a:srgbClr val="000066"/>
                </a:solidFill>
                <a:latin typeface="Arial Rounded MT Bold" panose="020F0704030504030204" pitchFamily="34" charset="0"/>
              </a:rPr>
              <a:t>* </a:t>
            </a:r>
            <a:r>
              <a:rPr lang="en-US" b="1" i="1" spc="20" dirty="0" smtClean="0">
                <a:solidFill>
                  <a:srgbClr val="000066"/>
                </a:solidFill>
                <a:latin typeface="Arial Rounded MT Bold" panose="020F0704030504030204" pitchFamily="34" charset="0"/>
              </a:rPr>
              <a:t>50 </a:t>
            </a:r>
            <a:r>
              <a:rPr lang="en-US" b="1" i="1" spc="20" dirty="0" err="1" smtClean="0">
                <a:solidFill>
                  <a:srgbClr val="000066"/>
                </a:solidFill>
                <a:latin typeface="Arial Rounded MT Bold" panose="020F0704030504030204" pitchFamily="34" charset="0"/>
              </a:rPr>
              <a:t>TeV</a:t>
            </a:r>
            <a:r>
              <a:rPr lang="en-US" b="1" i="1" spc="20" dirty="0" smtClean="0">
                <a:solidFill>
                  <a:srgbClr val="000066"/>
                </a:solidFill>
                <a:latin typeface="Arial Rounded MT Bold" panose="020F0704030504030204" pitchFamily="34" charset="0"/>
              </a:rPr>
              <a:t>  Interaction Region</a:t>
            </a:r>
            <a:endParaRPr lang="en-US" sz="2800" b="1" i="1" spc="20" baseline="-25000" dirty="0">
              <a:solidFill>
                <a:srgbClr val="000066"/>
              </a:solidFill>
              <a:latin typeface="Arial Rounded MT Bold" panose="020F0704030504030204" pitchFamily="34" charset="0"/>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21959"/>
          <a:stretch/>
        </p:blipFill>
        <p:spPr>
          <a:xfrm>
            <a:off x="3162590" y="1240630"/>
            <a:ext cx="1485610" cy="1159379"/>
          </a:xfrm>
          <a:prstGeom prst="rect">
            <a:avLst/>
          </a:prstGeom>
        </p:spPr>
      </p:pic>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24504"/>
          <a:stretch/>
        </p:blipFill>
        <p:spPr>
          <a:xfrm>
            <a:off x="2819400" y="1240630"/>
            <a:ext cx="1485610" cy="1121570"/>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5390" y="1562390"/>
            <a:ext cx="1485610" cy="1485610"/>
          </a:xfrm>
          <a:prstGeom prst="rect">
            <a:avLst/>
          </a:prstGeom>
        </p:spPr>
      </p:pic>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2590" y="1714790"/>
            <a:ext cx="1485610" cy="1485610"/>
          </a:xfrm>
          <a:prstGeom prst="rect">
            <a:avLst/>
          </a:prstGeom>
        </p:spPr>
      </p:pic>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3990" y="1638590"/>
            <a:ext cx="1485610" cy="1485610"/>
          </a:xfrm>
          <a:prstGeom prst="rect">
            <a:avLst/>
          </a:prstGeom>
        </p:spPr>
      </p:pic>
      <p:sp>
        <p:nvSpPr>
          <p:cNvPr id="19" name="TextBox 18"/>
          <p:cNvSpPr txBox="1"/>
          <p:nvPr/>
        </p:nvSpPr>
        <p:spPr>
          <a:xfrm>
            <a:off x="4343400" y="3077954"/>
            <a:ext cx="1143000" cy="579646"/>
          </a:xfrm>
          <a:prstGeom prst="rect">
            <a:avLst/>
          </a:prstGeom>
          <a:noFill/>
        </p:spPr>
        <p:txBody>
          <a:bodyPr vert="horz" wrap="square" rtlCol="0">
            <a:spAutoFit/>
          </a:bodyPr>
          <a:lstStyle/>
          <a:p>
            <a:pPr>
              <a:lnSpc>
                <a:spcPts val="1900"/>
              </a:lnSpc>
            </a:pPr>
            <a:r>
              <a:rPr lang="en-US" b="1" spc="40" dirty="0" smtClean="0">
                <a:solidFill>
                  <a:schemeClr val="accent1">
                    <a:lumMod val="75000"/>
                  </a:schemeClr>
                </a:solidFill>
                <a:latin typeface="Arial Rounded MT Bold" panose="020F0704030504030204" pitchFamily="34" charset="0"/>
              </a:rPr>
              <a:t>Synrad Albedo</a:t>
            </a:r>
            <a:endParaRPr lang="en-US" b="1" spc="40" dirty="0">
              <a:solidFill>
                <a:schemeClr val="accent1">
                  <a:lumMod val="75000"/>
                </a:schemeClr>
              </a:solidFill>
              <a:latin typeface="Arial Rounded MT Bold" panose="020F0704030504030204" pitchFamily="34" charset="0"/>
            </a:endParaRPr>
          </a:p>
        </p:txBody>
      </p:sp>
      <p:cxnSp>
        <p:nvCxnSpPr>
          <p:cNvPr id="20" name="Straight Arrow Connector 19"/>
          <p:cNvCxnSpPr/>
          <p:nvPr/>
        </p:nvCxnSpPr>
        <p:spPr>
          <a:xfrm flipH="1" flipV="1">
            <a:off x="4419601" y="2667000"/>
            <a:ext cx="304799" cy="410954"/>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600200" y="2133600"/>
            <a:ext cx="6096000" cy="60960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2400" y="4495800"/>
            <a:ext cx="8839200" cy="2182649"/>
          </a:xfrm>
          <a:prstGeom prst="rect">
            <a:avLst/>
          </a:prstGeom>
          <a:noFill/>
        </p:spPr>
        <p:txBody>
          <a:bodyPr wrap="square" rtlCol="0">
            <a:spAutoFit/>
          </a:bodyPr>
          <a:lstStyle/>
          <a:p>
            <a:pPr algn="just">
              <a:lnSpc>
                <a:spcPts val="1900"/>
              </a:lnSpc>
              <a:spcAft>
                <a:spcPts val="1000"/>
              </a:spcAft>
            </a:pPr>
            <a:r>
              <a:rPr lang="en-US" sz="1600" dirty="0" smtClean="0">
                <a:solidFill>
                  <a:schemeClr val="accent1">
                    <a:lumMod val="60000"/>
                    <a:lumOff val="40000"/>
                  </a:schemeClr>
                </a:solidFill>
                <a:latin typeface="Arial Rounded MT Bold" panose="020F0704030504030204" pitchFamily="34" charset="0"/>
              </a:rPr>
              <a:t>Even given a perfectly functioning machine, the early HERA-II luminosity was limited by the tolerable levels of experimental background in the ZEUS and H1 detectors. </a:t>
            </a:r>
          </a:p>
          <a:p>
            <a:pPr algn="just">
              <a:lnSpc>
                <a:spcPts val="1900"/>
              </a:lnSpc>
              <a:spcAft>
                <a:spcPts val="1000"/>
              </a:spcAft>
            </a:pPr>
            <a:r>
              <a:rPr lang="en-US" sz="1600" dirty="0" smtClean="0">
                <a:solidFill>
                  <a:srgbClr val="66CCFF"/>
                </a:solidFill>
                <a:latin typeface="Arial Rounded MT Bold" panose="020F0704030504030204" pitchFamily="34" charset="0"/>
              </a:rPr>
              <a:t>The albedo backscatter radiation from sufficiently high critical energy synchrotron radiation is </a:t>
            </a:r>
            <a:r>
              <a:rPr lang="en-US" sz="1600" dirty="0" smtClean="0">
                <a:solidFill>
                  <a:srgbClr val="D96B77"/>
                </a:solidFill>
                <a:latin typeface="Arial Rounded MT Bold" panose="020F0704030504030204" pitchFamily="34" charset="0"/>
              </a:rPr>
              <a:t>profuse, nearly isotropic and very difficult to collimate close to the detector.</a:t>
            </a:r>
          </a:p>
          <a:p>
            <a:pPr algn="just">
              <a:lnSpc>
                <a:spcPts val="1900"/>
              </a:lnSpc>
              <a:spcAft>
                <a:spcPts val="1000"/>
              </a:spcAft>
            </a:pPr>
            <a:r>
              <a:rPr lang="en-US" sz="1600" dirty="0" smtClean="0">
                <a:solidFill>
                  <a:srgbClr val="66CCFF"/>
                </a:solidFill>
                <a:latin typeface="Arial Rounded MT Bold" panose="020F0704030504030204" pitchFamily="34" charset="0"/>
              </a:rPr>
              <a:t>The experiment probably wants some amount of dipole field in the forward/backward directions </a:t>
            </a:r>
            <a:r>
              <a:rPr lang="en-US" sz="1600" spc="10" dirty="0" smtClean="0">
                <a:solidFill>
                  <a:srgbClr val="D96B77"/>
                </a:solidFill>
                <a:latin typeface="Arial Rounded MT Bold" panose="020F0704030504030204" pitchFamily="34" charset="0"/>
              </a:rPr>
              <a:t>but maybe we can still keep the e-beam bending as small as possible?</a:t>
            </a:r>
          </a:p>
          <a:p>
            <a:pPr algn="just">
              <a:lnSpc>
                <a:spcPts val="1900"/>
              </a:lnSpc>
              <a:spcAft>
                <a:spcPts val="1000"/>
              </a:spcAft>
            </a:pPr>
            <a:r>
              <a:rPr lang="en-US" sz="1600" dirty="0" smtClean="0">
                <a:solidFill>
                  <a:srgbClr val="99FFCC"/>
                </a:solidFill>
                <a:latin typeface="Arial Rounded MT Bold" panose="020F0704030504030204" pitchFamily="34" charset="0"/>
              </a:rPr>
              <a:t>Again using sweet spot coil septum magnet configurations may be helpful for this.</a:t>
            </a:r>
          </a:p>
        </p:txBody>
      </p:sp>
    </p:spTree>
    <p:extLst>
      <p:ext uri="{BB962C8B-B14F-4D97-AF65-F5344CB8AC3E}">
        <p14:creationId xmlns:p14="http://schemas.microsoft.com/office/powerpoint/2010/main" val="1077952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4801" y="4469215"/>
            <a:ext cx="1143000" cy="864785"/>
          </a:xfrm>
          <a:prstGeom prst="rect">
            <a:avLst/>
          </a:prstGeom>
        </p:spPr>
      </p:pic>
      <p:sp>
        <p:nvSpPr>
          <p:cNvPr id="2" name="Title 1"/>
          <p:cNvSpPr>
            <a:spLocks noGrp="1"/>
          </p:cNvSpPr>
          <p:nvPr>
            <p:ph type="title"/>
          </p:nvPr>
        </p:nvSpPr>
        <p:spPr>
          <a:xfrm>
            <a:off x="0" y="0"/>
            <a:ext cx="9144000" cy="990600"/>
          </a:xfrm>
        </p:spPr>
        <p:txBody>
          <a:bodyPr>
            <a:normAutofit/>
          </a:bodyPr>
          <a:lstStyle/>
          <a:p>
            <a:r>
              <a:rPr lang="en-US" sz="2900" dirty="0"/>
              <a:t>Magnetic Sweet Spots </a:t>
            </a:r>
            <a:r>
              <a:rPr lang="en-US" sz="2900" dirty="0" smtClean="0"/>
              <a:t>&amp; Machine </a:t>
            </a:r>
            <a:r>
              <a:rPr lang="en-US" sz="2900" dirty="0"/>
              <a:t>Detector </a:t>
            </a:r>
            <a:r>
              <a:rPr lang="en-US" sz="2900" dirty="0" smtClean="0"/>
              <a:t>Interface</a:t>
            </a:r>
            <a:endParaRPr lang="en-US" sz="2900" dirty="0"/>
          </a:p>
        </p:txBody>
      </p:sp>
      <p:sp>
        <p:nvSpPr>
          <p:cNvPr id="4" name="TextBox 3"/>
          <p:cNvSpPr txBox="1"/>
          <p:nvPr/>
        </p:nvSpPr>
        <p:spPr>
          <a:xfrm>
            <a:off x="152400" y="1066800"/>
            <a:ext cx="7696200" cy="4401205"/>
          </a:xfrm>
          <a:prstGeom prst="rect">
            <a:avLst/>
          </a:prstGeom>
          <a:noFill/>
        </p:spPr>
        <p:txBody>
          <a:bodyPr wrap="square" rtlCol="0">
            <a:spAutoFit/>
          </a:bodyPr>
          <a:lstStyle/>
          <a:p>
            <a:pPr marL="285750" indent="-285750" algn="just">
              <a:spcAft>
                <a:spcPts val="2800"/>
              </a:spcAft>
              <a:buFont typeface="Arial" panose="020B0604020202020204" pitchFamily="34" charset="0"/>
              <a:buChar char="•"/>
            </a:pPr>
            <a:r>
              <a:rPr lang="en-US" sz="3000" spc="10" dirty="0" smtClean="0">
                <a:solidFill>
                  <a:srgbClr val="66CCFF"/>
                </a:solidFill>
                <a:latin typeface="Arial Rounded MT Bold" panose="020F0704030504030204" pitchFamily="34" charset="0"/>
              </a:rPr>
              <a:t>Review of eRHIC IR design challenges</a:t>
            </a:r>
            <a:r>
              <a:rPr lang="en-US" sz="3000" dirty="0" smtClean="0">
                <a:solidFill>
                  <a:srgbClr val="66CCFF"/>
                </a:solidFill>
                <a:latin typeface="Arial Rounded MT Bold" panose="020F0704030504030204" pitchFamily="34" charset="0"/>
              </a:rPr>
              <a:t>.</a:t>
            </a:r>
          </a:p>
          <a:p>
            <a:pPr marL="285750" indent="-285750" algn="just">
              <a:spcAft>
                <a:spcPts val="2800"/>
              </a:spcAft>
              <a:buFont typeface="Arial" panose="020B0604020202020204" pitchFamily="34" charset="0"/>
              <a:buChar char="•"/>
            </a:pPr>
            <a:r>
              <a:rPr lang="en-US" sz="3000" dirty="0" smtClean="0">
                <a:solidFill>
                  <a:srgbClr val="66CCFF"/>
                </a:solidFill>
                <a:latin typeface="Arial Rounded MT Bold" panose="020F0704030504030204" pitchFamily="34" charset="0"/>
              </a:rPr>
              <a:t>Demonstrate the creation of a generic sweet spot coil in a few simple steps.</a:t>
            </a:r>
          </a:p>
          <a:p>
            <a:pPr marL="285750" indent="-285750" algn="just">
              <a:spcAft>
                <a:spcPts val="2800"/>
              </a:spcAft>
              <a:buFont typeface="Arial" panose="020B0604020202020204" pitchFamily="34" charset="0"/>
              <a:buChar char="•"/>
            </a:pPr>
            <a:r>
              <a:rPr lang="en-US" sz="3000" dirty="0" smtClean="0">
                <a:solidFill>
                  <a:srgbClr val="66CCFF"/>
                </a:solidFill>
                <a:latin typeface="Arial Rounded MT Bold" panose="020F0704030504030204" pitchFamily="34" charset="0"/>
              </a:rPr>
              <a:t>Review the eRHIC Q1 and B1 magnets as two specific design examples.</a:t>
            </a:r>
          </a:p>
          <a:p>
            <a:pPr marL="285750" indent="-285750" algn="just">
              <a:spcAft>
                <a:spcPts val="2800"/>
              </a:spcAft>
              <a:buFont typeface="Arial" panose="020B0604020202020204" pitchFamily="34" charset="0"/>
              <a:buChar char="•"/>
            </a:pPr>
            <a:r>
              <a:rPr lang="en-US" sz="3000" dirty="0" smtClean="0">
                <a:solidFill>
                  <a:srgbClr val="66CCFF"/>
                </a:solidFill>
                <a:latin typeface="Arial Rounded MT Bold" panose="020F0704030504030204" pitchFamily="34" charset="0"/>
              </a:rPr>
              <a:t>Finish up with discussion of </a:t>
            </a:r>
            <a:r>
              <a:rPr lang="en-US" sz="3000" dirty="0" smtClean="0">
                <a:solidFill>
                  <a:srgbClr val="66CCFF"/>
                </a:solidFill>
                <a:latin typeface="Arial Rounded MT Bold" panose="020F0704030504030204" pitchFamily="34" charset="0"/>
              </a:rPr>
              <a:t>some </a:t>
            </a:r>
            <a:r>
              <a:rPr lang="en-US" sz="3000" spc="100" dirty="0" smtClean="0">
                <a:solidFill>
                  <a:srgbClr val="66CCFF"/>
                </a:solidFill>
                <a:latin typeface="Arial Rounded MT Bold" panose="020F0704030504030204" pitchFamily="34" charset="0"/>
              </a:rPr>
              <a:t>eh IR </a:t>
            </a:r>
            <a:r>
              <a:rPr lang="en-US" sz="3000" spc="100" dirty="0" smtClean="0">
                <a:solidFill>
                  <a:srgbClr val="66CCFF"/>
                </a:solidFill>
                <a:latin typeface="Arial Rounded MT Bold" panose="020F0704030504030204" pitchFamily="34" charset="0"/>
              </a:rPr>
              <a:t>design challenges / opportunities</a:t>
            </a:r>
            <a:r>
              <a:rPr lang="en-US" sz="3000" dirty="0" smtClean="0">
                <a:solidFill>
                  <a:srgbClr val="66CCFF"/>
                </a:solidFill>
                <a:latin typeface="Arial Rounded MT Bold" panose="020F0704030504030204" pitchFamily="34" charset="0"/>
              </a:rPr>
              <a:t>.</a:t>
            </a:r>
            <a:endParaRPr lang="en-US" sz="3000" dirty="0">
              <a:solidFill>
                <a:srgbClr val="66CCFF"/>
              </a:solidFill>
              <a:latin typeface="Arial Rounded MT Bold" panose="020F0704030504030204" pitchFamily="34" charset="0"/>
            </a:endParaRPr>
          </a:p>
        </p:txBody>
      </p:sp>
      <p:sp>
        <p:nvSpPr>
          <p:cNvPr id="8" name="TextBox 7"/>
          <p:cNvSpPr txBox="1"/>
          <p:nvPr/>
        </p:nvSpPr>
        <p:spPr>
          <a:xfrm>
            <a:off x="457200" y="5638800"/>
            <a:ext cx="8458200" cy="707886"/>
          </a:xfrm>
          <a:prstGeom prst="rect">
            <a:avLst/>
          </a:prstGeom>
          <a:noFill/>
        </p:spPr>
        <p:txBody>
          <a:bodyPr wrap="square" rtlCol="0">
            <a:spAutoFit/>
          </a:bodyPr>
          <a:lstStyle/>
          <a:p>
            <a:pPr>
              <a:lnSpc>
                <a:spcPts val="2400"/>
              </a:lnSpc>
            </a:pPr>
            <a:r>
              <a:rPr lang="en-US" spc="10" dirty="0" smtClean="0">
                <a:solidFill>
                  <a:srgbClr val="FFFF99"/>
                </a:solidFill>
              </a:rPr>
              <a:t>Note </a:t>
            </a:r>
            <a:r>
              <a:rPr lang="en-US" spc="10" dirty="0" smtClean="0">
                <a:solidFill>
                  <a:srgbClr val="FFFF99"/>
                </a:solidFill>
              </a:rPr>
              <a:t>to </a:t>
            </a:r>
            <a:r>
              <a:rPr lang="en-US" spc="10" dirty="0" smtClean="0">
                <a:solidFill>
                  <a:srgbClr val="FFFF99"/>
                </a:solidFill>
              </a:rPr>
              <a:t>cover </a:t>
            </a:r>
            <a:r>
              <a:rPr lang="en-US" spc="10" dirty="0" smtClean="0">
                <a:solidFill>
                  <a:srgbClr val="FFFF99"/>
                </a:solidFill>
              </a:rPr>
              <a:t>these slides in </a:t>
            </a:r>
            <a:r>
              <a:rPr lang="en-US" spc="10" dirty="0" smtClean="0">
                <a:solidFill>
                  <a:srgbClr val="FFFF99"/>
                </a:solidFill>
              </a:rPr>
              <a:t>15 minutes means having to gloss over </a:t>
            </a:r>
            <a:r>
              <a:rPr lang="en-US" spc="10" dirty="0" smtClean="0">
                <a:solidFill>
                  <a:srgbClr val="FFFF99"/>
                </a:solidFill>
              </a:rPr>
              <a:t>many </a:t>
            </a:r>
            <a:r>
              <a:rPr lang="en-US" spc="10" dirty="0" smtClean="0">
                <a:solidFill>
                  <a:srgbClr val="FFFF99"/>
                </a:solidFill>
              </a:rPr>
              <a:t>details.</a:t>
            </a:r>
          </a:p>
          <a:p>
            <a:pPr>
              <a:lnSpc>
                <a:spcPts val="2400"/>
              </a:lnSpc>
            </a:pPr>
            <a:r>
              <a:rPr lang="en-US" spc="10" dirty="0">
                <a:solidFill>
                  <a:srgbClr val="FFFF99"/>
                </a:solidFill>
              </a:rPr>
              <a:t>O</a:t>
            </a:r>
            <a:r>
              <a:rPr lang="en-US" spc="10" dirty="0" smtClean="0">
                <a:solidFill>
                  <a:srgbClr val="FFFF99"/>
                </a:solidFill>
              </a:rPr>
              <a:t>ffline </a:t>
            </a:r>
            <a:r>
              <a:rPr lang="en-US" spc="10" dirty="0" smtClean="0">
                <a:solidFill>
                  <a:srgbClr val="FFFF99"/>
                </a:solidFill>
              </a:rPr>
              <a:t>discussion is most welcome if this material </a:t>
            </a:r>
            <a:r>
              <a:rPr lang="en-US" spc="10" dirty="0" smtClean="0">
                <a:solidFill>
                  <a:srgbClr val="FFFF99"/>
                </a:solidFill>
              </a:rPr>
              <a:t>is of interest to you.   </a:t>
            </a:r>
            <a:r>
              <a:rPr lang="en-US" spc="10" dirty="0" smtClean="0">
                <a:solidFill>
                  <a:srgbClr val="FFFF99"/>
                </a:solidFill>
                <a:sym typeface="Wingdings" panose="05000000000000000000" pitchFamily="2" charset="2"/>
              </a:rPr>
              <a:t></a:t>
            </a:r>
            <a:endParaRPr lang="en-US" spc="30" dirty="0">
              <a:solidFill>
                <a:srgbClr val="FFFF99"/>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4801" y="914400"/>
            <a:ext cx="1142999" cy="86710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4800" y="2032566"/>
            <a:ext cx="1143000" cy="86303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4800" y="3200400"/>
            <a:ext cx="1143000" cy="867103"/>
          </a:xfrm>
          <a:prstGeom prst="rect">
            <a:avLst/>
          </a:prstGeom>
        </p:spPr>
      </p:pic>
      <p:sp>
        <p:nvSpPr>
          <p:cNvPr id="10" name="TextBox 9"/>
          <p:cNvSpPr txBox="1"/>
          <p:nvPr/>
        </p:nvSpPr>
        <p:spPr>
          <a:xfrm>
            <a:off x="8686800" y="1066800"/>
            <a:ext cx="365806" cy="461665"/>
          </a:xfrm>
          <a:prstGeom prst="rect">
            <a:avLst/>
          </a:prstGeom>
          <a:noFill/>
        </p:spPr>
        <p:txBody>
          <a:bodyPr wrap="none" rtlCol="0">
            <a:spAutoFit/>
          </a:bodyPr>
          <a:lstStyle/>
          <a:p>
            <a:r>
              <a:rPr lang="en-US" sz="2400" b="1" dirty="0" smtClean="0">
                <a:solidFill>
                  <a:srgbClr val="FFC000"/>
                </a:solidFill>
                <a:effectLst>
                  <a:outerShdw blurRad="38100" dist="38100" dir="2700000" algn="tl">
                    <a:srgbClr val="000000">
                      <a:alpha val="43137"/>
                    </a:srgbClr>
                  </a:outerShdw>
                </a:effectLst>
                <a:latin typeface="Arial Rounded MT Bold" panose="020F0704030504030204" pitchFamily="34" charset="0"/>
              </a:rPr>
              <a:t>3</a:t>
            </a:r>
            <a:endParaRPr lang="en-US" sz="2400" b="1" dirty="0">
              <a:solidFill>
                <a:srgbClr val="FFC000"/>
              </a:solidFill>
              <a:effectLst>
                <a:outerShdw blurRad="38100" dist="38100" dir="2700000" algn="tl">
                  <a:srgbClr val="000000">
                    <a:alpha val="43137"/>
                  </a:srgbClr>
                </a:outerShdw>
              </a:effectLst>
              <a:latin typeface="Arial Rounded MT Bold" panose="020F0704030504030204" pitchFamily="34" charset="0"/>
            </a:endParaRPr>
          </a:p>
        </p:txBody>
      </p:sp>
      <p:sp>
        <p:nvSpPr>
          <p:cNvPr id="11" name="TextBox 10"/>
          <p:cNvSpPr txBox="1"/>
          <p:nvPr/>
        </p:nvSpPr>
        <p:spPr>
          <a:xfrm>
            <a:off x="8686800" y="2233250"/>
            <a:ext cx="365806" cy="461665"/>
          </a:xfrm>
          <a:prstGeom prst="rect">
            <a:avLst/>
          </a:prstGeom>
          <a:noFill/>
        </p:spPr>
        <p:txBody>
          <a:bodyPr wrap="none" rtlCol="0">
            <a:spAutoFit/>
          </a:bodyPr>
          <a:lstStyle/>
          <a:p>
            <a:r>
              <a:rPr lang="en-US" sz="2400" b="1" dirty="0" smtClean="0">
                <a:solidFill>
                  <a:srgbClr val="FFC000"/>
                </a:solidFill>
                <a:effectLst>
                  <a:outerShdw blurRad="38100" dist="38100" dir="2700000" algn="tl">
                    <a:srgbClr val="000000">
                      <a:alpha val="43137"/>
                    </a:srgbClr>
                  </a:outerShdw>
                </a:effectLst>
                <a:latin typeface="Arial Rounded MT Bold" panose="020F0704030504030204" pitchFamily="34" charset="0"/>
              </a:rPr>
              <a:t>5</a:t>
            </a:r>
            <a:endParaRPr lang="en-US" sz="2400" b="1" dirty="0">
              <a:solidFill>
                <a:srgbClr val="FFC000"/>
              </a:solidFill>
              <a:effectLst>
                <a:outerShdw blurRad="38100" dist="38100" dir="2700000" algn="tl">
                  <a:srgbClr val="000000">
                    <a:alpha val="43137"/>
                  </a:srgbClr>
                </a:outerShdw>
              </a:effectLst>
              <a:latin typeface="Arial Rounded MT Bold" panose="020F0704030504030204" pitchFamily="34" charset="0"/>
            </a:endParaRPr>
          </a:p>
        </p:txBody>
      </p:sp>
      <p:sp>
        <p:nvSpPr>
          <p:cNvPr id="12" name="TextBox 11"/>
          <p:cNvSpPr txBox="1"/>
          <p:nvPr/>
        </p:nvSpPr>
        <p:spPr>
          <a:xfrm>
            <a:off x="8686800" y="3403118"/>
            <a:ext cx="365806" cy="461665"/>
          </a:xfrm>
          <a:prstGeom prst="rect">
            <a:avLst/>
          </a:prstGeom>
          <a:noFill/>
        </p:spPr>
        <p:txBody>
          <a:bodyPr wrap="none" rtlCol="0">
            <a:spAutoFit/>
          </a:bodyPr>
          <a:lstStyle/>
          <a:p>
            <a:r>
              <a:rPr lang="en-US" sz="2400" b="1" dirty="0" smtClean="0">
                <a:solidFill>
                  <a:srgbClr val="FFC000"/>
                </a:solidFill>
                <a:effectLst>
                  <a:outerShdw blurRad="38100" dist="38100" dir="2700000" algn="tl">
                    <a:srgbClr val="000000">
                      <a:alpha val="43137"/>
                    </a:srgbClr>
                  </a:outerShdw>
                </a:effectLst>
                <a:latin typeface="Arial Rounded MT Bold" panose="020F0704030504030204" pitchFamily="34" charset="0"/>
              </a:rPr>
              <a:t>2</a:t>
            </a:r>
            <a:endParaRPr lang="en-US" sz="2400" b="1" dirty="0">
              <a:solidFill>
                <a:srgbClr val="FFC000"/>
              </a:solidFill>
              <a:effectLst>
                <a:outerShdw blurRad="38100" dist="38100" dir="2700000" algn="tl">
                  <a:srgbClr val="000000">
                    <a:alpha val="43137"/>
                  </a:srgbClr>
                </a:outerShdw>
              </a:effectLst>
              <a:latin typeface="Arial Rounded MT Bold" panose="020F0704030504030204" pitchFamily="34" charset="0"/>
            </a:endParaRPr>
          </a:p>
        </p:txBody>
      </p:sp>
      <p:sp>
        <p:nvSpPr>
          <p:cNvPr id="13" name="TextBox 12"/>
          <p:cNvSpPr txBox="1"/>
          <p:nvPr/>
        </p:nvSpPr>
        <p:spPr>
          <a:xfrm>
            <a:off x="8686800" y="4669615"/>
            <a:ext cx="365806" cy="461665"/>
          </a:xfrm>
          <a:prstGeom prst="rect">
            <a:avLst/>
          </a:prstGeom>
          <a:noFill/>
        </p:spPr>
        <p:txBody>
          <a:bodyPr wrap="none" rtlCol="0">
            <a:spAutoFit/>
          </a:bodyPr>
          <a:lstStyle/>
          <a:p>
            <a:r>
              <a:rPr lang="en-US" sz="2400" b="1" dirty="0" smtClean="0">
                <a:solidFill>
                  <a:srgbClr val="FFC000"/>
                </a:solidFill>
                <a:effectLst>
                  <a:outerShdw blurRad="38100" dist="38100" dir="2700000" algn="tl">
                    <a:srgbClr val="000000">
                      <a:alpha val="43137"/>
                    </a:srgbClr>
                  </a:outerShdw>
                </a:effectLst>
                <a:latin typeface="Arial Rounded MT Bold" panose="020F0704030504030204" pitchFamily="34" charset="0"/>
              </a:rPr>
              <a:t>2</a:t>
            </a:r>
            <a:endParaRPr lang="en-US" sz="2400" b="1" dirty="0">
              <a:solidFill>
                <a:srgbClr val="FFC000"/>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4219284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6781"/>
            <a:ext cx="9144000" cy="5024438"/>
          </a:xfrm>
          <a:prstGeom prst="rect">
            <a:avLst/>
          </a:prstGeom>
        </p:spPr>
      </p:pic>
      <p:sp>
        <p:nvSpPr>
          <p:cNvPr id="2" name="Title 1"/>
          <p:cNvSpPr>
            <a:spLocks noGrp="1"/>
          </p:cNvSpPr>
          <p:nvPr>
            <p:ph type="title"/>
          </p:nvPr>
        </p:nvSpPr>
        <p:spPr>
          <a:xfrm>
            <a:off x="0" y="0"/>
            <a:ext cx="9144000" cy="1066800"/>
          </a:xfrm>
        </p:spPr>
        <p:txBody>
          <a:bodyPr/>
          <a:lstStyle/>
          <a:p>
            <a:r>
              <a:rPr lang="en-US" dirty="0"/>
              <a:t>eRHIC </a:t>
            </a:r>
            <a:r>
              <a:rPr lang="en-US" dirty="0" smtClean="0"/>
              <a:t>IR Machine Detector Interface </a:t>
            </a:r>
            <a:r>
              <a:rPr lang="en-US" dirty="0"/>
              <a:t>Summary</a:t>
            </a:r>
          </a:p>
        </p:txBody>
      </p:sp>
      <p:sp>
        <p:nvSpPr>
          <p:cNvPr id="4" name="Right Arrow 3"/>
          <p:cNvSpPr/>
          <p:nvPr/>
        </p:nvSpPr>
        <p:spPr>
          <a:xfrm rot="-1260000">
            <a:off x="3088482" y="3429740"/>
            <a:ext cx="381000" cy="76200"/>
          </a:xfrm>
          <a:prstGeom prst="rightArrow">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ight Arrow 4"/>
          <p:cNvSpPr/>
          <p:nvPr/>
        </p:nvSpPr>
        <p:spPr>
          <a:xfrm rot="840000" flipH="1">
            <a:off x="6977859" y="3690359"/>
            <a:ext cx="381000" cy="76200"/>
          </a:xfrm>
          <a:prstGeom prst="rightArrow">
            <a:avLst/>
          </a:prstGeom>
          <a:solidFill>
            <a:srgbClr val="FF33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967988" y="3609850"/>
            <a:ext cx="689612" cy="261610"/>
          </a:xfrm>
          <a:prstGeom prst="rect">
            <a:avLst/>
          </a:prstGeom>
          <a:noFill/>
        </p:spPr>
        <p:txBody>
          <a:bodyPr wrap="none" rtlCol="0">
            <a:spAutoFit/>
          </a:bodyPr>
          <a:lstStyle/>
          <a:p>
            <a:r>
              <a:rPr lang="en-US" sz="1100" b="1" dirty="0" smtClean="0">
                <a:solidFill>
                  <a:srgbClr val="0000CC"/>
                </a:solidFill>
              </a:rPr>
              <a:t>Hadrons</a:t>
            </a:r>
            <a:endParaRPr lang="en-US" sz="1100" b="1" dirty="0">
              <a:solidFill>
                <a:srgbClr val="0000CC"/>
              </a:solidFill>
            </a:endParaRPr>
          </a:p>
        </p:txBody>
      </p:sp>
      <p:sp>
        <p:nvSpPr>
          <p:cNvPr id="7" name="TextBox 6"/>
          <p:cNvSpPr txBox="1"/>
          <p:nvPr/>
        </p:nvSpPr>
        <p:spPr>
          <a:xfrm>
            <a:off x="6798706" y="3811514"/>
            <a:ext cx="739305" cy="261610"/>
          </a:xfrm>
          <a:prstGeom prst="rect">
            <a:avLst/>
          </a:prstGeom>
          <a:noFill/>
        </p:spPr>
        <p:txBody>
          <a:bodyPr wrap="none" rtlCol="0">
            <a:spAutoFit/>
          </a:bodyPr>
          <a:lstStyle/>
          <a:p>
            <a:r>
              <a:rPr lang="en-US" sz="1100" b="1" dirty="0" smtClean="0">
                <a:solidFill>
                  <a:srgbClr val="FF3300"/>
                </a:solidFill>
              </a:rPr>
              <a:t>Electrons</a:t>
            </a:r>
            <a:endParaRPr lang="en-US" sz="1100" b="1" dirty="0">
              <a:solidFill>
                <a:srgbClr val="FF3300"/>
              </a:solidFill>
            </a:endParaRPr>
          </a:p>
        </p:txBody>
      </p:sp>
      <p:sp>
        <p:nvSpPr>
          <p:cNvPr id="8" name="TextBox 7"/>
          <p:cNvSpPr txBox="1"/>
          <p:nvPr/>
        </p:nvSpPr>
        <p:spPr>
          <a:xfrm>
            <a:off x="1371600" y="2024390"/>
            <a:ext cx="598241" cy="261610"/>
          </a:xfrm>
          <a:prstGeom prst="rect">
            <a:avLst/>
          </a:prstGeom>
          <a:noFill/>
        </p:spPr>
        <p:txBody>
          <a:bodyPr wrap="none" rtlCol="0">
            <a:spAutoFit/>
          </a:bodyPr>
          <a:lstStyle/>
          <a:p>
            <a:r>
              <a:rPr lang="en-US" sz="1100" b="1" dirty="0" smtClean="0">
                <a:solidFill>
                  <a:srgbClr val="0099FF"/>
                </a:solidFill>
              </a:rPr>
              <a:t>Synrad</a:t>
            </a:r>
            <a:endParaRPr lang="en-US" sz="1100" b="1" dirty="0">
              <a:solidFill>
                <a:srgbClr val="0099FF"/>
              </a:solidFill>
            </a:endParaRPr>
          </a:p>
        </p:txBody>
      </p:sp>
      <p:sp>
        <p:nvSpPr>
          <p:cNvPr id="10" name="TextBox 9"/>
          <p:cNvSpPr txBox="1"/>
          <p:nvPr/>
        </p:nvSpPr>
        <p:spPr>
          <a:xfrm>
            <a:off x="457200" y="6019800"/>
            <a:ext cx="7840416" cy="707886"/>
          </a:xfrm>
          <a:prstGeom prst="rect">
            <a:avLst/>
          </a:prstGeom>
          <a:noFill/>
        </p:spPr>
        <p:txBody>
          <a:bodyPr wrap="none" rtlCol="0">
            <a:spAutoFit/>
          </a:bodyPr>
          <a:lstStyle/>
          <a:p>
            <a:pPr marL="285750" indent="-285750">
              <a:lnSpc>
                <a:spcPts val="2400"/>
              </a:lnSpc>
              <a:buFont typeface="Arial" panose="020B0604020202020204" pitchFamily="34" charset="0"/>
              <a:buChar char="•"/>
            </a:pPr>
            <a:r>
              <a:rPr lang="en-US" dirty="0" smtClean="0">
                <a:solidFill>
                  <a:srgbClr val="FFFF99"/>
                </a:solidFill>
              </a:rPr>
              <a:t>The hadron beta functions are symmetric but the bending is antisymmetric.</a:t>
            </a:r>
          </a:p>
          <a:p>
            <a:pPr marL="285750" indent="-285750">
              <a:lnSpc>
                <a:spcPts val="2400"/>
              </a:lnSpc>
              <a:buFont typeface="Arial" panose="020B0604020202020204" pitchFamily="34" charset="0"/>
              <a:buChar char="•"/>
            </a:pPr>
            <a:r>
              <a:rPr lang="en-US" spc="30" dirty="0" smtClean="0">
                <a:solidFill>
                  <a:srgbClr val="FFFF99"/>
                </a:solidFill>
              </a:rPr>
              <a:t>Electron bending comes after the IP in order to avoid synrad background.</a:t>
            </a:r>
            <a:endParaRPr lang="en-US" spc="30" dirty="0">
              <a:solidFill>
                <a:srgbClr val="FFFF99"/>
              </a:solidFill>
            </a:endParaRPr>
          </a:p>
        </p:txBody>
      </p:sp>
      <p:sp>
        <p:nvSpPr>
          <p:cNvPr id="11" name="TextBox 10"/>
          <p:cNvSpPr txBox="1"/>
          <p:nvPr/>
        </p:nvSpPr>
        <p:spPr>
          <a:xfrm>
            <a:off x="4724400" y="3200400"/>
            <a:ext cx="298480" cy="261610"/>
          </a:xfrm>
          <a:prstGeom prst="rect">
            <a:avLst/>
          </a:prstGeom>
          <a:noFill/>
        </p:spPr>
        <p:txBody>
          <a:bodyPr wrap="none" rtlCol="0">
            <a:spAutoFit/>
          </a:bodyPr>
          <a:lstStyle/>
          <a:p>
            <a:r>
              <a:rPr lang="en-US" sz="1100" b="1" dirty="0" smtClean="0"/>
              <a:t>IP</a:t>
            </a:r>
            <a:endParaRPr lang="en-US" sz="1100" b="1" dirty="0"/>
          </a:p>
        </p:txBody>
      </p:sp>
      <p:sp>
        <p:nvSpPr>
          <p:cNvPr id="12" name="TextBox 11"/>
          <p:cNvSpPr txBox="1"/>
          <p:nvPr/>
        </p:nvSpPr>
        <p:spPr>
          <a:xfrm>
            <a:off x="3733800" y="1871990"/>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3" name="TextBox 12"/>
          <p:cNvSpPr txBox="1"/>
          <p:nvPr/>
        </p:nvSpPr>
        <p:spPr>
          <a:xfrm>
            <a:off x="5334000" y="1871990"/>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4" name="TextBox 13"/>
          <p:cNvSpPr txBox="1"/>
          <p:nvPr/>
        </p:nvSpPr>
        <p:spPr>
          <a:xfrm>
            <a:off x="7239000" y="3060123"/>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5" name="TextBox 14"/>
          <p:cNvSpPr txBox="1"/>
          <p:nvPr/>
        </p:nvSpPr>
        <p:spPr>
          <a:xfrm>
            <a:off x="8382000" y="3383794"/>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6" name="TextBox 15"/>
          <p:cNvSpPr txBox="1"/>
          <p:nvPr/>
        </p:nvSpPr>
        <p:spPr>
          <a:xfrm>
            <a:off x="1670720" y="2934054"/>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7" name="TextBox 16"/>
          <p:cNvSpPr txBox="1"/>
          <p:nvPr/>
        </p:nvSpPr>
        <p:spPr>
          <a:xfrm>
            <a:off x="717683" y="2590800"/>
            <a:ext cx="673582" cy="261610"/>
          </a:xfrm>
          <a:prstGeom prst="rect">
            <a:avLst/>
          </a:prstGeom>
          <a:noFill/>
        </p:spPr>
        <p:txBody>
          <a:bodyPr wrap="none" rtlCol="0">
            <a:spAutoFit/>
          </a:bodyPr>
          <a:lstStyle/>
          <a:p>
            <a:r>
              <a:rPr lang="en-US" sz="1100" b="1" dirty="0" smtClean="0">
                <a:solidFill>
                  <a:schemeClr val="bg2">
                    <a:lumMod val="25000"/>
                  </a:schemeClr>
                </a:solidFill>
              </a:rPr>
              <a:t>Cryostat</a:t>
            </a:r>
            <a:endParaRPr lang="en-US" sz="1100" b="1" dirty="0">
              <a:solidFill>
                <a:schemeClr val="bg2">
                  <a:lumMod val="25000"/>
                </a:schemeClr>
              </a:solidFill>
            </a:endParaRPr>
          </a:p>
        </p:txBody>
      </p:sp>
      <p:sp>
        <p:nvSpPr>
          <p:cNvPr id="18" name="TextBox 17"/>
          <p:cNvSpPr txBox="1"/>
          <p:nvPr/>
        </p:nvSpPr>
        <p:spPr>
          <a:xfrm>
            <a:off x="665408" y="4495800"/>
            <a:ext cx="706192" cy="430887"/>
          </a:xfrm>
          <a:prstGeom prst="rect">
            <a:avLst/>
          </a:prstGeom>
          <a:noFill/>
        </p:spPr>
        <p:txBody>
          <a:bodyPr wrap="square" rtlCol="0">
            <a:spAutoFit/>
          </a:bodyPr>
          <a:lstStyle/>
          <a:p>
            <a:pPr algn="ctr"/>
            <a:r>
              <a:rPr lang="en-US" sz="1100" b="1" dirty="0" smtClean="0">
                <a:solidFill>
                  <a:srgbClr val="FF6699"/>
                </a:solidFill>
              </a:rPr>
              <a:t>Crab Cavities</a:t>
            </a:r>
            <a:endParaRPr lang="en-US" sz="1100" b="1" dirty="0">
              <a:solidFill>
                <a:srgbClr val="FF6699"/>
              </a:solidFill>
            </a:endParaRPr>
          </a:p>
        </p:txBody>
      </p:sp>
      <p:sp>
        <p:nvSpPr>
          <p:cNvPr id="19" name="TextBox 18"/>
          <p:cNvSpPr txBox="1"/>
          <p:nvPr/>
        </p:nvSpPr>
        <p:spPr>
          <a:xfrm>
            <a:off x="1317624" y="4087036"/>
            <a:ext cx="706192" cy="430887"/>
          </a:xfrm>
          <a:prstGeom prst="rect">
            <a:avLst/>
          </a:prstGeom>
          <a:noFill/>
        </p:spPr>
        <p:txBody>
          <a:bodyPr wrap="square" rtlCol="0">
            <a:spAutoFit/>
          </a:bodyPr>
          <a:lstStyle/>
          <a:p>
            <a:pPr algn="ctr"/>
            <a:r>
              <a:rPr lang="en-US" sz="1100" b="1" dirty="0" smtClean="0">
                <a:solidFill>
                  <a:srgbClr val="FF6699"/>
                </a:solidFill>
              </a:rPr>
              <a:t>Crab Cavities</a:t>
            </a:r>
            <a:endParaRPr lang="en-US" sz="1100" b="1" dirty="0">
              <a:solidFill>
                <a:srgbClr val="FF6699"/>
              </a:solidFill>
            </a:endParaRPr>
          </a:p>
        </p:txBody>
      </p:sp>
      <p:sp>
        <p:nvSpPr>
          <p:cNvPr id="20" name="TextBox 19"/>
          <p:cNvSpPr txBox="1"/>
          <p:nvPr/>
        </p:nvSpPr>
        <p:spPr>
          <a:xfrm>
            <a:off x="7638937" y="1702713"/>
            <a:ext cx="706192" cy="430887"/>
          </a:xfrm>
          <a:prstGeom prst="rect">
            <a:avLst/>
          </a:prstGeom>
          <a:noFill/>
        </p:spPr>
        <p:txBody>
          <a:bodyPr wrap="square" rtlCol="0">
            <a:spAutoFit/>
          </a:bodyPr>
          <a:lstStyle/>
          <a:p>
            <a:pPr algn="ctr"/>
            <a:r>
              <a:rPr lang="en-US" sz="1100" b="1" dirty="0" smtClean="0">
                <a:solidFill>
                  <a:srgbClr val="FF6699"/>
                </a:solidFill>
              </a:rPr>
              <a:t>Crab Cavities</a:t>
            </a:r>
            <a:endParaRPr lang="en-US" sz="1100" b="1" dirty="0">
              <a:solidFill>
                <a:srgbClr val="FF6699"/>
              </a:solidFill>
            </a:endParaRPr>
          </a:p>
        </p:txBody>
      </p:sp>
      <p:sp>
        <p:nvSpPr>
          <p:cNvPr id="21" name="TextBox 20"/>
          <p:cNvSpPr txBox="1"/>
          <p:nvPr/>
        </p:nvSpPr>
        <p:spPr>
          <a:xfrm>
            <a:off x="8386916" y="1300070"/>
            <a:ext cx="706192" cy="430887"/>
          </a:xfrm>
          <a:prstGeom prst="rect">
            <a:avLst/>
          </a:prstGeom>
          <a:noFill/>
        </p:spPr>
        <p:txBody>
          <a:bodyPr wrap="square" rtlCol="0">
            <a:spAutoFit/>
          </a:bodyPr>
          <a:lstStyle/>
          <a:p>
            <a:pPr algn="ctr"/>
            <a:r>
              <a:rPr lang="en-US" sz="1100" b="1" dirty="0" smtClean="0">
                <a:solidFill>
                  <a:srgbClr val="FF6699"/>
                </a:solidFill>
              </a:rPr>
              <a:t>Crab Cavities</a:t>
            </a:r>
            <a:endParaRPr lang="en-US" sz="1100" b="1" dirty="0">
              <a:solidFill>
                <a:srgbClr val="FF6699"/>
              </a:solidFill>
            </a:endParaRPr>
          </a:p>
        </p:txBody>
      </p:sp>
      <p:sp>
        <p:nvSpPr>
          <p:cNvPr id="22" name="TextBox 21"/>
          <p:cNvSpPr txBox="1"/>
          <p:nvPr/>
        </p:nvSpPr>
        <p:spPr>
          <a:xfrm>
            <a:off x="2627519" y="4088627"/>
            <a:ext cx="572881" cy="430887"/>
          </a:xfrm>
          <a:prstGeom prst="rect">
            <a:avLst/>
          </a:prstGeom>
          <a:noFill/>
        </p:spPr>
        <p:txBody>
          <a:bodyPr wrap="square" rtlCol="0">
            <a:spAutoFit/>
          </a:bodyPr>
          <a:lstStyle/>
          <a:p>
            <a:r>
              <a:rPr lang="en-US" sz="1100" b="1" dirty="0" smtClean="0">
                <a:solidFill>
                  <a:srgbClr val="009999"/>
                </a:solidFill>
              </a:rPr>
              <a:t>Warm Quad</a:t>
            </a:r>
            <a:endParaRPr lang="en-US" sz="1100" b="1" dirty="0">
              <a:solidFill>
                <a:srgbClr val="009999"/>
              </a:solidFill>
            </a:endParaRPr>
          </a:p>
        </p:txBody>
      </p:sp>
      <p:sp>
        <p:nvSpPr>
          <p:cNvPr id="23" name="TextBox 22"/>
          <p:cNvSpPr txBox="1"/>
          <p:nvPr/>
        </p:nvSpPr>
        <p:spPr>
          <a:xfrm>
            <a:off x="6589919" y="1733526"/>
            <a:ext cx="572881" cy="430887"/>
          </a:xfrm>
          <a:prstGeom prst="rect">
            <a:avLst/>
          </a:prstGeom>
          <a:noFill/>
        </p:spPr>
        <p:txBody>
          <a:bodyPr wrap="square" rtlCol="0">
            <a:spAutoFit/>
          </a:bodyPr>
          <a:lstStyle/>
          <a:p>
            <a:r>
              <a:rPr lang="en-US" sz="1100" b="1" dirty="0" smtClean="0">
                <a:solidFill>
                  <a:srgbClr val="009999"/>
                </a:solidFill>
              </a:rPr>
              <a:t>Warm Quad</a:t>
            </a:r>
            <a:endParaRPr lang="en-US" sz="1100" b="1" dirty="0">
              <a:solidFill>
                <a:srgbClr val="009999"/>
              </a:solidFill>
            </a:endParaRPr>
          </a:p>
        </p:txBody>
      </p:sp>
      <p:sp>
        <p:nvSpPr>
          <p:cNvPr id="24" name="TextBox 23"/>
          <p:cNvSpPr txBox="1"/>
          <p:nvPr/>
        </p:nvSpPr>
        <p:spPr>
          <a:xfrm>
            <a:off x="4419600" y="2464713"/>
            <a:ext cx="940832" cy="430887"/>
          </a:xfrm>
          <a:prstGeom prst="rect">
            <a:avLst/>
          </a:prstGeom>
          <a:noFill/>
        </p:spPr>
        <p:txBody>
          <a:bodyPr wrap="square" rtlCol="0">
            <a:spAutoFit/>
          </a:bodyPr>
          <a:lstStyle/>
          <a:p>
            <a:pPr algn="ctr"/>
            <a:r>
              <a:rPr lang="en-US" sz="1100" b="1" dirty="0" smtClean="0">
                <a:sym typeface="Symbol"/>
              </a:rPr>
              <a:t></a:t>
            </a:r>
            <a:r>
              <a:rPr lang="en-US" sz="1100" b="1" dirty="0" smtClean="0"/>
              <a:t>4.5m Region</a:t>
            </a:r>
            <a:endParaRPr lang="en-US" sz="1100" b="1" dirty="0"/>
          </a:p>
        </p:txBody>
      </p:sp>
      <p:sp>
        <p:nvSpPr>
          <p:cNvPr id="25" name="TextBox 24"/>
          <p:cNvSpPr txBox="1"/>
          <p:nvPr/>
        </p:nvSpPr>
        <p:spPr>
          <a:xfrm>
            <a:off x="6297463" y="4188023"/>
            <a:ext cx="2129910" cy="261610"/>
          </a:xfrm>
          <a:prstGeom prst="rect">
            <a:avLst/>
          </a:prstGeom>
          <a:noFill/>
        </p:spPr>
        <p:txBody>
          <a:bodyPr wrap="square" rtlCol="0">
            <a:spAutoFit/>
          </a:bodyPr>
          <a:lstStyle/>
          <a:p>
            <a:pPr algn="ctr"/>
            <a:r>
              <a:rPr lang="en-US" sz="1100" b="1" spc="60" dirty="0" smtClean="0">
                <a:sym typeface="Symbol"/>
              </a:rPr>
              <a:t>10 mrad total crossing angle</a:t>
            </a:r>
            <a:endParaRPr lang="en-US" sz="1100" b="1" spc="60" dirty="0"/>
          </a:p>
        </p:txBody>
      </p:sp>
      <p:sp>
        <p:nvSpPr>
          <p:cNvPr id="26" name="TextBox 25"/>
          <p:cNvSpPr txBox="1"/>
          <p:nvPr/>
        </p:nvSpPr>
        <p:spPr>
          <a:xfrm>
            <a:off x="914400" y="1169265"/>
            <a:ext cx="2627116" cy="261610"/>
          </a:xfrm>
          <a:prstGeom prst="rect">
            <a:avLst/>
          </a:prstGeom>
          <a:noFill/>
        </p:spPr>
        <p:txBody>
          <a:bodyPr wrap="square" rtlCol="0">
            <a:spAutoFit/>
          </a:bodyPr>
          <a:lstStyle/>
          <a:p>
            <a:pPr algn="ctr"/>
            <a:r>
              <a:rPr lang="en-US" sz="1100" b="1" spc="50" dirty="0" smtClean="0">
                <a:sym typeface="Symbol"/>
              </a:rPr>
              <a:t>10 mrad additional electron bending</a:t>
            </a:r>
            <a:endParaRPr lang="en-US" sz="1100" b="1" spc="50" dirty="0"/>
          </a:p>
        </p:txBody>
      </p:sp>
      <p:sp>
        <p:nvSpPr>
          <p:cNvPr id="27" name="TextBox 26"/>
          <p:cNvSpPr txBox="1"/>
          <p:nvPr/>
        </p:nvSpPr>
        <p:spPr>
          <a:xfrm>
            <a:off x="2038488" y="4751390"/>
            <a:ext cx="2142214" cy="261610"/>
          </a:xfrm>
          <a:prstGeom prst="rect">
            <a:avLst/>
          </a:prstGeom>
          <a:noFill/>
        </p:spPr>
        <p:txBody>
          <a:bodyPr wrap="square" rtlCol="0">
            <a:spAutoFit/>
          </a:bodyPr>
          <a:lstStyle/>
          <a:p>
            <a:pPr algn="ctr"/>
            <a:r>
              <a:rPr lang="en-US" sz="1100" b="1" spc="100" dirty="0" smtClean="0">
                <a:solidFill>
                  <a:srgbClr val="0000CC"/>
                </a:solidFill>
                <a:sym typeface="Symbol"/>
              </a:rPr>
              <a:t>16 mrad hadron dogleg</a:t>
            </a:r>
            <a:endParaRPr lang="en-US" sz="1100" b="1" spc="100" dirty="0">
              <a:solidFill>
                <a:srgbClr val="0000CC"/>
              </a:solidFill>
            </a:endParaRPr>
          </a:p>
        </p:txBody>
      </p:sp>
      <p:sp>
        <p:nvSpPr>
          <p:cNvPr id="28" name="TextBox 27"/>
          <p:cNvSpPr txBox="1"/>
          <p:nvPr/>
        </p:nvSpPr>
        <p:spPr>
          <a:xfrm>
            <a:off x="6176860" y="1058942"/>
            <a:ext cx="1900340" cy="600164"/>
          </a:xfrm>
          <a:prstGeom prst="rect">
            <a:avLst/>
          </a:prstGeom>
          <a:noFill/>
        </p:spPr>
        <p:txBody>
          <a:bodyPr wrap="square" rtlCol="0">
            <a:spAutoFit/>
          </a:bodyPr>
          <a:lstStyle/>
          <a:p>
            <a:pPr algn="ctr"/>
            <a:r>
              <a:rPr lang="en-US" sz="1100" b="1" spc="100" dirty="0" smtClean="0">
                <a:solidFill>
                  <a:srgbClr val="0000CC"/>
                </a:solidFill>
                <a:sym typeface="Symbol"/>
              </a:rPr>
              <a:t>16 mrad hadron dogleg </a:t>
            </a:r>
            <a:r>
              <a:rPr lang="en-US" sz="1100" b="1" spc="50" dirty="0" smtClean="0">
                <a:solidFill>
                  <a:srgbClr val="0000CC"/>
                </a:solidFill>
                <a:sym typeface="Symbol"/>
              </a:rPr>
              <a:t>has spectrometer function for forward going particles</a:t>
            </a:r>
            <a:endParaRPr lang="en-US" sz="1100" b="1" spc="50" dirty="0">
              <a:solidFill>
                <a:srgbClr val="0000CC"/>
              </a:solidFill>
            </a:endParaRPr>
          </a:p>
        </p:txBody>
      </p:sp>
      <p:sp>
        <p:nvSpPr>
          <p:cNvPr id="29" name="TextBox 28"/>
          <p:cNvSpPr txBox="1"/>
          <p:nvPr/>
        </p:nvSpPr>
        <p:spPr>
          <a:xfrm>
            <a:off x="6324600" y="3218688"/>
            <a:ext cx="431528" cy="261610"/>
          </a:xfrm>
          <a:prstGeom prst="rect">
            <a:avLst/>
          </a:prstGeom>
          <a:noFill/>
        </p:spPr>
        <p:txBody>
          <a:bodyPr wrap="none" rtlCol="0">
            <a:spAutoFit/>
          </a:bodyPr>
          <a:lstStyle/>
          <a:p>
            <a:r>
              <a:rPr lang="en-US" sz="1100" b="1" dirty="0" smtClean="0"/>
              <a:t>ZDC</a:t>
            </a:r>
            <a:endParaRPr lang="en-US" sz="1100" b="1" dirty="0"/>
          </a:p>
        </p:txBody>
      </p:sp>
      <p:sp>
        <p:nvSpPr>
          <p:cNvPr id="30" name="TextBox 29"/>
          <p:cNvSpPr txBox="1"/>
          <p:nvPr/>
        </p:nvSpPr>
        <p:spPr>
          <a:xfrm>
            <a:off x="2190888" y="1447800"/>
            <a:ext cx="1619112" cy="600164"/>
          </a:xfrm>
          <a:prstGeom prst="rect">
            <a:avLst/>
          </a:prstGeom>
          <a:noFill/>
        </p:spPr>
        <p:txBody>
          <a:bodyPr wrap="square" rtlCol="0">
            <a:spAutoFit/>
          </a:bodyPr>
          <a:lstStyle/>
          <a:p>
            <a:r>
              <a:rPr lang="en-US" sz="1100" b="1" dirty="0" smtClean="0">
                <a:solidFill>
                  <a:srgbClr val="F4E100"/>
                </a:solidFill>
                <a:effectLst>
                  <a:outerShdw blurRad="38100" dist="38100" dir="2700000" algn="tl">
                    <a:srgbClr val="000000">
                      <a:alpha val="43137"/>
                    </a:srgbClr>
                  </a:outerShdw>
                </a:effectLst>
                <a:latin typeface="Arial Rounded MT Bold" panose="020F0704030504030204" pitchFamily="34" charset="0"/>
              </a:rPr>
              <a:t>Yellow boxes outline the cold beam tube apertures.</a:t>
            </a:r>
            <a:endParaRPr lang="en-US" sz="1100" b="1" dirty="0">
              <a:solidFill>
                <a:srgbClr val="F4E100"/>
              </a:solidFill>
              <a:effectLst>
                <a:outerShdw blurRad="38100" dist="38100" dir="2700000" algn="tl">
                  <a:srgbClr val="000000">
                    <a:alpha val="43137"/>
                  </a:srgbClr>
                </a:outerShdw>
              </a:effectLst>
              <a:latin typeface="Arial Rounded MT Bold" panose="020F0704030504030204" pitchFamily="34" charset="0"/>
            </a:endParaRPr>
          </a:p>
        </p:txBody>
      </p:sp>
      <p:cxnSp>
        <p:nvCxnSpPr>
          <p:cNvPr id="32" name="Straight Arrow Connector 31"/>
          <p:cNvCxnSpPr/>
          <p:nvPr/>
        </p:nvCxnSpPr>
        <p:spPr>
          <a:xfrm>
            <a:off x="3087481" y="2002795"/>
            <a:ext cx="798719" cy="718810"/>
          </a:xfrm>
          <a:prstGeom prst="straightConnector1">
            <a:avLst/>
          </a:prstGeom>
          <a:ln w="28575">
            <a:solidFill>
              <a:srgbClr val="F4E1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56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066800"/>
          </a:xfrm>
        </p:spPr>
        <p:txBody>
          <a:bodyPr/>
          <a:lstStyle/>
          <a:p>
            <a:r>
              <a:rPr lang="en-US" dirty="0"/>
              <a:t>eRHIC </a:t>
            </a:r>
            <a:r>
              <a:rPr lang="en-US" dirty="0" smtClean="0"/>
              <a:t>IR Forward Region Layout Details</a:t>
            </a:r>
            <a:endParaRPr lang="en-US" dirty="0"/>
          </a:p>
        </p:txBody>
      </p:sp>
      <p:sp>
        <p:nvSpPr>
          <p:cNvPr id="24" name="TextBox 23"/>
          <p:cNvSpPr txBox="1"/>
          <p:nvPr/>
        </p:nvSpPr>
        <p:spPr>
          <a:xfrm>
            <a:off x="457199" y="6019800"/>
            <a:ext cx="8077201" cy="707886"/>
          </a:xfrm>
          <a:prstGeom prst="rect">
            <a:avLst/>
          </a:prstGeom>
          <a:noFill/>
        </p:spPr>
        <p:txBody>
          <a:bodyPr wrap="square" rtlCol="0">
            <a:spAutoFit/>
          </a:bodyPr>
          <a:lstStyle/>
          <a:p>
            <a:pPr>
              <a:lnSpc>
                <a:spcPts val="2400"/>
              </a:lnSpc>
            </a:pPr>
            <a:r>
              <a:rPr lang="en-US" spc="10" dirty="0" smtClean="0">
                <a:solidFill>
                  <a:srgbClr val="FFFF99"/>
                </a:solidFill>
              </a:rPr>
              <a:t>Note that the coordinate system in these figures is aligned with the center of the</a:t>
            </a:r>
            <a:r>
              <a:rPr lang="en-US" dirty="0" smtClean="0">
                <a:solidFill>
                  <a:srgbClr val="FFFF99"/>
                </a:solidFill>
              </a:rPr>
              <a:t> 4 </a:t>
            </a:r>
            <a:r>
              <a:rPr lang="en-US" dirty="0">
                <a:solidFill>
                  <a:srgbClr val="FFFF99"/>
                </a:solidFill>
              </a:rPr>
              <a:t>mrad neutron cone </a:t>
            </a:r>
            <a:r>
              <a:rPr lang="en-US" dirty="0" smtClean="0">
                <a:solidFill>
                  <a:srgbClr val="FFFF99"/>
                </a:solidFill>
              </a:rPr>
              <a:t>(neutral vector) </a:t>
            </a:r>
            <a:r>
              <a:rPr lang="en-US" dirty="0">
                <a:solidFill>
                  <a:srgbClr val="FFFF99"/>
                </a:solidFill>
              </a:rPr>
              <a:t>indicated </a:t>
            </a:r>
            <a:r>
              <a:rPr lang="en-US" dirty="0" smtClean="0">
                <a:solidFill>
                  <a:srgbClr val="FFFF99"/>
                </a:solidFill>
              </a:rPr>
              <a:t>by the hatched region on the plot.</a:t>
            </a:r>
            <a:endParaRPr lang="en-US" spc="30" dirty="0">
              <a:solidFill>
                <a:srgbClr val="FFFF99"/>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6781"/>
            <a:ext cx="9144000" cy="5024438"/>
          </a:xfrm>
          <a:prstGeom prst="rect">
            <a:avLst/>
          </a:prstGeom>
        </p:spPr>
      </p:pic>
      <p:sp>
        <p:nvSpPr>
          <p:cNvPr id="17" name="TextBox 16"/>
          <p:cNvSpPr txBox="1"/>
          <p:nvPr/>
        </p:nvSpPr>
        <p:spPr>
          <a:xfrm>
            <a:off x="5486400" y="4139625"/>
            <a:ext cx="1371600" cy="584775"/>
          </a:xfrm>
          <a:prstGeom prst="rect">
            <a:avLst/>
          </a:prstGeom>
          <a:noFill/>
        </p:spPr>
        <p:txBody>
          <a:bodyPr wrap="square" rtlCol="0">
            <a:spAutoFit/>
          </a:bodyPr>
          <a:lstStyle/>
          <a:p>
            <a:r>
              <a:rPr lang="en-US" sz="1600" dirty="0" smtClean="0">
                <a:solidFill>
                  <a:srgbClr val="0000CC"/>
                </a:solidFill>
                <a:latin typeface="Arial Rounded MT Bold" panose="020F0704030504030204" pitchFamily="34" charset="0"/>
              </a:rPr>
              <a:t>Main Beam </a:t>
            </a:r>
            <a:r>
              <a:rPr lang="en-US" sz="1600" b="1" dirty="0" smtClean="0">
                <a:solidFill>
                  <a:srgbClr val="0000CC"/>
                </a:solidFill>
                <a:latin typeface="Arial Rounded MT Bold" panose="020F0704030504030204" pitchFamily="34" charset="0"/>
                <a:sym typeface="Symbol"/>
              </a:rPr>
              <a:t></a:t>
            </a:r>
            <a:r>
              <a:rPr lang="en-US" sz="1600" dirty="0" smtClean="0">
                <a:solidFill>
                  <a:srgbClr val="0000CC"/>
                </a:solidFill>
                <a:latin typeface="Arial Rounded MT Bold" panose="020F0704030504030204" pitchFamily="34" charset="0"/>
              </a:rPr>
              <a:t>3 mrad</a:t>
            </a:r>
            <a:endParaRPr lang="en-US" sz="1600" dirty="0">
              <a:solidFill>
                <a:srgbClr val="0000CC"/>
              </a:solidFill>
              <a:latin typeface="Arial Rounded MT Bold" panose="020F0704030504030204" pitchFamily="34" charset="0"/>
            </a:endParaRPr>
          </a:p>
        </p:txBody>
      </p:sp>
      <p:cxnSp>
        <p:nvCxnSpPr>
          <p:cNvPr id="19" name="Straight Arrow Connector 18"/>
          <p:cNvCxnSpPr/>
          <p:nvPr/>
        </p:nvCxnSpPr>
        <p:spPr>
          <a:xfrm flipH="1" flipV="1">
            <a:off x="5940802" y="2819402"/>
            <a:ext cx="155199" cy="1320223"/>
          </a:xfrm>
          <a:prstGeom prst="straightConnector1">
            <a:avLst/>
          </a:prstGeom>
          <a:ln w="28575">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800600" y="3216042"/>
            <a:ext cx="990600" cy="746358"/>
          </a:xfrm>
          <a:prstGeom prst="rect">
            <a:avLst/>
          </a:prstGeom>
          <a:noFill/>
        </p:spPr>
        <p:txBody>
          <a:bodyPr wrap="square" rtlCol="0">
            <a:spAutoFit/>
          </a:bodyPr>
          <a:lstStyle/>
          <a:p>
            <a:pPr algn="ctr">
              <a:lnSpc>
                <a:spcPts val="1700"/>
              </a:lnSpc>
            </a:pPr>
            <a:r>
              <a:rPr lang="en-US" sz="1600" dirty="0" smtClean="0">
                <a:solidFill>
                  <a:srgbClr val="003300"/>
                </a:solidFill>
                <a:latin typeface="Arial Rounded MT Bold" panose="020F0704030504030204" pitchFamily="34" charset="0"/>
              </a:rPr>
              <a:t>4 mrad neutron cone</a:t>
            </a:r>
            <a:endParaRPr lang="en-US" sz="1600" dirty="0">
              <a:solidFill>
                <a:srgbClr val="003300"/>
              </a:solidFill>
              <a:latin typeface="Arial Rounded MT Bold" panose="020F0704030504030204" pitchFamily="34" charset="0"/>
            </a:endParaRPr>
          </a:p>
        </p:txBody>
      </p:sp>
      <p:sp>
        <p:nvSpPr>
          <p:cNvPr id="7" name="Rectangle 6"/>
          <p:cNvSpPr/>
          <p:nvPr/>
        </p:nvSpPr>
        <p:spPr>
          <a:xfrm>
            <a:off x="1600200" y="2861846"/>
            <a:ext cx="468398" cy="338554"/>
          </a:xfrm>
          <a:prstGeom prst="rect">
            <a:avLst/>
          </a:prstGeom>
        </p:spPr>
        <p:txBody>
          <a:bodyPr wrap="none">
            <a:spAutoFit/>
          </a:bodyPr>
          <a:lstStyle/>
          <a:p>
            <a:r>
              <a:rPr lang="en-US" sz="1600" dirty="0" smtClean="0">
                <a:latin typeface="Arial Rounded MT Bold" panose="020F0704030504030204" pitchFamily="34" charset="0"/>
              </a:rPr>
              <a:t>Q1</a:t>
            </a:r>
            <a:endParaRPr lang="en-US" sz="1600" dirty="0"/>
          </a:p>
        </p:txBody>
      </p:sp>
      <p:sp>
        <p:nvSpPr>
          <p:cNvPr id="23" name="Rectangle 22"/>
          <p:cNvSpPr/>
          <p:nvPr/>
        </p:nvSpPr>
        <p:spPr>
          <a:xfrm>
            <a:off x="990600" y="3014246"/>
            <a:ext cx="468398" cy="338554"/>
          </a:xfrm>
          <a:prstGeom prst="rect">
            <a:avLst/>
          </a:prstGeom>
        </p:spPr>
        <p:txBody>
          <a:bodyPr wrap="none">
            <a:spAutoFit/>
          </a:bodyPr>
          <a:lstStyle/>
          <a:p>
            <a:r>
              <a:rPr lang="en-US" sz="1600" dirty="0" smtClean="0">
                <a:latin typeface="Arial Rounded MT Bold" panose="020F0704030504030204" pitchFamily="34" charset="0"/>
              </a:rPr>
              <a:t>Q0</a:t>
            </a:r>
            <a:endParaRPr lang="en-US" sz="1600" dirty="0"/>
          </a:p>
        </p:txBody>
      </p:sp>
      <p:sp>
        <p:nvSpPr>
          <p:cNvPr id="27" name="Rectangle 26"/>
          <p:cNvSpPr/>
          <p:nvPr/>
        </p:nvSpPr>
        <p:spPr>
          <a:xfrm>
            <a:off x="2594030" y="2590800"/>
            <a:ext cx="453970" cy="338554"/>
          </a:xfrm>
          <a:prstGeom prst="rect">
            <a:avLst/>
          </a:prstGeom>
        </p:spPr>
        <p:txBody>
          <a:bodyPr wrap="none">
            <a:spAutoFit/>
          </a:bodyPr>
          <a:lstStyle/>
          <a:p>
            <a:r>
              <a:rPr lang="en-US" sz="1600" dirty="0" smtClean="0">
                <a:latin typeface="Arial Rounded MT Bold" panose="020F0704030504030204" pitchFamily="34" charset="0"/>
              </a:rPr>
              <a:t>B1</a:t>
            </a:r>
            <a:endParaRPr lang="en-US" sz="1600" dirty="0"/>
          </a:p>
        </p:txBody>
      </p:sp>
      <p:sp>
        <p:nvSpPr>
          <p:cNvPr id="29" name="TextBox 28"/>
          <p:cNvSpPr txBox="1"/>
          <p:nvPr/>
        </p:nvSpPr>
        <p:spPr>
          <a:xfrm>
            <a:off x="5785601" y="990600"/>
            <a:ext cx="2062999" cy="584775"/>
          </a:xfrm>
          <a:prstGeom prst="rect">
            <a:avLst/>
          </a:prstGeom>
          <a:noFill/>
        </p:spPr>
        <p:txBody>
          <a:bodyPr wrap="square" rtlCol="0">
            <a:spAutoFit/>
          </a:bodyPr>
          <a:lstStyle/>
          <a:p>
            <a:r>
              <a:rPr lang="en-US" sz="1600" b="1" dirty="0" err="1" smtClean="0">
                <a:solidFill>
                  <a:srgbClr val="006666"/>
                </a:solidFill>
                <a:latin typeface="Symbol" panose="05050102010706020507" pitchFamily="18" charset="2"/>
              </a:rPr>
              <a:t>D</a:t>
            </a:r>
            <a:r>
              <a:rPr lang="en-US" sz="1600" dirty="0" err="1" smtClean="0">
                <a:solidFill>
                  <a:srgbClr val="006666"/>
                </a:solidFill>
                <a:latin typeface="Arial Rounded MT Bold" panose="020F0704030504030204" pitchFamily="34" charset="0"/>
              </a:rPr>
              <a:t>p</a:t>
            </a:r>
            <a:r>
              <a:rPr lang="en-US" sz="1600" dirty="0" smtClean="0">
                <a:solidFill>
                  <a:srgbClr val="006666"/>
                </a:solidFill>
                <a:latin typeface="Arial Rounded MT Bold" panose="020F0704030504030204" pitchFamily="34" charset="0"/>
              </a:rPr>
              <a:t>/p = 20% P</a:t>
            </a:r>
            <a:r>
              <a:rPr lang="en-US" sz="1600" baseline="-25000" dirty="0" smtClean="0">
                <a:solidFill>
                  <a:srgbClr val="006666"/>
                </a:solidFill>
                <a:latin typeface="Arial Rounded MT Bold" panose="020F0704030504030204" pitchFamily="34" charset="0"/>
              </a:rPr>
              <a:t>o</a:t>
            </a:r>
          </a:p>
          <a:p>
            <a:r>
              <a:rPr lang="en-US" sz="1600" b="1" dirty="0" smtClean="0">
                <a:solidFill>
                  <a:srgbClr val="006666"/>
                </a:solidFill>
                <a:latin typeface="Arial Rounded MT Bold" panose="020F0704030504030204" pitchFamily="34" charset="0"/>
                <a:sym typeface="Symbol"/>
              </a:rPr>
              <a:t></a:t>
            </a:r>
            <a:r>
              <a:rPr lang="en-US" sz="1600" dirty="0" smtClean="0">
                <a:solidFill>
                  <a:srgbClr val="006666"/>
                </a:solidFill>
                <a:latin typeface="Arial Rounded MT Bold" panose="020F0704030504030204" pitchFamily="34" charset="0"/>
              </a:rPr>
              <a:t>3 mrad</a:t>
            </a:r>
            <a:endParaRPr lang="en-US" sz="1600" dirty="0">
              <a:solidFill>
                <a:srgbClr val="006666"/>
              </a:solidFill>
              <a:latin typeface="Arial Rounded MT Bold" panose="020F0704030504030204" pitchFamily="34" charset="0"/>
            </a:endParaRPr>
          </a:p>
        </p:txBody>
      </p:sp>
      <p:cxnSp>
        <p:nvCxnSpPr>
          <p:cNvPr id="30" name="Straight Arrow Connector 29"/>
          <p:cNvCxnSpPr/>
          <p:nvPr/>
        </p:nvCxnSpPr>
        <p:spPr>
          <a:xfrm flipH="1">
            <a:off x="5940800" y="1575375"/>
            <a:ext cx="155201" cy="405825"/>
          </a:xfrm>
          <a:prstGeom prst="straightConnector1">
            <a:avLst/>
          </a:prstGeom>
          <a:ln w="28575">
            <a:solidFill>
              <a:srgbClr val="006666"/>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6534083" y="3238345"/>
            <a:ext cx="430887" cy="529953"/>
          </a:xfrm>
          <a:prstGeom prst="rect">
            <a:avLst/>
          </a:prstGeom>
        </p:spPr>
        <p:txBody>
          <a:bodyPr vert="vert270" wrap="none">
            <a:spAutoFit/>
          </a:bodyPr>
          <a:lstStyle/>
          <a:p>
            <a:r>
              <a:rPr lang="en-US" sz="1600" dirty="0" smtClean="0">
                <a:latin typeface="Arial Rounded MT Bold" panose="020F0704030504030204" pitchFamily="34" charset="0"/>
              </a:rPr>
              <a:t>ZDC</a:t>
            </a:r>
            <a:endParaRPr lang="en-US" sz="1600" dirty="0"/>
          </a:p>
        </p:txBody>
      </p:sp>
      <p:sp>
        <p:nvSpPr>
          <p:cNvPr id="32" name="Rectangle 31"/>
          <p:cNvSpPr/>
          <p:nvPr/>
        </p:nvSpPr>
        <p:spPr>
          <a:xfrm>
            <a:off x="4961692" y="1143000"/>
            <a:ext cx="677108" cy="967573"/>
          </a:xfrm>
          <a:prstGeom prst="rect">
            <a:avLst/>
          </a:prstGeom>
        </p:spPr>
        <p:txBody>
          <a:bodyPr vert="vert270" wrap="none">
            <a:spAutoFit/>
          </a:bodyPr>
          <a:lstStyle/>
          <a:p>
            <a:r>
              <a:rPr lang="en-US" sz="1600" dirty="0" smtClean="0">
                <a:latin typeface="Arial Rounded MT Bold" panose="020F0704030504030204" pitchFamily="34" charset="0"/>
              </a:rPr>
              <a:t>Forward</a:t>
            </a:r>
          </a:p>
          <a:p>
            <a:r>
              <a:rPr lang="en-US" sz="1600" dirty="0" smtClean="0">
                <a:latin typeface="Arial Rounded MT Bold" panose="020F0704030504030204" pitchFamily="34" charset="0"/>
              </a:rPr>
              <a:t>Detector</a:t>
            </a:r>
            <a:endParaRPr lang="en-US" sz="1600" dirty="0"/>
          </a:p>
        </p:txBody>
      </p:sp>
      <p:sp>
        <p:nvSpPr>
          <p:cNvPr id="33" name="Rectangle 32"/>
          <p:cNvSpPr/>
          <p:nvPr/>
        </p:nvSpPr>
        <p:spPr>
          <a:xfrm>
            <a:off x="7410178" y="1042011"/>
            <a:ext cx="876843" cy="584775"/>
          </a:xfrm>
          <a:prstGeom prst="rect">
            <a:avLst/>
          </a:prstGeom>
        </p:spPr>
        <p:txBody>
          <a:bodyPr vert="horz" wrap="none">
            <a:spAutoFit/>
          </a:bodyPr>
          <a:lstStyle/>
          <a:p>
            <a:pPr algn="ctr"/>
            <a:r>
              <a:rPr lang="en-US" sz="1600" dirty="0" smtClean="0">
                <a:latin typeface="Arial Rounded MT Bold" panose="020F0704030504030204" pitchFamily="34" charset="0"/>
              </a:rPr>
              <a:t>Roman</a:t>
            </a:r>
          </a:p>
          <a:p>
            <a:pPr algn="ctr"/>
            <a:r>
              <a:rPr lang="en-US" sz="1600" dirty="0" smtClean="0">
                <a:latin typeface="Arial Rounded MT Bold" panose="020F0704030504030204" pitchFamily="34" charset="0"/>
              </a:rPr>
              <a:t>Pots</a:t>
            </a:r>
            <a:endParaRPr lang="en-US" sz="1600" dirty="0"/>
          </a:p>
        </p:txBody>
      </p:sp>
      <p:cxnSp>
        <p:nvCxnSpPr>
          <p:cNvPr id="35" name="Straight Arrow Connector 34"/>
          <p:cNvCxnSpPr/>
          <p:nvPr/>
        </p:nvCxnSpPr>
        <p:spPr>
          <a:xfrm flipH="1">
            <a:off x="7282730" y="1423873"/>
            <a:ext cx="261070" cy="4058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8153400" y="1334398"/>
            <a:ext cx="376599" cy="12191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819400" y="1295400"/>
            <a:ext cx="1600200" cy="338554"/>
          </a:xfrm>
          <a:prstGeom prst="rect">
            <a:avLst/>
          </a:prstGeom>
          <a:noFill/>
        </p:spPr>
        <p:txBody>
          <a:bodyPr wrap="square" rtlCol="0">
            <a:spAutoFit/>
          </a:bodyPr>
          <a:lstStyle/>
          <a:p>
            <a:r>
              <a:rPr lang="en-US" sz="1600" b="1" dirty="0" err="1" smtClean="0">
                <a:solidFill>
                  <a:srgbClr val="33CC33"/>
                </a:solidFill>
                <a:latin typeface="Symbol" panose="05050102010706020507" pitchFamily="18" charset="2"/>
              </a:rPr>
              <a:t>D</a:t>
            </a:r>
            <a:r>
              <a:rPr lang="en-US" sz="1600" dirty="0" err="1" smtClean="0">
                <a:solidFill>
                  <a:srgbClr val="33CC33"/>
                </a:solidFill>
                <a:latin typeface="Arial Rounded MT Bold" panose="020F0704030504030204" pitchFamily="34" charset="0"/>
              </a:rPr>
              <a:t>p</a:t>
            </a:r>
            <a:r>
              <a:rPr lang="en-US" sz="1600" dirty="0" smtClean="0">
                <a:solidFill>
                  <a:srgbClr val="33CC33"/>
                </a:solidFill>
                <a:latin typeface="Arial Rounded MT Bold" panose="020F0704030504030204" pitchFamily="34" charset="0"/>
              </a:rPr>
              <a:t>/p = 50% P</a:t>
            </a:r>
            <a:r>
              <a:rPr lang="en-US" sz="1600" baseline="-25000" dirty="0" smtClean="0">
                <a:solidFill>
                  <a:srgbClr val="33CC33"/>
                </a:solidFill>
                <a:latin typeface="Arial Rounded MT Bold" panose="020F0704030504030204" pitchFamily="34" charset="0"/>
              </a:rPr>
              <a:t>o</a:t>
            </a:r>
          </a:p>
        </p:txBody>
      </p:sp>
      <p:cxnSp>
        <p:nvCxnSpPr>
          <p:cNvPr id="43" name="Straight Arrow Connector 42"/>
          <p:cNvCxnSpPr/>
          <p:nvPr/>
        </p:nvCxnSpPr>
        <p:spPr>
          <a:xfrm>
            <a:off x="3768943" y="1580327"/>
            <a:ext cx="498257" cy="477073"/>
          </a:xfrm>
          <a:prstGeom prst="straightConnector1">
            <a:avLst/>
          </a:prstGeom>
          <a:ln w="28575">
            <a:solidFill>
              <a:srgbClr val="33CC33"/>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143000" y="4828032"/>
            <a:ext cx="7529044" cy="338554"/>
          </a:xfrm>
          <a:prstGeom prst="rect">
            <a:avLst/>
          </a:prstGeom>
          <a:solidFill>
            <a:srgbClr val="FFFFFF">
              <a:alpha val="50196"/>
            </a:srgbClr>
          </a:solidFill>
        </p:spPr>
        <p:txBody>
          <a:bodyPr wrap="square">
            <a:spAutoFit/>
          </a:bodyPr>
          <a:lstStyle/>
          <a:p>
            <a:r>
              <a:rPr lang="en-US" sz="1600" dirty="0" smtClean="0">
                <a:latin typeface="Arial Rounded MT Bold" panose="020F0704030504030204" pitchFamily="34" charset="0"/>
              </a:rPr>
              <a:t>Measure as much as possible before the next cold accelerator region.</a:t>
            </a:r>
            <a:endParaRPr lang="en-US" sz="1600" dirty="0"/>
          </a:p>
        </p:txBody>
      </p:sp>
      <p:sp>
        <p:nvSpPr>
          <p:cNvPr id="25" name="Rectangle 24"/>
          <p:cNvSpPr/>
          <p:nvPr/>
        </p:nvSpPr>
        <p:spPr>
          <a:xfrm>
            <a:off x="7445735" y="3212440"/>
            <a:ext cx="1317266" cy="161224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7239000" y="2421523"/>
            <a:ext cx="1828800" cy="830997"/>
          </a:xfrm>
          <a:prstGeom prst="rect">
            <a:avLst/>
          </a:prstGeom>
        </p:spPr>
        <p:txBody>
          <a:bodyPr wrap="square">
            <a:spAutoFit/>
          </a:bodyPr>
          <a:lstStyle/>
          <a:p>
            <a:r>
              <a:rPr lang="en-US" sz="1600" dirty="0" smtClean="0">
                <a:solidFill>
                  <a:srgbClr val="CC9900"/>
                </a:solidFill>
                <a:effectLst>
                  <a:outerShdw blurRad="38100" dist="38100" dir="2700000" algn="tl">
                    <a:srgbClr val="000000">
                      <a:alpha val="43137"/>
                    </a:srgbClr>
                  </a:outerShdw>
                </a:effectLst>
                <a:latin typeface="Arial Rounded MT Bold" panose="020F0704030504030204" pitchFamily="34" charset="0"/>
              </a:rPr>
              <a:t>Q2, has HERA style “butterfly shape chamber”</a:t>
            </a:r>
            <a:endParaRPr lang="en-US" sz="1600" dirty="0">
              <a:solidFill>
                <a:srgbClr val="CC9900"/>
              </a:solidFill>
              <a:effectLst>
                <a:outerShdw blurRad="38100" dist="38100" dir="2700000" algn="tl">
                  <a:srgbClr val="000000">
                    <a:alpha val="43137"/>
                  </a:srgbClr>
                </a:outerShdw>
              </a:effectLst>
            </a:endParaRPr>
          </a:p>
        </p:txBody>
      </p:sp>
      <p:sp>
        <p:nvSpPr>
          <p:cNvPr id="9" name="Rectangle 8"/>
          <p:cNvSpPr/>
          <p:nvPr/>
        </p:nvSpPr>
        <p:spPr>
          <a:xfrm>
            <a:off x="7525512" y="4443680"/>
            <a:ext cx="1146532" cy="369332"/>
          </a:xfrm>
          <a:prstGeom prst="rect">
            <a:avLst/>
          </a:prstGeom>
          <a:noFill/>
        </p:spPr>
        <p:txBody>
          <a:bodyPr wrap="none">
            <a:spAutoFit/>
          </a:bodyPr>
          <a:lstStyle/>
          <a:p>
            <a:r>
              <a:rPr lang="en-US" b="1" i="1" dirty="0" smtClean="0">
                <a:solidFill>
                  <a:srgbClr val="000066"/>
                </a:solidFill>
                <a:latin typeface="Arial Rounded MT Bold" panose="020F0704030504030204" pitchFamily="34" charset="0"/>
              </a:rPr>
              <a:t>Q2 Front</a:t>
            </a:r>
            <a:endParaRPr lang="en-US" dirty="0"/>
          </a:p>
        </p:txBody>
      </p:sp>
      <p:cxnSp>
        <p:nvCxnSpPr>
          <p:cNvPr id="38" name="Straight Arrow Connector 37"/>
          <p:cNvCxnSpPr/>
          <p:nvPr/>
        </p:nvCxnSpPr>
        <p:spPr>
          <a:xfrm flipV="1">
            <a:off x="7942749" y="2179631"/>
            <a:ext cx="80699" cy="334969"/>
          </a:xfrm>
          <a:prstGeom prst="straightConnector1">
            <a:avLst/>
          </a:prstGeom>
          <a:ln w="28575">
            <a:solidFill>
              <a:srgbClr val="CC9900"/>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8080" y="3285440"/>
            <a:ext cx="1197864" cy="1196221"/>
          </a:xfrm>
          <a:prstGeom prst="rect">
            <a:avLst/>
          </a:prstGeom>
        </p:spPr>
      </p:pic>
      <p:cxnSp>
        <p:nvCxnSpPr>
          <p:cNvPr id="36" name="Straight Arrow Connector 35"/>
          <p:cNvCxnSpPr/>
          <p:nvPr/>
        </p:nvCxnSpPr>
        <p:spPr>
          <a:xfrm>
            <a:off x="7754451" y="3200400"/>
            <a:ext cx="94149" cy="515778"/>
          </a:xfrm>
          <a:prstGeom prst="straightConnector1">
            <a:avLst/>
          </a:prstGeom>
          <a:ln w="28575">
            <a:solidFill>
              <a:srgbClr val="CC99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256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09600"/>
          </a:xfrm>
        </p:spPr>
        <p:txBody>
          <a:bodyPr/>
          <a:lstStyle/>
          <a:p>
            <a:r>
              <a:rPr lang="en-US" dirty="0"/>
              <a:t>eRHIC IR, Version 2.5, </a:t>
            </a:r>
            <a:r>
              <a:rPr lang="en-US" dirty="0" smtClean="0"/>
              <a:t>Forward Layout Details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6781"/>
            <a:ext cx="9144000" cy="5024438"/>
          </a:xfrm>
          <a:prstGeom prst="rect">
            <a:avLst/>
          </a:prstGeom>
        </p:spPr>
      </p:pic>
      <p:sp>
        <p:nvSpPr>
          <p:cNvPr id="5" name="TextBox 4"/>
          <p:cNvSpPr txBox="1"/>
          <p:nvPr/>
        </p:nvSpPr>
        <p:spPr>
          <a:xfrm>
            <a:off x="1042416" y="1828800"/>
            <a:ext cx="3581400" cy="584775"/>
          </a:xfrm>
          <a:prstGeom prst="rect">
            <a:avLst/>
          </a:prstGeom>
          <a:noFill/>
        </p:spPr>
        <p:txBody>
          <a:bodyPr wrap="square" rtlCol="0">
            <a:spAutoFit/>
          </a:bodyPr>
          <a:lstStyle/>
          <a:p>
            <a:r>
              <a:rPr lang="en-US" sz="1600" dirty="0" smtClean="0">
                <a:solidFill>
                  <a:srgbClr val="0000CC"/>
                </a:solidFill>
                <a:latin typeface="Arial Rounded MT Bold" panose="020F0704030504030204" pitchFamily="34" charset="0"/>
              </a:rPr>
              <a:t>Strong quadrupole focusing</a:t>
            </a:r>
            <a:r>
              <a:rPr lang="en-US" sz="1600" dirty="0">
                <a:solidFill>
                  <a:srgbClr val="0000CC"/>
                </a:solidFill>
                <a:latin typeface="Arial Rounded MT Bold" panose="020F0704030504030204" pitchFamily="34" charset="0"/>
              </a:rPr>
              <a:t> </a:t>
            </a:r>
            <a:r>
              <a:rPr lang="en-US" sz="1600" dirty="0" smtClean="0">
                <a:solidFill>
                  <a:srgbClr val="0000CC"/>
                </a:solidFill>
                <a:latin typeface="Arial Rounded MT Bold" panose="020F0704030504030204" pitchFamily="34" charset="0"/>
              </a:rPr>
              <a:t>takes place in these, Q1 &amp; Q2 apertures</a:t>
            </a:r>
            <a:endParaRPr lang="en-US" sz="1600" dirty="0">
              <a:solidFill>
                <a:srgbClr val="0000CC"/>
              </a:solidFill>
              <a:latin typeface="Arial Rounded MT Bold" panose="020F0704030504030204" pitchFamily="34" charset="0"/>
            </a:endParaRPr>
          </a:p>
        </p:txBody>
      </p:sp>
      <p:cxnSp>
        <p:nvCxnSpPr>
          <p:cNvPr id="6" name="Straight Arrow Connector 5"/>
          <p:cNvCxnSpPr/>
          <p:nvPr/>
        </p:nvCxnSpPr>
        <p:spPr>
          <a:xfrm>
            <a:off x="3810000" y="2488912"/>
            <a:ext cx="1371600" cy="202913"/>
          </a:xfrm>
          <a:prstGeom prst="straightConnector1">
            <a:avLst/>
          </a:prstGeom>
          <a:ln w="28575">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810000" y="2488912"/>
            <a:ext cx="304800" cy="405825"/>
          </a:xfrm>
          <a:prstGeom prst="straightConnector1">
            <a:avLst/>
          </a:prstGeom>
          <a:ln w="28575">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343400" y="990600"/>
            <a:ext cx="2514601" cy="584775"/>
          </a:xfrm>
          <a:prstGeom prst="rect">
            <a:avLst/>
          </a:prstGeom>
          <a:noFill/>
        </p:spPr>
        <p:txBody>
          <a:bodyPr wrap="square" rtlCol="0">
            <a:spAutoFit/>
          </a:bodyPr>
          <a:lstStyle/>
          <a:p>
            <a:r>
              <a:rPr lang="en-US" sz="1600" dirty="0" smtClean="0">
                <a:solidFill>
                  <a:srgbClr val="0000CC"/>
                </a:solidFill>
                <a:latin typeface="Arial Rounded MT Bold" panose="020F0704030504030204" pitchFamily="34" charset="0"/>
              </a:rPr>
              <a:t>Strong dipole bending in this B1 aperture</a:t>
            </a:r>
            <a:endParaRPr lang="en-US" sz="1600" dirty="0">
              <a:solidFill>
                <a:srgbClr val="0000CC"/>
              </a:solidFill>
              <a:latin typeface="Arial Rounded MT Bold" panose="020F0704030504030204" pitchFamily="34" charset="0"/>
            </a:endParaRPr>
          </a:p>
        </p:txBody>
      </p:sp>
      <p:cxnSp>
        <p:nvCxnSpPr>
          <p:cNvPr id="11" name="Straight Arrow Connector 10"/>
          <p:cNvCxnSpPr/>
          <p:nvPr/>
        </p:nvCxnSpPr>
        <p:spPr>
          <a:xfrm>
            <a:off x="6248400" y="1447799"/>
            <a:ext cx="457200" cy="304801"/>
          </a:xfrm>
          <a:prstGeom prst="straightConnector1">
            <a:avLst/>
          </a:prstGeom>
          <a:ln w="28575">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95600" y="4648200"/>
            <a:ext cx="5181600" cy="584775"/>
          </a:xfrm>
          <a:prstGeom prst="rect">
            <a:avLst/>
          </a:prstGeom>
          <a:noFill/>
        </p:spPr>
        <p:txBody>
          <a:bodyPr wrap="square" rtlCol="0">
            <a:spAutoFit/>
          </a:bodyPr>
          <a:lstStyle/>
          <a:p>
            <a:r>
              <a:rPr lang="en-US" sz="1600" dirty="0" smtClean="0">
                <a:solidFill>
                  <a:srgbClr val="990000"/>
                </a:solidFill>
                <a:latin typeface="Arial Rounded MT Bold" panose="020F0704030504030204" pitchFamily="34" charset="0"/>
              </a:rPr>
              <a:t>Low field “sweet spot” shielded</a:t>
            </a:r>
          </a:p>
          <a:p>
            <a:r>
              <a:rPr lang="en-US" sz="1600" dirty="0" smtClean="0">
                <a:solidFill>
                  <a:srgbClr val="990000"/>
                </a:solidFill>
                <a:latin typeface="Arial Rounded MT Bold" panose="020F0704030504030204" pitchFamily="34" charset="0"/>
              </a:rPr>
              <a:t>regions for incoming electrons in these apertures.</a:t>
            </a:r>
            <a:endParaRPr lang="en-US" sz="1600" dirty="0">
              <a:solidFill>
                <a:srgbClr val="990000"/>
              </a:solidFill>
              <a:latin typeface="Arial Rounded MT Bold" panose="020F0704030504030204" pitchFamily="34" charset="0"/>
            </a:endParaRPr>
          </a:p>
        </p:txBody>
      </p:sp>
      <p:cxnSp>
        <p:nvCxnSpPr>
          <p:cNvPr id="14" name="Straight Arrow Connector 13"/>
          <p:cNvCxnSpPr/>
          <p:nvPr/>
        </p:nvCxnSpPr>
        <p:spPr>
          <a:xfrm flipV="1">
            <a:off x="4419600" y="4191001"/>
            <a:ext cx="76200" cy="457199"/>
          </a:xfrm>
          <a:prstGeom prst="straightConnector1">
            <a:avLst/>
          </a:prstGeom>
          <a:ln w="28575">
            <a:solidFill>
              <a:srgbClr val="99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419600" y="4343401"/>
            <a:ext cx="762000" cy="304799"/>
          </a:xfrm>
          <a:prstGeom prst="straightConnector1">
            <a:avLst/>
          </a:prstGeom>
          <a:ln w="28575">
            <a:solidFill>
              <a:srgbClr val="99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096000" y="4648201"/>
            <a:ext cx="609600" cy="152398"/>
          </a:xfrm>
          <a:prstGeom prst="straightConnector1">
            <a:avLst/>
          </a:prstGeom>
          <a:ln w="28575">
            <a:solidFill>
              <a:srgbClr val="99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57199" y="6019800"/>
            <a:ext cx="8077201" cy="707886"/>
          </a:xfrm>
          <a:prstGeom prst="rect">
            <a:avLst/>
          </a:prstGeom>
          <a:noFill/>
        </p:spPr>
        <p:txBody>
          <a:bodyPr wrap="square" rtlCol="0">
            <a:spAutoFit/>
          </a:bodyPr>
          <a:lstStyle/>
          <a:p>
            <a:pPr>
              <a:lnSpc>
                <a:spcPts val="2400"/>
              </a:lnSpc>
            </a:pPr>
            <a:r>
              <a:rPr lang="en-US" spc="10" dirty="0" smtClean="0">
                <a:solidFill>
                  <a:srgbClr val="FFFF99"/>
                </a:solidFill>
              </a:rPr>
              <a:t>Note that the coordinate system in these figures is aligned with the center of the</a:t>
            </a:r>
            <a:r>
              <a:rPr lang="en-US" dirty="0" smtClean="0">
                <a:solidFill>
                  <a:srgbClr val="FFFF99"/>
                </a:solidFill>
              </a:rPr>
              <a:t> 4 </a:t>
            </a:r>
            <a:r>
              <a:rPr lang="en-US" dirty="0">
                <a:solidFill>
                  <a:srgbClr val="FFFF99"/>
                </a:solidFill>
              </a:rPr>
              <a:t>mrad neutron cone </a:t>
            </a:r>
            <a:r>
              <a:rPr lang="en-US" dirty="0" smtClean="0">
                <a:solidFill>
                  <a:srgbClr val="FFFF99"/>
                </a:solidFill>
              </a:rPr>
              <a:t>(neutral vector) </a:t>
            </a:r>
            <a:r>
              <a:rPr lang="en-US" dirty="0">
                <a:solidFill>
                  <a:srgbClr val="FFFF99"/>
                </a:solidFill>
              </a:rPr>
              <a:t>indicated </a:t>
            </a:r>
            <a:r>
              <a:rPr lang="en-US" dirty="0" smtClean="0">
                <a:solidFill>
                  <a:srgbClr val="FFFF99"/>
                </a:solidFill>
              </a:rPr>
              <a:t>by the hatched region on the plot.</a:t>
            </a:r>
            <a:endParaRPr lang="en-US" spc="30" dirty="0">
              <a:solidFill>
                <a:srgbClr val="FFFF99"/>
              </a:solidFill>
            </a:endParaRPr>
          </a:p>
        </p:txBody>
      </p:sp>
      <p:sp>
        <p:nvSpPr>
          <p:cNvPr id="25" name="TextBox 24"/>
          <p:cNvSpPr txBox="1"/>
          <p:nvPr/>
        </p:nvSpPr>
        <p:spPr>
          <a:xfrm>
            <a:off x="1095240" y="3834825"/>
            <a:ext cx="2028960" cy="584775"/>
          </a:xfrm>
          <a:prstGeom prst="rect">
            <a:avLst/>
          </a:prstGeom>
          <a:noFill/>
        </p:spPr>
        <p:txBody>
          <a:bodyPr wrap="square" rtlCol="0">
            <a:spAutoFit/>
          </a:bodyPr>
          <a:lstStyle/>
          <a:p>
            <a:r>
              <a:rPr lang="en-US" sz="1600" dirty="0" smtClean="0">
                <a:solidFill>
                  <a:srgbClr val="008000"/>
                </a:solidFill>
                <a:latin typeface="Arial Rounded MT Bold" panose="020F0704030504030204" pitchFamily="34" charset="0"/>
              </a:rPr>
              <a:t>4 mrad neutron cone acceptance</a:t>
            </a:r>
            <a:endParaRPr lang="en-US" sz="1600" dirty="0">
              <a:solidFill>
                <a:srgbClr val="008000"/>
              </a:solidFill>
              <a:latin typeface="Arial Rounded MT Bold" panose="020F0704030504030204" pitchFamily="34" charset="0"/>
            </a:endParaRPr>
          </a:p>
        </p:txBody>
      </p:sp>
      <p:cxnSp>
        <p:nvCxnSpPr>
          <p:cNvPr id="26" name="Straight Arrow Connector 25"/>
          <p:cNvCxnSpPr/>
          <p:nvPr/>
        </p:nvCxnSpPr>
        <p:spPr>
          <a:xfrm flipV="1">
            <a:off x="2743200" y="3352800"/>
            <a:ext cx="838200" cy="60960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5272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85800"/>
            <a:ext cx="5321808" cy="52578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 y="0"/>
            <a:ext cx="9067800" cy="685800"/>
          </a:xfrm>
        </p:spPr>
        <p:txBody>
          <a:bodyPr/>
          <a:lstStyle/>
          <a:p>
            <a:r>
              <a:rPr lang="en-US" dirty="0" smtClean="0"/>
              <a:t>Generic Septum Quadrupole Sweet Spot Example</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58" y="1143000"/>
            <a:ext cx="5204442" cy="4648200"/>
          </a:xfrm>
          <a:prstGeom prst="rect">
            <a:avLst/>
          </a:prstGeom>
        </p:spPr>
      </p:pic>
      <p:sp>
        <p:nvSpPr>
          <p:cNvPr id="5" name="TextBox 4"/>
          <p:cNvSpPr txBox="1"/>
          <p:nvPr/>
        </p:nvSpPr>
        <p:spPr>
          <a:xfrm>
            <a:off x="457200" y="742890"/>
            <a:ext cx="4724400" cy="400110"/>
          </a:xfrm>
          <a:prstGeom prst="rect">
            <a:avLst/>
          </a:prstGeom>
          <a:solidFill>
            <a:schemeClr val="bg1"/>
          </a:solidFill>
        </p:spPr>
        <p:txBody>
          <a:bodyPr wrap="square" rtlCol="0">
            <a:spAutoFit/>
          </a:bodyPr>
          <a:lstStyle/>
          <a:p>
            <a:pPr algn="ctr"/>
            <a:r>
              <a:rPr lang="en-US" sz="2000" b="1" i="1" dirty="0" smtClean="0">
                <a:solidFill>
                  <a:srgbClr val="000066"/>
                </a:solidFill>
                <a:latin typeface="Arial Rounded MT Bold" panose="020F0704030504030204" pitchFamily="34" charset="0"/>
              </a:rPr>
              <a:t>¼ </a:t>
            </a:r>
            <a:r>
              <a:rPr lang="en-US" sz="2000" b="1" i="1" dirty="0">
                <a:solidFill>
                  <a:srgbClr val="000066"/>
                </a:solidFill>
                <a:latin typeface="Arial Rounded MT Bold" panose="020F0704030504030204" pitchFamily="34" charset="0"/>
              </a:rPr>
              <a:t>Symmetry Bare Quadrupole Coil </a:t>
            </a:r>
            <a:endParaRPr lang="en-US" sz="3000" b="1" i="1" baseline="-25000" dirty="0">
              <a:solidFill>
                <a:srgbClr val="000066"/>
              </a:solidFill>
              <a:latin typeface="Arial Rounded MT Bold" panose="020F0704030504030204" pitchFamily="34" charset="0"/>
            </a:endParaRPr>
          </a:p>
        </p:txBody>
      </p:sp>
      <p:sp>
        <p:nvSpPr>
          <p:cNvPr id="6" name="TextBox 5"/>
          <p:cNvSpPr txBox="1"/>
          <p:nvPr/>
        </p:nvSpPr>
        <p:spPr>
          <a:xfrm>
            <a:off x="5330630" y="685800"/>
            <a:ext cx="3813369" cy="5132174"/>
          </a:xfrm>
          <a:prstGeom prst="rect">
            <a:avLst/>
          </a:prstGeom>
          <a:noFill/>
        </p:spPr>
        <p:txBody>
          <a:bodyPr wrap="square" rtlCol="0">
            <a:spAutoFit/>
          </a:bodyPr>
          <a:lstStyle/>
          <a:p>
            <a:pPr algn="just">
              <a:lnSpc>
                <a:spcPts val="1900"/>
              </a:lnSpc>
              <a:spcAft>
                <a:spcPts val="1400"/>
              </a:spcAft>
            </a:pPr>
            <a:r>
              <a:rPr lang="en-US" sz="1600" dirty="0" smtClean="0">
                <a:solidFill>
                  <a:srgbClr val="66CCFF"/>
                </a:solidFill>
                <a:latin typeface="Arial Rounded MT Bold" panose="020F0704030504030204" pitchFamily="34" charset="0"/>
              </a:rPr>
              <a:t>The longest range field external field component from a quadrupole falls off as (</a:t>
            </a:r>
            <a:r>
              <a:rPr lang="en-US" sz="1600" dirty="0" err="1" smtClean="0">
                <a:solidFill>
                  <a:srgbClr val="66CCFF"/>
                </a:solidFill>
                <a:latin typeface="Arial Rounded MT Bold" panose="020F0704030504030204" pitchFamily="34" charset="0"/>
              </a:rPr>
              <a:t>R</a:t>
            </a:r>
            <a:r>
              <a:rPr lang="en-US" sz="1600" baseline="-25000" dirty="0" err="1" smtClean="0">
                <a:solidFill>
                  <a:srgbClr val="66CCFF"/>
                </a:solidFill>
                <a:latin typeface="Arial Rounded MT Bold" panose="020F0704030504030204" pitchFamily="34" charset="0"/>
              </a:rPr>
              <a:t>coil</a:t>
            </a:r>
            <a:r>
              <a:rPr lang="en-US" sz="1600" dirty="0" smtClean="0">
                <a:solidFill>
                  <a:srgbClr val="66CCFF"/>
                </a:solidFill>
                <a:latin typeface="Arial Rounded MT Bold" panose="020F0704030504030204" pitchFamily="34" charset="0"/>
              </a:rPr>
              <a:t>/R)</a:t>
            </a:r>
            <a:r>
              <a:rPr lang="en-US" baseline="30000" dirty="0" smtClean="0">
                <a:solidFill>
                  <a:srgbClr val="66CCFF"/>
                </a:solidFill>
                <a:latin typeface="Arial Rounded MT Bold" panose="020F0704030504030204" pitchFamily="34" charset="0"/>
              </a:rPr>
              <a:t>3</a:t>
            </a:r>
            <a:r>
              <a:rPr lang="en-US" sz="1600" dirty="0" smtClean="0">
                <a:solidFill>
                  <a:srgbClr val="66CCFF"/>
                </a:solidFill>
                <a:latin typeface="Arial Rounded MT Bold" panose="020F0704030504030204" pitchFamily="34" charset="0"/>
              </a:rPr>
              <a:t>.</a:t>
            </a:r>
          </a:p>
          <a:p>
            <a:pPr algn="just">
              <a:lnSpc>
                <a:spcPts val="1900"/>
              </a:lnSpc>
              <a:spcAft>
                <a:spcPts val="1400"/>
              </a:spcAft>
            </a:pPr>
            <a:r>
              <a:rPr lang="en-US" sz="1600" dirty="0" smtClean="0">
                <a:solidFill>
                  <a:srgbClr val="66CCFF"/>
                </a:solidFill>
                <a:latin typeface="Arial Rounded MT Bold" panose="020F0704030504030204" pitchFamily="34" charset="0"/>
              </a:rPr>
              <a:t>So the external field “remembers” the size of the coil structure.</a:t>
            </a:r>
          </a:p>
          <a:p>
            <a:pPr algn="just">
              <a:lnSpc>
                <a:spcPts val="1900"/>
              </a:lnSpc>
              <a:spcAft>
                <a:spcPts val="1400"/>
              </a:spcAft>
            </a:pPr>
            <a:r>
              <a:rPr lang="en-US" sz="1600" dirty="0" smtClean="0">
                <a:solidFill>
                  <a:srgbClr val="66CCFF"/>
                </a:solidFill>
                <a:latin typeface="Arial Rounded MT Bold" panose="020F0704030504030204" pitchFamily="34" charset="0"/>
              </a:rPr>
              <a:t>Higher order harmonics cause the field magnitude in the vicinity of the coil to be even larger.</a:t>
            </a:r>
          </a:p>
          <a:p>
            <a:pPr algn="just">
              <a:lnSpc>
                <a:spcPts val="1900"/>
              </a:lnSpc>
              <a:spcAft>
                <a:spcPts val="1400"/>
              </a:spcAft>
            </a:pPr>
            <a:r>
              <a:rPr lang="en-US" sz="1600" dirty="0" smtClean="0">
                <a:solidFill>
                  <a:srgbClr val="66CCFF"/>
                </a:solidFill>
                <a:latin typeface="Arial Rounded MT Bold" panose="020F0704030504030204" pitchFamily="34" charset="0"/>
              </a:rPr>
              <a:t>The quadrupole coil thickness grows according to ln(R</a:t>
            </a:r>
            <a:r>
              <a:rPr lang="en-US" sz="1600" baseline="-25000" dirty="0" smtClean="0">
                <a:solidFill>
                  <a:srgbClr val="66CCFF"/>
                </a:solidFill>
                <a:latin typeface="Arial Rounded MT Bold" panose="020F0704030504030204" pitchFamily="34" charset="0"/>
              </a:rPr>
              <a:t>outer</a:t>
            </a:r>
            <a:r>
              <a:rPr lang="en-US" sz="1600" dirty="0" smtClean="0">
                <a:solidFill>
                  <a:srgbClr val="66CCFF"/>
                </a:solidFill>
                <a:latin typeface="Arial Rounded MT Bold" panose="020F0704030504030204" pitchFamily="34" charset="0"/>
              </a:rPr>
              <a:t>/</a:t>
            </a:r>
            <a:r>
              <a:rPr lang="en-US" sz="1600" dirty="0" err="1" smtClean="0">
                <a:solidFill>
                  <a:srgbClr val="66CCFF"/>
                </a:solidFill>
                <a:latin typeface="Arial Rounded MT Bold" panose="020F0704030504030204" pitchFamily="34" charset="0"/>
              </a:rPr>
              <a:t>R</a:t>
            </a:r>
            <a:r>
              <a:rPr lang="en-US" sz="1600" baseline="-25000" dirty="0" err="1" smtClean="0">
                <a:solidFill>
                  <a:srgbClr val="66CCFF"/>
                </a:solidFill>
                <a:latin typeface="Arial Rounded MT Bold" panose="020F0704030504030204" pitchFamily="34" charset="0"/>
              </a:rPr>
              <a:t>inner</a:t>
            </a:r>
            <a:r>
              <a:rPr lang="en-US" sz="1600" dirty="0" smtClean="0">
                <a:solidFill>
                  <a:srgbClr val="66CCFF"/>
                </a:solidFill>
                <a:latin typeface="Arial Rounded MT Bold" panose="020F0704030504030204" pitchFamily="34" charset="0"/>
              </a:rPr>
              <a:t>) gradient dependence (high field = thick coil).</a:t>
            </a:r>
          </a:p>
          <a:p>
            <a:pPr algn="just">
              <a:lnSpc>
                <a:spcPts val="1900"/>
              </a:lnSpc>
              <a:spcAft>
                <a:spcPts val="1400"/>
              </a:spcAft>
            </a:pPr>
            <a:r>
              <a:rPr lang="en-US" sz="1600" dirty="0" smtClean="0">
                <a:solidFill>
                  <a:srgbClr val="66CCFF"/>
                </a:solidFill>
                <a:latin typeface="Arial Rounded MT Bold" panose="020F0704030504030204" pitchFamily="34" charset="0"/>
              </a:rPr>
              <a:t>For yoke fields more than say 2</a:t>
            </a:r>
            <a:r>
              <a:rPr lang="en-US" sz="900" dirty="0" smtClean="0">
                <a:solidFill>
                  <a:srgbClr val="66CCFF"/>
                </a:solidFill>
                <a:latin typeface="Arial Rounded MT Bold" panose="020F0704030504030204" pitchFamily="34" charset="0"/>
              </a:rPr>
              <a:t> </a:t>
            </a:r>
            <a:r>
              <a:rPr lang="en-US" sz="1600" dirty="0" smtClean="0">
                <a:solidFill>
                  <a:srgbClr val="66CCFF"/>
                </a:solidFill>
                <a:latin typeface="Arial Rounded MT Bold" panose="020F0704030504030204" pitchFamily="34" charset="0"/>
              </a:rPr>
              <a:t>T, the yoke saturates and field will leak into cutout regions (cannot hide there).</a:t>
            </a:r>
          </a:p>
          <a:p>
            <a:pPr algn="just">
              <a:lnSpc>
                <a:spcPts val="1900"/>
              </a:lnSpc>
              <a:spcAft>
                <a:spcPts val="1400"/>
              </a:spcAft>
            </a:pPr>
            <a:r>
              <a:rPr lang="en-US" sz="1600" dirty="0" smtClean="0">
                <a:solidFill>
                  <a:srgbClr val="99FFCC"/>
                </a:solidFill>
                <a:latin typeface="Arial Rounded MT Bold" panose="020F0704030504030204" pitchFamily="34" charset="0"/>
              </a:rPr>
              <a:t>However, note that there is a zero in the coil field distribution close to the middle of the coil structure.</a:t>
            </a:r>
            <a:r>
              <a:rPr lang="en-US" sz="1600" dirty="0" smtClean="0">
                <a:solidFill>
                  <a:srgbClr val="66CCFF"/>
                </a:solidFill>
                <a:latin typeface="Arial Rounded MT Bold" panose="020F0704030504030204" pitchFamily="34" charset="0"/>
              </a:rPr>
              <a:t> </a:t>
            </a:r>
            <a:endParaRPr lang="en-US" sz="1600" dirty="0">
              <a:solidFill>
                <a:srgbClr val="66CCFF"/>
              </a:solidFill>
              <a:latin typeface="Arial Rounded MT Bold" panose="020F0704030504030204" pitchFamily="34" charset="0"/>
            </a:endParaRPr>
          </a:p>
        </p:txBody>
      </p:sp>
      <p:cxnSp>
        <p:nvCxnSpPr>
          <p:cNvPr id="9" name="Straight Arrow Connector 8"/>
          <p:cNvCxnSpPr/>
          <p:nvPr/>
        </p:nvCxnSpPr>
        <p:spPr>
          <a:xfrm flipV="1">
            <a:off x="950976" y="2552880"/>
            <a:ext cx="2167128" cy="52129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800600" y="2935224"/>
            <a:ext cx="228600" cy="228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699455" y="3286320"/>
            <a:ext cx="430887" cy="1241687"/>
          </a:xfrm>
          <a:prstGeom prst="rect">
            <a:avLst/>
          </a:prstGeom>
          <a:noFill/>
        </p:spPr>
        <p:txBody>
          <a:bodyPr vert="vert270" wrap="none" rtlCol="0">
            <a:spAutoFit/>
          </a:bodyPr>
          <a:lstStyle/>
          <a:p>
            <a:r>
              <a:rPr lang="en-US" sz="1600" dirty="0" smtClean="0">
                <a:latin typeface="Arial Rounded MT Bold" panose="020F0704030504030204" pitchFamily="34" charset="0"/>
              </a:rPr>
              <a:t>R = 100 mm</a:t>
            </a:r>
            <a:endParaRPr lang="en-US" sz="1600" dirty="0">
              <a:latin typeface="Arial Rounded MT Bold" panose="020F0704030504030204" pitchFamily="34" charset="0"/>
            </a:endParaRPr>
          </a:p>
        </p:txBody>
      </p:sp>
      <p:sp>
        <p:nvSpPr>
          <p:cNvPr id="14" name="TextBox 13"/>
          <p:cNvSpPr txBox="1"/>
          <p:nvPr/>
        </p:nvSpPr>
        <p:spPr>
          <a:xfrm rot="-840000">
            <a:off x="854498" y="2503144"/>
            <a:ext cx="2270237" cy="274320"/>
          </a:xfrm>
          <a:prstGeom prst="rect">
            <a:avLst/>
          </a:prstGeom>
          <a:noFill/>
        </p:spPr>
        <p:txBody>
          <a:bodyPr wrap="none" rtlCol="0">
            <a:spAutoFit/>
          </a:bodyPr>
          <a:lstStyle/>
          <a:p>
            <a:r>
              <a:rPr lang="en-US" sz="1600" dirty="0" smtClean="0">
                <a:latin typeface="Arial Rounded MT Bold" panose="020F0704030504030204" pitchFamily="34" charset="0"/>
              </a:rPr>
              <a:t>Average R = 55.5 mm</a:t>
            </a:r>
            <a:endParaRPr lang="en-US" sz="1600" dirty="0">
              <a:latin typeface="Arial Rounded MT Bold" panose="020F0704030504030204" pitchFamily="34" charset="0"/>
            </a:endParaRPr>
          </a:p>
        </p:txBody>
      </p:sp>
      <p:sp>
        <p:nvSpPr>
          <p:cNvPr id="16" name="TextBox 15"/>
          <p:cNvSpPr txBox="1"/>
          <p:nvPr/>
        </p:nvSpPr>
        <p:spPr>
          <a:xfrm>
            <a:off x="76200" y="5997714"/>
            <a:ext cx="8839200" cy="707886"/>
          </a:xfrm>
          <a:prstGeom prst="rect">
            <a:avLst/>
          </a:prstGeom>
          <a:noFill/>
        </p:spPr>
        <p:txBody>
          <a:bodyPr wrap="square" rtlCol="0">
            <a:spAutoFit/>
          </a:bodyPr>
          <a:lstStyle/>
          <a:p>
            <a:pPr>
              <a:lnSpc>
                <a:spcPts val="2400"/>
              </a:lnSpc>
            </a:pPr>
            <a:r>
              <a:rPr lang="en-US" dirty="0" smtClean="0">
                <a:solidFill>
                  <a:srgbClr val="FFFF99"/>
                </a:solidFill>
              </a:rPr>
              <a:t>For this figure we plot </a:t>
            </a:r>
            <a:r>
              <a:rPr lang="en-US" sz="2400" dirty="0" smtClean="0">
                <a:solidFill>
                  <a:srgbClr val="FFFF99"/>
                </a:solidFill>
              </a:rPr>
              <a:t>|</a:t>
            </a:r>
            <a:r>
              <a:rPr lang="en-US" dirty="0" smtClean="0">
                <a:solidFill>
                  <a:srgbClr val="FFFF99"/>
                </a:solidFill>
              </a:rPr>
              <a:t>#</a:t>
            </a:r>
            <a:r>
              <a:rPr lang="en-US" dirty="0" err="1" smtClean="0">
                <a:solidFill>
                  <a:srgbClr val="FFFF99"/>
                </a:solidFill>
              </a:rPr>
              <a:t>Scaled_B</a:t>
            </a:r>
            <a:r>
              <a:rPr lang="en-US" sz="2400" dirty="0" smtClean="0">
                <a:solidFill>
                  <a:srgbClr val="FFFF99"/>
                </a:solidFill>
              </a:rPr>
              <a:t>|</a:t>
            </a:r>
            <a:r>
              <a:rPr lang="en-US" dirty="0" smtClean="0">
                <a:solidFill>
                  <a:srgbClr val="FFFF99"/>
                </a:solidFill>
              </a:rPr>
              <a:t>,  the field distribution in the coil structure divided by the maximum field in the coil.  </a:t>
            </a:r>
            <a:r>
              <a:rPr lang="en-US" dirty="0" smtClean="0">
                <a:solidFill>
                  <a:srgbClr val="99FFCC"/>
                </a:solidFill>
              </a:rPr>
              <a:t>At the 100 mm indicated spot  #</a:t>
            </a:r>
            <a:r>
              <a:rPr lang="en-US" dirty="0" err="1" smtClean="0">
                <a:solidFill>
                  <a:srgbClr val="99FFCC"/>
                </a:solidFill>
              </a:rPr>
              <a:t>Scaled_B</a:t>
            </a:r>
            <a:r>
              <a:rPr lang="en-US" dirty="0" smtClean="0">
                <a:solidFill>
                  <a:srgbClr val="99FFCC"/>
                </a:solidFill>
              </a:rPr>
              <a:t> is about </a:t>
            </a:r>
            <a:r>
              <a:rPr lang="en-US" sz="2000" spc="100" dirty="0" smtClean="0">
                <a:solidFill>
                  <a:srgbClr val="99FFCC"/>
                </a:solidFill>
              </a:rPr>
              <a:t>-</a:t>
            </a:r>
            <a:r>
              <a:rPr lang="en-US" dirty="0" smtClean="0">
                <a:solidFill>
                  <a:srgbClr val="99FFCC"/>
                </a:solidFill>
              </a:rPr>
              <a:t>0.2.</a:t>
            </a:r>
            <a:endParaRPr lang="en-US" dirty="0">
              <a:solidFill>
                <a:srgbClr val="99FFCC"/>
              </a:solidFill>
            </a:endParaRPr>
          </a:p>
        </p:txBody>
      </p:sp>
      <p:sp>
        <p:nvSpPr>
          <p:cNvPr id="17" name="TextBox 16"/>
          <p:cNvSpPr txBox="1"/>
          <p:nvPr/>
        </p:nvSpPr>
        <p:spPr>
          <a:xfrm>
            <a:off x="3555343" y="1295400"/>
            <a:ext cx="1417568" cy="461665"/>
          </a:xfrm>
          <a:prstGeom prst="rect">
            <a:avLst/>
          </a:prstGeom>
          <a:noFill/>
        </p:spPr>
        <p:txBody>
          <a:bodyPr vert="horz" wrap="none" rtlCol="0">
            <a:spAutoFit/>
          </a:bodyPr>
          <a:lstStyle/>
          <a:p>
            <a:r>
              <a:rPr lang="en-US" sz="1600" b="1" spc="200" dirty="0" smtClean="0">
                <a:solidFill>
                  <a:srgbClr val="0000CC"/>
                </a:solidFill>
                <a:latin typeface="Arial Rounded MT Bold" panose="020F0704030504030204" pitchFamily="34" charset="0"/>
              </a:rPr>
              <a:t>B</a:t>
            </a:r>
            <a:r>
              <a:rPr lang="en-US" sz="2400" b="1" spc="200" dirty="0">
                <a:solidFill>
                  <a:srgbClr val="0000CC"/>
                </a:solidFill>
                <a:latin typeface="Symbol" panose="05050102010706020507" pitchFamily="18" charset="2"/>
                <a:cs typeface="Symath"/>
              </a:rPr>
              <a:t>»</a:t>
            </a:r>
            <a:r>
              <a:rPr lang="en-US" sz="1600" b="1" dirty="0" smtClean="0">
                <a:solidFill>
                  <a:srgbClr val="0000CC"/>
                </a:solidFill>
                <a:latin typeface="Arial Rounded MT Bold" panose="020F0704030504030204" pitchFamily="34" charset="0"/>
              </a:rPr>
              <a:t>0 Region</a:t>
            </a:r>
            <a:endParaRPr lang="en-US" sz="1600" b="1" dirty="0">
              <a:solidFill>
                <a:srgbClr val="0000CC"/>
              </a:solidFill>
              <a:latin typeface="Arial Rounded MT Bold" panose="020F0704030504030204" pitchFamily="34" charset="0"/>
            </a:endParaRPr>
          </a:p>
        </p:txBody>
      </p:sp>
      <p:cxnSp>
        <p:nvCxnSpPr>
          <p:cNvPr id="19" name="Straight Arrow Connector 18"/>
          <p:cNvCxnSpPr/>
          <p:nvPr/>
        </p:nvCxnSpPr>
        <p:spPr>
          <a:xfrm flipH="1">
            <a:off x="3227832" y="1682496"/>
            <a:ext cx="838200" cy="1295400"/>
          </a:xfrm>
          <a:prstGeom prst="straightConnector1">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78250" y="4614446"/>
            <a:ext cx="3393750" cy="338554"/>
          </a:xfrm>
          <a:prstGeom prst="rect">
            <a:avLst/>
          </a:prstGeom>
          <a:solidFill>
            <a:srgbClr val="FFFFFF">
              <a:alpha val="40000"/>
            </a:srgbClr>
          </a:solidFill>
        </p:spPr>
        <p:txBody>
          <a:bodyPr wrap="none" rtlCol="0">
            <a:spAutoFit/>
          </a:bodyPr>
          <a:lstStyle/>
          <a:p>
            <a:r>
              <a:rPr lang="en-US" sz="1600" b="1" i="1" spc="40" dirty="0" smtClean="0">
                <a:solidFill>
                  <a:srgbClr val="002060"/>
                </a:solidFill>
                <a:latin typeface="Arial Rounded MT Bold" panose="020F0704030504030204" pitchFamily="34" charset="0"/>
              </a:rPr>
              <a:t>TQS03 Inspired </a:t>
            </a:r>
            <a:r>
              <a:rPr lang="en-US" sz="1600" b="1" i="1" spc="40" dirty="0">
                <a:solidFill>
                  <a:srgbClr val="002060"/>
                </a:solidFill>
                <a:latin typeface="Arial Rounded MT Bold" panose="020F0704030504030204" pitchFamily="34" charset="0"/>
              </a:rPr>
              <a:t>C</a:t>
            </a:r>
            <a:r>
              <a:rPr lang="en-US" sz="1600" b="1" i="1" spc="40" dirty="0" smtClean="0">
                <a:solidFill>
                  <a:srgbClr val="002060"/>
                </a:solidFill>
                <a:latin typeface="Arial Rounded MT Bold" panose="020F0704030504030204" pitchFamily="34" charset="0"/>
              </a:rPr>
              <a:t>oil </a:t>
            </a:r>
            <a:r>
              <a:rPr lang="en-US" sz="1600" b="1" i="1" spc="40" dirty="0">
                <a:solidFill>
                  <a:srgbClr val="002060"/>
                </a:solidFill>
                <a:latin typeface="Arial Rounded MT Bold" panose="020F0704030504030204" pitchFamily="34" charset="0"/>
              </a:rPr>
              <a:t>G</a:t>
            </a:r>
            <a:r>
              <a:rPr lang="en-US" sz="1600" b="1" i="1" spc="40" dirty="0" smtClean="0">
                <a:solidFill>
                  <a:srgbClr val="002060"/>
                </a:solidFill>
                <a:latin typeface="Arial Rounded MT Bold" panose="020F0704030504030204" pitchFamily="34" charset="0"/>
              </a:rPr>
              <a:t>eometry</a:t>
            </a:r>
            <a:r>
              <a:rPr lang="en-US" sz="1600" b="1" spc="40" dirty="0" smtClean="0"/>
              <a:t> </a:t>
            </a:r>
            <a:endParaRPr lang="en-US" sz="1600" spc="40" dirty="0"/>
          </a:p>
        </p:txBody>
      </p:sp>
      <p:sp>
        <p:nvSpPr>
          <p:cNvPr id="15" name="TextBox 14"/>
          <p:cNvSpPr txBox="1"/>
          <p:nvPr/>
        </p:nvSpPr>
        <p:spPr>
          <a:xfrm>
            <a:off x="896112" y="1252728"/>
            <a:ext cx="1371600" cy="707886"/>
          </a:xfrm>
          <a:prstGeom prst="rect">
            <a:avLst/>
          </a:prstGeom>
          <a:noFill/>
        </p:spPr>
        <p:txBody>
          <a:bodyPr vert="horz" wrap="square" rtlCol="0">
            <a:spAutoFit/>
          </a:bodyPr>
          <a:lstStyle/>
          <a:p>
            <a:pPr>
              <a:lnSpc>
                <a:spcPts val="1600"/>
              </a:lnSpc>
            </a:pPr>
            <a:r>
              <a:rPr lang="en-US" sz="1500" b="1" spc="30" dirty="0" smtClean="0">
                <a:solidFill>
                  <a:srgbClr val="660033"/>
                </a:solidFill>
                <a:latin typeface="Arial Rounded MT Bold" panose="020F0704030504030204" pitchFamily="34" charset="0"/>
              </a:rPr>
              <a:t>G = 230 T/m</a:t>
            </a:r>
            <a:r>
              <a:rPr lang="en-US" sz="1500" b="1" dirty="0" smtClean="0">
                <a:solidFill>
                  <a:srgbClr val="660033"/>
                </a:solidFill>
                <a:latin typeface="Arial Rounded MT Bold" panose="020F0704030504030204" pitchFamily="34" charset="0"/>
              </a:rPr>
              <a:t> </a:t>
            </a:r>
            <a:r>
              <a:rPr lang="en-US" sz="1500" b="1" spc="60" dirty="0" smtClean="0">
                <a:solidFill>
                  <a:srgbClr val="660033"/>
                </a:solidFill>
                <a:latin typeface="Arial Rounded MT Bold" panose="020F0704030504030204" pitchFamily="34" charset="0"/>
              </a:rPr>
              <a:t>for this coil </a:t>
            </a:r>
            <a:r>
              <a:rPr lang="en-US" sz="1500" b="1" dirty="0" smtClean="0">
                <a:solidFill>
                  <a:srgbClr val="660033"/>
                </a:solidFill>
                <a:latin typeface="Arial Rounded MT Bold" panose="020F0704030504030204" pitchFamily="34" charset="0"/>
              </a:rPr>
              <a:t>&amp; later plots</a:t>
            </a:r>
            <a:endParaRPr lang="en-US" sz="1500" b="1" dirty="0">
              <a:solidFill>
                <a:srgbClr val="660033"/>
              </a:solidFill>
              <a:latin typeface="Arial Rounded MT Bold" panose="020F0704030504030204" pitchFamily="34" charset="0"/>
            </a:endParaRPr>
          </a:p>
        </p:txBody>
      </p:sp>
      <p:sp>
        <p:nvSpPr>
          <p:cNvPr id="20" name="TextBox 19"/>
          <p:cNvSpPr txBox="1"/>
          <p:nvPr/>
        </p:nvSpPr>
        <p:spPr>
          <a:xfrm>
            <a:off x="2514601" y="1143000"/>
            <a:ext cx="1066799" cy="502702"/>
          </a:xfrm>
          <a:prstGeom prst="rect">
            <a:avLst/>
          </a:prstGeom>
          <a:noFill/>
        </p:spPr>
        <p:txBody>
          <a:bodyPr vert="horz" wrap="square" rtlCol="0">
            <a:spAutoFit/>
          </a:bodyPr>
          <a:lstStyle/>
          <a:p>
            <a:pPr algn="ctr">
              <a:lnSpc>
                <a:spcPts val="1600"/>
              </a:lnSpc>
            </a:pPr>
            <a:r>
              <a:rPr lang="en-US" sz="1600" b="1" dirty="0" err="1" smtClean="0">
                <a:latin typeface="Arial Rounded MT Bold" panose="020F0704030504030204" pitchFamily="34" charset="0"/>
              </a:rPr>
              <a:t>B</a:t>
            </a:r>
            <a:r>
              <a:rPr lang="en-US" b="1" baseline="-25000" dirty="0" err="1" smtClean="0">
                <a:latin typeface="Arial Rounded MT Bold" panose="020F0704030504030204" pitchFamily="34" charset="0"/>
              </a:rPr>
              <a:t>max</a:t>
            </a:r>
            <a:r>
              <a:rPr lang="en-US" sz="1600" b="1" dirty="0" smtClean="0">
                <a:latin typeface="Arial Rounded MT Bold" panose="020F0704030504030204" pitchFamily="34" charset="0"/>
              </a:rPr>
              <a:t> Spot</a:t>
            </a:r>
            <a:endParaRPr lang="en-US" sz="1600" b="1" dirty="0">
              <a:latin typeface="Arial Rounded MT Bold" panose="020F0704030504030204" pitchFamily="34" charset="0"/>
            </a:endParaRPr>
          </a:p>
        </p:txBody>
      </p:sp>
      <p:cxnSp>
        <p:nvCxnSpPr>
          <p:cNvPr id="21" name="Straight Arrow Connector 20"/>
          <p:cNvCxnSpPr/>
          <p:nvPr/>
        </p:nvCxnSpPr>
        <p:spPr>
          <a:xfrm flipH="1">
            <a:off x="2441448" y="1572768"/>
            <a:ext cx="381000" cy="457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019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800600" y="3276600"/>
            <a:ext cx="4343400" cy="32004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85799"/>
            <a:ext cx="4754880" cy="429768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61" y="838200"/>
            <a:ext cx="4634094" cy="4090921"/>
          </a:xfrm>
          <a:prstGeom prst="rect">
            <a:avLst/>
          </a:prstGeom>
        </p:spPr>
      </p:pic>
      <p:sp>
        <p:nvSpPr>
          <p:cNvPr id="2" name="Title 1"/>
          <p:cNvSpPr>
            <a:spLocks noGrp="1"/>
          </p:cNvSpPr>
          <p:nvPr>
            <p:ph type="title"/>
          </p:nvPr>
        </p:nvSpPr>
        <p:spPr>
          <a:xfrm>
            <a:off x="76200" y="0"/>
            <a:ext cx="9067800" cy="685800"/>
          </a:xfrm>
        </p:spPr>
        <p:txBody>
          <a:bodyPr/>
          <a:lstStyle/>
          <a:p>
            <a:r>
              <a:rPr lang="en-US" dirty="0"/>
              <a:t>Generic Septum Quadrupole Sweet Spot Example</a:t>
            </a:r>
          </a:p>
        </p:txBody>
      </p:sp>
      <p:sp>
        <p:nvSpPr>
          <p:cNvPr id="5" name="TextBox 4"/>
          <p:cNvSpPr txBox="1"/>
          <p:nvPr/>
        </p:nvSpPr>
        <p:spPr>
          <a:xfrm>
            <a:off x="65362" y="742890"/>
            <a:ext cx="4635408" cy="369332"/>
          </a:xfrm>
          <a:prstGeom prst="rect">
            <a:avLst/>
          </a:prstGeom>
          <a:solidFill>
            <a:schemeClr val="bg1"/>
          </a:solidFill>
        </p:spPr>
        <p:txBody>
          <a:bodyPr wrap="square" rtlCol="0">
            <a:spAutoFit/>
          </a:bodyPr>
          <a:lstStyle/>
          <a:p>
            <a:pPr algn="ctr"/>
            <a:r>
              <a:rPr lang="en-US" b="1" i="1" dirty="0" smtClean="0">
                <a:solidFill>
                  <a:srgbClr val="000066"/>
                </a:solidFill>
                <a:latin typeface="Arial Rounded MT Bold" panose="020F0704030504030204" pitchFamily="34" charset="0"/>
              </a:rPr>
              <a:t>¼ </a:t>
            </a:r>
            <a:r>
              <a:rPr lang="en-US" b="1" i="1" dirty="0">
                <a:solidFill>
                  <a:srgbClr val="000066"/>
                </a:solidFill>
                <a:latin typeface="Arial Rounded MT Bold" panose="020F0704030504030204" pitchFamily="34" charset="0"/>
              </a:rPr>
              <a:t>Symmetry </a:t>
            </a:r>
            <a:r>
              <a:rPr lang="en-US" b="1" i="1" dirty="0" smtClean="0">
                <a:solidFill>
                  <a:srgbClr val="000066"/>
                </a:solidFill>
                <a:latin typeface="Arial Rounded MT Bold" panose="020F0704030504030204" pitchFamily="34" charset="0"/>
              </a:rPr>
              <a:t>Simple Sweet Spot </a:t>
            </a:r>
            <a:r>
              <a:rPr lang="en-US" b="1" i="1" dirty="0">
                <a:solidFill>
                  <a:srgbClr val="000066"/>
                </a:solidFill>
                <a:latin typeface="Arial Rounded MT Bold" panose="020F0704030504030204" pitchFamily="34" charset="0"/>
              </a:rPr>
              <a:t>Coil </a:t>
            </a:r>
            <a:endParaRPr lang="en-US" sz="2800" b="1" i="1" baseline="-25000" dirty="0">
              <a:solidFill>
                <a:srgbClr val="000066"/>
              </a:solidFill>
              <a:latin typeface="Arial Rounded MT Bold" panose="020F0704030504030204" pitchFamily="34" charset="0"/>
            </a:endParaRPr>
          </a:p>
        </p:txBody>
      </p:sp>
      <p:sp>
        <p:nvSpPr>
          <p:cNvPr id="11" name="Oval 10"/>
          <p:cNvSpPr/>
          <p:nvPr/>
        </p:nvSpPr>
        <p:spPr>
          <a:xfrm>
            <a:off x="3015132" y="2514600"/>
            <a:ext cx="228600" cy="228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921913" y="2819400"/>
            <a:ext cx="430887" cy="1241687"/>
          </a:xfrm>
          <a:prstGeom prst="rect">
            <a:avLst/>
          </a:prstGeom>
          <a:noFill/>
        </p:spPr>
        <p:txBody>
          <a:bodyPr vert="vert270" wrap="none" rtlCol="0">
            <a:spAutoFit/>
          </a:bodyPr>
          <a:lstStyle/>
          <a:p>
            <a:r>
              <a:rPr lang="en-US" sz="1600" dirty="0" smtClean="0">
                <a:latin typeface="Arial Rounded MT Bold" panose="020F0704030504030204" pitchFamily="34" charset="0"/>
              </a:rPr>
              <a:t>R = 100 mm</a:t>
            </a:r>
            <a:endParaRPr lang="en-US" sz="1600" dirty="0">
              <a:latin typeface="Arial Rounded MT Bold" panose="020F0704030504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3505200"/>
            <a:ext cx="4166055" cy="2912162"/>
          </a:xfrm>
          <a:prstGeom prst="rect">
            <a:avLst/>
          </a:prstGeom>
        </p:spPr>
      </p:pic>
      <p:sp>
        <p:nvSpPr>
          <p:cNvPr id="20" name="TextBox 19"/>
          <p:cNvSpPr txBox="1"/>
          <p:nvPr/>
        </p:nvSpPr>
        <p:spPr>
          <a:xfrm>
            <a:off x="4800600" y="3246120"/>
            <a:ext cx="4242254" cy="353943"/>
          </a:xfrm>
          <a:prstGeom prst="rect">
            <a:avLst/>
          </a:prstGeom>
          <a:noFill/>
        </p:spPr>
        <p:txBody>
          <a:bodyPr wrap="square" rtlCol="0">
            <a:spAutoFit/>
          </a:bodyPr>
          <a:lstStyle/>
          <a:p>
            <a:pPr algn="ctr"/>
            <a:r>
              <a:rPr lang="en-US" sz="1700" b="1" i="1" spc="20" dirty="0" smtClean="0">
                <a:solidFill>
                  <a:srgbClr val="000066"/>
                </a:solidFill>
                <a:latin typeface="Arial Rounded MT Bold" panose="020F0704030504030204" pitchFamily="34" charset="0"/>
              </a:rPr>
              <a:t>Scaled Vertical Field at Coil Midplane</a:t>
            </a:r>
            <a:endParaRPr lang="en-US" sz="1700" b="1" i="1" spc="20" dirty="0">
              <a:solidFill>
                <a:srgbClr val="000066"/>
              </a:solidFill>
              <a:latin typeface="Arial Rounded MT Bold" panose="020F0704030504030204" pitchFamily="34" charset="0"/>
            </a:endParaRPr>
          </a:p>
        </p:txBody>
      </p:sp>
      <p:sp>
        <p:nvSpPr>
          <p:cNvPr id="21" name="TextBox 20"/>
          <p:cNvSpPr txBox="1"/>
          <p:nvPr/>
        </p:nvSpPr>
        <p:spPr>
          <a:xfrm>
            <a:off x="4876800" y="4452289"/>
            <a:ext cx="430887" cy="850554"/>
          </a:xfrm>
          <a:prstGeom prst="rect">
            <a:avLst/>
          </a:prstGeom>
          <a:noFill/>
        </p:spPr>
        <p:txBody>
          <a:bodyPr vert="vert270" wrap="none" rtlCol="0">
            <a:spAutoFit/>
          </a:bodyPr>
          <a:lstStyle/>
          <a:p>
            <a:r>
              <a:rPr lang="en-US" sz="1600" dirty="0" smtClean="0">
                <a:latin typeface="Arial Rounded MT Bold" panose="020F0704030504030204" pitchFamily="34" charset="0"/>
              </a:rPr>
              <a:t>By/B</a:t>
            </a:r>
            <a:r>
              <a:rPr lang="en-US" sz="1600" baseline="-25000" dirty="0" smtClean="0">
                <a:latin typeface="Arial Rounded MT Bold" panose="020F0704030504030204" pitchFamily="34" charset="0"/>
              </a:rPr>
              <a:t>MAX</a:t>
            </a:r>
            <a:endParaRPr lang="en-US" sz="1600" baseline="-25000" dirty="0">
              <a:latin typeface="Arial Rounded MT Bold" panose="020F0704030504030204" pitchFamily="34" charset="0"/>
            </a:endParaRPr>
          </a:p>
        </p:txBody>
      </p:sp>
      <p:sp>
        <p:nvSpPr>
          <p:cNvPr id="22" name="TextBox 21"/>
          <p:cNvSpPr txBox="1"/>
          <p:nvPr/>
        </p:nvSpPr>
        <p:spPr>
          <a:xfrm>
            <a:off x="7501001" y="6096000"/>
            <a:ext cx="1109599" cy="338554"/>
          </a:xfrm>
          <a:prstGeom prst="rect">
            <a:avLst/>
          </a:prstGeom>
          <a:noFill/>
        </p:spPr>
        <p:txBody>
          <a:bodyPr vert="horz" wrap="none" rtlCol="0">
            <a:spAutoFit/>
          </a:bodyPr>
          <a:lstStyle/>
          <a:p>
            <a:r>
              <a:rPr lang="en-US" sz="1600" dirty="0" smtClean="0">
                <a:latin typeface="Arial Rounded MT Bold" panose="020F0704030504030204" pitchFamily="34" charset="0"/>
              </a:rPr>
              <a:t>X, Y (mm)</a:t>
            </a:r>
            <a:endParaRPr lang="en-US" sz="1600" baseline="-25000" dirty="0">
              <a:latin typeface="Arial Rounded MT Bold" panose="020F0704030504030204" pitchFamily="34" charset="0"/>
            </a:endParaRPr>
          </a:p>
        </p:txBody>
      </p:sp>
      <p:sp>
        <p:nvSpPr>
          <p:cNvPr id="23" name="Oval 22"/>
          <p:cNvSpPr/>
          <p:nvPr/>
        </p:nvSpPr>
        <p:spPr>
          <a:xfrm>
            <a:off x="8238744" y="4983480"/>
            <a:ext cx="228600" cy="228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a:off x="5486400" y="5093208"/>
            <a:ext cx="3429000" cy="0"/>
          </a:xfrm>
          <a:prstGeom prst="line">
            <a:avLst/>
          </a:prstGeom>
          <a:ln>
            <a:solidFill>
              <a:srgbClr val="0000CC"/>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485678" y="3581400"/>
            <a:ext cx="915122" cy="707886"/>
          </a:xfrm>
          <a:prstGeom prst="rect">
            <a:avLst/>
          </a:prstGeom>
          <a:noFill/>
        </p:spPr>
        <p:txBody>
          <a:bodyPr vert="horz" wrap="square" rtlCol="0">
            <a:spAutoFit/>
          </a:bodyPr>
          <a:lstStyle/>
          <a:p>
            <a:pPr>
              <a:lnSpc>
                <a:spcPts val="1600"/>
              </a:lnSpc>
            </a:pPr>
            <a:r>
              <a:rPr lang="en-US" sz="1500" b="1" dirty="0" smtClean="0">
                <a:solidFill>
                  <a:srgbClr val="C00000"/>
                </a:solidFill>
                <a:latin typeface="Arial Rounded MT Bold" panose="020F0704030504030204" pitchFamily="34" charset="0"/>
              </a:rPr>
              <a:t>Linear on the</a:t>
            </a:r>
            <a:endParaRPr lang="en-US" sz="1500" b="1" dirty="0">
              <a:solidFill>
                <a:srgbClr val="C00000"/>
              </a:solidFill>
              <a:latin typeface="Arial Rounded MT Bold" panose="020F0704030504030204" pitchFamily="34" charset="0"/>
            </a:endParaRPr>
          </a:p>
          <a:p>
            <a:pPr>
              <a:lnSpc>
                <a:spcPts val="1600"/>
              </a:lnSpc>
            </a:pPr>
            <a:r>
              <a:rPr lang="en-US" sz="1500" b="1" dirty="0" smtClean="0">
                <a:solidFill>
                  <a:srgbClr val="C00000"/>
                </a:solidFill>
                <a:latin typeface="Arial Rounded MT Bold" panose="020F0704030504030204" pitchFamily="34" charset="0"/>
              </a:rPr>
              <a:t>inside</a:t>
            </a:r>
            <a:endParaRPr lang="en-US" sz="1500" b="1" dirty="0">
              <a:solidFill>
                <a:srgbClr val="C00000"/>
              </a:solidFill>
              <a:latin typeface="Arial Rounded MT Bold" panose="020F0704030504030204" pitchFamily="34" charset="0"/>
            </a:endParaRPr>
          </a:p>
        </p:txBody>
      </p:sp>
      <p:cxnSp>
        <p:nvCxnSpPr>
          <p:cNvPr id="26" name="Straight Arrow Connector 25"/>
          <p:cNvCxnSpPr/>
          <p:nvPr/>
        </p:nvCxnSpPr>
        <p:spPr>
          <a:xfrm flipV="1">
            <a:off x="6477000" y="5105400"/>
            <a:ext cx="685800" cy="3505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818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914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58968" y="5288498"/>
            <a:ext cx="1143000" cy="502702"/>
          </a:xfrm>
          <a:prstGeom prst="rect">
            <a:avLst/>
          </a:prstGeom>
          <a:noFill/>
        </p:spPr>
        <p:txBody>
          <a:bodyPr vert="horz" wrap="square" rtlCol="0">
            <a:spAutoFit/>
          </a:bodyPr>
          <a:lstStyle/>
          <a:p>
            <a:pPr>
              <a:lnSpc>
                <a:spcPts val="1600"/>
              </a:lnSpc>
            </a:pPr>
            <a:r>
              <a:rPr lang="en-US" sz="1500" b="1" dirty="0" smtClean="0">
                <a:latin typeface="Arial Rounded MT Bold" panose="020F0704030504030204" pitchFamily="34" charset="0"/>
              </a:rPr>
              <a:t>Reversed in the coil</a:t>
            </a:r>
            <a:endParaRPr lang="en-US" sz="1500" b="1" dirty="0">
              <a:latin typeface="Arial Rounded MT Bold" panose="020F0704030504030204" pitchFamily="34" charset="0"/>
            </a:endParaRPr>
          </a:p>
        </p:txBody>
      </p:sp>
      <p:sp>
        <p:nvSpPr>
          <p:cNvPr id="35" name="TextBox 34"/>
          <p:cNvSpPr txBox="1"/>
          <p:nvPr/>
        </p:nvSpPr>
        <p:spPr>
          <a:xfrm>
            <a:off x="7429500" y="4450298"/>
            <a:ext cx="1638300" cy="502702"/>
          </a:xfrm>
          <a:prstGeom prst="rect">
            <a:avLst/>
          </a:prstGeom>
          <a:noFill/>
        </p:spPr>
        <p:txBody>
          <a:bodyPr vert="horz" wrap="square" rtlCol="0">
            <a:spAutoFit/>
          </a:bodyPr>
          <a:lstStyle/>
          <a:p>
            <a:pPr algn="ctr">
              <a:lnSpc>
                <a:spcPts val="1600"/>
              </a:lnSpc>
            </a:pPr>
            <a:r>
              <a:rPr lang="en-US" sz="1500" b="1" dirty="0" smtClean="0">
                <a:solidFill>
                  <a:srgbClr val="0000CC"/>
                </a:solidFill>
                <a:latin typeface="Arial Rounded MT Bold" panose="020F0704030504030204" pitchFamily="34" charset="0"/>
              </a:rPr>
              <a:t>Now have zero at X=100 mm</a:t>
            </a:r>
            <a:endParaRPr lang="en-US" sz="1500" b="1" dirty="0">
              <a:solidFill>
                <a:srgbClr val="0000CC"/>
              </a:solidFill>
              <a:latin typeface="Arial Rounded MT Bold" panose="020F0704030504030204" pitchFamily="34" charset="0"/>
            </a:endParaRPr>
          </a:p>
        </p:txBody>
      </p:sp>
      <p:sp>
        <p:nvSpPr>
          <p:cNvPr id="36" name="TextBox 35"/>
          <p:cNvSpPr txBox="1"/>
          <p:nvPr/>
        </p:nvSpPr>
        <p:spPr>
          <a:xfrm>
            <a:off x="4800600" y="815543"/>
            <a:ext cx="4343400" cy="2080057"/>
          </a:xfrm>
          <a:prstGeom prst="rect">
            <a:avLst/>
          </a:prstGeom>
          <a:noFill/>
        </p:spPr>
        <p:txBody>
          <a:bodyPr wrap="square" rtlCol="0">
            <a:spAutoFit/>
          </a:bodyPr>
          <a:lstStyle/>
          <a:p>
            <a:pPr algn="just">
              <a:lnSpc>
                <a:spcPts val="1900"/>
              </a:lnSpc>
              <a:spcAft>
                <a:spcPts val="2200"/>
              </a:spcAft>
            </a:pPr>
            <a:r>
              <a:rPr lang="en-US" sz="1600" dirty="0" smtClean="0">
                <a:solidFill>
                  <a:srgbClr val="66CCFF"/>
                </a:solidFill>
                <a:latin typeface="Arial Rounded MT Bold" panose="020F0704030504030204" pitchFamily="34" charset="0"/>
              </a:rPr>
              <a:t>Adding the second outer quadrupole coil show here contributes an additional 11% to overall magnetic field efficiency and slightly decreases the peak field.</a:t>
            </a:r>
          </a:p>
          <a:p>
            <a:pPr algn="just">
              <a:lnSpc>
                <a:spcPts val="1900"/>
              </a:lnSpc>
              <a:spcAft>
                <a:spcPts val="1400"/>
              </a:spcAft>
            </a:pPr>
            <a:r>
              <a:rPr lang="en-US" sz="1600" dirty="0" smtClean="0">
                <a:solidFill>
                  <a:srgbClr val="99FFCC"/>
                </a:solidFill>
                <a:latin typeface="Arial Rounded MT Bold" panose="020F0704030504030204" pitchFamily="34" charset="0"/>
              </a:rPr>
              <a:t>But now we have created a field reversal “sweet spot” at the desired, X = 100 mm, location.</a:t>
            </a:r>
          </a:p>
        </p:txBody>
      </p:sp>
      <p:sp>
        <p:nvSpPr>
          <p:cNvPr id="37" name="TextBox 36"/>
          <p:cNvSpPr txBox="1"/>
          <p:nvPr/>
        </p:nvSpPr>
        <p:spPr>
          <a:xfrm>
            <a:off x="0" y="5105400"/>
            <a:ext cx="4700770" cy="1374735"/>
          </a:xfrm>
          <a:prstGeom prst="rect">
            <a:avLst/>
          </a:prstGeom>
          <a:noFill/>
        </p:spPr>
        <p:txBody>
          <a:bodyPr wrap="square" rtlCol="0">
            <a:spAutoFit/>
          </a:bodyPr>
          <a:lstStyle/>
          <a:p>
            <a:pPr algn="just">
              <a:lnSpc>
                <a:spcPts val="2000"/>
              </a:lnSpc>
            </a:pPr>
            <a:r>
              <a:rPr lang="en-US" dirty="0" smtClean="0">
                <a:solidFill>
                  <a:srgbClr val="FFFF99"/>
                </a:solidFill>
              </a:rPr>
              <a:t>The field magnitude grows with distance from the </a:t>
            </a:r>
            <a:r>
              <a:rPr lang="en-US" dirty="0">
                <a:solidFill>
                  <a:srgbClr val="FFFF99"/>
                </a:solidFill>
              </a:rPr>
              <a:t>zero crossing sweet spot point</a:t>
            </a:r>
            <a:r>
              <a:rPr lang="en-US" dirty="0" smtClean="0">
                <a:solidFill>
                  <a:srgbClr val="FFFF99"/>
                </a:solidFill>
              </a:rPr>
              <a:t>. </a:t>
            </a:r>
            <a:r>
              <a:rPr lang="en-US" dirty="0">
                <a:solidFill>
                  <a:srgbClr val="FFFF99"/>
                </a:solidFill>
              </a:rPr>
              <a:t>I</a:t>
            </a:r>
            <a:r>
              <a:rPr lang="en-US" dirty="0" smtClean="0">
                <a:solidFill>
                  <a:srgbClr val="FFFF99"/>
                </a:solidFill>
              </a:rPr>
              <a:t>t depends on how large the electron region we must shield as to whether or not we can use a passive iron shield for the final field reduction.</a:t>
            </a:r>
            <a:endParaRPr lang="en-US" dirty="0">
              <a:solidFill>
                <a:srgbClr val="FFFF99"/>
              </a:solidFill>
            </a:endParaRPr>
          </a:p>
        </p:txBody>
      </p:sp>
      <p:sp>
        <p:nvSpPr>
          <p:cNvPr id="27" name="TextBox 26"/>
          <p:cNvSpPr txBox="1"/>
          <p:nvPr/>
        </p:nvSpPr>
        <p:spPr>
          <a:xfrm>
            <a:off x="1219200" y="1156509"/>
            <a:ext cx="1600200" cy="338554"/>
          </a:xfrm>
          <a:prstGeom prst="rect">
            <a:avLst/>
          </a:prstGeom>
          <a:noFill/>
        </p:spPr>
        <p:txBody>
          <a:bodyPr vert="horz" wrap="square" rtlCol="0">
            <a:spAutoFit/>
          </a:bodyPr>
          <a:lstStyle/>
          <a:p>
            <a:r>
              <a:rPr lang="en-US" sz="1600" b="1" dirty="0" smtClean="0">
                <a:solidFill>
                  <a:srgbClr val="0000CC"/>
                </a:solidFill>
                <a:latin typeface="Arial Rounded MT Bold" panose="020F0704030504030204" pitchFamily="34" charset="0"/>
              </a:rPr>
              <a:t>High field coil</a:t>
            </a:r>
            <a:endParaRPr lang="en-US" sz="1600" b="1" dirty="0">
              <a:solidFill>
                <a:srgbClr val="0000CC"/>
              </a:solidFill>
              <a:latin typeface="Arial Rounded MT Bold" panose="020F0704030504030204" pitchFamily="34" charset="0"/>
            </a:endParaRPr>
          </a:p>
        </p:txBody>
      </p:sp>
      <p:cxnSp>
        <p:nvCxnSpPr>
          <p:cNvPr id="30" name="Straight Arrow Connector 29"/>
          <p:cNvCxnSpPr/>
          <p:nvPr/>
        </p:nvCxnSpPr>
        <p:spPr>
          <a:xfrm>
            <a:off x="2057400" y="1495063"/>
            <a:ext cx="0" cy="360508"/>
          </a:xfrm>
          <a:prstGeom prst="straightConnector1">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362200" y="1642646"/>
            <a:ext cx="1600200" cy="338554"/>
          </a:xfrm>
          <a:prstGeom prst="rect">
            <a:avLst/>
          </a:prstGeom>
          <a:noFill/>
        </p:spPr>
        <p:txBody>
          <a:bodyPr vert="horz" wrap="square" rtlCol="0">
            <a:spAutoFit/>
          </a:bodyPr>
          <a:lstStyle/>
          <a:p>
            <a:r>
              <a:rPr lang="en-US" sz="1600" b="1" dirty="0" smtClean="0">
                <a:solidFill>
                  <a:srgbClr val="0000CC"/>
                </a:solidFill>
                <a:latin typeface="Arial Rounded MT Bold" panose="020F0704030504030204" pitchFamily="34" charset="0"/>
              </a:rPr>
              <a:t>Low field coil</a:t>
            </a:r>
            <a:endParaRPr lang="en-US" sz="1600" b="1" dirty="0">
              <a:solidFill>
                <a:srgbClr val="0000CC"/>
              </a:solidFill>
              <a:latin typeface="Arial Rounded MT Bold" panose="020F0704030504030204" pitchFamily="34" charset="0"/>
            </a:endParaRPr>
          </a:p>
        </p:txBody>
      </p:sp>
      <p:cxnSp>
        <p:nvCxnSpPr>
          <p:cNvPr id="10" name="Curved Connector 9"/>
          <p:cNvCxnSpPr>
            <a:stCxn id="31" idx="2"/>
          </p:cNvCxnSpPr>
          <p:nvPr/>
        </p:nvCxnSpPr>
        <p:spPr>
          <a:xfrm rot="16200000" flipH="1">
            <a:off x="3388727" y="1754773"/>
            <a:ext cx="347248" cy="800102"/>
          </a:xfrm>
          <a:prstGeom prst="curvedConnector2">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38200" y="4045883"/>
            <a:ext cx="1371600" cy="297517"/>
          </a:xfrm>
          <a:prstGeom prst="rect">
            <a:avLst/>
          </a:prstGeom>
          <a:noFill/>
        </p:spPr>
        <p:txBody>
          <a:bodyPr vert="horz" wrap="square" rtlCol="0">
            <a:spAutoFit/>
          </a:bodyPr>
          <a:lstStyle/>
          <a:p>
            <a:pPr>
              <a:lnSpc>
                <a:spcPts val="1600"/>
              </a:lnSpc>
            </a:pPr>
            <a:r>
              <a:rPr lang="en-US" sz="1500" b="1" spc="30" dirty="0" smtClean="0">
                <a:solidFill>
                  <a:srgbClr val="660033"/>
                </a:solidFill>
                <a:latin typeface="Arial Rounded MT Bold" panose="020F0704030504030204" pitchFamily="34" charset="0"/>
              </a:rPr>
              <a:t>G = 230 T/m</a:t>
            </a:r>
            <a:r>
              <a:rPr lang="en-US" sz="1500" b="1" dirty="0" smtClean="0">
                <a:solidFill>
                  <a:srgbClr val="660033"/>
                </a:solidFill>
                <a:latin typeface="Arial Rounded MT Bold" panose="020F0704030504030204" pitchFamily="34" charset="0"/>
              </a:rPr>
              <a:t> </a:t>
            </a:r>
            <a:endParaRPr lang="en-US" sz="1500" b="1" dirty="0">
              <a:solidFill>
                <a:srgbClr val="660033"/>
              </a:solidFill>
              <a:latin typeface="Arial Rounded MT Bold" panose="020F0704030504030204" pitchFamily="34" charset="0"/>
            </a:endParaRPr>
          </a:p>
        </p:txBody>
      </p:sp>
    </p:spTree>
    <p:extLst>
      <p:ext uri="{BB962C8B-B14F-4D97-AF65-F5344CB8AC3E}">
        <p14:creationId xmlns:p14="http://schemas.microsoft.com/office/powerpoint/2010/main" val="1109078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800600" y="3276600"/>
            <a:ext cx="4343400" cy="32004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9472" y="3581400"/>
            <a:ext cx="4169664" cy="2667549"/>
          </a:xfrm>
          <a:prstGeom prst="rect">
            <a:avLst/>
          </a:prstGeom>
        </p:spPr>
      </p:pic>
      <p:sp>
        <p:nvSpPr>
          <p:cNvPr id="4" name="Rectangle 3"/>
          <p:cNvSpPr/>
          <p:nvPr/>
        </p:nvSpPr>
        <p:spPr>
          <a:xfrm>
            <a:off x="0" y="685799"/>
            <a:ext cx="4754880" cy="429768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 y="786384"/>
            <a:ext cx="4636008" cy="4135083"/>
          </a:xfrm>
          <a:prstGeom prst="rect">
            <a:avLst/>
          </a:prstGeom>
        </p:spPr>
      </p:pic>
      <p:sp>
        <p:nvSpPr>
          <p:cNvPr id="2" name="Title 1"/>
          <p:cNvSpPr>
            <a:spLocks noGrp="1"/>
          </p:cNvSpPr>
          <p:nvPr>
            <p:ph type="title"/>
          </p:nvPr>
        </p:nvSpPr>
        <p:spPr>
          <a:xfrm>
            <a:off x="76200" y="0"/>
            <a:ext cx="9067800" cy="685800"/>
          </a:xfrm>
        </p:spPr>
        <p:txBody>
          <a:bodyPr/>
          <a:lstStyle/>
          <a:p>
            <a:r>
              <a:rPr lang="en-US" dirty="0"/>
              <a:t>Generic Septum Quadrupole Sweet Spot Example</a:t>
            </a:r>
          </a:p>
        </p:txBody>
      </p:sp>
      <p:sp>
        <p:nvSpPr>
          <p:cNvPr id="20" name="TextBox 19"/>
          <p:cNvSpPr txBox="1"/>
          <p:nvPr/>
        </p:nvSpPr>
        <p:spPr>
          <a:xfrm>
            <a:off x="4800600" y="3276600"/>
            <a:ext cx="4242254" cy="353943"/>
          </a:xfrm>
          <a:prstGeom prst="rect">
            <a:avLst/>
          </a:prstGeom>
          <a:noFill/>
        </p:spPr>
        <p:txBody>
          <a:bodyPr wrap="square" rtlCol="0">
            <a:spAutoFit/>
          </a:bodyPr>
          <a:lstStyle/>
          <a:p>
            <a:pPr algn="ctr"/>
            <a:r>
              <a:rPr lang="en-US" sz="1700" b="1" i="1" spc="20" dirty="0" smtClean="0">
                <a:solidFill>
                  <a:srgbClr val="000066"/>
                </a:solidFill>
                <a:latin typeface="Arial Rounded MT Bold" panose="020F0704030504030204" pitchFamily="34" charset="0"/>
              </a:rPr>
              <a:t>Scaled Vertical Field at Coil Midplane</a:t>
            </a:r>
            <a:endParaRPr lang="en-US" sz="1700" b="1" i="1" spc="20" dirty="0">
              <a:solidFill>
                <a:srgbClr val="000066"/>
              </a:solidFill>
              <a:latin typeface="Arial Rounded MT Bold" panose="020F0704030504030204" pitchFamily="34" charset="0"/>
            </a:endParaRPr>
          </a:p>
        </p:txBody>
      </p:sp>
      <p:sp>
        <p:nvSpPr>
          <p:cNvPr id="21" name="TextBox 20"/>
          <p:cNvSpPr txBox="1"/>
          <p:nvPr/>
        </p:nvSpPr>
        <p:spPr>
          <a:xfrm>
            <a:off x="4876800" y="4452289"/>
            <a:ext cx="430887" cy="850554"/>
          </a:xfrm>
          <a:prstGeom prst="rect">
            <a:avLst/>
          </a:prstGeom>
          <a:noFill/>
        </p:spPr>
        <p:txBody>
          <a:bodyPr vert="vert270" wrap="none" rtlCol="0">
            <a:spAutoFit/>
          </a:bodyPr>
          <a:lstStyle/>
          <a:p>
            <a:r>
              <a:rPr lang="en-US" sz="1600" dirty="0" smtClean="0">
                <a:latin typeface="Arial Rounded MT Bold" panose="020F0704030504030204" pitchFamily="34" charset="0"/>
              </a:rPr>
              <a:t>By/B</a:t>
            </a:r>
            <a:r>
              <a:rPr lang="en-US" sz="1600" baseline="-25000" dirty="0" smtClean="0">
                <a:latin typeface="Arial Rounded MT Bold" panose="020F0704030504030204" pitchFamily="34" charset="0"/>
              </a:rPr>
              <a:t>MAX</a:t>
            </a:r>
            <a:endParaRPr lang="en-US" sz="1600" baseline="-25000" dirty="0">
              <a:latin typeface="Arial Rounded MT Bold" panose="020F0704030504030204" pitchFamily="34" charset="0"/>
            </a:endParaRPr>
          </a:p>
        </p:txBody>
      </p:sp>
      <p:sp>
        <p:nvSpPr>
          <p:cNvPr id="22" name="TextBox 21"/>
          <p:cNvSpPr txBox="1"/>
          <p:nvPr/>
        </p:nvSpPr>
        <p:spPr>
          <a:xfrm>
            <a:off x="7501001" y="6019800"/>
            <a:ext cx="1109599" cy="338554"/>
          </a:xfrm>
          <a:prstGeom prst="rect">
            <a:avLst/>
          </a:prstGeom>
          <a:noFill/>
        </p:spPr>
        <p:txBody>
          <a:bodyPr vert="horz" wrap="none" rtlCol="0">
            <a:spAutoFit/>
          </a:bodyPr>
          <a:lstStyle/>
          <a:p>
            <a:r>
              <a:rPr lang="en-US" sz="1600" dirty="0" smtClean="0">
                <a:latin typeface="Arial Rounded MT Bold" panose="020F0704030504030204" pitchFamily="34" charset="0"/>
              </a:rPr>
              <a:t>X, Y (mm)</a:t>
            </a:r>
            <a:endParaRPr lang="en-US" sz="1600" baseline="-25000" dirty="0">
              <a:latin typeface="Arial Rounded MT Bold" panose="020F0704030504030204" pitchFamily="34" charset="0"/>
            </a:endParaRPr>
          </a:p>
        </p:txBody>
      </p:sp>
      <p:cxnSp>
        <p:nvCxnSpPr>
          <p:cNvPr id="24" name="Straight Connector 23"/>
          <p:cNvCxnSpPr/>
          <p:nvPr/>
        </p:nvCxnSpPr>
        <p:spPr>
          <a:xfrm>
            <a:off x="5532120" y="5285232"/>
            <a:ext cx="3429000" cy="0"/>
          </a:xfrm>
          <a:prstGeom prst="line">
            <a:avLst/>
          </a:prstGeom>
          <a:ln>
            <a:solidFill>
              <a:srgbClr val="0000CC"/>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6821424" y="3611880"/>
            <a:ext cx="609600" cy="2192704"/>
            <a:chOff x="6781800" y="3600063"/>
            <a:chExt cx="609600" cy="2343537"/>
          </a:xfrm>
        </p:grpSpPr>
        <p:cxnSp>
          <p:nvCxnSpPr>
            <p:cNvPr id="28" name="Straight Connector 27"/>
            <p:cNvCxnSpPr/>
            <p:nvPr/>
          </p:nvCxnSpPr>
          <p:spPr>
            <a:xfrm>
              <a:off x="67818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914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7095744" y="4495800"/>
            <a:ext cx="2038550" cy="502702"/>
          </a:xfrm>
          <a:prstGeom prst="rect">
            <a:avLst/>
          </a:prstGeom>
          <a:noFill/>
        </p:spPr>
        <p:txBody>
          <a:bodyPr vert="horz" wrap="square" rtlCol="0">
            <a:spAutoFit/>
          </a:bodyPr>
          <a:lstStyle/>
          <a:p>
            <a:pPr>
              <a:lnSpc>
                <a:spcPts val="1600"/>
              </a:lnSpc>
            </a:pPr>
            <a:r>
              <a:rPr lang="en-US" sz="1500" b="1" dirty="0" smtClean="0">
                <a:solidFill>
                  <a:srgbClr val="0000CC"/>
                </a:solidFill>
                <a:latin typeface="Arial Rounded MT Bold" panose="020F0704030504030204" pitchFamily="34" charset="0"/>
              </a:rPr>
              <a:t>Zero field inside the passive iron shield</a:t>
            </a:r>
            <a:endParaRPr lang="en-US" sz="1500" b="1" dirty="0">
              <a:solidFill>
                <a:srgbClr val="0000CC"/>
              </a:solidFill>
              <a:latin typeface="Arial Rounded MT Bold" panose="020F0704030504030204" pitchFamily="34" charset="0"/>
            </a:endParaRPr>
          </a:p>
        </p:txBody>
      </p:sp>
      <p:sp>
        <p:nvSpPr>
          <p:cNvPr id="36" name="TextBox 35"/>
          <p:cNvSpPr txBox="1"/>
          <p:nvPr/>
        </p:nvSpPr>
        <p:spPr>
          <a:xfrm>
            <a:off x="4800600" y="685800"/>
            <a:ext cx="4343400" cy="2323713"/>
          </a:xfrm>
          <a:prstGeom prst="rect">
            <a:avLst/>
          </a:prstGeom>
          <a:noFill/>
        </p:spPr>
        <p:txBody>
          <a:bodyPr wrap="square" rtlCol="0">
            <a:spAutoFit/>
          </a:bodyPr>
          <a:lstStyle/>
          <a:p>
            <a:pPr algn="just">
              <a:lnSpc>
                <a:spcPts val="1900"/>
              </a:lnSpc>
              <a:spcAft>
                <a:spcPts val="2200"/>
              </a:spcAft>
            </a:pPr>
            <a:r>
              <a:rPr lang="en-US" sz="1600" dirty="0" smtClean="0">
                <a:solidFill>
                  <a:srgbClr val="66CCFF"/>
                </a:solidFill>
                <a:latin typeface="Arial Rounded MT Bold" panose="020F0704030504030204" pitchFamily="34" charset="0"/>
              </a:rPr>
              <a:t>Adding racetrack coils above and below the desired sweet spot region further enhances magnetic field efficiency and decreases the coil peak field.</a:t>
            </a:r>
          </a:p>
          <a:p>
            <a:pPr algn="just">
              <a:lnSpc>
                <a:spcPts val="1900"/>
              </a:lnSpc>
              <a:spcAft>
                <a:spcPts val="1400"/>
              </a:spcAft>
            </a:pPr>
            <a:r>
              <a:rPr lang="en-US" sz="1600" dirty="0" smtClean="0">
                <a:solidFill>
                  <a:srgbClr val="99FFCC"/>
                </a:solidFill>
                <a:latin typeface="Arial Rounded MT Bold" panose="020F0704030504030204" pitchFamily="34" charset="0"/>
              </a:rPr>
              <a:t>But having conductor above/below the region of interest can dramatically reduce local field non-</a:t>
            </a:r>
            <a:r>
              <a:rPr lang="en-US" sz="1600" dirty="0" err="1" smtClean="0">
                <a:solidFill>
                  <a:srgbClr val="99FFCC"/>
                </a:solidFill>
                <a:latin typeface="Arial Rounded MT Bold" panose="020F0704030504030204" pitchFamily="34" charset="0"/>
              </a:rPr>
              <a:t>linearities</a:t>
            </a:r>
            <a:r>
              <a:rPr lang="en-US" sz="1600" dirty="0" smtClean="0">
                <a:solidFill>
                  <a:srgbClr val="99FFCC"/>
                </a:solidFill>
                <a:latin typeface="Arial Rounded MT Bold" panose="020F0704030504030204" pitchFamily="34" charset="0"/>
              </a:rPr>
              <a:t> and expand the size of the low-field sweet spot region.</a:t>
            </a:r>
          </a:p>
        </p:txBody>
      </p:sp>
      <p:sp>
        <p:nvSpPr>
          <p:cNvPr id="37" name="TextBox 36"/>
          <p:cNvSpPr txBox="1"/>
          <p:nvPr/>
        </p:nvSpPr>
        <p:spPr>
          <a:xfrm>
            <a:off x="27432" y="5029200"/>
            <a:ext cx="4727448" cy="1554272"/>
          </a:xfrm>
          <a:prstGeom prst="rect">
            <a:avLst/>
          </a:prstGeom>
          <a:noFill/>
        </p:spPr>
        <p:txBody>
          <a:bodyPr wrap="square" rtlCol="0">
            <a:spAutoFit/>
          </a:bodyPr>
          <a:lstStyle/>
          <a:p>
            <a:pPr algn="just">
              <a:lnSpc>
                <a:spcPts val="1900"/>
              </a:lnSpc>
            </a:pPr>
            <a:r>
              <a:rPr lang="en-US" dirty="0" smtClean="0">
                <a:solidFill>
                  <a:srgbClr val="FFFF99"/>
                </a:solidFill>
              </a:rPr>
              <a:t>This coil configuration has good field quality with little influence from the passive iron shield</a:t>
            </a:r>
            <a:r>
              <a:rPr lang="en-US" dirty="0">
                <a:solidFill>
                  <a:srgbClr val="FFFF99"/>
                </a:solidFill>
              </a:rPr>
              <a:t>. </a:t>
            </a:r>
            <a:r>
              <a:rPr lang="en-US" dirty="0" smtClean="0">
                <a:solidFill>
                  <a:srgbClr val="FFFF99"/>
                </a:solidFill>
              </a:rPr>
              <a:t>Unlike </a:t>
            </a:r>
            <a:r>
              <a:rPr lang="en-US" dirty="0">
                <a:solidFill>
                  <a:srgbClr val="FFFF99"/>
                </a:solidFill>
              </a:rPr>
              <a:t>active </a:t>
            </a:r>
            <a:r>
              <a:rPr lang="en-US" dirty="0" smtClean="0">
                <a:solidFill>
                  <a:srgbClr val="FFFF99"/>
                </a:solidFill>
              </a:rPr>
              <a:t>shielding, the sweet spot coils have the same polarity for greater efficiency. </a:t>
            </a:r>
            <a:r>
              <a:rPr lang="en-US" dirty="0" smtClean="0">
                <a:solidFill>
                  <a:srgbClr val="99FFCC"/>
                </a:solidFill>
              </a:rPr>
              <a:t>Optimizing </a:t>
            </a:r>
            <a:r>
              <a:rPr lang="en-US" dirty="0">
                <a:solidFill>
                  <a:srgbClr val="99FFCC"/>
                </a:solidFill>
              </a:rPr>
              <a:t>the coil </a:t>
            </a:r>
            <a:r>
              <a:rPr lang="en-US" dirty="0" smtClean="0">
                <a:solidFill>
                  <a:srgbClr val="99FFCC"/>
                </a:solidFill>
              </a:rPr>
              <a:t>ends is the major remaining challenge.</a:t>
            </a:r>
            <a:endParaRPr lang="en-US" dirty="0">
              <a:solidFill>
                <a:srgbClr val="99FFCC"/>
              </a:solidFill>
            </a:endParaRPr>
          </a:p>
        </p:txBody>
      </p:sp>
      <p:cxnSp>
        <p:nvCxnSpPr>
          <p:cNvPr id="9" name="Straight Connector 8"/>
          <p:cNvCxnSpPr/>
          <p:nvPr/>
        </p:nvCxnSpPr>
        <p:spPr>
          <a:xfrm flipH="1" flipV="1">
            <a:off x="1965960" y="1481328"/>
            <a:ext cx="667512" cy="66751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2560320" y="886968"/>
            <a:ext cx="667512" cy="66751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5362" y="685800"/>
            <a:ext cx="4635408" cy="369332"/>
          </a:xfrm>
          <a:prstGeom prst="rect">
            <a:avLst/>
          </a:prstGeom>
          <a:solidFill>
            <a:schemeClr val="bg1"/>
          </a:solidFill>
        </p:spPr>
        <p:txBody>
          <a:bodyPr wrap="square" rtlCol="0">
            <a:spAutoFit/>
          </a:bodyPr>
          <a:lstStyle/>
          <a:p>
            <a:pPr algn="ctr"/>
            <a:r>
              <a:rPr lang="en-US" b="1" i="1" dirty="0" smtClean="0">
                <a:solidFill>
                  <a:srgbClr val="000066"/>
                </a:solidFill>
                <a:latin typeface="Arial Rounded MT Bold" panose="020F0704030504030204" pitchFamily="34" charset="0"/>
              </a:rPr>
              <a:t>¼ </a:t>
            </a:r>
            <a:r>
              <a:rPr lang="en-US" b="1" i="1" dirty="0">
                <a:solidFill>
                  <a:srgbClr val="000066"/>
                </a:solidFill>
                <a:latin typeface="Arial Rounded MT Bold" panose="020F0704030504030204" pitchFamily="34" charset="0"/>
              </a:rPr>
              <a:t>Symmetry </a:t>
            </a:r>
            <a:r>
              <a:rPr lang="en-US" b="1" i="1" dirty="0" smtClean="0">
                <a:solidFill>
                  <a:srgbClr val="000066"/>
                </a:solidFill>
                <a:latin typeface="Arial Rounded MT Bold" panose="020F0704030504030204" pitchFamily="34" charset="0"/>
              </a:rPr>
              <a:t>Final Sweet Spot </a:t>
            </a:r>
            <a:r>
              <a:rPr lang="en-US" b="1" i="1" dirty="0">
                <a:solidFill>
                  <a:srgbClr val="000066"/>
                </a:solidFill>
                <a:latin typeface="Arial Rounded MT Bold" panose="020F0704030504030204" pitchFamily="34" charset="0"/>
              </a:rPr>
              <a:t>Coil </a:t>
            </a:r>
            <a:endParaRPr lang="en-US" sz="2800" b="1" i="1" baseline="-25000" dirty="0">
              <a:solidFill>
                <a:srgbClr val="000066"/>
              </a:solidFill>
              <a:latin typeface="Arial Rounded MT Bold" panose="020F0704030504030204" pitchFamily="34" charset="0"/>
            </a:endParaRPr>
          </a:p>
        </p:txBody>
      </p:sp>
      <p:cxnSp>
        <p:nvCxnSpPr>
          <p:cNvPr id="30" name="Straight Connector 29"/>
          <p:cNvCxnSpPr/>
          <p:nvPr/>
        </p:nvCxnSpPr>
        <p:spPr>
          <a:xfrm flipV="1">
            <a:off x="1965960" y="2971800"/>
            <a:ext cx="694944" cy="6949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2569464" y="3593592"/>
            <a:ext cx="667512" cy="66751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2700000">
            <a:off x="2307764" y="3124075"/>
            <a:ext cx="615553" cy="1038677"/>
          </a:xfrm>
          <a:prstGeom prst="rect">
            <a:avLst/>
          </a:prstGeom>
          <a:noFill/>
        </p:spPr>
        <p:txBody>
          <a:bodyPr vert="vert270" wrap="square" rtlCol="0">
            <a:spAutoFit/>
          </a:bodyPr>
          <a:lstStyle/>
          <a:p>
            <a:pPr algn="ctr"/>
            <a:r>
              <a:rPr lang="en-US" sz="1400" dirty="0" smtClean="0">
                <a:latin typeface="Arial Rounded MT Bold" panose="020F0704030504030204" pitchFamily="34" charset="0"/>
              </a:rPr>
              <a:t>Racetrack Coil</a:t>
            </a:r>
            <a:endParaRPr lang="en-US" sz="1400" dirty="0">
              <a:latin typeface="Arial Rounded MT Bold" panose="020F0704030504030204" pitchFamily="34" charset="0"/>
            </a:endParaRPr>
          </a:p>
        </p:txBody>
      </p:sp>
      <p:sp>
        <p:nvSpPr>
          <p:cNvPr id="34" name="TextBox 33"/>
          <p:cNvSpPr txBox="1"/>
          <p:nvPr/>
        </p:nvSpPr>
        <p:spPr>
          <a:xfrm rot="8100000">
            <a:off x="2258283" y="1029402"/>
            <a:ext cx="615553" cy="1038677"/>
          </a:xfrm>
          <a:prstGeom prst="rect">
            <a:avLst/>
          </a:prstGeom>
          <a:noFill/>
        </p:spPr>
        <p:txBody>
          <a:bodyPr vert="vert270" wrap="square" rtlCol="0">
            <a:spAutoFit/>
          </a:bodyPr>
          <a:lstStyle/>
          <a:p>
            <a:pPr algn="ctr"/>
            <a:r>
              <a:rPr lang="en-US" sz="1400" dirty="0" smtClean="0">
                <a:latin typeface="Arial Rounded MT Bold" panose="020F0704030504030204" pitchFamily="34" charset="0"/>
              </a:rPr>
              <a:t>Racetrack Coil</a:t>
            </a:r>
            <a:endParaRPr lang="en-US" sz="1400" dirty="0">
              <a:latin typeface="Arial Rounded MT Bold" panose="020F0704030504030204" pitchFamily="34" charset="0"/>
            </a:endParaRPr>
          </a:p>
        </p:txBody>
      </p:sp>
      <p:sp>
        <p:nvSpPr>
          <p:cNvPr id="38" name="Right Brace 37"/>
          <p:cNvSpPr/>
          <p:nvPr/>
        </p:nvSpPr>
        <p:spPr>
          <a:xfrm rot="16200000">
            <a:off x="8284464" y="4803430"/>
            <a:ext cx="237744" cy="548640"/>
          </a:xfrm>
          <a:prstGeom prst="rightBrace">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838200" y="3962400"/>
            <a:ext cx="1371600" cy="297517"/>
          </a:xfrm>
          <a:prstGeom prst="rect">
            <a:avLst/>
          </a:prstGeom>
          <a:noFill/>
        </p:spPr>
        <p:txBody>
          <a:bodyPr vert="horz" wrap="square" rtlCol="0">
            <a:spAutoFit/>
          </a:bodyPr>
          <a:lstStyle/>
          <a:p>
            <a:pPr>
              <a:lnSpc>
                <a:spcPts val="1600"/>
              </a:lnSpc>
            </a:pPr>
            <a:r>
              <a:rPr lang="en-US" sz="1500" b="1" spc="30" dirty="0" smtClean="0">
                <a:solidFill>
                  <a:srgbClr val="660033"/>
                </a:solidFill>
                <a:latin typeface="Arial Rounded MT Bold" panose="020F0704030504030204" pitchFamily="34" charset="0"/>
              </a:rPr>
              <a:t>G = 230 T/m</a:t>
            </a:r>
            <a:r>
              <a:rPr lang="en-US" sz="1500" b="1" dirty="0" smtClean="0">
                <a:solidFill>
                  <a:srgbClr val="660033"/>
                </a:solidFill>
                <a:latin typeface="Arial Rounded MT Bold" panose="020F0704030504030204" pitchFamily="34" charset="0"/>
              </a:rPr>
              <a:t> </a:t>
            </a:r>
            <a:endParaRPr lang="en-US" sz="1500" b="1" dirty="0">
              <a:solidFill>
                <a:srgbClr val="660033"/>
              </a:solidFill>
              <a:latin typeface="Arial Rounded MT Bold" panose="020F0704030504030204" pitchFamily="34" charset="0"/>
            </a:endParaRPr>
          </a:p>
        </p:txBody>
      </p:sp>
    </p:spTree>
    <p:extLst>
      <p:ext uri="{BB962C8B-B14F-4D97-AF65-F5344CB8AC3E}">
        <p14:creationId xmlns:p14="http://schemas.microsoft.com/office/powerpoint/2010/main" val="3071650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800600" y="3276600"/>
            <a:ext cx="4343400" cy="32004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98136" y="3775356"/>
            <a:ext cx="4169664" cy="2367043"/>
          </a:xfrm>
          <a:prstGeom prst="rect">
            <a:avLst/>
          </a:prstGeom>
        </p:spPr>
      </p:pic>
      <p:sp>
        <p:nvSpPr>
          <p:cNvPr id="4" name="Rectangle 3"/>
          <p:cNvSpPr/>
          <p:nvPr/>
        </p:nvSpPr>
        <p:spPr>
          <a:xfrm>
            <a:off x="0" y="685799"/>
            <a:ext cx="4754880" cy="429768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7" y="685800"/>
            <a:ext cx="4636008" cy="4309751"/>
          </a:xfrm>
          <a:prstGeom prst="rect">
            <a:avLst/>
          </a:prstGeom>
        </p:spPr>
      </p:pic>
      <p:sp>
        <p:nvSpPr>
          <p:cNvPr id="2" name="Title 1"/>
          <p:cNvSpPr>
            <a:spLocks noGrp="1"/>
          </p:cNvSpPr>
          <p:nvPr>
            <p:ph type="title"/>
          </p:nvPr>
        </p:nvSpPr>
        <p:spPr>
          <a:xfrm>
            <a:off x="76200" y="0"/>
            <a:ext cx="9067800" cy="685800"/>
          </a:xfrm>
        </p:spPr>
        <p:txBody>
          <a:bodyPr>
            <a:normAutofit fontScale="90000"/>
          </a:bodyPr>
          <a:lstStyle/>
          <a:p>
            <a:r>
              <a:rPr lang="en-US" dirty="0"/>
              <a:t>Generic </a:t>
            </a:r>
            <a:r>
              <a:rPr lang="en-US" dirty="0" smtClean="0"/>
              <a:t>Quadrupole Active Shielding Counter Example</a:t>
            </a:r>
            <a:endParaRPr lang="en-US" dirty="0"/>
          </a:p>
        </p:txBody>
      </p:sp>
      <p:sp>
        <p:nvSpPr>
          <p:cNvPr id="20" name="TextBox 19"/>
          <p:cNvSpPr txBox="1"/>
          <p:nvPr/>
        </p:nvSpPr>
        <p:spPr>
          <a:xfrm>
            <a:off x="4800600" y="3276600"/>
            <a:ext cx="4242254" cy="353943"/>
          </a:xfrm>
          <a:prstGeom prst="rect">
            <a:avLst/>
          </a:prstGeom>
          <a:noFill/>
        </p:spPr>
        <p:txBody>
          <a:bodyPr wrap="square" rtlCol="0">
            <a:spAutoFit/>
          </a:bodyPr>
          <a:lstStyle/>
          <a:p>
            <a:pPr algn="ctr"/>
            <a:r>
              <a:rPr lang="en-US" sz="1700" b="1" i="1" spc="20" dirty="0" smtClean="0">
                <a:solidFill>
                  <a:srgbClr val="000066"/>
                </a:solidFill>
                <a:latin typeface="Arial Rounded MT Bold" panose="020F0704030504030204" pitchFamily="34" charset="0"/>
              </a:rPr>
              <a:t>Scaled Vertical Field at Coil Midplane</a:t>
            </a:r>
            <a:endParaRPr lang="en-US" sz="1700" b="1" i="1" spc="20" dirty="0">
              <a:solidFill>
                <a:srgbClr val="000066"/>
              </a:solidFill>
              <a:latin typeface="Arial Rounded MT Bold" panose="020F0704030504030204" pitchFamily="34" charset="0"/>
            </a:endParaRPr>
          </a:p>
        </p:txBody>
      </p:sp>
      <p:sp>
        <p:nvSpPr>
          <p:cNvPr id="21" name="TextBox 20"/>
          <p:cNvSpPr txBox="1"/>
          <p:nvPr/>
        </p:nvSpPr>
        <p:spPr>
          <a:xfrm>
            <a:off x="4876800" y="4452289"/>
            <a:ext cx="430887" cy="850554"/>
          </a:xfrm>
          <a:prstGeom prst="rect">
            <a:avLst/>
          </a:prstGeom>
          <a:noFill/>
        </p:spPr>
        <p:txBody>
          <a:bodyPr vert="vert270" wrap="none" rtlCol="0">
            <a:spAutoFit/>
          </a:bodyPr>
          <a:lstStyle/>
          <a:p>
            <a:r>
              <a:rPr lang="en-US" sz="1600" dirty="0" smtClean="0">
                <a:latin typeface="Arial Rounded MT Bold" panose="020F0704030504030204" pitchFamily="34" charset="0"/>
              </a:rPr>
              <a:t>By/B</a:t>
            </a:r>
            <a:r>
              <a:rPr lang="en-US" sz="1600" baseline="-25000" dirty="0" smtClean="0">
                <a:latin typeface="Arial Rounded MT Bold" panose="020F0704030504030204" pitchFamily="34" charset="0"/>
              </a:rPr>
              <a:t>MAX</a:t>
            </a:r>
            <a:endParaRPr lang="en-US" sz="1600" baseline="-25000" dirty="0">
              <a:latin typeface="Arial Rounded MT Bold" panose="020F0704030504030204" pitchFamily="34" charset="0"/>
            </a:endParaRPr>
          </a:p>
        </p:txBody>
      </p:sp>
      <p:sp>
        <p:nvSpPr>
          <p:cNvPr id="22" name="TextBox 21"/>
          <p:cNvSpPr txBox="1"/>
          <p:nvPr/>
        </p:nvSpPr>
        <p:spPr>
          <a:xfrm>
            <a:off x="7501001" y="6019800"/>
            <a:ext cx="1109599" cy="338554"/>
          </a:xfrm>
          <a:prstGeom prst="rect">
            <a:avLst/>
          </a:prstGeom>
          <a:noFill/>
        </p:spPr>
        <p:txBody>
          <a:bodyPr vert="horz" wrap="none" rtlCol="0">
            <a:spAutoFit/>
          </a:bodyPr>
          <a:lstStyle/>
          <a:p>
            <a:r>
              <a:rPr lang="en-US" sz="1600" dirty="0" smtClean="0">
                <a:latin typeface="Arial Rounded MT Bold" panose="020F0704030504030204" pitchFamily="34" charset="0"/>
              </a:rPr>
              <a:t>X, Y (mm)</a:t>
            </a:r>
            <a:endParaRPr lang="en-US" sz="1600" baseline="-25000" dirty="0">
              <a:latin typeface="Arial Rounded MT Bold" panose="020F0704030504030204" pitchFamily="34" charset="0"/>
            </a:endParaRPr>
          </a:p>
        </p:txBody>
      </p:sp>
      <p:cxnSp>
        <p:nvCxnSpPr>
          <p:cNvPr id="24" name="Straight Connector 23"/>
          <p:cNvCxnSpPr/>
          <p:nvPr/>
        </p:nvCxnSpPr>
        <p:spPr>
          <a:xfrm>
            <a:off x="5532120" y="4724400"/>
            <a:ext cx="3429000" cy="0"/>
          </a:xfrm>
          <a:prstGeom prst="line">
            <a:avLst/>
          </a:prstGeom>
          <a:ln>
            <a:solidFill>
              <a:srgbClr val="0000CC"/>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6821424" y="3611880"/>
            <a:ext cx="609600" cy="2192704"/>
            <a:chOff x="6781800" y="3600063"/>
            <a:chExt cx="609600" cy="2343537"/>
          </a:xfrm>
        </p:grpSpPr>
        <p:cxnSp>
          <p:nvCxnSpPr>
            <p:cNvPr id="28" name="Straight Connector 27"/>
            <p:cNvCxnSpPr/>
            <p:nvPr/>
          </p:nvCxnSpPr>
          <p:spPr>
            <a:xfrm>
              <a:off x="67818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91400" y="3600063"/>
              <a:ext cx="0" cy="23435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4754880" y="609600"/>
            <a:ext cx="4389120" cy="2631490"/>
          </a:xfrm>
          <a:prstGeom prst="rect">
            <a:avLst/>
          </a:prstGeom>
          <a:noFill/>
        </p:spPr>
        <p:txBody>
          <a:bodyPr wrap="square" rtlCol="0">
            <a:spAutoFit/>
          </a:bodyPr>
          <a:lstStyle/>
          <a:p>
            <a:pPr algn="just">
              <a:lnSpc>
                <a:spcPts val="1800"/>
              </a:lnSpc>
              <a:spcAft>
                <a:spcPts val="1200"/>
              </a:spcAft>
            </a:pPr>
            <a:r>
              <a:rPr lang="en-US" sz="1600" dirty="0" smtClean="0">
                <a:solidFill>
                  <a:srgbClr val="66CCFF"/>
                </a:solidFill>
                <a:latin typeface="Arial Rounded MT Bold" panose="020F0704030504030204" pitchFamily="34" charset="0"/>
              </a:rPr>
              <a:t>Reduced efficiency because coils “fight” each other. Efficiency goes as 1 </a:t>
            </a:r>
            <a:r>
              <a:rPr lang="en-US" sz="1600" dirty="0">
                <a:solidFill>
                  <a:srgbClr val="66CCFF"/>
                </a:solidFill>
                <a:latin typeface="Arial Rounded MT Bold" panose="020F0704030504030204" pitchFamily="34" charset="0"/>
              </a:rPr>
              <a:t>– (R</a:t>
            </a:r>
            <a:r>
              <a:rPr lang="en-US" sz="1600" baseline="-25000" dirty="0">
                <a:solidFill>
                  <a:srgbClr val="66CCFF"/>
                </a:solidFill>
                <a:latin typeface="Arial Rounded MT Bold" panose="020F0704030504030204" pitchFamily="34" charset="0"/>
              </a:rPr>
              <a:t>1</a:t>
            </a:r>
            <a:r>
              <a:rPr lang="en-US" sz="1600" dirty="0" smtClean="0">
                <a:solidFill>
                  <a:srgbClr val="66CCFF"/>
                </a:solidFill>
                <a:latin typeface="Arial Rounded MT Bold" panose="020F0704030504030204" pitchFamily="34" charset="0"/>
              </a:rPr>
              <a:t>/R</a:t>
            </a:r>
            <a:r>
              <a:rPr lang="en-US" sz="1600" baseline="-25000" dirty="0" smtClean="0">
                <a:solidFill>
                  <a:srgbClr val="66CCFF"/>
                </a:solidFill>
                <a:latin typeface="Arial Rounded MT Bold" panose="020F0704030504030204" pitchFamily="34" charset="0"/>
              </a:rPr>
              <a:t>2</a:t>
            </a:r>
            <a:r>
              <a:rPr lang="en-US" sz="1600" dirty="0" smtClean="0">
                <a:solidFill>
                  <a:srgbClr val="66CCFF"/>
                </a:solidFill>
                <a:latin typeface="Arial Rounded MT Bold" panose="020F0704030504030204" pitchFamily="34" charset="0"/>
              </a:rPr>
              <a:t>)</a:t>
            </a:r>
            <a:r>
              <a:rPr lang="en-US" sz="1600" baseline="30000" dirty="0" smtClean="0">
                <a:solidFill>
                  <a:srgbClr val="66CCFF"/>
                </a:solidFill>
                <a:latin typeface="Arial Rounded MT Bold" panose="020F0704030504030204" pitchFamily="34" charset="0"/>
              </a:rPr>
              <a:t>4</a:t>
            </a:r>
            <a:r>
              <a:rPr lang="en-US" sz="1600" dirty="0" smtClean="0">
                <a:solidFill>
                  <a:srgbClr val="66CCFF"/>
                </a:solidFill>
                <a:latin typeface="Arial Rounded MT Bold" panose="020F0704030504030204" pitchFamily="34" charset="0"/>
              </a:rPr>
              <a:t>.</a:t>
            </a:r>
          </a:p>
          <a:p>
            <a:pPr algn="just">
              <a:lnSpc>
                <a:spcPts val="1800"/>
              </a:lnSpc>
              <a:spcAft>
                <a:spcPts val="1200"/>
              </a:spcAft>
            </a:pPr>
            <a:r>
              <a:rPr lang="en-US" sz="1600" dirty="0" smtClean="0">
                <a:solidFill>
                  <a:schemeClr val="accent2">
                    <a:lumMod val="60000"/>
                    <a:lumOff val="40000"/>
                  </a:schemeClr>
                </a:solidFill>
                <a:latin typeface="Arial Rounded MT Bold" panose="020F0704030504030204" pitchFamily="34" charset="0"/>
              </a:rPr>
              <a:t>There is a net 57% increase in operating current and 14% </a:t>
            </a:r>
            <a:r>
              <a:rPr lang="en-US" sz="1600" dirty="0">
                <a:solidFill>
                  <a:schemeClr val="accent2">
                    <a:lumMod val="60000"/>
                    <a:lumOff val="40000"/>
                  </a:schemeClr>
                </a:solidFill>
                <a:latin typeface="Arial Rounded MT Bold" panose="020F0704030504030204" pitchFamily="34" charset="0"/>
              </a:rPr>
              <a:t>peak field increase </a:t>
            </a:r>
            <a:r>
              <a:rPr lang="en-US" sz="1600" dirty="0" smtClean="0">
                <a:solidFill>
                  <a:schemeClr val="accent2">
                    <a:lumMod val="60000"/>
                    <a:lumOff val="40000"/>
                  </a:schemeClr>
                </a:solidFill>
                <a:latin typeface="Arial Rounded MT Bold" panose="020F0704030504030204" pitchFamily="34" charset="0"/>
              </a:rPr>
              <a:t>with respect to the previous sweet spot coil.</a:t>
            </a:r>
          </a:p>
          <a:p>
            <a:pPr algn="just">
              <a:lnSpc>
                <a:spcPts val="1800"/>
              </a:lnSpc>
              <a:spcAft>
                <a:spcPts val="1200"/>
              </a:spcAft>
            </a:pPr>
            <a:r>
              <a:rPr lang="en-US" sz="1600" dirty="0" smtClean="0">
                <a:solidFill>
                  <a:srgbClr val="66CCFF"/>
                </a:solidFill>
                <a:latin typeface="Arial Rounded MT Bold" panose="020F0704030504030204" pitchFamily="34" charset="0"/>
              </a:rPr>
              <a:t>The good new is that there is now a large external region with very low field.</a:t>
            </a:r>
          </a:p>
          <a:p>
            <a:pPr algn="just">
              <a:lnSpc>
                <a:spcPts val="1800"/>
              </a:lnSpc>
              <a:spcAft>
                <a:spcPts val="1200"/>
              </a:spcAft>
            </a:pPr>
            <a:r>
              <a:rPr lang="en-US" sz="1600" dirty="0" smtClean="0">
                <a:solidFill>
                  <a:srgbClr val="99FF99"/>
                </a:solidFill>
                <a:latin typeface="Arial Rounded MT Bold" panose="020F0704030504030204" pitchFamily="34" charset="0"/>
              </a:rPr>
              <a:t>Having no magnetic material this method works while embedded in detector field.</a:t>
            </a:r>
          </a:p>
        </p:txBody>
      </p:sp>
      <p:sp>
        <p:nvSpPr>
          <p:cNvPr id="37" name="TextBox 36"/>
          <p:cNvSpPr txBox="1"/>
          <p:nvPr/>
        </p:nvSpPr>
        <p:spPr>
          <a:xfrm>
            <a:off x="27432" y="5029200"/>
            <a:ext cx="4727448" cy="1797928"/>
          </a:xfrm>
          <a:prstGeom prst="rect">
            <a:avLst/>
          </a:prstGeom>
          <a:noFill/>
        </p:spPr>
        <p:txBody>
          <a:bodyPr wrap="square" rtlCol="0">
            <a:spAutoFit/>
          </a:bodyPr>
          <a:lstStyle/>
          <a:p>
            <a:pPr algn="just">
              <a:lnSpc>
                <a:spcPts val="1900"/>
              </a:lnSpc>
            </a:pPr>
            <a:r>
              <a:rPr lang="en-US" dirty="0" smtClean="0">
                <a:solidFill>
                  <a:srgbClr val="FFFF99"/>
                </a:solidFill>
              </a:rPr>
              <a:t>This coil configuration dramatically reduces the external field at the cost of returning all the flux between the inner and outer coils. Works best with more space between inner and outer coils (original ILC IR). </a:t>
            </a:r>
            <a:r>
              <a:rPr lang="en-US" dirty="0" smtClean="0">
                <a:solidFill>
                  <a:srgbClr val="99FFCC"/>
                </a:solidFill>
              </a:rPr>
              <a:t>We still need to very carefully optimize the coil ends to avoid large local field overshoot/undershoot.</a:t>
            </a:r>
            <a:endParaRPr lang="en-US" dirty="0">
              <a:solidFill>
                <a:srgbClr val="99FFCC"/>
              </a:solidFill>
            </a:endParaRPr>
          </a:p>
        </p:txBody>
      </p:sp>
      <p:sp>
        <p:nvSpPr>
          <p:cNvPr id="5" name="TextBox 4"/>
          <p:cNvSpPr txBox="1"/>
          <p:nvPr/>
        </p:nvSpPr>
        <p:spPr>
          <a:xfrm>
            <a:off x="65362" y="685800"/>
            <a:ext cx="4635408" cy="369332"/>
          </a:xfrm>
          <a:prstGeom prst="rect">
            <a:avLst/>
          </a:prstGeom>
          <a:solidFill>
            <a:schemeClr val="bg1"/>
          </a:solidFill>
        </p:spPr>
        <p:txBody>
          <a:bodyPr wrap="square" rtlCol="0">
            <a:spAutoFit/>
          </a:bodyPr>
          <a:lstStyle/>
          <a:p>
            <a:pPr algn="ctr"/>
            <a:r>
              <a:rPr lang="en-US" b="1" i="1" dirty="0" smtClean="0">
                <a:solidFill>
                  <a:srgbClr val="000066"/>
                </a:solidFill>
                <a:latin typeface="Arial Rounded MT Bold" panose="020F0704030504030204" pitchFamily="34" charset="0"/>
              </a:rPr>
              <a:t>¼ </a:t>
            </a:r>
            <a:r>
              <a:rPr lang="en-US" b="1" i="1" dirty="0">
                <a:solidFill>
                  <a:srgbClr val="000066"/>
                </a:solidFill>
                <a:latin typeface="Arial Rounded MT Bold" panose="020F0704030504030204" pitchFamily="34" charset="0"/>
              </a:rPr>
              <a:t>Symmetry </a:t>
            </a:r>
            <a:r>
              <a:rPr lang="en-US" b="1" i="1" dirty="0" smtClean="0">
                <a:solidFill>
                  <a:srgbClr val="000066"/>
                </a:solidFill>
                <a:latin typeface="Arial Rounded MT Bold" panose="020F0704030504030204" pitchFamily="34" charset="0"/>
              </a:rPr>
              <a:t>Actively Shielded Coil </a:t>
            </a:r>
            <a:endParaRPr lang="en-US" sz="2800" b="1" i="1" baseline="-25000" dirty="0">
              <a:solidFill>
                <a:srgbClr val="000066"/>
              </a:solidFill>
              <a:latin typeface="Arial Rounded MT Bold" panose="020F0704030504030204" pitchFamily="34" charset="0"/>
            </a:endParaRPr>
          </a:p>
        </p:txBody>
      </p:sp>
      <p:sp>
        <p:nvSpPr>
          <p:cNvPr id="26" name="Oval 25"/>
          <p:cNvSpPr/>
          <p:nvPr/>
        </p:nvSpPr>
        <p:spPr>
          <a:xfrm>
            <a:off x="2953512" y="2423160"/>
            <a:ext cx="228600" cy="228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2845713" y="2667000"/>
            <a:ext cx="430887" cy="1241687"/>
          </a:xfrm>
          <a:prstGeom prst="rect">
            <a:avLst/>
          </a:prstGeom>
          <a:noFill/>
        </p:spPr>
        <p:txBody>
          <a:bodyPr vert="vert270" wrap="none" rtlCol="0">
            <a:spAutoFit/>
          </a:bodyPr>
          <a:lstStyle/>
          <a:p>
            <a:r>
              <a:rPr lang="en-US" sz="1600" dirty="0" smtClean="0">
                <a:latin typeface="Arial Rounded MT Bold" panose="020F0704030504030204" pitchFamily="34" charset="0"/>
              </a:rPr>
              <a:t>R = 100 mm</a:t>
            </a:r>
            <a:endParaRPr lang="en-US" sz="1600" dirty="0">
              <a:latin typeface="Arial Rounded MT Bold" panose="020F0704030504030204" pitchFamily="34" charset="0"/>
            </a:endParaRPr>
          </a:p>
        </p:txBody>
      </p:sp>
      <p:cxnSp>
        <p:nvCxnSpPr>
          <p:cNvPr id="40" name="Straight Connector 39"/>
          <p:cNvCxnSpPr/>
          <p:nvPr/>
        </p:nvCxnSpPr>
        <p:spPr>
          <a:xfrm>
            <a:off x="7863840" y="3639312"/>
            <a:ext cx="0" cy="21927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010144" y="3611880"/>
            <a:ext cx="0" cy="21927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606843" y="3810000"/>
            <a:ext cx="1537157" cy="707886"/>
          </a:xfrm>
          <a:prstGeom prst="rect">
            <a:avLst/>
          </a:prstGeom>
          <a:noFill/>
        </p:spPr>
        <p:txBody>
          <a:bodyPr vert="horz" wrap="square" rtlCol="0">
            <a:spAutoFit/>
          </a:bodyPr>
          <a:lstStyle/>
          <a:p>
            <a:pPr algn="r">
              <a:lnSpc>
                <a:spcPts val="1600"/>
              </a:lnSpc>
            </a:pPr>
            <a:r>
              <a:rPr lang="en-US" sz="1500" b="1" dirty="0" smtClean="0">
                <a:solidFill>
                  <a:srgbClr val="0000CC"/>
                </a:solidFill>
                <a:latin typeface="Arial Rounded MT Bold" panose="020F0704030504030204" pitchFamily="34" charset="0"/>
              </a:rPr>
              <a:t>Small field outside the active shield</a:t>
            </a:r>
            <a:endParaRPr lang="en-US" sz="1500" b="1" dirty="0">
              <a:solidFill>
                <a:srgbClr val="0000CC"/>
              </a:solidFill>
              <a:latin typeface="Arial Rounded MT Bold" panose="020F0704030504030204" pitchFamily="34" charset="0"/>
            </a:endParaRPr>
          </a:p>
        </p:txBody>
      </p:sp>
      <p:sp>
        <p:nvSpPr>
          <p:cNvPr id="42" name="Right Brace 41"/>
          <p:cNvSpPr/>
          <p:nvPr/>
        </p:nvSpPr>
        <p:spPr>
          <a:xfrm rot="16200000">
            <a:off x="8371522" y="4100435"/>
            <a:ext cx="237744" cy="941451"/>
          </a:xfrm>
          <a:prstGeom prst="rightBrace">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p:cNvSpPr txBox="1"/>
          <p:nvPr/>
        </p:nvSpPr>
        <p:spPr>
          <a:xfrm>
            <a:off x="5638800" y="5288498"/>
            <a:ext cx="1537157" cy="502702"/>
          </a:xfrm>
          <a:prstGeom prst="rect">
            <a:avLst/>
          </a:prstGeom>
          <a:noFill/>
        </p:spPr>
        <p:txBody>
          <a:bodyPr vert="horz" wrap="square" rtlCol="0">
            <a:spAutoFit/>
          </a:bodyPr>
          <a:lstStyle/>
          <a:p>
            <a:pPr>
              <a:lnSpc>
                <a:spcPts val="1600"/>
              </a:lnSpc>
            </a:pPr>
            <a:r>
              <a:rPr lang="en-US" sz="1500" b="1" dirty="0" smtClean="0">
                <a:solidFill>
                  <a:srgbClr val="660033"/>
                </a:solidFill>
                <a:latin typeface="Arial Rounded MT Bold" panose="020F0704030504030204" pitchFamily="34" charset="0"/>
              </a:rPr>
              <a:t>New spot for the peak field</a:t>
            </a:r>
            <a:endParaRPr lang="en-US" sz="1500" b="1" dirty="0">
              <a:solidFill>
                <a:srgbClr val="660033"/>
              </a:solidFill>
              <a:latin typeface="Arial Rounded MT Bold" panose="020F0704030504030204" pitchFamily="34" charset="0"/>
            </a:endParaRPr>
          </a:p>
        </p:txBody>
      </p:sp>
      <p:cxnSp>
        <p:nvCxnSpPr>
          <p:cNvPr id="10" name="Straight Arrow Connector 9"/>
          <p:cNvCxnSpPr/>
          <p:nvPr/>
        </p:nvCxnSpPr>
        <p:spPr>
          <a:xfrm>
            <a:off x="7040880" y="5623560"/>
            <a:ext cx="381000" cy="152400"/>
          </a:xfrm>
          <a:prstGeom prst="straightConnector1">
            <a:avLst/>
          </a:prstGeom>
          <a:ln w="19050">
            <a:solidFill>
              <a:srgbClr val="660033"/>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2667000" y="1142806"/>
            <a:ext cx="2180844" cy="297517"/>
          </a:xfrm>
          <a:prstGeom prst="rect">
            <a:avLst/>
          </a:prstGeom>
          <a:noFill/>
        </p:spPr>
        <p:txBody>
          <a:bodyPr vert="horz" wrap="square" rtlCol="0">
            <a:spAutoFit/>
          </a:bodyPr>
          <a:lstStyle/>
          <a:p>
            <a:pPr>
              <a:lnSpc>
                <a:spcPts val="1600"/>
              </a:lnSpc>
            </a:pPr>
            <a:r>
              <a:rPr lang="en-US" sz="1500" b="1" dirty="0" smtClean="0">
                <a:solidFill>
                  <a:srgbClr val="0000CC"/>
                </a:solidFill>
                <a:latin typeface="Arial Rounded MT Bold" panose="020F0704030504030204" pitchFamily="34" charset="0"/>
              </a:rPr>
              <a:t>Reverse polarity coil</a:t>
            </a:r>
            <a:endParaRPr lang="en-US" sz="1500" b="1" dirty="0">
              <a:solidFill>
                <a:srgbClr val="0000CC"/>
              </a:solidFill>
              <a:latin typeface="Arial Rounded MT Bold" panose="020F0704030504030204" pitchFamily="34" charset="0"/>
            </a:endParaRPr>
          </a:p>
        </p:txBody>
      </p:sp>
      <p:cxnSp>
        <p:nvCxnSpPr>
          <p:cNvPr id="45" name="Straight Arrow Connector 44"/>
          <p:cNvCxnSpPr/>
          <p:nvPr/>
        </p:nvCxnSpPr>
        <p:spPr>
          <a:xfrm flipH="1">
            <a:off x="2578608" y="1371600"/>
            <a:ext cx="470356" cy="304800"/>
          </a:xfrm>
          <a:prstGeom prst="straightConnector1">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371600" y="3657600"/>
            <a:ext cx="1654124" cy="502702"/>
          </a:xfrm>
          <a:prstGeom prst="rect">
            <a:avLst/>
          </a:prstGeom>
          <a:noFill/>
        </p:spPr>
        <p:txBody>
          <a:bodyPr vert="horz" wrap="square" rtlCol="0">
            <a:spAutoFit/>
          </a:bodyPr>
          <a:lstStyle/>
          <a:p>
            <a:pPr algn="ctr">
              <a:lnSpc>
                <a:spcPts val="1600"/>
              </a:lnSpc>
            </a:pPr>
            <a:r>
              <a:rPr lang="en-US" sz="1500" b="1" dirty="0">
                <a:solidFill>
                  <a:srgbClr val="660033"/>
                </a:solidFill>
                <a:latin typeface="Arial Rounded MT Bold" panose="020F0704030504030204" pitchFamily="34" charset="0"/>
              </a:rPr>
              <a:t>F</a:t>
            </a:r>
            <a:r>
              <a:rPr lang="en-US" sz="1500" b="1" dirty="0" smtClean="0">
                <a:solidFill>
                  <a:srgbClr val="660033"/>
                </a:solidFill>
                <a:latin typeface="Arial Rounded MT Bold" panose="020F0704030504030204" pitchFamily="34" charset="0"/>
              </a:rPr>
              <a:t>lux returns between coils</a:t>
            </a:r>
            <a:endParaRPr lang="en-US" sz="1500" b="1" dirty="0">
              <a:solidFill>
                <a:srgbClr val="660033"/>
              </a:solidFill>
              <a:latin typeface="Arial Rounded MT Bold" panose="020F0704030504030204" pitchFamily="34" charset="0"/>
            </a:endParaRPr>
          </a:p>
        </p:txBody>
      </p:sp>
      <p:cxnSp>
        <p:nvCxnSpPr>
          <p:cNvPr id="47" name="Straight Arrow Connector 46"/>
          <p:cNvCxnSpPr/>
          <p:nvPr/>
        </p:nvCxnSpPr>
        <p:spPr>
          <a:xfrm flipV="1">
            <a:off x="2200656" y="2743200"/>
            <a:ext cx="237744" cy="927735"/>
          </a:xfrm>
          <a:prstGeom prst="straightConnector1">
            <a:avLst/>
          </a:prstGeom>
          <a:ln w="19050">
            <a:solidFill>
              <a:srgbClr val="660033"/>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28600" y="1295400"/>
            <a:ext cx="1828800" cy="297517"/>
          </a:xfrm>
          <a:prstGeom prst="rect">
            <a:avLst/>
          </a:prstGeom>
          <a:noFill/>
        </p:spPr>
        <p:txBody>
          <a:bodyPr vert="horz" wrap="square" rtlCol="0">
            <a:spAutoFit/>
          </a:bodyPr>
          <a:lstStyle/>
          <a:p>
            <a:pPr>
              <a:lnSpc>
                <a:spcPts val="1600"/>
              </a:lnSpc>
            </a:pPr>
            <a:r>
              <a:rPr lang="en-US" sz="1500" b="1" dirty="0" smtClean="0">
                <a:latin typeface="Arial Rounded MT Bold" panose="020F0704030504030204" pitchFamily="34" charset="0"/>
              </a:rPr>
              <a:t>2% increase here</a:t>
            </a:r>
            <a:endParaRPr lang="en-US" sz="1500" b="1" dirty="0">
              <a:latin typeface="Arial Rounded MT Bold" panose="020F0704030504030204" pitchFamily="34" charset="0"/>
            </a:endParaRPr>
          </a:p>
        </p:txBody>
      </p:sp>
      <p:cxnSp>
        <p:nvCxnSpPr>
          <p:cNvPr id="49" name="Straight Arrow Connector 48"/>
          <p:cNvCxnSpPr/>
          <p:nvPr/>
        </p:nvCxnSpPr>
        <p:spPr>
          <a:xfrm>
            <a:off x="1676400" y="1536192"/>
            <a:ext cx="13156" cy="4206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3352800" y="4517886"/>
            <a:ext cx="838200" cy="440991"/>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3236976" y="4045883"/>
            <a:ext cx="1371600" cy="297517"/>
          </a:xfrm>
          <a:prstGeom prst="rect">
            <a:avLst/>
          </a:prstGeom>
          <a:noFill/>
        </p:spPr>
        <p:txBody>
          <a:bodyPr vert="horz" wrap="square" rtlCol="0">
            <a:spAutoFit/>
          </a:bodyPr>
          <a:lstStyle/>
          <a:p>
            <a:pPr>
              <a:lnSpc>
                <a:spcPts val="1600"/>
              </a:lnSpc>
            </a:pPr>
            <a:r>
              <a:rPr lang="en-US" sz="1500" b="1" spc="30" dirty="0" smtClean="0">
                <a:solidFill>
                  <a:srgbClr val="660033"/>
                </a:solidFill>
                <a:latin typeface="Arial Rounded MT Bold" panose="020F0704030504030204" pitchFamily="34" charset="0"/>
              </a:rPr>
              <a:t>G = 230 T/m</a:t>
            </a:r>
            <a:r>
              <a:rPr lang="en-US" sz="1500" b="1" dirty="0" smtClean="0">
                <a:solidFill>
                  <a:srgbClr val="660033"/>
                </a:solidFill>
                <a:latin typeface="Arial Rounded MT Bold" panose="020F0704030504030204" pitchFamily="34" charset="0"/>
              </a:rPr>
              <a:t> </a:t>
            </a:r>
            <a:endParaRPr lang="en-US" sz="1500" b="1" dirty="0">
              <a:solidFill>
                <a:srgbClr val="660033"/>
              </a:solidFill>
              <a:latin typeface="Arial Rounded MT Bold" panose="020F0704030504030204" pitchFamily="34" charset="0"/>
            </a:endParaRPr>
          </a:p>
        </p:txBody>
      </p:sp>
      <p:sp>
        <p:nvSpPr>
          <p:cNvPr id="3" name="Rectangle 2"/>
          <p:cNvSpPr/>
          <p:nvPr/>
        </p:nvSpPr>
        <p:spPr>
          <a:xfrm>
            <a:off x="1810512" y="2103120"/>
            <a:ext cx="356188" cy="276999"/>
          </a:xfrm>
          <a:prstGeom prst="rect">
            <a:avLst/>
          </a:prstGeom>
        </p:spPr>
        <p:txBody>
          <a:bodyPr wrap="none">
            <a:spAutoFit/>
          </a:bodyPr>
          <a:lstStyle/>
          <a:p>
            <a:r>
              <a:rPr lang="en-US" sz="1200" dirty="0">
                <a:latin typeface="Arial Rounded MT Bold" panose="020F0704030504030204" pitchFamily="34" charset="0"/>
              </a:rPr>
              <a:t>R</a:t>
            </a:r>
            <a:r>
              <a:rPr lang="en-US" sz="1200" baseline="-25000" dirty="0">
                <a:latin typeface="Arial Rounded MT Bold" panose="020F0704030504030204" pitchFamily="34" charset="0"/>
              </a:rPr>
              <a:t>1</a:t>
            </a:r>
            <a:endParaRPr lang="en-US" sz="1200" dirty="0"/>
          </a:p>
        </p:txBody>
      </p:sp>
      <p:sp>
        <p:nvSpPr>
          <p:cNvPr id="34" name="Rectangle 33"/>
          <p:cNvSpPr/>
          <p:nvPr/>
        </p:nvSpPr>
        <p:spPr>
          <a:xfrm>
            <a:off x="2438400" y="1981200"/>
            <a:ext cx="356188" cy="276999"/>
          </a:xfrm>
          <a:prstGeom prst="rect">
            <a:avLst/>
          </a:prstGeom>
        </p:spPr>
        <p:txBody>
          <a:bodyPr wrap="none">
            <a:spAutoFit/>
          </a:bodyPr>
          <a:lstStyle/>
          <a:p>
            <a:r>
              <a:rPr lang="en-US" sz="1200" dirty="0" smtClean="0">
                <a:latin typeface="Arial Rounded MT Bold" panose="020F0704030504030204" pitchFamily="34" charset="0"/>
              </a:rPr>
              <a:t>R</a:t>
            </a:r>
            <a:r>
              <a:rPr lang="en-US" sz="1200" baseline="-25000" dirty="0" smtClean="0">
                <a:latin typeface="Arial Rounded MT Bold" panose="020F0704030504030204" pitchFamily="34" charset="0"/>
              </a:rPr>
              <a:t>2</a:t>
            </a:r>
            <a:endParaRPr lang="en-US" sz="1200" dirty="0"/>
          </a:p>
        </p:txBody>
      </p:sp>
    </p:spTree>
    <p:extLst>
      <p:ext uri="{BB962C8B-B14F-4D97-AF65-F5344CB8AC3E}">
        <p14:creationId xmlns:p14="http://schemas.microsoft.com/office/powerpoint/2010/main" val="2005447393"/>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6951</TotalTime>
  <Words>1816</Words>
  <Application>Microsoft Office PowerPoint</Application>
  <PresentationFormat>On-screen Show (4:3)</PresentationFormat>
  <Paragraphs>190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Magnetic Sweet Spots &amp; Machine Detector Interface</vt:lpstr>
      <vt:lpstr>eRHIC IR Machine Detector Interface Summary</vt:lpstr>
      <vt:lpstr>eRHIC IR Forward Region Layout Details</vt:lpstr>
      <vt:lpstr>eRHIC IR, Version 2.5, Forward Layout Details</vt:lpstr>
      <vt:lpstr>Generic Septum Quadrupole Sweet Spot Example</vt:lpstr>
      <vt:lpstr>Generic Septum Quadrupole Sweet Spot Example</vt:lpstr>
      <vt:lpstr>Generic Septum Quadrupole Sweet Spot Example</vt:lpstr>
      <vt:lpstr>Generic Quadrupole Active Shielding Counter Example</vt:lpstr>
      <vt:lpstr>Generic Quadrupole Yoke Shielding Counter Example</vt:lpstr>
      <vt:lpstr>eRHIC IR Q1 with Sweet Spot Barely Outside Main Coil</vt:lpstr>
      <vt:lpstr>eRHIC IR B1 with Sweet Spot Barely Outside Main Coil</vt:lpstr>
      <vt:lpstr>Septum Magnet Experience from HERA-II</vt:lpstr>
      <vt:lpstr>Experimental Background Experience from HERA-II</vt:lpstr>
    </vt:vector>
  </TitlesOfParts>
  <Company>Brookhaven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Brett Parker</dc:creator>
  <cp:lastModifiedBy>Brett Parker</cp:lastModifiedBy>
  <cp:revision>396</cp:revision>
  <dcterms:created xsi:type="dcterms:W3CDTF">2013-10-29T15:38:09Z</dcterms:created>
  <dcterms:modified xsi:type="dcterms:W3CDTF">2015-03-23T18:58:57Z</dcterms:modified>
</cp:coreProperties>
</file>