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1"/>
  </p:notesMasterIdLst>
  <p:sldIdLst>
    <p:sldId id="256" r:id="rId2"/>
    <p:sldId id="279" r:id="rId3"/>
    <p:sldId id="278" r:id="rId4"/>
    <p:sldId id="263" r:id="rId5"/>
    <p:sldId id="277" r:id="rId6"/>
    <p:sldId id="260" r:id="rId7"/>
    <p:sldId id="259" r:id="rId8"/>
    <p:sldId id="266" r:id="rId9"/>
    <p:sldId id="265" r:id="rId10"/>
    <p:sldId id="280" r:id="rId11"/>
    <p:sldId id="269" r:id="rId12"/>
    <p:sldId id="270" r:id="rId13"/>
    <p:sldId id="274" r:id="rId14"/>
    <p:sldId id="273" r:id="rId15"/>
    <p:sldId id="268" r:id="rId16"/>
    <p:sldId id="275" r:id="rId17"/>
    <p:sldId id="264" r:id="rId18"/>
    <p:sldId id="261" r:id="rId19"/>
    <p:sldId id="276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74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01FEC5-38A1-43D6-A31A-3039A6246CE9}" type="datetimeFigureOut">
              <a:rPr lang="en-GB" smtClean="0"/>
              <a:t>24/03/2015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EE0B1A-4F17-432D-AA95-D47C095892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2840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24/03/2015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Injection and Extraction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30473-C377-40A9-A470-F317D56B26BF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24/03/2015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Injection and Extraction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30473-C377-40A9-A470-F317D56B26B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24/03/2015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Injection and Extraction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30473-C377-40A9-A470-F317D56B26B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24/03/2015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Injection and Extraction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30473-C377-40A9-A470-F317D56B26B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24/03/2015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Injection and Extraction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30473-C377-40A9-A470-F317D56B26BF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24/03/2015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Injection and Extraction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30473-C377-40A9-A470-F317D56B26B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24/03/2015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Injection and Extraction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30473-C377-40A9-A470-F317D56B26BF}" type="slidenum">
              <a:rPr lang="en-GB" smtClean="0"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24/03/2015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Injection and Extraction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30473-C377-40A9-A470-F317D56B26B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24/03/2015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Injection and Extraction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30473-C377-40A9-A470-F317D56B26B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24/03/2015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Injection and Extraction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30473-C377-40A9-A470-F317D56B26BF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24/03/2015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Injection and Extraction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30473-C377-40A9-A470-F317D56B26B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24/03/2015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GB" smtClean="0"/>
              <a:t>FCC Injection and Extraction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65C30473-C377-40A9-A470-F317D56B26BF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smtClean="0"/>
              <a:t>FCC-</a:t>
            </a:r>
            <a:r>
              <a:rPr lang="en-GB" sz="4800" cap="none" smtClean="0">
                <a:solidFill>
                  <a:srgbClr val="1F497D"/>
                </a:solidFill>
              </a:rPr>
              <a:t>hh</a:t>
            </a: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dirty="0" smtClean="0"/>
              <a:t>Injection and Extraction</a:t>
            </a:r>
            <a:endParaRPr lang="en-GB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7086600" cy="2362200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Wolfgang Bartmann, CERN</a:t>
            </a:r>
          </a:p>
          <a:p>
            <a:endParaRPr lang="en-GB" dirty="0" smtClean="0"/>
          </a:p>
          <a:p>
            <a:r>
              <a:rPr lang="en-GB" sz="1800" dirty="0" smtClean="0"/>
              <a:t>with many inputs from</a:t>
            </a:r>
          </a:p>
          <a:p>
            <a:endParaRPr lang="en-GB" dirty="0" smtClean="0"/>
          </a:p>
          <a:p>
            <a:r>
              <a:rPr lang="en-GB" dirty="0" smtClean="0"/>
              <a:t>M. Atanasov, M.J. Barnes, J. Borburgh, T. Fowler, B. Goddard, W. Herr, T. Kramer, A. Lechner, M. Meddahi, R. Ostojic, R. Schmidt, D. Schulte</a:t>
            </a:r>
          </a:p>
          <a:p>
            <a:endParaRPr lang="en-GB" dirty="0"/>
          </a:p>
          <a:p>
            <a:r>
              <a:rPr lang="en-GB" dirty="0" smtClean="0"/>
              <a:t>FCC week, 23</a:t>
            </a:r>
            <a:r>
              <a:rPr lang="en-GB" baseline="30000" dirty="0" smtClean="0"/>
              <a:t>th</a:t>
            </a:r>
            <a:r>
              <a:rPr lang="en-GB" dirty="0" smtClean="0"/>
              <a:t>-27</a:t>
            </a:r>
            <a:r>
              <a:rPr lang="en-GB" baseline="30000" dirty="0" smtClean="0"/>
              <a:t>th</a:t>
            </a:r>
            <a:r>
              <a:rPr lang="en-GB" dirty="0" smtClean="0"/>
              <a:t> March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6825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 algn="ctr">
              <a:buNone/>
            </a:pPr>
            <a:r>
              <a:rPr lang="en-US" sz="4400" dirty="0" smtClean="0"/>
              <a:t>FCC Extraction</a:t>
            </a:r>
            <a:endParaRPr lang="en-GB" sz="4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24/03/2015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Injection and Extraction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30473-C377-40A9-A470-F317D56B26BF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212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FCC Extraction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429000" cy="4876800"/>
          </a:xfrm>
        </p:spPr>
        <p:txBody>
          <a:bodyPr>
            <a:normAutofit/>
          </a:bodyPr>
          <a:lstStyle/>
          <a:p>
            <a:r>
              <a:rPr lang="en-GB" sz="2000" smtClean="0"/>
              <a:t>Two separated extraction insertions</a:t>
            </a:r>
          </a:p>
          <a:p>
            <a:endParaRPr lang="en-GB" sz="2000" smtClean="0"/>
          </a:p>
          <a:p>
            <a:r>
              <a:rPr lang="en-GB" sz="2000" smtClean="0"/>
              <a:t>Sequence of collimation and extraction systems</a:t>
            </a:r>
          </a:p>
          <a:p>
            <a:pPr lvl="1"/>
            <a:r>
              <a:rPr lang="en-GB" sz="1800" smtClean="0"/>
              <a:t>If betatron cleaning is separated would be ideal to have collimation downstream extraction</a:t>
            </a:r>
          </a:p>
          <a:p>
            <a:pPr lvl="1"/>
            <a:r>
              <a:rPr lang="en-GB" sz="1800" smtClean="0"/>
              <a:t>Protection of downstream machine and experiments in case of asynchronous dump</a:t>
            </a:r>
            <a:endParaRPr lang="en-GB" sz="180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015008"/>
            <a:ext cx="5117951" cy="5385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24/03/2015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Injection and Extraction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30473-C377-40A9-A470-F317D56B26BF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535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Dump insertion – LHC scaled 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79567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dirty="0" smtClean="0"/>
              <a:t>Extraction kicker:</a:t>
            </a:r>
            <a:endParaRPr lang="en-GB" dirty="0"/>
          </a:p>
          <a:p>
            <a:pPr marL="177800" indent="-177800"/>
            <a:r>
              <a:rPr lang="en-GB" dirty="0" smtClean="0">
                <a:sym typeface="Wingdings" panose="05000000000000000000" pitchFamily="2" charset="2"/>
              </a:rPr>
              <a:t>0.13</a:t>
            </a:r>
            <a:r>
              <a:rPr lang="en-GB" dirty="0" smtClean="0"/>
              <a:t> </a:t>
            </a:r>
            <a:r>
              <a:rPr lang="en-GB" dirty="0" err="1" smtClean="0"/>
              <a:t>mrad</a:t>
            </a:r>
            <a:r>
              <a:rPr lang="en-GB" dirty="0" smtClean="0"/>
              <a:t>, </a:t>
            </a:r>
            <a:r>
              <a:rPr lang="en-GB" b="1" dirty="0" smtClean="0"/>
              <a:t>22 </a:t>
            </a:r>
            <a:r>
              <a:rPr lang="en-GB" b="1" dirty="0" err="1" smtClean="0"/>
              <a:t>T.m</a:t>
            </a:r>
            <a:endParaRPr lang="en-GB" b="1" dirty="0"/>
          </a:p>
          <a:p>
            <a:pPr marL="177800" indent="-177800"/>
            <a:r>
              <a:rPr lang="en-GB" dirty="0"/>
              <a:t>110 m drift</a:t>
            </a:r>
          </a:p>
          <a:p>
            <a:pPr marL="0" indent="0">
              <a:buNone/>
            </a:pPr>
            <a:endParaRPr lang="en-GB" sz="800" dirty="0"/>
          </a:p>
          <a:p>
            <a:pPr marL="0" indent="0">
              <a:buNone/>
            </a:pPr>
            <a:r>
              <a:rPr lang="en-GB" dirty="0" smtClean="0"/>
              <a:t>Enlarged </a:t>
            </a:r>
            <a:r>
              <a:rPr lang="en-GB" dirty="0" err="1" smtClean="0"/>
              <a:t>quadrupole</a:t>
            </a:r>
            <a:r>
              <a:rPr lang="en-GB" dirty="0" smtClean="0"/>
              <a:t>:</a:t>
            </a:r>
            <a:endParaRPr lang="en-GB" dirty="0"/>
          </a:p>
          <a:p>
            <a:r>
              <a:rPr lang="en-GB" dirty="0"/>
              <a:t>9 mm offset</a:t>
            </a:r>
          </a:p>
          <a:p>
            <a:endParaRPr lang="en-GB" sz="800" dirty="0"/>
          </a:p>
          <a:p>
            <a:pPr marL="0" indent="0">
              <a:buNone/>
            </a:pPr>
            <a:r>
              <a:rPr lang="en-GB" dirty="0" smtClean="0"/>
              <a:t>Bump (not in LHC):</a:t>
            </a:r>
            <a:endParaRPr lang="en-GB" dirty="0"/>
          </a:p>
          <a:p>
            <a:r>
              <a:rPr lang="en-GB" dirty="0"/>
              <a:t>9 mm</a:t>
            </a:r>
          </a:p>
          <a:p>
            <a:r>
              <a:rPr lang="en-GB" dirty="0"/>
              <a:t>0.3 </a:t>
            </a:r>
            <a:r>
              <a:rPr lang="en-GB" dirty="0" err="1" smtClean="0"/>
              <a:t>mrad</a:t>
            </a:r>
            <a:r>
              <a:rPr lang="en-GB" dirty="0" smtClean="0"/>
              <a:t>, </a:t>
            </a:r>
            <a:r>
              <a:rPr lang="en-GB" b="1" dirty="0" smtClean="0">
                <a:sym typeface="Wingdings" panose="05000000000000000000" pitchFamily="2" charset="2"/>
              </a:rPr>
              <a:t>50 </a:t>
            </a:r>
            <a:r>
              <a:rPr lang="en-GB" b="1" dirty="0" err="1">
                <a:sym typeface="Wingdings" panose="05000000000000000000" pitchFamily="2" charset="2"/>
              </a:rPr>
              <a:t>T.m</a:t>
            </a:r>
            <a:endParaRPr lang="en-GB" b="1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r>
              <a:rPr lang="en-GB" dirty="0" smtClean="0"/>
              <a:t>Extraction septum:</a:t>
            </a:r>
            <a:endParaRPr lang="en-GB" dirty="0"/>
          </a:p>
          <a:p>
            <a:r>
              <a:rPr lang="en-GB" dirty="0" smtClean="0"/>
              <a:t>17 </a:t>
            </a:r>
            <a:r>
              <a:rPr lang="en-GB" dirty="0"/>
              <a:t>mm septum width</a:t>
            </a:r>
          </a:p>
          <a:p>
            <a:r>
              <a:rPr lang="en-GB" dirty="0" smtClean="0"/>
              <a:t>150 </a:t>
            </a:r>
            <a:r>
              <a:rPr lang="en-GB" dirty="0"/>
              <a:t>m </a:t>
            </a:r>
            <a:r>
              <a:rPr lang="en-GB" dirty="0" smtClean="0"/>
              <a:t>drift to clear blade</a:t>
            </a:r>
            <a:endParaRPr lang="en-GB" dirty="0"/>
          </a:p>
          <a:p>
            <a:r>
              <a:rPr lang="en-GB" dirty="0" smtClean="0"/>
              <a:t>50 </a:t>
            </a:r>
            <a:r>
              <a:rPr lang="en-GB" dirty="0"/>
              <a:t>m for </a:t>
            </a:r>
            <a:r>
              <a:rPr lang="en-GB" dirty="0" smtClean="0"/>
              <a:t>protection devices </a:t>
            </a:r>
            <a:br>
              <a:rPr lang="en-GB" dirty="0" smtClean="0"/>
            </a:br>
            <a:r>
              <a:rPr lang="en-GB" dirty="0" smtClean="0"/>
              <a:t>+2 </a:t>
            </a:r>
            <a:r>
              <a:rPr lang="en-GB" dirty="0"/>
              <a:t>bumpers</a:t>
            </a:r>
          </a:p>
          <a:p>
            <a:r>
              <a:rPr lang="en-GB" b="1" dirty="0"/>
              <a:t>200 m </a:t>
            </a:r>
            <a:r>
              <a:rPr lang="en-GB" b="1" dirty="0" smtClean="0"/>
              <a:t>available length</a:t>
            </a:r>
            <a:endParaRPr lang="en-GB" b="1" dirty="0"/>
          </a:p>
          <a:p>
            <a:r>
              <a:rPr lang="en-GB" dirty="0" smtClean="0"/>
              <a:t>1.7 </a:t>
            </a:r>
            <a:r>
              <a:rPr lang="en-GB" dirty="0" err="1"/>
              <a:t>mrad</a:t>
            </a:r>
            <a:r>
              <a:rPr lang="en-GB" dirty="0"/>
              <a:t>, </a:t>
            </a:r>
            <a:r>
              <a:rPr lang="en-GB" b="1" dirty="0"/>
              <a:t>284 </a:t>
            </a:r>
            <a:r>
              <a:rPr lang="en-GB" b="1" dirty="0" err="1"/>
              <a:t>T.m</a:t>
            </a:r>
            <a:r>
              <a:rPr lang="en-GB" b="1" dirty="0"/>
              <a:t>, 1.42 </a:t>
            </a:r>
            <a:r>
              <a:rPr lang="en-GB" b="1" dirty="0" smtClean="0"/>
              <a:t>T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2558" y="1841964"/>
            <a:ext cx="5066017" cy="4703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>
            <a:off x="6948264" y="2196267"/>
            <a:ext cx="936104" cy="4904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696200" y="1504109"/>
            <a:ext cx="1347192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smtClean="0"/>
              <a:t>Rms beam size ~ 1 mm</a:t>
            </a:r>
            <a:endParaRPr lang="en-GB" sz="1600"/>
          </a:p>
        </p:txBody>
      </p:sp>
      <p:sp>
        <p:nvSpPr>
          <p:cNvPr id="9" name="TextBox 8"/>
          <p:cNvSpPr txBox="1"/>
          <p:nvPr/>
        </p:nvSpPr>
        <p:spPr>
          <a:xfrm>
            <a:off x="5720390" y="1324711"/>
            <a:ext cx="8435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smtClean="0"/>
              <a:t>400 m</a:t>
            </a:r>
            <a:endParaRPr lang="en-GB" sz="1600"/>
          </a:p>
        </p:txBody>
      </p:sp>
      <p:sp>
        <p:nvSpPr>
          <p:cNvPr id="11" name="Rectangle 10"/>
          <p:cNvSpPr/>
          <p:nvPr/>
        </p:nvSpPr>
        <p:spPr>
          <a:xfrm>
            <a:off x="5108322" y="2096820"/>
            <a:ext cx="144016" cy="1988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5699884" y="2096820"/>
            <a:ext cx="633887" cy="19889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6431281" y="2096820"/>
            <a:ext cx="45719" cy="20245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ight Brace 13"/>
          <p:cNvSpPr/>
          <p:nvPr/>
        </p:nvSpPr>
        <p:spPr>
          <a:xfrm rot="16200000">
            <a:off x="5812524" y="1211162"/>
            <a:ext cx="369328" cy="1170671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4907796" y="1337846"/>
            <a:ext cx="7920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smtClean="0"/>
              <a:t>1</a:t>
            </a:r>
            <a:r>
              <a:rPr lang="en-GB" sz="1600"/>
              <a:t>1</a:t>
            </a:r>
            <a:r>
              <a:rPr lang="en-GB" sz="1600" smtClean="0"/>
              <a:t>0 m</a:t>
            </a:r>
            <a:endParaRPr lang="en-GB" sz="1600"/>
          </a:p>
        </p:txBody>
      </p:sp>
      <p:sp>
        <p:nvSpPr>
          <p:cNvPr id="17" name="Right Brace 16"/>
          <p:cNvSpPr/>
          <p:nvPr/>
        </p:nvSpPr>
        <p:spPr>
          <a:xfrm rot="16200000">
            <a:off x="5117593" y="1662122"/>
            <a:ext cx="152401" cy="242950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24/03/2015</a:t>
            </a:r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Injection and Extraction</a:t>
            </a:r>
            <a:endParaRPr lang="en-GB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30473-C377-40A9-A470-F317D56B26BF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2308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Dump insertion alternatives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71800"/>
            <a:ext cx="5715000" cy="3505200"/>
          </a:xfrm>
        </p:spPr>
        <p:txBody>
          <a:bodyPr>
            <a:normAutofit fontScale="85000" lnSpcReduction="10000"/>
          </a:bodyPr>
          <a:lstStyle/>
          <a:p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Asymmetric insertion optics</a:t>
            </a:r>
          </a:p>
          <a:p>
            <a:pPr lvl="1"/>
            <a:r>
              <a:rPr lang="en-GB" dirty="0" smtClean="0"/>
              <a:t>Avoid asynchronous dumps by accepting single kicker erratic</a:t>
            </a:r>
          </a:p>
          <a:p>
            <a:pPr lvl="1"/>
            <a:r>
              <a:rPr lang="en-GB" dirty="0" smtClean="0"/>
              <a:t>High segmentation of kicker system (200-300 modules)</a:t>
            </a:r>
          </a:p>
          <a:p>
            <a:pPr lvl="1"/>
            <a:r>
              <a:rPr lang="en-GB" dirty="0" smtClean="0"/>
              <a:t>Asymmetric optics</a:t>
            </a:r>
          </a:p>
          <a:p>
            <a:pPr lvl="2"/>
            <a:r>
              <a:rPr lang="en-GB" dirty="0" smtClean="0"/>
              <a:t>to reduce oscillation from single kicker failure</a:t>
            </a:r>
            <a:br>
              <a:rPr lang="en-GB" dirty="0" smtClean="0"/>
            </a:br>
            <a:r>
              <a:rPr lang="en-GB" dirty="0" smtClean="0"/>
              <a:t>(small </a:t>
            </a:r>
            <a:r>
              <a:rPr lang="en-GB" dirty="0" err="1" smtClean="0"/>
              <a:t>hor</a:t>
            </a:r>
            <a:r>
              <a:rPr lang="en-GB" dirty="0" smtClean="0"/>
              <a:t> beta) </a:t>
            </a:r>
          </a:p>
          <a:p>
            <a:pPr lvl="2"/>
            <a:r>
              <a:rPr lang="en-GB" dirty="0" smtClean="0"/>
              <a:t>to reduce kicker strength  and dilute beam at absorbers (high betas at septum)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129875"/>
            <a:ext cx="3132264" cy="283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4064" y="4109876"/>
            <a:ext cx="2895600" cy="2634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24/03/2015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Injection and Extraction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30473-C377-40A9-A470-F317D56B26BF}" type="slidenum">
              <a:rPr lang="en-GB" smtClean="0"/>
              <a:t>13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533400" y="1799272"/>
            <a:ext cx="5181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SSC like</a:t>
            </a:r>
          </a:p>
          <a:p>
            <a:pPr lvl="1"/>
            <a:r>
              <a:rPr lang="en-GB" dirty="0"/>
              <a:t>Septum is part of extraction bump</a:t>
            </a:r>
          </a:p>
          <a:p>
            <a:pPr lvl="1"/>
            <a:r>
              <a:rPr lang="en-GB" dirty="0"/>
              <a:t>Use field free channel of septum to extract</a:t>
            </a:r>
          </a:p>
          <a:p>
            <a:pPr lvl="1"/>
            <a:r>
              <a:rPr lang="en-GB" dirty="0"/>
              <a:t>Need strong, good field quality septum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9191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Requirements for special quadrupoles</a:t>
            </a:r>
            <a:endParaRPr lang="en-GB"/>
          </a:p>
        </p:txBody>
      </p:sp>
      <p:pic>
        <p:nvPicPr>
          <p:cNvPr id="4" name="Content Placeholder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23567"/>
            <a:ext cx="8229600" cy="148940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3568" y="3429000"/>
            <a:ext cx="1512168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mtClean="0"/>
              <a:t>Enlarged quadrupole</a:t>
            </a:r>
            <a:endParaRPr lang="en-GB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2051720" y="2924944"/>
            <a:ext cx="576064" cy="3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705600" y="3645024"/>
            <a:ext cx="1656184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mtClean="0"/>
              <a:t>Triple chamber quadrupole?</a:t>
            </a:r>
            <a:endParaRPr lang="en-GB"/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6120172" y="3104964"/>
            <a:ext cx="737828" cy="4764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8815" y="3334829"/>
            <a:ext cx="3793385" cy="3523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24/03/2015</a:t>
            </a:r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Injection and Extraction</a:t>
            </a:r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30473-C377-40A9-A470-F317D56B26BF}" type="slidenum">
              <a:rPr lang="en-GB" smtClean="0"/>
              <a:t>14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76200" y="4648200"/>
            <a:ext cx="2399184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Beam offset:</a:t>
            </a:r>
          </a:p>
          <a:p>
            <a:r>
              <a:rPr lang="en-US" dirty="0" smtClean="0"/>
              <a:t>Injection up to 18 mm</a:t>
            </a:r>
          </a:p>
          <a:p>
            <a:r>
              <a:rPr lang="en-US" dirty="0" smtClean="0"/>
              <a:t>Extraction up to 9 mm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569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Dump block limitations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Assume 1.5 km dump line without active dilution </a:t>
            </a:r>
          </a:p>
          <a:p>
            <a:pPr lvl="1"/>
            <a:r>
              <a:rPr lang="en-GB" sz="1600" dirty="0" smtClean="0">
                <a:sym typeface="Wingdings" panose="05000000000000000000" pitchFamily="2" charset="2"/>
              </a:rPr>
              <a:t>400 µm </a:t>
            </a:r>
            <a:r>
              <a:rPr lang="en-GB" sz="1600" dirty="0" err="1" smtClean="0">
                <a:sym typeface="Wingdings" panose="05000000000000000000" pitchFamily="2" charset="2"/>
              </a:rPr>
              <a:t>rms</a:t>
            </a:r>
            <a:r>
              <a:rPr lang="en-GB" sz="1600" dirty="0" smtClean="0">
                <a:sym typeface="Wingdings" panose="05000000000000000000" pitchFamily="2" charset="2"/>
              </a:rPr>
              <a:t> beam size at dump</a:t>
            </a:r>
          </a:p>
          <a:p>
            <a:r>
              <a:rPr lang="en-GB" sz="2000" dirty="0" smtClean="0">
                <a:sym typeface="Wingdings" panose="05000000000000000000" pitchFamily="2" charset="2"/>
              </a:rPr>
              <a:t>Assuming graphite (1.2-1.77 g/cm</a:t>
            </a:r>
            <a:r>
              <a:rPr lang="en-GB" sz="2000" baseline="30000" dirty="0" smtClean="0">
                <a:sym typeface="Wingdings" panose="05000000000000000000" pitchFamily="2" charset="2"/>
              </a:rPr>
              <a:t>3</a:t>
            </a:r>
            <a:r>
              <a:rPr lang="en-GB" sz="2000" dirty="0" smtClean="0">
                <a:sym typeface="Wingdings" panose="05000000000000000000" pitchFamily="2" charset="2"/>
              </a:rPr>
              <a:t>) </a:t>
            </a:r>
          </a:p>
          <a:p>
            <a:pPr lvl="1"/>
            <a:r>
              <a:rPr lang="en-GB" sz="1600" dirty="0">
                <a:sym typeface="Wingdings" panose="05000000000000000000" pitchFamily="2" charset="2"/>
              </a:rPr>
              <a:t>Limit in energy density such that peak temperature of </a:t>
            </a:r>
            <a:r>
              <a:rPr lang="en-GB" sz="1600" dirty="0" smtClean="0">
                <a:sym typeface="Wingdings" panose="05000000000000000000" pitchFamily="2" charset="2"/>
              </a:rPr>
              <a:t>~1500°C not exceeded</a:t>
            </a:r>
            <a:endParaRPr lang="en-GB" sz="1600" dirty="0">
              <a:sym typeface="Wingdings" panose="05000000000000000000" pitchFamily="2" charset="2"/>
            </a:endParaRPr>
          </a:p>
          <a:p>
            <a:pPr lvl="1"/>
            <a:r>
              <a:rPr lang="en-GB" sz="1600" dirty="0">
                <a:sym typeface="Wingdings" panose="05000000000000000000" pitchFamily="2" charset="2"/>
              </a:rPr>
              <a:t>M</a:t>
            </a:r>
            <a:r>
              <a:rPr lang="en-GB" sz="1600" dirty="0" smtClean="0">
                <a:sym typeface="Wingdings" panose="05000000000000000000" pitchFamily="2" charset="2"/>
              </a:rPr>
              <a:t>inimum of ~1.8 mm separation between bunches  requires min of 20 m linear sweep length!</a:t>
            </a:r>
          </a:p>
          <a:p>
            <a:r>
              <a:rPr lang="en-GB" sz="2000" dirty="0" smtClean="0">
                <a:sym typeface="Wingdings" panose="05000000000000000000" pitchFamily="2" charset="2"/>
              </a:rPr>
              <a:t>Actively dilute beam in dump line (beta function of 100 km)</a:t>
            </a:r>
          </a:p>
          <a:p>
            <a:pPr lvl="1"/>
            <a:r>
              <a:rPr lang="en-GB" sz="1600" dirty="0" smtClean="0">
                <a:sym typeface="Wingdings" panose="05000000000000000000" pitchFamily="2" charset="2"/>
              </a:rPr>
              <a:t>2.0 mm </a:t>
            </a:r>
            <a:r>
              <a:rPr lang="en-GB" sz="1600" dirty="0" err="1" smtClean="0">
                <a:sym typeface="Wingdings" panose="05000000000000000000" pitchFamily="2" charset="2"/>
              </a:rPr>
              <a:t>rms</a:t>
            </a:r>
            <a:r>
              <a:rPr lang="en-GB" sz="1600" dirty="0" smtClean="0">
                <a:sym typeface="Wingdings" panose="05000000000000000000" pitchFamily="2" charset="2"/>
              </a:rPr>
              <a:t> beam size </a:t>
            </a:r>
          </a:p>
          <a:p>
            <a:pPr lvl="1"/>
            <a:r>
              <a:rPr lang="en-GB" sz="1600" dirty="0">
                <a:sym typeface="Wingdings" panose="05000000000000000000" pitchFamily="2" charset="2"/>
              </a:rPr>
              <a:t>S</a:t>
            </a:r>
            <a:r>
              <a:rPr lang="en-GB" sz="1600" dirty="0" smtClean="0">
                <a:sym typeface="Wingdings" panose="05000000000000000000" pitchFamily="2" charset="2"/>
              </a:rPr>
              <a:t>till need ~1.5 mm separation between bunches - </a:t>
            </a:r>
            <a:r>
              <a:rPr lang="en-GB" sz="1600" b="1" dirty="0" smtClean="0">
                <a:sym typeface="Wingdings" panose="05000000000000000000" pitchFamily="2" charset="2"/>
              </a:rPr>
              <a:t>not </a:t>
            </a:r>
            <a:r>
              <a:rPr lang="en-GB" sz="1600" b="1" dirty="0">
                <a:sym typeface="Wingdings" panose="05000000000000000000" pitchFamily="2" charset="2"/>
              </a:rPr>
              <a:t>much gain </a:t>
            </a:r>
            <a:r>
              <a:rPr lang="en-GB" sz="1600" b="1" dirty="0" smtClean="0">
                <a:sym typeface="Wingdings" panose="05000000000000000000" pitchFamily="2" charset="2"/>
              </a:rPr>
              <a:t>from active dilution</a:t>
            </a:r>
            <a:endParaRPr lang="en-GB" sz="1600" b="1" dirty="0">
              <a:sym typeface="Wingdings" panose="05000000000000000000" pitchFamily="2" charset="2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6228451"/>
              </p:ext>
            </p:extLst>
          </p:nvPr>
        </p:nvGraphicFramePr>
        <p:xfrm>
          <a:off x="228600" y="4578165"/>
          <a:ext cx="5943600" cy="22036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49412"/>
                <a:gridCol w="697287"/>
                <a:gridCol w="933006"/>
                <a:gridCol w="863895"/>
              </a:tblGrid>
              <a:tr h="291676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smtClean="0"/>
                        <a:t>Unit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smtClean="0"/>
                        <a:t>25 ns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smtClean="0"/>
                        <a:t>5 ns</a:t>
                      </a:r>
                      <a:endParaRPr lang="en-GB" sz="1400"/>
                    </a:p>
                  </a:txBody>
                  <a:tcPr/>
                </a:tc>
              </a:tr>
              <a:tr h="291676">
                <a:tc>
                  <a:txBody>
                    <a:bodyPr/>
                    <a:lstStyle/>
                    <a:p>
                      <a:r>
                        <a:rPr lang="en-GB" sz="1400" smtClean="0"/>
                        <a:t>Bunch population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1e11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smtClean="0"/>
                        <a:t>0.2e11</a:t>
                      </a:r>
                      <a:endParaRPr lang="en-GB" sz="1400"/>
                    </a:p>
                  </a:txBody>
                  <a:tcPr/>
                </a:tc>
              </a:tr>
              <a:tr h="291676">
                <a:tc>
                  <a:txBody>
                    <a:bodyPr/>
                    <a:lstStyle/>
                    <a:p>
                      <a:r>
                        <a:rPr lang="en-GB" sz="1400" smtClean="0"/>
                        <a:t># bunches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smtClean="0"/>
                        <a:t>10600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smtClean="0"/>
                        <a:t>53000</a:t>
                      </a:r>
                    </a:p>
                  </a:txBody>
                  <a:tcPr/>
                </a:tc>
              </a:tr>
              <a:tr h="291676">
                <a:tc>
                  <a:txBody>
                    <a:bodyPr/>
                    <a:lstStyle/>
                    <a:p>
                      <a:r>
                        <a:rPr lang="en-GB" sz="1400" smtClean="0"/>
                        <a:t>Transv.</a:t>
                      </a:r>
                      <a:r>
                        <a:rPr lang="en-GB" sz="1400" baseline="0" smtClean="0"/>
                        <a:t> emittance normalised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smtClean="0"/>
                        <a:t>um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smtClean="0"/>
                        <a:t>2.2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smtClean="0"/>
                        <a:t>0.44</a:t>
                      </a:r>
                      <a:endParaRPr lang="en-GB" sz="1400"/>
                    </a:p>
                  </a:txBody>
                  <a:tcPr/>
                </a:tc>
              </a:tr>
              <a:tr h="374835">
                <a:tc>
                  <a:txBody>
                    <a:bodyPr/>
                    <a:lstStyle/>
                    <a:p>
                      <a:r>
                        <a:rPr lang="en-GB" sz="1400" smtClean="0"/>
                        <a:t>Spotsize</a:t>
                      </a:r>
                      <a:r>
                        <a:rPr lang="en-GB" sz="1400" baseline="0" smtClean="0"/>
                        <a:t> at dump (rms) for 1.5 km dump line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smtClean="0"/>
                        <a:t>mm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smtClean="0"/>
                        <a:t>0.4 - 1.6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smtClean="0"/>
                        <a:t>0.2 – 0.7</a:t>
                      </a:r>
                    </a:p>
                  </a:txBody>
                  <a:tcPr/>
                </a:tc>
              </a:tr>
              <a:tr h="291676">
                <a:tc>
                  <a:txBody>
                    <a:bodyPr/>
                    <a:lstStyle/>
                    <a:p>
                      <a:r>
                        <a:rPr lang="en-GB" sz="1400" smtClean="0"/>
                        <a:t>Total</a:t>
                      </a:r>
                      <a:r>
                        <a:rPr lang="en-GB" sz="1400" baseline="0" smtClean="0"/>
                        <a:t> beam energy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smtClean="0"/>
                        <a:t>GJ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smtClean="0"/>
                        <a:t>8.5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smtClean="0"/>
                        <a:t>8.5</a:t>
                      </a:r>
                    </a:p>
                  </a:txBody>
                  <a:tcPr/>
                </a:tc>
              </a:tr>
              <a:tr h="291676">
                <a:tc>
                  <a:txBody>
                    <a:bodyPr/>
                    <a:lstStyle/>
                    <a:p>
                      <a:r>
                        <a:rPr lang="en-GB" sz="1400" smtClean="0"/>
                        <a:t>Average power (5 h fills)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smtClean="0"/>
                        <a:t>kW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smtClean="0"/>
                        <a:t>500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500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6781800" y="1752600"/>
            <a:ext cx="20574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dirty="0" smtClean="0"/>
              <a:t>See talk by A. Lechner: Energy </a:t>
            </a:r>
            <a:r>
              <a:rPr lang="en-GB" sz="1400" dirty="0"/>
              <a:t>deposition </a:t>
            </a:r>
            <a:r>
              <a:rPr lang="en-GB" sz="1400" dirty="0" smtClean="0"/>
              <a:t>challenges</a:t>
            </a:r>
            <a:endParaRPr lang="en-GB" sz="14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24/03/2015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Injection and Extraction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30473-C377-40A9-A470-F317D56B26BF}" type="slidenum">
              <a:rPr lang="en-GB" smtClean="0"/>
              <a:t>15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4724400"/>
            <a:ext cx="1995852" cy="188728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400800" y="4572000"/>
            <a:ext cx="2438400" cy="2209800"/>
          </a:xfrm>
          <a:prstGeom prst="rect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8975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Summary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mtClean="0"/>
          </a:p>
          <a:p>
            <a:endParaRPr lang="en-GB"/>
          </a:p>
          <a:p>
            <a:r>
              <a:rPr lang="en-GB" smtClean="0"/>
              <a:t>Challenges</a:t>
            </a:r>
          </a:p>
          <a:p>
            <a:endParaRPr lang="en-GB" smtClean="0"/>
          </a:p>
          <a:p>
            <a:r>
              <a:rPr lang="en-GB" smtClean="0"/>
              <a:t>Study direction and R&amp;D programs</a:t>
            </a:r>
          </a:p>
          <a:p>
            <a:endParaRPr lang="en-GB" smtClean="0"/>
          </a:p>
          <a:p>
            <a:r>
              <a:rPr lang="en-GB" smtClean="0"/>
              <a:t>Timeline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24/03/2015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Injection and Extraction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30473-C377-40A9-A470-F317D56B26BF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1426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Challenges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Beam energy at HEB-FCC transfer and FCC injection</a:t>
            </a:r>
          </a:p>
          <a:p>
            <a:r>
              <a:rPr lang="en-GB" dirty="0" smtClean="0"/>
              <a:t>Fast injection kicker field rise and recharging</a:t>
            </a:r>
          </a:p>
          <a:p>
            <a:r>
              <a:rPr lang="en-GB" dirty="0" smtClean="0"/>
              <a:t>Injection protection: passive, maybe also active</a:t>
            </a:r>
          </a:p>
          <a:p>
            <a:r>
              <a:rPr lang="en-GB" dirty="0" smtClean="0"/>
              <a:t>Asynchronous dump mitigation</a:t>
            </a:r>
          </a:p>
          <a:p>
            <a:pPr lvl="1"/>
            <a:r>
              <a:rPr lang="en-GB" dirty="0" smtClean="0"/>
              <a:t>Kicker system segmentation</a:t>
            </a:r>
          </a:p>
          <a:p>
            <a:pPr lvl="1"/>
            <a:r>
              <a:rPr lang="en-GB" dirty="0" smtClean="0"/>
              <a:t>Kicker generators: ultra-reliable triggering</a:t>
            </a:r>
          </a:p>
          <a:p>
            <a:r>
              <a:rPr lang="en-GB" dirty="0" smtClean="0"/>
              <a:t>Asynchronous dump protection devices</a:t>
            </a:r>
          </a:p>
          <a:p>
            <a:r>
              <a:rPr lang="en-GB" dirty="0" smtClean="0"/>
              <a:t>Dump absorber</a:t>
            </a:r>
          </a:p>
          <a:p>
            <a:r>
              <a:rPr lang="en-GB" dirty="0" smtClean="0"/>
              <a:t>Beam dilution</a:t>
            </a:r>
          </a:p>
          <a:p>
            <a:r>
              <a:rPr lang="en-GB" dirty="0" smtClean="0"/>
              <a:t>Special insertion magnets</a:t>
            </a:r>
          </a:p>
          <a:p>
            <a:r>
              <a:rPr lang="en-GB" dirty="0" smtClean="0"/>
              <a:t>Limited access possibilities: hot spares, remote handling</a:t>
            </a:r>
          </a:p>
          <a:p>
            <a:r>
              <a:rPr lang="en-GB" dirty="0" smtClean="0"/>
              <a:t>Controls and electronics: remote, compact, reliable, radiation hardness</a:t>
            </a:r>
          </a:p>
          <a:p>
            <a:r>
              <a:rPr lang="en-GB" dirty="0" smtClean="0"/>
              <a:t>Power consumption/recycling</a:t>
            </a:r>
          </a:p>
          <a:p>
            <a:r>
              <a:rPr lang="en-GB" dirty="0" smtClean="0"/>
              <a:t>Constraints on filling schemes from injection and dump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24/03/2015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Injection and Extraction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30473-C377-40A9-A470-F317D56B26BF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248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directions and R&amp;D programs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Conceptual</a:t>
            </a:r>
          </a:p>
          <a:p>
            <a:pPr lvl="1"/>
            <a:r>
              <a:rPr lang="en-US" dirty="0" smtClean="0"/>
              <a:t>Separate extraction systems and link to other systems</a:t>
            </a:r>
          </a:p>
          <a:p>
            <a:pPr lvl="1"/>
            <a:r>
              <a:rPr lang="en-US" dirty="0" smtClean="0"/>
              <a:t>Failure mitigation (retriggering or segmented kicker system, #abort gaps)</a:t>
            </a:r>
          </a:p>
          <a:p>
            <a:pPr lvl="1"/>
            <a:r>
              <a:rPr lang="en-US" dirty="0"/>
              <a:t>B</a:t>
            </a:r>
            <a:r>
              <a:rPr lang="en-US" dirty="0" smtClean="0"/>
              <a:t>eam dilution</a:t>
            </a:r>
          </a:p>
          <a:p>
            <a:pPr lvl="1"/>
            <a:r>
              <a:rPr lang="en-US" dirty="0" smtClean="0"/>
              <a:t>Minimize impact of injection and extraction on FCC filling scheme</a:t>
            </a:r>
          </a:p>
          <a:p>
            <a:r>
              <a:rPr lang="en-US" dirty="0" smtClean="0"/>
              <a:t>Kicker system </a:t>
            </a:r>
          </a:p>
          <a:p>
            <a:pPr lvl="1"/>
            <a:r>
              <a:rPr lang="en-US" dirty="0" smtClean="0"/>
              <a:t>Generator: fast field rise time, short pulses and fast generator recharging;  semiconductor switches</a:t>
            </a:r>
          </a:p>
          <a:p>
            <a:pPr lvl="1"/>
            <a:r>
              <a:rPr lang="en-US" dirty="0" smtClean="0"/>
              <a:t>Magnet: Beam screen and ferrite cooling</a:t>
            </a:r>
          </a:p>
          <a:p>
            <a:pPr lvl="1"/>
            <a:r>
              <a:rPr lang="en-US" dirty="0" smtClean="0"/>
              <a:t>Segmentation and built-in redundancy</a:t>
            </a:r>
          </a:p>
          <a:p>
            <a:r>
              <a:rPr lang="en-US" dirty="0" smtClean="0"/>
              <a:t>Septa: </a:t>
            </a:r>
            <a:endParaRPr lang="en-US" dirty="0"/>
          </a:p>
          <a:p>
            <a:pPr lvl="1"/>
            <a:r>
              <a:rPr lang="en-US" dirty="0" smtClean="0"/>
              <a:t>High field </a:t>
            </a:r>
            <a:r>
              <a:rPr lang="en-US" dirty="0" err="1" smtClean="0"/>
              <a:t>Lambertson</a:t>
            </a:r>
            <a:r>
              <a:rPr lang="en-US" dirty="0" smtClean="0"/>
              <a:t> </a:t>
            </a:r>
            <a:r>
              <a:rPr lang="en-US" dirty="0"/>
              <a:t>with high saturation </a:t>
            </a:r>
            <a:r>
              <a:rPr lang="en-US" dirty="0" smtClean="0"/>
              <a:t>material shims </a:t>
            </a:r>
            <a:r>
              <a:rPr lang="en-US" dirty="0"/>
              <a:t>and </a:t>
            </a:r>
            <a:r>
              <a:rPr lang="en-US" dirty="0" smtClean="0"/>
              <a:t>NC or SC coils</a:t>
            </a:r>
          </a:p>
          <a:p>
            <a:pPr lvl="1"/>
            <a:r>
              <a:rPr lang="en-US" dirty="0" smtClean="0"/>
              <a:t>Massless septum to deflect </a:t>
            </a:r>
            <a:r>
              <a:rPr lang="en-US" dirty="0" err="1"/>
              <a:t>mis</a:t>
            </a:r>
            <a:r>
              <a:rPr lang="en-US" dirty="0"/>
              <a:t>-kicked beam into dedicated injection dump channel</a:t>
            </a:r>
          </a:p>
          <a:p>
            <a:pPr lvl="1"/>
            <a:r>
              <a:rPr lang="en-US" dirty="0" smtClean="0"/>
              <a:t>Superconducting septum</a:t>
            </a:r>
          </a:p>
          <a:p>
            <a:r>
              <a:rPr lang="en-US" dirty="0" smtClean="0"/>
              <a:t>Electronics</a:t>
            </a:r>
          </a:p>
          <a:p>
            <a:pPr lvl="1"/>
            <a:r>
              <a:rPr lang="en-US" dirty="0" smtClean="0"/>
              <a:t>Radiation to </a:t>
            </a:r>
            <a:r>
              <a:rPr lang="en-US" dirty="0"/>
              <a:t>electronics </a:t>
            </a:r>
            <a:r>
              <a:rPr lang="en-US" dirty="0" smtClean="0"/>
              <a:t>mitigation</a:t>
            </a:r>
          </a:p>
          <a:p>
            <a:pPr lvl="1"/>
            <a:r>
              <a:rPr lang="en-US" dirty="0" smtClean="0"/>
              <a:t>Ultra-high </a:t>
            </a:r>
            <a:r>
              <a:rPr lang="en-US" dirty="0"/>
              <a:t>reliability triggering and </a:t>
            </a:r>
            <a:r>
              <a:rPr lang="en-US" dirty="0" err="1"/>
              <a:t>synchronisation</a:t>
            </a:r>
            <a:r>
              <a:rPr lang="en-US" dirty="0"/>
              <a:t> concepts for highly segmented systems</a:t>
            </a:r>
            <a:endParaRPr lang="en-GB" dirty="0"/>
          </a:p>
          <a:p>
            <a:r>
              <a:rPr lang="en-US" dirty="0"/>
              <a:t>Dump absorber </a:t>
            </a:r>
            <a:r>
              <a:rPr lang="en-US" dirty="0" smtClean="0"/>
              <a:t>and passive protection devices: </a:t>
            </a:r>
            <a:endParaRPr lang="en-US" dirty="0"/>
          </a:p>
          <a:p>
            <a:pPr lvl="1"/>
            <a:r>
              <a:rPr lang="en-US" dirty="0" smtClean="0"/>
              <a:t>Study new materials and concept of sacrificial absorbers</a:t>
            </a:r>
          </a:p>
          <a:p>
            <a:pPr lvl="1"/>
            <a:r>
              <a:rPr lang="en-US" dirty="0" smtClean="0"/>
              <a:t>Beam dilution requirements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24/03/2015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Injection and Extraction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30473-C377-40A9-A470-F317D56B26BF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5974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tabLst>
                <a:tab pos="1255713" algn="l"/>
              </a:tabLst>
            </a:pPr>
            <a:r>
              <a:rPr lang="en-US" dirty="0" smtClean="0"/>
              <a:t>2015:</a:t>
            </a:r>
          </a:p>
          <a:p>
            <a:pPr lvl="1">
              <a:tabLst>
                <a:tab pos="1255713" algn="l"/>
              </a:tabLst>
            </a:pPr>
            <a:r>
              <a:rPr lang="en-US" dirty="0" smtClean="0"/>
              <a:t>Detailed </a:t>
            </a:r>
            <a:r>
              <a:rPr lang="en-US" dirty="0"/>
              <a:t>R&amp;D </a:t>
            </a:r>
            <a:r>
              <a:rPr lang="en-US" dirty="0" smtClean="0"/>
              <a:t>program proposal for kicker generator, kicker and septum magnet, electronics</a:t>
            </a:r>
          </a:p>
          <a:p>
            <a:pPr lvl="1">
              <a:tabLst>
                <a:tab pos="1255713" algn="l"/>
              </a:tabLst>
            </a:pPr>
            <a:r>
              <a:rPr lang="en-US" dirty="0" smtClean="0"/>
              <a:t>Finalize conceptual studies for injection, extraction and failure mitigation</a:t>
            </a:r>
          </a:p>
          <a:p>
            <a:pPr lvl="1">
              <a:tabLst>
                <a:tab pos="1255713" algn="l"/>
              </a:tabLst>
            </a:pPr>
            <a:r>
              <a:rPr lang="en-US" dirty="0" smtClean="0"/>
              <a:t>Specify kicker systems, septa and special insertion magnets</a:t>
            </a:r>
          </a:p>
          <a:p>
            <a:pPr>
              <a:tabLst>
                <a:tab pos="1255713" algn="l"/>
              </a:tabLst>
            </a:pPr>
            <a:r>
              <a:rPr lang="en-US" dirty="0" smtClean="0"/>
              <a:t>2016: 	</a:t>
            </a:r>
          </a:p>
          <a:p>
            <a:pPr lvl="1">
              <a:tabLst>
                <a:tab pos="1255713" algn="l"/>
              </a:tabLst>
            </a:pPr>
            <a:r>
              <a:rPr lang="en-US" dirty="0" smtClean="0"/>
              <a:t>Finalize linear </a:t>
            </a:r>
            <a:r>
              <a:rPr lang="en-US" dirty="0"/>
              <a:t>optics of </a:t>
            </a:r>
            <a:r>
              <a:rPr lang="en-US" dirty="0" smtClean="0"/>
              <a:t>injection and dump lines; dilution pattern 	</a:t>
            </a:r>
          </a:p>
          <a:p>
            <a:pPr lvl="1">
              <a:tabLst>
                <a:tab pos="1255713" algn="l"/>
              </a:tabLst>
            </a:pPr>
            <a:r>
              <a:rPr lang="en-US" dirty="0" smtClean="0"/>
              <a:t>Specify passive protection devices </a:t>
            </a:r>
            <a:r>
              <a:rPr lang="en-US" dirty="0"/>
              <a:t>and </a:t>
            </a:r>
            <a:r>
              <a:rPr lang="en-US" dirty="0" smtClean="0"/>
              <a:t>massless septum </a:t>
            </a:r>
            <a:r>
              <a:rPr lang="en-US" dirty="0"/>
              <a:t>for injection protection</a:t>
            </a:r>
          </a:p>
          <a:p>
            <a:pPr>
              <a:tabLst>
                <a:tab pos="1255713" algn="l"/>
              </a:tabLst>
            </a:pPr>
            <a:r>
              <a:rPr lang="en-US" dirty="0" smtClean="0"/>
              <a:t>2017:</a:t>
            </a:r>
          </a:p>
          <a:p>
            <a:pPr lvl="1">
              <a:tabLst>
                <a:tab pos="1255713" algn="l"/>
              </a:tabLst>
            </a:pPr>
            <a:r>
              <a:rPr lang="en-US" dirty="0" smtClean="0"/>
              <a:t>Finish error studies, specify power converter stability and field homogeneities</a:t>
            </a:r>
          </a:p>
          <a:p>
            <a:pPr lvl="1">
              <a:tabLst>
                <a:tab pos="1255713" algn="l"/>
              </a:tabLst>
            </a:pPr>
            <a:r>
              <a:rPr lang="en-US" dirty="0" smtClean="0"/>
              <a:t>Measurement report of individual components for kicker generators; design report prototype</a:t>
            </a:r>
            <a:r>
              <a:rPr lang="en-GB" dirty="0" smtClean="0"/>
              <a:t> </a:t>
            </a:r>
          </a:p>
          <a:p>
            <a:pPr lvl="1">
              <a:tabLst>
                <a:tab pos="1255713" algn="l"/>
              </a:tabLst>
            </a:pPr>
            <a:r>
              <a:rPr lang="en-GB" dirty="0" smtClean="0"/>
              <a:t>Finished design of kicker beam screen and ferrite cooling; radiation hard sensor board developed</a:t>
            </a:r>
          </a:p>
          <a:p>
            <a:pPr>
              <a:tabLst>
                <a:tab pos="1255713" algn="l"/>
              </a:tabLst>
            </a:pPr>
            <a:r>
              <a:rPr lang="en-GB" dirty="0" smtClean="0"/>
              <a:t>2018: </a:t>
            </a:r>
          </a:p>
          <a:p>
            <a:pPr lvl="1">
              <a:tabLst>
                <a:tab pos="1255713" algn="l"/>
              </a:tabLst>
            </a:pPr>
            <a:r>
              <a:rPr lang="en-GB" dirty="0" smtClean="0"/>
              <a:t>Finish prototype construction of kicker generator, kicker beam screen and septum</a:t>
            </a:r>
          </a:p>
          <a:p>
            <a:pPr lvl="1">
              <a:tabLst>
                <a:tab pos="1255713" algn="l"/>
              </a:tabLst>
            </a:pPr>
            <a:r>
              <a:rPr lang="en-GB" b="1" dirty="0" smtClean="0"/>
              <a:t>CDR write-up</a:t>
            </a:r>
          </a:p>
          <a:p>
            <a:pPr>
              <a:tabLst>
                <a:tab pos="1255713" algn="l"/>
              </a:tabLst>
            </a:pPr>
            <a:r>
              <a:rPr lang="en-GB" dirty="0" smtClean="0"/>
              <a:t>2019:</a:t>
            </a:r>
          </a:p>
          <a:p>
            <a:pPr lvl="1">
              <a:tabLst>
                <a:tab pos="1255713" algn="l"/>
              </a:tabLst>
            </a:pPr>
            <a:r>
              <a:rPr lang="en-GB" dirty="0"/>
              <a:t>Document </a:t>
            </a:r>
            <a:r>
              <a:rPr lang="en-GB" dirty="0" smtClean="0"/>
              <a:t>prototype testing results of kicker </a:t>
            </a:r>
            <a:r>
              <a:rPr lang="en-GB" dirty="0"/>
              <a:t>generator, </a:t>
            </a:r>
            <a:r>
              <a:rPr lang="en-GB" dirty="0" smtClean="0"/>
              <a:t>magnet, electronics and septa magnets</a:t>
            </a:r>
            <a:endParaRPr lang="en-GB" dirty="0"/>
          </a:p>
          <a:p>
            <a:pPr marL="274320" lvl="1" indent="0">
              <a:buNone/>
              <a:tabLst>
                <a:tab pos="1255713" algn="l"/>
              </a:tabLst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24/03/2015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Injection and Extraction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30473-C377-40A9-A470-F317D56B26BF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1687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Outline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GB" dirty="0" smtClean="0"/>
              <a:t>FCC injection</a:t>
            </a:r>
          </a:p>
          <a:p>
            <a:pPr lvl="1"/>
            <a:r>
              <a:rPr lang="en-GB" dirty="0" smtClean="0"/>
              <a:t>Machine protection consideration</a:t>
            </a:r>
          </a:p>
          <a:p>
            <a:pPr lvl="1"/>
            <a:r>
              <a:rPr lang="en-GB" dirty="0" smtClean="0"/>
              <a:t>Kicker rise time specification</a:t>
            </a:r>
          </a:p>
          <a:p>
            <a:pPr lvl="1"/>
            <a:r>
              <a:rPr lang="en-GB" dirty="0" smtClean="0"/>
              <a:t>Septum strength</a:t>
            </a:r>
          </a:p>
          <a:p>
            <a:pPr lvl="1"/>
            <a:r>
              <a:rPr lang="en-GB" dirty="0" smtClean="0"/>
              <a:t>Optics and overall insertion length</a:t>
            </a:r>
          </a:p>
          <a:p>
            <a:pPr lvl="1"/>
            <a:endParaRPr lang="en-GB" sz="1200" dirty="0" smtClean="0"/>
          </a:p>
          <a:p>
            <a:pPr lvl="0"/>
            <a:r>
              <a:rPr lang="en-GB" dirty="0" smtClean="0"/>
              <a:t>FCC dump system</a:t>
            </a:r>
          </a:p>
          <a:p>
            <a:pPr lvl="1"/>
            <a:r>
              <a:rPr lang="en-GB" dirty="0" smtClean="0"/>
              <a:t>Extraction locations and </a:t>
            </a:r>
            <a:r>
              <a:rPr lang="en-GB" dirty="0"/>
              <a:t>link with </a:t>
            </a:r>
            <a:r>
              <a:rPr lang="en-GB" dirty="0" smtClean="0"/>
              <a:t>collimation</a:t>
            </a:r>
          </a:p>
          <a:p>
            <a:pPr lvl="1"/>
            <a:r>
              <a:rPr lang="en-GB" dirty="0"/>
              <a:t>I</a:t>
            </a:r>
            <a:r>
              <a:rPr lang="en-GB" dirty="0" smtClean="0"/>
              <a:t>nsertion overview</a:t>
            </a:r>
            <a:r>
              <a:rPr lang="en-GB" dirty="0"/>
              <a:t> </a:t>
            </a:r>
            <a:r>
              <a:rPr lang="en-GB" dirty="0" smtClean="0"/>
              <a:t>and alternative concepts</a:t>
            </a:r>
          </a:p>
          <a:p>
            <a:pPr lvl="1"/>
            <a:r>
              <a:rPr lang="en-GB" dirty="0" smtClean="0"/>
              <a:t>Dump block limitations</a:t>
            </a:r>
          </a:p>
          <a:p>
            <a:pPr lvl="1"/>
            <a:endParaRPr lang="en-GB" sz="1000" dirty="0"/>
          </a:p>
          <a:p>
            <a:pPr lvl="0"/>
            <a:r>
              <a:rPr lang="en-GB" dirty="0" smtClean="0"/>
              <a:t>Summary</a:t>
            </a:r>
          </a:p>
          <a:p>
            <a:pPr lvl="1"/>
            <a:r>
              <a:rPr lang="en-GB" dirty="0" smtClean="0"/>
              <a:t>Challenges</a:t>
            </a:r>
          </a:p>
          <a:p>
            <a:pPr lvl="1"/>
            <a:r>
              <a:rPr lang="en-GB" dirty="0" smtClean="0"/>
              <a:t>Study </a:t>
            </a:r>
            <a:r>
              <a:rPr lang="en-GB" dirty="0"/>
              <a:t>directions and R&amp;D </a:t>
            </a:r>
            <a:r>
              <a:rPr lang="en-GB" dirty="0" smtClean="0"/>
              <a:t>programs</a:t>
            </a:r>
          </a:p>
          <a:p>
            <a:pPr lvl="1"/>
            <a:r>
              <a:rPr lang="en-GB" dirty="0" smtClean="0"/>
              <a:t>Timeline</a:t>
            </a:r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24/03/2015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Injection and Extraction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30473-C377-40A9-A470-F317D56B26B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2172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FCC-hh parameters</a:t>
            </a:r>
            <a:endParaRPr lang="en-GB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06999"/>
            <a:ext cx="8229600" cy="4263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24/03/2015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Injection and Extraction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FB87B-E1D7-4A05-B752-946B412D0AB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645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Injection concept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2000" smtClean="0"/>
              <a:t>Fast bunch-to-bucket transfer</a:t>
            </a:r>
          </a:p>
          <a:p>
            <a:r>
              <a:rPr lang="en-GB" sz="2000" smtClean="0"/>
              <a:t>A total of 650 MJ beam energy to transfer</a:t>
            </a:r>
          </a:p>
          <a:p>
            <a:r>
              <a:rPr lang="en-GB" sz="2000" smtClean="0"/>
              <a:t>For HL-LHC with an injected beam energy of ~</a:t>
            </a:r>
            <a:r>
              <a:rPr lang="en-GB" sz="2000" b="1" smtClean="0"/>
              <a:t>5 MJ</a:t>
            </a:r>
            <a:r>
              <a:rPr lang="en-GB" sz="2000" smtClean="0"/>
              <a:t> reach </a:t>
            </a:r>
            <a:r>
              <a:rPr lang="en-GB" sz="2000" b="1" smtClean="0"/>
              <a:t>limit of injection protection devices</a:t>
            </a:r>
          </a:p>
          <a:p>
            <a:r>
              <a:rPr lang="en-GB" sz="2000" b="1" smtClean="0"/>
              <a:t>Transfer beam from HEB to FCC in stages</a:t>
            </a:r>
            <a:endParaRPr lang="en-GB" sz="2000"/>
          </a:p>
          <a:p>
            <a:r>
              <a:rPr lang="en-GB" sz="2000" smtClean="0"/>
              <a:t>50 – 70 bunches per transfer</a:t>
            </a:r>
          </a:p>
          <a:p>
            <a:pPr lvl="1"/>
            <a:r>
              <a:rPr lang="en-GB" sz="1600" smtClean="0"/>
              <a:t>Gives a total of ~200 injections to fill FCC</a:t>
            </a:r>
          </a:p>
          <a:p>
            <a:pPr lvl="1"/>
            <a:r>
              <a:rPr lang="en-GB" sz="1600" smtClean="0"/>
              <a:t>~60 injections to transfer a full LHC bunch train</a:t>
            </a:r>
          </a:p>
          <a:p>
            <a:r>
              <a:rPr lang="en-GB" sz="2000" smtClean="0"/>
              <a:t>Time required for the injection process</a:t>
            </a:r>
          </a:p>
          <a:p>
            <a:pPr lvl="1"/>
            <a:r>
              <a:rPr lang="en-GB" sz="1600" smtClean="0"/>
              <a:t>Have to wait for re-synchronisation between machines</a:t>
            </a:r>
            <a:br>
              <a:rPr lang="en-GB" sz="1600" smtClean="0"/>
            </a:br>
            <a:r>
              <a:rPr lang="en-GB" sz="1600" smtClean="0"/>
              <a:t>(~10 ms for LHC-FCC case)</a:t>
            </a:r>
          </a:p>
          <a:p>
            <a:pPr lvl="1"/>
            <a:r>
              <a:rPr lang="en-GB" sz="1600" smtClean="0"/>
              <a:t>Total time required to inject one LHC bunch train ~0.5 s</a:t>
            </a:r>
          </a:p>
          <a:p>
            <a:pPr lvl="1"/>
            <a:r>
              <a:rPr lang="en-GB" sz="1600" smtClean="0"/>
              <a:t>Would need 3 - 4 LHC trains to fill FCC</a:t>
            </a:r>
            <a:endParaRPr lang="en-GB" sz="1600"/>
          </a:p>
          <a:p>
            <a:endParaRPr lang="en-GB" sz="200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24/03/2015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Injection and Extraction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BA195-8D1F-45AC-B780-D35B4CD7BFD5}" type="slidenum">
              <a:rPr lang="en-GB" smtClean="0"/>
              <a:t>4</a:t>
            </a:fld>
            <a:endParaRPr lang="en-GB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971799"/>
            <a:ext cx="3078897" cy="2722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793064" y="4953000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smtClean="0"/>
              <a:t>FCC</a:t>
            </a:r>
            <a:endParaRPr lang="en-GB" sz="1100"/>
          </a:p>
        </p:txBody>
      </p:sp>
    </p:spTree>
    <p:extLst>
      <p:ext uri="{BB962C8B-B14F-4D97-AF65-F5344CB8AC3E}">
        <p14:creationId xmlns:p14="http://schemas.microsoft.com/office/powerpoint/2010/main" val="2881301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Constraints for FCC filling scheme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smtClean="0"/>
              <a:t>Beam transfer from HEB to FCC is machine protection limited </a:t>
            </a:r>
          </a:p>
          <a:p>
            <a:r>
              <a:rPr lang="en-GB" sz="2000" smtClean="0"/>
              <a:t>Aim </a:t>
            </a:r>
            <a:r>
              <a:rPr lang="en-GB" sz="2000"/>
              <a:t>to fill 80% of </a:t>
            </a:r>
            <a:r>
              <a:rPr lang="en-GB" sz="2000" smtClean="0"/>
              <a:t>FCC</a:t>
            </a:r>
          </a:p>
          <a:p>
            <a:r>
              <a:rPr lang="en-GB" sz="2000" smtClean="0"/>
              <a:t>Assume about 3 us for abort gap</a:t>
            </a:r>
            <a:endParaRPr lang="en-GB" sz="2000"/>
          </a:p>
          <a:p>
            <a:r>
              <a:rPr lang="en-GB" sz="2000" smtClean="0"/>
              <a:t>280 </a:t>
            </a:r>
            <a:r>
              <a:rPr lang="en-GB" sz="2000"/>
              <a:t>ns rise time for </a:t>
            </a:r>
            <a:r>
              <a:rPr lang="en-GB" sz="2000" smtClean="0"/>
              <a:t>injection kicker rise time</a:t>
            </a:r>
            <a:endParaRPr lang="en-GB" sz="2000"/>
          </a:p>
          <a:p>
            <a:endParaRPr lang="en-GB" sz="200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124200"/>
            <a:ext cx="6106072" cy="3601548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24/03/2015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Injection and Extraction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30473-C377-40A9-A470-F317D56B26B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5746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FCC Injection Schematic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052317"/>
            <a:ext cx="8229600" cy="1257003"/>
          </a:xfrm>
        </p:spPr>
        <p:txBody>
          <a:bodyPr>
            <a:normAutofit/>
          </a:bodyPr>
          <a:lstStyle/>
          <a:p>
            <a:endParaRPr lang="en-US" sz="1800" dirty="0" smtClean="0"/>
          </a:p>
          <a:p>
            <a:pPr marL="0" indent="0" algn="ctr">
              <a:buNone/>
            </a:pPr>
            <a:r>
              <a:rPr lang="en-US" sz="1800" dirty="0" smtClean="0"/>
              <a:t>Massless septum as active injection protection?</a:t>
            </a:r>
            <a:endParaRPr lang="en-GB" sz="1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386" y="1816025"/>
            <a:ext cx="8905110" cy="3125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91680" y="1587263"/>
            <a:ext cx="13442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/>
              <a:t>Lambertson septum</a:t>
            </a:r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4267200" y="1587263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/>
              <a:t>Injection kicker</a:t>
            </a:r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7500265" y="1587263"/>
            <a:ext cx="10341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/>
              <a:t>Internal dump</a:t>
            </a:r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332481" y="158726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/>
              <a:t>QF</a:t>
            </a:r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5580112" y="158726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/>
              <a:t>QD</a:t>
            </a:r>
            <a:endParaRPr lang="en-GB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24/03/2015</a:t>
            </a:r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Injection and Extraction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FFC89-68D4-4085-B5ED-62F5614D1669}" type="slidenum">
              <a:rPr lang="en-GB" smtClean="0"/>
              <a:t>6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1905000" y="4248605"/>
            <a:ext cx="99060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150 m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845789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mtClean="0"/>
              <a:t>Injection septum strength</a:t>
            </a:r>
            <a:endParaRPr lang="en-GB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07432"/>
            <a:ext cx="7366154" cy="511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24/03/2015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Injection and Extraction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FFC89-68D4-4085-B5ED-62F5614D166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583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Injection straight optics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876800"/>
          </a:xfrm>
        </p:spPr>
        <p:txBody>
          <a:bodyPr>
            <a:normAutofit/>
          </a:bodyPr>
          <a:lstStyle/>
          <a:p>
            <a:r>
              <a:rPr lang="en-GB" sz="2000" dirty="0" smtClean="0"/>
              <a:t>Increase regular half cell length from 100 m to 150 m in injection insertion</a:t>
            </a:r>
          </a:p>
          <a:p>
            <a:pPr lvl="1"/>
            <a:r>
              <a:rPr lang="en-GB" sz="1600" dirty="0" smtClean="0">
                <a:sym typeface="Wingdings" panose="05000000000000000000" pitchFamily="2" charset="2"/>
              </a:rPr>
              <a:t>Relax magnet </a:t>
            </a:r>
            <a:r>
              <a:rPr lang="en-GB" sz="1600" dirty="0" err="1" smtClean="0">
                <a:sym typeface="Wingdings" panose="05000000000000000000" pitchFamily="2" charset="2"/>
              </a:rPr>
              <a:t>strengts</a:t>
            </a:r>
            <a:r>
              <a:rPr lang="en-GB" sz="1600" dirty="0" smtClean="0">
                <a:sym typeface="Wingdings" panose="05000000000000000000" pitchFamily="2" charset="2"/>
              </a:rPr>
              <a:t>, make space for instrumentation and protection devices</a:t>
            </a:r>
            <a:endParaRPr lang="en-GB" sz="1600" dirty="0" smtClean="0"/>
          </a:p>
          <a:p>
            <a:r>
              <a:rPr lang="en-GB" sz="2000" dirty="0"/>
              <a:t>Maximum betas of 620 </a:t>
            </a:r>
            <a:r>
              <a:rPr lang="en-GB" sz="2000" dirty="0" smtClean="0"/>
              <a:t>m – why not go higher?</a:t>
            </a:r>
            <a:endParaRPr lang="en-GB" sz="2000" dirty="0"/>
          </a:p>
          <a:p>
            <a:r>
              <a:rPr lang="en-GB" sz="2000" dirty="0" smtClean="0"/>
              <a:t>Total injection insertion requires about 500 m for septum, kicker</a:t>
            </a:r>
            <a:r>
              <a:rPr lang="en-GB" sz="2000" dirty="0"/>
              <a:t> </a:t>
            </a:r>
            <a:r>
              <a:rPr lang="en-GB" sz="2000" dirty="0" smtClean="0"/>
              <a:t>and internal dump</a:t>
            </a:r>
          </a:p>
          <a:p>
            <a:r>
              <a:rPr lang="en-GB" sz="2000" dirty="0" smtClean="0"/>
              <a:t>Further </a:t>
            </a:r>
            <a:r>
              <a:rPr lang="en-GB" sz="2000" dirty="0"/>
              <a:t>protection downstream is </a:t>
            </a:r>
            <a:r>
              <a:rPr lang="en-GB" sz="2000" dirty="0" smtClean="0"/>
              <a:t>required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24/03/2015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Injection and Extraction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E0089-D82F-44F3-8CF9-56382619E229}" type="slidenum">
              <a:rPr lang="en-GB" smtClean="0"/>
              <a:t>8</a:t>
            </a:fld>
            <a:endParaRPr lang="en-GB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5581" y="3657600"/>
            <a:ext cx="3413152" cy="2939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ight Arrow 8"/>
          <p:cNvSpPr/>
          <p:nvPr/>
        </p:nvSpPr>
        <p:spPr>
          <a:xfrm>
            <a:off x="4495800" y="4953000"/>
            <a:ext cx="576064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fcc_ring_v8_roundracetrack_fullbend_100.12_14.3_001_00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999" y="3574414"/>
            <a:ext cx="4632197" cy="3273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48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Injection HW</a:t>
            </a:r>
            <a:endParaRPr lang="en-GB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16832"/>
            <a:ext cx="8229600" cy="3450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24/03/2015</a:t>
            </a:r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Injection and Extraction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BA195-8D1F-45AC-B780-D35B4CD7BFD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9298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3465</TotalTime>
  <Words>998</Words>
  <Application>Microsoft Office PowerPoint</Application>
  <PresentationFormat>On-screen Show (4:3)</PresentationFormat>
  <Paragraphs>261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Clarity</vt:lpstr>
      <vt:lpstr>FCC-hh Injection and Extraction</vt:lpstr>
      <vt:lpstr>Outline</vt:lpstr>
      <vt:lpstr>FCC-hh parameters</vt:lpstr>
      <vt:lpstr>Injection concept</vt:lpstr>
      <vt:lpstr>Constraints for FCC filling scheme</vt:lpstr>
      <vt:lpstr>FCC Injection Schematic</vt:lpstr>
      <vt:lpstr>Injection septum strength</vt:lpstr>
      <vt:lpstr>Injection straight optics</vt:lpstr>
      <vt:lpstr>Injection HW</vt:lpstr>
      <vt:lpstr>PowerPoint Presentation</vt:lpstr>
      <vt:lpstr>FCC Extraction</vt:lpstr>
      <vt:lpstr>Dump insertion – LHC scaled </vt:lpstr>
      <vt:lpstr>Dump insertion alternatives</vt:lpstr>
      <vt:lpstr>Requirements for special quadrupoles</vt:lpstr>
      <vt:lpstr>Dump block limitations</vt:lpstr>
      <vt:lpstr>Summary</vt:lpstr>
      <vt:lpstr>Challenges</vt:lpstr>
      <vt:lpstr>Study directions and R&amp;D programs</vt:lpstr>
      <vt:lpstr>Timeline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FCC-hh Injection and Extraction</dc:title>
  <dc:creator>wb</dc:creator>
  <cp:lastModifiedBy>wb</cp:lastModifiedBy>
  <cp:revision>69</cp:revision>
  <dcterms:created xsi:type="dcterms:W3CDTF">2015-03-17T14:28:18Z</dcterms:created>
  <dcterms:modified xsi:type="dcterms:W3CDTF">2015-03-24T11:25:23Z</dcterms:modified>
</cp:coreProperties>
</file>