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97" r:id="rId2"/>
    <p:sldId id="444" r:id="rId3"/>
    <p:sldId id="452" r:id="rId4"/>
    <p:sldId id="451" r:id="rId5"/>
    <p:sldId id="312" r:id="rId6"/>
    <p:sldId id="320" r:id="rId7"/>
    <p:sldId id="327" r:id="rId8"/>
    <p:sldId id="449" r:id="rId9"/>
    <p:sldId id="306" r:id="rId10"/>
    <p:sldId id="396" r:id="rId11"/>
    <p:sldId id="400" r:id="rId12"/>
    <p:sldId id="318" r:id="rId13"/>
    <p:sldId id="399" r:id="rId14"/>
  </p:sldIdLst>
  <p:sldSz cx="9144000" cy="6858000" type="screen4x3"/>
  <p:notesSz cx="6946900" cy="9207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6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460375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4969" y="0"/>
            <a:ext cx="3010323" cy="460375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0BE4D2BB-80F5-4267-B51B-506442F17FC2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0563"/>
            <a:ext cx="4603750" cy="3452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690" y="4373563"/>
            <a:ext cx="5557520" cy="4143375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45527"/>
            <a:ext cx="3010323" cy="460375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4969" y="8745527"/>
            <a:ext cx="3010323" cy="460375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99B8AFB1-4135-457B-9FD3-240FA0C857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988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8AFB1-4135-457B-9FD3-240FA0C8578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66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8AFB1-4135-457B-9FD3-240FA0C8578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500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F2544-5079-40B7-A367-FD84E81D67A0}" type="slidenum">
              <a:rPr lang="en-US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194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F2544-5079-40B7-A367-FD84E81D67A0}" type="slidenum">
              <a:rPr lang="en-US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743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152400" y="6324600"/>
            <a:ext cx="8763000" cy="1588"/>
          </a:xfrm>
          <a:prstGeom prst="line">
            <a:avLst/>
          </a:prstGeom>
          <a:ln w="19050">
            <a:solidFill>
              <a:srgbClr val="173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66800" y="838200"/>
            <a:ext cx="7772400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1" descr="sm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48" y="263324"/>
            <a:ext cx="108966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3/23/2015</a:t>
            </a:r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99BABBE-8C37-4EA0-B4C8-2876D6EC680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3" cstate="print"/>
          <a:srcRect l="26813" t="20612" r="41884" b="25510"/>
          <a:stretch>
            <a:fillRect/>
          </a:stretch>
        </p:blipFill>
        <p:spPr bwMode="auto">
          <a:xfrm>
            <a:off x="8457991" y="76200"/>
            <a:ext cx="56059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530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877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145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43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460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246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3/23/2015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915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493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246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3/23/2015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414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246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3/23/2015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901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246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3/23/2015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041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98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3/23/2015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99BABBE-8C37-4EA0-B4C8-2876D6EC680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066800" y="838200"/>
            <a:ext cx="7772400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152400" y="6324600"/>
            <a:ext cx="8763000" cy="1588"/>
          </a:xfrm>
          <a:prstGeom prst="line">
            <a:avLst/>
          </a:prstGeom>
          <a:ln w="19050">
            <a:solidFill>
              <a:srgbClr val="173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sm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48" y="263324"/>
            <a:ext cx="108966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3" cstate="print"/>
          <a:srcRect l="26813" t="20612" r="41884" b="25510"/>
          <a:stretch>
            <a:fillRect/>
          </a:stretch>
        </p:blipFill>
        <p:spPr bwMode="auto">
          <a:xfrm>
            <a:off x="8457991" y="76200"/>
            <a:ext cx="56059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09495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20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43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72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412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3571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2949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978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246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3/23/2015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204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70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5055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46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6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2400"/>
            <a:ext cx="76136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662" tIns="46038" rIns="93662" bIns="46038">
            <a:normAutofit/>
          </a:bodyPr>
          <a:lstStyle>
            <a:lvl1pPr>
              <a:defRPr sz="4000">
                <a:solidFill>
                  <a:srgbClr val="081D58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B05EAD25-AAAB-42FC-905B-388DAEFD32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3/23/2015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780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48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13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782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7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89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596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err="1" smtClean="0">
                <a:solidFill>
                  <a:srgbClr val="081D58"/>
                </a:solidFill>
              </a:rPr>
              <a:t>Shlomo</a:t>
            </a:r>
            <a:r>
              <a:rPr lang="en-US" sz="2400" dirty="0" smtClean="0">
                <a:solidFill>
                  <a:srgbClr val="081D58"/>
                </a:solidFill>
              </a:rPr>
              <a:t> </a:t>
            </a:r>
            <a:r>
              <a:rPr lang="en-US" sz="2400" dirty="0" err="1" smtClean="0">
                <a:solidFill>
                  <a:srgbClr val="081D58"/>
                </a:solidFill>
              </a:rPr>
              <a:t>Caspi</a:t>
            </a:r>
            <a:endParaRPr lang="en-US" sz="2400" dirty="0" smtClean="0">
              <a:solidFill>
                <a:srgbClr val="081D58"/>
              </a:solidFill>
            </a:endParaRPr>
          </a:p>
          <a:p>
            <a:endParaRPr lang="en-US" sz="2400" dirty="0" smtClean="0">
              <a:solidFill>
                <a:srgbClr val="081D58"/>
              </a:solidFill>
            </a:endParaRPr>
          </a:p>
          <a:p>
            <a:r>
              <a:rPr lang="en-US" dirty="0" smtClean="0">
                <a:solidFill>
                  <a:srgbClr val="081D58"/>
                </a:solidFill>
              </a:rPr>
              <a:t>Superconducting Magnet Group</a:t>
            </a:r>
          </a:p>
          <a:p>
            <a:r>
              <a:rPr lang="en-US" dirty="0" smtClean="0">
                <a:solidFill>
                  <a:srgbClr val="081D58"/>
                </a:solidFill>
              </a:rPr>
              <a:t>Lawrence Berkeley National Laboratory</a:t>
            </a:r>
          </a:p>
          <a:p>
            <a:r>
              <a:rPr lang="en-US" dirty="0" smtClean="0">
                <a:solidFill>
                  <a:srgbClr val="081D58"/>
                </a:solidFill>
              </a:rPr>
              <a:t> Washington, March 23-27  2015</a:t>
            </a:r>
          </a:p>
          <a:p>
            <a:endParaRPr lang="en-US" sz="2200" dirty="0" smtClean="0">
              <a:solidFill>
                <a:srgbClr val="081D58"/>
              </a:solidFill>
            </a:endParaRPr>
          </a:p>
          <a:p>
            <a:endParaRPr lang="en-US" sz="2400" dirty="0" smtClean="0">
              <a:solidFill>
                <a:srgbClr val="081D58"/>
              </a:solidFill>
            </a:endParaRPr>
          </a:p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81000" y="2130425"/>
            <a:ext cx="80772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Prospects of a  16T CCT Magnet for FCC</a:t>
            </a:r>
            <a:endParaRPr lang="en-US" sz="3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44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2-in-1 magnets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95400"/>
            <a:ext cx="230037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914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LHC</a:t>
            </a:r>
            <a:r>
              <a:rPr lang="en-US" dirty="0" smtClean="0"/>
              <a:t> - </a:t>
            </a:r>
            <a:r>
              <a:rPr lang="en-US" b="1" dirty="0" smtClean="0"/>
              <a:t>56mm bore, ~10T 1.9K 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7338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FCC</a:t>
            </a:r>
            <a:r>
              <a:rPr lang="en-US" dirty="0" smtClean="0"/>
              <a:t> (CCT) - </a:t>
            </a:r>
            <a:r>
              <a:rPr lang="en-US" b="1" dirty="0" smtClean="0"/>
              <a:t>90 mm bore, ~18T 1.9K</a:t>
            </a:r>
            <a:endParaRPr lang="en-US" b="1" dirty="0"/>
          </a:p>
        </p:txBody>
      </p:sp>
      <p:pic>
        <p:nvPicPr>
          <p:cNvPr id="12" name="Picture 2" descr="C:\Users\caspi\Desktop\Magnets\High-Fields\HighField-2015\2-in-1\Dipole-8layers\2in1-8layer-dipole_vtk\field1.png"/>
          <p:cNvPicPr>
            <a:picLocks noChangeAspect="1" noChangeArrowheads="1"/>
          </p:cNvPicPr>
          <p:nvPr/>
        </p:nvPicPr>
        <p:blipFill>
          <a:blip r:embed="rId3" cstate="print"/>
          <a:srcRect l="2383" t="8360" r="2136" b="21497"/>
          <a:stretch>
            <a:fillRect/>
          </a:stretch>
        </p:blipFill>
        <p:spPr bwMode="auto">
          <a:xfrm>
            <a:off x="629679" y="4608586"/>
            <a:ext cx="2274769" cy="1182615"/>
          </a:xfrm>
          <a:prstGeom prst="rect">
            <a:avLst/>
          </a:prstGeom>
          <a:noFill/>
        </p:spPr>
      </p:pic>
      <p:sp>
        <p:nvSpPr>
          <p:cNvPr id="13" name="Oval 12"/>
          <p:cNvSpPr>
            <a:spLocks noChangeAspect="1"/>
          </p:cNvSpPr>
          <p:nvPr/>
        </p:nvSpPr>
        <p:spPr>
          <a:xfrm>
            <a:off x="621792" y="4023360"/>
            <a:ext cx="2282899" cy="23423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609600" y="5943600"/>
            <a:ext cx="2286000" cy="369332"/>
            <a:chOff x="4191000" y="5791200"/>
            <a:chExt cx="2286000" cy="369332"/>
          </a:xfrm>
        </p:grpSpPr>
        <p:cxnSp>
          <p:nvCxnSpPr>
            <p:cNvPr id="15" name="Straight Arrow Connector 14"/>
            <p:cNvCxnSpPr/>
            <p:nvPr/>
          </p:nvCxnSpPr>
          <p:spPr>
            <a:xfrm>
              <a:off x="4191000" y="6019800"/>
              <a:ext cx="2286000" cy="0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800600" y="5791200"/>
              <a:ext cx="10668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~600 mm</a:t>
              </a:r>
              <a:endParaRPr lang="en-US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895600" y="5715000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b="1" dirty="0" smtClean="0"/>
              <a:t>Iron placed outside the cryostat, not part of the structure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419600" y="1219200"/>
            <a:ext cx="4724400" cy="4419600"/>
            <a:chOff x="1752600" y="914400"/>
            <a:chExt cx="6124222" cy="5334000"/>
          </a:xfrm>
        </p:grpSpPr>
        <p:grpSp>
          <p:nvGrpSpPr>
            <p:cNvPr id="20" name="Group 15"/>
            <p:cNvGrpSpPr>
              <a:grpSpLocks noChangeAspect="1"/>
            </p:cNvGrpSpPr>
            <p:nvPr/>
          </p:nvGrpSpPr>
          <p:grpSpPr>
            <a:xfrm>
              <a:off x="2286000" y="914400"/>
              <a:ext cx="4998155" cy="2587625"/>
              <a:chOff x="152400" y="990600"/>
              <a:chExt cx="7653617" cy="3962400"/>
            </a:xfrm>
          </p:grpSpPr>
          <p:pic>
            <p:nvPicPr>
              <p:cNvPr id="30" name="Picture 2" descr="C:\Users\caspi\Desktop\Magnets\High-Fields\HighField-2015\2-in-1\Dipole-8layers\2in1Quad\quad2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12925" b="8208"/>
              <a:stretch>
                <a:fillRect/>
              </a:stretch>
            </p:blipFill>
            <p:spPr bwMode="auto">
              <a:xfrm>
                <a:off x="152400" y="990600"/>
                <a:ext cx="7653617" cy="3962400"/>
              </a:xfrm>
              <a:prstGeom prst="rect">
                <a:avLst/>
              </a:prstGeom>
              <a:noFill/>
            </p:spPr>
          </p:pic>
          <p:grpSp>
            <p:nvGrpSpPr>
              <p:cNvPr id="31" name="Group 14"/>
              <p:cNvGrpSpPr/>
              <p:nvPr/>
            </p:nvGrpSpPr>
            <p:grpSpPr>
              <a:xfrm>
                <a:off x="1524000" y="4572000"/>
                <a:ext cx="4572000" cy="369332"/>
                <a:chOff x="1524000" y="4572000"/>
                <a:chExt cx="4572000" cy="369332"/>
              </a:xfrm>
            </p:grpSpPr>
            <p:sp>
              <p:nvSpPr>
                <p:cNvPr id="32" name="TextBox 31"/>
                <p:cNvSpPr txBox="1"/>
                <p:nvPr/>
              </p:nvSpPr>
              <p:spPr>
                <a:xfrm>
                  <a:off x="1524000" y="4572000"/>
                  <a:ext cx="381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dirty="0" smtClean="0"/>
                    <a:t>0</a:t>
                  </a:r>
                  <a:endParaRPr lang="en-US" dirty="0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5562600" y="45720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1</a:t>
                  </a:r>
                  <a:endParaRPr lang="en-US" dirty="0"/>
                </a:p>
              </p:txBody>
            </p:sp>
          </p:grpSp>
        </p:grpSp>
        <p:grpSp>
          <p:nvGrpSpPr>
            <p:cNvPr id="25" name="Group 16"/>
            <p:cNvGrpSpPr>
              <a:grpSpLocks noChangeAspect="1"/>
            </p:cNvGrpSpPr>
            <p:nvPr/>
          </p:nvGrpSpPr>
          <p:grpSpPr>
            <a:xfrm>
              <a:off x="1752600" y="3581400"/>
              <a:ext cx="6124222" cy="2667000"/>
              <a:chOff x="685800" y="2057400"/>
              <a:chExt cx="5599289" cy="2438400"/>
            </a:xfrm>
          </p:grpSpPr>
          <p:pic>
            <p:nvPicPr>
              <p:cNvPr id="26" name="Picture 2" descr="C:\Users\caspi\Desktop\Magnets\High-Fields\HighField-2015\2-in-1\QuadFullCross\POISSON_IN00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28676" b="738"/>
              <a:stretch>
                <a:fillRect/>
              </a:stretch>
            </p:blipFill>
            <p:spPr bwMode="auto">
              <a:xfrm>
                <a:off x="1066800" y="2057400"/>
                <a:ext cx="4857044" cy="2438400"/>
              </a:xfrm>
              <a:prstGeom prst="rect">
                <a:avLst/>
              </a:prstGeom>
              <a:noFill/>
            </p:spPr>
          </p:pic>
          <p:grpSp>
            <p:nvGrpSpPr>
              <p:cNvPr id="27" name="Group 23"/>
              <p:cNvGrpSpPr/>
              <p:nvPr/>
            </p:nvGrpSpPr>
            <p:grpSpPr>
              <a:xfrm>
                <a:off x="685800" y="2895600"/>
                <a:ext cx="5599289" cy="456042"/>
                <a:chOff x="2895600" y="2743200"/>
                <a:chExt cx="5599289" cy="456042"/>
              </a:xfrm>
            </p:grpSpPr>
            <p:sp>
              <p:nvSpPr>
                <p:cNvPr id="28" name="TextBox 27"/>
                <p:cNvSpPr txBox="1"/>
                <p:nvPr/>
              </p:nvSpPr>
              <p:spPr>
                <a:xfrm>
                  <a:off x="8037688" y="2829910"/>
                  <a:ext cx="45720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I+</a:t>
                  </a:r>
                  <a:endParaRPr lang="en-US" dirty="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2895600" y="2743200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I+</a:t>
                  </a:r>
                  <a:endParaRPr lang="en-US" dirty="0"/>
                </a:p>
              </p:txBody>
            </p:sp>
          </p:grpSp>
        </p:grpSp>
      </p:grpSp>
      <p:sp>
        <p:nvSpPr>
          <p:cNvPr id="34" name="TextBox 33"/>
          <p:cNvSpPr txBox="1"/>
          <p:nvPr/>
        </p:nvSpPr>
        <p:spPr>
          <a:xfrm>
            <a:off x="5105400" y="8382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 – 2-in-1 quads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3449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Short-Sample for 1-in-1 and 2-in-1 Dipole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914400" y="1371600"/>
          <a:ext cx="7417243" cy="2311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9780"/>
                <a:gridCol w="1292542"/>
                <a:gridCol w="657542"/>
                <a:gridCol w="949198"/>
                <a:gridCol w="1240155"/>
                <a:gridCol w="1554416"/>
                <a:gridCol w="94361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Type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Non-Cu (%)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 (K)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B</a:t>
                      </a:r>
                      <a:r>
                        <a:rPr lang="en-US" sz="1200" b="1" dirty="0" err="1" smtClean="0"/>
                        <a:t>bore</a:t>
                      </a:r>
                      <a:r>
                        <a:rPr lang="en-US" b="1" dirty="0" smtClean="0"/>
                        <a:t> (T)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B</a:t>
                      </a:r>
                      <a:r>
                        <a:rPr lang="en-US" sz="1100" b="1" dirty="0" err="1" smtClean="0"/>
                        <a:t>conductor</a:t>
                      </a:r>
                      <a:r>
                        <a:rPr lang="en-US" b="1" dirty="0" smtClean="0"/>
                        <a:t>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J</a:t>
                      </a:r>
                      <a:r>
                        <a:rPr lang="en-US" sz="1200" b="1" dirty="0" err="1" smtClean="0"/>
                        <a:t>strand</a:t>
                      </a:r>
                      <a:r>
                        <a:rPr lang="en-US" b="1" baseline="0" dirty="0" smtClean="0"/>
                        <a:t> (A/mm</a:t>
                      </a:r>
                      <a:r>
                        <a:rPr lang="en-US" b="1" baseline="30000" dirty="0" smtClean="0"/>
                        <a:t>2</a:t>
                      </a:r>
                      <a:r>
                        <a:rPr lang="en-US" b="1" baseline="0" dirty="0" smtClean="0"/>
                        <a:t>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I</a:t>
                      </a:r>
                      <a:r>
                        <a:rPr lang="en-US" sz="1200" b="1" dirty="0" err="1" smtClean="0"/>
                        <a:t>cable</a:t>
                      </a:r>
                      <a:r>
                        <a:rPr lang="en-US" b="1" baseline="0" dirty="0" smtClean="0"/>
                        <a:t> (A)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1-in-1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47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4.25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1-in-1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4.25</a:t>
                      </a:r>
                      <a:endParaRPr lang="en-US" b="1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16.3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2-in-1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4.25</a:t>
                      </a:r>
                      <a:endParaRPr lang="en-US" b="1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16.7</a:t>
                      </a:r>
                      <a:endParaRPr lang="en-US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1-in-1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1.9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17.9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2-in-1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1.9</a:t>
                      </a:r>
                      <a:endParaRPr lang="en-US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18.2</a:t>
                      </a:r>
                      <a:endParaRPr lang="en-US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8510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838200" y="3886200"/>
            <a:ext cx="70866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Strand 0.8mm dia.</a:t>
            </a:r>
          </a:p>
          <a:p>
            <a:r>
              <a:rPr lang="en-US" dirty="0" smtClean="0"/>
              <a:t>8 layers Nb</a:t>
            </a:r>
            <a:r>
              <a:rPr lang="en-US" baseline="-25000" dirty="0" smtClean="0"/>
              <a:t>3</a:t>
            </a:r>
            <a:r>
              <a:rPr lang="en-US" dirty="0" smtClean="0"/>
              <a:t>Sn (no insert)</a:t>
            </a:r>
          </a:p>
          <a:p>
            <a:r>
              <a:rPr lang="en-US" dirty="0" smtClean="0"/>
              <a:t>23 strands inner layer</a:t>
            </a:r>
          </a:p>
          <a:p>
            <a:r>
              <a:rPr lang="en-US" sz="2000" b="1" u="sng" dirty="0" smtClean="0"/>
              <a:t>90 mm clear bore</a:t>
            </a:r>
          </a:p>
          <a:p>
            <a:r>
              <a:rPr lang="en-US" dirty="0" smtClean="0"/>
              <a:t>No-iron</a:t>
            </a:r>
          </a:p>
          <a:p>
            <a:r>
              <a:rPr lang="en-US" dirty="0" err="1" smtClean="0"/>
              <a:t>J</a:t>
            </a:r>
            <a:r>
              <a:rPr lang="en-US" sz="1200" dirty="0" err="1" smtClean="0"/>
              <a:t>strand</a:t>
            </a:r>
            <a:r>
              <a:rPr lang="en-US" dirty="0" smtClean="0"/>
              <a:t> HD3-Coil-2 with </a:t>
            </a:r>
            <a:r>
              <a:rPr lang="en-US" dirty="0" err="1" smtClean="0"/>
              <a:t>J</a:t>
            </a:r>
            <a:r>
              <a:rPr lang="en-US" sz="1200" dirty="0" err="1" smtClean="0"/>
              <a:t>sc</a:t>
            </a:r>
            <a:r>
              <a:rPr lang="en-US" dirty="0" smtClean="0"/>
              <a:t>=3525 A/mm</a:t>
            </a:r>
            <a:r>
              <a:rPr lang="en-US" baseline="30000" dirty="0" smtClean="0"/>
              <a:t>2</a:t>
            </a:r>
            <a:r>
              <a:rPr lang="en-US" dirty="0" smtClean="0"/>
              <a:t> at 12 T, 4.2K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838200" y="5791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*Nb</a:t>
            </a:r>
            <a:r>
              <a:rPr lang="en-US" baseline="-25000" dirty="0" smtClean="0"/>
              <a:t>3</a:t>
            </a:r>
            <a:r>
              <a:rPr lang="en-US" dirty="0" smtClean="0"/>
              <a:t>Sn only (no HTS)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49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2-in-1 CCT Dipole with 90mm and 50mm clear bore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741459"/>
              </p:ext>
            </p:extLst>
          </p:nvPr>
        </p:nvGraphicFramePr>
        <p:xfrm>
          <a:off x="0" y="914400"/>
          <a:ext cx="5901564" cy="4935220"/>
        </p:xfrm>
        <a:graphic>
          <a:graphicData uri="http://schemas.openxmlformats.org/drawingml/2006/table">
            <a:tbl>
              <a:tblPr firstCol="1">
                <a:tableStyleId>{2D5ABB26-0587-4C30-8999-92F81FD0307C}</a:tableStyleId>
              </a:tblPr>
              <a:tblGrid>
                <a:gridCol w="2819400"/>
                <a:gridCol w="1075564"/>
                <a:gridCol w="1003300"/>
                <a:gridCol w="1003300"/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Number of </a:t>
                      </a:r>
                      <a:r>
                        <a:rPr lang="en-US" sz="1600" b="1" u="none" strike="noStrike" dirty="0" smtClean="0">
                          <a:effectLst/>
                        </a:rPr>
                        <a:t>apertures 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(-)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2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 smtClean="0">
                          <a:effectLst/>
                        </a:rPr>
                        <a:t>Aperture (clear)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(mm)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9</a:t>
                      </a:r>
                      <a:r>
                        <a:rPr lang="en-US" sz="1800" b="1" u="none" strike="noStrike" dirty="0" smtClean="0">
                          <a:effectLst/>
                        </a:rPr>
                        <a:t>0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5</a:t>
                      </a:r>
                      <a:r>
                        <a:rPr lang="en-US" sz="1800" b="1" u="none" strike="noStrike" dirty="0" smtClean="0">
                          <a:effectLst/>
                        </a:rPr>
                        <a:t>0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Inter-aperture spacing</a:t>
                      </a:r>
                      <a:endParaRPr 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(mm)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280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240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Operating current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(A)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7480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7480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Operating temperature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(K)</a:t>
                      </a:r>
                      <a:endParaRPr lang="en-US" sz="16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1.9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1.9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Operating field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(T)</a:t>
                      </a:r>
                      <a:endParaRPr lang="en-US" sz="16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16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16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Peak field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(T)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16.53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16.53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Margin along the loadline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(%)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Stored magnetic </a:t>
                      </a:r>
                      <a:r>
                        <a:rPr lang="en-US" sz="1600" u="none" strike="noStrike" dirty="0" smtClean="0">
                          <a:effectLst/>
                        </a:rPr>
                        <a:t>energy</a:t>
                      </a:r>
                      <a:endParaRPr 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(MJ/m)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5x2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3.2x2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Inductance </a:t>
                      </a:r>
                      <a:r>
                        <a:rPr lang="en-US" sz="1600" b="1" u="none" strike="noStrike" dirty="0" smtClean="0">
                          <a:effectLst/>
                        </a:rPr>
                        <a:t>(single</a:t>
                      </a:r>
                      <a:r>
                        <a:rPr lang="en-US" sz="1600" b="1" u="none" strike="noStrike" baseline="0" dirty="0" smtClean="0">
                          <a:effectLst/>
                        </a:rPr>
                        <a:t> bore</a:t>
                      </a:r>
                      <a:r>
                        <a:rPr lang="en-US" sz="1600" b="1" u="none" strike="noStrike" dirty="0" smtClean="0">
                          <a:effectLst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(mH/m)</a:t>
                      </a:r>
                      <a:endParaRPr lang="en-US" sz="16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153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94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2-in-1- OD (no iron)</a:t>
                      </a:r>
                      <a:endParaRPr 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(mm)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300x2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260x2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Weight (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coil+bronze</a:t>
                      </a:r>
                      <a:r>
                        <a:rPr lang="en-US" sz="1600" u="none" strike="noStrike" dirty="0" smtClean="0">
                          <a:effectLst/>
                        </a:rPr>
                        <a:t>)</a:t>
                      </a:r>
                      <a:endParaRPr 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(kg/m)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(85+306)x2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(67+239)x2</a:t>
                      </a: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Strand current density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(A/mm</a:t>
                      </a:r>
                      <a:r>
                        <a:rPr lang="en-US" sz="1600" b="0" i="0" u="none" strike="noStrike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650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650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Peak/mid-plane/pole stress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16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MPa</a:t>
                      </a: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28/72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28/72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Short-Sample</a:t>
                      </a:r>
                      <a:r>
                        <a:rPr lang="en-US" sz="16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conductor field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(T)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18.8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18.8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Short-Sample</a:t>
                      </a:r>
                      <a:r>
                        <a:rPr lang="en-US" sz="16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bore field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(T)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18.2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18.2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0.8mm strand/1m magnetic length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(Km/m)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20x2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16x2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 amount of Nb3Sn /70Km ring 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(ton)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6000x2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4750x2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77800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a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mount of structural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Bronze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/70Km ring 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(ton)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21420x2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16730x2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grpSp>
        <p:nvGrpSpPr>
          <p:cNvPr id="27" name="Group 18"/>
          <p:cNvGrpSpPr>
            <a:grpSpLocks noChangeAspect="1"/>
          </p:cNvGrpSpPr>
          <p:nvPr/>
        </p:nvGrpSpPr>
        <p:grpSpPr>
          <a:xfrm>
            <a:off x="6019800" y="1976474"/>
            <a:ext cx="2895600" cy="2970569"/>
            <a:chOff x="612648" y="1768527"/>
            <a:chExt cx="2399122" cy="2339999"/>
          </a:xfrm>
        </p:grpSpPr>
        <p:grpSp>
          <p:nvGrpSpPr>
            <p:cNvPr id="28" name="Group 13"/>
            <p:cNvGrpSpPr>
              <a:grpSpLocks noChangeAspect="1"/>
            </p:cNvGrpSpPr>
            <p:nvPr/>
          </p:nvGrpSpPr>
          <p:grpSpPr>
            <a:xfrm>
              <a:off x="612648" y="2378988"/>
              <a:ext cx="2399122" cy="1286921"/>
              <a:chOff x="685800" y="1385047"/>
              <a:chExt cx="7961376" cy="4329953"/>
            </a:xfrm>
          </p:grpSpPr>
          <p:pic>
            <p:nvPicPr>
              <p:cNvPr id="30" name="Picture 2" descr="C:\Users\caspi\Desktop\Magnets\High-Fields\HighField-2015\2-in-1\Dipole-8layers\2in1-8layer-dipole_vtk\field1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2383" t="8360" r="1115" b="21497"/>
              <a:stretch>
                <a:fillRect/>
              </a:stretch>
            </p:blipFill>
            <p:spPr bwMode="auto">
              <a:xfrm>
                <a:off x="875357" y="1385047"/>
                <a:ext cx="7677041" cy="3948952"/>
              </a:xfrm>
              <a:prstGeom prst="rect">
                <a:avLst/>
              </a:prstGeom>
              <a:noFill/>
            </p:spPr>
          </p:pic>
          <p:grpSp>
            <p:nvGrpSpPr>
              <p:cNvPr id="31" name="Group 12"/>
              <p:cNvGrpSpPr/>
              <p:nvPr/>
            </p:nvGrpSpPr>
            <p:grpSpPr>
              <a:xfrm>
                <a:off x="685800" y="5181600"/>
                <a:ext cx="7961376" cy="533400"/>
                <a:chOff x="685800" y="5181600"/>
                <a:chExt cx="7961376" cy="533400"/>
              </a:xfrm>
            </p:grpSpPr>
            <p:pic>
              <p:nvPicPr>
                <p:cNvPr id="32" name="Picture 3" descr="C:\Users\caspi\Desktop\Magnets\High-Fields\HighField-2015\2-in-1\Dipole-8layers\2in1-8layer-dipole_vtk\field2-left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26546" t="78768" r="26608" b="11031"/>
                <a:stretch>
                  <a:fillRect/>
                </a:stretch>
              </p:blipFill>
              <p:spPr bwMode="auto">
                <a:xfrm>
                  <a:off x="685800" y="5181600"/>
                  <a:ext cx="3810000" cy="5334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33" name="Picture 4" descr="C:\Users\caspi\Desktop\Magnets\High-Fields\HighField-2015\2-in-1\Dipole-8layers\2in1-8layer-dipole_vtk\field2-right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l="26234" t="79435" r="26296" b="10241"/>
                <a:stretch>
                  <a:fillRect/>
                </a:stretch>
              </p:blipFill>
              <p:spPr bwMode="auto">
                <a:xfrm>
                  <a:off x="4648200" y="5181600"/>
                  <a:ext cx="3998976" cy="533400"/>
                </a:xfrm>
                <a:prstGeom prst="rect">
                  <a:avLst/>
                </a:prstGeom>
                <a:noFill/>
              </p:spPr>
            </p:pic>
          </p:grpSp>
        </p:grp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36455" y="1768527"/>
              <a:ext cx="2339160" cy="2339999"/>
            </a:xfrm>
            <a:prstGeom prst="ellipse">
              <a:avLst/>
            </a:prstGeom>
            <a:noFill/>
            <a:ln w="57150" cmpd="sng">
              <a:solidFill>
                <a:srgbClr val="94949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406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CCT - Summary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1295400"/>
            <a:ext cx="91440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altLang="ja-JP" sz="2000" b="1" dirty="0" smtClean="0">
                <a:ea typeface="MS Mincho" pitchFamily="49" charset="-128"/>
                <a:cs typeface="Helvetica" pitchFamily="34" charset="0"/>
              </a:rPr>
              <a:t>The CCT is a paradigm shift </a:t>
            </a:r>
            <a:r>
              <a:rPr lang="en-US" altLang="ja-JP" sz="2000" dirty="0" smtClean="0">
                <a:ea typeface="MS Mincho" pitchFamily="49" charset="-128"/>
                <a:cs typeface="Helvetica" pitchFamily="34" charset="0"/>
              </a:rPr>
              <a:t>in SC magnet design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081D58"/>
                </a:solidFill>
              </a:rPr>
              <a:t>3D field quality </a:t>
            </a:r>
            <a:r>
              <a:rPr lang="en-US" sz="2000" dirty="0" smtClean="0">
                <a:solidFill>
                  <a:srgbClr val="081D58"/>
                </a:solidFill>
              </a:rPr>
              <a:t>in each layer </a:t>
            </a:r>
            <a:r>
              <a:rPr lang="en-US" sz="1600" dirty="0" smtClean="0">
                <a:solidFill>
                  <a:srgbClr val="081D58"/>
                </a:solidFill>
              </a:rPr>
              <a:t>(no optimization; not a result of cancellation between layers)</a:t>
            </a:r>
            <a:endParaRPr lang="en-US" altLang="ja-JP" sz="2000" dirty="0" smtClean="0">
              <a:solidFill>
                <a:srgbClr val="081D58"/>
              </a:solidFill>
            </a:endParaRP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081D58"/>
                </a:solidFill>
              </a:rPr>
              <a:t>Coils and structures are integrated – </a:t>
            </a:r>
            <a:r>
              <a:rPr lang="en-US" sz="2000" dirty="0" smtClean="0">
                <a:solidFill>
                  <a:srgbClr val="081D58"/>
                </a:solidFill>
              </a:rPr>
              <a:t>Lorentz forces are intercepted</a:t>
            </a:r>
          </a:p>
          <a:p>
            <a:pPr marL="514350" lvl="0" indent="-514350">
              <a:spcBef>
                <a:spcPct val="20000"/>
              </a:spcBef>
              <a:buFont typeface="Helvetica" charset="0"/>
              <a:buAutoNum type="arabicPeriod"/>
              <a:defRPr/>
            </a:pPr>
            <a:r>
              <a:rPr lang="en-US" sz="2000" b="1" dirty="0" smtClean="0">
                <a:solidFill>
                  <a:srgbClr val="081D58"/>
                </a:solidFill>
              </a:rPr>
              <a:t>No/reduced pre-stress - </a:t>
            </a:r>
            <a:r>
              <a:rPr lang="en-US" sz="2000" dirty="0" smtClean="0">
                <a:solidFill>
                  <a:srgbClr val="081D58"/>
                </a:solidFill>
              </a:rPr>
              <a:t>Simplified assembly and tooling</a:t>
            </a:r>
          </a:p>
          <a:p>
            <a:pPr marL="514350" indent="-514350">
              <a:spcBef>
                <a:spcPct val="20000"/>
              </a:spcBef>
              <a:buFont typeface="Helvetica" charset="0"/>
              <a:buAutoNum type="arabicPeriod"/>
              <a:defRPr/>
            </a:pPr>
            <a:r>
              <a:rPr lang="en-US" sz="2000" b="1" dirty="0" smtClean="0">
                <a:solidFill>
                  <a:srgbClr val="081D58"/>
                </a:solidFill>
              </a:rPr>
              <a:t>Structure dominated and no iron </a:t>
            </a:r>
            <a:r>
              <a:rPr lang="en-US" sz="2000" dirty="0" smtClean="0">
                <a:solidFill>
                  <a:srgbClr val="081D58"/>
                </a:solidFill>
              </a:rPr>
              <a:t>- Linear analysis , reduced components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Helvetica" charset="0"/>
              <a:buAutoNum type="arabicPeriod"/>
              <a:tabLst/>
              <a:defRPr/>
            </a:pPr>
            <a:r>
              <a:rPr lang="en-US" sz="2000" b="1" noProof="0" dirty="0" smtClean="0">
                <a:solidFill>
                  <a:srgbClr val="081D58"/>
                </a:solidFill>
              </a:rPr>
              <a:t>Generic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design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NbTi, Nb3Sn, HTS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Helvetica" charset="0"/>
              <a:buAutoNum type="arabicPeriod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Combined function fields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(2-in-1</a:t>
            </a:r>
            <a:r>
              <a:rPr kumimoji="0" lang="en-US" sz="2000" i="0" u="none" strike="noStrike" kern="1200" cap="none" spc="0" normalizeH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curved geometry)</a:t>
            </a:r>
            <a:endParaRPr lang="en-US" altLang="ja-JP" sz="2000" b="1" dirty="0" smtClean="0">
              <a:solidFill>
                <a:schemeClr val="tx2"/>
              </a:solidFill>
              <a:ea typeface="MS Mincho" pitchFamily="49" charset="-128"/>
              <a:cs typeface="Helvetica" pitchFamily="34" charset="0"/>
            </a:endParaRPr>
          </a:p>
          <a:p>
            <a:pPr marL="514350" indent="-514350">
              <a:spcBef>
                <a:spcPct val="20000"/>
              </a:spcBef>
              <a:buFont typeface="Helvetica" charset="0"/>
              <a:buAutoNum type="arabicPeriod"/>
              <a:defRPr/>
            </a:pPr>
            <a:r>
              <a:rPr lang="en-US" altLang="ja-JP" sz="2000" b="1" dirty="0" smtClean="0">
                <a:solidFill>
                  <a:srgbClr val="081D58"/>
                </a:solidFill>
              </a:rPr>
              <a:t>Future R&amp;D:</a:t>
            </a:r>
          </a:p>
          <a:p>
            <a:pPr marL="1428750" lvl="2" indent="-514350">
              <a:spcBef>
                <a:spcPct val="20000"/>
              </a:spcBef>
              <a:buFont typeface="+mj-lt"/>
              <a:buAutoNum type="alphaLcParenR"/>
              <a:defRPr/>
            </a:pPr>
            <a:r>
              <a:rPr lang="en-US" altLang="ja-JP" sz="2000" b="1" dirty="0" smtClean="0">
                <a:solidFill>
                  <a:srgbClr val="081D58"/>
                </a:solidFill>
                <a:ea typeface="MS Mincho" pitchFamily="49" charset="-128"/>
                <a:cs typeface="Helvetica" pitchFamily="34" charset="0"/>
              </a:rPr>
              <a:t>Improve ground insulation and remove conductor insulation</a:t>
            </a:r>
            <a:endParaRPr lang="en-US" altLang="ja-JP" sz="2000" dirty="0" smtClean="0">
              <a:solidFill>
                <a:srgbClr val="081D58"/>
              </a:solidFill>
              <a:ea typeface="MS Mincho" pitchFamily="49" charset="-128"/>
              <a:cs typeface="Helvetica" pitchFamily="34" charset="0"/>
            </a:endParaRPr>
          </a:p>
          <a:p>
            <a:pPr marL="1428750" lvl="2" indent="-514350">
              <a:spcBef>
                <a:spcPct val="20000"/>
              </a:spcBef>
              <a:buFont typeface="+mj-lt"/>
              <a:buAutoNum type="alphaLcParenR"/>
              <a:defRPr/>
            </a:pPr>
            <a:r>
              <a:rPr lang="en-US" altLang="ja-JP" sz="2000" b="1" dirty="0" smtClean="0">
                <a:solidFill>
                  <a:srgbClr val="081D58"/>
                </a:solidFill>
                <a:ea typeface="MS Mincho" pitchFamily="49" charset="-128"/>
                <a:cs typeface="Helvetica" pitchFamily="34" charset="0"/>
              </a:rPr>
              <a:t>Address quench protection and quench-back</a:t>
            </a:r>
            <a:endParaRPr lang="en-US" altLang="ja-JP" sz="2000" b="1" dirty="0" smtClean="0">
              <a:solidFill>
                <a:schemeClr val="tx2"/>
              </a:solidFill>
              <a:ea typeface="MS Mincho" pitchFamily="49" charset="-128"/>
              <a:cs typeface="Helvetica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49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OUTLINE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124200" y="1600200"/>
            <a:ext cx="3124200" cy="2363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b="1" dirty="0" smtClean="0"/>
              <a:t>The CCT magnet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b="1" dirty="0" smtClean="0"/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b="1" dirty="0" smtClean="0"/>
              <a:t>A 16T 90mm single bore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b="1" dirty="0" smtClean="0"/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b="1" dirty="0" smtClean="0"/>
              <a:t>A 16T 90mm double bore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b="1" dirty="0" smtClean="0"/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b="1" dirty="0" smtClean="0"/>
              <a:t>Scaling to 50mm bore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06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Progress in Selected Nb</a:t>
            </a:r>
            <a:r>
              <a:rPr lang="en-US" baseline="-25000" dirty="0" smtClean="0"/>
              <a:t>3</a:t>
            </a:r>
            <a:r>
              <a:rPr lang="en-US" dirty="0" smtClean="0"/>
              <a:t>Sn magnets </a:t>
            </a:r>
            <a:r>
              <a:rPr lang="en-US" sz="2000" dirty="0" smtClean="0"/>
              <a:t>(with bores) 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pic>
        <p:nvPicPr>
          <p:cNvPr id="202757" name="Picture 5" descr="C:\Users\caspi\Desktop\Reviews-Talks-conference\Nb3Sn-History-Progress\B_year-2012-PAC2005R2BoreOnly.jpg"/>
          <p:cNvPicPr>
            <a:picLocks noChangeAspect="1" noChangeArrowheads="1"/>
          </p:cNvPicPr>
          <p:nvPr/>
        </p:nvPicPr>
        <p:blipFill>
          <a:blip r:embed="rId2" cstate="print"/>
          <a:srcRect l="3444" t="4209" r="4394" b="4209"/>
          <a:stretch>
            <a:fillRect/>
          </a:stretch>
        </p:blipFill>
        <p:spPr bwMode="auto">
          <a:xfrm>
            <a:off x="2514600" y="1600200"/>
            <a:ext cx="6629400" cy="464741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914400"/>
            <a:ext cx="5105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Limited selection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Not selected are flat racetracks and coils with no bores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b="1" dirty="0" smtClean="0"/>
              <a:t>LBNL has experience with 4 magnet types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Cosine-theta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Common-Coil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Block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Canted-Cosine-Theta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3449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sz="2400" dirty="0" smtClean="0"/>
              <a:t>The FCC - a </a:t>
            </a:r>
            <a:r>
              <a:rPr lang="en-US" sz="2400" b="1" dirty="0" smtClean="0"/>
              <a:t>mandate for change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1752600"/>
            <a:ext cx="9144000" cy="3693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b="1" dirty="0" smtClean="0"/>
              <a:t>High quality field: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dirty="0" smtClean="0"/>
              <a:t>Field quality of </a:t>
            </a:r>
            <a:r>
              <a:rPr lang="en-US" b="1" dirty="0" smtClean="0"/>
              <a:t>each layer </a:t>
            </a:r>
            <a:r>
              <a:rPr lang="en-US" dirty="0" smtClean="0"/>
              <a:t>over the </a:t>
            </a:r>
            <a:r>
              <a:rPr lang="en-US" b="1" dirty="0" smtClean="0"/>
              <a:t>straight section and “ends”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b="1" dirty="0" smtClean="0"/>
              <a:t>Low conductor stress: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b="1" dirty="0" smtClean="0"/>
              <a:t>Structure intercepts Lorentz-Forces</a:t>
            </a:r>
            <a:endParaRPr lang="en-US" dirty="0" smtClean="0"/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b="1" dirty="0" smtClean="0"/>
              <a:t>Limited pre-stress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b="1" dirty="0" smtClean="0"/>
              <a:t>Coils and structure integrated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dirty="0" smtClean="0"/>
              <a:t>Applied to </a:t>
            </a:r>
            <a:r>
              <a:rPr lang="en-US" b="1" dirty="0" smtClean="0"/>
              <a:t>any bore size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dirty="0" smtClean="0"/>
              <a:t>Grading  - use of a </a:t>
            </a:r>
            <a:r>
              <a:rPr lang="en-US" b="1" dirty="0" smtClean="0"/>
              <a:t>single strand size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b="1" dirty="0" smtClean="0"/>
              <a:t>Cost-effective: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b="1" dirty="0" smtClean="0"/>
              <a:t>Fewer parts</a:t>
            </a:r>
            <a:r>
              <a:rPr lang="en-US" dirty="0" smtClean="0"/>
              <a:t>, simplified tooling and assembly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dirty="0" smtClean="0"/>
              <a:t>Compatibility between </a:t>
            </a:r>
            <a:r>
              <a:rPr lang="en-US" b="1" dirty="0" err="1" smtClean="0"/>
              <a:t>NbTi</a:t>
            </a:r>
            <a:r>
              <a:rPr lang="en-US" b="1" dirty="0" smtClean="0"/>
              <a:t>, Nb</a:t>
            </a:r>
            <a:r>
              <a:rPr lang="en-US" b="1" baseline="-25000" dirty="0" smtClean="0"/>
              <a:t>3</a:t>
            </a:r>
            <a:r>
              <a:rPr lang="en-US" b="1" dirty="0" smtClean="0"/>
              <a:t>Sn and HTS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0" y="6019800"/>
            <a:ext cx="8915400" cy="3048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Based on 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paper by </a:t>
            </a: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D.I. Meyer and R. </a:t>
            </a:r>
            <a:r>
              <a:rPr kumimoji="0" lang="en-US" sz="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Flasck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“</a:t>
            </a: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new configuration for a dipole magnet for use in high energy physics application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”, 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Nucl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Instr. and Methods 80, pp. 339-341, 1970.)</a:t>
            </a:r>
            <a:endParaRPr kumimoji="0" lang="en-US" sz="900" b="0" i="0" u="sng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900" b="0" i="0" u="sng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900" b="0" i="0" u="sng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914400"/>
            <a:ext cx="8991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/>
            <a:r>
              <a:rPr lang="en-US" dirty="0" smtClean="0"/>
              <a:t>The  </a:t>
            </a:r>
            <a:r>
              <a:rPr lang="en-US" b="1" dirty="0" smtClean="0"/>
              <a:t>Canted-Cosine-Theta </a:t>
            </a:r>
            <a:r>
              <a:rPr lang="en-US" dirty="0" smtClean="0"/>
              <a:t>(CCT) magnet is a </a:t>
            </a:r>
            <a:r>
              <a:rPr lang="en-US" b="1" dirty="0" smtClean="0"/>
              <a:t>paradigm shift </a:t>
            </a:r>
            <a:r>
              <a:rPr lang="en-US" dirty="0" smtClean="0"/>
              <a:t>that </a:t>
            </a:r>
            <a:r>
              <a:rPr lang="en-US" sz="2000" b="1" u="sng" dirty="0" smtClean="0"/>
              <a:t>attempts</a:t>
            </a:r>
            <a:r>
              <a:rPr lang="en-US" dirty="0" smtClean="0"/>
              <a:t> to addresses three critical performance issues: </a:t>
            </a:r>
            <a:r>
              <a:rPr lang="en-US" sz="2000" b="1" dirty="0" smtClean="0"/>
              <a:t>Margin</a:t>
            </a:r>
            <a:r>
              <a:rPr lang="en-US" sz="2000" dirty="0" smtClean="0"/>
              <a:t>, </a:t>
            </a:r>
            <a:r>
              <a:rPr lang="en-US" sz="2000" b="1" dirty="0" smtClean="0"/>
              <a:t>Training</a:t>
            </a:r>
            <a:r>
              <a:rPr lang="en-US" sz="2000" dirty="0" smtClean="0"/>
              <a:t>, </a:t>
            </a:r>
            <a:r>
              <a:rPr lang="en-US" sz="2000" b="1" dirty="0" smtClean="0"/>
              <a:t>Technology.</a:t>
            </a:r>
            <a:endParaRPr lang="en-US" sz="20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104406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The Canted-Cosine-Theta (CCT2)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Shlomo</a:t>
            </a:r>
            <a:r>
              <a:rPr lang="en-US" dirty="0" smtClean="0"/>
              <a:t> </a:t>
            </a:r>
            <a:r>
              <a:rPr lang="en-US" dirty="0" err="1" smtClean="0"/>
              <a:t>Caspi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 dirty="0"/>
          </a:p>
        </p:txBody>
      </p:sp>
      <p:pic>
        <p:nvPicPr>
          <p:cNvPr id="7" name="Picture 2" descr="C:\Users\caspi\Desktop\Magnets\High-Fields\HighField-2014\DOE-review2014\PhotosCCT2\IMG_0546.JPG"/>
          <p:cNvPicPr>
            <a:picLocks noChangeAspect="1" noChangeArrowheads="1"/>
          </p:cNvPicPr>
          <p:nvPr/>
        </p:nvPicPr>
        <p:blipFill>
          <a:blip r:embed="rId2" cstate="print"/>
          <a:srcRect l="8578" t="13072" r="21439" b="19066"/>
          <a:stretch>
            <a:fillRect/>
          </a:stretch>
        </p:blipFill>
        <p:spPr bwMode="auto">
          <a:xfrm>
            <a:off x="0" y="990600"/>
            <a:ext cx="2514600" cy="1828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2743200"/>
            <a:ext cx="1676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Bronze tubing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667000" y="685800"/>
            <a:ext cx="6358944" cy="4793397"/>
            <a:chOff x="2590800" y="1143000"/>
            <a:chExt cx="6358944" cy="4793397"/>
          </a:xfrm>
        </p:grpSpPr>
        <p:pic>
          <p:nvPicPr>
            <p:cNvPr id="3075" name="Picture 3" descr="C:\Users\caspi\Desktop\photos\ok1.JPG"/>
            <p:cNvPicPr>
              <a:picLocks noChangeAspect="1" noChangeArrowheads="1"/>
            </p:cNvPicPr>
            <p:nvPr/>
          </p:nvPicPr>
          <p:blipFill>
            <a:blip r:embed="rId3" cstate="print"/>
            <a:srcRect l="3419" t="15954" b="11519"/>
            <a:stretch>
              <a:fillRect/>
            </a:stretch>
          </p:blipFill>
          <p:spPr bwMode="auto">
            <a:xfrm>
              <a:off x="2590800" y="1524000"/>
              <a:ext cx="6358944" cy="3581400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6096000" y="1143000"/>
              <a:ext cx="19050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Inner coil structure</a:t>
              </a:r>
              <a:endParaRPr lang="en-US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29000" y="5105400"/>
              <a:ext cx="5181600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1600" dirty="0" smtClean="0"/>
            </a:p>
            <a:p>
              <a:r>
                <a:rPr lang="en-US" sz="1600" dirty="0" smtClean="0"/>
                <a:t>Mandrels integrate windings and structure, assemble poles and are part of the reaction and impregnation tooling.</a:t>
              </a:r>
              <a:endParaRPr lang="en-US" sz="16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705600" y="1828800"/>
            <a:ext cx="1371600" cy="2014954"/>
            <a:chOff x="6705600" y="1828800"/>
            <a:chExt cx="1371600" cy="2014954"/>
          </a:xfrm>
        </p:grpSpPr>
        <p:sp>
          <p:nvSpPr>
            <p:cNvPr id="13" name="TextBox 12"/>
            <p:cNvSpPr txBox="1"/>
            <p:nvPr/>
          </p:nvSpPr>
          <p:spPr>
            <a:xfrm>
              <a:off x="6705600" y="3505200"/>
              <a:ext cx="9144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/>
                <a:t>Layer 1</a:t>
              </a:r>
              <a:endParaRPr lang="en-US" sz="1600" i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62800" y="1828800"/>
              <a:ext cx="9144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/>
                <a:t>Layer 2</a:t>
              </a:r>
              <a:endParaRPr lang="en-US" sz="1600" i="1" dirty="0"/>
            </a:p>
          </p:txBody>
        </p:sp>
      </p:grpSp>
      <p:pic>
        <p:nvPicPr>
          <p:cNvPr id="125953" name="Picture 1" descr="\\thunder\Supercon\Large Magnets\CCT\CCT2-NbTi\Magnet Assembly\Photos\03.18.2015\DSC06242.JPG"/>
          <p:cNvPicPr>
            <a:picLocks noChangeAspect="1" noChangeArrowheads="1"/>
          </p:cNvPicPr>
          <p:nvPr/>
        </p:nvPicPr>
        <p:blipFill>
          <a:blip r:embed="rId4" cstate="print"/>
          <a:srcRect l="2128" r="2128"/>
          <a:stretch>
            <a:fillRect/>
          </a:stretch>
        </p:blipFill>
        <p:spPr bwMode="auto">
          <a:xfrm>
            <a:off x="76200" y="3505200"/>
            <a:ext cx="3429000" cy="268605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505200" y="5638800"/>
            <a:ext cx="33528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CCT2 – a 5T </a:t>
            </a:r>
            <a:r>
              <a:rPr lang="en-US" sz="1600" dirty="0" err="1" smtClean="0"/>
              <a:t>NbTi</a:t>
            </a:r>
            <a:r>
              <a:rPr lang="en-US" sz="1600" dirty="0" smtClean="0"/>
              <a:t> 90mm clear bore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3449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The CCT Magnet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 dirty="0"/>
          </a:p>
        </p:txBody>
      </p:sp>
      <p:pic>
        <p:nvPicPr>
          <p:cNvPr id="16" name="Picture 2" descr="C:\Users\caspi\Desktop\Magnets\High-Fields\HighField-2013\CCT1\15milRib\CCT-slanted-cyl-octrta-3-22-13\layers-ribs-mp-vtk\lay12Rib.jpg"/>
          <p:cNvPicPr>
            <a:picLocks noChangeAspect="1" noChangeArrowheads="1"/>
          </p:cNvPicPr>
          <p:nvPr/>
        </p:nvPicPr>
        <p:blipFill>
          <a:blip r:embed="rId3" cstate="print"/>
          <a:srcRect l="12081" t="4972" r="8382" b="21482"/>
          <a:stretch>
            <a:fillRect/>
          </a:stretch>
        </p:blipFill>
        <p:spPr bwMode="auto">
          <a:xfrm>
            <a:off x="4114800" y="1295400"/>
            <a:ext cx="4585994" cy="2612951"/>
          </a:xfrm>
          <a:prstGeom prst="rect">
            <a:avLst/>
          </a:prstGeom>
          <a:noFill/>
        </p:spPr>
      </p:pic>
      <p:pic>
        <p:nvPicPr>
          <p:cNvPr id="21" name="Picture 1" descr="\\THUNDER\Supercon\Large Magnets\CCT\CCT1\CCT1-Images\cct1-l1l2_10_coils-front-xsect.jpg"/>
          <p:cNvPicPr>
            <a:picLocks noChangeAspect="1" noChangeArrowheads="1"/>
          </p:cNvPicPr>
          <p:nvPr/>
        </p:nvPicPr>
        <p:blipFill>
          <a:blip r:embed="rId4" cstate="print"/>
          <a:srcRect l="36364" t="3137" r="12727" b="40392"/>
          <a:stretch>
            <a:fillRect/>
          </a:stretch>
        </p:blipFill>
        <p:spPr bwMode="auto">
          <a:xfrm>
            <a:off x="228600" y="1981200"/>
            <a:ext cx="3810000" cy="3265715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0" y="914400"/>
            <a:ext cx="9144000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Ribs (wedges) simulate </a:t>
            </a:r>
            <a:r>
              <a:rPr lang="en-US" sz="2000" b="1" dirty="0" smtClean="0"/>
              <a:t>a Cosine-Theta current density  and intercept the Lorentz forces</a:t>
            </a:r>
            <a:endParaRPr lang="en-US" sz="2000" b="1" dirty="0"/>
          </a:p>
        </p:txBody>
      </p:sp>
      <p:grpSp>
        <p:nvGrpSpPr>
          <p:cNvPr id="4" name="Group 36"/>
          <p:cNvGrpSpPr/>
          <p:nvPr/>
        </p:nvGrpSpPr>
        <p:grpSpPr>
          <a:xfrm>
            <a:off x="0" y="3276600"/>
            <a:ext cx="2819400" cy="1436132"/>
            <a:chOff x="0" y="3276600"/>
            <a:chExt cx="2819400" cy="1436132"/>
          </a:xfrm>
        </p:grpSpPr>
        <p:sp>
          <p:nvSpPr>
            <p:cNvPr id="24" name="TextBox 23"/>
            <p:cNvSpPr txBox="1"/>
            <p:nvPr/>
          </p:nvSpPr>
          <p:spPr>
            <a:xfrm>
              <a:off x="0" y="4343400"/>
              <a:ext cx="2819400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800" b="0" dirty="0" smtClean="0"/>
                <a:t>The </a:t>
              </a:r>
              <a:r>
                <a:rPr lang="en-US" sz="1800" dirty="0" smtClean="0"/>
                <a:t>Spar integrates </a:t>
              </a:r>
              <a:r>
                <a:rPr lang="en-US" sz="1800" b="0" dirty="0" smtClean="0"/>
                <a:t> forces </a:t>
              </a:r>
              <a:endParaRPr lang="en-US" sz="1800" b="0" dirty="0"/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 flipV="1">
              <a:off x="1371600" y="3276600"/>
              <a:ext cx="1104900" cy="8382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grpSp>
        <p:nvGrpSpPr>
          <p:cNvPr id="5" name="Group 34"/>
          <p:cNvGrpSpPr/>
          <p:nvPr/>
        </p:nvGrpSpPr>
        <p:grpSpPr>
          <a:xfrm>
            <a:off x="990600" y="1600200"/>
            <a:ext cx="914400" cy="609600"/>
            <a:chOff x="990600" y="1600200"/>
            <a:chExt cx="914400" cy="609600"/>
          </a:xfrm>
        </p:grpSpPr>
        <p:sp>
          <p:nvSpPr>
            <p:cNvPr id="27" name="TextBox 26"/>
            <p:cNvSpPr txBox="1"/>
            <p:nvPr/>
          </p:nvSpPr>
          <p:spPr>
            <a:xfrm>
              <a:off x="990600" y="1600200"/>
              <a:ext cx="914400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</a:t>
              </a:r>
              <a:r>
                <a:rPr lang="en-US" b="0" dirty="0" smtClean="0"/>
                <a:t>urns</a:t>
              </a:r>
              <a:endParaRPr lang="en-US" sz="2000" b="0" dirty="0"/>
            </a:p>
          </p:txBody>
        </p:sp>
        <p:cxnSp>
          <p:nvCxnSpPr>
            <p:cNvPr id="28" name="Straight Arrow Connector 27"/>
            <p:cNvCxnSpPr>
              <a:stCxn id="27" idx="2"/>
            </p:cNvCxnSpPr>
            <p:nvPr/>
          </p:nvCxnSpPr>
          <p:spPr bwMode="auto">
            <a:xfrm>
              <a:off x="1447800" y="1969532"/>
              <a:ext cx="457200" cy="240268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cxnSp>
        <p:nvCxnSpPr>
          <p:cNvPr id="30" name="Straight Arrow Connector 29"/>
          <p:cNvCxnSpPr>
            <a:stCxn id="31" idx="2"/>
          </p:cNvCxnSpPr>
          <p:nvPr/>
        </p:nvCxnSpPr>
        <p:spPr bwMode="auto">
          <a:xfrm flipH="1">
            <a:off x="2133600" y="2045732"/>
            <a:ext cx="990600" cy="24026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2133600" y="1676400"/>
            <a:ext cx="19812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Ribs or</a:t>
            </a:r>
            <a:r>
              <a:rPr lang="en-US" b="0" dirty="0" smtClean="0"/>
              <a:t> </a:t>
            </a:r>
            <a:r>
              <a:rPr lang="en-US" dirty="0" smtClean="0"/>
              <a:t>“wedges”</a:t>
            </a:r>
            <a:endParaRPr lang="en-US" sz="2000" b="0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graphicFrame>
        <p:nvGraphicFramePr>
          <p:cNvPr id="23" name="Object 4"/>
          <p:cNvGraphicFramePr>
            <a:graphicFrameLocks noChangeAspect="1"/>
          </p:cNvGraphicFramePr>
          <p:nvPr/>
        </p:nvGraphicFramePr>
        <p:xfrm>
          <a:off x="4419600" y="1295400"/>
          <a:ext cx="1524000" cy="84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31" name="Equation" r:id="rId5" imgW="901440" imgH="457200" progId="Equation.3">
                  <p:embed/>
                </p:oleObj>
              </mc:Choice>
              <mc:Fallback>
                <p:oleObj name="Equation" r:id="rId5" imgW="90144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295400"/>
                        <a:ext cx="1524000" cy="845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0" y="12192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</a:t>
            </a:r>
            <a:r>
              <a:rPr lang="en-US" sz="1400" b="1" i="1" dirty="0" smtClean="0"/>
              <a:t>wo superimposed coils, oppositely skewed, achieve a pure cosine-theta field and eliminate axial field. </a:t>
            </a:r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4191000" y="3843061"/>
            <a:ext cx="4953000" cy="2068541"/>
            <a:chOff x="3429000" y="838200"/>
            <a:chExt cx="5486400" cy="2291307"/>
          </a:xfrm>
        </p:grpSpPr>
        <p:grpSp>
          <p:nvGrpSpPr>
            <p:cNvPr id="38" name="Group 10"/>
            <p:cNvGrpSpPr>
              <a:grpSpLocks noChangeAspect="1"/>
            </p:cNvGrpSpPr>
            <p:nvPr/>
          </p:nvGrpSpPr>
          <p:grpSpPr>
            <a:xfrm>
              <a:off x="3429000" y="838200"/>
              <a:ext cx="5486400" cy="1879647"/>
              <a:chOff x="2209800" y="1219200"/>
              <a:chExt cx="6934200" cy="2375666"/>
            </a:xfrm>
          </p:grpSpPr>
          <p:grpSp>
            <p:nvGrpSpPr>
              <p:cNvPr id="40" name="Group 15"/>
              <p:cNvGrpSpPr>
                <a:grpSpLocks noChangeAspect="1"/>
              </p:cNvGrpSpPr>
              <p:nvPr/>
            </p:nvGrpSpPr>
            <p:grpSpPr>
              <a:xfrm>
                <a:off x="2209800" y="1219200"/>
                <a:ext cx="6934200" cy="2375666"/>
                <a:chOff x="0" y="1521594"/>
                <a:chExt cx="9144000" cy="3714069"/>
              </a:xfrm>
            </p:grpSpPr>
            <p:pic>
              <p:nvPicPr>
                <p:cNvPr id="42" name="Picture 3" descr="C:\Users\caspi\Desktop\Magnets\High-Fields\HighField-2014\VeryShortEnds\shortA.jp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 t="4344" b="11342"/>
                <a:stretch>
                  <a:fillRect/>
                </a:stretch>
              </p:blipFill>
              <p:spPr bwMode="auto">
                <a:xfrm>
                  <a:off x="0" y="1521594"/>
                  <a:ext cx="9144000" cy="3614689"/>
                </a:xfrm>
                <a:prstGeom prst="rect">
                  <a:avLst/>
                </a:prstGeom>
                <a:noFill/>
              </p:spPr>
            </p:pic>
            <p:sp>
              <p:nvSpPr>
                <p:cNvPr id="43" name="TextBox 42"/>
                <p:cNvSpPr txBox="1"/>
                <p:nvPr/>
              </p:nvSpPr>
              <p:spPr>
                <a:xfrm>
                  <a:off x="6096000" y="2438401"/>
                  <a:ext cx="1524000" cy="408996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 smtClean="0"/>
                    <a:t>End-length</a:t>
                  </a:r>
                  <a:endParaRPr lang="en-US" sz="1100" dirty="0"/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3657600" y="2438403"/>
                  <a:ext cx="1828800" cy="796121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dirty="0" smtClean="0"/>
                    <a:t>Straight-section-length</a:t>
                  </a:r>
                  <a:endParaRPr lang="en-US" sz="1100" dirty="0" smtClean="0"/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3818373" y="4738089"/>
                  <a:ext cx="1828800" cy="497574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dirty="0" smtClean="0"/>
                    <a:t>Magnetic-length</a:t>
                  </a:r>
                  <a:endParaRPr lang="en-US" sz="900" dirty="0"/>
                </a:p>
              </p:txBody>
            </p:sp>
          </p:grpSp>
          <p:sp>
            <p:nvSpPr>
              <p:cNvPr id="41" name="TextBox 40"/>
              <p:cNvSpPr txBox="1"/>
              <p:nvPr/>
            </p:nvSpPr>
            <p:spPr>
              <a:xfrm>
                <a:off x="4953001" y="1295400"/>
                <a:ext cx="1386840" cy="350096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 smtClean="0"/>
                  <a:t>Magnet length</a:t>
                </a:r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4526280" y="2827326"/>
              <a:ext cx="2895600" cy="3021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0" dirty="0" smtClean="0"/>
                <a:t>Magnetic-length = pitch*</a:t>
              </a:r>
              <a:r>
                <a:rPr lang="en-US" sz="1200" b="0" dirty="0" err="1" smtClean="0"/>
                <a:t>Nturns</a:t>
              </a:r>
              <a:endParaRPr lang="en-US" sz="1200" b="0" dirty="0" smtClean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152400" y="6019800"/>
            <a:ext cx="92964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1100" dirty="0" smtClean="0">
                <a:solidFill>
                  <a:srgbClr val="081D58"/>
                </a:solidFill>
              </a:rPr>
              <a:t>L. J. </a:t>
            </a:r>
            <a:r>
              <a:rPr lang="en-US" sz="1100" dirty="0" err="1" smtClean="0">
                <a:solidFill>
                  <a:srgbClr val="081D58"/>
                </a:solidFill>
              </a:rPr>
              <a:t>Laslett</a:t>
            </a:r>
            <a:r>
              <a:rPr lang="en-US" sz="1100" dirty="0" smtClean="0">
                <a:solidFill>
                  <a:srgbClr val="081D58"/>
                </a:solidFill>
              </a:rPr>
              <a:t>, S. </a:t>
            </a:r>
            <a:r>
              <a:rPr lang="en-US" sz="1100" dirty="0" err="1" smtClean="0">
                <a:solidFill>
                  <a:srgbClr val="081D58"/>
                </a:solidFill>
              </a:rPr>
              <a:t>Caspi</a:t>
            </a:r>
            <a:r>
              <a:rPr lang="en-US" sz="1100" dirty="0" smtClean="0">
                <a:solidFill>
                  <a:srgbClr val="081D58"/>
                </a:solidFill>
              </a:rPr>
              <a:t>, and M. Helm, Configuration of coil ends for </a:t>
            </a:r>
            <a:r>
              <a:rPr lang="en-US" sz="1100" dirty="0" err="1" smtClean="0">
                <a:solidFill>
                  <a:srgbClr val="081D58"/>
                </a:solidFill>
              </a:rPr>
              <a:t>multipole</a:t>
            </a:r>
            <a:r>
              <a:rPr lang="en-US" sz="1100" dirty="0" smtClean="0">
                <a:solidFill>
                  <a:srgbClr val="081D58"/>
                </a:solidFill>
              </a:rPr>
              <a:t> magnets, Particle Accelerators, 1987, Vol. 22, pp. 1-14.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52400" y="5715000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Harmonics </a:t>
            </a:r>
            <a:r>
              <a:rPr lang="en-US" sz="1200" dirty="0" smtClean="0"/>
              <a:t>over</a:t>
            </a:r>
            <a:r>
              <a:rPr lang="en-US" sz="1200" b="0" dirty="0" smtClean="0"/>
              <a:t> each “end” integrate to zero</a:t>
            </a:r>
            <a:endParaRPr lang="en-US" sz="1200" b="0" dirty="0"/>
          </a:p>
        </p:txBody>
      </p:sp>
      <p:pic>
        <p:nvPicPr>
          <p:cNvPr id="48" name="Picture 2" descr="C:\Users\caspi\Desktop\Magnets\High-Fields\HighField-2014\VeryShortLay5-6\layers-ribs-mp-vtk\vtk\2coilsCut.jpg"/>
          <p:cNvPicPr>
            <a:picLocks noChangeAspect="1" noChangeArrowheads="1"/>
          </p:cNvPicPr>
          <p:nvPr/>
        </p:nvPicPr>
        <p:blipFill>
          <a:blip r:embed="rId8" cstate="print"/>
          <a:srcRect t="9091" r="2318" b="15909"/>
          <a:stretch>
            <a:fillRect/>
          </a:stretch>
        </p:blipFill>
        <p:spPr bwMode="auto">
          <a:xfrm>
            <a:off x="6934200" y="2887592"/>
            <a:ext cx="2057400" cy="9206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406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CCT7 - </a:t>
            </a:r>
            <a:r>
              <a:rPr lang="en-US" sz="2800" dirty="0" smtClean="0">
                <a:solidFill>
                  <a:schemeClr val="tx1"/>
                </a:solidFill>
              </a:rPr>
              <a:t> 18T Graded Design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 dirty="0"/>
          </a:p>
        </p:txBody>
      </p:sp>
      <p:pic>
        <p:nvPicPr>
          <p:cNvPr id="1026" name="Picture 2" descr="C:\Users\caspi\Desktop\Magnets\High-Fields\HighField-2014\CCT-20-Nb3Sn-HTS\12layer-graded-vtk\12lay-hybrid-vtk\12layers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7470" y="1828800"/>
            <a:ext cx="4796530" cy="3355975"/>
          </a:xfrm>
          <a:prstGeom prst="rect">
            <a:avLst/>
          </a:prstGeom>
          <a:noFill/>
        </p:spPr>
      </p:pic>
      <p:pic>
        <p:nvPicPr>
          <p:cNvPr id="1029" name="Picture 5" descr="C:\Users\caspi\Desktop\Magnets\High-Fields\HighField-2014\CCT-20-Nb3Sn-HTS\12layer-graded-vtk\12lay-hybrid-vtk\12layersFro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90600"/>
            <a:ext cx="4482027" cy="4038600"/>
          </a:xfrm>
          <a:prstGeom prst="rect">
            <a:avLst/>
          </a:prstGeom>
          <a:noFill/>
        </p:spPr>
      </p:pic>
      <p:grpSp>
        <p:nvGrpSpPr>
          <p:cNvPr id="4" name="Group 20"/>
          <p:cNvGrpSpPr/>
          <p:nvPr/>
        </p:nvGrpSpPr>
        <p:grpSpPr>
          <a:xfrm>
            <a:off x="228600" y="1066800"/>
            <a:ext cx="8077200" cy="4517886"/>
            <a:chOff x="304800" y="1447800"/>
            <a:chExt cx="8077200" cy="4517886"/>
          </a:xfrm>
        </p:grpSpPr>
        <p:sp>
          <p:nvSpPr>
            <p:cNvPr id="11" name="TextBox 10"/>
            <p:cNvSpPr txBox="1"/>
            <p:nvPr/>
          </p:nvSpPr>
          <p:spPr>
            <a:xfrm>
              <a:off x="4495800" y="1447800"/>
              <a:ext cx="3886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8 layers Nb</a:t>
              </a:r>
              <a:r>
                <a:rPr lang="en-US" sz="2000" b="1" baseline="-25000" dirty="0" smtClean="0"/>
                <a:t>3</a:t>
              </a:r>
              <a:r>
                <a:rPr lang="en-US" sz="2000" b="1" dirty="0" smtClean="0"/>
                <a:t>Sn, 90 mm inner bore</a:t>
              </a:r>
              <a:endParaRPr lang="en-US" sz="20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0" y="5257800"/>
              <a:ext cx="4572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4 layers Bi2212 insert, 40 mm clear bore</a:t>
              </a:r>
            </a:p>
            <a:p>
              <a:endParaRPr lang="en-US" sz="2000" dirty="0"/>
            </a:p>
          </p:txBody>
        </p:sp>
        <p:cxnSp>
          <p:nvCxnSpPr>
            <p:cNvPr id="14" name="Straight Arrow Connector 13"/>
            <p:cNvCxnSpPr>
              <a:stCxn id="11" idx="2"/>
            </p:cNvCxnSpPr>
            <p:nvPr/>
          </p:nvCxnSpPr>
          <p:spPr>
            <a:xfrm flipH="1">
              <a:off x="4191000" y="1847910"/>
              <a:ext cx="2247900" cy="8190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1" idx="2"/>
            </p:cNvCxnSpPr>
            <p:nvPr/>
          </p:nvCxnSpPr>
          <p:spPr>
            <a:xfrm>
              <a:off x="6438900" y="1847910"/>
              <a:ext cx="876300" cy="7428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2" idx="3"/>
            </p:cNvCxnSpPr>
            <p:nvPr/>
          </p:nvCxnSpPr>
          <p:spPr>
            <a:xfrm flipV="1">
              <a:off x="4876800" y="4724400"/>
              <a:ext cx="304800" cy="88734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2" idx="3"/>
            </p:cNvCxnSpPr>
            <p:nvPr/>
          </p:nvCxnSpPr>
          <p:spPr>
            <a:xfrm flipH="1" flipV="1">
              <a:off x="2667000" y="3581400"/>
              <a:ext cx="2209800" cy="2030343"/>
            </a:xfrm>
            <a:prstGeom prst="straightConnector1">
              <a:avLst/>
            </a:prstGeom>
            <a:ln w="19050" cap="flat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7467600" y="4876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OD=274 mm</a:t>
            </a:r>
            <a:endParaRPr lang="en-US" b="1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Shlomo</a:t>
            </a:r>
            <a:r>
              <a:rPr lang="en-US" dirty="0" smtClean="0"/>
              <a:t> </a:t>
            </a:r>
            <a:r>
              <a:rPr lang="en-US" dirty="0" err="1" smtClean="0"/>
              <a:t>Caspi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5334000"/>
            <a:ext cx="891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Total length of </a:t>
            </a:r>
            <a:r>
              <a:rPr lang="en-US" sz="1400" b="1" dirty="0" smtClean="0"/>
              <a:t>Nb</a:t>
            </a:r>
            <a:r>
              <a:rPr lang="en-US" sz="1400" b="1" baseline="-25000" dirty="0" smtClean="0"/>
              <a:t>3</a:t>
            </a:r>
            <a:r>
              <a:rPr lang="en-US" sz="1400" b="1" dirty="0" smtClean="0"/>
              <a:t>Sn strand </a:t>
            </a:r>
            <a:r>
              <a:rPr lang="en-US" sz="1400" dirty="0" smtClean="0"/>
              <a:t>(0.8mm) </a:t>
            </a:r>
            <a:r>
              <a:rPr lang="en-US" sz="1400" b="1" dirty="0" smtClean="0"/>
              <a:t>20.3Km/1m-magnetic-length (graded), </a:t>
            </a:r>
            <a:r>
              <a:rPr lang="en-US" sz="1200" dirty="0" smtClean="0"/>
              <a:t>36.5(Km/m)  (not graded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Total length of </a:t>
            </a:r>
            <a:r>
              <a:rPr lang="en-US" sz="1400" b="1" dirty="0" smtClean="0"/>
              <a:t>Bi2212 strand </a:t>
            </a:r>
            <a:r>
              <a:rPr lang="en-US" sz="1400" dirty="0" smtClean="0"/>
              <a:t>(0.8mm)  </a:t>
            </a:r>
            <a:r>
              <a:rPr lang="en-US" sz="1400" b="1" dirty="0" smtClean="0"/>
              <a:t>2.2Km/1m-magnetic-length</a:t>
            </a:r>
            <a:endParaRPr lang="en-US" sz="1400" dirty="0" smtClean="0"/>
          </a:p>
        </p:txBody>
      </p:sp>
      <p:sp>
        <p:nvSpPr>
          <p:cNvPr id="23" name="Rectangle 22"/>
          <p:cNvSpPr/>
          <p:nvPr/>
        </p:nvSpPr>
        <p:spPr>
          <a:xfrm>
            <a:off x="0" y="5867400"/>
            <a:ext cx="929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1000" dirty="0" smtClean="0"/>
              <a:t>* S. </a:t>
            </a:r>
            <a:r>
              <a:rPr lang="en-US" sz="1000" dirty="0" err="1" smtClean="0"/>
              <a:t>Caspi</a:t>
            </a:r>
            <a:r>
              <a:rPr lang="en-US" sz="1000" dirty="0" smtClean="0"/>
              <a:t>, F. </a:t>
            </a:r>
            <a:r>
              <a:rPr lang="en-US" sz="1000" dirty="0" err="1" smtClean="0"/>
              <a:t>Borgnolutti</a:t>
            </a:r>
            <a:r>
              <a:rPr lang="en-US" sz="1000" dirty="0" smtClean="0"/>
              <a:t>, L. </a:t>
            </a:r>
            <a:r>
              <a:rPr lang="en-US" sz="1000" dirty="0" err="1" smtClean="0"/>
              <a:t>Brouwer</a:t>
            </a:r>
            <a:r>
              <a:rPr lang="en-US" sz="1000" dirty="0" smtClean="0"/>
              <a:t>, D. Cheng, D.R. </a:t>
            </a:r>
            <a:r>
              <a:rPr lang="en-US" sz="1000" dirty="0" err="1" smtClean="0"/>
              <a:t>Dietderich</a:t>
            </a:r>
            <a:r>
              <a:rPr lang="en-US" sz="1000" dirty="0" smtClean="0"/>
              <a:t>, H. </a:t>
            </a:r>
            <a:r>
              <a:rPr lang="en-US" sz="1000" dirty="0" err="1" smtClean="0"/>
              <a:t>Felice</a:t>
            </a:r>
            <a:r>
              <a:rPr lang="en-US" sz="1000" dirty="0" smtClean="0"/>
              <a:t>, A. </a:t>
            </a:r>
            <a:r>
              <a:rPr lang="en-US" sz="1000" dirty="0" err="1" smtClean="0"/>
              <a:t>Godeke</a:t>
            </a:r>
            <a:r>
              <a:rPr lang="en-US" sz="1000" dirty="0" smtClean="0"/>
              <a:t>, R. </a:t>
            </a:r>
            <a:r>
              <a:rPr lang="en-US" sz="1000" dirty="0" err="1" smtClean="0"/>
              <a:t>Hafalia</a:t>
            </a:r>
            <a:r>
              <a:rPr lang="en-US" sz="1000" dirty="0" smtClean="0"/>
              <a:t>, M. </a:t>
            </a:r>
            <a:r>
              <a:rPr lang="en-US" sz="1000" dirty="0" err="1" smtClean="0"/>
              <a:t>Martchevskii</a:t>
            </a:r>
            <a:r>
              <a:rPr lang="en-US" sz="1000" dirty="0" smtClean="0"/>
              <a:t>, S. </a:t>
            </a:r>
            <a:r>
              <a:rPr lang="en-US" sz="1000" dirty="0" err="1" smtClean="0"/>
              <a:t>Prestemon</a:t>
            </a:r>
            <a:r>
              <a:rPr lang="en-US" sz="1000" dirty="0" smtClean="0"/>
              <a:t>, E. </a:t>
            </a:r>
            <a:r>
              <a:rPr lang="en-US" sz="1000" dirty="0" err="1" smtClean="0"/>
              <a:t>Rochepault</a:t>
            </a:r>
            <a:r>
              <a:rPr lang="en-US" sz="1000" dirty="0" smtClean="0"/>
              <a:t>, C. Swenson and X. Wang </a:t>
            </a:r>
            <a:r>
              <a:rPr lang="en-US" sz="1000" b="1" dirty="0" smtClean="0"/>
              <a:t>“</a:t>
            </a:r>
            <a:r>
              <a:rPr lang="en-US" sz="1000" dirty="0" smtClean="0"/>
              <a:t>Canted-Cosine-Theta Magnet (CCT) - a Concept for High Field Accelerator Magnets”, </a:t>
            </a:r>
            <a:r>
              <a:rPr lang="en-US" sz="1000" dirty="0" err="1" smtClean="0"/>
              <a:t>ieee</a:t>
            </a:r>
            <a:r>
              <a:rPr lang="en-US" sz="1000" dirty="0" smtClean="0"/>
              <a:t> transactions on applied superconductivity, vol. 24, no. 3, p. 4001804, </a:t>
            </a:r>
            <a:r>
              <a:rPr lang="en-US" sz="1000" dirty="0" err="1" smtClean="0"/>
              <a:t>june</a:t>
            </a:r>
            <a:r>
              <a:rPr lang="en-US" sz="1000" dirty="0" smtClean="0"/>
              <a:t> 2014.</a:t>
            </a:r>
          </a:p>
        </p:txBody>
      </p:sp>
    </p:spTree>
    <p:extLst>
      <p:ext uri="{BB962C8B-B14F-4D97-AF65-F5344CB8AC3E}">
        <p14:creationId xmlns:p14="http://schemas.microsoft.com/office/powerpoint/2010/main" val="104406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LBNL CCT High Field Program </a:t>
            </a:r>
            <a:r>
              <a:rPr lang="en-US" sz="2400" b="1" dirty="0" smtClean="0">
                <a:solidFill>
                  <a:schemeClr val="tx1"/>
                </a:solidFill>
              </a:rPr>
              <a:t>(no iron, 4.25K)</a:t>
            </a:r>
          </a:p>
        </p:txBody>
      </p:sp>
      <p:sp>
        <p:nvSpPr>
          <p:cNvPr id="56326" name="Date Placeholder 7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3/23/2015</a:t>
            </a:r>
            <a:endParaRPr lang="en-US" dirty="0"/>
          </a:p>
        </p:txBody>
      </p:sp>
      <p:sp>
        <p:nvSpPr>
          <p:cNvPr id="563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F5CCB7-1629-459B-B540-1EB84366ED55}" type="slidenum">
              <a:rPr lang="en-US"/>
              <a:pPr/>
              <a:t>8</a:t>
            </a:fld>
            <a:endParaRPr lang="en-US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94398" y="1371600"/>
          <a:ext cx="9148999" cy="2788919"/>
        </p:xfrm>
        <a:graphic>
          <a:graphicData uri="http://schemas.openxmlformats.org/drawingml/2006/table">
            <a:tbl>
              <a:tblPr/>
              <a:tblGrid>
                <a:gridCol w="720852"/>
                <a:gridCol w="1303972"/>
                <a:gridCol w="912256"/>
                <a:gridCol w="887826"/>
                <a:gridCol w="626110"/>
                <a:gridCol w="878522"/>
                <a:gridCol w="740410"/>
                <a:gridCol w="1446721"/>
                <a:gridCol w="684847"/>
                <a:gridCol w="947483"/>
              </a:tblGrid>
              <a:tr h="457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Name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layers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Clear</a:t>
                      </a:r>
                      <a:r>
                        <a:rPr lang="en-US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Bore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(mm)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>
                          <a:latin typeface="Times New Roman"/>
                          <a:ea typeface="Times New Roman"/>
                          <a:cs typeface="Times New Roman"/>
                        </a:rPr>
                        <a:t>Material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  <a:endParaRPr lang="en-US" sz="1400" cap="small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cap="small" dirty="0" smtClean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400" cap="small" dirty="0">
                          <a:latin typeface="Times New Roman"/>
                          <a:ea typeface="Times New Roman"/>
                          <a:cs typeface="Times New Roman"/>
                        </a:rPr>
                        <a:t>A)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>
                          <a:latin typeface="Times New Roman"/>
                          <a:ea typeface="Times New Roman"/>
                          <a:cs typeface="Times New Roman"/>
                        </a:rPr>
                        <a:t>|</a:t>
                      </a:r>
                      <a:r>
                        <a:rPr lang="en-US" sz="1400" cap="small" dirty="0" smtClean="0">
                          <a:latin typeface="Times New Roman"/>
                          <a:ea typeface="Times New Roman"/>
                          <a:cs typeface="Times New Roman"/>
                        </a:rPr>
                        <a:t>B-</a:t>
                      </a:r>
                      <a:r>
                        <a:rPr lang="en-US" sz="1400" cap="small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cond</a:t>
                      </a:r>
                      <a:r>
                        <a:rPr lang="en-US" sz="1400" cap="small" dirty="0" smtClean="0">
                          <a:latin typeface="Times New Roman"/>
                          <a:ea typeface="Times New Roman"/>
                          <a:cs typeface="Times New Roman"/>
                        </a:rPr>
                        <a:t>|</a:t>
                      </a:r>
                      <a:r>
                        <a:rPr lang="en-US" sz="1400" cap="small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 smtClean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400" cap="small" dirty="0">
                          <a:latin typeface="Times New Roman"/>
                          <a:ea typeface="Times New Roman"/>
                          <a:cs typeface="Times New Roman"/>
                        </a:rPr>
                        <a:t>T)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 smtClean="0">
                          <a:latin typeface="Times New Roman"/>
                          <a:ea typeface="Times New Roman"/>
                          <a:cs typeface="Times New Roman"/>
                        </a:rPr>
                        <a:t>B-bore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cap="small" dirty="0" smtClean="0">
                          <a:latin typeface="Times New Roman"/>
                          <a:ea typeface="Times New Roman"/>
                          <a:cs typeface="Times New Roman"/>
                        </a:rPr>
                        <a:t>(T</a:t>
                      </a:r>
                      <a:r>
                        <a:rPr lang="en-US" sz="1400" cap="small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 smtClean="0">
                          <a:latin typeface="+mn-lt"/>
                          <a:ea typeface="Times New Roman"/>
                          <a:cs typeface="Times New Roman"/>
                        </a:rPr>
                        <a:t>Inner Layer </a:t>
                      </a:r>
                      <a:r>
                        <a:rPr lang="en-US" sz="1400" cap="small" dirty="0" err="1" smtClean="0">
                          <a:latin typeface="+mn-lt"/>
                          <a:ea typeface="Times New Roman"/>
                          <a:cs typeface="Times New Roman"/>
                        </a:rPr>
                        <a:t>J</a:t>
                      </a:r>
                      <a:r>
                        <a:rPr lang="en-US" sz="1400" cap="small" baseline="-25000" dirty="0" err="1" smtClean="0">
                          <a:latin typeface="+mn-lt"/>
                          <a:ea typeface="Times New Roman"/>
                          <a:cs typeface="Times New Roman"/>
                        </a:rPr>
                        <a:t>strand</a:t>
                      </a:r>
                      <a:endParaRPr lang="en-US" sz="1400" cap="small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 smtClean="0">
                          <a:latin typeface="+mn-lt"/>
                          <a:ea typeface="Times New Roman"/>
                          <a:cs typeface="Times New Roman"/>
                        </a:rPr>
                        <a:t>(A/mm</a:t>
                      </a:r>
                      <a:r>
                        <a:rPr lang="en-US" sz="1400" cap="small" baseline="30000" dirty="0" smtClean="0"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400" cap="small" dirty="0" smtClean="0">
                          <a:latin typeface="+mn-lt"/>
                          <a:ea typeface="Times New Roman"/>
                          <a:cs typeface="Times New Roman"/>
                        </a:rPr>
                        <a:t>)</a:t>
                      </a:r>
                      <a:endParaRPr lang="en-US" sz="1400" cap="small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 smtClean="0">
                          <a:latin typeface="+mn-lt"/>
                          <a:ea typeface="Times New Roman"/>
                          <a:cs typeface="Times New Roman"/>
                        </a:rPr>
                        <a:t>Energy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 smtClean="0">
                          <a:latin typeface="+mn-lt"/>
                          <a:ea typeface="Times New Roman"/>
                          <a:cs typeface="Times New Roman"/>
                        </a:rPr>
                        <a:t>(MJ/m)</a:t>
                      </a:r>
                      <a:endParaRPr lang="en-US" sz="1400" cap="small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 smtClean="0">
                          <a:latin typeface="+mn-lt"/>
                          <a:ea typeface="Times New Roman"/>
                          <a:cs typeface="Times New Roman"/>
                        </a:rPr>
                        <a:t>Inductance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 smtClean="0">
                          <a:latin typeface="+mn-lt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US" sz="1400" cap="small" dirty="0" err="1" smtClean="0">
                          <a:latin typeface="+mn-lt"/>
                          <a:ea typeface="Times New Roman"/>
                          <a:cs typeface="Times New Roman"/>
                        </a:rPr>
                        <a:t>mH</a:t>
                      </a:r>
                      <a:r>
                        <a:rPr lang="en-US" sz="1400" cap="small" dirty="0" smtClean="0">
                          <a:latin typeface="+mn-lt"/>
                          <a:ea typeface="Times New Roman"/>
                          <a:cs typeface="Times New Roman"/>
                        </a:rPr>
                        <a:t>/m)</a:t>
                      </a:r>
                      <a:endParaRPr lang="en-US" sz="1400" cap="small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14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CCT1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NbTi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4050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0.016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0.194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214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CCT2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NbTi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10600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5.9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917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0.272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4.84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214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CCT3 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1-2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4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20700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11.6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1790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1.04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4.84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27214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CCT4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1-2-3-4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4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13550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13.8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1172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2.31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7214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CCT5 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1-2-3-4-5-6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4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10100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15.2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874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3.63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7214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CCT6 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1-2-3-4-5-6-7-8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4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8100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16.2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700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5.03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153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214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CCT7</a:t>
                      </a:r>
                      <a:endParaRPr lang="en-US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8+4</a:t>
                      </a:r>
                      <a:endParaRPr lang="en-US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400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  <a:r>
                        <a:rPr lang="en-US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Bi-2212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7580+2620</a:t>
                      </a:r>
                      <a:endParaRPr lang="en-US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18.1/16.3</a:t>
                      </a:r>
                      <a:endParaRPr lang="en-US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17.7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651/655</a:t>
                      </a:r>
                      <a:endParaRPr lang="en-US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214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CCT-Bi</a:t>
                      </a:r>
                      <a:endParaRPr lang="en-US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en-US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Bi-2212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3950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4.9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4.4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982</a:t>
                      </a:r>
                      <a:endParaRPr lang="en-US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Shlomo</a:t>
            </a:r>
            <a:r>
              <a:rPr lang="en-US" dirty="0" smtClean="0"/>
              <a:t> </a:t>
            </a:r>
            <a:r>
              <a:rPr lang="en-US" dirty="0" err="1" smtClean="0"/>
              <a:t>Caspi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410200" y="914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1-in-1 version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85800" y="914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Adding 2 new layers to each test</a:t>
            </a:r>
            <a:endParaRPr lang="en-US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053238"/>
              </p:ext>
            </p:extLst>
          </p:nvPr>
        </p:nvGraphicFramePr>
        <p:xfrm>
          <a:off x="0" y="4419600"/>
          <a:ext cx="5288822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97748"/>
                <a:gridCol w="728390"/>
                <a:gridCol w="731342"/>
                <a:gridCol w="731342"/>
              </a:tblGrid>
              <a:tr h="365760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Bore diameter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(mm)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0.8mm strand/1m magnetic length (CCT6)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(Km/m)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Conductor volume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16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m</a:t>
                      </a:r>
                      <a:r>
                        <a:rPr lang="en-US" sz="1600" b="0" i="0" u="none" strike="noStrike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/m)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0.0081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Conductor Nb</a:t>
                      </a:r>
                      <a:r>
                        <a:rPr lang="en-US" sz="1200" b="0" i="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Sn /assume 70Km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dipoles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(CCT6)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(ton)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6000x1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4750x1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Structural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Bronze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/assume 70Km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dipoles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(CCT6)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(ton)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21420x1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16730x1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053238"/>
              </p:ext>
            </p:extLst>
          </p:nvPr>
        </p:nvGraphicFramePr>
        <p:xfrm>
          <a:off x="5305425" y="5334000"/>
          <a:ext cx="3838575" cy="716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3800"/>
                <a:gridCol w="708025"/>
                <a:gridCol w="639763"/>
                <a:gridCol w="641350"/>
                <a:gridCol w="655637"/>
              </a:tblGrid>
              <a:tr h="238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Calibri"/>
                        </a:rPr>
                        <a:t>Stress</a:t>
                      </a:r>
                      <a:r>
                        <a:rPr lang="en-US" sz="1000" b="0" i="0" u="none" strike="noStrike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Calibri"/>
                        </a:rPr>
                        <a:t> at short-sample</a:t>
                      </a:r>
                      <a:endParaRPr lang="en-US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Layer</a:t>
                      </a:r>
                      <a:endParaRPr lang="en-US" sz="1000" b="0" i="0" u="none" strike="noStrike" baseline="-25000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Max/Min </a:t>
                      </a:r>
                      <a:r>
                        <a:rPr lang="el-GR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σ</a:t>
                      </a:r>
                      <a:r>
                        <a:rPr lang="en-US" sz="1000" u="none" strike="noStrike" baseline="-25000" dirty="0">
                          <a:solidFill>
                            <a:sysClr val="windowText" lastClr="000000"/>
                          </a:solidFill>
                          <a:effectLst/>
                        </a:rPr>
                        <a:t>t</a:t>
                      </a:r>
                      <a:endParaRPr lang="en-US" sz="1000" b="0" i="0" u="none" strike="noStrike" baseline="-25000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Max/Min </a:t>
                      </a:r>
                      <a:r>
                        <a:rPr lang="el-GR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σ</a:t>
                      </a:r>
                      <a:r>
                        <a:rPr lang="en-US" sz="1000" u="none" strike="noStrike" baseline="-25000" dirty="0">
                          <a:solidFill>
                            <a:sysClr val="windowText" lastClr="000000"/>
                          </a:solidFill>
                          <a:effectLst/>
                        </a:rPr>
                        <a:t>r</a:t>
                      </a:r>
                      <a:endParaRPr lang="en-US" sz="1000" b="0" i="0" u="none" strike="noStrike" baseline="-25000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Max/Min </a:t>
                      </a:r>
                      <a:r>
                        <a:rPr lang="el-GR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σ</a:t>
                      </a:r>
                      <a:r>
                        <a:rPr lang="en-US" sz="1000" u="none" strike="noStrike" baseline="-25000" dirty="0">
                          <a:solidFill>
                            <a:sysClr val="windowText" lastClr="000000"/>
                          </a:solidFill>
                          <a:effectLst/>
                        </a:rPr>
                        <a:t>b</a:t>
                      </a:r>
                      <a:endParaRPr lang="en-US" sz="1000" b="0" i="0" u="none" strike="noStrike" baseline="-25000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CCT7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Inner Nb3Sn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41/-28</a:t>
                      </a: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27/-29</a:t>
                      </a: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36/-48</a:t>
                      </a: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8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CCT7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Inner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Bi2212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74/-35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43/-48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60/-59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00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C:\Users\caspi\Desktop\Magnets\High-Fields\HighField-2015\2-in-1\8layers\2-in-1-corrected\POISSON_IN03.PNG"/>
          <p:cNvPicPr>
            <a:picLocks noChangeAspect="1" noChangeArrowheads="1"/>
          </p:cNvPicPr>
          <p:nvPr/>
        </p:nvPicPr>
        <p:blipFill>
          <a:blip r:embed="rId3" cstate="print"/>
          <a:srcRect t="18605" r="17445" b="18605"/>
          <a:stretch>
            <a:fillRect/>
          </a:stretch>
        </p:blipFill>
        <p:spPr bwMode="auto">
          <a:xfrm>
            <a:off x="4052711" y="3505200"/>
            <a:ext cx="4862689" cy="267944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2-in-1 Dipole  - Combined Function CCT</a:t>
            </a:r>
          </a:p>
        </p:txBody>
      </p:sp>
      <p:sp>
        <p:nvSpPr>
          <p:cNvPr id="56325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563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F5CCB7-1629-459B-B540-1EB84366ED55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55626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Reduces harmonics cross-talk and distance between bores</a:t>
            </a:r>
            <a:endParaRPr lang="en-US" sz="14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3/23/2015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14400"/>
            <a:ext cx="3886200" cy="240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Straight Arrow Connector 32"/>
          <p:cNvCxnSpPr/>
          <p:nvPr/>
        </p:nvCxnSpPr>
        <p:spPr>
          <a:xfrm>
            <a:off x="5562600" y="6172200"/>
            <a:ext cx="2209800" cy="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3995531" y="762000"/>
            <a:ext cx="5148469" cy="2895600"/>
            <a:chOff x="3995531" y="762000"/>
            <a:chExt cx="5148469" cy="2895600"/>
          </a:xfrm>
        </p:grpSpPr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>
              <a:off x="3995531" y="838200"/>
              <a:ext cx="5148469" cy="2819400"/>
              <a:chOff x="685800" y="1385047"/>
              <a:chExt cx="7961376" cy="4329953"/>
            </a:xfrm>
          </p:grpSpPr>
          <p:pic>
            <p:nvPicPr>
              <p:cNvPr id="5122" name="Picture 2" descr="C:\Users\caspi\Desktop\Magnets\High-Fields\HighField-2015\2-in-1\Dipole-8layers\2in1-8layer-dipole_vtk\field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2383" t="8360" r="1115" b="21497"/>
              <a:stretch>
                <a:fillRect/>
              </a:stretch>
            </p:blipFill>
            <p:spPr bwMode="auto">
              <a:xfrm>
                <a:off x="875357" y="1385047"/>
                <a:ext cx="7677041" cy="3948953"/>
              </a:xfrm>
              <a:prstGeom prst="rect">
                <a:avLst/>
              </a:prstGeom>
              <a:noFill/>
            </p:spPr>
          </p:pic>
          <p:grpSp>
            <p:nvGrpSpPr>
              <p:cNvPr id="13" name="Group 12"/>
              <p:cNvGrpSpPr/>
              <p:nvPr/>
            </p:nvGrpSpPr>
            <p:grpSpPr>
              <a:xfrm>
                <a:off x="685800" y="5181600"/>
                <a:ext cx="7961376" cy="533400"/>
                <a:chOff x="685800" y="5181600"/>
                <a:chExt cx="7961376" cy="533400"/>
              </a:xfrm>
            </p:grpSpPr>
            <p:pic>
              <p:nvPicPr>
                <p:cNvPr id="11" name="Picture 3" descr="C:\Users\caspi\Desktop\Magnets\High-Fields\HighField-2015\2-in-1\Dipole-8layers\2in1-8layer-dipole_vtk\field2-left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 l="26546" t="78768" r="26608" b="11031"/>
                <a:stretch>
                  <a:fillRect/>
                </a:stretch>
              </p:blipFill>
              <p:spPr bwMode="auto">
                <a:xfrm>
                  <a:off x="685800" y="5181600"/>
                  <a:ext cx="3810000" cy="5334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2" name="Picture 4" descr="C:\Users\caspi\Desktop\Magnets\High-Fields\HighField-2015\2-in-1\Dipole-8layers\2in1-8layer-dipole_vtk\field2-right.pn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 l="26234" t="79435" r="26296" b="10241"/>
                <a:stretch>
                  <a:fillRect/>
                </a:stretch>
              </p:blipFill>
              <p:spPr bwMode="auto">
                <a:xfrm>
                  <a:off x="4648200" y="5181600"/>
                  <a:ext cx="3998976" cy="533400"/>
                </a:xfrm>
                <a:prstGeom prst="rect">
                  <a:avLst/>
                </a:prstGeom>
                <a:noFill/>
              </p:spPr>
            </p:pic>
          </p:grpSp>
        </p:grpSp>
        <p:sp>
          <p:nvSpPr>
            <p:cNvPr id="34" name="TextBox 33"/>
            <p:cNvSpPr txBox="1"/>
            <p:nvPr/>
          </p:nvSpPr>
          <p:spPr>
            <a:xfrm>
              <a:off x="5715000" y="762000"/>
              <a:ext cx="1828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dB/B=0.57x10-4</a:t>
              </a:r>
              <a:endParaRPr lang="en-US" sz="1600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362200" y="31242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90 mm bore</a:t>
            </a:r>
            <a:endParaRPr lang="en-US" sz="2000" b="1" dirty="0"/>
          </a:p>
        </p:txBody>
      </p:sp>
      <p:sp>
        <p:nvSpPr>
          <p:cNvPr id="39" name="Rectangle 38"/>
          <p:cNvSpPr/>
          <p:nvPr/>
        </p:nvSpPr>
        <p:spPr>
          <a:xfrm>
            <a:off x="6172200" y="5943600"/>
            <a:ext cx="95731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280 mm</a:t>
            </a: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228599" y="3505200"/>
            <a:ext cx="3810001" cy="2133600"/>
            <a:chOff x="228599" y="3505200"/>
            <a:chExt cx="3810001" cy="2133600"/>
          </a:xfrm>
        </p:grpSpPr>
        <p:pic>
          <p:nvPicPr>
            <p:cNvPr id="38" name="Picture 2" descr="C:\Users\caspi\Desktop\Magnets\High-Fields\HighField-2015\2-in-1\Dipole-8layers\2in1-8layer-dipole_vtk\geo.png"/>
            <p:cNvPicPr>
              <a:picLocks noChangeAspect="1" noChangeArrowheads="1"/>
            </p:cNvPicPr>
            <p:nvPr/>
          </p:nvPicPr>
          <p:blipFill>
            <a:blip r:embed="rId8" cstate="print"/>
            <a:srcRect l="4997" b="25861"/>
            <a:stretch>
              <a:fillRect/>
            </a:stretch>
          </p:blipFill>
          <p:spPr bwMode="auto">
            <a:xfrm>
              <a:off x="228599" y="3657600"/>
              <a:ext cx="3587389" cy="1981200"/>
            </a:xfrm>
            <a:prstGeom prst="rect">
              <a:avLst/>
            </a:prstGeom>
            <a:noFill/>
          </p:spPr>
        </p:pic>
        <p:grpSp>
          <p:nvGrpSpPr>
            <p:cNvPr id="45" name="Group 44"/>
            <p:cNvGrpSpPr/>
            <p:nvPr/>
          </p:nvGrpSpPr>
          <p:grpSpPr>
            <a:xfrm>
              <a:off x="533400" y="3505200"/>
              <a:ext cx="3505200" cy="1969532"/>
              <a:chOff x="533400" y="3505200"/>
              <a:chExt cx="3505200" cy="1969532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3657600" y="4953000"/>
                <a:ext cx="3810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I+</a:t>
                </a:r>
                <a:endParaRPr lang="en-US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33400" y="5105400"/>
                <a:ext cx="3810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I+</a:t>
                </a:r>
                <a:endParaRPr lang="en-US" dirty="0"/>
              </a:p>
            </p:txBody>
          </p:sp>
          <p:grpSp>
            <p:nvGrpSpPr>
              <p:cNvPr id="40" name="Group 39"/>
              <p:cNvGrpSpPr/>
              <p:nvPr/>
            </p:nvGrpSpPr>
            <p:grpSpPr>
              <a:xfrm>
                <a:off x="2209800" y="3505200"/>
                <a:ext cx="533400" cy="849868"/>
                <a:chOff x="2209800" y="3505200"/>
                <a:chExt cx="533400" cy="849868"/>
              </a:xfrm>
              <a:solidFill>
                <a:schemeClr val="bg1"/>
              </a:solidFill>
            </p:grpSpPr>
            <p:sp>
              <p:nvSpPr>
                <p:cNvPr id="30" name="TextBox 29"/>
                <p:cNvSpPr txBox="1"/>
                <p:nvPr/>
              </p:nvSpPr>
              <p:spPr>
                <a:xfrm>
                  <a:off x="2209800" y="3505200"/>
                  <a:ext cx="457200" cy="369332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I -</a:t>
                  </a:r>
                  <a:endParaRPr lang="en-US" dirty="0"/>
                </a:p>
              </p:txBody>
            </p:sp>
            <p:cxnSp>
              <p:nvCxnSpPr>
                <p:cNvPr id="31" name="Straight Arrow Connector 30"/>
                <p:cNvCxnSpPr>
                  <a:stCxn id="30" idx="2"/>
                </p:cNvCxnSpPr>
                <p:nvPr/>
              </p:nvCxnSpPr>
              <p:spPr>
                <a:xfrm>
                  <a:off x="2438400" y="3874532"/>
                  <a:ext cx="304800" cy="480536"/>
                </a:xfrm>
                <a:prstGeom prst="straightConnector1">
                  <a:avLst/>
                </a:prstGeom>
                <a:grpFill/>
                <a:ln w="25400">
                  <a:solidFill>
                    <a:srgbClr val="FFFF00"/>
                  </a:solidFill>
                  <a:tailEnd type="arrow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>
                  <a:stCxn id="30" idx="2"/>
                </p:cNvCxnSpPr>
                <p:nvPr/>
              </p:nvCxnSpPr>
              <p:spPr>
                <a:xfrm flipH="1">
                  <a:off x="2209800" y="3874532"/>
                  <a:ext cx="228600" cy="316468"/>
                </a:xfrm>
                <a:prstGeom prst="straightConnector1">
                  <a:avLst/>
                </a:prstGeom>
                <a:grpFill/>
                <a:ln w="25400">
                  <a:solidFill>
                    <a:srgbClr val="FFFF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172097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54596</TotalTime>
  <Words>1195</Words>
  <Application>Microsoft Office PowerPoint</Application>
  <PresentationFormat>On-screen Show (4:3)</PresentationFormat>
  <Paragraphs>396</Paragraphs>
  <Slides>13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MS Mincho</vt:lpstr>
      <vt:lpstr>ＭＳ Ｐゴシック</vt:lpstr>
      <vt:lpstr>Arial</vt:lpstr>
      <vt:lpstr>Calibri</vt:lpstr>
      <vt:lpstr>Helvetica</vt:lpstr>
      <vt:lpstr>Times New Roman</vt:lpstr>
      <vt:lpstr>Wingdings</vt:lpstr>
      <vt:lpstr>Office Theme</vt:lpstr>
      <vt:lpstr>Equation</vt:lpstr>
      <vt:lpstr>Prospects of a  16T CCT Magnet for FCC</vt:lpstr>
      <vt:lpstr>OUTLINE</vt:lpstr>
      <vt:lpstr>Progress in Selected Nb3Sn magnets (with bores) </vt:lpstr>
      <vt:lpstr>The FCC - a mandate for change</vt:lpstr>
      <vt:lpstr>The Canted-Cosine-Theta (CCT2)</vt:lpstr>
      <vt:lpstr>The CCT Magnet</vt:lpstr>
      <vt:lpstr>CCT7 -  18T Graded Design</vt:lpstr>
      <vt:lpstr>LBNL CCT High Field Program (no iron, 4.25K)</vt:lpstr>
      <vt:lpstr>2-in-1 Dipole  - Combined Function CCT</vt:lpstr>
      <vt:lpstr>2-in-1 magnets</vt:lpstr>
      <vt:lpstr>Short-Sample for 1-in-1 and 2-in-1 Dipole</vt:lpstr>
      <vt:lpstr>2-in-1 CCT Dipole with 90mm and 50mm clear bore</vt:lpstr>
      <vt:lpstr>CCT - Summary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High Field Accelerator Magnets History-Challenges-Forecast</dc:title>
  <dc:creator>Helene Felice</dc:creator>
  <cp:lastModifiedBy>Evelyne Delucinge</cp:lastModifiedBy>
  <cp:revision>510</cp:revision>
  <dcterms:created xsi:type="dcterms:W3CDTF">2015-03-23T20:40:52Z</dcterms:created>
  <dcterms:modified xsi:type="dcterms:W3CDTF">2015-03-25T21:55:33Z</dcterms:modified>
</cp:coreProperties>
</file>