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63" r:id="rId4"/>
    <p:sldId id="258" r:id="rId5"/>
    <p:sldId id="273" r:id="rId6"/>
    <p:sldId id="261" r:id="rId7"/>
    <p:sldId id="266" r:id="rId8"/>
    <p:sldId id="267" r:id="rId9"/>
    <p:sldId id="268" r:id="rId10"/>
    <p:sldId id="274" r:id="rId11"/>
    <p:sldId id="277" r:id="rId12"/>
    <p:sldId id="276" r:id="rId13"/>
    <p:sldId id="259" r:id="rId14"/>
    <p:sldId id="26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14" d="100"/>
          <a:sy n="114" d="100"/>
        </p:scale>
        <p:origin x="-19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5F1DC-EA2A-5443-9C83-A58D1A9B0A0F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02EF7-36B2-B949-B166-23D374CFFE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here’s all you really need to understand about the literature at a 30,000-foot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17554-9519-4977-8089-17E3A6C7B8FF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7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47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50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47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58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47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70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8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66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763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4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144374-5E38-2945-9D2F-AFCAD867BAD0}" type="datetimeFigureOut">
              <a:rPr lang="en-US" smtClean="0"/>
              <a:pPr/>
              <a:t>25/03/15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F8807C-721C-9B4B-A8A2-098D370DA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BBB69-7A5B-1340-A86F-A78A98EAA1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25/03/15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47354-FD2E-FF44-B2C5-18B36F866F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08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759666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Communicating the Future:</a:t>
            </a:r>
            <a:br>
              <a:rPr lang="en-US" dirty="0" smtClean="0"/>
            </a:br>
            <a:r>
              <a:rPr lang="en-US" dirty="0" smtClean="0"/>
              <a:t>Future Circular Colliders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Rick Borchelt, Office of Science, DOE – March 2015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Science of Science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30 years of communications research</a:t>
            </a:r>
            <a:endParaRPr lang="en-US" sz="2200" dirty="0"/>
          </a:p>
        </p:txBody>
      </p:sp>
      <p:pic>
        <p:nvPicPr>
          <p:cNvPr id="2050" name="Picture 2" descr="C:\Users\borcric\Desktop\maxresdefault dummies gu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30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371600" y="593469"/>
            <a:ext cx="3467100" cy="2465388"/>
          </a:xfrm>
          <a:custGeom>
            <a:avLst/>
            <a:gdLst>
              <a:gd name="connsiteX0" fmla="*/ 0 w 2465614"/>
              <a:gd name="connsiteY0" fmla="*/ 0 h 3467099"/>
              <a:gd name="connsiteX1" fmla="*/ 2054670 w 2465614"/>
              <a:gd name="connsiteY1" fmla="*/ 0 h 3467099"/>
              <a:gd name="connsiteX2" fmla="*/ 2465614 w 2465614"/>
              <a:gd name="connsiteY2" fmla="*/ 410944 h 3467099"/>
              <a:gd name="connsiteX3" fmla="*/ 2465614 w 2465614"/>
              <a:gd name="connsiteY3" fmla="*/ 3467099 h 3467099"/>
              <a:gd name="connsiteX4" fmla="*/ 0 w 2465614"/>
              <a:gd name="connsiteY4" fmla="*/ 3467099 h 3467099"/>
              <a:gd name="connsiteX5" fmla="*/ 0 w 2465614"/>
              <a:gd name="connsiteY5" fmla="*/ 0 h 346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5614" h="3467099">
                <a:moveTo>
                  <a:pt x="0" y="3467098"/>
                </a:moveTo>
                <a:lnTo>
                  <a:pt x="0" y="577862"/>
                </a:lnTo>
                <a:cubicBezTo>
                  <a:pt x="0" y="258718"/>
                  <a:pt x="130841" y="1"/>
                  <a:pt x="292242" y="1"/>
                </a:cubicBezTo>
                <a:lnTo>
                  <a:pt x="2465614" y="1"/>
                </a:lnTo>
                <a:lnTo>
                  <a:pt x="2465614" y="3467098"/>
                </a:lnTo>
                <a:lnTo>
                  <a:pt x="0" y="346709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9568" tIns="99567" rIns="99568" bIns="715973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en-US" sz="1400" dirty="0">
              <a:solidFill>
                <a:prstClr val="white"/>
              </a:solidFill>
              <a:cs typeface="Calibri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827814" y="593469"/>
            <a:ext cx="3467100" cy="2465388"/>
          </a:xfrm>
          <a:custGeom>
            <a:avLst/>
            <a:gdLst>
              <a:gd name="connsiteX0" fmla="*/ 0 w 3467099"/>
              <a:gd name="connsiteY0" fmla="*/ 0 h 2465614"/>
              <a:gd name="connsiteX1" fmla="*/ 3056155 w 3467099"/>
              <a:gd name="connsiteY1" fmla="*/ 0 h 2465614"/>
              <a:gd name="connsiteX2" fmla="*/ 3467099 w 3467099"/>
              <a:gd name="connsiteY2" fmla="*/ 410944 h 2465614"/>
              <a:gd name="connsiteX3" fmla="*/ 3467099 w 3467099"/>
              <a:gd name="connsiteY3" fmla="*/ 2465614 h 2465614"/>
              <a:gd name="connsiteX4" fmla="*/ 0 w 3467099"/>
              <a:gd name="connsiteY4" fmla="*/ 2465614 h 2465614"/>
              <a:gd name="connsiteX5" fmla="*/ 0 w 3467099"/>
              <a:gd name="connsiteY5" fmla="*/ 0 h 246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7099" h="2465614">
                <a:moveTo>
                  <a:pt x="0" y="0"/>
                </a:moveTo>
                <a:lnTo>
                  <a:pt x="3056155" y="0"/>
                </a:lnTo>
                <a:cubicBezTo>
                  <a:pt x="3283113" y="0"/>
                  <a:pt x="3467099" y="183986"/>
                  <a:pt x="3467099" y="410944"/>
                </a:cubicBezTo>
                <a:lnTo>
                  <a:pt x="3467099" y="2465614"/>
                </a:lnTo>
                <a:lnTo>
                  <a:pt x="0" y="24656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9568" tIns="99568" rIns="99568" bIns="715972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8" name="Freeform 7"/>
          <p:cNvSpPr/>
          <p:nvPr/>
        </p:nvSpPr>
        <p:spPr>
          <a:xfrm>
            <a:off x="1371600" y="3058857"/>
            <a:ext cx="3456214" cy="2465387"/>
          </a:xfrm>
          <a:custGeom>
            <a:avLst/>
            <a:gdLst>
              <a:gd name="connsiteX0" fmla="*/ 0 w 3467099"/>
              <a:gd name="connsiteY0" fmla="*/ 0 h 2465614"/>
              <a:gd name="connsiteX1" fmla="*/ 3056155 w 3467099"/>
              <a:gd name="connsiteY1" fmla="*/ 0 h 2465614"/>
              <a:gd name="connsiteX2" fmla="*/ 3467099 w 3467099"/>
              <a:gd name="connsiteY2" fmla="*/ 410944 h 2465614"/>
              <a:gd name="connsiteX3" fmla="*/ 3467099 w 3467099"/>
              <a:gd name="connsiteY3" fmla="*/ 2465614 h 2465614"/>
              <a:gd name="connsiteX4" fmla="*/ 0 w 3467099"/>
              <a:gd name="connsiteY4" fmla="*/ 2465614 h 2465614"/>
              <a:gd name="connsiteX5" fmla="*/ 0 w 3467099"/>
              <a:gd name="connsiteY5" fmla="*/ 0 h 246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7099" h="2465614">
                <a:moveTo>
                  <a:pt x="3467099" y="2465614"/>
                </a:moveTo>
                <a:lnTo>
                  <a:pt x="410944" y="2465614"/>
                </a:lnTo>
                <a:cubicBezTo>
                  <a:pt x="183986" y="2465614"/>
                  <a:pt x="0" y="2281628"/>
                  <a:pt x="0" y="2054670"/>
                </a:cubicBezTo>
                <a:lnTo>
                  <a:pt x="0" y="0"/>
                </a:lnTo>
                <a:lnTo>
                  <a:pt x="3467099" y="0"/>
                </a:lnTo>
                <a:lnTo>
                  <a:pt x="3467099" y="246561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5344" tIns="701748" rIns="85344" bIns="85344" spcCol="1270" anchor="ctr"/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52400" y="5336243"/>
            <a:ext cx="8763000" cy="9906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Constraint Recognition</a:t>
            </a:r>
          </a:p>
        </p:txBody>
      </p:sp>
      <p:sp>
        <p:nvSpPr>
          <p:cNvPr id="9" name="Right Arrow 8"/>
          <p:cNvSpPr/>
          <p:nvPr/>
        </p:nvSpPr>
        <p:spPr>
          <a:xfrm rot="16200000">
            <a:off x="-2438400" y="2819400"/>
            <a:ext cx="6781800" cy="1143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Salience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827814" y="3058857"/>
            <a:ext cx="3467100" cy="2465387"/>
            <a:chOff x="4827814" y="3058857"/>
            <a:chExt cx="3467100" cy="2465387"/>
          </a:xfrm>
        </p:grpSpPr>
        <p:sp>
          <p:nvSpPr>
            <p:cNvPr id="10" name="Freeform 9"/>
            <p:cNvSpPr/>
            <p:nvPr/>
          </p:nvSpPr>
          <p:spPr>
            <a:xfrm>
              <a:off x="4827814" y="3058857"/>
              <a:ext cx="3467100" cy="2465387"/>
            </a:xfrm>
            <a:custGeom>
              <a:avLst/>
              <a:gdLst>
                <a:gd name="connsiteX0" fmla="*/ 0 w 2465614"/>
                <a:gd name="connsiteY0" fmla="*/ 0 h 3467099"/>
                <a:gd name="connsiteX1" fmla="*/ 2054670 w 2465614"/>
                <a:gd name="connsiteY1" fmla="*/ 0 h 3467099"/>
                <a:gd name="connsiteX2" fmla="*/ 2465614 w 2465614"/>
                <a:gd name="connsiteY2" fmla="*/ 410944 h 3467099"/>
                <a:gd name="connsiteX3" fmla="*/ 2465614 w 2465614"/>
                <a:gd name="connsiteY3" fmla="*/ 3467099 h 3467099"/>
                <a:gd name="connsiteX4" fmla="*/ 0 w 2465614"/>
                <a:gd name="connsiteY4" fmla="*/ 3467099 h 3467099"/>
                <a:gd name="connsiteX5" fmla="*/ 0 w 2465614"/>
                <a:gd name="connsiteY5" fmla="*/ 0 h 346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5614" h="3467099">
                  <a:moveTo>
                    <a:pt x="2465614" y="1"/>
                  </a:moveTo>
                  <a:lnTo>
                    <a:pt x="2465614" y="2889237"/>
                  </a:lnTo>
                  <a:cubicBezTo>
                    <a:pt x="2465614" y="3208381"/>
                    <a:pt x="2334773" y="3467098"/>
                    <a:pt x="2173372" y="3467098"/>
                  </a:cubicBezTo>
                  <a:lnTo>
                    <a:pt x="0" y="3467098"/>
                  </a:lnTo>
                  <a:lnTo>
                    <a:pt x="0" y="1"/>
                  </a:lnTo>
                  <a:lnTo>
                    <a:pt x="2465614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99568" tIns="715971" rIns="99569" bIns="9957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5334000" y="3325890"/>
              <a:ext cx="2503714" cy="20313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endParaRPr lang="en-US" dirty="0">
                <a:solidFill>
                  <a:prstClr val="white"/>
                </a:solidFill>
                <a:latin typeface="Bookman Old Style" panose="02050604050505020204" pitchFamily="18" charset="0"/>
              </a:endParaRPr>
            </a:p>
            <a:p>
              <a:pPr algn="ctr" eaLnBrk="1" hangingPunct="1"/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Bookman Old Style" panose="02050604050505020204" pitchFamily="18" charset="0"/>
                </a:rPr>
                <a:t>Low Salience</a:t>
              </a:r>
              <a:endPara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endParaRPr>
            </a:p>
            <a:p>
              <a:pPr algn="ctr" eaLnBrk="1" hangingPunct="1"/>
              <a:r>
                <a:rPr 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Bookman Old Style" panose="02050604050505020204" pitchFamily="18" charset="0"/>
                </a:rPr>
                <a:t>High CR</a:t>
              </a:r>
            </a:p>
            <a:p>
              <a:pPr eaLnBrk="1" hangingPunct="1"/>
              <a:endPara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endParaRPr>
            </a:p>
            <a:p>
              <a:pPr eaLnBrk="1" hangingPunct="1"/>
              <a:endPara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endParaRPr>
            </a:p>
            <a:p>
              <a:pPr algn="ctr" eaLnBrk="1" hangingPunct="1"/>
              <a:r>
                <a:rPr 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Bookman Old Style" panose="02050604050505020204" pitchFamily="18" charset="0"/>
                </a:rPr>
                <a:t>Apathetic Unengaged Public</a:t>
              </a:r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371600" y="3058857"/>
            <a:ext cx="334191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en-US" dirty="0">
              <a:solidFill>
                <a:prstClr val="white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endParaRPr lang="en-US" dirty="0">
              <a:solidFill>
                <a:prstClr val="white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Low Salience </a:t>
            </a:r>
          </a:p>
          <a:p>
            <a:pPr algn="ctr" eaLnBrk="1" hangingPunct="1"/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Low CR</a:t>
            </a:r>
          </a:p>
          <a:p>
            <a:pPr eaLnBrk="1" hangingPunct="1"/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eaLnBrk="1" hangingPunct="1"/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Latent Public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76400" y="777245"/>
            <a:ext cx="2857500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  <a:cs typeface="Calibri" pitchFamily="34" charset="0"/>
              </a:rPr>
              <a:t>High Salience </a:t>
            </a: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  <a:cs typeface="Calibri" pitchFamily="34" charset="0"/>
              </a:rPr>
              <a:t>Low CR</a:t>
            </a: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  <a:cs typeface="Calibri" pitchFamily="34" charset="0"/>
            </a:endParaRP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  <a:cs typeface="Calibri" pitchFamily="34" charset="0"/>
            </a:endParaRPr>
          </a:p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  <a:cs typeface="Calibri" pitchFamily="34" charset="0"/>
              </a:rPr>
              <a:t>Highly motivated activist public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18314" y="745869"/>
            <a:ext cx="2971800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22300">
              <a:lnSpc>
                <a:spcPct val="90000"/>
              </a:lnSpc>
              <a:defRPr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High Salience</a:t>
            </a:r>
          </a:p>
          <a:p>
            <a:pPr algn="ctr" defTabSz="622300">
              <a:lnSpc>
                <a:spcPct val="90000"/>
              </a:lnSpc>
              <a:defRPr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High CR</a:t>
            </a:r>
          </a:p>
          <a:p>
            <a:pPr algn="ctr" defTabSz="622300">
              <a:lnSpc>
                <a:spcPct val="90000"/>
              </a:lnSpc>
              <a:defRPr/>
            </a:pP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algn="ctr" defTabSz="622300">
              <a:lnSpc>
                <a:spcPct val="90000"/>
              </a:lnSpc>
              <a:defRPr/>
            </a:pP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algn="ctr" defTabSz="622300">
              <a:lnSpc>
                <a:spcPct val="90000"/>
              </a:lnSpc>
              <a:defRPr/>
            </a:pPr>
            <a:endParaRPr lang="en-US" dirty="0" smtClean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algn="ctr" defTabSz="622300">
              <a:lnSpc>
                <a:spcPct val="90000"/>
              </a:lnSpc>
              <a:defRPr/>
            </a:pPr>
            <a:endParaRPr lang="en-US" dirty="0" smtClean="0">
              <a:solidFill>
                <a:prstClr val="black">
                  <a:lumMod val="95000"/>
                  <a:lumOff val="5000"/>
                </a:prstClr>
              </a:solidFill>
              <a:latin typeface="Bookman Old Style" panose="02050604050505020204" pitchFamily="18" charset="0"/>
            </a:endParaRPr>
          </a:p>
          <a:p>
            <a:pPr algn="ctr" defTabSz="622300">
              <a:lnSpc>
                <a:spcPct val="90000"/>
              </a:lnSpc>
              <a:defRPr/>
            </a:pP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Latent 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Bookman Old Style" panose="02050604050505020204" pitchFamily="18" charset="0"/>
              </a:rPr>
              <a:t>Public</a:t>
            </a:r>
          </a:p>
        </p:txBody>
      </p:sp>
      <p:sp>
        <p:nvSpPr>
          <p:cNvPr id="11" name="Up Arrow 10"/>
          <p:cNvSpPr/>
          <p:nvPr/>
        </p:nvSpPr>
        <p:spPr>
          <a:xfrm>
            <a:off x="3581400" y="2673684"/>
            <a:ext cx="609600" cy="1212516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4191000" y="1701512"/>
            <a:ext cx="1524000" cy="638275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56722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6" grpId="0" animBg="1"/>
      <p:bldP spid="9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Long-term projects provide excellent opportunities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>
                <a:latin typeface="+mj-lt"/>
              </a:rPr>
              <a:t>MMAPing</a:t>
            </a:r>
            <a:r>
              <a:rPr lang="en-US" dirty="0" smtClean="0">
                <a:latin typeface="+mj-lt"/>
              </a:rPr>
              <a:t> Outcomes of Communications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r>
              <a:rPr lang="en-US" dirty="0" smtClean="0">
                <a:solidFill>
                  <a:srgbClr val="B50B1B"/>
                </a:solidFill>
                <a:latin typeface="+mj-lt"/>
              </a:rPr>
              <a:t>M</a:t>
            </a:r>
            <a:r>
              <a:rPr lang="en-US" dirty="0" smtClean="0">
                <a:latin typeface="+mj-lt"/>
              </a:rPr>
              <a:t>easurable</a:t>
            </a:r>
          </a:p>
          <a:p>
            <a:r>
              <a:rPr lang="en-US" dirty="0" smtClean="0">
                <a:solidFill>
                  <a:srgbClr val="B50B1B"/>
                </a:solidFill>
                <a:latin typeface="+mj-lt"/>
              </a:rPr>
              <a:t>M</a:t>
            </a:r>
            <a:r>
              <a:rPr lang="en-US" dirty="0" smtClean="0">
                <a:latin typeface="+mj-lt"/>
              </a:rPr>
              <a:t>eaningful</a:t>
            </a:r>
          </a:p>
          <a:p>
            <a:r>
              <a:rPr lang="en-US" dirty="0" smtClean="0">
                <a:solidFill>
                  <a:srgbClr val="B50B1B"/>
                </a:solidFill>
                <a:latin typeface="+mj-lt"/>
              </a:rPr>
              <a:t>A</a:t>
            </a:r>
            <a:r>
              <a:rPr lang="en-US" dirty="0" smtClean="0">
                <a:latin typeface="+mj-lt"/>
              </a:rPr>
              <a:t>ctionable</a:t>
            </a:r>
          </a:p>
          <a:p>
            <a:r>
              <a:rPr lang="en-US" dirty="0" smtClean="0">
                <a:solidFill>
                  <a:srgbClr val="B50B1B"/>
                </a:solidFill>
                <a:latin typeface="+mj-lt"/>
              </a:rPr>
              <a:t>P</a:t>
            </a:r>
            <a:r>
              <a:rPr lang="en-US" dirty="0" smtClean="0">
                <a:latin typeface="+mj-lt"/>
              </a:rPr>
              <a:t>redictive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Different Kind of Target -- Audiences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B50B1B"/>
                </a:solidFill>
                <a:latin typeface="+mj-lt"/>
              </a:rPr>
              <a:t>	REPEAT AFTER ME: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 algn="ctr">
              <a:buNone/>
            </a:pPr>
            <a:r>
              <a:rPr lang="en-US" dirty="0" smtClean="0">
                <a:latin typeface="+mj-lt"/>
              </a:rPr>
              <a:t>There is no such thing as the general public.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Contact: </a:t>
            </a:r>
            <a:r>
              <a:rPr lang="en-US" dirty="0" smtClean="0">
                <a:solidFill>
                  <a:srgbClr val="C00000"/>
                </a:solidFill>
              </a:rPr>
              <a:t>Rick </a:t>
            </a:r>
            <a:r>
              <a:rPr lang="en-US" dirty="0" err="1" smtClean="0">
                <a:solidFill>
                  <a:srgbClr val="C00000"/>
                </a:solidFill>
              </a:rPr>
              <a:t>Borchelt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rick.borchelt@science.doe.gov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/>
              <a:t>             </a:t>
            </a:r>
            <a:r>
              <a:rPr lang="en-US" dirty="0" smtClean="0">
                <a:solidFill>
                  <a:schemeClr val="tx1"/>
                </a:solidFill>
              </a:rPr>
              <a:t>@</a:t>
            </a:r>
            <a:r>
              <a:rPr lang="en-US" dirty="0" err="1" smtClean="0">
                <a:solidFill>
                  <a:schemeClr val="tx1"/>
                </a:solidFill>
              </a:rPr>
              <a:t>rickborchelt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46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day-afternoon-on-the-island-of-la-grande-jatte-18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loud 1"/>
          <p:cNvSpPr/>
          <p:nvPr/>
        </p:nvSpPr>
        <p:spPr>
          <a:xfrm>
            <a:off x="609600" y="1066800"/>
            <a:ext cx="3810000" cy="16764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latin typeface="+mj-lt"/>
              </a:rPr>
              <a:t>What a reporter asks</a:t>
            </a:r>
            <a:endParaRPr lang="en-US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" name="Cloud 4"/>
          <p:cNvSpPr/>
          <p:nvPr/>
        </p:nvSpPr>
        <p:spPr>
          <a:xfrm>
            <a:off x="4466439" y="2438400"/>
            <a:ext cx="3810000" cy="16764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latin typeface="+mj-lt"/>
              </a:rPr>
              <a:t>What a scientist hears</a:t>
            </a:r>
            <a:endParaRPr lang="en-US" dirty="0">
              <a:solidFill>
                <a:prstClr val="white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228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Communications Planning --1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Three Stages</a:t>
            </a:r>
          </a:p>
          <a:p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Awareness</a:t>
            </a:r>
          </a:p>
          <a:p>
            <a:pPr lvl="1"/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Understanding</a:t>
            </a:r>
          </a:p>
          <a:p>
            <a:pPr lvl="1"/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Support</a:t>
            </a:r>
          </a:p>
          <a:p>
            <a:pPr lvl="1"/>
            <a:endParaRPr lang="en-US" dirty="0" smtClean="0">
              <a:latin typeface="+mj-lt"/>
            </a:endParaRPr>
          </a:p>
          <a:p>
            <a:pPr lvl="1" indent="0">
              <a:buNone/>
            </a:pPr>
            <a:r>
              <a:rPr lang="en-US" dirty="0" smtClean="0">
                <a:latin typeface="+mj-lt"/>
              </a:rPr>
              <a:t>But in a decades-long project, these cycles overlap, bleed into each other, and need to be repeated with each new cohort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TCGA_HOP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8916287" cy="594360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678497" y="1906587"/>
            <a:ext cx="857250" cy="2857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413" name="Picture 5" descr="ho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497" y="1906587"/>
            <a:ext cx="98180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 descr="hy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8497" y="1906587"/>
            <a:ext cx="981807" cy="29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925088"/>
      </p:ext>
    </p:extLst>
  </p:cSld>
  <p:clrMapOvr>
    <a:masterClrMapping/>
  </p:clrMapOvr>
  <p:transition xmlns:p14="http://schemas.microsoft.com/office/powerpoint/2010/main" spd="slow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Communications Planning --2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These repeating cycles can also be thought of as:</a:t>
            </a:r>
          </a:p>
          <a:p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Recruitment</a:t>
            </a:r>
          </a:p>
          <a:p>
            <a:pPr lvl="2"/>
            <a:r>
              <a:rPr lang="en-US" dirty="0" smtClean="0">
                <a:latin typeface="+mj-lt"/>
              </a:rPr>
              <a:t>Build visibility, generate buzz</a:t>
            </a:r>
          </a:p>
          <a:p>
            <a:pPr lvl="2"/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Maintenance</a:t>
            </a:r>
          </a:p>
          <a:p>
            <a:pPr lvl="2"/>
            <a:r>
              <a:rPr lang="en-US" dirty="0" smtClean="0">
                <a:latin typeface="+mj-lt"/>
              </a:rPr>
              <a:t>Build connections, generate dialogue</a:t>
            </a:r>
          </a:p>
          <a:p>
            <a:pPr lvl="2"/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solidFill>
                  <a:srgbClr val="B50B1B"/>
                </a:solidFill>
                <a:latin typeface="+mj-lt"/>
              </a:rPr>
              <a:t>Retention</a:t>
            </a:r>
          </a:p>
          <a:p>
            <a:pPr lvl="2"/>
            <a:r>
              <a:rPr lang="en-US" dirty="0" smtClean="0">
                <a:latin typeface="+mj-lt"/>
              </a:rPr>
              <a:t>Build consensus, generate support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422564"/>
            <a:ext cx="9980943" cy="780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539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closnat\AppData\Local\Microsoft\Windows\Temporary Internet Files\Content.Outlook\LSWAFD79\three_dabbling_ducks_heads_water_saxony_germany_201208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10" y="0"/>
            <a:ext cx="9415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69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012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88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 of Sophistication</a:t>
            </a:r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533400" y="2667000"/>
            <a:ext cx="8153400" cy="1219200"/>
          </a:xfrm>
          <a:prstGeom prst="leftRightArrow">
            <a:avLst/>
          </a:prstGeom>
          <a:gradFill flip="none" rotWithShape="1">
            <a:gsLst>
              <a:gs pos="63000">
                <a:schemeClr val="accent1">
                  <a:shade val="30000"/>
                  <a:satMod val="115000"/>
                </a:schemeClr>
              </a:gs>
              <a:gs pos="19000">
                <a:schemeClr val="accent1">
                  <a:shade val="67500"/>
                  <a:satMod val="115000"/>
                </a:schemeClr>
              </a:gs>
              <a:gs pos="34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371600" y="3581400"/>
            <a:ext cx="0" cy="838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4978" y="4435136"/>
            <a:ext cx="3073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“Science-attentive” public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3581400"/>
            <a:ext cx="0" cy="838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848600" y="3581400"/>
            <a:ext cx="0" cy="838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1363" y="4435136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Scientific peers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9906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7" y="4419600"/>
            <a:ext cx="2252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Policymakers and </a:t>
            </a:r>
          </a:p>
          <a:p>
            <a:pPr algn="ctr"/>
            <a:r>
              <a:rPr lang="en-US" dirty="0" smtClean="0">
                <a:latin typeface="+mj-lt"/>
              </a:rPr>
              <a:t>decision leaders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577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204</TotalTime>
  <Words>196</Words>
  <Application>Microsoft Macintosh PowerPoint</Application>
  <PresentationFormat>On-screen Show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Origin</vt:lpstr>
      <vt:lpstr>Office Theme</vt:lpstr>
      <vt:lpstr>Communicating the Future: Future Circular Colliders</vt:lpstr>
      <vt:lpstr>PowerPoint Presentation</vt:lpstr>
      <vt:lpstr>Lifecycle Communications Planning --1</vt:lpstr>
      <vt:lpstr>PowerPoint Presentation</vt:lpstr>
      <vt:lpstr>Lifecycle Communications Planning --2</vt:lpstr>
      <vt:lpstr>PowerPoint Presentation</vt:lpstr>
      <vt:lpstr>PowerPoint Presentation</vt:lpstr>
      <vt:lpstr>PowerPoint Presentation</vt:lpstr>
      <vt:lpstr>Spectrum of Sophistication</vt:lpstr>
      <vt:lpstr> Science of Science Communication</vt:lpstr>
      <vt:lpstr>PowerPoint Presentation</vt:lpstr>
      <vt:lpstr>Long-term projects provide excellent opportunities for evaluation</vt:lpstr>
      <vt:lpstr>A Different Kind of Target -- Audiences</vt:lpstr>
      <vt:lpstr>Contact: Rick Borchelt</vt:lpstr>
    </vt:vector>
  </TitlesOfParts>
  <Company>Johns Hopkins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the Future</dc:title>
  <dc:creator>Rick Borchelt</dc:creator>
  <cp:lastModifiedBy>CERN User</cp:lastModifiedBy>
  <cp:revision>13</cp:revision>
  <dcterms:created xsi:type="dcterms:W3CDTF">2015-03-22T00:49:30Z</dcterms:created>
  <dcterms:modified xsi:type="dcterms:W3CDTF">2015-03-25T19:17:57Z</dcterms:modified>
</cp:coreProperties>
</file>